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73"/>
  </p:handoutMasterIdLst>
  <p:sldIdLst>
    <p:sldId id="308" r:id="rId3"/>
    <p:sldId id="280" r:id="rId4"/>
    <p:sldId id="320" r:id="rId5"/>
    <p:sldId id="279" r:id="rId6"/>
    <p:sldId id="321" r:id="rId8"/>
    <p:sldId id="281" r:id="rId9"/>
    <p:sldId id="282" r:id="rId10"/>
    <p:sldId id="283" r:id="rId11"/>
    <p:sldId id="284" r:id="rId12"/>
    <p:sldId id="285" r:id="rId13"/>
    <p:sldId id="286" r:id="rId14"/>
    <p:sldId id="287" r:id="rId15"/>
    <p:sldId id="309" r:id="rId16"/>
    <p:sldId id="310" r:id="rId17"/>
    <p:sldId id="357" r:id="rId18"/>
    <p:sldId id="358" r:id="rId19"/>
    <p:sldId id="289" r:id="rId20"/>
    <p:sldId id="290" r:id="rId21"/>
    <p:sldId id="291" r:id="rId22"/>
    <p:sldId id="292" r:id="rId23"/>
    <p:sldId id="294" r:id="rId24"/>
    <p:sldId id="311"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12" r:id="rId54"/>
    <p:sldId id="313" r:id="rId55"/>
    <p:sldId id="295" r:id="rId56"/>
    <p:sldId id="296" r:id="rId57"/>
    <p:sldId id="297" r:id="rId58"/>
    <p:sldId id="325" r:id="rId59"/>
    <p:sldId id="301" r:id="rId60"/>
    <p:sldId id="302" r:id="rId61"/>
    <p:sldId id="316" r:id="rId62"/>
    <p:sldId id="317" r:id="rId63"/>
    <p:sldId id="319" r:id="rId64"/>
    <p:sldId id="318" r:id="rId65"/>
    <p:sldId id="315" r:id="rId66"/>
    <p:sldId id="322" r:id="rId67"/>
    <p:sldId id="303" r:id="rId68"/>
    <p:sldId id="323" r:id="rId69"/>
    <p:sldId id="304" r:id="rId70"/>
    <p:sldId id="324" r:id="rId71"/>
    <p:sldId id="305" r:id="rId72"/>
  </p:sldIdLst>
  <p:sldSz cx="9144000" cy="6858000" type="screen4x3"/>
  <p:notesSz cx="6858000" cy="9144000"/>
  <p:custDataLst>
    <p:tags r:id="rId77"/>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01"/>
    <p:restoredTop sz="94660"/>
  </p:normalViewPr>
  <p:slideViewPr>
    <p:cSldViewPr showGuides="1">
      <p:cViewPr varScale="1">
        <p:scale>
          <a:sx n="89" d="100"/>
          <a:sy n="89" d="100"/>
        </p:scale>
        <p:origin x="-93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6394"/>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fontAlgn="base">
              <a:buNone/>
            </a:pPr>
            <a:fld id="{9A0DB2DC-4C9A-4742-B13C-FB6460FD3503}" type="slidenum">
              <a:rPr lang="en-US" altLang="zh-CN" sz="1200" strike="noStrike" noProof="1" dirty="0">
                <a:latin typeface="Arial" panose="020B0604020202020204" pitchFamily="34" charset="0"/>
                <a:ea typeface="MS PGothic" panose="020B0600070205080204" pitchFamily="34" charset="-128"/>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noChangeAspect="1" noTextEdit="1"/>
          </p:cNvSpPr>
          <p:nvPr>
            <p:ph type="sldImg"/>
          </p:nvPr>
        </p:nvSpPr>
        <p:spPr/>
      </p:sp>
      <p:sp>
        <p:nvSpPr>
          <p:cNvPr id="18434" name="Notes Placeholder 2"/>
          <p:cNvSpPr>
            <a:spLocks noGrp="1"/>
          </p:cNvSpPr>
          <p:nvPr>
            <p:ph type="body"/>
          </p:nvPr>
        </p:nvSpPr>
        <p:spPr/>
        <p:txBody>
          <a:bodyPr wrap="square" lIns="91440" tIns="45720" rIns="91440" bIns="45720" anchor="t" anchorCtr="0"/>
          <a:p>
            <a:pPr lvl="0"/>
            <a:endParaRPr lang="zh-CN" altLang="zh-CN" dirty="0"/>
          </a:p>
        </p:txBody>
      </p:sp>
      <p:sp>
        <p:nvSpPr>
          <p:cNvPr id="18435"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noRot="1" noTextEdit="1"/>
          </p:cNvSpPr>
          <p:nvPr>
            <p:ph type="sldImg"/>
          </p:nvPr>
        </p:nvSpPr>
        <p:spPr/>
      </p:sp>
      <p:sp>
        <p:nvSpPr>
          <p:cNvPr id="70658" name="Rectangle 3"/>
          <p:cNvSpPr>
            <a:spLocks noGrp="1"/>
          </p:cNvSpPr>
          <p:nvPr>
            <p:ph type="body"/>
          </p:nvPr>
        </p:nvSpPr>
        <p:spPr/>
        <p:txBody>
          <a:bodyPr wrap="square" lIns="91440" tIns="45720" rIns="91440" bIns="45720" anchor="t" anchorCtr="0"/>
          <a:p>
            <a:pPr lvl="0" eaLnBrk="1" hangingPunct="1"/>
            <a:r>
              <a:rPr lang="zh-CN" altLang="en-US" dirty="0"/>
              <a:t>在数据上有联系</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noRot="1" noTextEdit="1"/>
          </p:cNvSpPr>
          <p:nvPr>
            <p:ph type="sldImg"/>
          </p:nvPr>
        </p:nvSpPr>
        <p:spPr/>
      </p:sp>
      <p:sp>
        <p:nvSpPr>
          <p:cNvPr id="72706" name="Rectangle 3"/>
          <p:cNvSpPr>
            <a:spLocks noGrp="1"/>
          </p:cNvSpPr>
          <p:nvPr>
            <p:ph type="body"/>
          </p:nvPr>
        </p:nvSpPr>
        <p:spPr/>
        <p:txBody>
          <a:bodyPr wrap="square" lIns="91440" tIns="45720" rIns="91440" bIns="45720" anchor="t" anchorCtr="0"/>
          <a:p>
            <a:pPr lvl="0" eaLnBrk="1" hangingPunct="1"/>
            <a:r>
              <a:rPr lang="en-US" altLang="zh-CN" dirty="0"/>
              <a:t>dfd</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TextEdit="1"/>
          </p:cNvSpPr>
          <p:nvPr>
            <p:ph type="sldImg"/>
          </p:nvPr>
        </p:nvSpPr>
        <p:spPr/>
      </p:sp>
      <p:sp>
        <p:nvSpPr>
          <p:cNvPr id="74754" name="Rectangle 3"/>
          <p:cNvSpPr>
            <a:spLocks noGrp="1"/>
          </p:cNvSpPr>
          <p:nvPr>
            <p:ph type="body"/>
          </p:nvPr>
        </p:nvSpPr>
        <p:spPr/>
        <p:txBody>
          <a:bodyPr wrap="square" lIns="91440" tIns="45720" rIns="91440" bIns="45720" anchor="t" anchorCtr="0"/>
          <a:p>
            <a:pPr lvl="0" eaLnBrk="1" hangingPunct="1"/>
            <a:r>
              <a:rPr lang="zh-CN" altLang="en-US" dirty="0"/>
              <a:t>原子内聚，不能再分，单一功能</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TextEdit="1"/>
          </p:cNvSpPr>
          <p:nvPr>
            <p:ph type="sldImg"/>
          </p:nvPr>
        </p:nvSpPr>
        <p:spPr/>
      </p:sp>
      <p:sp>
        <p:nvSpPr>
          <p:cNvPr id="76802" name="Rectangle 3"/>
          <p:cNvSpPr>
            <a:spLocks noGrp="1"/>
          </p:cNvSpPr>
          <p:nvPr>
            <p:ph type="body"/>
          </p:nvPr>
        </p:nvSpPr>
        <p:spPr/>
        <p:txBody>
          <a:bodyPr wrap="square" lIns="91440" tIns="45720" rIns="91440" bIns="45720" anchor="t" anchorCtr="0"/>
          <a:p>
            <a:pPr lvl="0" eaLnBrk="1" hangingPunct="1"/>
            <a:r>
              <a:rPr lang="zh-CN" altLang="en-US" dirty="0"/>
              <a:t>一阶段</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Slide Image Placeholder 1"/>
          <p:cNvSpPr>
            <a:spLocks noGrp="1" noRot="1" noChangeAspect="1" noTextEdit="1"/>
          </p:cNvSpPr>
          <p:nvPr>
            <p:ph type="sldImg"/>
          </p:nvPr>
        </p:nvSpPr>
        <p:spPr/>
      </p:sp>
      <p:sp>
        <p:nvSpPr>
          <p:cNvPr id="93186" name="Notes Placeholder 2"/>
          <p:cNvSpPr>
            <a:spLocks noGrp="1"/>
          </p:cNvSpPr>
          <p:nvPr>
            <p:ph type="body"/>
          </p:nvPr>
        </p:nvSpPr>
        <p:spPr/>
        <p:txBody>
          <a:bodyPr wrap="square" lIns="91440" tIns="45720" rIns="91440" bIns="45720" anchor="t" anchorCtr="0"/>
          <a:p>
            <a:pPr lvl="0"/>
            <a:endParaRPr lang="zh-CN" altLang="zh-CN" dirty="0"/>
          </a:p>
        </p:txBody>
      </p:sp>
      <p:sp>
        <p:nvSpPr>
          <p:cNvPr id="9318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noTextEdit="1"/>
          </p:cNvSpPr>
          <p:nvPr>
            <p:ph type="sldImg"/>
          </p:nvPr>
        </p:nvSpPr>
        <p:spPr/>
      </p:sp>
      <p:sp>
        <p:nvSpPr>
          <p:cNvPr id="39938" name="Rectangle 3"/>
          <p:cNvSpPr>
            <a:spLocks noGrp="1"/>
          </p:cNvSpPr>
          <p:nvPr>
            <p:ph type="body"/>
          </p:nvPr>
        </p:nvSpPr>
        <p:spPr/>
        <p:txBody>
          <a:bodyPr wrap="square" lIns="91440" tIns="45720" rIns="91440" bIns="45720" anchor="t" anchorCtr="0"/>
          <a:p>
            <a:pPr lvl="0" eaLnBrk="1" hangingPunct="1"/>
            <a:r>
              <a:rPr lang="zh-CN" altLang="en-US" dirty="0"/>
              <a:t>函数调用，传值调用</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noRot="1" noTextEdit="1"/>
          </p:cNvSpPr>
          <p:nvPr>
            <p:ph type="sldImg"/>
          </p:nvPr>
        </p:nvSpPr>
        <p:spPr/>
      </p:sp>
      <p:sp>
        <p:nvSpPr>
          <p:cNvPr id="43010" name="Rectangle 3"/>
          <p:cNvSpPr>
            <a:spLocks noGrp="1"/>
          </p:cNvSpPr>
          <p:nvPr>
            <p:ph type="body"/>
          </p:nvPr>
        </p:nvSpPr>
        <p:spPr/>
        <p:txBody>
          <a:bodyPr wrap="square" lIns="91440" tIns="45720" rIns="91440" bIns="45720" anchor="t" anchorCtr="0"/>
          <a:p>
            <a:pPr lvl="0" eaLnBrk="1" hangingPunct="1"/>
            <a:r>
              <a:rPr lang="en-US" altLang="zh-CN" dirty="0"/>
              <a:t>A</a:t>
            </a:r>
            <a:r>
              <a:rPr lang="zh-CN" altLang="en-US" dirty="0"/>
              <a:t>传递的信息可以影响到</a:t>
            </a:r>
            <a:r>
              <a:rPr lang="en-US" altLang="zh-CN" dirty="0"/>
              <a:t>B</a:t>
            </a:r>
            <a:r>
              <a:rPr lang="zh-CN" altLang="en-US" dirty="0"/>
              <a:t>的内部流程走向，有判断分支的流程控制</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TextEdit="1"/>
          </p:cNvSpPr>
          <p:nvPr>
            <p:ph type="sldImg"/>
          </p:nvPr>
        </p:nvSpPr>
        <p:spPr/>
      </p:sp>
      <p:sp>
        <p:nvSpPr>
          <p:cNvPr id="46082" name="Rectangle 3"/>
          <p:cNvSpPr>
            <a:spLocks noGrp="1"/>
          </p:cNvSpPr>
          <p:nvPr>
            <p:ph type="body"/>
          </p:nvPr>
        </p:nvSpPr>
        <p:spPr/>
        <p:txBody>
          <a:bodyPr wrap="square" lIns="91440" tIns="45720" rIns="91440" bIns="45720" anchor="t" anchorCtr="0"/>
          <a:p>
            <a:pPr lvl="0" eaLnBrk="1" hangingPunct="1"/>
            <a:r>
              <a:rPr lang="zh-CN" altLang="en-US" dirty="0"/>
              <a:t>冗余参数传递</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noRot="1" noTextEdit="1"/>
          </p:cNvSpPr>
          <p:nvPr>
            <p:ph type="sldImg"/>
          </p:nvPr>
        </p:nvSpPr>
        <p:spPr/>
      </p:sp>
      <p:sp>
        <p:nvSpPr>
          <p:cNvPr id="48130" name="Rectangle 3"/>
          <p:cNvSpPr>
            <a:spLocks noGrp="1"/>
          </p:cNvSpPr>
          <p:nvPr>
            <p:ph type="body"/>
          </p:nvPr>
        </p:nvSpPr>
        <p:spPr/>
        <p:txBody>
          <a:bodyPr wrap="square" lIns="91440" tIns="45720" rIns="91440" bIns="45720" anchor="t" anchorCtr="0"/>
          <a:p>
            <a:pPr lvl="0" eaLnBrk="1" hangingPunct="1"/>
            <a:r>
              <a:rPr lang="zh-CN" altLang="en-US" dirty="0"/>
              <a:t>全局变量</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TextEdit="1"/>
          </p:cNvSpPr>
          <p:nvPr>
            <p:ph type="sldImg"/>
          </p:nvPr>
        </p:nvSpPr>
        <p:spPr/>
      </p:sp>
      <p:sp>
        <p:nvSpPr>
          <p:cNvPr id="50178" name="Rectangle 3"/>
          <p:cNvSpPr>
            <a:spLocks noGrp="1"/>
          </p:cNvSpPr>
          <p:nvPr>
            <p:ph type="body"/>
          </p:nvPr>
        </p:nvSpPr>
        <p:spPr/>
        <p:txBody>
          <a:bodyPr wrap="square" lIns="91440" tIns="45720" rIns="91440" bIns="45720" anchor="t" anchorCtr="0"/>
          <a:p>
            <a:pPr lvl="0" eaLnBrk="1" hangingPunct="1"/>
            <a:r>
              <a:rPr lang="zh-CN" altLang="en-US" dirty="0"/>
              <a:t>例：全局变量会破坏模块的独立性</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noRot="1" noTextEdit="1"/>
          </p:cNvSpPr>
          <p:nvPr>
            <p:ph type="sldImg"/>
          </p:nvPr>
        </p:nvSpPr>
        <p:spPr/>
      </p:sp>
      <p:sp>
        <p:nvSpPr>
          <p:cNvPr id="53250" name="Rectangle 3"/>
          <p:cNvSpPr>
            <a:spLocks noGrp="1"/>
          </p:cNvSpPr>
          <p:nvPr>
            <p:ph type="body"/>
          </p:nvPr>
        </p:nvSpPr>
        <p:spPr/>
        <p:txBody>
          <a:bodyPr wrap="square" lIns="91440" tIns="45720" rIns="91440" bIns="45720" anchor="t" anchorCtr="0"/>
          <a:p>
            <a:pPr lvl="0" eaLnBrk="1" hangingPunct="1"/>
            <a:r>
              <a:rPr lang="zh-CN" altLang="en-US" dirty="0"/>
              <a:t>略，全局变量</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noRot="1" noTextEdit="1"/>
          </p:cNvSpPr>
          <p:nvPr>
            <p:ph type="sldImg"/>
          </p:nvPr>
        </p:nvSpPr>
        <p:spPr/>
      </p:sp>
      <p:sp>
        <p:nvSpPr>
          <p:cNvPr id="56322" name="Rectangle 3"/>
          <p:cNvSpPr>
            <a:spLocks noGrp="1"/>
          </p:cNvSpPr>
          <p:nvPr>
            <p:ph type="body"/>
          </p:nvPr>
        </p:nvSpPr>
        <p:spPr/>
        <p:txBody>
          <a:bodyPr wrap="square" lIns="91440" tIns="45720" rIns="91440" bIns="45720" anchor="t" anchorCtr="0"/>
          <a:p>
            <a:pPr lvl="0" eaLnBrk="1" hangingPunct="1"/>
            <a:r>
              <a:rPr lang="en-US" altLang="zh-CN" dirty="0"/>
              <a:t>ok</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TextEdit="1"/>
          </p:cNvSpPr>
          <p:nvPr>
            <p:ph type="sldImg"/>
          </p:nvPr>
        </p:nvSpPr>
        <p:spPr/>
      </p:sp>
      <p:sp>
        <p:nvSpPr>
          <p:cNvPr id="62466" name="Rectangle 3"/>
          <p:cNvSpPr>
            <a:spLocks noGrp="1"/>
          </p:cNvSpPr>
          <p:nvPr>
            <p:ph type="body"/>
          </p:nvPr>
        </p:nvSpPr>
        <p:spPr/>
        <p:txBody>
          <a:bodyPr wrap="square" lIns="91440" tIns="45720" rIns="91440" bIns="45720" anchor="t" anchorCtr="0"/>
          <a:p>
            <a:pPr lvl="0" eaLnBrk="1" hangingPunct="1"/>
            <a:r>
              <a:rPr lang="zh-CN" altLang="en-US" dirty="0"/>
              <a:t>可分解为计算机平均分和计算机最高分两个模块</a:t>
            </a:r>
            <a:r>
              <a:rPr lang="en-US" altLang="zh-CN" dirty="0"/>
              <a:t>, </a:t>
            </a:r>
            <a:r>
              <a:rPr lang="zh-CN" altLang="en-US" dirty="0"/>
              <a:t>避免平均分和最高分两个程序之间出现控制耦合</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fontAlgn="base"/>
            <a:r>
              <a:rPr lang="en-US" strike="noStrike" noProof="0"/>
              <a:t>Click to edit Master title style</a:t>
            </a:r>
            <a:endParaRPr lang="en-US" strike="noStrike"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fontAlgn="base"/>
            <a:r>
              <a:rPr lang="en-US" strike="noStrike" noProof="0"/>
              <a:t>Click to edit Master subtitle style</a:t>
            </a:r>
            <a:endParaRPr lang="en-US" strike="noStrike"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z="1400" strike="noStrike" noProof="1" dirty="0">
                <a:latin typeface="Helvetica" pitchFamily="-128" charset="0"/>
                <a:ea typeface="MS PGothic" panose="020B0600070205080204" pitchFamily="34" charset="-128"/>
                <a:cs typeface="+mn-cs"/>
              </a:rPr>
            </a:fld>
            <a:endParaRPr lang="en-US" altLang="zh-CN" sz="1400" strike="noStrike" noProof="1"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1219200" y="990600"/>
            <a:ext cx="5505450" cy="51054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1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7" name="页脚占位符 6"/>
          <p:cNvSpPr>
            <a:spLocks noGrp="1"/>
          </p:cNvSpPr>
          <p:nvPr>
            <p:ph type="ftr" sz="quarter" idx="15"/>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3" name="页脚占位符 2"/>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2" name="页脚占位符 1"/>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10"/>
          </p:nvPr>
        </p:nvSpPr>
        <p:spPr>
          <a:xfrm>
            <a:off x="1219200" y="6324600"/>
            <a:ext cx="5486400" cy="457200"/>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ea"/>
              <a:sym typeface="+mn-lt"/>
            </a:endParaRPr>
          </a:p>
        </p:txBody>
      </p:sp>
      <p:sp>
        <p:nvSpPr>
          <p:cNvPr id="14338"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5125" name="Rectangle 3"/>
          <p:cNvSpPr>
            <a:spLocks noGrp="1" noChangeArrowheads="1"/>
          </p:cNvSpPr>
          <p:nvPr>
            <p:ph idx="1"/>
          </p:nvPr>
        </p:nvSpPr>
        <p:spPr>
          <a:xfrm>
            <a:off x="838200" y="1295400"/>
            <a:ext cx="7467600" cy="41910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Lotus 1-2-3</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的创始人</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Mitch </a:t>
            </a:r>
            <a:r>
              <a:rPr kumimoji="0" lang="en-US" altLang="zh-CN" sz="2800" b="0" i="0" u="none" strike="noStrike" kern="0" cap="none" spc="0" normalizeH="0" baseline="0" noProof="0" dirty="0" err="1">
                <a:ln>
                  <a:noFill/>
                </a:ln>
                <a:solidFill>
                  <a:schemeClr val="tx1"/>
                </a:solidFill>
                <a:effectLst/>
                <a:uLnTx/>
                <a:uFillTx/>
                <a:latin typeface="+mn-lt"/>
                <a:ea typeface="+mn-ea"/>
                <a:cs typeface="+mn-ea"/>
                <a:sym typeface="+mn-lt"/>
              </a:rPr>
              <a:t>Kapor</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在</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《Dr. Dobbs》</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杂志上发表了“软件设计宣言”：</a:t>
            </a:r>
            <a:endParaRPr kumimoji="0" lang="en-US" altLang="zh-CN" sz="2800" b="0" i="0" u="none" strike="noStrike" kern="0" cap="none" spc="0" normalizeH="0" baseline="0" noProof="0" dirty="0">
              <a:ln>
                <a:noFill/>
              </a:ln>
              <a:solidFill>
                <a:srgbClr val="000000"/>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mn-lt"/>
                <a:ea typeface="+mn-ea"/>
                <a:cs typeface="+mn-ea"/>
                <a:sym typeface="+mn-lt"/>
              </a:rPr>
              <a:t>设计良好的软件应该展示出：</a:t>
            </a:r>
            <a:endParaRPr kumimoji="0" lang="en-US" altLang="zh-CN" sz="2400" b="0" i="0" u="none" strike="noStrike" kern="0" cap="none" spc="0" normalizeH="0" baseline="0" noProof="0" dirty="0">
              <a:ln>
                <a:noFill/>
              </a:ln>
              <a:solidFill>
                <a:srgbClr val="000000"/>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1" u="none" strike="noStrike" kern="0" cap="none" spc="0" normalizeH="0" baseline="0" noProof="0" dirty="0">
                <a:ln>
                  <a:noFill/>
                </a:ln>
                <a:solidFill>
                  <a:schemeClr val="folHlink"/>
                </a:solidFill>
                <a:effectLst/>
                <a:uLnTx/>
                <a:uFillTx/>
                <a:latin typeface="+mn-lt"/>
                <a:ea typeface="+mn-ea"/>
                <a:cs typeface="+mn-ea"/>
                <a:sym typeface="+mn-lt"/>
              </a:rPr>
              <a:t>坚固性：</a:t>
            </a:r>
            <a:r>
              <a:rPr kumimoji="0" lang="zh-CN" altLang="en-US" sz="2400" b="0" i="0" u="none" strike="noStrike" kern="0" cap="none" spc="0" normalizeH="0" baseline="0" noProof="0" dirty="0">
                <a:ln>
                  <a:noFill/>
                </a:ln>
                <a:solidFill>
                  <a:srgbClr val="000000"/>
                </a:solidFill>
                <a:effectLst/>
                <a:uLnTx/>
                <a:uFillTx/>
                <a:latin typeface="+mn-lt"/>
                <a:ea typeface="+mn-ea"/>
                <a:cs typeface="+mn-ea"/>
                <a:sym typeface="+mn-lt"/>
              </a:rPr>
              <a:t>程序应该不含任何妨碍其功能的    缺陷</a:t>
            </a:r>
            <a:endParaRPr kumimoji="0" lang="en-US" altLang="zh-CN" sz="2400" b="0" i="0" u="none" strike="noStrike" kern="0" cap="none" spc="0" normalizeH="0" baseline="0" noProof="0" dirty="0">
              <a:ln>
                <a:noFill/>
              </a:ln>
              <a:solidFill>
                <a:srgbClr val="000000"/>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1" u="none" strike="noStrike" kern="0" cap="none" spc="0" normalizeH="0" baseline="0" noProof="0" dirty="0">
                <a:ln>
                  <a:noFill/>
                </a:ln>
                <a:solidFill>
                  <a:schemeClr val="folHlink"/>
                </a:solidFill>
                <a:effectLst/>
                <a:uLnTx/>
                <a:uFillTx/>
                <a:latin typeface="+mn-lt"/>
                <a:ea typeface="+mn-ea"/>
                <a:cs typeface="+mn-ea"/>
                <a:sym typeface="+mn-lt"/>
              </a:rPr>
              <a:t>适用性：</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程序应该符合开发的目标</a:t>
            </a:r>
            <a:endParaRPr kumimoji="0" lang="en-US" altLang="zh-CN" sz="2400" b="0" i="0" u="none" strike="noStrike" kern="0" cap="none" spc="0" normalizeH="0" baseline="0" noProof="0" dirty="0">
              <a:ln>
                <a:noFill/>
              </a:ln>
              <a:solidFill>
                <a:srgbClr val="000000"/>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1" u="none" strike="noStrike" kern="0" cap="none" spc="0" normalizeH="0" baseline="0" noProof="0" dirty="0">
                <a:ln>
                  <a:noFill/>
                </a:ln>
                <a:solidFill>
                  <a:schemeClr val="folHlink"/>
                </a:solidFill>
                <a:effectLst/>
                <a:uLnTx/>
                <a:uFillTx/>
                <a:latin typeface="+mn-lt"/>
                <a:ea typeface="+mn-ea"/>
                <a:cs typeface="+mn-ea"/>
                <a:sym typeface="+mn-lt"/>
              </a:rPr>
              <a:t>愉悦性：</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使用程序的体验应是愉快的</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Rectangle 2"/>
          <p:cNvSpPr txBox="1">
            <a:spLocks noChangeArrowheads="1"/>
          </p:cNvSpPr>
          <p:nvPr/>
        </p:nvSpPr>
        <p:spPr bwMode="auto">
          <a:xfrm>
            <a:off x="2438400" y="304800"/>
            <a:ext cx="50292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ea"/>
                <a:sym typeface="+mn-lt"/>
              </a:rPr>
              <a:t>第</a:t>
            </a:r>
            <a:r>
              <a:rPr kumimoji="0" lang="en-US" altLang="zh-CN" sz="3200" b="1" i="0" u="none" strike="noStrike" kern="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ea"/>
                <a:sym typeface="+mn-lt"/>
              </a:rPr>
              <a:t>8</a:t>
            </a:r>
            <a:r>
              <a:rPr kumimoji="0" lang="zh-CN" altLang="en-US" sz="3200" b="1" i="0" u="none" strike="noStrike" kern="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ea"/>
                <a:sym typeface="+mn-lt"/>
              </a:rPr>
              <a:t>章  设计概念</a:t>
            </a:r>
            <a:endParaRPr kumimoji="0" lang="en-US" altLang="zh-CN" sz="32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5364" name="Rectangle 2"/>
          <p:cNvSpPr>
            <a:spLocks noGrp="1" noChangeArrowheads="1"/>
          </p:cNvSpPr>
          <p:nvPr>
            <p:ph type="title"/>
          </p:nvPr>
        </p:nvSpPr>
        <p:spPr>
          <a:xfrm>
            <a:off x="3124200" y="228600"/>
            <a:ext cx="3800475" cy="544513"/>
          </a:xfrm>
        </p:spPr>
        <p:txBody>
          <a:bodyPr vert="horz" wrap="square" lIns="63500" tIns="25400" rIns="63500" bIns="254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过程抽象</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5365" name="Line 3"/>
          <p:cNvSpPr>
            <a:spLocks noChangeShapeType="1"/>
          </p:cNvSpPr>
          <p:nvPr/>
        </p:nvSpPr>
        <p:spPr bwMode="auto">
          <a:xfrm flipV="1">
            <a:off x="3530600" y="3505200"/>
            <a:ext cx="952500" cy="8890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6" name="Rectangle 4"/>
          <p:cNvSpPr>
            <a:spLocks noChangeArrowheads="1"/>
          </p:cNvSpPr>
          <p:nvPr/>
        </p:nvSpPr>
        <p:spPr bwMode="auto">
          <a:xfrm>
            <a:off x="1676400" y="1549400"/>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7" name="Rectangle 5"/>
          <p:cNvSpPr>
            <a:spLocks noChangeArrowheads="1"/>
          </p:cNvSpPr>
          <p:nvPr/>
        </p:nvSpPr>
        <p:spPr bwMode="auto">
          <a:xfrm>
            <a:off x="1676400" y="1550988"/>
            <a:ext cx="1727200" cy="350361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8" name="Rectangle 6"/>
          <p:cNvSpPr>
            <a:spLocks noChangeArrowheads="1"/>
          </p:cNvSpPr>
          <p:nvPr/>
        </p:nvSpPr>
        <p:spPr bwMode="auto">
          <a:xfrm>
            <a:off x="1790700" y="1663700"/>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9" name="Rectangle 7"/>
          <p:cNvSpPr>
            <a:spLocks noChangeArrowheads="1"/>
          </p:cNvSpPr>
          <p:nvPr/>
        </p:nvSpPr>
        <p:spPr bwMode="auto">
          <a:xfrm>
            <a:off x="1790700" y="1665288"/>
            <a:ext cx="1498600" cy="3389313"/>
          </a:xfrm>
          <a:prstGeom prst="rect">
            <a:avLst/>
          </a:prstGeom>
          <a:solidFill>
            <a:schemeClr val="bg2"/>
          </a:solidFill>
          <a:ln w="25400">
            <a:solidFill>
              <a:srgbClr val="000000"/>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0" name="Freeform 8"/>
          <p:cNvSpPr/>
          <p:nvPr/>
        </p:nvSpPr>
        <p:spPr bwMode="auto">
          <a:xfrm>
            <a:off x="1803400" y="1676400"/>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1" name="Freeform 9"/>
          <p:cNvSpPr/>
          <p:nvPr/>
        </p:nvSpPr>
        <p:spPr bwMode="auto">
          <a:xfrm>
            <a:off x="1790700" y="1663700"/>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2" name="Oval 10"/>
          <p:cNvSpPr>
            <a:spLocks noChangeArrowheads="1"/>
          </p:cNvSpPr>
          <p:nvPr/>
        </p:nvSpPr>
        <p:spPr bwMode="auto">
          <a:xfrm>
            <a:off x="2908300" y="3378200"/>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3" name="Oval 11"/>
          <p:cNvSpPr>
            <a:spLocks noChangeArrowheads="1"/>
          </p:cNvSpPr>
          <p:nvPr/>
        </p:nvSpPr>
        <p:spPr bwMode="auto">
          <a:xfrm>
            <a:off x="2908300" y="3379788"/>
            <a:ext cx="127000" cy="12382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4" name="Rectangle 12"/>
          <p:cNvSpPr>
            <a:spLocks noChangeArrowheads="1"/>
          </p:cNvSpPr>
          <p:nvPr/>
        </p:nvSpPr>
        <p:spPr bwMode="auto">
          <a:xfrm>
            <a:off x="2959100" y="3492500"/>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5" name="Rectangle 13"/>
          <p:cNvSpPr>
            <a:spLocks noChangeArrowheads="1"/>
          </p:cNvSpPr>
          <p:nvPr/>
        </p:nvSpPr>
        <p:spPr bwMode="auto">
          <a:xfrm>
            <a:off x="2959100" y="3494088"/>
            <a:ext cx="12700" cy="30321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6" name="Oval 14"/>
          <p:cNvSpPr>
            <a:spLocks noChangeArrowheads="1"/>
          </p:cNvSpPr>
          <p:nvPr/>
        </p:nvSpPr>
        <p:spPr bwMode="auto">
          <a:xfrm>
            <a:off x="2222500" y="2262188"/>
            <a:ext cx="254000" cy="620713"/>
          </a:xfrm>
          <a:prstGeom prst="ellipse">
            <a:avLst/>
          </a:prstGeom>
          <a:solidFill>
            <a:srgbClr val="790015"/>
          </a:solidFill>
          <a:ln w="25400">
            <a:solidFill>
              <a:schemeClr val="tx1"/>
            </a:solidFill>
            <a:rou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7" name="Freeform 15"/>
          <p:cNvSpPr/>
          <p:nvPr/>
        </p:nvSpPr>
        <p:spPr bwMode="auto">
          <a:xfrm>
            <a:off x="2095500" y="2806700"/>
            <a:ext cx="458788" cy="1271588"/>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8" name="Line 16"/>
          <p:cNvSpPr>
            <a:spLocks noChangeShapeType="1"/>
          </p:cNvSpPr>
          <p:nvPr/>
        </p:nvSpPr>
        <p:spPr bwMode="auto">
          <a:xfrm>
            <a:off x="2552700" y="3036888"/>
            <a:ext cx="114300" cy="8223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9" name="Line 17"/>
          <p:cNvSpPr>
            <a:spLocks noChangeShapeType="1"/>
          </p:cNvSpPr>
          <p:nvPr/>
        </p:nvSpPr>
        <p:spPr bwMode="auto">
          <a:xfrm flipV="1">
            <a:off x="2692400" y="3708400"/>
            <a:ext cx="254000" cy="1651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0" name="Line 18"/>
          <p:cNvSpPr>
            <a:spLocks noChangeShapeType="1"/>
          </p:cNvSpPr>
          <p:nvPr/>
        </p:nvSpPr>
        <p:spPr bwMode="auto">
          <a:xfrm flipH="1">
            <a:off x="1905000" y="2833688"/>
            <a:ext cx="177800" cy="5429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1" name="Line 19"/>
          <p:cNvSpPr>
            <a:spLocks noChangeShapeType="1"/>
          </p:cNvSpPr>
          <p:nvPr/>
        </p:nvSpPr>
        <p:spPr bwMode="auto">
          <a:xfrm>
            <a:off x="1917700" y="3405188"/>
            <a:ext cx="228600" cy="301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2" name="Line 20"/>
          <p:cNvSpPr>
            <a:spLocks noChangeShapeType="1"/>
          </p:cNvSpPr>
          <p:nvPr/>
        </p:nvSpPr>
        <p:spPr bwMode="auto">
          <a:xfrm>
            <a:off x="2451100" y="4090988"/>
            <a:ext cx="177800" cy="6318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3" name="Line 21"/>
          <p:cNvSpPr>
            <a:spLocks noChangeShapeType="1"/>
          </p:cNvSpPr>
          <p:nvPr/>
        </p:nvSpPr>
        <p:spPr bwMode="auto">
          <a:xfrm flipH="1">
            <a:off x="2413000" y="4751388"/>
            <a:ext cx="228600" cy="7207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4" name="Line 22"/>
          <p:cNvSpPr>
            <a:spLocks noChangeShapeType="1"/>
          </p:cNvSpPr>
          <p:nvPr/>
        </p:nvSpPr>
        <p:spPr bwMode="auto">
          <a:xfrm flipV="1">
            <a:off x="2413000" y="5435600"/>
            <a:ext cx="63500" cy="50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5" name="Line 23"/>
          <p:cNvSpPr>
            <a:spLocks noChangeShapeType="1"/>
          </p:cNvSpPr>
          <p:nvPr/>
        </p:nvSpPr>
        <p:spPr bwMode="auto">
          <a:xfrm>
            <a:off x="2171700" y="3913188"/>
            <a:ext cx="88900" cy="6842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6" name="Line 24"/>
          <p:cNvSpPr>
            <a:spLocks noChangeShapeType="1"/>
          </p:cNvSpPr>
          <p:nvPr/>
        </p:nvSpPr>
        <p:spPr bwMode="auto">
          <a:xfrm flipH="1">
            <a:off x="1854200" y="4625975"/>
            <a:ext cx="419100" cy="6302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7" name="Line 25"/>
          <p:cNvSpPr>
            <a:spLocks noChangeShapeType="1"/>
          </p:cNvSpPr>
          <p:nvPr/>
        </p:nvSpPr>
        <p:spPr bwMode="auto">
          <a:xfrm flipV="1">
            <a:off x="1866900" y="5245100"/>
            <a:ext cx="76200" cy="25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8" name="AutoShape 26"/>
          <p:cNvSpPr>
            <a:spLocks noChangeArrowheads="1"/>
          </p:cNvSpPr>
          <p:nvPr/>
        </p:nvSpPr>
        <p:spPr bwMode="auto">
          <a:xfrm>
            <a:off x="4660900" y="1460500"/>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9" name="AutoShape 27"/>
          <p:cNvSpPr>
            <a:spLocks noChangeArrowheads="1"/>
          </p:cNvSpPr>
          <p:nvPr/>
        </p:nvSpPr>
        <p:spPr bwMode="auto">
          <a:xfrm>
            <a:off x="4648200" y="1447800"/>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90" name="Line 28"/>
          <p:cNvSpPr>
            <a:spLocks noChangeShapeType="1"/>
          </p:cNvSpPr>
          <p:nvPr/>
        </p:nvSpPr>
        <p:spPr bwMode="auto">
          <a:xfrm>
            <a:off x="4660900" y="1917700"/>
            <a:ext cx="27305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8205" name="Rectangle 29"/>
          <p:cNvSpPr>
            <a:spLocks noChangeArrowheads="1"/>
          </p:cNvSpPr>
          <p:nvPr/>
        </p:nvSpPr>
        <p:spPr bwMode="auto">
          <a:xfrm>
            <a:off x="4849813" y="1471613"/>
            <a:ext cx="798513"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2"/>
                </a:solidFill>
                <a:effectLst>
                  <a:outerShdw blurRad="38100" dist="38100" dir="2700000" algn="tl">
                    <a:srgbClr val="000000"/>
                  </a:outerShdw>
                </a:effectLst>
                <a:uLnTx/>
                <a:uFillTx/>
                <a:latin typeface="+mn-lt"/>
                <a:ea typeface="+mn-ea"/>
                <a:cs typeface="+mn-ea"/>
                <a:sym typeface="+mn-lt"/>
              </a:rPr>
              <a:t>开门</a:t>
            </a:r>
            <a:endParaRPr kumimoji="0" lang="en-US" sz="24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5392" name="Line 30"/>
          <p:cNvSpPr>
            <a:spLocks noChangeShapeType="1"/>
          </p:cNvSpPr>
          <p:nvPr/>
        </p:nvSpPr>
        <p:spPr bwMode="auto">
          <a:xfrm flipH="1">
            <a:off x="4584700" y="3836988"/>
            <a:ext cx="939800" cy="9620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93" name="Rectangle 31"/>
          <p:cNvSpPr>
            <a:spLocks noChangeArrowheads="1"/>
          </p:cNvSpPr>
          <p:nvPr/>
        </p:nvSpPr>
        <p:spPr bwMode="auto">
          <a:xfrm>
            <a:off x="3643313" y="4902200"/>
            <a:ext cx="5056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运用与进入有关的事物的“知识”完成抽象</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78209" name="Rectangle 33"/>
          <p:cNvSpPr>
            <a:spLocks noChangeArrowheads="1"/>
          </p:cNvSpPr>
          <p:nvPr/>
        </p:nvSpPr>
        <p:spPr bwMode="auto">
          <a:xfrm>
            <a:off x="5154613" y="2344738"/>
            <a:ext cx="1465263"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2"/>
                </a:solidFill>
                <a:effectLst>
                  <a:outerShdw blurRad="38100" dist="38100" dir="2700000" algn="tl">
                    <a:srgbClr val="000000"/>
                  </a:outerShdw>
                </a:effectLst>
                <a:uLnTx/>
                <a:uFillTx/>
                <a:latin typeface="+mn-lt"/>
                <a:ea typeface="+mn-ea"/>
                <a:cs typeface="+mn-ea"/>
                <a:sym typeface="+mn-lt"/>
              </a:rPr>
              <a:t>进门的细节</a:t>
            </a:r>
            <a:endParaRPr kumimoji="0" lang="en-US" sz="2000" b="0" i="0" u="none" strike="noStrike" kern="1200" cap="none" spc="0" normalizeH="0" baseline="0" noProof="0" dirty="0">
              <a:ln>
                <a:noFill/>
              </a:ln>
              <a:solidFill>
                <a:schemeClr val="bg2"/>
              </a:solidFill>
              <a:effectLst>
                <a:outerShdw blurRad="38100" dist="38100" dir="2700000" algn="tl">
                  <a:srgbClr val="000000"/>
                </a:outerShdw>
              </a:effectLst>
              <a:uLnTx/>
              <a:uFillTx/>
              <a:latin typeface="+mn-lt"/>
              <a:ea typeface="+mn-ea"/>
              <a:cs typeface="+mn-ea"/>
              <a:sym typeface="+mn-lt"/>
            </a:endParaRPr>
          </a:p>
        </p:txBody>
      </p:sp>
      <p:sp>
        <p:nvSpPr>
          <p:cNvPr id="178210" name="Rectangle 34"/>
          <p:cNvSpPr>
            <a:spLocks noChangeArrowheads="1"/>
          </p:cNvSpPr>
          <p:nvPr/>
        </p:nvSpPr>
        <p:spPr bwMode="auto">
          <a:xfrm>
            <a:off x="5154613" y="2767013"/>
            <a:ext cx="695325"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2"/>
                </a:solidFill>
                <a:effectLst>
                  <a:outerShdw blurRad="38100" dist="38100" dir="2700000" algn="tl">
                    <a:srgbClr val="000000"/>
                  </a:outerShdw>
                </a:effectLst>
                <a:uLnTx/>
                <a:uFillTx/>
                <a:latin typeface="+mn-lt"/>
                <a:ea typeface="+mn-ea"/>
                <a:cs typeface="+mn-ea"/>
                <a:sym typeface="+mn-lt"/>
              </a:rPr>
              <a:t>方法</a:t>
            </a:r>
            <a:endParaRPr kumimoji="0" lang="en-US" sz="20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3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6388" name="Rectangle 3"/>
          <p:cNvSpPr>
            <a:spLocks noGrp="1" noChangeArrowheads="1"/>
          </p:cNvSpPr>
          <p:nvPr>
            <p:ph type="title"/>
          </p:nvPr>
        </p:nvSpPr>
        <p:spPr>
          <a:xfrm>
            <a:off x="3048000" y="152400"/>
            <a:ext cx="3757613" cy="6858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体系结构</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79204" name="Text Box 4"/>
          <p:cNvSpPr txBox="1">
            <a:spLocks noChangeArrowheads="1"/>
          </p:cNvSpPr>
          <p:nvPr/>
        </p:nvSpPr>
        <p:spPr bwMode="auto">
          <a:xfrm>
            <a:off x="685800" y="1371600"/>
            <a:ext cx="8096250" cy="812800"/>
          </a:xfrm>
          <a:prstGeom prst="rect">
            <a:avLst/>
          </a:prstGeom>
          <a:noFill/>
          <a:ln>
            <a:noFill/>
          </a:ln>
          <a:effectLst/>
        </p:spPr>
        <p:txBody>
          <a:bodyPr wrap="square">
            <a:spAutoFit/>
          </a:bodyPr>
          <a:lstStyle/>
          <a:p>
            <a:pPr marR="0" defTabSz="914400" eaLnBrk="0" hangingPunct="0">
              <a:lnSpc>
                <a:spcPct val="90000"/>
              </a:lnSpc>
              <a:spcBef>
                <a:spcPct val="50000"/>
              </a:spcBef>
              <a:buClrTx/>
              <a:buSzTx/>
              <a:buFontTx/>
              <a:buNone/>
              <a:defRPr/>
            </a:pPr>
            <a:r>
              <a:rPr kumimoji="0" lang="en-US" sz="2600" b="1" kern="1200" cap="none" spc="0" normalizeH="0" baseline="0" noProof="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mn-ea"/>
                <a:sym typeface="+mn-lt"/>
              </a:rPr>
              <a:t>“</a:t>
            </a:r>
            <a:r>
              <a:rPr kumimoji="0" lang="zh-CN" altLang="zh-CN" sz="2600" kern="1200" cap="none" spc="0" normalizeH="0" baseline="0" noProof="0" dirty="0">
                <a:latin typeface="微软雅黑" panose="020B0503020204020204" pitchFamily="34" charset="-122"/>
                <a:ea typeface="微软雅黑" panose="020B0503020204020204" pitchFamily="34" charset="-122"/>
                <a:cs typeface="+mn-cs"/>
              </a:rPr>
              <a:t>软件的整体结构和这种结构为系统提供概念完整性的方式</a:t>
            </a:r>
            <a:r>
              <a:rPr kumimoji="0" lang="en-US" sz="2600" b="1" kern="1200" cap="none" spc="0" normalizeH="0" baseline="0" noProof="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mn-ea"/>
                <a:sym typeface="+mn-lt"/>
              </a:rPr>
              <a:t>” [SHA95a]</a:t>
            </a:r>
            <a:endParaRPr kumimoji="0" lang="en-US" sz="2600" kern="1200" cap="none" spc="0" normalizeH="0" baseline="0" noProof="0" dirty="0">
              <a:latin typeface="微软雅黑" panose="020B0503020204020204" pitchFamily="34" charset="-122"/>
              <a:ea typeface="微软雅黑" panose="020B0503020204020204" pitchFamily="34" charset="-122"/>
              <a:cs typeface="+mn-ea"/>
              <a:sym typeface="+mn-lt"/>
            </a:endParaRPr>
          </a:p>
        </p:txBody>
      </p:sp>
      <p:sp>
        <p:nvSpPr>
          <p:cNvPr id="179205" name="Text Box 5"/>
          <p:cNvSpPr txBox="1">
            <a:spLocks noChangeArrowheads="1"/>
          </p:cNvSpPr>
          <p:nvPr/>
        </p:nvSpPr>
        <p:spPr bwMode="auto">
          <a:xfrm>
            <a:off x="935038" y="2438400"/>
            <a:ext cx="7597775" cy="2862263"/>
          </a:xfrm>
          <a:prstGeom prst="rect">
            <a:avLst/>
          </a:prstGeom>
          <a:noFill/>
          <a:ln>
            <a:noFill/>
          </a:ln>
          <a:effectLst/>
        </p:spPr>
        <p:txBody>
          <a:bodyPr wrap="square" anchor="ctr">
            <a:spAutoFit/>
          </a:bodyPr>
          <a:lstStyle/>
          <a:p>
            <a:pPr marR="0" algn="just" defTabSz="914400" eaLnBrk="0" hangingPunct="0">
              <a:buClrTx/>
              <a:buSzTx/>
              <a:buFontTx/>
              <a:buNone/>
              <a:defRPr/>
            </a:pPr>
            <a:r>
              <a:rPr kumimoji="0" lang="zh-CN" altLang="en-US" sz="2000" b="1" kern="1200" cap="none" spc="0" normalizeH="0" baseline="0" noProof="0" dirty="0">
                <a:solidFill>
                  <a:schemeClr val="folHlink"/>
                </a:solidFill>
                <a:latin typeface="+mn-lt"/>
                <a:ea typeface="+mn-ea"/>
                <a:cs typeface="+mn-ea"/>
                <a:sym typeface="+mn-lt"/>
              </a:rPr>
              <a:t>结构特性。</a:t>
            </a:r>
            <a:r>
              <a:rPr kumimoji="0" lang="zh-CN" altLang="en-US" sz="2000" kern="1200" cap="none" spc="0" normalizeH="0" baseline="0" noProof="0" dirty="0">
                <a:effectLst>
                  <a:outerShdw blurRad="38100" dist="38100" dir="2700000" algn="tl">
                    <a:srgbClr val="FFFFFF"/>
                  </a:outerShdw>
                </a:effectLst>
                <a:latin typeface="+mn-lt"/>
                <a:ea typeface="+mn-ea"/>
                <a:cs typeface="+mn-ea"/>
                <a:sym typeface="+mn-lt"/>
              </a:rPr>
              <a:t>体系结构设计中，这一特性定义了系统的构件（如模块、对象、过滤器）、构件被封装的方式以及构件之间相互作用的方式。例如，对象封装了数据和过程，过程操纵数据并通过方法调用进行交互。</a:t>
            </a:r>
            <a:endParaRPr kumimoji="0" lang="en-US" altLang="zh-CN" sz="2000" kern="1200" cap="none" spc="0" normalizeH="0" baseline="0" noProof="0" dirty="0">
              <a:effectLst>
                <a:outerShdw blurRad="38100" dist="38100" dir="2700000" algn="tl">
                  <a:srgbClr val="FFFFFF"/>
                </a:outerShdw>
              </a:effectLst>
              <a:latin typeface="+mn-lt"/>
              <a:ea typeface="+mn-ea"/>
              <a:cs typeface="+mn-ea"/>
              <a:sym typeface="+mn-lt"/>
            </a:endParaRPr>
          </a:p>
          <a:p>
            <a:pPr marR="0" algn="just" defTabSz="914400" eaLnBrk="0" hangingPunct="0">
              <a:buClrTx/>
              <a:buSzTx/>
              <a:buFontTx/>
              <a:buNone/>
              <a:defRPr/>
            </a:pPr>
            <a:r>
              <a:rPr kumimoji="0" lang="zh-CN" altLang="en-US" sz="2000" b="1" kern="1200" cap="none" spc="0" normalizeH="0" baseline="0" noProof="0" dirty="0">
                <a:solidFill>
                  <a:schemeClr val="folHlink"/>
                </a:solidFill>
                <a:latin typeface="+mn-lt"/>
                <a:ea typeface="+mn-ea"/>
                <a:cs typeface="+mn-ea"/>
                <a:sym typeface="+mn-lt"/>
              </a:rPr>
              <a:t>外部功能特性。</a:t>
            </a:r>
            <a:r>
              <a:rPr kumimoji="0" lang="zh-CN" altLang="en-US" sz="2000" kern="1200" cap="none" spc="0" normalizeH="0" baseline="0" noProof="0" dirty="0">
                <a:effectLst>
                  <a:outerShdw blurRad="38100" dist="38100" dir="2700000" algn="tl">
                    <a:srgbClr val="FFFFFF"/>
                  </a:outerShdw>
                </a:effectLst>
                <a:latin typeface="+mn-lt"/>
                <a:ea typeface="+mn-ea"/>
                <a:cs typeface="+mn-ea"/>
                <a:sym typeface="+mn-lt"/>
              </a:rPr>
              <a:t>体系结构设计描述应当指出设计体系结构如何满足需求，这些需求包括：性能需求、能力需求、可靠性需求、安全性需求、可适应性需求以及其他系统特征需求。</a:t>
            </a:r>
            <a:endParaRPr kumimoji="0" lang="en-US" altLang="zh-CN" sz="2000" kern="1200" cap="none" spc="0" normalizeH="0" baseline="0" noProof="0" dirty="0">
              <a:effectLst>
                <a:outerShdw blurRad="38100" dist="38100" dir="2700000" algn="tl">
                  <a:srgbClr val="FFFFFF"/>
                </a:outerShdw>
              </a:effectLst>
              <a:latin typeface="+mn-lt"/>
              <a:ea typeface="+mn-ea"/>
              <a:cs typeface="+mn-ea"/>
              <a:sym typeface="+mn-lt"/>
            </a:endParaRPr>
          </a:p>
          <a:p>
            <a:pPr marR="0" algn="just" defTabSz="914400" eaLnBrk="0" hangingPunct="0">
              <a:buClrTx/>
              <a:buSzTx/>
              <a:buFontTx/>
              <a:buNone/>
              <a:defRPr/>
            </a:pPr>
            <a:r>
              <a:rPr kumimoji="0" lang="zh-CN" altLang="en-US" sz="2000" b="1" kern="1200" cap="none" spc="0" normalizeH="0" baseline="0" noProof="0" dirty="0">
                <a:solidFill>
                  <a:schemeClr val="folHlink"/>
                </a:solidFill>
                <a:latin typeface="+mn-lt"/>
                <a:ea typeface="+mn-ea"/>
                <a:cs typeface="+mn-ea"/>
                <a:sym typeface="+mn-lt"/>
              </a:rPr>
              <a:t>相关系统族。</a:t>
            </a:r>
            <a:r>
              <a:rPr kumimoji="0" lang="zh-CN" altLang="en-US" sz="2000" kern="1200" cap="none" spc="0" normalizeH="0" baseline="0" noProof="0" dirty="0">
                <a:effectLst>
                  <a:outerShdw blurRad="38100" dist="38100" dir="2700000" algn="tl">
                    <a:srgbClr val="FFFFFF"/>
                  </a:outerShdw>
                </a:effectLst>
                <a:latin typeface="+mn-lt"/>
                <a:ea typeface="+mn-ea"/>
                <a:cs typeface="+mn-ea"/>
                <a:sym typeface="+mn-lt"/>
              </a:rPr>
              <a:t>体系结构应当能抽取出在一类相似系统开发中经常遇到的重复性模式。本质上，设计应当能够重用体系结构构件。</a:t>
            </a:r>
            <a:endParaRPr kumimoji="0" lang="en-US" sz="2000" kern="1200" cap="none" spc="0" normalizeH="0" baseline="0" noProof="0" dirty="0">
              <a:effectLst>
                <a:outerShdw blurRad="38100" dist="38100" dir="2700000" algn="tl">
                  <a:srgbClr val="FFFFFF"/>
                </a:outerShdw>
              </a:effectLst>
              <a:latin typeface="+mn-lt"/>
              <a:ea typeface="+mn-ea"/>
              <a:cs typeface="+mn-ea"/>
              <a:sym typeface="+mn-lt"/>
            </a:endParaRPr>
          </a:p>
        </p:txBody>
      </p:sp>
      <p:sp>
        <p:nvSpPr>
          <p:cNvPr id="7"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7412" name="Rectangle 2"/>
          <p:cNvSpPr>
            <a:spLocks noGrp="1" noChangeArrowheads="1"/>
          </p:cNvSpPr>
          <p:nvPr>
            <p:ph type="title"/>
          </p:nvPr>
        </p:nvSpPr>
        <p:spPr>
          <a:xfrm>
            <a:off x="2667000" y="228600"/>
            <a:ext cx="45720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模式</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80227" name="Text Box 3"/>
          <p:cNvSpPr txBox="1">
            <a:spLocks noChangeArrowheads="1"/>
          </p:cNvSpPr>
          <p:nvPr/>
        </p:nvSpPr>
        <p:spPr bwMode="auto">
          <a:xfrm>
            <a:off x="685800" y="1295400"/>
            <a:ext cx="8153400" cy="4232275"/>
          </a:xfrm>
          <a:prstGeom prst="rect">
            <a:avLst/>
          </a:prstGeom>
          <a:noFill/>
          <a:ln>
            <a:noFill/>
          </a:ln>
          <a:effectLst/>
        </p:spPr>
        <p:txBody>
          <a:bodyPr wrap="square" anchor="ctr">
            <a:spAutoFit/>
          </a:bodyPr>
          <a:lstStyle/>
          <a:p>
            <a:pPr marR="0" algn="just" defTabSz="914400" eaLnBrk="0" hangingPunct="0">
              <a:spcBef>
                <a:spcPts val="300"/>
              </a:spcBef>
              <a:buClrTx/>
              <a:buSzTx/>
              <a:buFontTx/>
              <a:buNone/>
              <a:defRPr/>
            </a:pPr>
            <a:r>
              <a:rPr kumimoji="0" lang="zh-CN" altLang="en-US" b="1" i="1" kern="1200" cap="none" spc="0" normalizeH="0" baseline="0" noProof="0" dirty="0">
                <a:effectLst>
                  <a:outerShdw blurRad="38100" dist="38100" dir="2700000" algn="tl">
                    <a:srgbClr val="FFFFFF"/>
                  </a:outerShdw>
                </a:effectLst>
                <a:latin typeface="+mn-ea"/>
                <a:ea typeface="+mn-ea"/>
                <a:cs typeface="+mn-ea"/>
                <a:sym typeface="+mn-lt"/>
              </a:rPr>
              <a:t>设计模式模板</a:t>
            </a:r>
            <a:endParaRPr kumimoji="0" lang="en-US" altLang="zh-CN" b="1" i="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模式名称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以简短但富于表现力的名字描述模式的本质</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目的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描述模式及模式所做的工作</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别名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列举模式的所有同义名</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动机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提供问题的实例</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适用性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注明模式所使用的特殊情况</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结构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描述完成模式所需的类</a:t>
            </a:r>
            <a:endPar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关联者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描述完成模式所需的类的职责</a:t>
            </a:r>
            <a:endPar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协作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描述其他模式对解决方案的贡献</a:t>
            </a:r>
            <a:endParaRPr kumimoji="0" lang="en-US"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效果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描述实现模式时必须考虑的可能要做的折中以及使用模式的效果</a:t>
            </a:r>
            <a:endPar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endParaRPr>
          </a:p>
          <a:p>
            <a:pPr marR="0" algn="just" defTabSz="914400" eaLnBrk="0" hangingPunct="0">
              <a:spcBef>
                <a:spcPts val="300"/>
              </a:spcBef>
              <a:buClrTx/>
              <a:buSzTx/>
              <a:buFontTx/>
              <a:buNone/>
              <a:defRPr/>
            </a:pPr>
            <a:r>
              <a:rPr kumimoji="0" lang="zh-CN" altLang="en-US" sz="2000" b="1" i="1" kern="1200" cap="none" spc="0" normalizeH="0" baseline="0" noProof="0" dirty="0">
                <a:solidFill>
                  <a:schemeClr val="folHlink"/>
                </a:solidFill>
                <a:effectLst>
                  <a:outerShdw blurRad="38100" dist="38100" dir="2700000" algn="tl">
                    <a:srgbClr val="000000"/>
                  </a:outerShdw>
                </a:effectLst>
                <a:latin typeface="+mn-ea"/>
                <a:ea typeface="+mn-ea"/>
                <a:cs typeface="+mn-ea"/>
                <a:sym typeface="+mn-lt"/>
              </a:rPr>
              <a:t>相关模式 </a:t>
            </a:r>
            <a:r>
              <a:rPr kumimoji="0" lang="en-US" altLang="zh-CN" sz="2000" b="1" kern="1200" cap="none" spc="0" normalizeH="0" baseline="0" noProof="0" dirty="0">
                <a:effectLst>
                  <a:outerShdw blurRad="38100" dist="38100" dir="2700000" algn="tl">
                    <a:srgbClr val="FFFFFF"/>
                  </a:outerShdw>
                </a:effectLst>
                <a:latin typeface="+mn-ea"/>
                <a:ea typeface="+mn-ea"/>
                <a:cs typeface="+mn-ea"/>
                <a:sym typeface="+mn-lt"/>
              </a:rPr>
              <a:t>—— </a:t>
            </a:r>
            <a:r>
              <a:rPr kumimoji="0" lang="zh-CN" altLang="en-US" sz="2000" b="1" kern="1200" cap="none" spc="0" normalizeH="0" baseline="0" noProof="0" dirty="0">
                <a:effectLst>
                  <a:outerShdw blurRad="38100" dist="38100" dir="2700000" algn="tl">
                    <a:srgbClr val="FFFFFF"/>
                  </a:outerShdw>
                </a:effectLst>
                <a:latin typeface="+mn-ea"/>
                <a:ea typeface="+mn-ea"/>
                <a:cs typeface="+mn-ea"/>
                <a:sym typeface="+mn-lt"/>
              </a:rPr>
              <a:t>相关设计模式的交叉索引</a:t>
            </a:r>
            <a:endParaRPr kumimoji="0" lang="en-US" sz="2000" b="1" kern="1200" cap="none" spc="0" normalizeH="0" baseline="0" noProof="0" dirty="0">
              <a:latin typeface="+mn-ea"/>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8436" name="Rectangle 2"/>
          <p:cNvSpPr>
            <a:spLocks noGrp="1" noChangeArrowheads="1"/>
          </p:cNvSpPr>
          <p:nvPr>
            <p:ph type="title"/>
          </p:nvPr>
        </p:nvSpPr>
        <p:spPr>
          <a:xfrm>
            <a:off x="2438400" y="228600"/>
            <a:ext cx="49530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关注点分离</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8437" name="Rectangle 3"/>
          <p:cNvSpPr>
            <a:spLocks noGrp="1" noChangeArrowheads="1"/>
          </p:cNvSpPr>
          <p:nvPr>
            <p:ph idx="1"/>
          </p:nvPr>
        </p:nvSpPr>
        <p:spPr>
          <a:xfrm>
            <a:off x="457200" y="1143000"/>
            <a:ext cx="8458200" cy="4191000"/>
          </a:xfrm>
        </p:spPr>
        <p:txBody>
          <a:bodyPr vert="horz" wrap="square" lIns="91440" tIns="45720" rIns="91440" bIns="45720" numCol="1" anchor="ctr" anchorCtr="0" compatLnSpc="1"/>
          <a:lstStyle/>
          <a:p>
            <a:pPr marL="342900" marR="0" lvl="0" indent="-342900" algn="just"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如果被分解为可以独立解决和（或）优化的若干块，任何复杂问题都能够更容易地被处理。 </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一个</a:t>
            </a:r>
            <a:r>
              <a:rPr kumimoji="0" lang="zh-CN" altLang="en-US" sz="2400" b="1" i="0" u="none" strike="noStrike" kern="0" cap="none" spc="0" normalizeH="0" baseline="0" noProof="0" dirty="0">
                <a:ln>
                  <a:noFill/>
                </a:ln>
                <a:solidFill>
                  <a:schemeClr val="folHlink"/>
                </a:solidFill>
                <a:effectLst/>
                <a:uLnTx/>
                <a:uFillTx/>
                <a:latin typeface="+mn-lt"/>
                <a:ea typeface="+mn-ea"/>
                <a:cs typeface="+mn-ea"/>
                <a:sym typeface="+mn-lt"/>
              </a:rPr>
              <a:t>关注点</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是一个特征或行为，被指定为软件需求模型的一部分。 </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通过将关注点分割为更小的关注点（由此产生更多可管理的块），使得解决一个问题需要付出更少的工作量和时间。</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9460" name="Rectangle 2"/>
          <p:cNvSpPr>
            <a:spLocks noGrp="1" noChangeArrowheads="1"/>
          </p:cNvSpPr>
          <p:nvPr>
            <p:ph type="title"/>
          </p:nvPr>
        </p:nvSpPr>
        <p:spPr>
          <a:xfrm>
            <a:off x="2438400" y="228600"/>
            <a:ext cx="49530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模块化</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9461" name="Rectangle 3"/>
          <p:cNvSpPr>
            <a:spLocks noGrp="1" noChangeArrowheads="1"/>
          </p:cNvSpPr>
          <p:nvPr>
            <p:ph idx="1"/>
          </p:nvPr>
        </p:nvSpPr>
        <p:spPr>
          <a:xfrm>
            <a:off x="685800" y="1219200"/>
            <a:ext cx="8077200" cy="46482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25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“模块化是软件的单一属性，它使程序能被智能化地管理”</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[Mye78] </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25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软件工程师难以掌握单块软件（即由一个单独模块构成的大程序）。</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25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其控制路径的数量、引用的跨度、变量的数量和整体的复杂度使得理解这样的软件几乎是不可能的。</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25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几乎所有的情况下，为了理解更容易，都应当将设计划分成许多模块，这样做的结果，构建软件所需的成本将会随之降低。</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3"/>
          <p:cNvSpPr>
            <a:spLocks noGrp="1"/>
          </p:cNvSpPr>
          <p:nvPr>
            <p:ph idx="1"/>
          </p:nvPr>
        </p:nvSpPr>
        <p:spPr>
          <a:xfrm>
            <a:off x="376238" y="1014413"/>
            <a:ext cx="8229600" cy="5365750"/>
          </a:xfrm>
        </p:spPr>
        <p:txBody>
          <a:bodyPr vert="horz" wrap="square" lIns="91440" tIns="45720" rIns="91440" bIns="45720" anchor="t" anchorCtr="0"/>
          <a:p>
            <a:pPr eaLnBrk="1" hangingPunct="1">
              <a:lnSpc>
                <a:spcPct val="130000"/>
              </a:lnSpc>
              <a:buNone/>
            </a:pPr>
            <a:r>
              <a:rPr lang="zh-CN" altLang="en-US" b="1" dirty="0">
                <a:solidFill>
                  <a:schemeClr val="tx2"/>
                </a:solidFill>
              </a:rPr>
              <a:t>为什么要模块化？</a:t>
            </a:r>
            <a:endParaRPr lang="zh-CN" altLang="en-US" b="1" dirty="0">
              <a:solidFill>
                <a:schemeClr val="tx2"/>
              </a:solidFill>
            </a:endParaRPr>
          </a:p>
          <a:p>
            <a:pPr eaLnBrk="1" hangingPunct="1">
              <a:lnSpc>
                <a:spcPct val="130000"/>
              </a:lnSpc>
            </a:pPr>
            <a:r>
              <a:rPr lang="zh-CN" altLang="en-US" b="1" dirty="0"/>
              <a:t>模块化是为了使一个复杂的大型程序能被人的智力所管理，软件应该具备的惟一属性。</a:t>
            </a:r>
            <a:endParaRPr lang="zh-CN" altLang="en-US" b="1" dirty="0"/>
          </a:p>
          <a:p>
            <a:pPr eaLnBrk="1" hangingPunct="1">
              <a:lnSpc>
                <a:spcPct val="130000"/>
              </a:lnSpc>
            </a:pPr>
            <a:r>
              <a:rPr lang="zh-CN" altLang="en-US" b="1" dirty="0"/>
              <a:t>如果一个大型程序仅由一个模块组成，它将很难被人所理解。</a:t>
            </a:r>
            <a:r>
              <a:rPr lang="zh-CN" altLang="en-US"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a:spLocks noGrp="1"/>
          </p:cNvSpPr>
          <p:nvPr>
            <p:ph idx="1"/>
          </p:nvPr>
        </p:nvSpPr>
        <p:spPr>
          <a:xfrm>
            <a:off x="261938" y="1135063"/>
            <a:ext cx="8229600" cy="5654675"/>
          </a:xfrm>
        </p:spPr>
        <p:txBody>
          <a:bodyPr vert="horz" wrap="square" lIns="91440" tIns="45720" rIns="91440" bIns="45720" anchor="t" anchorCtr="0"/>
          <a:p>
            <a:pPr eaLnBrk="1" hangingPunct="1">
              <a:lnSpc>
                <a:spcPct val="120000"/>
              </a:lnSpc>
              <a:buNone/>
            </a:pPr>
            <a:r>
              <a:rPr lang="zh-CN" altLang="en-US" b="1" dirty="0">
                <a:solidFill>
                  <a:schemeClr val="tx2"/>
                </a:solidFill>
                <a:latin typeface="Times New Roman" panose="02020603050405020304" pitchFamily="18" charset="0"/>
              </a:rPr>
              <a:t>模块化的根据：</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20000"/>
              </a:lnSpc>
            </a:pPr>
            <a:r>
              <a:rPr lang="zh-CN" altLang="en-US" b="1" dirty="0">
                <a:latin typeface="Times New Roman" panose="02020603050405020304" pitchFamily="18" charset="0"/>
              </a:rPr>
              <a:t>如果</a:t>
            </a:r>
            <a:r>
              <a:rPr lang="en-US" altLang="zh-CN" b="1" dirty="0">
                <a:latin typeface="Times New Roman" panose="02020603050405020304" pitchFamily="18" charset="0"/>
              </a:rPr>
              <a:t>C(</a:t>
            </a:r>
            <a:r>
              <a:rPr lang="en-US" altLang="zh-CN" b="1" i="1" dirty="0">
                <a:latin typeface="Times New Roman" panose="02020603050405020304" pitchFamily="18" charset="0"/>
              </a:rPr>
              <a:t>P</a:t>
            </a:r>
            <a:r>
              <a:rPr lang="en-US" altLang="zh-CN" b="1" dirty="0">
                <a:latin typeface="Times New Roman" panose="02020603050405020304" pitchFamily="18" charset="0"/>
              </a:rPr>
              <a:t>1)&gt;C(</a:t>
            </a:r>
            <a:r>
              <a:rPr lang="en-US" altLang="zh-CN" b="1" i="1" dirty="0">
                <a:latin typeface="Times New Roman" panose="02020603050405020304" pitchFamily="18" charset="0"/>
              </a:rPr>
              <a:t>P</a:t>
            </a:r>
            <a:r>
              <a:rPr lang="en-US" altLang="zh-CN" b="1" dirty="0">
                <a:latin typeface="Times New Roman" panose="02020603050405020304" pitchFamily="18" charset="0"/>
              </a:rPr>
              <a:t>2)</a:t>
            </a:r>
            <a:r>
              <a:rPr lang="zh-CN" altLang="en-US" b="1" dirty="0">
                <a:latin typeface="Times New Roman" panose="02020603050405020304" pitchFamily="18" charset="0"/>
              </a:rPr>
              <a:t>，显然</a:t>
            </a:r>
            <a:r>
              <a:rPr lang="en-US" altLang="zh-CN" b="1" dirty="0">
                <a:latin typeface="Times New Roman" panose="02020603050405020304" pitchFamily="18" charset="0"/>
              </a:rPr>
              <a:t>E(P1)&gt;E(P2)</a:t>
            </a:r>
            <a:endParaRPr lang="en-US" altLang="zh-CN" b="1" dirty="0">
              <a:latin typeface="Times New Roman" panose="02020603050405020304" pitchFamily="18" charset="0"/>
            </a:endParaRPr>
          </a:p>
          <a:p>
            <a:pPr eaLnBrk="1" hangingPunct="1">
              <a:lnSpc>
                <a:spcPct val="120000"/>
              </a:lnSpc>
            </a:pPr>
            <a:r>
              <a:rPr lang="zh-CN" altLang="en-US" b="1" dirty="0">
                <a:latin typeface="Times New Roman" panose="02020603050405020304" pitchFamily="18" charset="0"/>
              </a:rPr>
              <a:t>根据人类解决一般问题的经验，</a:t>
            </a:r>
            <a:endParaRPr lang="zh-CN" altLang="en-US" b="1" dirty="0">
              <a:latin typeface="Times New Roman" panose="02020603050405020304" pitchFamily="18" charset="0"/>
            </a:endParaRPr>
          </a:p>
          <a:p>
            <a:pPr algn="ctr" eaLnBrk="1" hangingPunct="1">
              <a:lnSpc>
                <a:spcPct val="120000"/>
              </a:lnSpc>
              <a:buNone/>
            </a:pPr>
            <a:r>
              <a:rPr lang="en-US" altLang="zh-CN" b="1" dirty="0">
                <a:solidFill>
                  <a:schemeClr val="hlink"/>
                </a:solidFill>
                <a:latin typeface="Times New Roman" panose="02020603050405020304" pitchFamily="18" charset="0"/>
              </a:rPr>
              <a:t>C(</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1+</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2)&gt;C(</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1)+C(</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2)</a:t>
            </a:r>
            <a:endParaRPr lang="en-US" altLang="zh-CN" b="1" dirty="0">
              <a:solidFill>
                <a:schemeClr val="hlink"/>
              </a:solidFill>
              <a:latin typeface="Times New Roman" panose="02020603050405020304" pitchFamily="18" charset="0"/>
            </a:endParaRPr>
          </a:p>
          <a:p>
            <a:pPr eaLnBrk="1" hangingPunct="1">
              <a:lnSpc>
                <a:spcPct val="120000"/>
              </a:lnSpc>
            </a:pPr>
            <a:r>
              <a:rPr lang="zh-CN" altLang="en-US" b="1" dirty="0">
                <a:latin typeface="Times New Roman" panose="02020603050405020304" pitchFamily="18" charset="0"/>
              </a:rPr>
              <a:t>综上所述，得到下面的不等式</a:t>
            </a:r>
            <a:endParaRPr lang="zh-CN" altLang="en-US" b="1" dirty="0">
              <a:latin typeface="Times New Roman" panose="02020603050405020304" pitchFamily="18" charset="0"/>
            </a:endParaRPr>
          </a:p>
          <a:p>
            <a:pPr algn="ctr" eaLnBrk="1" hangingPunct="1">
              <a:lnSpc>
                <a:spcPct val="120000"/>
              </a:lnSpc>
              <a:buNone/>
            </a:pPr>
            <a:r>
              <a:rPr lang="en-US" altLang="zh-CN" b="1" dirty="0">
                <a:solidFill>
                  <a:schemeClr val="hlink"/>
                </a:solidFill>
                <a:latin typeface="Times New Roman" panose="02020603050405020304" pitchFamily="18" charset="0"/>
              </a:rPr>
              <a:t>E(</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1+</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2)&gt;E(</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1)+E(</a:t>
            </a:r>
            <a:r>
              <a:rPr lang="en-US" altLang="zh-CN" b="1" i="1" dirty="0">
                <a:solidFill>
                  <a:schemeClr val="hlink"/>
                </a:solidFill>
                <a:latin typeface="Times New Roman" panose="02020603050405020304" pitchFamily="18" charset="0"/>
              </a:rPr>
              <a:t>P</a:t>
            </a:r>
            <a:r>
              <a:rPr lang="en-US" altLang="zh-CN" b="1" dirty="0">
                <a:solidFill>
                  <a:schemeClr val="hlink"/>
                </a:solidFill>
                <a:latin typeface="Times New Roman" panose="02020603050405020304" pitchFamily="18" charset="0"/>
              </a:rPr>
              <a:t>2)</a:t>
            </a:r>
            <a:endParaRPr lang="en-US" altLang="zh-CN" b="1" dirty="0">
              <a:solidFill>
                <a:schemeClr val="hlink"/>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0484" name="Rectangle 2"/>
          <p:cNvSpPr>
            <a:spLocks noGrp="1" noChangeArrowheads="1"/>
          </p:cNvSpPr>
          <p:nvPr>
            <p:ph type="title"/>
          </p:nvPr>
        </p:nvSpPr>
        <p:spPr>
          <a:xfrm>
            <a:off x="3608388" y="228600"/>
            <a:ext cx="2590800" cy="544513"/>
          </a:xfrm>
        </p:spPr>
        <p:txBody>
          <a:bodyPr vert="horz" wrap="none" lIns="63500" tIns="25400" rIns="63500" bIns="254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模块化：权衡</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82275" name="Rectangle 3"/>
          <p:cNvSpPr>
            <a:spLocks noChangeArrowheads="1"/>
          </p:cNvSpPr>
          <p:nvPr/>
        </p:nvSpPr>
        <p:spPr bwMode="auto">
          <a:xfrm>
            <a:off x="1600200" y="1539875"/>
            <a:ext cx="3849688"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多少数量的模块是“合适的”？</a:t>
            </a:r>
            <a:r>
              <a:rPr kumimoji="0" lang="en-US" sz="20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endParaRPr kumimoji="0" lang="en-US" sz="20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2276" name="Rectangle 4"/>
          <p:cNvSpPr>
            <a:spLocks noChangeArrowheads="1"/>
          </p:cNvSpPr>
          <p:nvPr/>
        </p:nvSpPr>
        <p:spPr bwMode="auto">
          <a:xfrm>
            <a:off x="1614488" y="1219200"/>
            <a:ext cx="3260725"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对于特定的软件设计来说，</a:t>
            </a:r>
            <a:endParaRPr kumimoji="0" lang="en-US" sz="20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2278" name="Rectangle 6"/>
          <p:cNvSpPr>
            <a:spLocks noChangeArrowheads="1"/>
          </p:cNvSpPr>
          <p:nvPr/>
        </p:nvSpPr>
        <p:spPr bwMode="auto">
          <a:xfrm>
            <a:off x="2089150" y="5440363"/>
            <a:ext cx="1568450"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最优模块数量</a:t>
            </a:r>
            <a:endPar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0488" name="Rectangle 7"/>
          <p:cNvSpPr>
            <a:spLocks noChangeArrowheads="1"/>
          </p:cNvSpPr>
          <p:nvPr/>
        </p:nvSpPr>
        <p:spPr bwMode="auto">
          <a:xfrm>
            <a:off x="2973388" y="2670175"/>
            <a:ext cx="279400" cy="23590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89" name="Rectangle 8"/>
          <p:cNvSpPr>
            <a:spLocks noChangeArrowheads="1"/>
          </p:cNvSpPr>
          <p:nvPr/>
        </p:nvSpPr>
        <p:spPr bwMode="auto">
          <a:xfrm>
            <a:off x="2960688" y="2657475"/>
            <a:ext cx="304800" cy="23844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0" name="Rectangle 9"/>
          <p:cNvSpPr>
            <a:spLocks noChangeArrowheads="1"/>
          </p:cNvSpPr>
          <p:nvPr/>
        </p:nvSpPr>
        <p:spPr bwMode="auto">
          <a:xfrm>
            <a:off x="2973388" y="5070475"/>
            <a:ext cx="279400" cy="123825"/>
          </a:xfrm>
          <a:prstGeom prst="rect">
            <a:avLst/>
          </a:prstGeom>
          <a:solidFill>
            <a:srgbClr val="F76681"/>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1" name="Rectangle 10"/>
          <p:cNvSpPr>
            <a:spLocks noChangeArrowheads="1"/>
          </p:cNvSpPr>
          <p:nvPr/>
        </p:nvSpPr>
        <p:spPr bwMode="auto">
          <a:xfrm>
            <a:off x="2960688" y="5057775"/>
            <a:ext cx="304800" cy="149225"/>
          </a:xfrm>
          <a:prstGeom prst="rect">
            <a:avLst/>
          </a:prstGeom>
          <a:solidFill>
            <a:schemeClr val="folHlink"/>
          </a:solidFill>
          <a:ln w="25400">
            <a:solidFill>
              <a:srgbClr val="000000"/>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2" name="Rectangle 11"/>
          <p:cNvSpPr>
            <a:spLocks noChangeArrowheads="1"/>
          </p:cNvSpPr>
          <p:nvPr/>
        </p:nvSpPr>
        <p:spPr bwMode="auto">
          <a:xfrm>
            <a:off x="3290888" y="4981575"/>
            <a:ext cx="279400" cy="2127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3" name="Rectangle 12"/>
          <p:cNvSpPr>
            <a:spLocks noChangeArrowheads="1"/>
          </p:cNvSpPr>
          <p:nvPr/>
        </p:nvSpPr>
        <p:spPr bwMode="auto">
          <a:xfrm>
            <a:off x="3278188" y="4968875"/>
            <a:ext cx="304800" cy="2381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4" name="Rectangle 13"/>
          <p:cNvSpPr>
            <a:spLocks noChangeArrowheads="1"/>
          </p:cNvSpPr>
          <p:nvPr/>
        </p:nvSpPr>
        <p:spPr bwMode="auto">
          <a:xfrm>
            <a:off x="3290888" y="2898775"/>
            <a:ext cx="279400" cy="20415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5" name="Rectangle 14"/>
          <p:cNvSpPr>
            <a:spLocks noChangeArrowheads="1"/>
          </p:cNvSpPr>
          <p:nvPr/>
        </p:nvSpPr>
        <p:spPr bwMode="auto">
          <a:xfrm>
            <a:off x="3278188" y="2886075"/>
            <a:ext cx="304800" cy="20669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6" name="Rectangle 15"/>
          <p:cNvSpPr>
            <a:spLocks noChangeArrowheads="1"/>
          </p:cNvSpPr>
          <p:nvPr/>
        </p:nvSpPr>
        <p:spPr bwMode="auto">
          <a:xfrm>
            <a:off x="3608388" y="4867275"/>
            <a:ext cx="279400" cy="3270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7" name="Rectangle 16"/>
          <p:cNvSpPr>
            <a:spLocks noChangeArrowheads="1"/>
          </p:cNvSpPr>
          <p:nvPr/>
        </p:nvSpPr>
        <p:spPr bwMode="auto">
          <a:xfrm>
            <a:off x="3595688" y="4854575"/>
            <a:ext cx="304800" cy="3524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8" name="Rectangle 17"/>
          <p:cNvSpPr>
            <a:spLocks noChangeArrowheads="1"/>
          </p:cNvSpPr>
          <p:nvPr/>
        </p:nvSpPr>
        <p:spPr bwMode="auto">
          <a:xfrm>
            <a:off x="3608388" y="3090863"/>
            <a:ext cx="279400" cy="1735138"/>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99" name="Rectangle 18"/>
          <p:cNvSpPr>
            <a:spLocks noChangeArrowheads="1"/>
          </p:cNvSpPr>
          <p:nvPr/>
        </p:nvSpPr>
        <p:spPr bwMode="auto">
          <a:xfrm>
            <a:off x="3595688" y="3076575"/>
            <a:ext cx="304800" cy="17621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0" name="Rectangle 19"/>
          <p:cNvSpPr>
            <a:spLocks noChangeArrowheads="1"/>
          </p:cNvSpPr>
          <p:nvPr/>
        </p:nvSpPr>
        <p:spPr bwMode="auto">
          <a:xfrm>
            <a:off x="3925888" y="4752975"/>
            <a:ext cx="266700" cy="4413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1" name="Rectangle 20"/>
          <p:cNvSpPr>
            <a:spLocks noChangeArrowheads="1"/>
          </p:cNvSpPr>
          <p:nvPr/>
        </p:nvSpPr>
        <p:spPr bwMode="auto">
          <a:xfrm>
            <a:off x="3913188" y="4740275"/>
            <a:ext cx="292100" cy="4667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2" name="Rectangle 21"/>
          <p:cNvSpPr>
            <a:spLocks noChangeArrowheads="1"/>
          </p:cNvSpPr>
          <p:nvPr/>
        </p:nvSpPr>
        <p:spPr bwMode="auto">
          <a:xfrm>
            <a:off x="3925888" y="3267075"/>
            <a:ext cx="266700" cy="14446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3" name="Rectangle 22"/>
          <p:cNvSpPr>
            <a:spLocks noChangeArrowheads="1"/>
          </p:cNvSpPr>
          <p:nvPr/>
        </p:nvSpPr>
        <p:spPr bwMode="auto">
          <a:xfrm>
            <a:off x="3913188" y="3254375"/>
            <a:ext cx="292100" cy="14700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4" name="Rectangle 23"/>
          <p:cNvSpPr>
            <a:spLocks noChangeArrowheads="1"/>
          </p:cNvSpPr>
          <p:nvPr/>
        </p:nvSpPr>
        <p:spPr bwMode="auto">
          <a:xfrm>
            <a:off x="4230688" y="4638675"/>
            <a:ext cx="279400" cy="5556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5" name="Rectangle 24"/>
          <p:cNvSpPr>
            <a:spLocks noChangeArrowheads="1"/>
          </p:cNvSpPr>
          <p:nvPr/>
        </p:nvSpPr>
        <p:spPr bwMode="auto">
          <a:xfrm>
            <a:off x="4217988" y="4625975"/>
            <a:ext cx="304800" cy="5810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6" name="Rectangle 25"/>
          <p:cNvSpPr>
            <a:spLocks noChangeArrowheads="1"/>
          </p:cNvSpPr>
          <p:nvPr/>
        </p:nvSpPr>
        <p:spPr bwMode="auto">
          <a:xfrm>
            <a:off x="4230688" y="3406775"/>
            <a:ext cx="279400" cy="11906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7" name="Rectangle 26"/>
          <p:cNvSpPr>
            <a:spLocks noChangeArrowheads="1"/>
          </p:cNvSpPr>
          <p:nvPr/>
        </p:nvSpPr>
        <p:spPr bwMode="auto">
          <a:xfrm>
            <a:off x="4217988" y="3394075"/>
            <a:ext cx="304800" cy="12160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8" name="Rectangle 27"/>
          <p:cNvSpPr>
            <a:spLocks noChangeArrowheads="1"/>
          </p:cNvSpPr>
          <p:nvPr/>
        </p:nvSpPr>
        <p:spPr bwMode="auto">
          <a:xfrm>
            <a:off x="4548188" y="4498975"/>
            <a:ext cx="279400" cy="6953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09" name="Rectangle 28"/>
          <p:cNvSpPr>
            <a:spLocks noChangeArrowheads="1"/>
          </p:cNvSpPr>
          <p:nvPr/>
        </p:nvSpPr>
        <p:spPr bwMode="auto">
          <a:xfrm>
            <a:off x="4535488" y="4486275"/>
            <a:ext cx="304800" cy="7207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0" name="Rectangle 29"/>
          <p:cNvSpPr>
            <a:spLocks noChangeArrowheads="1"/>
          </p:cNvSpPr>
          <p:nvPr/>
        </p:nvSpPr>
        <p:spPr bwMode="auto">
          <a:xfrm>
            <a:off x="4548188" y="3584575"/>
            <a:ext cx="279400" cy="8604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1" name="Rectangle 30"/>
          <p:cNvSpPr>
            <a:spLocks noChangeArrowheads="1"/>
          </p:cNvSpPr>
          <p:nvPr/>
        </p:nvSpPr>
        <p:spPr bwMode="auto">
          <a:xfrm>
            <a:off x="4535488" y="3571875"/>
            <a:ext cx="304800" cy="8858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2" name="Rectangle 31"/>
          <p:cNvSpPr>
            <a:spLocks noChangeArrowheads="1"/>
          </p:cNvSpPr>
          <p:nvPr/>
        </p:nvSpPr>
        <p:spPr bwMode="auto">
          <a:xfrm>
            <a:off x="4865688" y="4498975"/>
            <a:ext cx="279400" cy="6953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3" name="Rectangle 32"/>
          <p:cNvSpPr>
            <a:spLocks noChangeArrowheads="1"/>
          </p:cNvSpPr>
          <p:nvPr/>
        </p:nvSpPr>
        <p:spPr bwMode="auto">
          <a:xfrm>
            <a:off x="4852988" y="4486275"/>
            <a:ext cx="304800" cy="7207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4" name="Rectangle 33"/>
          <p:cNvSpPr>
            <a:spLocks noChangeArrowheads="1"/>
          </p:cNvSpPr>
          <p:nvPr/>
        </p:nvSpPr>
        <p:spPr bwMode="auto">
          <a:xfrm>
            <a:off x="4865688" y="3584575"/>
            <a:ext cx="279400" cy="8604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5" name="Rectangle 34"/>
          <p:cNvSpPr>
            <a:spLocks noChangeArrowheads="1"/>
          </p:cNvSpPr>
          <p:nvPr/>
        </p:nvSpPr>
        <p:spPr bwMode="auto">
          <a:xfrm>
            <a:off x="4852988" y="3571875"/>
            <a:ext cx="304800" cy="8858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6" name="Rectangle 35"/>
          <p:cNvSpPr>
            <a:spLocks noChangeArrowheads="1"/>
          </p:cNvSpPr>
          <p:nvPr/>
        </p:nvSpPr>
        <p:spPr bwMode="auto">
          <a:xfrm>
            <a:off x="5183188" y="4295775"/>
            <a:ext cx="266700" cy="8985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7" name="Rectangle 36"/>
          <p:cNvSpPr>
            <a:spLocks noChangeArrowheads="1"/>
          </p:cNvSpPr>
          <p:nvPr/>
        </p:nvSpPr>
        <p:spPr bwMode="auto">
          <a:xfrm>
            <a:off x="5170488" y="4283075"/>
            <a:ext cx="292100" cy="9239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8" name="Rectangle 37"/>
          <p:cNvSpPr>
            <a:spLocks noChangeArrowheads="1"/>
          </p:cNvSpPr>
          <p:nvPr/>
        </p:nvSpPr>
        <p:spPr bwMode="auto">
          <a:xfrm>
            <a:off x="5183188" y="3406775"/>
            <a:ext cx="266700" cy="8477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19" name="Rectangle 38"/>
          <p:cNvSpPr>
            <a:spLocks noChangeArrowheads="1"/>
          </p:cNvSpPr>
          <p:nvPr/>
        </p:nvSpPr>
        <p:spPr bwMode="auto">
          <a:xfrm>
            <a:off x="5170488" y="3394075"/>
            <a:ext cx="292100" cy="8731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0" name="Rectangle 39"/>
          <p:cNvSpPr>
            <a:spLocks noChangeArrowheads="1"/>
          </p:cNvSpPr>
          <p:nvPr/>
        </p:nvSpPr>
        <p:spPr bwMode="auto">
          <a:xfrm>
            <a:off x="5487988" y="4092575"/>
            <a:ext cx="279400" cy="11017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1" name="Rectangle 40"/>
          <p:cNvSpPr>
            <a:spLocks noChangeArrowheads="1"/>
          </p:cNvSpPr>
          <p:nvPr/>
        </p:nvSpPr>
        <p:spPr bwMode="auto">
          <a:xfrm>
            <a:off x="5475288" y="4079875"/>
            <a:ext cx="304800" cy="11271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2" name="Rectangle 41"/>
          <p:cNvSpPr>
            <a:spLocks noChangeArrowheads="1"/>
          </p:cNvSpPr>
          <p:nvPr/>
        </p:nvSpPr>
        <p:spPr bwMode="auto">
          <a:xfrm>
            <a:off x="5487988" y="3267075"/>
            <a:ext cx="279400" cy="8096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3" name="Rectangle 42"/>
          <p:cNvSpPr>
            <a:spLocks noChangeArrowheads="1"/>
          </p:cNvSpPr>
          <p:nvPr/>
        </p:nvSpPr>
        <p:spPr bwMode="auto">
          <a:xfrm>
            <a:off x="5475288" y="3254375"/>
            <a:ext cx="304800" cy="83661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4" name="Rectangle 43"/>
          <p:cNvSpPr>
            <a:spLocks noChangeArrowheads="1"/>
          </p:cNvSpPr>
          <p:nvPr/>
        </p:nvSpPr>
        <p:spPr bwMode="auto">
          <a:xfrm>
            <a:off x="5805488" y="3952875"/>
            <a:ext cx="279400" cy="12414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5" name="Rectangle 44"/>
          <p:cNvSpPr>
            <a:spLocks noChangeArrowheads="1"/>
          </p:cNvSpPr>
          <p:nvPr/>
        </p:nvSpPr>
        <p:spPr bwMode="auto">
          <a:xfrm>
            <a:off x="5792788" y="3940175"/>
            <a:ext cx="304800" cy="12668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6" name="Rectangle 45"/>
          <p:cNvSpPr>
            <a:spLocks noChangeArrowheads="1"/>
          </p:cNvSpPr>
          <p:nvPr/>
        </p:nvSpPr>
        <p:spPr bwMode="auto">
          <a:xfrm>
            <a:off x="5805488" y="3090863"/>
            <a:ext cx="279400" cy="820738"/>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7" name="Rectangle 46"/>
          <p:cNvSpPr>
            <a:spLocks noChangeArrowheads="1"/>
          </p:cNvSpPr>
          <p:nvPr/>
        </p:nvSpPr>
        <p:spPr bwMode="auto">
          <a:xfrm>
            <a:off x="5792788" y="3076575"/>
            <a:ext cx="304800" cy="8477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8" name="Rectangle 47"/>
          <p:cNvSpPr>
            <a:spLocks noChangeArrowheads="1"/>
          </p:cNvSpPr>
          <p:nvPr/>
        </p:nvSpPr>
        <p:spPr bwMode="auto">
          <a:xfrm>
            <a:off x="6122988" y="3724275"/>
            <a:ext cx="279400" cy="1470025"/>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29" name="Rectangle 48"/>
          <p:cNvSpPr>
            <a:spLocks noChangeArrowheads="1"/>
          </p:cNvSpPr>
          <p:nvPr/>
        </p:nvSpPr>
        <p:spPr bwMode="auto">
          <a:xfrm>
            <a:off x="6110288" y="3711575"/>
            <a:ext cx="304800" cy="14954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0" name="Rectangle 49"/>
          <p:cNvSpPr>
            <a:spLocks noChangeArrowheads="1"/>
          </p:cNvSpPr>
          <p:nvPr/>
        </p:nvSpPr>
        <p:spPr bwMode="auto">
          <a:xfrm>
            <a:off x="6122988" y="2898775"/>
            <a:ext cx="279400" cy="7842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1" name="Rectangle 50"/>
          <p:cNvSpPr>
            <a:spLocks noChangeArrowheads="1"/>
          </p:cNvSpPr>
          <p:nvPr/>
        </p:nvSpPr>
        <p:spPr bwMode="auto">
          <a:xfrm>
            <a:off x="6110288" y="2886075"/>
            <a:ext cx="304800" cy="8096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2" name="Rectangle 51"/>
          <p:cNvSpPr>
            <a:spLocks noChangeArrowheads="1"/>
          </p:cNvSpPr>
          <p:nvPr/>
        </p:nvSpPr>
        <p:spPr bwMode="auto">
          <a:xfrm>
            <a:off x="6440488" y="2670175"/>
            <a:ext cx="266700" cy="606425"/>
          </a:xfrm>
          <a:prstGeom prst="rect">
            <a:avLst/>
          </a:prstGeom>
          <a:solidFill>
            <a:schemeClr val="accent2"/>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3" name="Rectangle 52"/>
          <p:cNvSpPr>
            <a:spLocks noChangeArrowheads="1"/>
          </p:cNvSpPr>
          <p:nvPr/>
        </p:nvSpPr>
        <p:spPr bwMode="auto">
          <a:xfrm>
            <a:off x="6427788" y="2657475"/>
            <a:ext cx="292100" cy="63341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4" name="Rectangle 53"/>
          <p:cNvSpPr>
            <a:spLocks noChangeArrowheads="1"/>
          </p:cNvSpPr>
          <p:nvPr/>
        </p:nvSpPr>
        <p:spPr bwMode="auto">
          <a:xfrm>
            <a:off x="6440488" y="3319463"/>
            <a:ext cx="266700" cy="1874838"/>
          </a:xfrm>
          <a:prstGeom prst="rect">
            <a:avLst/>
          </a:prstGeom>
          <a:solidFill>
            <a:schemeClr val="folHlink"/>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35" name="Rectangle 54"/>
          <p:cNvSpPr>
            <a:spLocks noChangeArrowheads="1"/>
          </p:cNvSpPr>
          <p:nvPr/>
        </p:nvSpPr>
        <p:spPr bwMode="auto">
          <a:xfrm>
            <a:off x="6427788" y="3305175"/>
            <a:ext cx="292100" cy="19018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2327" name="Rectangle 55"/>
          <p:cNvSpPr>
            <a:spLocks noChangeArrowheads="1"/>
          </p:cNvSpPr>
          <p:nvPr/>
        </p:nvSpPr>
        <p:spPr bwMode="auto">
          <a:xfrm>
            <a:off x="1371600" y="1997075"/>
            <a:ext cx="1519238"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软件成本</a:t>
            </a:r>
            <a:endPar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2329" name="Rectangle 57"/>
          <p:cNvSpPr>
            <a:spLocks noChangeArrowheads="1"/>
          </p:cNvSpPr>
          <p:nvPr/>
        </p:nvSpPr>
        <p:spPr bwMode="auto">
          <a:xfrm>
            <a:off x="6589713" y="5287963"/>
            <a:ext cx="1106488"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模块数量</a:t>
            </a:r>
            <a:endPar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grpSp>
        <p:nvGrpSpPr>
          <p:cNvPr id="31800" name="Group 58"/>
          <p:cNvGrpSpPr/>
          <p:nvPr/>
        </p:nvGrpSpPr>
        <p:grpSpPr>
          <a:xfrm>
            <a:off x="2960688" y="5145088"/>
            <a:ext cx="4675187" cy="128587"/>
            <a:chOff x="1744" y="2971"/>
            <a:chExt cx="2945" cy="72"/>
          </a:xfrm>
        </p:grpSpPr>
        <p:sp>
          <p:nvSpPr>
            <p:cNvPr id="20547" name="Freeform 59"/>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48" name="Line 60"/>
            <p:cNvSpPr>
              <a:spLocks noChangeShapeType="1"/>
            </p:cNvSpPr>
            <p:nvPr/>
          </p:nvSpPr>
          <p:spPr bwMode="auto">
            <a:xfrm>
              <a:off x="1744" y="3013"/>
              <a:ext cx="2760"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1803" name="Group 61"/>
          <p:cNvGrpSpPr/>
          <p:nvPr/>
        </p:nvGrpSpPr>
        <p:grpSpPr>
          <a:xfrm>
            <a:off x="2884488" y="2071688"/>
            <a:ext cx="128587" cy="3136900"/>
            <a:chOff x="1696" y="1250"/>
            <a:chExt cx="81" cy="1756"/>
          </a:xfrm>
        </p:grpSpPr>
        <p:sp>
          <p:nvSpPr>
            <p:cNvPr id="2" name="Freeform 62"/>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46" name="Line 63"/>
            <p:cNvSpPr>
              <a:spLocks noChangeShapeType="1"/>
            </p:cNvSpPr>
            <p:nvPr/>
          </p:nvSpPr>
          <p:spPr bwMode="auto">
            <a:xfrm flipV="1">
              <a:off x="1744" y="1399"/>
              <a:ext cx="0" cy="1607"/>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82336" name="Rectangle 64"/>
          <p:cNvSpPr>
            <a:spLocks noChangeArrowheads="1"/>
          </p:cNvSpPr>
          <p:nvPr/>
        </p:nvSpPr>
        <p:spPr bwMode="auto">
          <a:xfrm>
            <a:off x="6629400" y="3181350"/>
            <a:ext cx="1798638" cy="644525"/>
          </a:xfrm>
          <a:prstGeom prst="rect">
            <a:avLst/>
          </a:prstGeom>
          <a:noFill/>
          <a:ln>
            <a:noFill/>
          </a:ln>
          <a:effectLst/>
        </p:spPr>
        <p:txBody>
          <a:bodyPr wrap="none"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模块集成</a:t>
            </a:r>
            <a:endPar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（工作量）成本</a:t>
            </a:r>
            <a:endPar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2337" name="Rectangle 65"/>
          <p:cNvSpPr>
            <a:spLocks noChangeArrowheads="1"/>
          </p:cNvSpPr>
          <p:nvPr/>
        </p:nvSpPr>
        <p:spPr bwMode="auto">
          <a:xfrm>
            <a:off x="3687763" y="1962150"/>
            <a:ext cx="1798638" cy="644525"/>
          </a:xfrm>
          <a:prstGeom prst="rect">
            <a:avLst/>
          </a:prstGeom>
          <a:noFill/>
          <a:ln>
            <a:noFill/>
          </a:ln>
          <a:effectLst/>
        </p:spPr>
        <p:txBody>
          <a:bodyPr wrap="none"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模块开发</a:t>
            </a:r>
            <a:endPar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（工作量）成本</a:t>
            </a:r>
            <a:endParaRPr kumimoji="0" lang="en-US"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0542" name="Line 66"/>
          <p:cNvSpPr>
            <a:spLocks noChangeShapeType="1"/>
          </p:cNvSpPr>
          <p:nvPr/>
        </p:nvSpPr>
        <p:spPr bwMode="auto">
          <a:xfrm>
            <a:off x="5437188" y="2505075"/>
            <a:ext cx="520700" cy="860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545" name="Line 67"/>
          <p:cNvSpPr>
            <a:spLocks noChangeShapeType="1"/>
          </p:cNvSpPr>
          <p:nvPr/>
        </p:nvSpPr>
        <p:spPr bwMode="auto">
          <a:xfrm flipH="1">
            <a:off x="5995988" y="3851275"/>
            <a:ext cx="914400" cy="504825"/>
          </a:xfrm>
          <a:prstGeom prst="line">
            <a:avLst/>
          </a:prstGeom>
          <a:ln w="25400"/>
        </p:spPr>
        <p:style>
          <a:lnRef idx="1">
            <a:schemeClr val="dk1"/>
          </a:lnRef>
          <a:fillRef idx="0">
            <a:schemeClr val="dk1"/>
          </a:fillRef>
          <a:effectRef idx="0">
            <a:schemeClr val="dk1"/>
          </a:effectRef>
          <a:fontRef idx="minor">
            <a:schemeClr val="tx1"/>
          </a:fontRef>
        </p:style>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0544" name="Arc 68"/>
          <p:cNvSpPr/>
          <p:nvPr/>
        </p:nvSpPr>
        <p:spPr bwMode="auto">
          <a:xfrm>
            <a:off x="3582988" y="5278438"/>
            <a:ext cx="1193800" cy="366713"/>
          </a:xfrm>
          <a:custGeom>
            <a:avLst/>
            <a:gdLst>
              <a:gd name="T0" fmla="*/ 2147483646 w 21600"/>
              <a:gd name="T1" fmla="*/ 0 h 21705"/>
              <a:gd name="T2" fmla="*/ 0 w 21600"/>
              <a:gd name="T3" fmla="*/ 2147483646 h 21705"/>
              <a:gd name="T4" fmla="*/ 0 w 21600"/>
              <a:gd name="T5" fmla="*/ 2147483646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0"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1508" name="Rectangle 2"/>
          <p:cNvSpPr>
            <a:spLocks noGrp="1" noChangeArrowheads="1"/>
          </p:cNvSpPr>
          <p:nvPr>
            <p:ph type="title"/>
          </p:nvPr>
        </p:nvSpPr>
        <p:spPr>
          <a:xfrm>
            <a:off x="2470150" y="381000"/>
            <a:ext cx="4845050" cy="395288"/>
          </a:xfrm>
        </p:spPr>
        <p:txBody>
          <a:bodyPr vert="horz" wrap="square" lIns="90487" tIns="44450" rIns="90487"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信息隐蔽</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1509" name="Rectangle 3"/>
          <p:cNvSpPr>
            <a:spLocks noChangeArrowheads="1"/>
          </p:cNvSpPr>
          <p:nvPr/>
        </p:nvSpPr>
        <p:spPr bwMode="auto">
          <a:xfrm>
            <a:off x="3467100" y="1728788"/>
            <a:ext cx="2501900" cy="32273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10" name="Rectangle 4"/>
          <p:cNvSpPr>
            <a:spLocks noChangeArrowheads="1"/>
          </p:cNvSpPr>
          <p:nvPr/>
        </p:nvSpPr>
        <p:spPr bwMode="auto">
          <a:xfrm>
            <a:off x="3467100" y="1730375"/>
            <a:ext cx="2501900" cy="3222625"/>
          </a:xfrm>
          <a:prstGeom prst="rect">
            <a:avLst/>
          </a:prstGeom>
          <a:solidFill>
            <a:schemeClr val="hlink"/>
          </a:solidFill>
          <a:ln w="25400">
            <a:solidFill>
              <a:schemeClr val="tx1"/>
            </a:solidFill>
            <a:miter lim="800000"/>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3301" name="Rectangle 5"/>
          <p:cNvSpPr>
            <a:spLocks noChangeArrowheads="1"/>
          </p:cNvSpPr>
          <p:nvPr/>
        </p:nvSpPr>
        <p:spPr bwMode="auto">
          <a:xfrm>
            <a:off x="3363913" y="1228725"/>
            <a:ext cx="800100"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模块</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1512" name="Freeform 6" descr="10%"/>
          <p:cNvSpPr/>
          <p:nvPr/>
        </p:nvSpPr>
        <p:spPr bwMode="auto">
          <a:xfrm>
            <a:off x="3822700" y="2909888"/>
            <a:ext cx="1843088" cy="1843088"/>
          </a:xfrm>
          <a:custGeom>
            <a:avLst/>
            <a:gdLst>
              <a:gd name="T0" fmla="*/ 2147483646 w 1161"/>
              <a:gd name="T1" fmla="*/ 2147483646 h 1032"/>
              <a:gd name="T2" fmla="*/ 2147483646 w 1161"/>
              <a:gd name="T3" fmla="*/ 2147483646 h 1032"/>
              <a:gd name="T4" fmla="*/ 2147483646 w 1161"/>
              <a:gd name="T5" fmla="*/ 2147483646 h 1032"/>
              <a:gd name="T6" fmla="*/ 2147483646 w 1161"/>
              <a:gd name="T7" fmla="*/ 2147483646 h 1032"/>
              <a:gd name="T8" fmla="*/ 2147483646 w 1161"/>
              <a:gd name="T9" fmla="*/ 2147483646 h 1032"/>
              <a:gd name="T10" fmla="*/ 2147483646 w 1161"/>
              <a:gd name="T11" fmla="*/ 2147483646 h 1032"/>
              <a:gd name="T12" fmla="*/ 2147483646 w 1161"/>
              <a:gd name="T13" fmla="*/ 2147483646 h 1032"/>
              <a:gd name="T14" fmla="*/ 2147483646 w 1161"/>
              <a:gd name="T15" fmla="*/ 2147483646 h 1032"/>
              <a:gd name="T16" fmla="*/ 2147483646 w 1161"/>
              <a:gd name="T17" fmla="*/ 2147483646 h 1032"/>
              <a:gd name="T18" fmla="*/ 2147483646 w 1161"/>
              <a:gd name="T19" fmla="*/ 2147483646 h 1032"/>
              <a:gd name="T20" fmla="*/ 2147483646 w 1161"/>
              <a:gd name="T21" fmla="*/ 2147483646 h 1032"/>
              <a:gd name="T22" fmla="*/ 2147483646 w 1161"/>
              <a:gd name="T23" fmla="*/ 2147483646 h 1032"/>
              <a:gd name="T24" fmla="*/ 2147483646 w 1161"/>
              <a:gd name="T25" fmla="*/ 2147483646 h 1032"/>
              <a:gd name="T26" fmla="*/ 2147483646 w 1161"/>
              <a:gd name="T27" fmla="*/ 2147483646 h 1032"/>
              <a:gd name="T28" fmla="*/ 2147483646 w 1161"/>
              <a:gd name="T29" fmla="*/ 2147483646 h 1032"/>
              <a:gd name="T30" fmla="*/ 2147483646 w 1161"/>
              <a:gd name="T31" fmla="*/ 2147483646 h 1032"/>
              <a:gd name="T32" fmla="*/ 2147483646 w 1161"/>
              <a:gd name="T33" fmla="*/ 2147483646 h 1032"/>
              <a:gd name="T34" fmla="*/ 2147483646 w 1161"/>
              <a:gd name="T35" fmla="*/ 2147483646 h 1032"/>
              <a:gd name="T36" fmla="*/ 2147483646 w 1161"/>
              <a:gd name="T37" fmla="*/ 2147483646 h 1032"/>
              <a:gd name="T38" fmla="*/ 2147483646 w 1161"/>
              <a:gd name="T39" fmla="*/ 2147483646 h 1032"/>
              <a:gd name="T40" fmla="*/ 2147483646 w 1161"/>
              <a:gd name="T41" fmla="*/ 2147483646 h 1032"/>
              <a:gd name="T42" fmla="*/ 2147483646 w 1161"/>
              <a:gd name="T43" fmla="*/ 2147483646 h 1032"/>
              <a:gd name="T44" fmla="*/ 2147483646 w 1161"/>
              <a:gd name="T45" fmla="*/ 2147483646 h 1032"/>
              <a:gd name="T46" fmla="*/ 2147483646 w 1161"/>
              <a:gd name="T47" fmla="*/ 2147483646 h 1032"/>
              <a:gd name="T48" fmla="*/ 2147483646 w 1161"/>
              <a:gd name="T49" fmla="*/ 2147483646 h 1032"/>
              <a:gd name="T50" fmla="*/ 2147483646 w 1161"/>
              <a:gd name="T51" fmla="*/ 2147483646 h 1032"/>
              <a:gd name="T52" fmla="*/ 2147483646 w 1161"/>
              <a:gd name="T53" fmla="*/ 2147483646 h 1032"/>
              <a:gd name="T54" fmla="*/ 2147483646 w 1161"/>
              <a:gd name="T55" fmla="*/ 2147483646 h 1032"/>
              <a:gd name="T56" fmla="*/ 2147483646 w 1161"/>
              <a:gd name="T57" fmla="*/ 2147483646 h 1032"/>
              <a:gd name="T58" fmla="*/ 2147483646 w 1161"/>
              <a:gd name="T59" fmla="*/ 2147483646 h 1032"/>
              <a:gd name="T60" fmla="*/ 2147483646 w 1161"/>
              <a:gd name="T61" fmla="*/ 2147483646 h 1032"/>
              <a:gd name="T62" fmla="*/ 2147483646 w 1161"/>
              <a:gd name="T63" fmla="*/ 2147483646 h 1032"/>
              <a:gd name="T64" fmla="*/ 2147483646 w 1161"/>
              <a:gd name="T65" fmla="*/ 2147483646 h 1032"/>
              <a:gd name="T66" fmla="*/ 2147483646 w 1161"/>
              <a:gd name="T67" fmla="*/ 2147483646 h 1032"/>
              <a:gd name="T68" fmla="*/ 2147483646 w 1161"/>
              <a:gd name="T69" fmla="*/ 2147483646 h 1032"/>
              <a:gd name="T70" fmla="*/ 2147483646 w 1161"/>
              <a:gd name="T71" fmla="*/ 2147483646 h 1032"/>
              <a:gd name="T72" fmla="*/ 2147483646 w 1161"/>
              <a:gd name="T73" fmla="*/ 2147483646 h 1032"/>
              <a:gd name="T74" fmla="*/ 2147483646 w 1161"/>
              <a:gd name="T75" fmla="*/ 2147483646 h 1032"/>
              <a:gd name="T76" fmla="*/ 2147483646 w 1161"/>
              <a:gd name="T77" fmla="*/ 2147483646 h 1032"/>
              <a:gd name="T78" fmla="*/ 2147483646 w 1161"/>
              <a:gd name="T79" fmla="*/ 2147483646 h 1032"/>
              <a:gd name="T80" fmla="*/ 2147483646 w 1161"/>
              <a:gd name="T81" fmla="*/ 2147483646 h 1032"/>
              <a:gd name="T82" fmla="*/ 2147483646 w 1161"/>
              <a:gd name="T83" fmla="*/ 2147483646 h 1032"/>
              <a:gd name="T84" fmla="*/ 2147483646 w 1161"/>
              <a:gd name="T85" fmla="*/ 2147483646 h 1032"/>
              <a:gd name="T86" fmla="*/ 2147483646 w 1161"/>
              <a:gd name="T87" fmla="*/ 2147483646 h 1032"/>
              <a:gd name="T88" fmla="*/ 2147483646 w 1161"/>
              <a:gd name="T89" fmla="*/ 0 h 1032"/>
              <a:gd name="T90" fmla="*/ 2147483646 w 1161"/>
              <a:gd name="T91" fmla="*/ 0 h 1032"/>
              <a:gd name="T92" fmla="*/ 2147483646 w 1161"/>
              <a:gd name="T93" fmla="*/ 2147483646 h 1032"/>
              <a:gd name="T94" fmla="*/ 2147483646 w 1161"/>
              <a:gd name="T95" fmla="*/ 2147483646 h 1032"/>
              <a:gd name="T96" fmla="*/ 2147483646 w 1161"/>
              <a:gd name="T97" fmla="*/ 214748364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blipFill dpi="0" rotWithShape="0">
            <a:blip r:embed="rId1"/>
            <a:srcRect/>
            <a:tile tx="0" ty="0" sx="100000" sy="100000" flip="none" algn="tl"/>
          </a:blipFill>
          <a:ln>
            <a:noFill/>
          </a:ln>
          <a:extLst>
            <a:ext uri="{91240B29-F687-4F45-9708-019B960494DF}">
              <a14:hiddenLine xmlns:a14="http://schemas.microsoft.com/office/drawing/2010/main" w="12700">
                <a:solidFill>
                  <a:srgbClr val="000000"/>
                </a:solidFill>
                <a:prstDash val="solid"/>
                <a:round/>
                <a:headEnd type="none" w="med" len="med"/>
                <a:tailEnd type="triangle" w="med" len="me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13" name="Freeform 7"/>
          <p:cNvSpPr/>
          <p:nvPr/>
        </p:nvSpPr>
        <p:spPr bwMode="auto">
          <a:xfrm>
            <a:off x="3822700" y="2909888"/>
            <a:ext cx="1855788" cy="1855788"/>
          </a:xfrm>
          <a:custGeom>
            <a:avLst/>
            <a:gdLst>
              <a:gd name="T0" fmla="*/ 2147483646 w 1169"/>
              <a:gd name="T1" fmla="*/ 2147483646 h 1039"/>
              <a:gd name="T2" fmla="*/ 2147483646 w 1169"/>
              <a:gd name="T3" fmla="*/ 2147483646 h 1039"/>
              <a:gd name="T4" fmla="*/ 2147483646 w 1169"/>
              <a:gd name="T5" fmla="*/ 2147483646 h 1039"/>
              <a:gd name="T6" fmla="*/ 2147483646 w 1169"/>
              <a:gd name="T7" fmla="*/ 2147483646 h 1039"/>
              <a:gd name="T8" fmla="*/ 2147483646 w 1169"/>
              <a:gd name="T9" fmla="*/ 2147483646 h 1039"/>
              <a:gd name="T10" fmla="*/ 2147483646 w 1169"/>
              <a:gd name="T11" fmla="*/ 2147483646 h 1039"/>
              <a:gd name="T12" fmla="*/ 2147483646 w 1169"/>
              <a:gd name="T13" fmla="*/ 2147483646 h 1039"/>
              <a:gd name="T14" fmla="*/ 2147483646 w 1169"/>
              <a:gd name="T15" fmla="*/ 2147483646 h 1039"/>
              <a:gd name="T16" fmla="*/ 2147483646 w 1169"/>
              <a:gd name="T17" fmla="*/ 2147483646 h 1039"/>
              <a:gd name="T18" fmla="*/ 2147483646 w 1169"/>
              <a:gd name="T19" fmla="*/ 2147483646 h 1039"/>
              <a:gd name="T20" fmla="*/ 2147483646 w 1169"/>
              <a:gd name="T21" fmla="*/ 2147483646 h 1039"/>
              <a:gd name="T22" fmla="*/ 2147483646 w 1169"/>
              <a:gd name="T23" fmla="*/ 2147483646 h 1039"/>
              <a:gd name="T24" fmla="*/ 2147483646 w 1169"/>
              <a:gd name="T25" fmla="*/ 2147483646 h 1039"/>
              <a:gd name="T26" fmla="*/ 2147483646 w 1169"/>
              <a:gd name="T27" fmla="*/ 2147483646 h 1039"/>
              <a:gd name="T28" fmla="*/ 2147483646 w 1169"/>
              <a:gd name="T29" fmla="*/ 2147483646 h 1039"/>
              <a:gd name="T30" fmla="*/ 2147483646 w 1169"/>
              <a:gd name="T31" fmla="*/ 2147483646 h 1039"/>
              <a:gd name="T32" fmla="*/ 2147483646 w 1169"/>
              <a:gd name="T33" fmla="*/ 2147483646 h 1039"/>
              <a:gd name="T34" fmla="*/ 2147483646 w 1169"/>
              <a:gd name="T35" fmla="*/ 2147483646 h 1039"/>
              <a:gd name="T36" fmla="*/ 2147483646 w 1169"/>
              <a:gd name="T37" fmla="*/ 2147483646 h 1039"/>
              <a:gd name="T38" fmla="*/ 2147483646 w 1169"/>
              <a:gd name="T39" fmla="*/ 2147483646 h 1039"/>
              <a:gd name="T40" fmla="*/ 2147483646 w 1169"/>
              <a:gd name="T41" fmla="*/ 2147483646 h 1039"/>
              <a:gd name="T42" fmla="*/ 2147483646 w 1169"/>
              <a:gd name="T43" fmla="*/ 2147483646 h 1039"/>
              <a:gd name="T44" fmla="*/ 2147483646 w 1169"/>
              <a:gd name="T45" fmla="*/ 2147483646 h 1039"/>
              <a:gd name="T46" fmla="*/ 2147483646 w 1169"/>
              <a:gd name="T47" fmla="*/ 2147483646 h 1039"/>
              <a:gd name="T48" fmla="*/ 2147483646 w 1169"/>
              <a:gd name="T49" fmla="*/ 2147483646 h 1039"/>
              <a:gd name="T50" fmla="*/ 2147483646 w 1169"/>
              <a:gd name="T51" fmla="*/ 2147483646 h 1039"/>
              <a:gd name="T52" fmla="*/ 2147483646 w 1169"/>
              <a:gd name="T53" fmla="*/ 2147483646 h 1039"/>
              <a:gd name="T54" fmla="*/ 2147483646 w 1169"/>
              <a:gd name="T55" fmla="*/ 2147483646 h 1039"/>
              <a:gd name="T56" fmla="*/ 2147483646 w 1169"/>
              <a:gd name="T57" fmla="*/ 2147483646 h 1039"/>
              <a:gd name="T58" fmla="*/ 2147483646 w 1169"/>
              <a:gd name="T59" fmla="*/ 2147483646 h 1039"/>
              <a:gd name="T60" fmla="*/ 2147483646 w 1169"/>
              <a:gd name="T61" fmla="*/ 2147483646 h 1039"/>
              <a:gd name="T62" fmla="*/ 2147483646 w 1169"/>
              <a:gd name="T63" fmla="*/ 2147483646 h 1039"/>
              <a:gd name="T64" fmla="*/ 2147483646 w 1169"/>
              <a:gd name="T65" fmla="*/ 2147483646 h 1039"/>
              <a:gd name="T66" fmla="*/ 2147483646 w 1169"/>
              <a:gd name="T67" fmla="*/ 2147483646 h 1039"/>
              <a:gd name="T68" fmla="*/ 2147483646 w 1169"/>
              <a:gd name="T69" fmla="*/ 2147483646 h 1039"/>
              <a:gd name="T70" fmla="*/ 2147483646 w 1169"/>
              <a:gd name="T71" fmla="*/ 2147483646 h 1039"/>
              <a:gd name="T72" fmla="*/ 2147483646 w 1169"/>
              <a:gd name="T73" fmla="*/ 2147483646 h 1039"/>
              <a:gd name="T74" fmla="*/ 2147483646 w 1169"/>
              <a:gd name="T75" fmla="*/ 2147483646 h 1039"/>
              <a:gd name="T76" fmla="*/ 2147483646 w 1169"/>
              <a:gd name="T77" fmla="*/ 2147483646 h 1039"/>
              <a:gd name="T78" fmla="*/ 2147483646 w 1169"/>
              <a:gd name="T79" fmla="*/ 2147483646 h 1039"/>
              <a:gd name="T80" fmla="*/ 2147483646 w 1169"/>
              <a:gd name="T81" fmla="*/ 2147483646 h 1039"/>
              <a:gd name="T82" fmla="*/ 2147483646 w 1169"/>
              <a:gd name="T83" fmla="*/ 2147483646 h 1039"/>
              <a:gd name="T84" fmla="*/ 2147483646 w 1169"/>
              <a:gd name="T85" fmla="*/ 2147483646 h 1039"/>
              <a:gd name="T86" fmla="*/ 2147483646 w 1169"/>
              <a:gd name="T87" fmla="*/ 2147483646 h 1039"/>
              <a:gd name="T88" fmla="*/ 2147483646 w 1169"/>
              <a:gd name="T89" fmla="*/ 0 h 1039"/>
              <a:gd name="T90" fmla="*/ 2147483646 w 1169"/>
              <a:gd name="T91" fmla="*/ 0 h 1039"/>
              <a:gd name="T92" fmla="*/ 2147483646 w 1169"/>
              <a:gd name="T93" fmla="*/ 2147483646 h 1039"/>
              <a:gd name="T94" fmla="*/ 2147483646 w 1169"/>
              <a:gd name="T95" fmla="*/ 2147483646 h 1039"/>
              <a:gd name="T96" fmla="*/ 2147483646 w 1169"/>
              <a:gd name="T97" fmla="*/ 2147483646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prstDash val="solid"/>
                <a:round/>
                <a:headEnd type="none" w="med" len="med"/>
                <a:tailEnd type="triangle" w="med" len="me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14" name="Rectangle 8" descr="25%"/>
          <p:cNvSpPr>
            <a:spLocks noChangeArrowheads="1"/>
          </p:cNvSpPr>
          <p:nvPr/>
        </p:nvSpPr>
        <p:spPr bwMode="auto">
          <a:xfrm>
            <a:off x="3467100" y="1728788"/>
            <a:ext cx="2501900" cy="6477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15" name="Rectangle 9"/>
          <p:cNvSpPr>
            <a:spLocks noChangeArrowheads="1"/>
          </p:cNvSpPr>
          <p:nvPr/>
        </p:nvSpPr>
        <p:spPr bwMode="auto">
          <a:xfrm>
            <a:off x="3467100" y="1730375"/>
            <a:ext cx="2501900" cy="644525"/>
          </a:xfrm>
          <a:prstGeom prst="rect">
            <a:avLst/>
          </a:prstGeom>
          <a:solidFill>
            <a:schemeClr val="bg1"/>
          </a:solidFill>
          <a:ln w="254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3306" name="Rectangle 10"/>
          <p:cNvSpPr>
            <a:spLocks noChangeArrowheads="1"/>
          </p:cNvSpPr>
          <p:nvPr/>
        </p:nvSpPr>
        <p:spPr bwMode="auto">
          <a:xfrm>
            <a:off x="3554413" y="1811338"/>
            <a:ext cx="1311275" cy="42862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控制接口</a:t>
            </a:r>
            <a:endParaRPr kumimoji="0" lang="en-US" sz="22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08" name="Rectangle 12"/>
          <p:cNvSpPr>
            <a:spLocks noChangeArrowheads="1"/>
          </p:cNvSpPr>
          <p:nvPr/>
        </p:nvSpPr>
        <p:spPr bwMode="auto">
          <a:xfrm>
            <a:off x="3922713" y="3489325"/>
            <a:ext cx="1414463"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“秘密”</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1518" name="Rectangle 13"/>
          <p:cNvSpPr>
            <a:spLocks noChangeArrowheads="1"/>
          </p:cNvSpPr>
          <p:nvPr/>
        </p:nvSpPr>
        <p:spPr bwMode="auto">
          <a:xfrm>
            <a:off x="4964113" y="1355725"/>
            <a:ext cx="3441700" cy="2003425"/>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3310" name="Rectangle 14"/>
          <p:cNvSpPr>
            <a:spLocks noChangeArrowheads="1"/>
          </p:cNvSpPr>
          <p:nvPr/>
        </p:nvSpPr>
        <p:spPr bwMode="auto">
          <a:xfrm>
            <a:off x="5122863" y="1431925"/>
            <a:ext cx="962025" cy="704850"/>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r>
              <a:rPr kumimoji="0"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算法</a:t>
            </a: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1" name="Rectangle 15"/>
          <p:cNvSpPr>
            <a:spLocks noChangeArrowheads="1"/>
          </p:cNvSpPr>
          <p:nvPr/>
        </p:nvSpPr>
        <p:spPr bwMode="auto">
          <a:xfrm>
            <a:off x="4900613" y="1660525"/>
            <a:ext cx="182563" cy="64452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2" name="Rectangle 16"/>
          <p:cNvSpPr>
            <a:spLocks noChangeArrowheads="1"/>
          </p:cNvSpPr>
          <p:nvPr/>
        </p:nvSpPr>
        <p:spPr bwMode="auto">
          <a:xfrm>
            <a:off x="5122863" y="1889125"/>
            <a:ext cx="1474788" cy="704850"/>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r>
              <a:rPr kumimoji="0"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数据结构</a:t>
            </a: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3" name="Rectangle 17"/>
          <p:cNvSpPr>
            <a:spLocks noChangeArrowheads="1"/>
          </p:cNvSpPr>
          <p:nvPr/>
        </p:nvSpPr>
        <p:spPr bwMode="auto">
          <a:xfrm>
            <a:off x="4900613" y="2117725"/>
            <a:ext cx="182563" cy="64452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4" name="Rectangle 18"/>
          <p:cNvSpPr>
            <a:spLocks noChangeArrowheads="1"/>
          </p:cNvSpPr>
          <p:nvPr/>
        </p:nvSpPr>
        <p:spPr bwMode="auto">
          <a:xfrm>
            <a:off x="5122863" y="2346325"/>
            <a:ext cx="1987550" cy="704850"/>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r>
              <a:rPr kumimoji="0"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外部接口细节</a:t>
            </a: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5" name="Rectangle 19"/>
          <p:cNvSpPr>
            <a:spLocks noChangeArrowheads="1"/>
          </p:cNvSpPr>
          <p:nvPr/>
        </p:nvSpPr>
        <p:spPr bwMode="auto">
          <a:xfrm>
            <a:off x="4900613" y="2574925"/>
            <a:ext cx="182563" cy="64452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16" name="Rectangle 20"/>
          <p:cNvSpPr>
            <a:spLocks noChangeArrowheads="1"/>
          </p:cNvSpPr>
          <p:nvPr/>
        </p:nvSpPr>
        <p:spPr bwMode="auto">
          <a:xfrm>
            <a:off x="5122863" y="2803525"/>
            <a:ext cx="1987550"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  </a:t>
            </a:r>
            <a:r>
              <a:rPr kumimoji="0"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资源分配方案</a:t>
            </a:r>
            <a:endParaRPr kumimoji="0" 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1526" name="Rectangle 21"/>
          <p:cNvSpPr>
            <a:spLocks noChangeArrowheads="1"/>
          </p:cNvSpPr>
          <p:nvPr/>
        </p:nvSpPr>
        <p:spPr bwMode="auto">
          <a:xfrm>
            <a:off x="1587500" y="1246188"/>
            <a:ext cx="838200" cy="787400"/>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27" name="Rectangle 22"/>
          <p:cNvSpPr>
            <a:spLocks noChangeArrowheads="1"/>
          </p:cNvSpPr>
          <p:nvPr/>
        </p:nvSpPr>
        <p:spPr bwMode="auto">
          <a:xfrm>
            <a:off x="1587500" y="1247775"/>
            <a:ext cx="838200" cy="7842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28" name="Rectangle 23"/>
          <p:cNvSpPr>
            <a:spLocks noChangeArrowheads="1"/>
          </p:cNvSpPr>
          <p:nvPr/>
        </p:nvSpPr>
        <p:spPr bwMode="auto">
          <a:xfrm>
            <a:off x="1866900" y="1538288"/>
            <a:ext cx="850900" cy="788988"/>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29" name="Rectangle 24"/>
          <p:cNvSpPr>
            <a:spLocks noChangeArrowheads="1"/>
          </p:cNvSpPr>
          <p:nvPr/>
        </p:nvSpPr>
        <p:spPr bwMode="auto">
          <a:xfrm>
            <a:off x="1866900" y="1541463"/>
            <a:ext cx="850900" cy="782638"/>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0" name="Rectangle 25"/>
          <p:cNvSpPr>
            <a:spLocks noChangeArrowheads="1"/>
          </p:cNvSpPr>
          <p:nvPr/>
        </p:nvSpPr>
        <p:spPr bwMode="auto">
          <a:xfrm>
            <a:off x="1447800" y="1931988"/>
            <a:ext cx="838200" cy="787400"/>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1" name="Rectangle 26"/>
          <p:cNvSpPr>
            <a:spLocks noChangeArrowheads="1"/>
          </p:cNvSpPr>
          <p:nvPr/>
        </p:nvSpPr>
        <p:spPr bwMode="auto">
          <a:xfrm>
            <a:off x="1447800" y="1933575"/>
            <a:ext cx="838200" cy="7842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2" name="Rectangle 27"/>
          <p:cNvSpPr>
            <a:spLocks noChangeArrowheads="1"/>
          </p:cNvSpPr>
          <p:nvPr/>
        </p:nvSpPr>
        <p:spPr bwMode="auto">
          <a:xfrm>
            <a:off x="2019300" y="2503488"/>
            <a:ext cx="838200" cy="787400"/>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3" name="Rectangle 28"/>
          <p:cNvSpPr>
            <a:spLocks noChangeArrowheads="1"/>
          </p:cNvSpPr>
          <p:nvPr/>
        </p:nvSpPr>
        <p:spPr bwMode="auto">
          <a:xfrm>
            <a:off x="2019300" y="2505075"/>
            <a:ext cx="838200" cy="7842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3325" name="Rectangle 29"/>
          <p:cNvSpPr>
            <a:spLocks noChangeArrowheads="1"/>
          </p:cNvSpPr>
          <p:nvPr/>
        </p:nvSpPr>
        <p:spPr bwMode="auto">
          <a:xfrm>
            <a:off x="1700213" y="3286125"/>
            <a:ext cx="1109663"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客户端</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183326" name="Rectangle 30"/>
          <p:cNvSpPr>
            <a:spLocks noChangeArrowheads="1"/>
          </p:cNvSpPr>
          <p:nvPr/>
        </p:nvSpPr>
        <p:spPr bwMode="auto">
          <a:xfrm>
            <a:off x="1814513" y="5027613"/>
            <a:ext cx="2028825"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特定设计决策</a:t>
            </a:r>
            <a:endParaRPr kumimoji="0" lang="en-US" sz="24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21536" name="Line 31"/>
          <p:cNvSpPr>
            <a:spLocks noChangeShapeType="1"/>
          </p:cNvSpPr>
          <p:nvPr/>
        </p:nvSpPr>
        <p:spPr bwMode="auto">
          <a:xfrm flipH="1">
            <a:off x="3835400" y="3965575"/>
            <a:ext cx="787400" cy="11144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7" name="Line 32"/>
          <p:cNvSpPr>
            <a:spLocks noChangeShapeType="1"/>
          </p:cNvSpPr>
          <p:nvPr/>
        </p:nvSpPr>
        <p:spPr bwMode="auto">
          <a:xfrm>
            <a:off x="2882900" y="1922463"/>
            <a:ext cx="711200" cy="444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8" name="Line 33"/>
          <p:cNvSpPr>
            <a:spLocks noChangeShapeType="1"/>
          </p:cNvSpPr>
          <p:nvPr/>
        </p:nvSpPr>
        <p:spPr bwMode="auto">
          <a:xfrm>
            <a:off x="2514600" y="1477963"/>
            <a:ext cx="990600" cy="31115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9" name="Line 34"/>
          <p:cNvSpPr>
            <a:spLocks noChangeShapeType="1"/>
          </p:cNvSpPr>
          <p:nvPr/>
        </p:nvSpPr>
        <p:spPr bwMode="auto">
          <a:xfrm flipV="1">
            <a:off x="2400300" y="2147888"/>
            <a:ext cx="1117600" cy="1143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40" name="Line 35"/>
          <p:cNvSpPr>
            <a:spLocks noChangeShapeType="1"/>
          </p:cNvSpPr>
          <p:nvPr/>
        </p:nvSpPr>
        <p:spPr bwMode="auto">
          <a:xfrm flipV="1">
            <a:off x="2946400" y="2274888"/>
            <a:ext cx="558800" cy="45720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7"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2532" name="Rectangle 2"/>
          <p:cNvSpPr>
            <a:spLocks noGrp="1" noChangeArrowheads="1"/>
          </p:cNvSpPr>
          <p:nvPr>
            <p:ph type="title"/>
          </p:nvPr>
        </p:nvSpPr>
        <p:spPr>
          <a:xfrm>
            <a:off x="2438400" y="228600"/>
            <a:ext cx="4953000" cy="646113"/>
          </a:xfrm>
        </p:spPr>
        <p:txBody>
          <a:bodyPr vert="horz" wrap="square" lIns="90487" tIns="44450" rIns="90487"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为什么隐蔽信息？</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2533" name="Rectangle 3"/>
          <p:cNvSpPr>
            <a:spLocks noGrp="1" noChangeArrowheads="1"/>
          </p:cNvSpPr>
          <p:nvPr>
            <p:ph idx="1"/>
          </p:nvPr>
        </p:nvSpPr>
        <p:spPr>
          <a:xfrm>
            <a:off x="685800" y="1219200"/>
            <a:ext cx="7429500" cy="4648200"/>
          </a:xfrm>
        </p:spPr>
        <p:txBody>
          <a:bodyPr vert="horz" wrap="square" lIns="90487" tIns="44450" rIns="90487" bIns="44450" numCol="1" anchor="ctr" anchorCtr="0" compatLnSpc="1"/>
          <a:lstStyle/>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降低“副作用”的可能性；</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减少局部设计决定对全局的影响；</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突出控制接口处通信；</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阻止全局数据使用；</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促进封装</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高质量设计的属性之一；</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形成高质量软件；</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6148" name="Rectangle 2"/>
          <p:cNvSpPr>
            <a:spLocks noGrp="1" noChangeArrowheads="1"/>
          </p:cNvSpPr>
          <p:nvPr>
            <p:ph type="title"/>
          </p:nvPr>
        </p:nvSpPr>
        <p:spPr>
          <a:xfrm>
            <a:off x="2590800" y="228600"/>
            <a:ext cx="4605338"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软件设计</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6149" name="Rectangle 3"/>
          <p:cNvSpPr>
            <a:spLocks noGrp="1" noChangeArrowheads="1"/>
          </p:cNvSpPr>
          <p:nvPr>
            <p:ph idx="1"/>
          </p:nvPr>
        </p:nvSpPr>
        <p:spPr>
          <a:xfrm>
            <a:off x="533400" y="1219200"/>
            <a:ext cx="8153400" cy="4343400"/>
          </a:xfrm>
        </p:spPr>
        <p:txBody>
          <a:bodyPr vert="horz" wrap="square" lIns="91440" tIns="45720" rIns="91440" bIns="45720" numCol="1" anchor="ctr" anchorCtr="0" compatLnSpc="1"/>
          <a:lstStyle/>
          <a:p>
            <a:pPr marL="342900" marR="0" lvl="0" indent="-342900" algn="l"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包括一系列原理、概念和实践，可以指导高质量的系统或产品开发</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设计原理建立了指导设计工作的最重要原则</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在运用设计实践的技术和方法之前，必须先理解设计概念</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软件设计随着新的方法、更好的分析和更广泛理解的进展而不断变更</a:t>
            </a:r>
            <a:endPar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3556" name="Rectangle 2"/>
          <p:cNvSpPr>
            <a:spLocks noGrp="1" noChangeArrowheads="1"/>
          </p:cNvSpPr>
          <p:nvPr>
            <p:ph type="title"/>
          </p:nvPr>
        </p:nvSpPr>
        <p:spPr>
          <a:xfrm>
            <a:off x="3797300" y="304800"/>
            <a:ext cx="2181225" cy="544513"/>
          </a:xfrm>
        </p:spPr>
        <p:txBody>
          <a:bodyPr vert="horz" wrap="none" lIns="63500" tIns="25400" rIns="63500" bIns="2540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步进式重构</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3557" name="AutoShape 3"/>
          <p:cNvSpPr>
            <a:spLocks noChangeArrowheads="1"/>
          </p:cNvSpPr>
          <p:nvPr/>
        </p:nvSpPr>
        <p:spPr bwMode="auto">
          <a:xfrm>
            <a:off x="1854200" y="1474788"/>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58" name="AutoShape 4"/>
          <p:cNvSpPr>
            <a:spLocks noChangeArrowheads="1"/>
          </p:cNvSpPr>
          <p:nvPr/>
        </p:nvSpPr>
        <p:spPr bwMode="auto">
          <a:xfrm>
            <a:off x="1828800" y="1449388"/>
            <a:ext cx="2819400" cy="2819400"/>
          </a:xfrm>
          <a:prstGeom prst="roundRect">
            <a:avLst>
              <a:gd name="adj" fmla="val 7394"/>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59" name="Line 5"/>
          <p:cNvSpPr>
            <a:spLocks noChangeShapeType="1"/>
          </p:cNvSpPr>
          <p:nvPr/>
        </p:nvSpPr>
        <p:spPr bwMode="auto">
          <a:xfrm>
            <a:off x="1854200" y="1931988"/>
            <a:ext cx="2768600" cy="0"/>
          </a:xfrm>
          <a:prstGeom prst="line">
            <a:avLst/>
          </a:prstGeom>
          <a:noFill/>
          <a:ln w="50800">
            <a:solidFill>
              <a:srgbClr val="AD278D"/>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0" name="Rectangle 6"/>
          <p:cNvSpPr>
            <a:spLocks noChangeArrowheads="1"/>
          </p:cNvSpPr>
          <p:nvPr/>
        </p:nvSpPr>
        <p:spPr bwMode="auto">
          <a:xfrm>
            <a:off x="1928813" y="1447800"/>
            <a:ext cx="7985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bg2"/>
                </a:solidFill>
                <a:effectLst/>
                <a:uLnTx/>
                <a:uFillTx/>
                <a:latin typeface="+mn-lt"/>
                <a:ea typeface="+mn-ea"/>
                <a:cs typeface="+mn-ea"/>
                <a:sym typeface="+mn-lt"/>
              </a:rPr>
              <a:t>开门</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1" name="Rectangle 7"/>
          <p:cNvSpPr>
            <a:spLocks noChangeArrowheads="1"/>
          </p:cNvSpPr>
          <p:nvPr/>
        </p:nvSpPr>
        <p:spPr bwMode="auto">
          <a:xfrm>
            <a:off x="2844800" y="2503488"/>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2" name="Rectangle 8"/>
          <p:cNvSpPr>
            <a:spLocks noChangeArrowheads="1"/>
          </p:cNvSpPr>
          <p:nvPr/>
        </p:nvSpPr>
        <p:spPr bwMode="auto">
          <a:xfrm>
            <a:off x="2970213" y="2538413"/>
            <a:ext cx="1336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ea"/>
                <a:sym typeface="+mn-lt"/>
              </a:rPr>
              <a:t>走向门口；</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3" name="Rectangle 9"/>
          <p:cNvSpPr>
            <a:spLocks noChangeArrowheads="1"/>
          </p:cNvSpPr>
          <p:nvPr/>
        </p:nvSpPr>
        <p:spPr bwMode="auto">
          <a:xfrm>
            <a:off x="2970213" y="2767013"/>
            <a:ext cx="1336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ea"/>
                <a:sym typeface="+mn-lt"/>
              </a:rPr>
              <a:t>转动把手；</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4" name="Rectangle 10"/>
          <p:cNvSpPr>
            <a:spLocks noChangeArrowheads="1"/>
          </p:cNvSpPr>
          <p:nvPr/>
        </p:nvSpPr>
        <p:spPr bwMode="auto">
          <a:xfrm>
            <a:off x="2970213" y="2995613"/>
            <a:ext cx="1825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5" name="Rectangle 11"/>
          <p:cNvSpPr>
            <a:spLocks noChangeArrowheads="1"/>
          </p:cNvSpPr>
          <p:nvPr/>
        </p:nvSpPr>
        <p:spPr bwMode="auto">
          <a:xfrm>
            <a:off x="2970213" y="3224213"/>
            <a:ext cx="1106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ea"/>
                <a:sym typeface="+mn-lt"/>
              </a:rPr>
              <a:t>打开门；</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6" name="Rectangle 12"/>
          <p:cNvSpPr>
            <a:spLocks noChangeArrowheads="1"/>
          </p:cNvSpPr>
          <p:nvPr/>
        </p:nvSpPr>
        <p:spPr bwMode="auto">
          <a:xfrm>
            <a:off x="2970213" y="3452813"/>
            <a:ext cx="1825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7" name="Rectangle 13"/>
          <p:cNvSpPr>
            <a:spLocks noChangeArrowheads="1"/>
          </p:cNvSpPr>
          <p:nvPr/>
        </p:nvSpPr>
        <p:spPr bwMode="auto">
          <a:xfrm>
            <a:off x="2970213" y="3681413"/>
            <a:ext cx="1106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ea"/>
                <a:sym typeface="+mn-lt"/>
              </a:rPr>
              <a:t>穿过门；</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8" name="Rectangle 14"/>
          <p:cNvSpPr>
            <a:spLocks noChangeArrowheads="1"/>
          </p:cNvSpPr>
          <p:nvPr/>
        </p:nvSpPr>
        <p:spPr bwMode="auto">
          <a:xfrm>
            <a:off x="2970213" y="3910013"/>
            <a:ext cx="1106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ea"/>
                <a:sym typeface="+mn-lt"/>
              </a:rPr>
              <a:t>关上门；</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9" name="Rectangle 15"/>
          <p:cNvSpPr>
            <a:spLocks noChangeArrowheads="1"/>
          </p:cNvSpPr>
          <p:nvPr/>
        </p:nvSpPr>
        <p:spPr bwMode="auto">
          <a:xfrm>
            <a:off x="4648200" y="3152775"/>
            <a:ext cx="3175000" cy="2678113"/>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0" name="Rectangle 16"/>
          <p:cNvSpPr>
            <a:spLocks noChangeArrowheads="1"/>
          </p:cNvSpPr>
          <p:nvPr/>
        </p:nvSpPr>
        <p:spPr bwMode="auto">
          <a:xfrm>
            <a:off x="4735513" y="3248025"/>
            <a:ext cx="20812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repeat until </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打开门</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1" name="Rectangle 17"/>
          <p:cNvSpPr>
            <a:spLocks noChangeArrowheads="1"/>
          </p:cNvSpPr>
          <p:nvPr/>
        </p:nvSpPr>
        <p:spPr bwMode="auto">
          <a:xfrm>
            <a:off x="4735513" y="3476625"/>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顺时针转动把手；</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2" name="Rectangle 18"/>
          <p:cNvSpPr>
            <a:spLocks noChangeArrowheads="1"/>
          </p:cNvSpPr>
          <p:nvPr/>
        </p:nvSpPr>
        <p:spPr bwMode="auto">
          <a:xfrm>
            <a:off x="4735513" y="3705225"/>
            <a:ext cx="2174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if </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把手未拧开</a:t>
            </a: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 then</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3" name="Rectangle 19"/>
          <p:cNvSpPr>
            <a:spLocks noChangeArrowheads="1"/>
          </p:cNvSpPr>
          <p:nvPr/>
        </p:nvSpPr>
        <p:spPr bwMode="auto">
          <a:xfrm>
            <a:off x="4735513" y="3933825"/>
            <a:ext cx="161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    </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拔出钥匙；</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4" name="Rectangle 20"/>
          <p:cNvSpPr>
            <a:spLocks noChangeArrowheads="1"/>
          </p:cNvSpPr>
          <p:nvPr/>
        </p:nvSpPr>
        <p:spPr bwMode="auto">
          <a:xfrm>
            <a:off x="4735513" y="4162425"/>
            <a:ext cx="230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    </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找到正确的钥匙；</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5" name="Rectangle 21"/>
          <p:cNvSpPr>
            <a:spLocks noChangeArrowheads="1"/>
          </p:cNvSpPr>
          <p:nvPr/>
        </p:nvSpPr>
        <p:spPr bwMode="auto">
          <a:xfrm>
            <a:off x="4735513" y="4391025"/>
            <a:ext cx="161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    </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插入锁中；</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6" name="Rectangle 22"/>
          <p:cNvSpPr>
            <a:spLocks noChangeArrowheads="1"/>
          </p:cNvSpPr>
          <p:nvPr/>
        </p:nvSpPr>
        <p:spPr bwMode="auto">
          <a:xfrm>
            <a:off x="4735513" y="4619625"/>
            <a:ext cx="682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endif</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7" name="Rectangle 23"/>
          <p:cNvSpPr>
            <a:spLocks noChangeArrowheads="1"/>
          </p:cNvSpPr>
          <p:nvPr/>
        </p:nvSpPr>
        <p:spPr bwMode="auto">
          <a:xfrm>
            <a:off x="4735513" y="4895850"/>
            <a:ext cx="13366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8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拉</a:t>
            </a: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a:t>
            </a: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推 门；</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a:p>
            <a:pPr marL="0" marR="0" lvl="0" indent="0" algn="l" defTabSz="914400" rtl="0" eaLnBrk="0" fontAlgn="base" latinLnBrk="0" hangingPunct="0">
              <a:lnSpc>
                <a:spcPct val="8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mn-lt"/>
                <a:ea typeface="+mn-ea"/>
                <a:cs typeface="+mn-ea"/>
                <a:sym typeface="+mn-lt"/>
              </a:rPr>
              <a:t>形成通道；</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8" name="Rectangle 24"/>
          <p:cNvSpPr>
            <a:spLocks noChangeArrowheads="1"/>
          </p:cNvSpPr>
          <p:nvPr/>
        </p:nvSpPr>
        <p:spPr bwMode="auto">
          <a:xfrm>
            <a:off x="4722813" y="5305425"/>
            <a:ext cx="1285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2"/>
                </a:solidFill>
                <a:effectLst/>
                <a:uLnTx/>
                <a:uFillTx/>
                <a:latin typeface="+mn-lt"/>
                <a:ea typeface="+mn-ea"/>
                <a:cs typeface="+mn-ea"/>
                <a:sym typeface="+mn-lt"/>
              </a:rPr>
              <a:t>end repeat</a:t>
            </a:r>
            <a:endParaRPr kumimoji="0" lang="en-US" altLang="zh-CN" sz="1800" b="0" i="0" u="none" strike="noStrike" kern="1200" cap="none" spc="0" normalizeH="0" baseline="0" noProof="0">
              <a:ln>
                <a:noFill/>
              </a:ln>
              <a:solidFill>
                <a:schemeClr val="bg2"/>
              </a:solidFill>
              <a:effectLst/>
              <a:uLnTx/>
              <a:uFillTx/>
              <a:latin typeface="+mn-lt"/>
              <a:ea typeface="+mn-ea"/>
              <a:cs typeface="+mn-ea"/>
              <a:sym typeface="+mn-lt"/>
            </a:endParaRPr>
          </a:p>
        </p:txBody>
      </p:sp>
      <p:sp>
        <p:nvSpPr>
          <p:cNvPr id="23579" name="Line 25"/>
          <p:cNvSpPr>
            <a:spLocks noChangeShapeType="1"/>
          </p:cNvSpPr>
          <p:nvPr/>
        </p:nvSpPr>
        <p:spPr bwMode="auto">
          <a:xfrm flipV="1">
            <a:off x="4343400" y="3455988"/>
            <a:ext cx="406400" cy="12700"/>
          </a:xfrm>
          <a:prstGeom prst="line">
            <a:avLst/>
          </a:prstGeom>
          <a:noFill/>
          <a:ln w="508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0" name="Arc 26"/>
          <p:cNvSpPr/>
          <p:nvPr/>
        </p:nvSpPr>
        <p:spPr bwMode="auto">
          <a:xfrm>
            <a:off x="2338388" y="2387600"/>
            <a:ext cx="812800" cy="8286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AD278D"/>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4580" name="Rectangle 2"/>
          <p:cNvSpPr>
            <a:spLocks noGrp="1" noChangeArrowheads="1"/>
          </p:cNvSpPr>
          <p:nvPr>
            <p:ph type="title"/>
          </p:nvPr>
        </p:nvSpPr>
        <p:spPr>
          <a:xfrm>
            <a:off x="3008313" y="304800"/>
            <a:ext cx="3821113" cy="544513"/>
          </a:xfrm>
        </p:spPr>
        <p:txBody>
          <a:bodyPr vert="horz" wrap="none" lIns="63500" tIns="25400" rIns="63500" bIns="2540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a:ln>
                  <a:noFill/>
                </a:ln>
                <a:solidFill>
                  <a:schemeClr val="tx2"/>
                </a:solidFill>
                <a:effectLst/>
                <a:uLnTx/>
                <a:uFillTx/>
                <a:latin typeface="+mn-lt"/>
                <a:ea typeface="+mn-ea"/>
                <a:cs typeface="+mn-ea"/>
                <a:sym typeface="+mn-lt"/>
              </a:rPr>
              <a:t>模块尺寸：两种观点</a:t>
            </a:r>
            <a:endParaRPr kumimoji="0" lang="en-US" altLang="zh-CN" sz="3200" b="0" i="0" u="none" strike="noStrike" kern="0" cap="none" spc="0" normalizeH="0" baseline="0" noProof="0">
              <a:ln>
                <a:noFill/>
              </a:ln>
              <a:solidFill>
                <a:schemeClr val="tx2"/>
              </a:solidFill>
              <a:effectLst/>
              <a:uLnTx/>
              <a:uFillTx/>
              <a:latin typeface="+mn-lt"/>
              <a:ea typeface="+mn-ea"/>
              <a:cs typeface="+mn-ea"/>
              <a:sym typeface="+mn-lt"/>
            </a:endParaRPr>
          </a:p>
        </p:txBody>
      </p:sp>
      <p:grpSp>
        <p:nvGrpSpPr>
          <p:cNvPr id="35843" name="组合 1"/>
          <p:cNvGrpSpPr/>
          <p:nvPr/>
        </p:nvGrpSpPr>
        <p:grpSpPr>
          <a:xfrm>
            <a:off x="1066800" y="1371600"/>
            <a:ext cx="7162800" cy="4476750"/>
            <a:chOff x="1981200" y="1981200"/>
            <a:chExt cx="7167563" cy="3943350"/>
          </a:xfrm>
        </p:grpSpPr>
        <p:sp>
          <p:nvSpPr>
            <p:cNvPr id="3" name="AutoShape 7"/>
            <p:cNvSpPr>
              <a:spLocks noChangeAspect="1" noChangeArrowheads="1" noTextEdit="1"/>
            </p:cNvSpPr>
            <p:nvPr/>
          </p:nvSpPr>
          <p:spPr bwMode="auto">
            <a:xfrm>
              <a:off x="1981200" y="1981200"/>
              <a:ext cx="66675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Oval 10"/>
            <p:cNvSpPr>
              <a:spLocks noChangeArrowheads="1"/>
            </p:cNvSpPr>
            <p:nvPr/>
          </p:nvSpPr>
          <p:spPr bwMode="auto">
            <a:xfrm>
              <a:off x="6708775" y="2036763"/>
              <a:ext cx="1914525" cy="971550"/>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 name="Oval 11"/>
            <p:cNvSpPr>
              <a:spLocks noChangeArrowheads="1"/>
            </p:cNvSpPr>
            <p:nvPr/>
          </p:nvSpPr>
          <p:spPr bwMode="auto">
            <a:xfrm>
              <a:off x="3425825" y="2009775"/>
              <a:ext cx="1914525" cy="9683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5847" name="组合 44"/>
            <p:cNvGrpSpPr/>
            <p:nvPr/>
          </p:nvGrpSpPr>
          <p:grpSpPr>
            <a:xfrm>
              <a:off x="2019300" y="2008188"/>
              <a:ext cx="7129463" cy="3902075"/>
              <a:chOff x="2019300" y="2008188"/>
              <a:chExt cx="7129462" cy="3902075"/>
            </a:xfrm>
          </p:grpSpPr>
          <p:sp>
            <p:nvSpPr>
              <p:cNvPr id="9" name="Freeform 13"/>
              <p:cNvSpPr/>
              <p:nvPr/>
            </p:nvSpPr>
            <p:spPr bwMode="auto">
              <a:xfrm>
                <a:off x="3506788" y="3411538"/>
                <a:ext cx="395287" cy="903287"/>
              </a:xfrm>
              <a:custGeom>
                <a:avLst/>
                <a:gdLst>
                  <a:gd name="T0" fmla="*/ 0 w 344"/>
                  <a:gd name="T1" fmla="*/ 547 h 565"/>
                  <a:gd name="T2" fmla="*/ 344 w 344"/>
                  <a:gd name="T3" fmla="*/ 0 h 565"/>
                  <a:gd name="T4" fmla="*/ 344 w 344"/>
                  <a:gd name="T5" fmla="*/ 565 h 565"/>
                  <a:gd name="T6" fmla="*/ 0 w 344"/>
                  <a:gd name="T7" fmla="*/ 565 h 565"/>
                  <a:gd name="T8" fmla="*/ 0 w 344"/>
                  <a:gd name="T9" fmla="*/ 547 h 565"/>
                </a:gdLst>
                <a:ahLst/>
                <a:cxnLst>
                  <a:cxn ang="0">
                    <a:pos x="T0" y="T1"/>
                  </a:cxn>
                  <a:cxn ang="0">
                    <a:pos x="T2" y="T3"/>
                  </a:cxn>
                  <a:cxn ang="0">
                    <a:pos x="T4" y="T5"/>
                  </a:cxn>
                  <a:cxn ang="0">
                    <a:pos x="T6" y="T7"/>
                  </a:cxn>
                  <a:cxn ang="0">
                    <a:pos x="T8" y="T9"/>
                  </a:cxn>
                </a:cxnLst>
                <a:rect l="0" t="0" r="r" b="b"/>
                <a:pathLst>
                  <a:path w="344" h="565">
                    <a:moveTo>
                      <a:pt x="0" y="547"/>
                    </a:moveTo>
                    <a:lnTo>
                      <a:pt x="344" y="0"/>
                    </a:lnTo>
                    <a:lnTo>
                      <a:pt x="344" y="565"/>
                    </a:lnTo>
                    <a:lnTo>
                      <a:pt x="0" y="565"/>
                    </a:lnTo>
                    <a:lnTo>
                      <a:pt x="0" y="547"/>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Oval 9"/>
              <p:cNvSpPr>
                <a:spLocks noChangeArrowheads="1"/>
              </p:cNvSpPr>
              <p:nvPr/>
            </p:nvSpPr>
            <p:spPr bwMode="auto">
              <a:xfrm>
                <a:off x="6708774" y="2038350"/>
                <a:ext cx="1914525" cy="9683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Oval 12"/>
              <p:cNvSpPr>
                <a:spLocks noChangeArrowheads="1"/>
              </p:cNvSpPr>
              <p:nvPr/>
            </p:nvSpPr>
            <p:spPr bwMode="auto">
              <a:xfrm>
                <a:off x="3425825" y="2008188"/>
                <a:ext cx="1914525" cy="971550"/>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Freeform 14"/>
              <p:cNvSpPr/>
              <p:nvPr/>
            </p:nvSpPr>
            <p:spPr bwMode="auto">
              <a:xfrm>
                <a:off x="3492500" y="3416300"/>
                <a:ext cx="409575" cy="898525"/>
              </a:xfrm>
              <a:custGeom>
                <a:avLst/>
                <a:gdLst>
                  <a:gd name="T0" fmla="*/ 0 w 344"/>
                  <a:gd name="T1" fmla="*/ 547 h 565"/>
                  <a:gd name="T2" fmla="*/ 344 w 344"/>
                  <a:gd name="T3" fmla="*/ 0 h 565"/>
                  <a:gd name="T4" fmla="*/ 344 w 344"/>
                  <a:gd name="T5" fmla="*/ 565 h 565"/>
                  <a:gd name="T6" fmla="*/ 0 w 344"/>
                  <a:gd name="T7" fmla="*/ 565 h 565"/>
                </a:gdLst>
                <a:ahLst/>
                <a:cxnLst>
                  <a:cxn ang="0">
                    <a:pos x="T0" y="T1"/>
                  </a:cxn>
                  <a:cxn ang="0">
                    <a:pos x="T2" y="T3"/>
                  </a:cxn>
                  <a:cxn ang="0">
                    <a:pos x="T4" y="T5"/>
                  </a:cxn>
                  <a:cxn ang="0">
                    <a:pos x="T6" y="T7"/>
                  </a:cxn>
                </a:cxnLst>
                <a:rect l="0" t="0" r="r" b="b"/>
                <a:pathLst>
                  <a:path w="344" h="565">
                    <a:moveTo>
                      <a:pt x="0" y="547"/>
                    </a:moveTo>
                    <a:lnTo>
                      <a:pt x="344" y="0"/>
                    </a:lnTo>
                    <a:lnTo>
                      <a:pt x="344" y="565"/>
                    </a:lnTo>
                    <a:lnTo>
                      <a:pt x="0" y="565"/>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Rectangle 15"/>
              <p:cNvSpPr>
                <a:spLocks noChangeArrowheads="1"/>
              </p:cNvSpPr>
              <p:nvPr/>
            </p:nvSpPr>
            <p:spPr bwMode="auto">
              <a:xfrm>
                <a:off x="3489325" y="4314825"/>
                <a:ext cx="1889125" cy="1452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Rectangle 17"/>
              <p:cNvSpPr>
                <a:spLocks noChangeArrowheads="1"/>
              </p:cNvSpPr>
              <p:nvPr/>
            </p:nvSpPr>
            <p:spPr bwMode="auto">
              <a:xfrm>
                <a:off x="3910013" y="4732338"/>
                <a:ext cx="10255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mn-lt"/>
                    <a:ea typeface="+mn-ea"/>
                    <a:cs typeface="+mn-ea"/>
                    <a:sym typeface="+mn-lt"/>
                  </a:rPr>
                  <a:t>模型</a:t>
                </a:r>
                <a:endParaRPr kumimoji="0" lang="zh-CN" altLang="zh-CN" sz="4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2" name="Rectangle 16"/>
              <p:cNvSpPr>
                <a:spLocks noChangeArrowheads="1"/>
              </p:cNvSpPr>
              <p:nvPr/>
            </p:nvSpPr>
            <p:spPr bwMode="auto">
              <a:xfrm>
                <a:off x="3489325" y="4294188"/>
                <a:ext cx="1889125" cy="1482725"/>
              </a:xfrm>
              <a:prstGeom prst="rect">
                <a:avLst/>
              </a:prstGeom>
              <a:noFill/>
              <a:ln w="25400">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Freeform 18"/>
              <p:cNvSpPr/>
              <p:nvPr/>
            </p:nvSpPr>
            <p:spPr bwMode="auto">
              <a:xfrm>
                <a:off x="3902075" y="3405188"/>
                <a:ext cx="1806575" cy="890587"/>
              </a:xfrm>
              <a:custGeom>
                <a:avLst/>
                <a:gdLst>
                  <a:gd name="T0" fmla="*/ 0 w 1094"/>
                  <a:gd name="T1" fmla="*/ 0 h 565"/>
                  <a:gd name="T2" fmla="*/ 0 w 1094"/>
                  <a:gd name="T3" fmla="*/ 565 h 565"/>
                  <a:gd name="T4" fmla="*/ 894 w 1094"/>
                  <a:gd name="T5" fmla="*/ 565 h 565"/>
                  <a:gd name="T6" fmla="*/ 1094 w 1094"/>
                  <a:gd name="T7" fmla="*/ 0 h 565"/>
                  <a:gd name="T8" fmla="*/ 0 w 1094"/>
                  <a:gd name="T9" fmla="*/ 0 h 565"/>
                </a:gdLst>
                <a:ahLst/>
                <a:cxnLst>
                  <a:cxn ang="0">
                    <a:pos x="T0" y="T1"/>
                  </a:cxn>
                  <a:cxn ang="0">
                    <a:pos x="T2" y="T3"/>
                  </a:cxn>
                  <a:cxn ang="0">
                    <a:pos x="T4" y="T5"/>
                  </a:cxn>
                  <a:cxn ang="0">
                    <a:pos x="T6" y="T7"/>
                  </a:cxn>
                  <a:cxn ang="0">
                    <a:pos x="T8" y="T9"/>
                  </a:cxn>
                </a:cxnLst>
                <a:rect l="0" t="0" r="r" b="b"/>
                <a:pathLst>
                  <a:path w="1094" h="565">
                    <a:moveTo>
                      <a:pt x="0" y="0"/>
                    </a:moveTo>
                    <a:lnTo>
                      <a:pt x="0" y="565"/>
                    </a:lnTo>
                    <a:lnTo>
                      <a:pt x="894" y="565"/>
                    </a:lnTo>
                    <a:lnTo>
                      <a:pt x="1094" y="0"/>
                    </a:lnTo>
                    <a:lnTo>
                      <a:pt x="0" y="0"/>
                    </a:lnTo>
                    <a:close/>
                  </a:path>
                </a:pathLst>
              </a:custGeom>
              <a:blipFill dpi="0" rotWithShape="0">
                <a:blip r:embed="rId2"/>
                <a:srcRect/>
                <a:tile tx="0" ty="0" sx="100000" sy="100000" flip="none" algn="tl"/>
              </a:blipFill>
              <a:ln w="25400">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Freeform 19"/>
              <p:cNvSpPr/>
              <p:nvPr/>
            </p:nvSpPr>
            <p:spPr bwMode="auto">
              <a:xfrm>
                <a:off x="5391150" y="3405188"/>
                <a:ext cx="317500" cy="2376487"/>
              </a:xfrm>
              <a:custGeom>
                <a:avLst/>
                <a:gdLst>
                  <a:gd name="T0" fmla="*/ 200 w 200"/>
                  <a:gd name="T1" fmla="*/ 0 h 1497"/>
                  <a:gd name="T2" fmla="*/ 200 w 200"/>
                  <a:gd name="T3" fmla="*/ 950 h 1497"/>
                  <a:gd name="T4" fmla="*/ 0 w 200"/>
                  <a:gd name="T5" fmla="*/ 1497 h 1497"/>
                  <a:gd name="T6" fmla="*/ 0 w 200"/>
                  <a:gd name="T7" fmla="*/ 565 h 1497"/>
                  <a:gd name="T8" fmla="*/ 200 w 200"/>
                  <a:gd name="T9" fmla="*/ 0 h 1497"/>
                </a:gdLst>
                <a:ahLst/>
                <a:cxnLst>
                  <a:cxn ang="0">
                    <a:pos x="T0" y="T1"/>
                  </a:cxn>
                  <a:cxn ang="0">
                    <a:pos x="T2" y="T3"/>
                  </a:cxn>
                  <a:cxn ang="0">
                    <a:pos x="T4" y="T5"/>
                  </a:cxn>
                  <a:cxn ang="0">
                    <a:pos x="T6" y="T7"/>
                  </a:cxn>
                  <a:cxn ang="0">
                    <a:pos x="T8" y="T9"/>
                  </a:cxn>
                </a:cxnLst>
                <a:rect l="0" t="0" r="r" b="b"/>
                <a:pathLst>
                  <a:path w="200" h="1497">
                    <a:moveTo>
                      <a:pt x="200" y="0"/>
                    </a:moveTo>
                    <a:lnTo>
                      <a:pt x="200" y="950"/>
                    </a:lnTo>
                    <a:lnTo>
                      <a:pt x="0" y="1497"/>
                    </a:lnTo>
                    <a:lnTo>
                      <a:pt x="0" y="565"/>
                    </a:lnTo>
                    <a:lnTo>
                      <a:pt x="200" y="0"/>
                    </a:lnTo>
                    <a:close/>
                  </a:path>
                </a:pathLst>
              </a:custGeom>
              <a:blipFill dpi="0" rotWithShape="0">
                <a:blip r:embed="rId3"/>
                <a:srcRect/>
                <a:tile tx="0" ty="0" sx="100000" sy="100000" flip="none" algn="tl"/>
              </a:blipFill>
              <a:ln w="25400">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 name="Freeform 20"/>
              <p:cNvSpPr/>
              <p:nvPr/>
            </p:nvSpPr>
            <p:spPr bwMode="auto">
              <a:xfrm>
                <a:off x="5048250" y="3376613"/>
                <a:ext cx="1433513" cy="1992312"/>
              </a:xfrm>
              <a:custGeom>
                <a:avLst/>
                <a:gdLst>
                  <a:gd name="T0" fmla="*/ 0 w 903"/>
                  <a:gd name="T1" fmla="*/ 1139 h 1255"/>
                  <a:gd name="T2" fmla="*/ 0 w 903"/>
                  <a:gd name="T3" fmla="*/ 1255 h 1255"/>
                  <a:gd name="T4" fmla="*/ 903 w 903"/>
                  <a:gd name="T5" fmla="*/ 116 h 1255"/>
                  <a:gd name="T6" fmla="*/ 903 w 903"/>
                  <a:gd name="T7" fmla="*/ 0 h 1255"/>
                  <a:gd name="T8" fmla="*/ 0 w 903"/>
                  <a:gd name="T9" fmla="*/ 1139 h 1255"/>
                </a:gdLst>
                <a:ahLst/>
                <a:cxnLst>
                  <a:cxn ang="0">
                    <a:pos x="T0" y="T1"/>
                  </a:cxn>
                  <a:cxn ang="0">
                    <a:pos x="T2" y="T3"/>
                  </a:cxn>
                  <a:cxn ang="0">
                    <a:pos x="T4" y="T5"/>
                  </a:cxn>
                  <a:cxn ang="0">
                    <a:pos x="T6" y="T7"/>
                  </a:cxn>
                  <a:cxn ang="0">
                    <a:pos x="T8" y="T9"/>
                  </a:cxn>
                </a:cxnLst>
                <a:rect l="0" t="0" r="r" b="b"/>
                <a:pathLst>
                  <a:path w="903" h="1255">
                    <a:moveTo>
                      <a:pt x="0" y="1139"/>
                    </a:moveTo>
                    <a:lnTo>
                      <a:pt x="0" y="1255"/>
                    </a:lnTo>
                    <a:lnTo>
                      <a:pt x="903" y="116"/>
                    </a:lnTo>
                    <a:lnTo>
                      <a:pt x="903" y="0"/>
                    </a:lnTo>
                    <a:lnTo>
                      <a:pt x="0" y="1139"/>
                    </a:lnTo>
                    <a:close/>
                  </a:path>
                </a:pathLst>
              </a:custGeom>
              <a:blipFill dpi="0" rotWithShape="0">
                <a:blip r:embed="rId4"/>
                <a:srcRect/>
                <a:tile tx="0" ty="0" sx="100000" sy="100000" flip="none" algn="tl"/>
              </a:blipFill>
              <a:ln w="25400">
                <a:solidFill>
                  <a:srgbClr val="000000"/>
                </a:solidFill>
                <a:prstDash val="solid"/>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 name="Freeform 21"/>
              <p:cNvSpPr/>
              <p:nvPr/>
            </p:nvSpPr>
            <p:spPr bwMode="auto">
              <a:xfrm>
                <a:off x="6746874" y="4159250"/>
                <a:ext cx="342900" cy="1209675"/>
              </a:xfrm>
              <a:custGeom>
                <a:avLst/>
                <a:gdLst>
                  <a:gd name="T0" fmla="*/ 200 w 216"/>
                  <a:gd name="T1" fmla="*/ 0 h 762"/>
                  <a:gd name="T2" fmla="*/ 16 w 216"/>
                  <a:gd name="T3" fmla="*/ 188 h 762"/>
                  <a:gd name="T4" fmla="*/ 0 w 216"/>
                  <a:gd name="T5" fmla="*/ 762 h 762"/>
                  <a:gd name="T6" fmla="*/ 216 w 216"/>
                  <a:gd name="T7" fmla="*/ 583 h 762"/>
                  <a:gd name="T8" fmla="*/ 200 w 216"/>
                  <a:gd name="T9" fmla="*/ 0 h 762"/>
                </a:gdLst>
                <a:ahLst/>
                <a:cxnLst>
                  <a:cxn ang="0">
                    <a:pos x="T0" y="T1"/>
                  </a:cxn>
                  <a:cxn ang="0">
                    <a:pos x="T2" y="T3"/>
                  </a:cxn>
                  <a:cxn ang="0">
                    <a:pos x="T4" y="T5"/>
                  </a:cxn>
                  <a:cxn ang="0">
                    <a:pos x="T6" y="T7"/>
                  </a:cxn>
                  <a:cxn ang="0">
                    <a:pos x="T8" y="T9"/>
                  </a:cxn>
                </a:cxnLst>
                <a:rect l="0" t="0" r="r" b="b"/>
                <a:pathLst>
                  <a:path w="216" h="762">
                    <a:moveTo>
                      <a:pt x="200" y="0"/>
                    </a:moveTo>
                    <a:lnTo>
                      <a:pt x="16" y="188"/>
                    </a:lnTo>
                    <a:lnTo>
                      <a:pt x="0" y="762"/>
                    </a:lnTo>
                    <a:lnTo>
                      <a:pt x="216" y="583"/>
                    </a:lnTo>
                    <a:lnTo>
                      <a:pt x="200" y="0"/>
                    </a:lnTo>
                    <a:close/>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 name="Freeform 22"/>
              <p:cNvSpPr/>
              <p:nvPr/>
            </p:nvSpPr>
            <p:spPr bwMode="auto">
              <a:xfrm>
                <a:off x="5834062" y="4443413"/>
                <a:ext cx="912812" cy="157162"/>
              </a:xfrm>
              <a:custGeom>
                <a:avLst/>
                <a:gdLst>
                  <a:gd name="T0" fmla="*/ 575 w 575"/>
                  <a:gd name="T1" fmla="*/ 0 h 99"/>
                  <a:gd name="T2" fmla="*/ 328 w 575"/>
                  <a:gd name="T3" fmla="*/ 99 h 99"/>
                  <a:gd name="T4" fmla="*/ 0 w 575"/>
                  <a:gd name="T5" fmla="*/ 0 h 99"/>
                </a:gdLst>
                <a:ahLst/>
                <a:cxnLst>
                  <a:cxn ang="0">
                    <a:pos x="T0" y="T1"/>
                  </a:cxn>
                  <a:cxn ang="0">
                    <a:pos x="T2" y="T3"/>
                  </a:cxn>
                  <a:cxn ang="0">
                    <a:pos x="T4" y="T5"/>
                  </a:cxn>
                </a:cxnLst>
                <a:rect l="0" t="0" r="r" b="b"/>
                <a:pathLst>
                  <a:path w="575" h="99">
                    <a:moveTo>
                      <a:pt x="575" y="0"/>
                    </a:moveTo>
                    <a:lnTo>
                      <a:pt x="328" y="99"/>
                    </a:lnTo>
                    <a:lnTo>
                      <a:pt x="0" y="0"/>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 name="Freeform 23"/>
              <p:cNvSpPr/>
              <p:nvPr/>
            </p:nvSpPr>
            <p:spPr bwMode="auto">
              <a:xfrm>
                <a:off x="6176962" y="3973513"/>
                <a:ext cx="887412" cy="314325"/>
              </a:xfrm>
              <a:custGeom>
                <a:avLst/>
                <a:gdLst>
                  <a:gd name="T0" fmla="*/ 559 w 559"/>
                  <a:gd name="T1" fmla="*/ 117 h 198"/>
                  <a:gd name="T2" fmla="*/ 160 w 559"/>
                  <a:gd name="T3" fmla="*/ 198 h 198"/>
                  <a:gd name="T4" fmla="*/ 0 w 559"/>
                  <a:gd name="T5" fmla="*/ 0 h 198"/>
                </a:gdLst>
                <a:ahLst/>
                <a:cxnLst>
                  <a:cxn ang="0">
                    <a:pos x="T0" y="T1"/>
                  </a:cxn>
                  <a:cxn ang="0">
                    <a:pos x="T2" y="T3"/>
                  </a:cxn>
                  <a:cxn ang="0">
                    <a:pos x="T4" y="T5"/>
                  </a:cxn>
                </a:cxnLst>
                <a:rect l="0" t="0" r="r" b="b"/>
                <a:pathLst>
                  <a:path w="559" h="198">
                    <a:moveTo>
                      <a:pt x="559" y="117"/>
                    </a:moveTo>
                    <a:lnTo>
                      <a:pt x="160" y="198"/>
                    </a:lnTo>
                    <a:lnTo>
                      <a:pt x="0" y="0"/>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Freeform 24"/>
              <p:cNvSpPr/>
              <p:nvPr/>
            </p:nvSpPr>
            <p:spPr bwMode="auto">
              <a:xfrm>
                <a:off x="6708774" y="5354638"/>
                <a:ext cx="622300" cy="555625"/>
              </a:xfrm>
              <a:custGeom>
                <a:avLst/>
                <a:gdLst>
                  <a:gd name="T0" fmla="*/ 16 w 392"/>
                  <a:gd name="T1" fmla="*/ 0 h 350"/>
                  <a:gd name="T2" fmla="*/ 0 w 392"/>
                  <a:gd name="T3" fmla="*/ 323 h 350"/>
                  <a:gd name="T4" fmla="*/ 392 w 392"/>
                  <a:gd name="T5" fmla="*/ 269 h 350"/>
                  <a:gd name="T6" fmla="*/ 392 w 392"/>
                  <a:gd name="T7" fmla="*/ 350 h 350"/>
                </a:gdLst>
                <a:ahLst/>
                <a:cxnLst>
                  <a:cxn ang="0">
                    <a:pos x="T0" y="T1"/>
                  </a:cxn>
                  <a:cxn ang="0">
                    <a:pos x="T2" y="T3"/>
                  </a:cxn>
                  <a:cxn ang="0">
                    <a:pos x="T4" y="T5"/>
                  </a:cxn>
                  <a:cxn ang="0">
                    <a:pos x="T6" y="T7"/>
                  </a:cxn>
                </a:cxnLst>
                <a:rect l="0" t="0" r="r" b="b"/>
                <a:pathLst>
                  <a:path w="392" h="350">
                    <a:moveTo>
                      <a:pt x="16" y="0"/>
                    </a:moveTo>
                    <a:lnTo>
                      <a:pt x="0" y="323"/>
                    </a:lnTo>
                    <a:lnTo>
                      <a:pt x="392" y="269"/>
                    </a:lnTo>
                    <a:lnTo>
                      <a:pt x="392" y="350"/>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 name="Freeform 25"/>
              <p:cNvSpPr/>
              <p:nvPr/>
            </p:nvSpPr>
            <p:spPr bwMode="auto">
              <a:xfrm>
                <a:off x="7000874" y="5099050"/>
                <a:ext cx="417513" cy="512763"/>
              </a:xfrm>
              <a:custGeom>
                <a:avLst/>
                <a:gdLst>
                  <a:gd name="T0" fmla="*/ 48 w 263"/>
                  <a:gd name="T1" fmla="*/ 0 h 323"/>
                  <a:gd name="T2" fmla="*/ 0 w 263"/>
                  <a:gd name="T3" fmla="*/ 278 h 323"/>
                  <a:gd name="T4" fmla="*/ 263 w 263"/>
                  <a:gd name="T5" fmla="*/ 242 h 323"/>
                  <a:gd name="T6" fmla="*/ 263 w 263"/>
                  <a:gd name="T7" fmla="*/ 323 h 323"/>
                </a:gdLst>
                <a:ahLst/>
                <a:cxnLst>
                  <a:cxn ang="0">
                    <a:pos x="T0" y="T1"/>
                  </a:cxn>
                  <a:cxn ang="0">
                    <a:pos x="T2" y="T3"/>
                  </a:cxn>
                  <a:cxn ang="0">
                    <a:pos x="T4" y="T5"/>
                  </a:cxn>
                  <a:cxn ang="0">
                    <a:pos x="T6" y="T7"/>
                  </a:cxn>
                </a:cxnLst>
                <a:rect l="0" t="0" r="r" b="b"/>
                <a:pathLst>
                  <a:path w="263" h="323">
                    <a:moveTo>
                      <a:pt x="48" y="0"/>
                    </a:moveTo>
                    <a:lnTo>
                      <a:pt x="0" y="278"/>
                    </a:lnTo>
                    <a:lnTo>
                      <a:pt x="263" y="242"/>
                    </a:lnTo>
                    <a:lnTo>
                      <a:pt x="263" y="323"/>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Oval 26"/>
              <p:cNvSpPr>
                <a:spLocks noChangeArrowheads="1"/>
              </p:cNvSpPr>
              <p:nvPr/>
            </p:nvSpPr>
            <p:spPr bwMode="auto">
              <a:xfrm>
                <a:off x="3084513" y="3319463"/>
                <a:ext cx="569912" cy="31273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 name="Oval 27"/>
              <p:cNvSpPr>
                <a:spLocks noChangeArrowheads="1"/>
              </p:cNvSpPr>
              <p:nvPr/>
            </p:nvSpPr>
            <p:spPr bwMode="auto">
              <a:xfrm>
                <a:off x="3084513" y="3317875"/>
                <a:ext cx="569912" cy="315913"/>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Freeform 28"/>
              <p:cNvSpPr/>
              <p:nvPr/>
            </p:nvSpPr>
            <p:spPr bwMode="auto">
              <a:xfrm>
                <a:off x="2324100" y="3290888"/>
                <a:ext cx="773113" cy="968375"/>
              </a:xfrm>
              <a:custGeom>
                <a:avLst/>
                <a:gdLst>
                  <a:gd name="T0" fmla="*/ 487 w 487"/>
                  <a:gd name="T1" fmla="*/ 81 h 610"/>
                  <a:gd name="T2" fmla="*/ 487 w 487"/>
                  <a:gd name="T3" fmla="*/ 305 h 610"/>
                  <a:gd name="T4" fmla="*/ 55 w 487"/>
                  <a:gd name="T5" fmla="*/ 610 h 610"/>
                  <a:gd name="T6" fmla="*/ 0 w 487"/>
                  <a:gd name="T7" fmla="*/ 323 h 610"/>
                  <a:gd name="T8" fmla="*/ 471 w 487"/>
                  <a:gd name="T9" fmla="*/ 0 h 610"/>
                  <a:gd name="T10" fmla="*/ 487 w 487"/>
                  <a:gd name="T11" fmla="*/ 81 h 610"/>
                </a:gdLst>
                <a:ahLst/>
                <a:cxnLst>
                  <a:cxn ang="0">
                    <a:pos x="T0" y="T1"/>
                  </a:cxn>
                  <a:cxn ang="0">
                    <a:pos x="T2" y="T3"/>
                  </a:cxn>
                  <a:cxn ang="0">
                    <a:pos x="T4" y="T5"/>
                  </a:cxn>
                  <a:cxn ang="0">
                    <a:pos x="T6" y="T7"/>
                  </a:cxn>
                  <a:cxn ang="0">
                    <a:pos x="T8" y="T9"/>
                  </a:cxn>
                  <a:cxn ang="0">
                    <a:pos x="T10" y="T11"/>
                  </a:cxn>
                </a:cxnLst>
                <a:rect l="0" t="0" r="r" b="b"/>
                <a:pathLst>
                  <a:path w="487" h="610">
                    <a:moveTo>
                      <a:pt x="487" y="81"/>
                    </a:moveTo>
                    <a:lnTo>
                      <a:pt x="487" y="305"/>
                    </a:lnTo>
                    <a:lnTo>
                      <a:pt x="55" y="610"/>
                    </a:lnTo>
                    <a:lnTo>
                      <a:pt x="0" y="323"/>
                    </a:lnTo>
                    <a:lnTo>
                      <a:pt x="471" y="0"/>
                    </a:lnTo>
                    <a:lnTo>
                      <a:pt x="487" y="81"/>
                    </a:lnTo>
                    <a:close/>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 name="Freeform 29"/>
              <p:cNvSpPr/>
              <p:nvPr/>
            </p:nvSpPr>
            <p:spPr bwMode="auto">
              <a:xfrm>
                <a:off x="3008313" y="3775075"/>
                <a:ext cx="569912" cy="355600"/>
              </a:xfrm>
              <a:custGeom>
                <a:avLst/>
                <a:gdLst>
                  <a:gd name="T0" fmla="*/ 56 w 359"/>
                  <a:gd name="T1" fmla="*/ 0 h 224"/>
                  <a:gd name="T2" fmla="*/ 0 w 359"/>
                  <a:gd name="T3" fmla="*/ 224 h 224"/>
                  <a:gd name="T4" fmla="*/ 359 w 359"/>
                  <a:gd name="T5" fmla="*/ 161 h 224"/>
                </a:gdLst>
                <a:ahLst/>
                <a:cxnLst>
                  <a:cxn ang="0">
                    <a:pos x="T0" y="T1"/>
                  </a:cxn>
                  <a:cxn ang="0">
                    <a:pos x="T2" y="T3"/>
                  </a:cxn>
                  <a:cxn ang="0">
                    <a:pos x="T4" y="T5"/>
                  </a:cxn>
                </a:cxnLst>
                <a:rect l="0" t="0" r="r" b="b"/>
                <a:pathLst>
                  <a:path w="359" h="224">
                    <a:moveTo>
                      <a:pt x="56" y="0"/>
                    </a:moveTo>
                    <a:lnTo>
                      <a:pt x="0" y="224"/>
                    </a:lnTo>
                    <a:lnTo>
                      <a:pt x="359" y="161"/>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 name="Line 30"/>
              <p:cNvSpPr>
                <a:spLocks noChangeShapeType="1"/>
              </p:cNvSpPr>
              <p:nvPr/>
            </p:nvSpPr>
            <p:spPr bwMode="auto">
              <a:xfrm flipV="1">
                <a:off x="3105150" y="3659188"/>
                <a:ext cx="773113" cy="71437"/>
              </a:xfrm>
              <a:prstGeom prst="line">
                <a:avLst/>
              </a:prstGeom>
              <a:noFill/>
              <a:ln w="25400">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 name="Freeform 31"/>
              <p:cNvSpPr/>
              <p:nvPr/>
            </p:nvSpPr>
            <p:spPr bwMode="auto">
              <a:xfrm>
                <a:off x="2273300" y="4259263"/>
                <a:ext cx="163513" cy="1052512"/>
              </a:xfrm>
              <a:custGeom>
                <a:avLst/>
                <a:gdLst>
                  <a:gd name="T0" fmla="*/ 87 w 103"/>
                  <a:gd name="T1" fmla="*/ 0 h 663"/>
                  <a:gd name="T2" fmla="*/ 103 w 103"/>
                  <a:gd name="T3" fmla="*/ 305 h 663"/>
                  <a:gd name="T4" fmla="*/ 0 w 103"/>
                  <a:gd name="T5" fmla="*/ 628 h 663"/>
                  <a:gd name="T6" fmla="*/ 72 w 103"/>
                  <a:gd name="T7" fmla="*/ 663 h 663"/>
                </a:gdLst>
                <a:ahLst/>
                <a:cxnLst>
                  <a:cxn ang="0">
                    <a:pos x="T0" y="T1"/>
                  </a:cxn>
                  <a:cxn ang="0">
                    <a:pos x="T2" y="T3"/>
                  </a:cxn>
                  <a:cxn ang="0">
                    <a:pos x="T4" y="T5"/>
                  </a:cxn>
                  <a:cxn ang="0">
                    <a:pos x="T6" y="T7"/>
                  </a:cxn>
                </a:cxnLst>
                <a:rect l="0" t="0" r="r" b="b"/>
                <a:pathLst>
                  <a:path w="103" h="663">
                    <a:moveTo>
                      <a:pt x="87" y="0"/>
                    </a:moveTo>
                    <a:lnTo>
                      <a:pt x="103" y="305"/>
                    </a:lnTo>
                    <a:lnTo>
                      <a:pt x="0" y="628"/>
                    </a:lnTo>
                    <a:lnTo>
                      <a:pt x="72" y="663"/>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 name="Freeform 32"/>
              <p:cNvSpPr/>
              <p:nvPr/>
            </p:nvSpPr>
            <p:spPr bwMode="auto">
              <a:xfrm>
                <a:off x="2019300" y="3803650"/>
                <a:ext cx="279400" cy="1281113"/>
              </a:xfrm>
              <a:custGeom>
                <a:avLst/>
                <a:gdLst>
                  <a:gd name="T0" fmla="*/ 176 w 176"/>
                  <a:gd name="T1" fmla="*/ 0 h 807"/>
                  <a:gd name="T2" fmla="*/ 104 w 176"/>
                  <a:gd name="T3" fmla="*/ 547 h 807"/>
                  <a:gd name="T4" fmla="*/ 0 w 176"/>
                  <a:gd name="T5" fmla="*/ 789 h 807"/>
                  <a:gd name="T6" fmla="*/ 48 w 176"/>
                  <a:gd name="T7" fmla="*/ 807 h 807"/>
                </a:gdLst>
                <a:ahLst/>
                <a:cxnLst>
                  <a:cxn ang="0">
                    <a:pos x="T0" y="T1"/>
                  </a:cxn>
                  <a:cxn ang="0">
                    <a:pos x="T2" y="T3"/>
                  </a:cxn>
                  <a:cxn ang="0">
                    <a:pos x="T4" y="T5"/>
                  </a:cxn>
                  <a:cxn ang="0">
                    <a:pos x="T6" y="T7"/>
                  </a:cxn>
                </a:cxnLst>
                <a:rect l="0" t="0" r="r" b="b"/>
                <a:pathLst>
                  <a:path w="176" h="807">
                    <a:moveTo>
                      <a:pt x="176" y="0"/>
                    </a:moveTo>
                    <a:lnTo>
                      <a:pt x="104" y="547"/>
                    </a:lnTo>
                    <a:lnTo>
                      <a:pt x="0" y="789"/>
                    </a:lnTo>
                    <a:lnTo>
                      <a:pt x="48" y="807"/>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 name="Oval 33"/>
              <p:cNvSpPr>
                <a:spLocks noChangeArrowheads="1"/>
              </p:cNvSpPr>
              <p:nvPr/>
            </p:nvSpPr>
            <p:spPr bwMode="auto">
              <a:xfrm>
                <a:off x="3616325" y="3076575"/>
                <a:ext cx="139700"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 name="Oval 34"/>
              <p:cNvSpPr>
                <a:spLocks noChangeArrowheads="1"/>
              </p:cNvSpPr>
              <p:nvPr/>
            </p:nvSpPr>
            <p:spPr bwMode="auto">
              <a:xfrm>
                <a:off x="3616325" y="3076575"/>
                <a:ext cx="139700" cy="58738"/>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 name="Oval 35"/>
              <p:cNvSpPr>
                <a:spLocks noChangeArrowheads="1"/>
              </p:cNvSpPr>
              <p:nvPr/>
            </p:nvSpPr>
            <p:spPr bwMode="auto">
              <a:xfrm>
                <a:off x="3552825" y="2921000"/>
                <a:ext cx="266700" cy="857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 name="Oval 36"/>
              <p:cNvSpPr>
                <a:spLocks noChangeArrowheads="1"/>
              </p:cNvSpPr>
              <p:nvPr/>
            </p:nvSpPr>
            <p:spPr bwMode="auto">
              <a:xfrm>
                <a:off x="3552825" y="2919413"/>
                <a:ext cx="266700" cy="88900"/>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3" name="Oval 37"/>
              <p:cNvSpPr>
                <a:spLocks noChangeArrowheads="1"/>
              </p:cNvSpPr>
              <p:nvPr/>
            </p:nvSpPr>
            <p:spPr bwMode="auto">
              <a:xfrm>
                <a:off x="6950074" y="3433763"/>
                <a:ext cx="88900"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 name="Oval 38"/>
              <p:cNvSpPr>
                <a:spLocks noChangeArrowheads="1"/>
              </p:cNvSpPr>
              <p:nvPr/>
            </p:nvSpPr>
            <p:spPr bwMode="auto">
              <a:xfrm>
                <a:off x="6950074" y="3432175"/>
                <a:ext cx="88900" cy="60325"/>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 name="Oval 39"/>
              <p:cNvSpPr>
                <a:spLocks noChangeArrowheads="1"/>
              </p:cNvSpPr>
              <p:nvPr/>
            </p:nvSpPr>
            <p:spPr bwMode="auto">
              <a:xfrm>
                <a:off x="6924674" y="3233738"/>
                <a:ext cx="139700" cy="1000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 name="Oval 40"/>
              <p:cNvSpPr>
                <a:spLocks noChangeArrowheads="1"/>
              </p:cNvSpPr>
              <p:nvPr/>
            </p:nvSpPr>
            <p:spPr bwMode="auto">
              <a:xfrm>
                <a:off x="6924674" y="3232150"/>
                <a:ext cx="139700" cy="103188"/>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7" name="Oval 41"/>
              <p:cNvSpPr>
                <a:spLocks noChangeArrowheads="1"/>
              </p:cNvSpPr>
              <p:nvPr/>
            </p:nvSpPr>
            <p:spPr bwMode="auto">
              <a:xfrm>
                <a:off x="7038974" y="3049588"/>
                <a:ext cx="165100" cy="1270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Oval 42"/>
              <p:cNvSpPr>
                <a:spLocks noChangeArrowheads="1"/>
              </p:cNvSpPr>
              <p:nvPr/>
            </p:nvSpPr>
            <p:spPr bwMode="auto">
              <a:xfrm>
                <a:off x="7038974" y="3048000"/>
                <a:ext cx="165100" cy="130175"/>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Rectangle 44"/>
              <p:cNvSpPr>
                <a:spLocks noChangeArrowheads="1"/>
              </p:cNvSpPr>
              <p:nvPr/>
            </p:nvSpPr>
            <p:spPr bwMode="auto">
              <a:xfrm>
                <a:off x="3546475" y="2293938"/>
                <a:ext cx="216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150" normalizeH="0" baseline="0" noProof="0" dirty="0">
                    <a:ln>
                      <a:noFill/>
                    </a:ln>
                    <a:solidFill>
                      <a:srgbClr val="000000"/>
                    </a:solidFill>
                    <a:effectLst/>
                    <a:uLnTx/>
                    <a:uFillTx/>
                    <a:latin typeface="+mn-lt"/>
                    <a:ea typeface="+mn-ea"/>
                    <a:cs typeface="+mn-ea"/>
                    <a:sym typeface="+mn-lt"/>
                  </a:rPr>
                  <a:t>里面有什么</a:t>
                </a:r>
                <a:r>
                  <a:rPr kumimoji="0" lang="en-US" altLang="zh-CN" sz="2400" b="0" i="0" u="none" strike="noStrike" kern="1200" cap="none" spc="-150" normalizeH="0" baseline="0" noProof="0" dirty="0">
                    <a:ln>
                      <a:noFill/>
                    </a:ln>
                    <a:solidFill>
                      <a:srgbClr val="000000"/>
                    </a:solidFill>
                    <a:effectLst/>
                    <a:uLnTx/>
                    <a:uFillTx/>
                    <a:latin typeface="+mn-lt"/>
                    <a:ea typeface="+mn-ea"/>
                    <a:cs typeface="+mn-ea"/>
                    <a:sym typeface="+mn-lt"/>
                  </a:rPr>
                  <a:t>??</a:t>
                </a:r>
                <a:endParaRPr kumimoji="0" lang="zh-CN" altLang="zh-CN" sz="2400" b="0" i="0" u="none" strike="noStrike" kern="1200" cap="none" spc="-150" normalizeH="0" baseline="0" noProof="0" dirty="0">
                  <a:ln>
                    <a:noFill/>
                  </a:ln>
                  <a:solidFill>
                    <a:schemeClr val="tx1"/>
                  </a:solidFill>
                  <a:effectLst/>
                  <a:uLnTx/>
                  <a:uFillTx/>
                  <a:latin typeface="+mn-lt"/>
                  <a:ea typeface="+mn-ea"/>
                  <a:cs typeface="+mn-ea"/>
                  <a:sym typeface="+mn-lt"/>
                </a:endParaRPr>
              </a:p>
            </p:txBody>
          </p:sp>
          <p:sp>
            <p:nvSpPr>
              <p:cNvPr id="43" name="Oval 47"/>
              <p:cNvSpPr>
                <a:spLocks noChangeArrowheads="1"/>
              </p:cNvSpPr>
              <p:nvPr/>
            </p:nvSpPr>
            <p:spPr bwMode="auto">
              <a:xfrm>
                <a:off x="6746874" y="3589338"/>
                <a:ext cx="254000" cy="6699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Oval 48"/>
              <p:cNvSpPr>
                <a:spLocks noChangeArrowheads="1"/>
              </p:cNvSpPr>
              <p:nvPr/>
            </p:nvSpPr>
            <p:spPr bwMode="auto">
              <a:xfrm>
                <a:off x="6746874" y="3587750"/>
                <a:ext cx="254000" cy="673100"/>
              </a:xfrm>
              <a:prstGeom prst="ellipse">
                <a:avLst/>
              </a:pr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Rectangle 44"/>
              <p:cNvSpPr>
                <a:spLocks noChangeArrowheads="1"/>
              </p:cNvSpPr>
              <p:nvPr/>
            </p:nvSpPr>
            <p:spPr bwMode="auto">
              <a:xfrm>
                <a:off x="6986587" y="2309813"/>
                <a:ext cx="216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150" normalizeH="0" baseline="0" noProof="0" dirty="0">
                    <a:ln>
                      <a:noFill/>
                    </a:ln>
                    <a:solidFill>
                      <a:srgbClr val="000000"/>
                    </a:solidFill>
                    <a:effectLst/>
                    <a:uLnTx/>
                    <a:uFillTx/>
                    <a:latin typeface="+mn-lt"/>
                    <a:ea typeface="+mn-ea"/>
                    <a:cs typeface="+mn-ea"/>
                    <a:sym typeface="+mn-lt"/>
                  </a:rPr>
                  <a:t>它有多大</a:t>
                </a:r>
                <a:r>
                  <a:rPr kumimoji="0" lang="en-US" altLang="zh-CN" sz="2400" b="0" i="0" u="none" strike="noStrike" kern="1200" cap="none" spc="-150" normalizeH="0" baseline="0" noProof="0" dirty="0">
                    <a:ln>
                      <a:noFill/>
                    </a:ln>
                    <a:solidFill>
                      <a:srgbClr val="000000"/>
                    </a:solidFill>
                    <a:effectLst/>
                    <a:uLnTx/>
                    <a:uFillTx/>
                    <a:latin typeface="+mn-lt"/>
                    <a:ea typeface="+mn-ea"/>
                    <a:cs typeface="+mn-ea"/>
                    <a:sym typeface="+mn-lt"/>
                  </a:rPr>
                  <a:t>??</a:t>
                </a:r>
                <a:endParaRPr kumimoji="0" lang="zh-CN" altLang="zh-CN" sz="2400" b="0" i="0" u="none" strike="noStrike" kern="1200" cap="none" spc="-150" normalizeH="0" baseline="0" noProof="0" dirty="0">
                  <a:ln>
                    <a:noFill/>
                  </a:ln>
                  <a:solidFill>
                    <a:schemeClr val="tx1"/>
                  </a:solidFill>
                  <a:effectLst/>
                  <a:uLnTx/>
                  <a:uFillTx/>
                  <a:latin typeface="+mn-lt"/>
                  <a:ea typeface="+mn-ea"/>
                  <a:cs typeface="+mn-ea"/>
                  <a:sym typeface="+mn-lt"/>
                </a:endParaRPr>
              </a:p>
            </p:txBody>
          </p:sp>
        </p:grpSp>
      </p:grpSp>
      <p:sp>
        <p:nvSpPr>
          <p:cNvPr id="4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5604" name="Rectangle 2"/>
          <p:cNvSpPr>
            <a:spLocks noGrp="1" noChangeArrowheads="1"/>
          </p:cNvSpPr>
          <p:nvPr>
            <p:ph type="title"/>
          </p:nvPr>
        </p:nvSpPr>
        <p:spPr>
          <a:xfrm>
            <a:off x="2590800" y="228600"/>
            <a:ext cx="47244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功能独立</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5605" name="Rectangle 3"/>
          <p:cNvSpPr>
            <a:spLocks noGrp="1" noChangeArrowheads="1"/>
          </p:cNvSpPr>
          <p:nvPr>
            <p:ph idx="1"/>
          </p:nvPr>
        </p:nvSpPr>
        <p:spPr>
          <a:xfrm>
            <a:off x="533400" y="1143000"/>
            <a:ext cx="8229600" cy="43434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通过开发具有“专一”功能和“避免”与其他模块过多交互的模块，可以实现功能独立。</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1" u="none" strike="noStrike" kern="0" cap="none" spc="0" normalizeH="0" baseline="0" noProof="0" dirty="0">
                <a:ln>
                  <a:noFill/>
                </a:ln>
                <a:solidFill>
                  <a:schemeClr val="folHlink"/>
                </a:solidFill>
                <a:effectLst/>
                <a:uLnTx/>
                <a:uFillTx/>
                <a:latin typeface="+mn-lt"/>
                <a:ea typeface="+mn-ea"/>
                <a:cs typeface="+mn-ea"/>
                <a:sym typeface="+mn-lt"/>
              </a:rPr>
              <a:t>内聚性 </a:t>
            </a:r>
            <a:r>
              <a:rPr kumimoji="0" lang="zh-CN" altLang="en-US" sz="2400" b="0" i="0" u="none" strike="noStrike" kern="0" cap="none" spc="0" normalizeH="0" baseline="0" noProof="0" dirty="0">
                <a:ln>
                  <a:noFill/>
                </a:ln>
                <a:solidFill>
                  <a:schemeClr val="bg1">
                    <a:lumMod val="10000"/>
                  </a:schemeClr>
                </a:solidFill>
                <a:effectLst/>
                <a:uLnTx/>
                <a:uFillTx/>
                <a:latin typeface="+mn-lt"/>
                <a:ea typeface="+mn-ea"/>
                <a:cs typeface="+mn-ea"/>
                <a:sym typeface="+mn-lt"/>
              </a:rPr>
              <a:t>显示了某个模块相关功能的强度；</a:t>
            </a:r>
            <a:endParaRPr kumimoji="0" lang="en-US" altLang="zh-CN" sz="24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一个内聚的模块执行一个独立的任务，与程序的其他部分构件只需要很少的交互。简单地说，一个内聚的模块应该（理想情况下）只完成一件事情。</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400" b="0" i="1" u="none" strike="noStrike" kern="0" cap="none" spc="0" normalizeH="0" baseline="0" noProof="0" dirty="0">
                <a:ln>
                  <a:noFill/>
                </a:ln>
                <a:solidFill>
                  <a:schemeClr val="folHlink"/>
                </a:solidFill>
                <a:effectLst/>
                <a:uLnTx/>
                <a:uFillTx/>
                <a:latin typeface="+mn-lt"/>
                <a:ea typeface="+mn-ea"/>
                <a:cs typeface="+mn-ea"/>
                <a:sym typeface="+mn-lt"/>
              </a:rPr>
              <a:t>耦合性 </a:t>
            </a:r>
            <a:r>
              <a:rPr kumimoji="0" lang="zh-CN" altLang="en-US" sz="2400" b="0" i="0" u="none" strike="noStrike" kern="0" cap="none" spc="0" normalizeH="0" baseline="0" noProof="0" dirty="0">
                <a:ln>
                  <a:noFill/>
                </a:ln>
                <a:solidFill>
                  <a:schemeClr val="bg1">
                    <a:lumMod val="10000"/>
                  </a:schemeClr>
                </a:solidFill>
                <a:effectLst/>
                <a:uLnTx/>
                <a:uFillTx/>
                <a:latin typeface="+mn-lt"/>
                <a:ea typeface="+mn-ea"/>
                <a:cs typeface="+mn-ea"/>
                <a:sym typeface="+mn-lt"/>
              </a:rPr>
              <a:t>显示了模块间的相互依赖性；</a:t>
            </a:r>
            <a:endParaRPr kumimoji="0" lang="en-US" altLang="zh-CN" sz="24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耦合性依赖于模块之间的接口复杂性、引用或进入模块所在的点以及什么数据通过接口进行传递。</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7"/>
          <p:cNvSpPr>
            <a:spLocks noGrp="1"/>
          </p:cNvSpPr>
          <p:nvPr>
            <p:ph idx="1"/>
          </p:nvPr>
        </p:nvSpPr>
        <p:spPr>
          <a:xfrm>
            <a:off x="279400" y="1035050"/>
            <a:ext cx="8229600" cy="3600450"/>
          </a:xfrm>
        </p:spPr>
        <p:txBody>
          <a:bodyPr vert="horz" wrap="square" lIns="91440" tIns="45720" rIns="91440" bIns="45720" anchor="t" anchorCtr="0"/>
          <a:p>
            <a:pPr eaLnBrk="1" hangingPunct="1">
              <a:buNone/>
            </a:pPr>
            <a:r>
              <a:rPr lang="zh-CN" altLang="en-US" b="1" dirty="0">
                <a:solidFill>
                  <a:schemeClr val="tx2"/>
                </a:solidFill>
                <a:latin typeface="Times New Roman" panose="02020603050405020304" pitchFamily="18" charset="0"/>
              </a:rPr>
              <a:t>耦合程度的度量：</a:t>
            </a:r>
            <a:endParaRPr lang="zh-CN" altLang="en-US" b="1" dirty="0">
              <a:solidFill>
                <a:schemeClr val="tx2"/>
              </a:solidFill>
              <a:latin typeface="Times New Roman" panose="02020603050405020304" pitchFamily="18" charset="0"/>
            </a:endParaRPr>
          </a:p>
          <a:p>
            <a:pPr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非直接耦合</a:t>
            </a:r>
            <a:r>
              <a:rPr lang="en-US" altLang="zh-CN" b="1" dirty="0">
                <a:latin typeface="Times New Roman" panose="02020603050405020304" pitchFamily="18" charset="0"/>
              </a:rPr>
              <a:t>/</a:t>
            </a:r>
            <a:r>
              <a:rPr lang="zh-CN" altLang="en-US" b="1" dirty="0">
                <a:latin typeface="Times New Roman" panose="02020603050405020304" pitchFamily="18" charset="0"/>
              </a:rPr>
              <a:t>完全独立</a:t>
            </a:r>
            <a:r>
              <a:rPr lang="en-US" altLang="zh-CN" b="1" dirty="0">
                <a:latin typeface="Times New Roman" panose="02020603050405020304" pitchFamily="18" charset="0"/>
              </a:rPr>
              <a:t>(no direct coupling)</a:t>
            </a:r>
            <a:endParaRPr lang="en-US" altLang="zh-CN" b="1" dirty="0">
              <a:latin typeface="Times New Roman" panose="02020603050405020304" pitchFamily="18" charset="0"/>
            </a:endParaRPr>
          </a:p>
          <a:p>
            <a:pPr eaLnBrk="1" hangingPunct="1"/>
            <a:r>
              <a:rPr lang="zh-CN" altLang="en-US" b="1" dirty="0">
                <a:latin typeface="Times New Roman" panose="02020603050405020304" pitchFamily="18" charset="0"/>
              </a:rPr>
              <a:t>如果两个模块中的每一个都能独立地工作而不需要另一个模块的存在，那么它们完全独立</a:t>
            </a:r>
            <a:r>
              <a:rPr lang="zh-CN" altLang="en-US" b="1" dirty="0"/>
              <a:t>。</a:t>
            </a:r>
            <a:endParaRPr lang="zh-CN" altLang="en-US" b="1" dirty="0"/>
          </a:p>
          <a:p>
            <a:pPr eaLnBrk="1" hangingPunct="1"/>
            <a:r>
              <a:rPr lang="zh-CN" altLang="en-US" b="1" dirty="0">
                <a:latin typeface="Times New Roman" panose="02020603050405020304" pitchFamily="18" charset="0"/>
              </a:rPr>
              <a:t>在一个软件系统中不可能所有模块之间都没有任何连接。</a:t>
            </a:r>
            <a:endParaRPr lang="zh-CN" altLang="en-US" b="1" dirty="0">
              <a:latin typeface="Times New Roman" panose="02020603050405020304" pitchFamily="18" charset="0"/>
            </a:endParaRPr>
          </a:p>
        </p:txBody>
      </p:sp>
      <p:sp>
        <p:nvSpPr>
          <p:cNvPr id="37890" name="Rectangle 20"/>
          <p:cNvSpPr/>
          <p:nvPr/>
        </p:nvSpPr>
        <p:spPr>
          <a:xfrm>
            <a:off x="0" y="3038475"/>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37891" name="Object 19"/>
          <p:cNvGraphicFramePr/>
          <p:nvPr/>
        </p:nvGraphicFramePr>
        <p:xfrm>
          <a:off x="1979613" y="3429000"/>
          <a:ext cx="5113337" cy="2620963"/>
        </p:xfrm>
        <a:graphic>
          <a:graphicData uri="http://schemas.openxmlformats.org/presentationml/2006/ole">
            <mc:AlternateContent xmlns:mc="http://schemas.openxmlformats.org/markup-compatibility/2006">
              <mc:Choice xmlns:v="urn:schemas-microsoft-com:vml" Requires="v">
                <p:oleObj spid="_x0000_s3077" name="" r:id="rId1" imgW="1817370" imgH="937260" progId="Visio.Drawing.11">
                  <p:embed/>
                </p:oleObj>
              </mc:Choice>
              <mc:Fallback>
                <p:oleObj name="" r:id="rId1" imgW="1817370" imgH="937260" progId="Visio.Drawing.11">
                  <p:embed/>
                  <p:pic>
                    <p:nvPicPr>
                      <p:cNvPr id="0" name="图片 3076"/>
                      <p:cNvPicPr/>
                      <p:nvPr/>
                    </p:nvPicPr>
                    <p:blipFill>
                      <a:blip r:embed="rId2"/>
                      <a:stretch>
                        <a:fillRect/>
                      </a:stretch>
                    </p:blipFill>
                    <p:spPr>
                      <a:xfrm>
                        <a:off x="1979613" y="3429000"/>
                        <a:ext cx="5113337" cy="2620963"/>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7"/>
          <p:cNvSpPr>
            <a:spLocks noGrp="1"/>
          </p:cNvSpPr>
          <p:nvPr>
            <p:ph idx="1"/>
          </p:nvPr>
        </p:nvSpPr>
        <p:spPr>
          <a:xfrm>
            <a:off x="379413" y="1036638"/>
            <a:ext cx="8229600" cy="2951162"/>
          </a:xfrm>
        </p:spPr>
        <p:txBody>
          <a:bodyPr vert="horz" wrap="square" lIns="91440" tIns="45720" rIns="91440" bIns="45720" anchor="t" anchorCtr="0"/>
          <a:p>
            <a:pPr marL="571500" indent="-571500" eaLnBrk="1" hangingPunct="1">
              <a:lnSpc>
                <a:spcPct val="90000"/>
              </a:lnSpc>
              <a:buNone/>
            </a:pPr>
            <a:r>
              <a:rPr lang="en-US" altLang="zh-CN" b="1" dirty="0">
                <a:latin typeface="Times New Roman" panose="02020603050405020304" pitchFamily="18" charset="0"/>
              </a:rPr>
              <a:t>(2) </a:t>
            </a:r>
            <a:r>
              <a:rPr lang="zh-CN" altLang="en-US" b="1" dirty="0">
                <a:latin typeface="Times New Roman" panose="02020603050405020304" pitchFamily="18" charset="0"/>
              </a:rPr>
              <a:t>数据耦合</a:t>
            </a:r>
            <a:r>
              <a:rPr lang="en-US" altLang="zh-CN" b="1" dirty="0">
                <a:latin typeface="Times New Roman" panose="02020603050405020304" pitchFamily="18" charset="0"/>
              </a:rPr>
              <a:t>(data coupling)</a:t>
            </a:r>
            <a:endParaRPr lang="en-US" altLang="zh-CN" b="1" dirty="0">
              <a:latin typeface="Times New Roman" panose="02020603050405020304" pitchFamily="18" charset="0"/>
            </a:endParaRPr>
          </a:p>
          <a:p>
            <a:pPr marL="571500" indent="-571500" eaLnBrk="1" hangingPunct="1">
              <a:lnSpc>
                <a:spcPct val="90000"/>
              </a:lnSpc>
            </a:pPr>
            <a:r>
              <a:rPr lang="zh-CN" altLang="en-US" b="1" dirty="0">
                <a:latin typeface="Times New Roman" panose="02020603050405020304" pitchFamily="18" charset="0"/>
              </a:rPr>
              <a:t>如果两个模块彼此间通过参数交换信息，而且交换的信息仅仅是数据，那么这种耦合称为数据耦合。</a:t>
            </a:r>
            <a:endParaRPr lang="zh-CN" altLang="en-US" b="1" dirty="0">
              <a:latin typeface="Times New Roman" panose="02020603050405020304" pitchFamily="18" charset="0"/>
            </a:endParaRPr>
          </a:p>
        </p:txBody>
      </p:sp>
      <p:sp>
        <p:nvSpPr>
          <p:cNvPr id="38914" name="Rectangle 15"/>
          <p:cNvSpPr/>
          <p:nvPr/>
        </p:nvSpPr>
        <p:spPr>
          <a:xfrm>
            <a:off x="0" y="3133725"/>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38915" name="Object 14"/>
          <p:cNvGraphicFramePr/>
          <p:nvPr/>
        </p:nvGraphicFramePr>
        <p:xfrm>
          <a:off x="2124075" y="2781300"/>
          <a:ext cx="4968875" cy="2281238"/>
        </p:xfrm>
        <a:graphic>
          <a:graphicData uri="http://schemas.openxmlformats.org/presentationml/2006/ole">
            <mc:AlternateContent xmlns:mc="http://schemas.openxmlformats.org/markup-compatibility/2006">
              <mc:Choice xmlns:v="urn:schemas-microsoft-com:vml" Requires="v">
                <p:oleObj spid="_x0000_s3076" name="" r:id="rId1" imgW="1535430" imgH="711200" progId="Visio.Drawing.11">
                  <p:embed/>
                </p:oleObj>
              </mc:Choice>
              <mc:Fallback>
                <p:oleObj name="" r:id="rId1" imgW="1535430" imgH="711200" progId="Visio.Drawing.11">
                  <p:embed/>
                  <p:pic>
                    <p:nvPicPr>
                      <p:cNvPr id="0" name="图片 3075"/>
                      <p:cNvPicPr/>
                      <p:nvPr/>
                    </p:nvPicPr>
                    <p:blipFill>
                      <a:blip r:embed="rId2"/>
                      <a:stretch>
                        <a:fillRect/>
                      </a:stretch>
                    </p:blipFill>
                    <p:spPr>
                      <a:xfrm>
                        <a:off x="2124075" y="2781300"/>
                        <a:ext cx="4968875" cy="2281238"/>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3"/>
          <p:cNvSpPr>
            <a:spLocks noGrp="1"/>
          </p:cNvSpPr>
          <p:nvPr>
            <p:ph idx="1"/>
          </p:nvPr>
        </p:nvSpPr>
        <p:spPr>
          <a:xfrm>
            <a:off x="457200" y="1019175"/>
            <a:ext cx="8229600" cy="5654675"/>
          </a:xfrm>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系统中至少必须存在这种耦合。一般说来，一个系统内可以只包含数据耦合。</a:t>
            </a:r>
            <a:endParaRPr lang="zh-CN" altLang="en-US" b="1" dirty="0"/>
          </a:p>
          <a:p>
            <a:r>
              <a:rPr lang="zh-CN" altLang="en-US" b="1" dirty="0"/>
              <a:t>数据耦合是理想的目标。</a:t>
            </a:r>
            <a:endParaRPr lang="zh-CN" altLang="en-US" b="1" dirty="0"/>
          </a:p>
          <a:p>
            <a:r>
              <a:rPr lang="zh-CN" altLang="en-US" b="1" dirty="0"/>
              <a:t>维护更容易，对一个模块的修改不会是另一个模块产生退化错误。 </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3"/>
          <p:cNvSpPr>
            <a:spLocks noGrp="1"/>
          </p:cNvSpPr>
          <p:nvPr>
            <p:ph idx="1"/>
          </p:nvPr>
        </p:nvSpPr>
        <p:spPr>
          <a:xfrm>
            <a:off x="306388" y="1103313"/>
            <a:ext cx="8229600" cy="2592387"/>
          </a:xfrm>
        </p:spPr>
        <p:txBody>
          <a:bodyPr vert="horz" wrap="square" lIns="91440" tIns="45720" rIns="91440" bIns="45720" anchor="t" anchorCtr="0"/>
          <a:p>
            <a:pPr marL="571500" indent="-571500"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控制耦合</a:t>
            </a:r>
            <a:r>
              <a:rPr lang="en-US" altLang="zh-CN" b="1" dirty="0">
                <a:latin typeface="Times New Roman" panose="02020603050405020304" pitchFamily="18" charset="0"/>
              </a:rPr>
              <a:t>(control coupling)</a:t>
            </a:r>
            <a:endParaRPr lang="en-US" altLang="zh-CN" b="1" dirty="0">
              <a:latin typeface="Times New Roman" panose="02020603050405020304" pitchFamily="18" charset="0"/>
            </a:endParaRPr>
          </a:p>
          <a:p>
            <a:pPr marL="571500" indent="-571500" eaLnBrk="1" hangingPunct="1"/>
            <a:r>
              <a:rPr lang="zh-CN" altLang="en-US" b="1" dirty="0">
                <a:latin typeface="Times New Roman" panose="02020603050405020304" pitchFamily="18" charset="0"/>
              </a:rPr>
              <a:t>如果两个模块彼此间传递的信息中有控制信息，这种耦合称为控制耦合。 </a:t>
            </a:r>
            <a:endParaRPr lang="zh-CN" altLang="en-US" b="1" dirty="0">
              <a:latin typeface="Times New Roman" panose="02020603050405020304" pitchFamily="18" charset="0"/>
            </a:endParaRPr>
          </a:p>
        </p:txBody>
      </p:sp>
      <p:sp>
        <p:nvSpPr>
          <p:cNvPr id="41986" name="Rectangle 30"/>
          <p:cNvSpPr/>
          <p:nvPr/>
        </p:nvSpPr>
        <p:spPr>
          <a:xfrm>
            <a:off x="0" y="24003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41987" name="Object 29"/>
          <p:cNvGraphicFramePr/>
          <p:nvPr/>
        </p:nvGraphicFramePr>
        <p:xfrm>
          <a:off x="2755900" y="2400300"/>
          <a:ext cx="3328988" cy="4608513"/>
        </p:xfrm>
        <a:graphic>
          <a:graphicData uri="http://schemas.openxmlformats.org/presentationml/2006/ole">
            <mc:AlternateContent xmlns:mc="http://schemas.openxmlformats.org/markup-compatibility/2006">
              <mc:Choice xmlns:v="urn:schemas-microsoft-com:vml" Requires="v">
                <p:oleObj spid="_x0000_s3078" name="" r:id="rId1" imgW="1772285" imgH="2449830" progId="Visio.Drawing.11">
                  <p:embed/>
                </p:oleObj>
              </mc:Choice>
              <mc:Fallback>
                <p:oleObj name="" r:id="rId1" imgW="1772285" imgH="2449830" progId="Visio.Drawing.11">
                  <p:embed/>
                  <p:pic>
                    <p:nvPicPr>
                      <p:cNvPr id="0" name="图片 3077"/>
                      <p:cNvPicPr/>
                      <p:nvPr/>
                    </p:nvPicPr>
                    <p:blipFill>
                      <a:blip r:embed="rId2"/>
                      <a:stretch>
                        <a:fillRect/>
                      </a:stretch>
                    </p:blipFill>
                    <p:spPr>
                      <a:xfrm>
                        <a:off x="2755900" y="2400300"/>
                        <a:ext cx="3328988" cy="4608513"/>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
          <p:cNvSpPr>
            <a:spLocks noGrp="1"/>
          </p:cNvSpPr>
          <p:nvPr>
            <p:ph idx="1"/>
          </p:nvPr>
        </p:nvSpPr>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控制耦合往往是多余的，把模块适当分解之后通常可以用数据耦合代替它。</a:t>
            </a:r>
            <a:endParaRPr lang="zh-CN" altLang="en-US" b="1" dirty="0"/>
          </a:p>
          <a:p>
            <a:r>
              <a:rPr lang="zh-CN" altLang="en-US" b="1" dirty="0"/>
              <a:t>被调用的模块需知道调用模块的内部结构和逻辑，降低了重用的可能性 。</a:t>
            </a:r>
            <a:endParaRPr lang="en-US" altLang="zh-C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idx="1"/>
          </p:nvPr>
        </p:nvSpPr>
        <p:spPr>
          <a:xfrm>
            <a:off x="377825" y="965200"/>
            <a:ext cx="8229600" cy="5726113"/>
          </a:xfrm>
        </p:spPr>
        <p:txBody>
          <a:bodyPr vert="horz" wrap="square" lIns="91440" tIns="45720" rIns="91440" bIns="45720" anchor="t" anchorCtr="0"/>
          <a:p>
            <a:pPr marL="571500" indent="-571500"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特征耦合</a:t>
            </a:r>
            <a:r>
              <a:rPr lang="en-US" altLang="zh-CN" b="1" dirty="0">
                <a:latin typeface="Times New Roman" panose="02020603050405020304" pitchFamily="18" charset="0"/>
              </a:rPr>
              <a:t>(stamp coupling)</a:t>
            </a:r>
            <a:endParaRPr lang="en-US" altLang="zh-CN" b="1" dirty="0">
              <a:latin typeface="Times New Roman" panose="02020603050405020304" pitchFamily="18" charset="0"/>
            </a:endParaRPr>
          </a:p>
          <a:p>
            <a:pPr marL="571500" indent="-571500" eaLnBrk="1" hangingPunct="1"/>
            <a:r>
              <a:rPr lang="zh-CN" altLang="en-US" b="1" dirty="0">
                <a:latin typeface="Times New Roman" panose="02020603050405020304" pitchFamily="18" charset="0"/>
              </a:rPr>
              <a:t>当把整个数据结构作为参数传递而被调用的模块只需要使用其中一部分数据元素时，就出现了特征耦合。</a:t>
            </a:r>
            <a:endParaRPr lang="zh-CN" altLang="en-US" b="1" dirty="0">
              <a:latin typeface="Times New Roman" panose="02020603050405020304" pitchFamily="18" charset="0"/>
            </a:endParaRPr>
          </a:p>
          <a:p>
            <a:pPr marL="571500" indent="-571500">
              <a:buNone/>
            </a:pPr>
            <a:r>
              <a:rPr lang="zh-CN" altLang="en-US" b="1" dirty="0">
                <a:solidFill>
                  <a:schemeClr val="tx2"/>
                </a:solidFill>
              </a:rPr>
              <a:t>评价：</a:t>
            </a:r>
            <a:endParaRPr lang="zh-CN" altLang="en-US" b="1" dirty="0">
              <a:solidFill>
                <a:schemeClr val="tx2"/>
              </a:solidFill>
            </a:endParaRPr>
          </a:p>
          <a:p>
            <a:pPr marL="571500" indent="-571500"/>
            <a:r>
              <a:rPr lang="zh-CN" altLang="en-US" b="1" dirty="0"/>
              <a:t>被调用的模块可使用的数据多于它确实需要的数据，这将导致对数据的访问失去控制，从而给计算机犯罪提供了机会。</a:t>
            </a:r>
            <a:endParaRPr lang="zh-CN" altLang="en-US" b="1" i="1" dirty="0"/>
          </a:p>
          <a:p>
            <a:pPr marL="571500" indent="-571500"/>
            <a:r>
              <a:rPr lang="zh-CN" altLang="en-US" b="1" dirty="0"/>
              <a:t>无论何时把指针作为参数进行传递，都应该仔细检查该耦合。</a:t>
            </a:r>
            <a:endParaRPr lang="zh-CN" altLang="en-US" b="1"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idx="1"/>
          </p:nvPr>
        </p:nvSpPr>
        <p:spPr>
          <a:xfrm>
            <a:off x="385763" y="1131888"/>
            <a:ext cx="8229600" cy="5726112"/>
          </a:xfrm>
        </p:spPr>
        <p:txBody>
          <a:bodyPr vert="horz" wrap="square" lIns="91440" tIns="45720" rIns="91440" bIns="45720" anchor="t" anchorCtr="0"/>
          <a:p>
            <a:pPr marL="571500" indent="-571500" eaLnBrk="1" hangingPunct="1">
              <a:lnSpc>
                <a:spcPct val="120000"/>
              </a:lnSpc>
              <a:buNone/>
            </a:pPr>
            <a:r>
              <a:rPr lang="en-US" altLang="zh-CN" b="1" dirty="0">
                <a:latin typeface="Times New Roman" panose="02020603050405020304" pitchFamily="18" charset="0"/>
              </a:rPr>
              <a:t>(5) </a:t>
            </a:r>
            <a:r>
              <a:rPr lang="zh-CN" altLang="en-US" b="1" dirty="0">
                <a:latin typeface="Times New Roman" panose="02020603050405020304" pitchFamily="18" charset="0"/>
              </a:rPr>
              <a:t>公共环境耦合</a:t>
            </a:r>
            <a:r>
              <a:rPr lang="en-US" altLang="zh-CN" b="1" dirty="0">
                <a:latin typeface="Times New Roman" panose="02020603050405020304" pitchFamily="18" charset="0"/>
              </a:rPr>
              <a:t>(common coupling)</a:t>
            </a:r>
            <a:endParaRPr lang="en-US" altLang="zh-CN" b="1" dirty="0">
              <a:latin typeface="Times New Roman" panose="02020603050405020304" pitchFamily="18" charset="0"/>
            </a:endParaRPr>
          </a:p>
          <a:p>
            <a:pPr marL="571500" indent="-571500" eaLnBrk="1" hangingPunct="1">
              <a:lnSpc>
                <a:spcPct val="120000"/>
              </a:lnSpc>
            </a:pPr>
            <a:r>
              <a:rPr lang="zh-CN" altLang="en-US" b="1" dirty="0">
                <a:latin typeface="Times New Roman" panose="02020603050405020304" pitchFamily="18" charset="0"/>
              </a:rPr>
              <a:t>当两个或多个模块通过一个公共数据环境相互作用时，它们之间的耦合称为公共环境耦合。公共环境可以是全程变量、共享的通信区、内存的公共覆盖区、任何存储介质上的文件、物理设备等等。</a:t>
            </a:r>
            <a:endParaRPr lang="zh-CN" altLang="en-US" b="1"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7172" name="Rectangle 2"/>
          <p:cNvSpPr>
            <a:spLocks noGrp="1" noChangeArrowheads="1"/>
          </p:cNvSpPr>
          <p:nvPr>
            <p:ph type="title"/>
          </p:nvPr>
        </p:nvSpPr>
        <p:spPr>
          <a:xfrm>
            <a:off x="2438400" y="228600"/>
            <a:ext cx="49530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a:ln>
                  <a:noFill/>
                </a:ln>
                <a:solidFill>
                  <a:schemeClr val="tx2"/>
                </a:solidFill>
                <a:effectLst/>
                <a:uLnTx/>
                <a:uFillTx/>
                <a:latin typeface="+mn-lt"/>
                <a:ea typeface="+mn-ea"/>
                <a:cs typeface="+mn-ea"/>
                <a:sym typeface="+mn-lt"/>
              </a:rPr>
              <a:t>软件工程设计</a:t>
            </a:r>
            <a:endParaRPr kumimoji="0" lang="en-US" altLang="zh-CN" sz="3200" b="0" i="0" u="none" strike="noStrike" kern="0" cap="none" spc="0" normalizeH="0" baseline="0" noProof="0">
              <a:ln>
                <a:noFill/>
              </a:ln>
              <a:solidFill>
                <a:schemeClr val="tx2"/>
              </a:solidFill>
              <a:effectLst/>
              <a:uLnTx/>
              <a:uFillTx/>
              <a:latin typeface="+mn-lt"/>
              <a:ea typeface="+mn-ea"/>
              <a:cs typeface="+mn-ea"/>
              <a:sym typeface="+mn-lt"/>
            </a:endParaRPr>
          </a:p>
        </p:txBody>
      </p:sp>
      <p:sp>
        <p:nvSpPr>
          <p:cNvPr id="7173" name="Rectangle 3"/>
          <p:cNvSpPr>
            <a:spLocks noGrp="1" noChangeArrowheads="1"/>
          </p:cNvSpPr>
          <p:nvPr>
            <p:ph idx="1"/>
          </p:nvPr>
        </p:nvSpPr>
        <p:spPr>
          <a:xfrm>
            <a:off x="533400" y="1219200"/>
            <a:ext cx="8191500" cy="4572000"/>
          </a:xfrm>
        </p:spPr>
        <p:txBody>
          <a:bodyPr vert="horz" wrap="square" lIns="91440" tIns="45720" rIns="91440" bIns="4572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数据</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类设计</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将分析类模型变换为软件实现类模型及数据结构</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体系结构设计</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描述软件主要构造元素之间的关系</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接口设计</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描述软件元素、硬件元素和终端用户间如何通信</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构件级设计</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将软件体系结构的构造元素变换为对软件构件的过程性描述</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idx="1"/>
          </p:nvPr>
        </p:nvSpPr>
        <p:spPr>
          <a:xfrm>
            <a:off x="296863" y="1063625"/>
            <a:ext cx="8229600" cy="2592388"/>
          </a:xfrm>
        </p:spPr>
        <p:txBody>
          <a:bodyPr vert="horz" wrap="square" lIns="91440" tIns="45720" rIns="91440" bIns="45720" anchor="t" anchorCtr="0"/>
          <a:p>
            <a:pPr eaLnBrk="1" hangingPunct="1">
              <a:buNone/>
            </a:pPr>
            <a:r>
              <a:rPr lang="zh-CN" altLang="en-US" b="1" dirty="0">
                <a:solidFill>
                  <a:schemeClr val="tx2"/>
                </a:solidFill>
              </a:rPr>
              <a:t>公共环境耦合的类型：</a:t>
            </a:r>
            <a:r>
              <a:rPr lang="zh-CN" altLang="en-US" dirty="0"/>
              <a:t> </a:t>
            </a:r>
            <a:endParaRPr lang="zh-CN" altLang="en-US" sz="2600" b="1" dirty="0"/>
          </a:p>
          <a:p>
            <a:pPr eaLnBrk="1" hangingPunct="1"/>
            <a:r>
              <a:rPr lang="zh-CN" altLang="en-US" sz="2600" b="1" dirty="0"/>
              <a:t>一个模块往公共环境送数据，另一个模块从公共环境取数据。数据耦合的一种形式，是比较松散的耦合。</a:t>
            </a:r>
            <a:endParaRPr lang="zh-CN" altLang="en-US" sz="2600" b="1" dirty="0"/>
          </a:p>
          <a:p>
            <a:pPr eaLnBrk="1" hangingPunct="1"/>
            <a:r>
              <a:rPr lang="zh-CN" altLang="en-US" sz="2600" b="1" dirty="0"/>
              <a:t>两个模块都既往公共环境送数据又从里面取数据，这种耦合比较紧密，介于数据耦合和控制耦合之间。</a:t>
            </a:r>
            <a:endParaRPr lang="zh-CN" altLang="en-US" sz="2600" b="1" dirty="0"/>
          </a:p>
        </p:txBody>
      </p:sp>
      <p:sp>
        <p:nvSpPr>
          <p:cNvPr id="49154" name="Rectangle 31"/>
          <p:cNvSpPr/>
          <p:nvPr/>
        </p:nvSpPr>
        <p:spPr>
          <a:xfrm>
            <a:off x="0" y="2867025"/>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49155" name="Object 32"/>
          <p:cNvGraphicFramePr/>
          <p:nvPr/>
        </p:nvGraphicFramePr>
        <p:xfrm>
          <a:off x="379413" y="3556000"/>
          <a:ext cx="8064500" cy="2600325"/>
        </p:xfrm>
        <a:graphic>
          <a:graphicData uri="http://schemas.openxmlformats.org/presentationml/2006/ole">
            <mc:AlternateContent xmlns:mc="http://schemas.openxmlformats.org/markup-compatibility/2006">
              <mc:Choice xmlns:v="urn:schemas-microsoft-com:vml" Requires="v">
                <p:oleObj spid="_x0000_s3079" name="" r:id="rId1" imgW="3381375" imgH="1133475" progId="Visio.Drawing.11">
                  <p:embed/>
                </p:oleObj>
              </mc:Choice>
              <mc:Fallback>
                <p:oleObj name="" r:id="rId1" imgW="3381375" imgH="1133475" progId="Visio.Drawing.11">
                  <p:embed/>
                  <p:pic>
                    <p:nvPicPr>
                      <p:cNvPr id="0" name="图片 3078"/>
                      <p:cNvPicPr/>
                      <p:nvPr/>
                    </p:nvPicPr>
                    <p:blipFill>
                      <a:blip r:embed="rId2"/>
                      <a:stretch>
                        <a:fillRect/>
                      </a:stretch>
                    </p:blipFill>
                    <p:spPr>
                      <a:xfrm>
                        <a:off x="379413" y="3556000"/>
                        <a:ext cx="8064500" cy="2600325"/>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3"/>
          <p:cNvSpPr>
            <a:spLocks noGrp="1"/>
          </p:cNvSpPr>
          <p:nvPr>
            <p:ph idx="1"/>
          </p:nvPr>
        </p:nvSpPr>
        <p:spPr>
          <a:xfrm>
            <a:off x="457200" y="1047750"/>
            <a:ext cx="8229600" cy="5581650"/>
          </a:xfrm>
        </p:spPr>
        <p:txBody>
          <a:bodyPr vert="horz" wrap="square" lIns="91440" tIns="45720" rIns="91440" bIns="45720" anchor="t" anchorCtr="0"/>
          <a:p>
            <a:pPr>
              <a:buNone/>
            </a:pPr>
            <a:r>
              <a:rPr lang="zh-CN" altLang="en-US" b="1" dirty="0">
                <a:solidFill>
                  <a:schemeClr val="tx2"/>
                </a:solidFill>
                <a:latin typeface="Times New Roman" panose="02020603050405020304" pitchFamily="18" charset="0"/>
              </a:rPr>
              <a:t>例：</a:t>
            </a:r>
            <a:endParaRPr lang="zh-CN" altLang="en-US" b="1" dirty="0">
              <a:solidFill>
                <a:schemeClr val="tx2"/>
              </a:solidFill>
              <a:latin typeface="Times New Roman" panose="02020603050405020304" pitchFamily="18" charset="0"/>
            </a:endParaRPr>
          </a:p>
          <a:p>
            <a:pPr>
              <a:buNone/>
            </a:pPr>
            <a:r>
              <a:rPr lang="en-US" altLang="zh-CN" b="1" dirty="0">
                <a:latin typeface="Times New Roman" panose="02020603050405020304" pitchFamily="18" charset="0"/>
              </a:rPr>
              <a:t>while(global_variable==0)</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if (argument_xyz&gt;25)</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module_3();</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else</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         module_4();</a:t>
            </a:r>
            <a:endParaRPr lang="en-US" altLang="zh-CN" b="1" dirty="0">
              <a:latin typeface="Times New Roman" panose="02020603050405020304" pitchFamily="18" charset="0"/>
            </a:endParaRPr>
          </a:p>
          <a:p>
            <a:pPr>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3"/>
          <p:cNvSpPr>
            <a:spLocks noGrp="1"/>
          </p:cNvSpPr>
          <p:nvPr>
            <p:ph idx="1"/>
          </p:nvPr>
        </p:nvSpPr>
        <p:spPr>
          <a:xfrm>
            <a:off x="395288" y="928688"/>
            <a:ext cx="8229600" cy="5726112"/>
          </a:xfrm>
        </p:spPr>
        <p:txBody>
          <a:bodyPr vert="horz" wrap="square" lIns="91440" tIns="45720" rIns="91440" bIns="45720" anchor="t" anchorCtr="0"/>
          <a:p>
            <a:pPr>
              <a:buNone/>
            </a:pPr>
            <a:r>
              <a:rPr lang="zh-CN" altLang="en-US" sz="2600" b="1" dirty="0">
                <a:solidFill>
                  <a:schemeClr val="tx2"/>
                </a:solidFill>
              </a:rPr>
              <a:t>评价：</a:t>
            </a:r>
            <a:endParaRPr lang="zh-CN" altLang="en-US" sz="2600" b="1" dirty="0">
              <a:solidFill>
                <a:schemeClr val="tx2"/>
              </a:solidFill>
            </a:endParaRPr>
          </a:p>
          <a:p>
            <a:r>
              <a:rPr lang="zh-CN" altLang="en-US" sz="2600" b="1" dirty="0"/>
              <a:t>与结构化编程矛盾，生成的代码完全不可读。</a:t>
            </a:r>
            <a:endParaRPr lang="zh-CN" altLang="en-US" sz="2600" b="1" dirty="0"/>
          </a:p>
          <a:p>
            <a:r>
              <a:rPr lang="zh-CN" altLang="en-US" sz="2600" b="1" dirty="0"/>
              <a:t>如果在一个模块中对一个全局变量的声明进行修改，必须修改能够访问该全局变量的每一个模块。</a:t>
            </a:r>
            <a:endParaRPr lang="zh-CN" altLang="en-US" sz="2600" b="1" dirty="0"/>
          </a:p>
          <a:p>
            <a:r>
              <a:rPr lang="zh-CN" altLang="en-US" sz="2600" b="1" dirty="0"/>
              <a:t>公共环境耦合的模块难于重用，必须提供一个全局变量的清单。</a:t>
            </a:r>
            <a:endParaRPr lang="zh-CN" altLang="en-US" sz="2600" b="1" dirty="0"/>
          </a:p>
          <a:p>
            <a:r>
              <a:rPr lang="zh-CN" altLang="en-US" sz="2600" b="1" dirty="0"/>
              <a:t>即使模块本身不改变，它和产品中其他模块之间公共环境耦合的实例数也会变化非常大。</a:t>
            </a:r>
            <a:endParaRPr lang="zh-CN" altLang="en-US" sz="2600" b="1" dirty="0"/>
          </a:p>
          <a:p>
            <a:r>
              <a:rPr lang="zh-CN" altLang="en-US" sz="2600" b="1" dirty="0"/>
              <a:t>潜在危险很大。模块暴露出必需要更多的数据，难以控制数据存取，而且会导致计算机犯罪。</a:t>
            </a:r>
            <a:endParaRPr lang="zh-CN" altLang="en-US" sz="2600" b="1" dirty="0"/>
          </a:p>
          <a:p>
            <a:r>
              <a:rPr lang="zh-CN" altLang="en-US" sz="2600" b="1" dirty="0"/>
              <a:t>有些情况下公共环境耦合更好。 </a:t>
            </a:r>
            <a:endParaRPr lang="zh-CN" altLang="en-US" sz="26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idx="1"/>
          </p:nvPr>
        </p:nvSpPr>
        <p:spPr>
          <a:xfrm>
            <a:off x="368300" y="947738"/>
            <a:ext cx="8229600" cy="5726112"/>
          </a:xfrm>
        </p:spPr>
        <p:txBody>
          <a:bodyPr vert="horz" wrap="square" lIns="91440" tIns="45720" rIns="91440" bIns="45720" anchor="t" anchorCtr="0"/>
          <a:p>
            <a:pPr marL="571500" indent="-571500" eaLnBrk="1" hangingPunct="1">
              <a:buNone/>
            </a:pPr>
            <a:r>
              <a:rPr lang="en-US" altLang="zh-CN" b="1" dirty="0">
                <a:latin typeface="Times New Roman" panose="02020603050405020304" pitchFamily="18" charset="0"/>
              </a:rPr>
              <a:t>(6) </a:t>
            </a:r>
            <a:r>
              <a:rPr lang="zh-CN" altLang="en-US" b="1" dirty="0">
                <a:latin typeface="Times New Roman" panose="02020603050405020304" pitchFamily="18" charset="0"/>
              </a:rPr>
              <a:t>内容耦合</a:t>
            </a:r>
            <a:r>
              <a:rPr lang="en-US" altLang="zh-CN" b="1" dirty="0">
                <a:latin typeface="Times New Roman" panose="02020603050405020304" pitchFamily="18" charset="0"/>
              </a:rPr>
              <a:t>(content coupling)</a:t>
            </a:r>
            <a:endParaRPr lang="en-US" altLang="zh-CN" b="1" dirty="0">
              <a:latin typeface="Times New Roman" panose="02020603050405020304" pitchFamily="18" charset="0"/>
            </a:endParaRPr>
          </a:p>
          <a:p>
            <a:pPr marL="571500" indent="-571500" eaLnBrk="1" hangingPunct="1"/>
            <a:r>
              <a:rPr lang="zh-CN" altLang="en-US" b="1" dirty="0">
                <a:latin typeface="Times New Roman" panose="02020603050405020304" pitchFamily="18" charset="0"/>
              </a:rPr>
              <a:t>最高程度的耦合是内容耦合。如果出现下列情况之一，两个模块间就发生了内容耦合：</a:t>
            </a:r>
            <a:endParaRPr lang="zh-CN" altLang="en-US" b="1" dirty="0">
              <a:latin typeface="Times New Roman" panose="02020603050405020304" pitchFamily="18" charset="0"/>
            </a:endParaRPr>
          </a:p>
          <a:p>
            <a:pPr lvl="1" eaLnBrk="1" hangingPunct="1"/>
            <a:r>
              <a:rPr lang="zh-CN" altLang="en-US" b="1" dirty="0">
                <a:latin typeface="Times New Roman" panose="02020603050405020304" pitchFamily="18" charset="0"/>
              </a:rPr>
              <a:t>一个模块访问另一个模块的内部数据；</a:t>
            </a:r>
            <a:endParaRPr lang="zh-CN" altLang="en-US" b="1" dirty="0">
              <a:latin typeface="Times New Roman" panose="02020603050405020304" pitchFamily="18" charset="0"/>
            </a:endParaRPr>
          </a:p>
          <a:p>
            <a:pPr lvl="1" eaLnBrk="1" hangingPunct="1"/>
            <a:r>
              <a:rPr lang="zh-CN" altLang="en-US" b="1" dirty="0">
                <a:latin typeface="Times New Roman" panose="02020603050405020304" pitchFamily="18" charset="0"/>
              </a:rPr>
              <a:t>一个模块不通过正常入口转到另一个模块的内部；</a:t>
            </a:r>
            <a:endParaRPr lang="zh-CN" altLang="en-US" b="1" dirty="0">
              <a:latin typeface="Times New Roman" panose="02020603050405020304" pitchFamily="18" charset="0"/>
            </a:endParaRPr>
          </a:p>
          <a:p>
            <a:pPr lvl="1" eaLnBrk="1" hangingPunct="1"/>
            <a:r>
              <a:rPr lang="zh-CN" altLang="en-US" b="1" dirty="0">
                <a:latin typeface="Times New Roman" panose="02020603050405020304" pitchFamily="18" charset="0"/>
              </a:rPr>
              <a:t>两个模块有一部分程序代码重叠；</a:t>
            </a:r>
            <a:endParaRPr lang="zh-CN" altLang="en-US" b="1" dirty="0">
              <a:latin typeface="Times New Roman" panose="02020603050405020304" pitchFamily="18" charset="0"/>
            </a:endParaRPr>
          </a:p>
          <a:p>
            <a:pPr lvl="1" eaLnBrk="1" hangingPunct="1"/>
            <a:r>
              <a:rPr lang="zh-CN" altLang="en-US" b="1" dirty="0">
                <a:latin typeface="Times New Roman" panose="02020603050405020304" pitchFamily="18" charset="0"/>
              </a:rPr>
              <a:t>一个模块有多个入口。 </a:t>
            </a:r>
            <a:endParaRPr lang="zh-CN" altLang="en-US" b="1" dirty="0">
              <a:latin typeface="Times New Roman" panose="02020603050405020304" pitchFamily="18" charset="0"/>
            </a:endParaRPr>
          </a:p>
        </p:txBody>
      </p:sp>
      <p:sp>
        <p:nvSpPr>
          <p:cNvPr id="54274" name="Rectangle 7"/>
          <p:cNvSpPr/>
          <p:nvPr/>
        </p:nvSpPr>
        <p:spPr>
          <a:xfrm>
            <a:off x="0" y="2881313"/>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sp>
        <p:nvSpPr>
          <p:cNvPr id="54275" name="Rectangle 9"/>
          <p:cNvSpPr/>
          <p:nvPr/>
        </p:nvSpPr>
        <p:spPr>
          <a:xfrm>
            <a:off x="0" y="2881313"/>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54276" name="Object 8"/>
          <p:cNvGraphicFramePr/>
          <p:nvPr/>
        </p:nvGraphicFramePr>
        <p:xfrm>
          <a:off x="73025" y="3500438"/>
          <a:ext cx="8820150" cy="2676525"/>
        </p:xfrm>
        <a:graphic>
          <a:graphicData uri="http://schemas.openxmlformats.org/presentationml/2006/ole">
            <mc:AlternateContent xmlns:mc="http://schemas.openxmlformats.org/markup-compatibility/2006">
              <mc:Choice xmlns:v="urn:schemas-microsoft-com:vml" Requires="v">
                <p:oleObj spid="_x0000_s3080" name="" r:id="rId1" imgW="4088130" imgH="1247775" progId="Visio.Drawing.11">
                  <p:embed/>
                </p:oleObj>
              </mc:Choice>
              <mc:Fallback>
                <p:oleObj name="" r:id="rId1" imgW="4088130" imgH="1247775" progId="Visio.Drawing.11">
                  <p:embed/>
                  <p:pic>
                    <p:nvPicPr>
                      <p:cNvPr id="0" name="图片 3079"/>
                      <p:cNvPicPr/>
                      <p:nvPr/>
                    </p:nvPicPr>
                    <p:blipFill>
                      <a:blip r:embed="rId2"/>
                      <a:stretch>
                        <a:fillRect/>
                      </a:stretch>
                    </p:blipFill>
                    <p:spPr>
                      <a:xfrm>
                        <a:off x="73025" y="3500438"/>
                        <a:ext cx="8820150" cy="267652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idx="1"/>
          </p:nvPr>
        </p:nvSpPr>
        <p:spPr>
          <a:xfrm>
            <a:off x="457200" y="1111250"/>
            <a:ext cx="8229600" cy="5438775"/>
          </a:xfrm>
        </p:spPr>
        <p:txBody>
          <a:bodyPr vert="horz" wrap="square" lIns="91440" tIns="45720" rIns="91440" bIns="45720" anchor="t" anchorCtr="0"/>
          <a:p>
            <a:pPr eaLnBrk="1" hangingPunct="1">
              <a:lnSpc>
                <a:spcPct val="140000"/>
              </a:lnSpc>
            </a:pPr>
            <a:r>
              <a:rPr lang="zh-CN" altLang="en-US" b="1" dirty="0"/>
              <a:t>耦合是影响软件复杂程度的一个重要因素。</a:t>
            </a:r>
            <a:endParaRPr lang="zh-CN" altLang="en-US" b="1" dirty="0"/>
          </a:p>
          <a:p>
            <a:pPr eaLnBrk="1" hangingPunct="1">
              <a:lnSpc>
                <a:spcPct val="140000"/>
              </a:lnSpc>
            </a:pPr>
            <a:r>
              <a:rPr lang="zh-CN" altLang="en-US" b="1" dirty="0"/>
              <a:t>应该采取下述设计原则：</a:t>
            </a:r>
            <a:endParaRPr lang="zh-CN" altLang="en-US" b="1" dirty="0"/>
          </a:p>
          <a:p>
            <a:pPr eaLnBrk="1" hangingPunct="1">
              <a:lnSpc>
                <a:spcPct val="140000"/>
              </a:lnSpc>
              <a:buNone/>
            </a:pPr>
            <a:r>
              <a:rPr lang="zh-CN" altLang="en-US" b="1" dirty="0"/>
              <a:t>          </a:t>
            </a:r>
            <a:r>
              <a:rPr lang="zh-CN" altLang="en-US" b="1" dirty="0">
                <a:solidFill>
                  <a:srgbClr val="FF0000"/>
                </a:solidFill>
              </a:rPr>
              <a:t>尽量使用数据耦合，</a:t>
            </a:r>
            <a:endParaRPr lang="zh-CN" altLang="en-US" b="1" dirty="0">
              <a:solidFill>
                <a:srgbClr val="FF0000"/>
              </a:solidFill>
            </a:endParaRPr>
          </a:p>
          <a:p>
            <a:pPr eaLnBrk="1" hangingPunct="1">
              <a:lnSpc>
                <a:spcPct val="140000"/>
              </a:lnSpc>
              <a:buNone/>
            </a:pPr>
            <a:r>
              <a:rPr lang="zh-CN" altLang="en-US" b="1" dirty="0">
                <a:solidFill>
                  <a:srgbClr val="FF0000"/>
                </a:solidFill>
              </a:rPr>
              <a:t>          少用控制耦合和特征耦合，</a:t>
            </a:r>
            <a:endParaRPr lang="zh-CN" altLang="en-US" b="1" dirty="0">
              <a:solidFill>
                <a:srgbClr val="FF0000"/>
              </a:solidFill>
            </a:endParaRPr>
          </a:p>
          <a:p>
            <a:pPr eaLnBrk="1" hangingPunct="1">
              <a:lnSpc>
                <a:spcPct val="140000"/>
              </a:lnSpc>
              <a:buNone/>
            </a:pPr>
            <a:r>
              <a:rPr lang="zh-CN" altLang="en-US" b="1" dirty="0">
                <a:solidFill>
                  <a:srgbClr val="FF0000"/>
                </a:solidFill>
              </a:rPr>
              <a:t>          限制公共环境耦合的范围，</a:t>
            </a:r>
            <a:br>
              <a:rPr lang="zh-CN" altLang="en-US" b="1" dirty="0">
                <a:solidFill>
                  <a:srgbClr val="FF0000"/>
                </a:solidFill>
              </a:rPr>
            </a:br>
            <a:r>
              <a:rPr lang="zh-CN" altLang="en-US" b="1" dirty="0">
                <a:solidFill>
                  <a:srgbClr val="FF0000"/>
                </a:solidFill>
              </a:rPr>
              <a:t>       完全不用内容耦合。</a:t>
            </a:r>
            <a:r>
              <a:rPr lang="zh-CN" altLang="en-US" b="1" dirty="0"/>
              <a:t> </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026"/>
          <p:cNvSpPr/>
          <p:nvPr/>
        </p:nvSpPr>
        <p:spPr>
          <a:xfrm>
            <a:off x="1428750" y="1143000"/>
            <a:ext cx="1371600" cy="381000"/>
          </a:xfrm>
          <a:prstGeom prst="rect">
            <a:avLst/>
          </a:prstGeom>
          <a:noFill/>
          <a:ln w="28575">
            <a:noFill/>
          </a:ln>
        </p:spPr>
        <p:txBody>
          <a:bodyPr wrap="none" anchor="ctr" anchorCtr="0"/>
          <a:p>
            <a:pPr eaLnBrk="0" hangingPunct="0"/>
            <a:r>
              <a:rPr lang="zh-CN" altLang="en-US" sz="2800" dirty="0">
                <a:solidFill>
                  <a:srgbClr val="CC00FF"/>
                </a:solidFill>
                <a:latin typeface="幼圆" panose="02010509060101010101" pitchFamily="49" charset="-122"/>
                <a:ea typeface="幼圆" panose="02010509060101010101" pitchFamily="49" charset="-122"/>
              </a:rPr>
              <a:t>耦合</a:t>
            </a:r>
            <a:endParaRPr lang="zh-CN" altLang="en-US" sz="2800" dirty="0">
              <a:solidFill>
                <a:srgbClr val="CC00FF"/>
              </a:solidFill>
              <a:latin typeface="幼圆" panose="02010509060101010101" pitchFamily="49" charset="-122"/>
              <a:ea typeface="幼圆" panose="02010509060101010101" pitchFamily="49" charset="-122"/>
            </a:endParaRPr>
          </a:p>
        </p:txBody>
      </p:sp>
      <p:sp>
        <p:nvSpPr>
          <p:cNvPr id="5" name="Rectangle 1053"/>
          <p:cNvSpPr/>
          <p:nvPr/>
        </p:nvSpPr>
        <p:spPr>
          <a:xfrm>
            <a:off x="1857375" y="1928813"/>
            <a:ext cx="5715000" cy="1219200"/>
          </a:xfrm>
          <a:prstGeom prst="rect">
            <a:avLst/>
          </a:prstGeom>
          <a:noFill/>
          <a:ln w="38100" cap="flat" cmpd="dbl">
            <a:solidFill>
              <a:schemeClr val="tx1"/>
            </a:solidFill>
            <a:prstDash val="solid"/>
            <a:miter/>
            <a:headEnd type="none" w="med" len="med"/>
            <a:tailEnd type="none" w="med" len="med"/>
          </a:ln>
        </p:spPr>
        <p:txBody>
          <a:bodyPr wrap="none" anchor="ctr" anchorCtr="0"/>
          <a:p>
            <a:pPr eaLnBrk="0" hangingPunct="0"/>
            <a:r>
              <a:rPr lang="zh-CN" altLang="en-US" sz="1800" dirty="0">
                <a:solidFill>
                  <a:srgbClr val="CC00FF"/>
                </a:solidFill>
                <a:latin typeface="Arial" panose="020B0604020202020204" pitchFamily="34" charset="0"/>
                <a:ea typeface="幼圆" panose="02010509060101010101" pitchFamily="49" charset="-122"/>
              </a:rPr>
              <a:t>        耦合性是程序结构中各个模块之间相互关联的度量</a:t>
            </a:r>
            <a:endParaRPr lang="zh-CN" altLang="en-US" sz="1800" dirty="0">
              <a:solidFill>
                <a:srgbClr val="CC00FF"/>
              </a:solidFill>
              <a:latin typeface="Arial" panose="020B0604020202020204" pitchFamily="34" charset="0"/>
              <a:ea typeface="幼圆" panose="02010509060101010101" pitchFamily="49" charset="-122"/>
            </a:endParaRPr>
          </a:p>
          <a:p>
            <a:pPr eaLnBrk="0" hangingPunct="0"/>
            <a:r>
              <a:rPr lang="zh-CN" altLang="en-US" sz="1800" dirty="0">
                <a:solidFill>
                  <a:srgbClr val="CC00FF"/>
                </a:solidFill>
                <a:latin typeface="Arial" panose="020B0604020202020204" pitchFamily="34" charset="0"/>
                <a:ea typeface="幼圆" panose="02010509060101010101" pitchFamily="49" charset="-122"/>
              </a:rPr>
              <a:t>它取决于各个模块之间接口的复杂程度、调用模块的方</a:t>
            </a:r>
            <a:endParaRPr lang="zh-CN" altLang="en-US" sz="1800" dirty="0">
              <a:solidFill>
                <a:srgbClr val="CC00FF"/>
              </a:solidFill>
              <a:latin typeface="Arial" panose="020B0604020202020204" pitchFamily="34" charset="0"/>
              <a:ea typeface="幼圆" panose="02010509060101010101" pitchFamily="49" charset="-122"/>
            </a:endParaRPr>
          </a:p>
          <a:p>
            <a:pPr eaLnBrk="0" hangingPunct="0"/>
            <a:r>
              <a:rPr lang="zh-CN" altLang="en-US" sz="1800" dirty="0">
                <a:solidFill>
                  <a:srgbClr val="CC00FF"/>
                </a:solidFill>
                <a:latin typeface="Arial" panose="020B0604020202020204" pitchFamily="34" charset="0"/>
                <a:ea typeface="幼圆" panose="02010509060101010101" pitchFamily="49" charset="-122"/>
              </a:rPr>
              <a:t>式以及那些信息通过接口。</a:t>
            </a:r>
            <a:endParaRPr lang="zh-CN" altLang="en-US" sz="1800" dirty="0">
              <a:solidFill>
                <a:srgbClr val="CC00FF"/>
              </a:solidFill>
              <a:latin typeface="Arial" panose="020B0604020202020204" pitchFamily="34" charset="0"/>
              <a:ea typeface="幼圆" panose="02010509060101010101" pitchFamily="49" charset="-122"/>
            </a:endParaRPr>
          </a:p>
        </p:txBody>
      </p:sp>
      <p:sp>
        <p:nvSpPr>
          <p:cNvPr id="6" name="Line 1054"/>
          <p:cNvSpPr/>
          <p:nvPr/>
        </p:nvSpPr>
        <p:spPr>
          <a:xfrm>
            <a:off x="3228975" y="3757613"/>
            <a:ext cx="3505200" cy="0"/>
          </a:xfrm>
          <a:prstGeom prst="line">
            <a:avLst/>
          </a:prstGeom>
          <a:ln w="19050" cap="flat" cmpd="sng">
            <a:solidFill>
              <a:srgbClr val="538E3E"/>
            </a:solidFill>
            <a:prstDash val="solid"/>
            <a:round/>
            <a:headEnd type="none" w="med" len="med"/>
            <a:tailEnd type="triangle" w="med" len="med"/>
          </a:ln>
        </p:spPr>
      </p:sp>
      <p:sp>
        <p:nvSpPr>
          <p:cNvPr id="7" name="Text Box 1055"/>
          <p:cNvSpPr txBox="1"/>
          <p:nvPr/>
        </p:nvSpPr>
        <p:spPr>
          <a:xfrm>
            <a:off x="2162175" y="3605213"/>
            <a:ext cx="412750" cy="366712"/>
          </a:xfrm>
          <a:prstGeom prst="rect">
            <a:avLst/>
          </a:prstGeom>
          <a:no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低</a:t>
            </a:r>
            <a:endParaRPr lang="zh-CN" altLang="en-US" sz="1800" dirty="0">
              <a:solidFill>
                <a:srgbClr val="5C22EC"/>
              </a:solidFill>
              <a:latin typeface="Arial" panose="020B0604020202020204" pitchFamily="34" charset="0"/>
              <a:ea typeface="幼圆" panose="02010509060101010101" pitchFamily="49" charset="-122"/>
            </a:endParaRPr>
          </a:p>
        </p:txBody>
      </p:sp>
      <p:graphicFrame>
        <p:nvGraphicFramePr>
          <p:cNvPr id="8" name="Group 1080"/>
          <p:cNvGraphicFramePr>
            <a:graphicFrameLocks noGrp="1"/>
          </p:cNvGraphicFramePr>
          <p:nvPr/>
        </p:nvGraphicFramePr>
        <p:xfrm>
          <a:off x="1857375" y="3986213"/>
          <a:ext cx="5943600" cy="695325"/>
        </p:xfrm>
        <a:graphic>
          <a:graphicData uri="http://schemas.openxmlformats.org/drawingml/2006/table">
            <a:tbl>
              <a:tblPr/>
              <a:tblGrid>
                <a:gridCol w="990600"/>
                <a:gridCol w="838200"/>
                <a:gridCol w="838200"/>
                <a:gridCol w="838200"/>
                <a:gridCol w="838200"/>
                <a:gridCol w="762000"/>
                <a:gridCol w="838200"/>
              </a:tblGrid>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非直接</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耦合</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solidFill>
                      <a:srgbClr val="91D8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数据</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耦合</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solidFill>
                      <a:srgbClr val="91D8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标记</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rPr>
                        <a:t>耦合</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solidFill>
                      <a:srgbClr val="91D8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控制</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耦合</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外部</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耦合</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公共</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耦合</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内容</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耦合</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r>
            </a:tbl>
          </a:graphicData>
        </a:graphic>
      </p:graphicFrame>
      <p:sp>
        <p:nvSpPr>
          <p:cNvPr id="9" name="Text Box 1074"/>
          <p:cNvSpPr txBox="1"/>
          <p:nvPr/>
        </p:nvSpPr>
        <p:spPr>
          <a:xfrm>
            <a:off x="7086600" y="3621088"/>
            <a:ext cx="469900" cy="366712"/>
          </a:xfrm>
          <a:prstGeom prst="rect">
            <a:avLst/>
          </a:prstGeom>
          <a:no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 高</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10" name="Text Box 1075"/>
          <p:cNvSpPr txBox="1"/>
          <p:nvPr/>
        </p:nvSpPr>
        <p:spPr>
          <a:xfrm>
            <a:off x="7191375" y="4748213"/>
            <a:ext cx="412750" cy="366712"/>
          </a:xfrm>
          <a:prstGeom prst="rect">
            <a:avLst/>
          </a:prstGeom>
          <a:no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弱</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11" name="Text Box 1076"/>
          <p:cNvSpPr txBox="1"/>
          <p:nvPr/>
        </p:nvSpPr>
        <p:spPr>
          <a:xfrm>
            <a:off x="2133600" y="4764088"/>
            <a:ext cx="469900" cy="366712"/>
          </a:xfrm>
          <a:prstGeom prst="rect">
            <a:avLst/>
          </a:prstGeom>
          <a:no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 强</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12" name="Text Box 1077"/>
          <p:cNvSpPr txBox="1"/>
          <p:nvPr/>
        </p:nvSpPr>
        <p:spPr>
          <a:xfrm>
            <a:off x="4524375" y="3529013"/>
            <a:ext cx="869950" cy="366712"/>
          </a:xfrm>
          <a:prstGeom prst="rect">
            <a:avLst/>
          </a:prstGeom>
          <a:solidFill>
            <a:schemeClr val="bg1"/>
          </a:solid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耦合性</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13" name="Line 1078"/>
          <p:cNvSpPr/>
          <p:nvPr/>
        </p:nvSpPr>
        <p:spPr>
          <a:xfrm>
            <a:off x="3228975" y="4976813"/>
            <a:ext cx="3505200" cy="0"/>
          </a:xfrm>
          <a:prstGeom prst="line">
            <a:avLst/>
          </a:prstGeom>
          <a:ln w="19050" cap="flat" cmpd="sng">
            <a:solidFill>
              <a:srgbClr val="538E3E"/>
            </a:solidFill>
            <a:prstDash val="solid"/>
            <a:round/>
            <a:headEnd type="triangle" w="med" len="med"/>
            <a:tailEnd type="none" w="med" len="med"/>
          </a:ln>
        </p:spPr>
      </p:sp>
      <p:sp>
        <p:nvSpPr>
          <p:cNvPr id="14" name="Text Box 1079"/>
          <p:cNvSpPr txBox="1"/>
          <p:nvPr/>
        </p:nvSpPr>
        <p:spPr>
          <a:xfrm>
            <a:off x="4219575" y="4748213"/>
            <a:ext cx="1327150" cy="366712"/>
          </a:xfrm>
          <a:prstGeom prst="rect">
            <a:avLst/>
          </a:prstGeom>
          <a:solidFill>
            <a:schemeClr val="bg1"/>
          </a:solidFill>
          <a:ln w="9525">
            <a:noFill/>
          </a:ln>
        </p:spPr>
        <p:txBody>
          <a:bodyPr wrap="none"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模块独立性</a:t>
            </a:r>
            <a:endParaRPr lang="zh-CN" altLang="en-US" sz="1800" dirty="0">
              <a:solidFill>
                <a:srgbClr val="5C22EC"/>
              </a:solidFill>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vertical)">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9" grpId="0"/>
      <p:bldP spid="10" grpId="0"/>
      <p:bldP spid="11" grpId="0"/>
      <p:bldP spid="12" grpId="0" bldLvl="0" animBg="1"/>
      <p:bldP spid="1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idx="1"/>
          </p:nvPr>
        </p:nvSpPr>
        <p:spPr>
          <a:xfrm>
            <a:off x="457200" y="1046163"/>
            <a:ext cx="8229600" cy="5726112"/>
          </a:xfrm>
        </p:spPr>
        <p:txBody>
          <a:bodyPr vert="horz" wrap="square" lIns="91440" tIns="45720" rIns="91440" bIns="45720" anchor="t" anchorCtr="0"/>
          <a:p>
            <a:pPr eaLnBrk="1" hangingPunct="1">
              <a:lnSpc>
                <a:spcPct val="90000"/>
              </a:lnSpc>
              <a:buNone/>
            </a:pPr>
            <a:r>
              <a:rPr lang="en-US" altLang="zh-CN" b="1" dirty="0">
                <a:latin typeface="Times New Roman" panose="02020603050405020304" pitchFamily="18" charset="0"/>
              </a:rPr>
              <a:t>2. </a:t>
            </a:r>
            <a:r>
              <a:rPr lang="zh-CN" altLang="en-US" b="1" dirty="0">
                <a:latin typeface="Times New Roman" panose="02020603050405020304" pitchFamily="18" charset="0"/>
              </a:rPr>
              <a:t>内聚</a:t>
            </a:r>
            <a:endParaRPr lang="zh-CN" altLang="en-US" b="1" dirty="0">
              <a:latin typeface="Times New Roman" panose="02020603050405020304" pitchFamily="18" charset="0"/>
            </a:endParaRPr>
          </a:p>
          <a:p>
            <a:pPr eaLnBrk="1" hangingPunct="1">
              <a:lnSpc>
                <a:spcPct val="90000"/>
              </a:lnSpc>
            </a:pPr>
            <a:r>
              <a:rPr lang="zh-CN" altLang="en-US" b="1" dirty="0">
                <a:solidFill>
                  <a:schemeClr val="tx2"/>
                </a:solidFill>
                <a:latin typeface="Times New Roman" panose="02020603050405020304" pitchFamily="18" charset="0"/>
              </a:rPr>
              <a:t>内聚：</a:t>
            </a:r>
            <a:r>
              <a:rPr lang="zh-CN" altLang="en-US" b="1" dirty="0">
                <a:latin typeface="Times New Roman" panose="02020603050405020304" pitchFamily="18" charset="0"/>
              </a:rPr>
              <a:t>标志一个模块内各个元素彼此结合的紧密程度，它是信息隐藏和局部化概念的自然扩展。简单地说，理想内聚的模块只做一件事情。</a:t>
            </a:r>
            <a:endParaRPr lang="zh-CN" altLang="en-US" b="1" dirty="0">
              <a:latin typeface="Times New Roman" panose="02020603050405020304" pitchFamily="18" charset="0"/>
            </a:endParaRPr>
          </a:p>
          <a:p>
            <a:pPr eaLnBrk="1" hangingPunct="1">
              <a:lnSpc>
                <a:spcPct val="90000"/>
              </a:lnSpc>
            </a:pPr>
            <a:r>
              <a:rPr lang="zh-CN" altLang="en-US" b="1" dirty="0">
                <a:solidFill>
                  <a:schemeClr val="tx2"/>
                </a:solidFill>
                <a:latin typeface="Times New Roman" panose="02020603050405020304" pitchFamily="18" charset="0"/>
              </a:rPr>
              <a:t>要求：</a:t>
            </a:r>
            <a:r>
              <a:rPr lang="zh-CN" altLang="en-US" b="1" dirty="0">
                <a:latin typeface="Times New Roman" panose="02020603050405020304" pitchFamily="18" charset="0"/>
              </a:rPr>
              <a:t>设计时应该力求做到高内聚，通常中等程度的内聚也是可以采用的，而且效果和高内聚相差不多；但是，低内聚不要使用。</a:t>
            </a:r>
            <a:endParaRPr lang="zh-CN" altLang="en-US" b="1" dirty="0">
              <a:latin typeface="Times New Roman" panose="02020603050405020304" pitchFamily="18" charset="0"/>
            </a:endParaRPr>
          </a:p>
          <a:p>
            <a:pPr eaLnBrk="1" hangingPunct="1">
              <a:lnSpc>
                <a:spcPct val="90000"/>
              </a:lnSpc>
            </a:pPr>
            <a:r>
              <a:rPr lang="zh-CN" altLang="en-US" b="1" dirty="0">
                <a:latin typeface="Times New Roman" panose="02020603050405020304" pitchFamily="18" charset="0"/>
              </a:rPr>
              <a:t>内聚和耦合是密切相关的，模块内的高内聚往往意味着模块间的松耦合。实践表明内聚更重要，应该把更多注意力集中到提高模块的内聚程度上。 </a:t>
            </a:r>
            <a:endParaRPr lang="zh-CN" altLang="en-US" b="1"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idx="1"/>
          </p:nvPr>
        </p:nvSpPr>
        <p:spPr>
          <a:xfrm>
            <a:off x="368300" y="1009650"/>
            <a:ext cx="8229600" cy="2663825"/>
          </a:xfrm>
        </p:spPr>
        <p:txBody>
          <a:bodyPr vert="horz" wrap="square" lIns="91440" tIns="45720" rIns="91440" bIns="45720" anchor="t" anchorCtr="0"/>
          <a:p>
            <a:pPr eaLnBrk="1" hangingPunct="1">
              <a:buNone/>
            </a:pPr>
            <a:r>
              <a:rPr lang="zh-CN" altLang="en-US" b="1" dirty="0">
                <a:solidFill>
                  <a:schemeClr val="tx2"/>
                </a:solidFill>
                <a:latin typeface="Times New Roman" panose="02020603050405020304" pitchFamily="18" charset="0"/>
              </a:rPr>
              <a:t>内聚程度的度量：</a:t>
            </a:r>
            <a:endParaRPr lang="zh-CN" altLang="en-US" b="1" dirty="0">
              <a:solidFill>
                <a:schemeClr val="tx2"/>
              </a:solidFill>
              <a:latin typeface="Times New Roman" panose="02020603050405020304" pitchFamily="18" charset="0"/>
            </a:endParaRPr>
          </a:p>
          <a:p>
            <a:pPr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偶然内聚</a:t>
            </a:r>
            <a:r>
              <a:rPr lang="en-US" altLang="zh-CN" b="1" dirty="0">
                <a:latin typeface="Times New Roman" panose="02020603050405020304" pitchFamily="18" charset="0"/>
              </a:rPr>
              <a:t>(coincidental cohesion)</a:t>
            </a:r>
            <a:endParaRPr lang="en-US" altLang="zh-CN" b="1" dirty="0">
              <a:latin typeface="Times New Roman" panose="02020603050405020304" pitchFamily="18" charset="0"/>
            </a:endParaRPr>
          </a:p>
          <a:p>
            <a:pPr eaLnBrk="1" hangingPunct="1"/>
            <a:r>
              <a:rPr lang="zh-CN" altLang="en-US" b="1" dirty="0">
                <a:latin typeface="Times New Roman" panose="02020603050405020304" pitchFamily="18" charset="0"/>
              </a:rPr>
              <a:t>如果一个模块完成一组任务，这些任务彼此间即使有关系，关系也是很松散的，就叫做偶然内聚。</a:t>
            </a:r>
            <a:endParaRPr lang="zh-CN" altLang="en-US" b="1" dirty="0">
              <a:latin typeface="Times New Roman" panose="02020603050405020304" pitchFamily="18" charset="0"/>
            </a:endParaRPr>
          </a:p>
        </p:txBody>
      </p:sp>
      <p:graphicFrame>
        <p:nvGraphicFramePr>
          <p:cNvPr id="39966" name="Group 30"/>
          <p:cNvGraphicFramePr>
            <a:graphicFrameLocks noGrp="1"/>
          </p:cNvGraphicFramePr>
          <p:nvPr/>
        </p:nvGraphicFramePr>
        <p:xfrm>
          <a:off x="2700338" y="3213100"/>
          <a:ext cx="3671888" cy="2376488"/>
        </p:xfrm>
        <a:graphic>
          <a:graphicData uri="http://schemas.openxmlformats.org/drawingml/2006/table">
            <a:tbl>
              <a:tblPr/>
              <a:tblGrid>
                <a:gridCol w="3671887"/>
              </a:tblGrid>
              <a:tr h="7318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6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4465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A=B+C</a:t>
                      </a:r>
                      <a:endPar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GET CHER</a:t>
                      </a:r>
                      <a:endPar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R=5 THEN S=1</a:t>
                      </a:r>
                      <a:endParaRPr kumimoji="0" lang="en-US" altLang="zh-CN" sz="6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idx="1"/>
          </p:nvPr>
        </p:nvSpPr>
        <p:spPr>
          <a:xfrm>
            <a:off x="457200" y="1082675"/>
            <a:ext cx="8229600" cy="5581650"/>
          </a:xfrm>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模块内各元素之间没有实质性联系，很可能在一种应用场合需要修改这个模块，在另一种应用场合又不允许这种修改，从而陷入困境；</a:t>
            </a:r>
            <a:endParaRPr lang="zh-CN" altLang="en-US" b="1" dirty="0"/>
          </a:p>
          <a:p>
            <a:r>
              <a:rPr lang="zh-CN" altLang="en-US" b="1" dirty="0"/>
              <a:t>可理解性差，可维护性产生退化；</a:t>
            </a:r>
            <a:endParaRPr lang="zh-CN" altLang="en-US" b="1" dirty="0"/>
          </a:p>
          <a:p>
            <a:r>
              <a:rPr lang="zh-CN" altLang="en-US" b="1" dirty="0"/>
              <a:t>模块是不可重用的。</a:t>
            </a:r>
            <a:endParaRPr lang="zh-CN" altLang="en-US" b="1" dirty="0"/>
          </a:p>
          <a:p>
            <a:pPr>
              <a:buNone/>
            </a:pPr>
            <a:r>
              <a:rPr lang="zh-CN" altLang="en-US" b="1" dirty="0">
                <a:solidFill>
                  <a:schemeClr val="tx2"/>
                </a:solidFill>
              </a:rPr>
              <a:t>解决方案：</a:t>
            </a:r>
            <a:endParaRPr lang="zh-CN" altLang="en-US" b="1" dirty="0">
              <a:solidFill>
                <a:schemeClr val="tx2"/>
              </a:solidFill>
            </a:endParaRPr>
          </a:p>
          <a:p>
            <a:r>
              <a:rPr lang="zh-CN" altLang="en-US" b="1" dirty="0"/>
              <a:t>将模块分成更小的模块，每个小模块执行一个操作。</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idx="1"/>
          </p:nvPr>
        </p:nvSpPr>
        <p:spPr>
          <a:xfrm>
            <a:off x="457200" y="1001713"/>
            <a:ext cx="8229600" cy="2016125"/>
          </a:xfrm>
        </p:spPr>
        <p:txBody>
          <a:bodyPr vert="horz" wrap="square" lIns="91440" tIns="45720" rIns="91440" bIns="45720" anchor="t" anchorCtr="0"/>
          <a:p>
            <a:pPr marL="571500" indent="-571500" eaLnBrk="1" hangingPunct="1">
              <a:lnSpc>
                <a:spcPct val="120000"/>
              </a:lnSpc>
              <a:buNone/>
            </a:pPr>
            <a:r>
              <a:rPr lang="en-US" altLang="zh-CN" b="1" dirty="0">
                <a:latin typeface="Times New Roman" panose="02020603050405020304" pitchFamily="18" charset="0"/>
              </a:rPr>
              <a:t>(2) </a:t>
            </a:r>
            <a:r>
              <a:rPr lang="zh-CN" altLang="en-US" b="1" dirty="0">
                <a:latin typeface="Times New Roman" panose="02020603050405020304" pitchFamily="18" charset="0"/>
              </a:rPr>
              <a:t>逻辑内聚</a:t>
            </a:r>
            <a:r>
              <a:rPr lang="en-US" altLang="zh-CN" b="1" dirty="0">
                <a:latin typeface="Times New Roman" panose="02020603050405020304" pitchFamily="18" charset="0"/>
              </a:rPr>
              <a:t>(logical cohesion)</a:t>
            </a:r>
            <a:endParaRPr lang="en-US" altLang="zh-CN" b="1" dirty="0">
              <a:latin typeface="Times New Roman" panose="02020603050405020304" pitchFamily="18" charset="0"/>
            </a:endParaRPr>
          </a:p>
          <a:p>
            <a:pPr marL="571500" indent="-571500" eaLnBrk="1" hangingPunct="1">
              <a:lnSpc>
                <a:spcPct val="120000"/>
              </a:lnSpc>
            </a:pPr>
            <a:r>
              <a:rPr lang="zh-CN" altLang="en-US" b="1" dirty="0">
                <a:latin typeface="Times New Roman" panose="02020603050405020304" pitchFamily="18" charset="0"/>
              </a:rPr>
              <a:t>如果一个模块完成的任务在逻辑上属于相同或相似的一类，则称为逻辑内聚。</a:t>
            </a:r>
            <a:endParaRPr lang="zh-CN" altLang="en-US" b="1" dirty="0">
              <a:latin typeface="Times New Roman" panose="02020603050405020304" pitchFamily="18" charset="0"/>
            </a:endParaRPr>
          </a:p>
        </p:txBody>
      </p:sp>
      <p:sp>
        <p:nvSpPr>
          <p:cNvPr id="61442" name="Rectangle 6"/>
          <p:cNvSpPr/>
          <p:nvPr/>
        </p:nvSpPr>
        <p:spPr>
          <a:xfrm>
            <a:off x="0" y="2338388"/>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graphicFrame>
        <p:nvGraphicFramePr>
          <p:cNvPr id="61443" name="Object 5"/>
          <p:cNvGraphicFramePr/>
          <p:nvPr/>
        </p:nvGraphicFramePr>
        <p:xfrm>
          <a:off x="2662238" y="2578100"/>
          <a:ext cx="3819525" cy="4105275"/>
        </p:xfrm>
        <a:graphic>
          <a:graphicData uri="http://schemas.openxmlformats.org/presentationml/2006/ole">
            <mc:AlternateContent xmlns:mc="http://schemas.openxmlformats.org/markup-compatibility/2006">
              <mc:Choice xmlns:v="urn:schemas-microsoft-com:vml" Requires="v">
                <p:oleObj spid="_x0000_s3081" name="" r:id="rId1" imgW="2415540" imgH="2596515" progId="Visio.Drawing.11">
                  <p:embed/>
                </p:oleObj>
              </mc:Choice>
              <mc:Fallback>
                <p:oleObj name="" r:id="rId1" imgW="2415540" imgH="2596515" progId="Visio.Drawing.11">
                  <p:embed/>
                  <p:pic>
                    <p:nvPicPr>
                      <p:cNvPr id="0" name="图片 3080"/>
                      <p:cNvPicPr/>
                      <p:nvPr/>
                    </p:nvPicPr>
                    <p:blipFill>
                      <a:blip r:embed="rId2"/>
                      <a:stretch>
                        <a:fillRect/>
                      </a:stretch>
                    </p:blipFill>
                    <p:spPr>
                      <a:xfrm>
                        <a:off x="2662238" y="2578100"/>
                        <a:ext cx="3819525" cy="410527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8196" name="Rectangle 3"/>
          <p:cNvSpPr>
            <a:spLocks noGrp="1" noChangeArrowheads="1"/>
          </p:cNvSpPr>
          <p:nvPr>
            <p:ph type="title"/>
          </p:nvPr>
        </p:nvSpPr>
        <p:spPr>
          <a:xfrm>
            <a:off x="2249488" y="228600"/>
            <a:ext cx="5435600" cy="60007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0" cap="none" spc="0" normalizeH="0" baseline="0" noProof="0">
                <a:ln>
                  <a:noFill/>
                </a:ln>
                <a:solidFill>
                  <a:schemeClr val="tx2"/>
                </a:solidFill>
                <a:effectLst/>
                <a:uLnTx/>
                <a:uFillTx/>
                <a:latin typeface="+mn-lt"/>
                <a:ea typeface="+mn-ea"/>
                <a:cs typeface="+mn-ea"/>
                <a:sym typeface="+mn-lt"/>
              </a:rPr>
              <a:t>分析模型 → 设计模型</a:t>
            </a:r>
            <a:endParaRPr kumimoji="0" lang="en-US" altLang="zh-CN" sz="2800" b="0" i="0" u="none" strike="noStrike" kern="0" cap="none" spc="0" normalizeH="0" baseline="0" noProof="0">
              <a:ln>
                <a:noFill/>
              </a:ln>
              <a:solidFill>
                <a:schemeClr val="tx2"/>
              </a:solidFill>
              <a:effectLst/>
              <a:uLnTx/>
              <a:uFillTx/>
              <a:latin typeface="+mn-lt"/>
              <a:ea typeface="+mn-ea"/>
              <a:cs typeface="+mn-ea"/>
              <a:sym typeface="+mn-lt"/>
            </a:endParaRPr>
          </a:p>
        </p:txBody>
      </p:sp>
      <p:sp>
        <p:nvSpPr>
          <p:cNvPr id="17411" name="Freeform 9"/>
          <p:cNvSpPr/>
          <p:nvPr/>
        </p:nvSpPr>
        <p:spPr>
          <a:xfrm>
            <a:off x="5970588" y="1800225"/>
            <a:ext cx="812800" cy="800100"/>
          </a:xfrm>
          <a:custGeom>
            <a:avLst/>
            <a:gdLst/>
            <a:ahLst/>
            <a:cxnLst>
              <a:cxn ang="0">
                <a:pos x="0" y="2147483647"/>
              </a:cxn>
              <a:cxn ang="0">
                <a:pos x="2147483647" y="2147483647"/>
              </a:cxn>
              <a:cxn ang="0">
                <a:pos x="2147483647" y="0"/>
              </a:cxn>
              <a:cxn ang="0">
                <a:pos x="0" y="2147483647"/>
              </a:cxn>
            </a:cxnLst>
            <a:pathLst>
              <a:path w="512" h="504">
                <a:moveTo>
                  <a:pt x="0" y="504"/>
                </a:moveTo>
                <a:lnTo>
                  <a:pt x="512" y="504"/>
                </a:lnTo>
                <a:lnTo>
                  <a:pt x="256" y="0"/>
                </a:lnTo>
                <a:lnTo>
                  <a:pt x="0" y="504"/>
                </a:lnTo>
                <a:close/>
              </a:path>
            </a:pathLst>
          </a:custGeom>
          <a:solidFill>
            <a:srgbClr val="000000"/>
          </a:solidFill>
          <a:ln w="9525">
            <a:noFill/>
          </a:ln>
        </p:spPr>
        <p:txBody>
          <a:bodyPr/>
          <a:p>
            <a:endParaRPr lang="zh-CN" altLang="en-US"/>
          </a:p>
        </p:txBody>
      </p:sp>
      <p:sp>
        <p:nvSpPr>
          <p:cNvPr id="17412" name="Line 10"/>
          <p:cNvSpPr/>
          <p:nvPr/>
        </p:nvSpPr>
        <p:spPr>
          <a:xfrm>
            <a:off x="5970588" y="2600325"/>
            <a:ext cx="812800" cy="0"/>
          </a:xfrm>
          <a:prstGeom prst="line">
            <a:avLst/>
          </a:prstGeom>
          <a:ln w="12700" cap="flat" cmpd="sng">
            <a:solidFill>
              <a:srgbClr val="000000"/>
            </a:solidFill>
            <a:prstDash val="solid"/>
            <a:round/>
            <a:headEnd type="none" w="med" len="med"/>
            <a:tailEnd type="none" w="med" len="med"/>
          </a:ln>
        </p:spPr>
      </p:sp>
      <p:sp>
        <p:nvSpPr>
          <p:cNvPr id="17413" name="Line 11"/>
          <p:cNvSpPr/>
          <p:nvPr/>
        </p:nvSpPr>
        <p:spPr>
          <a:xfrm>
            <a:off x="6783388" y="2600325"/>
            <a:ext cx="0" cy="0"/>
          </a:xfrm>
          <a:prstGeom prst="line">
            <a:avLst/>
          </a:prstGeom>
          <a:ln w="12700" cap="flat" cmpd="sng">
            <a:solidFill>
              <a:srgbClr val="000000"/>
            </a:solidFill>
            <a:prstDash val="solid"/>
            <a:round/>
            <a:headEnd type="none" w="med" len="med"/>
            <a:tailEnd type="none" w="med" len="med"/>
          </a:ln>
        </p:spPr>
      </p:sp>
      <p:sp>
        <p:nvSpPr>
          <p:cNvPr id="17414" name="Line 12"/>
          <p:cNvSpPr/>
          <p:nvPr/>
        </p:nvSpPr>
        <p:spPr>
          <a:xfrm flipH="1" flipV="1">
            <a:off x="6376988" y="1800225"/>
            <a:ext cx="406400" cy="800100"/>
          </a:xfrm>
          <a:prstGeom prst="line">
            <a:avLst/>
          </a:prstGeom>
          <a:ln w="12700" cap="flat" cmpd="sng">
            <a:solidFill>
              <a:srgbClr val="000000"/>
            </a:solidFill>
            <a:prstDash val="solid"/>
            <a:round/>
            <a:headEnd type="none" w="med" len="med"/>
            <a:tailEnd type="none" w="med" len="med"/>
          </a:ln>
        </p:spPr>
      </p:sp>
      <p:sp>
        <p:nvSpPr>
          <p:cNvPr id="17415" name="Line 13"/>
          <p:cNvSpPr/>
          <p:nvPr/>
        </p:nvSpPr>
        <p:spPr>
          <a:xfrm>
            <a:off x="6376988" y="1800225"/>
            <a:ext cx="0" cy="0"/>
          </a:xfrm>
          <a:prstGeom prst="line">
            <a:avLst/>
          </a:prstGeom>
          <a:ln w="12700" cap="flat" cmpd="sng">
            <a:solidFill>
              <a:srgbClr val="000000"/>
            </a:solidFill>
            <a:prstDash val="solid"/>
            <a:round/>
            <a:headEnd type="none" w="med" len="med"/>
            <a:tailEnd type="none" w="med" len="med"/>
          </a:ln>
        </p:spPr>
      </p:sp>
      <p:sp>
        <p:nvSpPr>
          <p:cNvPr id="17416" name="Line 14"/>
          <p:cNvSpPr/>
          <p:nvPr/>
        </p:nvSpPr>
        <p:spPr>
          <a:xfrm flipH="1">
            <a:off x="5970588" y="1800225"/>
            <a:ext cx="406400" cy="800100"/>
          </a:xfrm>
          <a:prstGeom prst="line">
            <a:avLst/>
          </a:prstGeom>
          <a:ln w="12700" cap="flat" cmpd="sng">
            <a:solidFill>
              <a:srgbClr val="000000"/>
            </a:solidFill>
            <a:prstDash val="solid"/>
            <a:round/>
            <a:headEnd type="none" w="med" len="med"/>
            <a:tailEnd type="none" w="med" len="med"/>
          </a:ln>
        </p:spPr>
      </p:sp>
      <p:sp>
        <p:nvSpPr>
          <p:cNvPr id="17417" name="Line 15"/>
          <p:cNvSpPr/>
          <p:nvPr/>
        </p:nvSpPr>
        <p:spPr>
          <a:xfrm>
            <a:off x="5970588" y="2600325"/>
            <a:ext cx="0" cy="0"/>
          </a:xfrm>
          <a:prstGeom prst="line">
            <a:avLst/>
          </a:prstGeom>
          <a:ln w="12700" cap="flat" cmpd="sng">
            <a:solidFill>
              <a:srgbClr val="000000"/>
            </a:solidFill>
            <a:prstDash val="solid"/>
            <a:round/>
            <a:headEnd type="none" w="med" len="med"/>
            <a:tailEnd type="none" w="med" len="med"/>
          </a:ln>
        </p:spPr>
      </p:sp>
      <p:sp>
        <p:nvSpPr>
          <p:cNvPr id="17418" name="Freeform 16"/>
          <p:cNvSpPr/>
          <p:nvPr/>
        </p:nvSpPr>
        <p:spPr>
          <a:xfrm>
            <a:off x="5691188" y="2657475"/>
            <a:ext cx="1397000" cy="528638"/>
          </a:xfrm>
          <a:custGeom>
            <a:avLst/>
            <a:gdLst/>
            <a:ahLst/>
            <a:cxnLst>
              <a:cxn ang="0">
                <a:pos x="0" y="2147483647"/>
              </a:cxn>
              <a:cxn ang="0">
                <a:pos x="2147483647" y="2147483647"/>
              </a:cxn>
              <a:cxn ang="0">
                <a:pos x="2147483647" y="0"/>
              </a:cxn>
              <a:cxn ang="0">
                <a:pos x="2147483647" y="0"/>
              </a:cxn>
              <a:cxn ang="0">
                <a:pos x="0" y="2147483647"/>
              </a:cxn>
            </a:cxnLst>
            <a:pathLst>
              <a:path w="880" h="333">
                <a:moveTo>
                  <a:pt x="0" y="324"/>
                </a:moveTo>
                <a:lnTo>
                  <a:pt x="880" y="333"/>
                </a:lnTo>
                <a:lnTo>
                  <a:pt x="704" y="0"/>
                </a:lnTo>
                <a:lnTo>
                  <a:pt x="168" y="0"/>
                </a:lnTo>
                <a:lnTo>
                  <a:pt x="0" y="324"/>
                </a:lnTo>
                <a:close/>
              </a:path>
            </a:pathLst>
          </a:custGeom>
          <a:solidFill>
            <a:srgbClr val="000000"/>
          </a:solidFill>
          <a:ln w="9525">
            <a:noFill/>
          </a:ln>
        </p:spPr>
        <p:txBody>
          <a:bodyPr/>
          <a:p>
            <a:endParaRPr lang="zh-CN" altLang="en-US"/>
          </a:p>
        </p:txBody>
      </p:sp>
      <p:sp>
        <p:nvSpPr>
          <p:cNvPr id="17419" name="Line 17"/>
          <p:cNvSpPr/>
          <p:nvPr/>
        </p:nvSpPr>
        <p:spPr>
          <a:xfrm>
            <a:off x="5691188" y="3171825"/>
            <a:ext cx="1397000" cy="14288"/>
          </a:xfrm>
          <a:prstGeom prst="line">
            <a:avLst/>
          </a:prstGeom>
          <a:ln w="12700" cap="flat" cmpd="sng">
            <a:solidFill>
              <a:srgbClr val="000000"/>
            </a:solidFill>
            <a:prstDash val="solid"/>
            <a:round/>
            <a:headEnd type="none" w="med" len="med"/>
            <a:tailEnd type="none" w="med" len="med"/>
          </a:ln>
        </p:spPr>
      </p:sp>
      <p:sp>
        <p:nvSpPr>
          <p:cNvPr id="17420" name="Line 18"/>
          <p:cNvSpPr/>
          <p:nvPr/>
        </p:nvSpPr>
        <p:spPr>
          <a:xfrm>
            <a:off x="7088188" y="3186113"/>
            <a:ext cx="0" cy="0"/>
          </a:xfrm>
          <a:prstGeom prst="line">
            <a:avLst/>
          </a:prstGeom>
          <a:ln w="12700" cap="flat" cmpd="sng">
            <a:solidFill>
              <a:srgbClr val="000000"/>
            </a:solidFill>
            <a:prstDash val="solid"/>
            <a:round/>
            <a:headEnd type="none" w="med" len="med"/>
            <a:tailEnd type="none" w="med" len="med"/>
          </a:ln>
        </p:spPr>
      </p:sp>
      <p:sp>
        <p:nvSpPr>
          <p:cNvPr id="17421" name="Line 19"/>
          <p:cNvSpPr/>
          <p:nvPr/>
        </p:nvSpPr>
        <p:spPr>
          <a:xfrm flipH="1" flipV="1">
            <a:off x="6808788" y="2657475"/>
            <a:ext cx="279400" cy="528638"/>
          </a:xfrm>
          <a:prstGeom prst="line">
            <a:avLst/>
          </a:prstGeom>
          <a:ln w="12700" cap="flat" cmpd="sng">
            <a:solidFill>
              <a:srgbClr val="000000"/>
            </a:solidFill>
            <a:prstDash val="solid"/>
            <a:round/>
            <a:headEnd type="none" w="med" len="med"/>
            <a:tailEnd type="none" w="med" len="med"/>
          </a:ln>
        </p:spPr>
      </p:sp>
      <p:sp>
        <p:nvSpPr>
          <p:cNvPr id="17422" name="Line 20"/>
          <p:cNvSpPr/>
          <p:nvPr/>
        </p:nvSpPr>
        <p:spPr>
          <a:xfrm>
            <a:off x="6808788" y="2657475"/>
            <a:ext cx="0" cy="0"/>
          </a:xfrm>
          <a:prstGeom prst="line">
            <a:avLst/>
          </a:prstGeom>
          <a:ln w="12700" cap="flat" cmpd="sng">
            <a:solidFill>
              <a:srgbClr val="000000"/>
            </a:solidFill>
            <a:prstDash val="solid"/>
            <a:round/>
            <a:headEnd type="none" w="med" len="med"/>
            <a:tailEnd type="none" w="med" len="med"/>
          </a:ln>
        </p:spPr>
      </p:sp>
      <p:sp>
        <p:nvSpPr>
          <p:cNvPr id="17423" name="Line 21"/>
          <p:cNvSpPr/>
          <p:nvPr/>
        </p:nvSpPr>
        <p:spPr>
          <a:xfrm flipH="1">
            <a:off x="5957888" y="2657475"/>
            <a:ext cx="850900" cy="0"/>
          </a:xfrm>
          <a:prstGeom prst="line">
            <a:avLst/>
          </a:prstGeom>
          <a:ln w="12700" cap="flat" cmpd="sng">
            <a:solidFill>
              <a:srgbClr val="000000"/>
            </a:solidFill>
            <a:prstDash val="solid"/>
            <a:round/>
            <a:headEnd type="none" w="med" len="med"/>
            <a:tailEnd type="none" w="med" len="med"/>
          </a:ln>
        </p:spPr>
      </p:sp>
      <p:sp>
        <p:nvSpPr>
          <p:cNvPr id="17424" name="Line 22"/>
          <p:cNvSpPr/>
          <p:nvPr/>
        </p:nvSpPr>
        <p:spPr>
          <a:xfrm>
            <a:off x="5957888" y="2657475"/>
            <a:ext cx="0" cy="0"/>
          </a:xfrm>
          <a:prstGeom prst="line">
            <a:avLst/>
          </a:prstGeom>
          <a:ln w="12700" cap="flat" cmpd="sng">
            <a:solidFill>
              <a:srgbClr val="000000"/>
            </a:solidFill>
            <a:prstDash val="solid"/>
            <a:round/>
            <a:headEnd type="none" w="med" len="med"/>
            <a:tailEnd type="none" w="med" len="med"/>
          </a:ln>
        </p:spPr>
      </p:sp>
      <p:sp>
        <p:nvSpPr>
          <p:cNvPr id="17425" name="Line 23"/>
          <p:cNvSpPr/>
          <p:nvPr/>
        </p:nvSpPr>
        <p:spPr>
          <a:xfrm flipH="1">
            <a:off x="5691188" y="2657475"/>
            <a:ext cx="266700" cy="514350"/>
          </a:xfrm>
          <a:prstGeom prst="line">
            <a:avLst/>
          </a:prstGeom>
          <a:ln w="12700" cap="flat" cmpd="sng">
            <a:solidFill>
              <a:srgbClr val="000000"/>
            </a:solidFill>
            <a:prstDash val="solid"/>
            <a:round/>
            <a:headEnd type="none" w="med" len="med"/>
            <a:tailEnd type="none" w="med" len="med"/>
          </a:ln>
        </p:spPr>
      </p:sp>
      <p:sp>
        <p:nvSpPr>
          <p:cNvPr id="17426" name="Line 24"/>
          <p:cNvSpPr/>
          <p:nvPr/>
        </p:nvSpPr>
        <p:spPr>
          <a:xfrm>
            <a:off x="5691188" y="3171825"/>
            <a:ext cx="0" cy="0"/>
          </a:xfrm>
          <a:prstGeom prst="line">
            <a:avLst/>
          </a:prstGeom>
          <a:ln w="12700" cap="flat" cmpd="sng">
            <a:solidFill>
              <a:srgbClr val="000000"/>
            </a:solidFill>
            <a:prstDash val="solid"/>
            <a:round/>
            <a:headEnd type="none" w="med" len="med"/>
            <a:tailEnd type="none" w="med" len="med"/>
          </a:ln>
        </p:spPr>
      </p:sp>
      <p:sp>
        <p:nvSpPr>
          <p:cNvPr id="17427" name="Freeform 25"/>
          <p:cNvSpPr/>
          <p:nvPr/>
        </p:nvSpPr>
        <p:spPr>
          <a:xfrm>
            <a:off x="5373688" y="3243263"/>
            <a:ext cx="2019300" cy="542925"/>
          </a:xfrm>
          <a:custGeom>
            <a:avLst/>
            <a:gdLst/>
            <a:ahLst/>
            <a:cxnLst>
              <a:cxn ang="0">
                <a:pos x="0" y="2147483647"/>
              </a:cxn>
              <a:cxn ang="0">
                <a:pos x="2147483647" y="2147483647"/>
              </a:cxn>
              <a:cxn ang="0">
                <a:pos x="2147483647" y="0"/>
              </a:cxn>
              <a:cxn ang="0">
                <a:pos x="2147483647" y="0"/>
              </a:cxn>
              <a:cxn ang="0">
                <a:pos x="0" y="2147483647"/>
              </a:cxn>
            </a:cxnLst>
            <a:pathLst>
              <a:path w="1272" h="342">
                <a:moveTo>
                  <a:pt x="0" y="342"/>
                </a:moveTo>
                <a:lnTo>
                  <a:pt x="1272" y="342"/>
                </a:lnTo>
                <a:lnTo>
                  <a:pt x="1096" y="0"/>
                </a:lnTo>
                <a:lnTo>
                  <a:pt x="176" y="0"/>
                </a:lnTo>
                <a:lnTo>
                  <a:pt x="0" y="342"/>
                </a:lnTo>
                <a:close/>
              </a:path>
            </a:pathLst>
          </a:custGeom>
          <a:solidFill>
            <a:srgbClr val="000000"/>
          </a:solidFill>
          <a:ln w="9525">
            <a:noFill/>
          </a:ln>
        </p:spPr>
        <p:txBody>
          <a:bodyPr/>
          <a:p>
            <a:endParaRPr lang="zh-CN" altLang="en-US"/>
          </a:p>
        </p:txBody>
      </p:sp>
      <p:sp>
        <p:nvSpPr>
          <p:cNvPr id="17428" name="Line 26"/>
          <p:cNvSpPr/>
          <p:nvPr/>
        </p:nvSpPr>
        <p:spPr>
          <a:xfrm>
            <a:off x="5373688" y="3786188"/>
            <a:ext cx="2019300" cy="0"/>
          </a:xfrm>
          <a:prstGeom prst="line">
            <a:avLst/>
          </a:prstGeom>
          <a:ln w="12700" cap="flat" cmpd="sng">
            <a:solidFill>
              <a:srgbClr val="000000"/>
            </a:solidFill>
            <a:prstDash val="solid"/>
            <a:round/>
            <a:headEnd type="none" w="med" len="med"/>
            <a:tailEnd type="none" w="med" len="med"/>
          </a:ln>
        </p:spPr>
      </p:sp>
      <p:sp>
        <p:nvSpPr>
          <p:cNvPr id="17429" name="Line 27"/>
          <p:cNvSpPr/>
          <p:nvPr/>
        </p:nvSpPr>
        <p:spPr>
          <a:xfrm>
            <a:off x="7392988" y="3786188"/>
            <a:ext cx="0" cy="0"/>
          </a:xfrm>
          <a:prstGeom prst="line">
            <a:avLst/>
          </a:prstGeom>
          <a:ln w="12700" cap="flat" cmpd="sng">
            <a:solidFill>
              <a:srgbClr val="000000"/>
            </a:solidFill>
            <a:prstDash val="solid"/>
            <a:round/>
            <a:headEnd type="none" w="med" len="med"/>
            <a:tailEnd type="none" w="med" len="med"/>
          </a:ln>
        </p:spPr>
      </p:sp>
      <p:sp>
        <p:nvSpPr>
          <p:cNvPr id="17430" name="Line 28"/>
          <p:cNvSpPr/>
          <p:nvPr/>
        </p:nvSpPr>
        <p:spPr>
          <a:xfrm flipH="1" flipV="1">
            <a:off x="7113588" y="3243263"/>
            <a:ext cx="279400" cy="542925"/>
          </a:xfrm>
          <a:prstGeom prst="line">
            <a:avLst/>
          </a:prstGeom>
          <a:ln w="12700" cap="flat" cmpd="sng">
            <a:solidFill>
              <a:srgbClr val="000000"/>
            </a:solidFill>
            <a:prstDash val="solid"/>
            <a:round/>
            <a:headEnd type="none" w="med" len="med"/>
            <a:tailEnd type="none" w="med" len="med"/>
          </a:ln>
        </p:spPr>
      </p:sp>
      <p:sp>
        <p:nvSpPr>
          <p:cNvPr id="17431" name="Line 29"/>
          <p:cNvSpPr/>
          <p:nvPr/>
        </p:nvSpPr>
        <p:spPr>
          <a:xfrm>
            <a:off x="7113588" y="3243263"/>
            <a:ext cx="0" cy="0"/>
          </a:xfrm>
          <a:prstGeom prst="line">
            <a:avLst/>
          </a:prstGeom>
          <a:ln w="12700" cap="flat" cmpd="sng">
            <a:solidFill>
              <a:srgbClr val="000000"/>
            </a:solidFill>
            <a:prstDash val="solid"/>
            <a:round/>
            <a:headEnd type="none" w="med" len="med"/>
            <a:tailEnd type="none" w="med" len="med"/>
          </a:ln>
        </p:spPr>
      </p:sp>
      <p:sp>
        <p:nvSpPr>
          <p:cNvPr id="17432" name="Line 30"/>
          <p:cNvSpPr/>
          <p:nvPr/>
        </p:nvSpPr>
        <p:spPr>
          <a:xfrm flipH="1">
            <a:off x="5653088" y="3243263"/>
            <a:ext cx="1460500" cy="0"/>
          </a:xfrm>
          <a:prstGeom prst="line">
            <a:avLst/>
          </a:prstGeom>
          <a:ln w="12700" cap="flat" cmpd="sng">
            <a:solidFill>
              <a:srgbClr val="000000"/>
            </a:solidFill>
            <a:prstDash val="solid"/>
            <a:round/>
            <a:headEnd type="none" w="med" len="med"/>
            <a:tailEnd type="none" w="med" len="med"/>
          </a:ln>
        </p:spPr>
      </p:sp>
      <p:sp>
        <p:nvSpPr>
          <p:cNvPr id="17433" name="Line 31"/>
          <p:cNvSpPr/>
          <p:nvPr/>
        </p:nvSpPr>
        <p:spPr>
          <a:xfrm>
            <a:off x="5653088" y="3243263"/>
            <a:ext cx="0" cy="0"/>
          </a:xfrm>
          <a:prstGeom prst="line">
            <a:avLst/>
          </a:prstGeom>
          <a:ln w="12700" cap="flat" cmpd="sng">
            <a:solidFill>
              <a:srgbClr val="000000"/>
            </a:solidFill>
            <a:prstDash val="solid"/>
            <a:round/>
            <a:headEnd type="none" w="med" len="med"/>
            <a:tailEnd type="none" w="med" len="med"/>
          </a:ln>
        </p:spPr>
      </p:sp>
      <p:sp>
        <p:nvSpPr>
          <p:cNvPr id="17434" name="Line 32"/>
          <p:cNvSpPr/>
          <p:nvPr/>
        </p:nvSpPr>
        <p:spPr>
          <a:xfrm flipH="1">
            <a:off x="5373688" y="3243263"/>
            <a:ext cx="279400" cy="542925"/>
          </a:xfrm>
          <a:prstGeom prst="line">
            <a:avLst/>
          </a:prstGeom>
          <a:ln w="12700" cap="flat" cmpd="sng">
            <a:solidFill>
              <a:srgbClr val="000000"/>
            </a:solidFill>
            <a:prstDash val="solid"/>
            <a:round/>
            <a:headEnd type="none" w="med" len="med"/>
            <a:tailEnd type="none" w="med" len="med"/>
          </a:ln>
        </p:spPr>
      </p:sp>
      <p:sp>
        <p:nvSpPr>
          <p:cNvPr id="17435" name="Line 33"/>
          <p:cNvSpPr/>
          <p:nvPr/>
        </p:nvSpPr>
        <p:spPr>
          <a:xfrm>
            <a:off x="5373688" y="3786188"/>
            <a:ext cx="0" cy="0"/>
          </a:xfrm>
          <a:prstGeom prst="line">
            <a:avLst/>
          </a:prstGeom>
          <a:ln w="12700" cap="flat" cmpd="sng">
            <a:solidFill>
              <a:srgbClr val="000000"/>
            </a:solidFill>
            <a:prstDash val="solid"/>
            <a:round/>
            <a:headEnd type="none" w="med" len="med"/>
            <a:tailEnd type="none" w="med" len="med"/>
          </a:ln>
        </p:spPr>
      </p:sp>
      <p:sp>
        <p:nvSpPr>
          <p:cNvPr id="17436" name="Freeform 34"/>
          <p:cNvSpPr/>
          <p:nvPr/>
        </p:nvSpPr>
        <p:spPr>
          <a:xfrm>
            <a:off x="5043488" y="3857625"/>
            <a:ext cx="2679700" cy="571500"/>
          </a:xfrm>
          <a:custGeom>
            <a:avLst/>
            <a:gdLst/>
            <a:ahLst/>
            <a:cxnLst>
              <a:cxn ang="0">
                <a:pos x="0" y="2147483647"/>
              </a:cxn>
              <a:cxn ang="0">
                <a:pos x="2147483647" y="2147483647"/>
              </a:cxn>
              <a:cxn ang="0">
                <a:pos x="2147483647" y="0"/>
              </a:cxn>
              <a:cxn ang="0">
                <a:pos x="2147483647" y="0"/>
              </a:cxn>
              <a:cxn ang="0">
                <a:pos x="0" y="2147483647"/>
              </a:cxn>
            </a:cxnLst>
            <a:pathLst>
              <a:path w="1688" h="360">
                <a:moveTo>
                  <a:pt x="0" y="360"/>
                </a:moveTo>
                <a:lnTo>
                  <a:pt x="1688" y="360"/>
                </a:lnTo>
                <a:lnTo>
                  <a:pt x="1496" y="0"/>
                </a:lnTo>
                <a:lnTo>
                  <a:pt x="192" y="0"/>
                </a:lnTo>
                <a:lnTo>
                  <a:pt x="0" y="360"/>
                </a:lnTo>
                <a:close/>
              </a:path>
            </a:pathLst>
          </a:custGeom>
          <a:solidFill>
            <a:srgbClr val="000000"/>
          </a:solidFill>
          <a:ln w="9525">
            <a:noFill/>
          </a:ln>
        </p:spPr>
        <p:txBody>
          <a:bodyPr/>
          <a:p>
            <a:endParaRPr lang="zh-CN" altLang="en-US"/>
          </a:p>
        </p:txBody>
      </p:sp>
      <p:sp>
        <p:nvSpPr>
          <p:cNvPr id="17437" name="Line 35"/>
          <p:cNvSpPr/>
          <p:nvPr/>
        </p:nvSpPr>
        <p:spPr>
          <a:xfrm>
            <a:off x="5043488" y="4429125"/>
            <a:ext cx="2679700" cy="0"/>
          </a:xfrm>
          <a:prstGeom prst="line">
            <a:avLst/>
          </a:prstGeom>
          <a:ln w="12700" cap="flat" cmpd="sng">
            <a:solidFill>
              <a:srgbClr val="000000"/>
            </a:solidFill>
            <a:prstDash val="solid"/>
            <a:round/>
            <a:headEnd type="none" w="med" len="med"/>
            <a:tailEnd type="none" w="med" len="med"/>
          </a:ln>
        </p:spPr>
      </p:sp>
      <p:sp>
        <p:nvSpPr>
          <p:cNvPr id="17438" name="Line 36"/>
          <p:cNvSpPr/>
          <p:nvPr/>
        </p:nvSpPr>
        <p:spPr>
          <a:xfrm>
            <a:off x="7723188" y="4429125"/>
            <a:ext cx="0" cy="0"/>
          </a:xfrm>
          <a:prstGeom prst="line">
            <a:avLst/>
          </a:prstGeom>
          <a:ln w="12700" cap="flat" cmpd="sng">
            <a:solidFill>
              <a:srgbClr val="000000"/>
            </a:solidFill>
            <a:prstDash val="solid"/>
            <a:round/>
            <a:headEnd type="none" w="med" len="med"/>
            <a:tailEnd type="none" w="med" len="med"/>
          </a:ln>
        </p:spPr>
      </p:sp>
      <p:sp>
        <p:nvSpPr>
          <p:cNvPr id="17439" name="Line 37"/>
          <p:cNvSpPr/>
          <p:nvPr/>
        </p:nvSpPr>
        <p:spPr>
          <a:xfrm flipH="1" flipV="1">
            <a:off x="7418388" y="3857625"/>
            <a:ext cx="304800" cy="571500"/>
          </a:xfrm>
          <a:prstGeom prst="line">
            <a:avLst/>
          </a:prstGeom>
          <a:ln w="12700" cap="flat" cmpd="sng">
            <a:solidFill>
              <a:srgbClr val="000000"/>
            </a:solidFill>
            <a:prstDash val="solid"/>
            <a:round/>
            <a:headEnd type="none" w="med" len="med"/>
            <a:tailEnd type="none" w="med" len="med"/>
          </a:ln>
        </p:spPr>
      </p:sp>
      <p:sp>
        <p:nvSpPr>
          <p:cNvPr id="17440" name="Line 38"/>
          <p:cNvSpPr/>
          <p:nvPr/>
        </p:nvSpPr>
        <p:spPr>
          <a:xfrm>
            <a:off x="7418388" y="3857625"/>
            <a:ext cx="0" cy="0"/>
          </a:xfrm>
          <a:prstGeom prst="line">
            <a:avLst/>
          </a:prstGeom>
          <a:ln w="12700" cap="flat" cmpd="sng">
            <a:solidFill>
              <a:srgbClr val="000000"/>
            </a:solidFill>
            <a:prstDash val="solid"/>
            <a:round/>
            <a:headEnd type="none" w="med" len="med"/>
            <a:tailEnd type="none" w="med" len="med"/>
          </a:ln>
        </p:spPr>
      </p:sp>
      <p:sp>
        <p:nvSpPr>
          <p:cNvPr id="17441" name="Line 39"/>
          <p:cNvSpPr/>
          <p:nvPr/>
        </p:nvSpPr>
        <p:spPr>
          <a:xfrm flipH="1">
            <a:off x="5348288" y="3857625"/>
            <a:ext cx="2070100" cy="0"/>
          </a:xfrm>
          <a:prstGeom prst="line">
            <a:avLst/>
          </a:prstGeom>
          <a:ln w="12700" cap="flat" cmpd="sng">
            <a:solidFill>
              <a:srgbClr val="000000"/>
            </a:solidFill>
            <a:prstDash val="solid"/>
            <a:round/>
            <a:headEnd type="none" w="med" len="med"/>
            <a:tailEnd type="none" w="med" len="med"/>
          </a:ln>
        </p:spPr>
      </p:sp>
      <p:sp>
        <p:nvSpPr>
          <p:cNvPr id="17442" name="Line 40"/>
          <p:cNvSpPr/>
          <p:nvPr/>
        </p:nvSpPr>
        <p:spPr>
          <a:xfrm>
            <a:off x="5348288" y="3857625"/>
            <a:ext cx="0" cy="0"/>
          </a:xfrm>
          <a:prstGeom prst="line">
            <a:avLst/>
          </a:prstGeom>
          <a:ln w="12700" cap="flat" cmpd="sng">
            <a:solidFill>
              <a:srgbClr val="000000"/>
            </a:solidFill>
            <a:prstDash val="solid"/>
            <a:round/>
            <a:headEnd type="none" w="med" len="med"/>
            <a:tailEnd type="none" w="med" len="med"/>
          </a:ln>
        </p:spPr>
      </p:sp>
      <p:sp>
        <p:nvSpPr>
          <p:cNvPr id="17443" name="Line 41"/>
          <p:cNvSpPr/>
          <p:nvPr/>
        </p:nvSpPr>
        <p:spPr>
          <a:xfrm flipH="1">
            <a:off x="5043488" y="3857625"/>
            <a:ext cx="304800" cy="571500"/>
          </a:xfrm>
          <a:prstGeom prst="line">
            <a:avLst/>
          </a:prstGeom>
          <a:ln w="12700" cap="flat" cmpd="sng">
            <a:solidFill>
              <a:srgbClr val="000000"/>
            </a:solidFill>
            <a:prstDash val="solid"/>
            <a:round/>
            <a:headEnd type="none" w="med" len="med"/>
            <a:tailEnd type="none" w="med" len="med"/>
          </a:ln>
        </p:spPr>
      </p:sp>
      <p:sp>
        <p:nvSpPr>
          <p:cNvPr id="17444" name="Line 42"/>
          <p:cNvSpPr/>
          <p:nvPr/>
        </p:nvSpPr>
        <p:spPr>
          <a:xfrm>
            <a:off x="5043488" y="4429125"/>
            <a:ext cx="0" cy="0"/>
          </a:xfrm>
          <a:prstGeom prst="line">
            <a:avLst/>
          </a:prstGeom>
          <a:ln w="12700" cap="flat" cmpd="sng">
            <a:solidFill>
              <a:srgbClr val="000000"/>
            </a:solidFill>
            <a:prstDash val="solid"/>
            <a:round/>
            <a:headEnd type="none" w="med" len="med"/>
            <a:tailEnd type="none" w="med" len="med"/>
          </a:ln>
        </p:spPr>
      </p:sp>
      <p:sp>
        <p:nvSpPr>
          <p:cNvPr id="17445" name="Freeform 43"/>
          <p:cNvSpPr/>
          <p:nvPr/>
        </p:nvSpPr>
        <p:spPr>
          <a:xfrm>
            <a:off x="4992688" y="3814763"/>
            <a:ext cx="2679700" cy="571500"/>
          </a:xfrm>
          <a:custGeom>
            <a:avLst/>
            <a:gdLst/>
            <a:ahLst/>
            <a:cxnLst>
              <a:cxn ang="0">
                <a:pos x="0" y="2147483647"/>
              </a:cxn>
              <a:cxn ang="0">
                <a:pos x="2147483647" y="2147483647"/>
              </a:cxn>
              <a:cxn ang="0">
                <a:pos x="2147483647" y="0"/>
              </a:cxn>
              <a:cxn ang="0">
                <a:pos x="2147483647" y="0"/>
              </a:cxn>
              <a:cxn ang="0">
                <a:pos x="0" y="2147483647"/>
              </a:cxn>
            </a:cxnLst>
            <a:pathLst>
              <a:path w="1688" h="360">
                <a:moveTo>
                  <a:pt x="0" y="360"/>
                </a:moveTo>
                <a:lnTo>
                  <a:pt x="1688" y="360"/>
                </a:lnTo>
                <a:lnTo>
                  <a:pt x="1504" y="0"/>
                </a:lnTo>
                <a:lnTo>
                  <a:pt x="192" y="0"/>
                </a:lnTo>
                <a:lnTo>
                  <a:pt x="0" y="360"/>
                </a:lnTo>
                <a:close/>
              </a:path>
            </a:pathLst>
          </a:custGeom>
          <a:solidFill>
            <a:srgbClr val="C9C9C9"/>
          </a:solidFill>
          <a:ln w="9525">
            <a:noFill/>
          </a:ln>
        </p:spPr>
        <p:txBody>
          <a:bodyPr/>
          <a:p>
            <a:endParaRPr lang="zh-CN" altLang="en-US"/>
          </a:p>
        </p:txBody>
      </p:sp>
      <p:sp>
        <p:nvSpPr>
          <p:cNvPr id="17446" name="Line 44"/>
          <p:cNvSpPr/>
          <p:nvPr/>
        </p:nvSpPr>
        <p:spPr>
          <a:xfrm>
            <a:off x="4992688" y="4386263"/>
            <a:ext cx="2679700" cy="0"/>
          </a:xfrm>
          <a:prstGeom prst="line">
            <a:avLst/>
          </a:prstGeom>
          <a:ln w="12700" cap="flat" cmpd="sng">
            <a:solidFill>
              <a:srgbClr val="000000"/>
            </a:solidFill>
            <a:prstDash val="solid"/>
            <a:round/>
            <a:headEnd type="none" w="med" len="med"/>
            <a:tailEnd type="none" w="med" len="med"/>
          </a:ln>
        </p:spPr>
      </p:sp>
      <p:sp>
        <p:nvSpPr>
          <p:cNvPr id="17447" name="Line 45"/>
          <p:cNvSpPr/>
          <p:nvPr/>
        </p:nvSpPr>
        <p:spPr>
          <a:xfrm>
            <a:off x="7672388" y="4386263"/>
            <a:ext cx="0" cy="0"/>
          </a:xfrm>
          <a:prstGeom prst="line">
            <a:avLst/>
          </a:prstGeom>
          <a:ln w="12700" cap="flat" cmpd="sng">
            <a:solidFill>
              <a:srgbClr val="000000"/>
            </a:solidFill>
            <a:prstDash val="solid"/>
            <a:round/>
            <a:headEnd type="none" w="med" len="med"/>
            <a:tailEnd type="none" w="med" len="med"/>
          </a:ln>
        </p:spPr>
      </p:sp>
      <p:sp>
        <p:nvSpPr>
          <p:cNvPr id="17448" name="Line 46"/>
          <p:cNvSpPr/>
          <p:nvPr/>
        </p:nvSpPr>
        <p:spPr>
          <a:xfrm flipH="1" flipV="1">
            <a:off x="7380288" y="3814763"/>
            <a:ext cx="292100" cy="571500"/>
          </a:xfrm>
          <a:prstGeom prst="line">
            <a:avLst/>
          </a:prstGeom>
          <a:ln w="12700" cap="flat" cmpd="sng">
            <a:solidFill>
              <a:srgbClr val="000000"/>
            </a:solidFill>
            <a:prstDash val="solid"/>
            <a:round/>
            <a:headEnd type="none" w="med" len="med"/>
            <a:tailEnd type="none" w="med" len="med"/>
          </a:ln>
        </p:spPr>
      </p:sp>
      <p:sp>
        <p:nvSpPr>
          <p:cNvPr id="17449" name="Line 47"/>
          <p:cNvSpPr/>
          <p:nvPr/>
        </p:nvSpPr>
        <p:spPr>
          <a:xfrm>
            <a:off x="7380288" y="3814763"/>
            <a:ext cx="0" cy="0"/>
          </a:xfrm>
          <a:prstGeom prst="line">
            <a:avLst/>
          </a:prstGeom>
          <a:ln w="12700" cap="flat" cmpd="sng">
            <a:solidFill>
              <a:srgbClr val="000000"/>
            </a:solidFill>
            <a:prstDash val="solid"/>
            <a:round/>
            <a:headEnd type="none" w="med" len="med"/>
            <a:tailEnd type="none" w="med" len="med"/>
          </a:ln>
        </p:spPr>
      </p:sp>
      <p:sp>
        <p:nvSpPr>
          <p:cNvPr id="17450" name="Line 48"/>
          <p:cNvSpPr/>
          <p:nvPr/>
        </p:nvSpPr>
        <p:spPr>
          <a:xfrm flipH="1">
            <a:off x="5297488" y="3814763"/>
            <a:ext cx="2082800" cy="0"/>
          </a:xfrm>
          <a:prstGeom prst="line">
            <a:avLst/>
          </a:prstGeom>
          <a:ln w="12700" cap="flat" cmpd="sng">
            <a:solidFill>
              <a:srgbClr val="000000"/>
            </a:solidFill>
            <a:prstDash val="solid"/>
            <a:round/>
            <a:headEnd type="none" w="med" len="med"/>
            <a:tailEnd type="none" w="med" len="med"/>
          </a:ln>
        </p:spPr>
      </p:sp>
      <p:sp>
        <p:nvSpPr>
          <p:cNvPr id="17451" name="Line 49"/>
          <p:cNvSpPr/>
          <p:nvPr/>
        </p:nvSpPr>
        <p:spPr>
          <a:xfrm>
            <a:off x="5297488" y="3814763"/>
            <a:ext cx="0" cy="0"/>
          </a:xfrm>
          <a:prstGeom prst="line">
            <a:avLst/>
          </a:prstGeom>
          <a:ln w="12700" cap="flat" cmpd="sng">
            <a:solidFill>
              <a:srgbClr val="000000"/>
            </a:solidFill>
            <a:prstDash val="solid"/>
            <a:round/>
            <a:headEnd type="none" w="med" len="med"/>
            <a:tailEnd type="none" w="med" len="med"/>
          </a:ln>
        </p:spPr>
      </p:sp>
      <p:sp>
        <p:nvSpPr>
          <p:cNvPr id="17452" name="Line 50"/>
          <p:cNvSpPr/>
          <p:nvPr/>
        </p:nvSpPr>
        <p:spPr>
          <a:xfrm flipH="1">
            <a:off x="4992688" y="3814763"/>
            <a:ext cx="304800" cy="571500"/>
          </a:xfrm>
          <a:prstGeom prst="line">
            <a:avLst/>
          </a:prstGeom>
          <a:ln w="12700" cap="flat" cmpd="sng">
            <a:solidFill>
              <a:srgbClr val="000000"/>
            </a:solidFill>
            <a:prstDash val="solid"/>
            <a:round/>
            <a:headEnd type="none" w="med" len="med"/>
            <a:tailEnd type="none" w="med" len="med"/>
          </a:ln>
        </p:spPr>
      </p:sp>
      <p:sp>
        <p:nvSpPr>
          <p:cNvPr id="17453" name="Line 51"/>
          <p:cNvSpPr/>
          <p:nvPr/>
        </p:nvSpPr>
        <p:spPr>
          <a:xfrm>
            <a:off x="4992688" y="4386263"/>
            <a:ext cx="0" cy="0"/>
          </a:xfrm>
          <a:prstGeom prst="line">
            <a:avLst/>
          </a:prstGeom>
          <a:ln w="12700" cap="flat" cmpd="sng">
            <a:solidFill>
              <a:srgbClr val="000000"/>
            </a:solidFill>
            <a:prstDash val="solid"/>
            <a:round/>
            <a:headEnd type="none" w="med" len="med"/>
            <a:tailEnd type="none" w="med" len="med"/>
          </a:ln>
        </p:spPr>
      </p:sp>
      <p:sp>
        <p:nvSpPr>
          <p:cNvPr id="17454" name="Freeform 52"/>
          <p:cNvSpPr/>
          <p:nvPr/>
        </p:nvSpPr>
        <p:spPr>
          <a:xfrm>
            <a:off x="5322888" y="3214688"/>
            <a:ext cx="2019300" cy="542925"/>
          </a:xfrm>
          <a:custGeom>
            <a:avLst/>
            <a:gdLst/>
            <a:ahLst/>
            <a:cxnLst>
              <a:cxn ang="0">
                <a:pos x="0" y="2147483647"/>
              </a:cxn>
              <a:cxn ang="0">
                <a:pos x="2147483647" y="2147483647"/>
              </a:cxn>
              <a:cxn ang="0">
                <a:pos x="2147483647" y="0"/>
              </a:cxn>
              <a:cxn ang="0">
                <a:pos x="2147483647" y="0"/>
              </a:cxn>
              <a:cxn ang="0">
                <a:pos x="0" y="2147483647"/>
              </a:cxn>
            </a:cxnLst>
            <a:pathLst>
              <a:path w="1272" h="342">
                <a:moveTo>
                  <a:pt x="0" y="333"/>
                </a:moveTo>
                <a:lnTo>
                  <a:pt x="1272" y="342"/>
                </a:lnTo>
                <a:lnTo>
                  <a:pt x="1096" y="0"/>
                </a:lnTo>
                <a:lnTo>
                  <a:pt x="176" y="0"/>
                </a:lnTo>
                <a:lnTo>
                  <a:pt x="0" y="333"/>
                </a:lnTo>
                <a:close/>
              </a:path>
            </a:pathLst>
          </a:custGeom>
          <a:solidFill>
            <a:srgbClr val="DBDBDB"/>
          </a:solidFill>
          <a:ln w="9525">
            <a:noFill/>
          </a:ln>
        </p:spPr>
        <p:txBody>
          <a:bodyPr/>
          <a:p>
            <a:endParaRPr lang="zh-CN" altLang="en-US"/>
          </a:p>
        </p:txBody>
      </p:sp>
      <p:sp>
        <p:nvSpPr>
          <p:cNvPr id="17455" name="Line 53"/>
          <p:cNvSpPr/>
          <p:nvPr/>
        </p:nvSpPr>
        <p:spPr>
          <a:xfrm>
            <a:off x="5322888" y="3743325"/>
            <a:ext cx="2019300" cy="14288"/>
          </a:xfrm>
          <a:prstGeom prst="line">
            <a:avLst/>
          </a:prstGeom>
          <a:ln w="12700" cap="flat" cmpd="sng">
            <a:solidFill>
              <a:srgbClr val="000000"/>
            </a:solidFill>
            <a:prstDash val="solid"/>
            <a:round/>
            <a:headEnd type="none" w="med" len="med"/>
            <a:tailEnd type="none" w="med" len="med"/>
          </a:ln>
        </p:spPr>
      </p:sp>
      <p:sp>
        <p:nvSpPr>
          <p:cNvPr id="17456" name="Line 54"/>
          <p:cNvSpPr/>
          <p:nvPr/>
        </p:nvSpPr>
        <p:spPr>
          <a:xfrm>
            <a:off x="7342188" y="3757613"/>
            <a:ext cx="0" cy="0"/>
          </a:xfrm>
          <a:prstGeom prst="line">
            <a:avLst/>
          </a:prstGeom>
          <a:ln w="12700" cap="flat" cmpd="sng">
            <a:solidFill>
              <a:srgbClr val="000000"/>
            </a:solidFill>
            <a:prstDash val="solid"/>
            <a:round/>
            <a:headEnd type="none" w="med" len="med"/>
            <a:tailEnd type="none" w="med" len="med"/>
          </a:ln>
        </p:spPr>
      </p:sp>
      <p:sp>
        <p:nvSpPr>
          <p:cNvPr id="17457" name="Line 55"/>
          <p:cNvSpPr/>
          <p:nvPr/>
        </p:nvSpPr>
        <p:spPr>
          <a:xfrm flipH="1" flipV="1">
            <a:off x="7062788" y="3214688"/>
            <a:ext cx="279400" cy="542925"/>
          </a:xfrm>
          <a:prstGeom prst="line">
            <a:avLst/>
          </a:prstGeom>
          <a:ln w="12700" cap="flat" cmpd="sng">
            <a:solidFill>
              <a:srgbClr val="000000"/>
            </a:solidFill>
            <a:prstDash val="solid"/>
            <a:round/>
            <a:headEnd type="none" w="med" len="med"/>
            <a:tailEnd type="none" w="med" len="med"/>
          </a:ln>
        </p:spPr>
      </p:sp>
      <p:sp>
        <p:nvSpPr>
          <p:cNvPr id="17458" name="Line 56"/>
          <p:cNvSpPr/>
          <p:nvPr/>
        </p:nvSpPr>
        <p:spPr>
          <a:xfrm>
            <a:off x="7062788" y="3214688"/>
            <a:ext cx="0" cy="0"/>
          </a:xfrm>
          <a:prstGeom prst="line">
            <a:avLst/>
          </a:prstGeom>
          <a:ln w="12700" cap="flat" cmpd="sng">
            <a:solidFill>
              <a:srgbClr val="000000"/>
            </a:solidFill>
            <a:prstDash val="solid"/>
            <a:round/>
            <a:headEnd type="none" w="med" len="med"/>
            <a:tailEnd type="none" w="med" len="med"/>
          </a:ln>
        </p:spPr>
      </p:sp>
      <p:sp>
        <p:nvSpPr>
          <p:cNvPr id="17459" name="Line 57"/>
          <p:cNvSpPr/>
          <p:nvPr/>
        </p:nvSpPr>
        <p:spPr>
          <a:xfrm flipH="1">
            <a:off x="5602288" y="3214688"/>
            <a:ext cx="1460500" cy="0"/>
          </a:xfrm>
          <a:prstGeom prst="line">
            <a:avLst/>
          </a:prstGeom>
          <a:ln w="12700" cap="flat" cmpd="sng">
            <a:solidFill>
              <a:srgbClr val="000000"/>
            </a:solidFill>
            <a:prstDash val="solid"/>
            <a:round/>
            <a:headEnd type="none" w="med" len="med"/>
            <a:tailEnd type="none" w="med" len="med"/>
          </a:ln>
        </p:spPr>
      </p:sp>
      <p:sp>
        <p:nvSpPr>
          <p:cNvPr id="17460" name="Line 58"/>
          <p:cNvSpPr/>
          <p:nvPr/>
        </p:nvSpPr>
        <p:spPr>
          <a:xfrm>
            <a:off x="5602288" y="3214688"/>
            <a:ext cx="0" cy="0"/>
          </a:xfrm>
          <a:prstGeom prst="line">
            <a:avLst/>
          </a:prstGeom>
          <a:ln w="12700" cap="flat" cmpd="sng">
            <a:solidFill>
              <a:srgbClr val="000000"/>
            </a:solidFill>
            <a:prstDash val="solid"/>
            <a:round/>
            <a:headEnd type="none" w="med" len="med"/>
            <a:tailEnd type="none" w="med" len="med"/>
          </a:ln>
        </p:spPr>
      </p:sp>
      <p:sp>
        <p:nvSpPr>
          <p:cNvPr id="17461" name="Line 59"/>
          <p:cNvSpPr/>
          <p:nvPr/>
        </p:nvSpPr>
        <p:spPr>
          <a:xfrm flipH="1">
            <a:off x="5322888" y="3214688"/>
            <a:ext cx="279400" cy="528637"/>
          </a:xfrm>
          <a:prstGeom prst="line">
            <a:avLst/>
          </a:prstGeom>
          <a:ln w="12700" cap="flat" cmpd="sng">
            <a:solidFill>
              <a:srgbClr val="000000"/>
            </a:solidFill>
            <a:prstDash val="solid"/>
            <a:round/>
            <a:headEnd type="none" w="med" len="med"/>
            <a:tailEnd type="none" w="med" len="med"/>
          </a:ln>
        </p:spPr>
      </p:sp>
      <p:sp>
        <p:nvSpPr>
          <p:cNvPr id="17462" name="Line 60"/>
          <p:cNvSpPr/>
          <p:nvPr/>
        </p:nvSpPr>
        <p:spPr>
          <a:xfrm>
            <a:off x="5322888" y="3743325"/>
            <a:ext cx="0" cy="0"/>
          </a:xfrm>
          <a:prstGeom prst="line">
            <a:avLst/>
          </a:prstGeom>
          <a:ln w="12700" cap="flat" cmpd="sng">
            <a:solidFill>
              <a:srgbClr val="000000"/>
            </a:solidFill>
            <a:prstDash val="solid"/>
            <a:round/>
            <a:headEnd type="none" w="med" len="med"/>
            <a:tailEnd type="none" w="med" len="med"/>
          </a:ln>
        </p:spPr>
      </p:sp>
      <p:sp>
        <p:nvSpPr>
          <p:cNvPr id="17463" name="Freeform 61"/>
          <p:cNvSpPr/>
          <p:nvPr/>
        </p:nvSpPr>
        <p:spPr>
          <a:xfrm>
            <a:off x="5627688" y="2628900"/>
            <a:ext cx="1409700" cy="528638"/>
          </a:xfrm>
          <a:custGeom>
            <a:avLst/>
            <a:gdLst/>
            <a:ahLst/>
            <a:cxnLst>
              <a:cxn ang="0">
                <a:pos x="0" y="2147483647"/>
              </a:cxn>
              <a:cxn ang="0">
                <a:pos x="2147483647" y="2147483647"/>
              </a:cxn>
              <a:cxn ang="0">
                <a:pos x="2147483647" y="0"/>
              </a:cxn>
              <a:cxn ang="0">
                <a:pos x="2147483647" y="0"/>
              </a:cxn>
              <a:cxn ang="0">
                <a:pos x="0" y="2147483647"/>
              </a:cxn>
            </a:cxnLst>
            <a:pathLst>
              <a:path w="888" h="333">
                <a:moveTo>
                  <a:pt x="0" y="324"/>
                </a:moveTo>
                <a:lnTo>
                  <a:pt x="888" y="333"/>
                </a:lnTo>
                <a:lnTo>
                  <a:pt x="712" y="0"/>
                </a:lnTo>
                <a:lnTo>
                  <a:pt x="176" y="0"/>
                </a:lnTo>
                <a:lnTo>
                  <a:pt x="0" y="324"/>
                </a:lnTo>
                <a:close/>
              </a:path>
            </a:pathLst>
          </a:custGeom>
          <a:solidFill>
            <a:srgbClr val="DBDBDB"/>
          </a:solidFill>
          <a:ln w="9525">
            <a:noFill/>
          </a:ln>
        </p:spPr>
        <p:txBody>
          <a:bodyPr/>
          <a:p>
            <a:endParaRPr lang="zh-CN" altLang="en-US"/>
          </a:p>
        </p:txBody>
      </p:sp>
      <p:sp>
        <p:nvSpPr>
          <p:cNvPr id="17464" name="Line 62"/>
          <p:cNvSpPr/>
          <p:nvPr/>
        </p:nvSpPr>
        <p:spPr>
          <a:xfrm>
            <a:off x="5627688" y="3143250"/>
            <a:ext cx="1409700" cy="14288"/>
          </a:xfrm>
          <a:prstGeom prst="line">
            <a:avLst/>
          </a:prstGeom>
          <a:ln w="12700" cap="flat" cmpd="sng">
            <a:solidFill>
              <a:srgbClr val="000000"/>
            </a:solidFill>
            <a:prstDash val="solid"/>
            <a:round/>
            <a:headEnd type="none" w="med" len="med"/>
            <a:tailEnd type="none" w="med" len="med"/>
          </a:ln>
        </p:spPr>
      </p:sp>
      <p:sp>
        <p:nvSpPr>
          <p:cNvPr id="17465" name="Line 63"/>
          <p:cNvSpPr/>
          <p:nvPr/>
        </p:nvSpPr>
        <p:spPr>
          <a:xfrm>
            <a:off x="7037388" y="3157538"/>
            <a:ext cx="0" cy="0"/>
          </a:xfrm>
          <a:prstGeom prst="line">
            <a:avLst/>
          </a:prstGeom>
          <a:ln w="12700" cap="flat" cmpd="sng">
            <a:solidFill>
              <a:srgbClr val="000000"/>
            </a:solidFill>
            <a:prstDash val="solid"/>
            <a:round/>
            <a:headEnd type="none" w="med" len="med"/>
            <a:tailEnd type="none" w="med" len="med"/>
          </a:ln>
        </p:spPr>
      </p:sp>
      <p:sp>
        <p:nvSpPr>
          <p:cNvPr id="17466" name="Line 64"/>
          <p:cNvSpPr/>
          <p:nvPr/>
        </p:nvSpPr>
        <p:spPr>
          <a:xfrm flipH="1" flipV="1">
            <a:off x="6757988" y="2628900"/>
            <a:ext cx="279400" cy="528638"/>
          </a:xfrm>
          <a:prstGeom prst="line">
            <a:avLst/>
          </a:prstGeom>
          <a:ln w="12700" cap="flat" cmpd="sng">
            <a:solidFill>
              <a:srgbClr val="000000"/>
            </a:solidFill>
            <a:prstDash val="solid"/>
            <a:round/>
            <a:headEnd type="none" w="med" len="med"/>
            <a:tailEnd type="none" w="med" len="med"/>
          </a:ln>
        </p:spPr>
      </p:sp>
      <p:sp>
        <p:nvSpPr>
          <p:cNvPr id="17467" name="Line 65"/>
          <p:cNvSpPr/>
          <p:nvPr/>
        </p:nvSpPr>
        <p:spPr>
          <a:xfrm>
            <a:off x="6757988" y="2628900"/>
            <a:ext cx="0" cy="0"/>
          </a:xfrm>
          <a:prstGeom prst="line">
            <a:avLst/>
          </a:prstGeom>
          <a:ln w="12700" cap="flat" cmpd="sng">
            <a:solidFill>
              <a:srgbClr val="000000"/>
            </a:solidFill>
            <a:prstDash val="solid"/>
            <a:round/>
            <a:headEnd type="none" w="med" len="med"/>
            <a:tailEnd type="none" w="med" len="med"/>
          </a:ln>
        </p:spPr>
      </p:sp>
      <p:sp>
        <p:nvSpPr>
          <p:cNvPr id="17468" name="Line 66"/>
          <p:cNvSpPr/>
          <p:nvPr/>
        </p:nvSpPr>
        <p:spPr>
          <a:xfrm flipH="1">
            <a:off x="5907088" y="2628900"/>
            <a:ext cx="850900" cy="0"/>
          </a:xfrm>
          <a:prstGeom prst="line">
            <a:avLst/>
          </a:prstGeom>
          <a:ln w="12700" cap="flat" cmpd="sng">
            <a:solidFill>
              <a:srgbClr val="000000"/>
            </a:solidFill>
            <a:prstDash val="solid"/>
            <a:round/>
            <a:headEnd type="none" w="med" len="med"/>
            <a:tailEnd type="none" w="med" len="med"/>
          </a:ln>
        </p:spPr>
      </p:sp>
      <p:sp>
        <p:nvSpPr>
          <p:cNvPr id="17469" name="Line 67"/>
          <p:cNvSpPr/>
          <p:nvPr/>
        </p:nvSpPr>
        <p:spPr>
          <a:xfrm>
            <a:off x="5907088" y="2628900"/>
            <a:ext cx="0" cy="0"/>
          </a:xfrm>
          <a:prstGeom prst="line">
            <a:avLst/>
          </a:prstGeom>
          <a:ln w="12700" cap="flat" cmpd="sng">
            <a:solidFill>
              <a:srgbClr val="000000"/>
            </a:solidFill>
            <a:prstDash val="solid"/>
            <a:round/>
            <a:headEnd type="none" w="med" len="med"/>
            <a:tailEnd type="none" w="med" len="med"/>
          </a:ln>
        </p:spPr>
      </p:sp>
      <p:sp>
        <p:nvSpPr>
          <p:cNvPr id="17470" name="Line 68"/>
          <p:cNvSpPr/>
          <p:nvPr/>
        </p:nvSpPr>
        <p:spPr>
          <a:xfrm flipH="1">
            <a:off x="5627688" y="2628900"/>
            <a:ext cx="279400" cy="514350"/>
          </a:xfrm>
          <a:prstGeom prst="line">
            <a:avLst/>
          </a:prstGeom>
          <a:ln w="12700" cap="flat" cmpd="sng">
            <a:solidFill>
              <a:srgbClr val="000000"/>
            </a:solidFill>
            <a:prstDash val="solid"/>
            <a:round/>
            <a:headEnd type="none" w="med" len="med"/>
            <a:tailEnd type="none" w="med" len="med"/>
          </a:ln>
        </p:spPr>
      </p:sp>
      <p:sp>
        <p:nvSpPr>
          <p:cNvPr id="17471" name="Line 69"/>
          <p:cNvSpPr/>
          <p:nvPr/>
        </p:nvSpPr>
        <p:spPr>
          <a:xfrm>
            <a:off x="5627688" y="3143250"/>
            <a:ext cx="0" cy="0"/>
          </a:xfrm>
          <a:prstGeom prst="line">
            <a:avLst/>
          </a:prstGeom>
          <a:ln w="12700" cap="flat" cmpd="sng">
            <a:solidFill>
              <a:srgbClr val="000000"/>
            </a:solidFill>
            <a:prstDash val="solid"/>
            <a:round/>
            <a:headEnd type="none" w="med" len="med"/>
            <a:tailEnd type="none" w="med" len="med"/>
          </a:ln>
        </p:spPr>
      </p:sp>
      <p:sp>
        <p:nvSpPr>
          <p:cNvPr id="17472" name="Freeform 70"/>
          <p:cNvSpPr/>
          <p:nvPr/>
        </p:nvSpPr>
        <p:spPr>
          <a:xfrm>
            <a:off x="5919788" y="1785938"/>
            <a:ext cx="825500" cy="785812"/>
          </a:xfrm>
          <a:custGeom>
            <a:avLst/>
            <a:gdLst/>
            <a:ahLst/>
            <a:cxnLst>
              <a:cxn ang="0">
                <a:pos x="0" y="2147483647"/>
              </a:cxn>
              <a:cxn ang="0">
                <a:pos x="2147483647" y="2147483647"/>
              </a:cxn>
              <a:cxn ang="0">
                <a:pos x="2147483647" y="0"/>
              </a:cxn>
              <a:cxn ang="0">
                <a:pos x="0" y="2147483647"/>
              </a:cxn>
            </a:cxnLst>
            <a:pathLst>
              <a:path w="520" h="495">
                <a:moveTo>
                  <a:pt x="0" y="495"/>
                </a:moveTo>
                <a:lnTo>
                  <a:pt x="520" y="495"/>
                </a:lnTo>
                <a:lnTo>
                  <a:pt x="264" y="0"/>
                </a:lnTo>
                <a:lnTo>
                  <a:pt x="0" y="495"/>
                </a:lnTo>
                <a:close/>
              </a:path>
            </a:pathLst>
          </a:custGeom>
          <a:solidFill>
            <a:srgbClr val="DBDBDB"/>
          </a:solidFill>
          <a:ln w="9525">
            <a:noFill/>
          </a:ln>
        </p:spPr>
        <p:txBody>
          <a:bodyPr/>
          <a:p>
            <a:endParaRPr lang="zh-CN" altLang="en-US"/>
          </a:p>
        </p:txBody>
      </p:sp>
      <p:sp>
        <p:nvSpPr>
          <p:cNvPr id="17473" name="Line 71"/>
          <p:cNvSpPr/>
          <p:nvPr/>
        </p:nvSpPr>
        <p:spPr>
          <a:xfrm>
            <a:off x="5919788" y="2571750"/>
            <a:ext cx="825500" cy="0"/>
          </a:xfrm>
          <a:prstGeom prst="line">
            <a:avLst/>
          </a:prstGeom>
          <a:ln w="12700" cap="flat" cmpd="sng">
            <a:solidFill>
              <a:srgbClr val="000000"/>
            </a:solidFill>
            <a:prstDash val="solid"/>
            <a:round/>
            <a:headEnd type="none" w="med" len="med"/>
            <a:tailEnd type="none" w="med" len="med"/>
          </a:ln>
        </p:spPr>
      </p:sp>
      <p:sp>
        <p:nvSpPr>
          <p:cNvPr id="17474" name="Line 72"/>
          <p:cNvSpPr/>
          <p:nvPr/>
        </p:nvSpPr>
        <p:spPr>
          <a:xfrm>
            <a:off x="6745288" y="2571750"/>
            <a:ext cx="0" cy="0"/>
          </a:xfrm>
          <a:prstGeom prst="line">
            <a:avLst/>
          </a:prstGeom>
          <a:ln w="12700" cap="flat" cmpd="sng">
            <a:solidFill>
              <a:srgbClr val="000000"/>
            </a:solidFill>
            <a:prstDash val="solid"/>
            <a:round/>
            <a:headEnd type="none" w="med" len="med"/>
            <a:tailEnd type="none" w="med" len="med"/>
          </a:ln>
        </p:spPr>
      </p:sp>
      <p:sp>
        <p:nvSpPr>
          <p:cNvPr id="17475" name="Line 73"/>
          <p:cNvSpPr/>
          <p:nvPr/>
        </p:nvSpPr>
        <p:spPr>
          <a:xfrm flipH="1" flipV="1">
            <a:off x="6338888" y="1785938"/>
            <a:ext cx="406400" cy="785812"/>
          </a:xfrm>
          <a:prstGeom prst="line">
            <a:avLst/>
          </a:prstGeom>
          <a:ln w="12700" cap="flat" cmpd="sng">
            <a:solidFill>
              <a:srgbClr val="000000"/>
            </a:solidFill>
            <a:prstDash val="solid"/>
            <a:round/>
            <a:headEnd type="none" w="med" len="med"/>
            <a:tailEnd type="none" w="med" len="med"/>
          </a:ln>
        </p:spPr>
      </p:sp>
      <p:sp>
        <p:nvSpPr>
          <p:cNvPr id="17476" name="Line 74"/>
          <p:cNvSpPr/>
          <p:nvPr/>
        </p:nvSpPr>
        <p:spPr>
          <a:xfrm>
            <a:off x="6338888" y="1785938"/>
            <a:ext cx="0" cy="0"/>
          </a:xfrm>
          <a:prstGeom prst="line">
            <a:avLst/>
          </a:prstGeom>
          <a:ln w="12700" cap="flat" cmpd="sng">
            <a:solidFill>
              <a:srgbClr val="000000"/>
            </a:solidFill>
            <a:prstDash val="solid"/>
            <a:round/>
            <a:headEnd type="none" w="med" len="med"/>
            <a:tailEnd type="none" w="med" len="med"/>
          </a:ln>
        </p:spPr>
      </p:sp>
      <p:sp>
        <p:nvSpPr>
          <p:cNvPr id="17477" name="Line 75"/>
          <p:cNvSpPr/>
          <p:nvPr/>
        </p:nvSpPr>
        <p:spPr>
          <a:xfrm flipH="1">
            <a:off x="5919788" y="1785938"/>
            <a:ext cx="419100" cy="785812"/>
          </a:xfrm>
          <a:prstGeom prst="line">
            <a:avLst/>
          </a:prstGeom>
          <a:ln w="12700" cap="flat" cmpd="sng">
            <a:solidFill>
              <a:srgbClr val="000000"/>
            </a:solidFill>
            <a:prstDash val="solid"/>
            <a:round/>
            <a:headEnd type="none" w="med" len="med"/>
            <a:tailEnd type="none" w="med" len="med"/>
          </a:ln>
        </p:spPr>
      </p:sp>
      <p:sp>
        <p:nvSpPr>
          <p:cNvPr id="17478" name="Line 76"/>
          <p:cNvSpPr/>
          <p:nvPr/>
        </p:nvSpPr>
        <p:spPr>
          <a:xfrm>
            <a:off x="5919788" y="2571750"/>
            <a:ext cx="0" cy="0"/>
          </a:xfrm>
          <a:prstGeom prst="line">
            <a:avLst/>
          </a:prstGeom>
          <a:ln w="12700" cap="flat" cmpd="sng">
            <a:solidFill>
              <a:srgbClr val="000000"/>
            </a:solidFill>
            <a:prstDash val="solid"/>
            <a:round/>
            <a:headEnd type="none" w="med" len="med"/>
            <a:tailEnd type="none" w="med" len="med"/>
          </a:ln>
        </p:spPr>
      </p:sp>
      <p:sp>
        <p:nvSpPr>
          <p:cNvPr id="17479" name="Freeform 77"/>
          <p:cNvSpPr/>
          <p:nvPr/>
        </p:nvSpPr>
        <p:spPr>
          <a:xfrm>
            <a:off x="2147888" y="1971675"/>
            <a:ext cx="2070100" cy="22717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304" h="1431">
                <a:moveTo>
                  <a:pt x="1304" y="720"/>
                </a:moveTo>
                <a:lnTo>
                  <a:pt x="1288" y="864"/>
                </a:lnTo>
                <a:lnTo>
                  <a:pt x="1248" y="999"/>
                </a:lnTo>
                <a:lnTo>
                  <a:pt x="1192" y="1116"/>
                </a:lnTo>
                <a:lnTo>
                  <a:pt x="1112" y="1224"/>
                </a:lnTo>
                <a:lnTo>
                  <a:pt x="1016" y="1314"/>
                </a:lnTo>
                <a:lnTo>
                  <a:pt x="904" y="1377"/>
                </a:lnTo>
                <a:lnTo>
                  <a:pt x="784" y="1422"/>
                </a:lnTo>
                <a:lnTo>
                  <a:pt x="648" y="1431"/>
                </a:lnTo>
                <a:lnTo>
                  <a:pt x="520" y="1422"/>
                </a:lnTo>
                <a:lnTo>
                  <a:pt x="400" y="1377"/>
                </a:lnTo>
                <a:lnTo>
                  <a:pt x="288" y="1314"/>
                </a:lnTo>
                <a:lnTo>
                  <a:pt x="192" y="1224"/>
                </a:lnTo>
                <a:lnTo>
                  <a:pt x="112" y="1116"/>
                </a:lnTo>
                <a:lnTo>
                  <a:pt x="56" y="999"/>
                </a:lnTo>
                <a:lnTo>
                  <a:pt x="16" y="864"/>
                </a:lnTo>
                <a:lnTo>
                  <a:pt x="0" y="720"/>
                </a:lnTo>
                <a:lnTo>
                  <a:pt x="16" y="576"/>
                </a:lnTo>
                <a:lnTo>
                  <a:pt x="56" y="441"/>
                </a:lnTo>
                <a:lnTo>
                  <a:pt x="112" y="315"/>
                </a:lnTo>
                <a:lnTo>
                  <a:pt x="192" y="207"/>
                </a:lnTo>
                <a:lnTo>
                  <a:pt x="288" y="126"/>
                </a:lnTo>
                <a:lnTo>
                  <a:pt x="400" y="54"/>
                </a:lnTo>
                <a:lnTo>
                  <a:pt x="520" y="9"/>
                </a:lnTo>
                <a:lnTo>
                  <a:pt x="648" y="0"/>
                </a:lnTo>
                <a:lnTo>
                  <a:pt x="784" y="9"/>
                </a:lnTo>
                <a:lnTo>
                  <a:pt x="904" y="54"/>
                </a:lnTo>
                <a:lnTo>
                  <a:pt x="1016" y="126"/>
                </a:lnTo>
                <a:lnTo>
                  <a:pt x="1112" y="207"/>
                </a:lnTo>
                <a:lnTo>
                  <a:pt x="1192" y="315"/>
                </a:lnTo>
                <a:lnTo>
                  <a:pt x="1248" y="441"/>
                </a:lnTo>
                <a:lnTo>
                  <a:pt x="1288" y="576"/>
                </a:lnTo>
                <a:lnTo>
                  <a:pt x="1304" y="720"/>
                </a:lnTo>
                <a:close/>
              </a:path>
            </a:pathLst>
          </a:custGeom>
          <a:solidFill>
            <a:srgbClr val="646464"/>
          </a:solidFill>
          <a:ln w="9525">
            <a:noFill/>
          </a:ln>
        </p:spPr>
        <p:txBody>
          <a:bodyPr/>
          <a:p>
            <a:endParaRPr lang="zh-CN" altLang="en-US"/>
          </a:p>
        </p:txBody>
      </p:sp>
      <p:sp>
        <p:nvSpPr>
          <p:cNvPr id="17480" name="Line 78"/>
          <p:cNvSpPr/>
          <p:nvPr/>
        </p:nvSpPr>
        <p:spPr>
          <a:xfrm flipH="1">
            <a:off x="4192588" y="3114675"/>
            <a:ext cx="25400" cy="228600"/>
          </a:xfrm>
          <a:prstGeom prst="line">
            <a:avLst/>
          </a:prstGeom>
          <a:ln w="12700" cap="flat" cmpd="sng">
            <a:solidFill>
              <a:srgbClr val="000000"/>
            </a:solidFill>
            <a:prstDash val="solid"/>
            <a:round/>
            <a:headEnd type="none" w="med" len="med"/>
            <a:tailEnd type="none" w="med" len="med"/>
          </a:ln>
        </p:spPr>
      </p:sp>
      <p:sp>
        <p:nvSpPr>
          <p:cNvPr id="17481" name="Line 79"/>
          <p:cNvSpPr/>
          <p:nvPr/>
        </p:nvSpPr>
        <p:spPr>
          <a:xfrm>
            <a:off x="4192588" y="3343275"/>
            <a:ext cx="0" cy="0"/>
          </a:xfrm>
          <a:prstGeom prst="line">
            <a:avLst/>
          </a:prstGeom>
          <a:ln w="12700" cap="flat" cmpd="sng">
            <a:solidFill>
              <a:srgbClr val="000000"/>
            </a:solidFill>
            <a:prstDash val="solid"/>
            <a:round/>
            <a:headEnd type="none" w="med" len="med"/>
            <a:tailEnd type="none" w="med" len="med"/>
          </a:ln>
        </p:spPr>
      </p:sp>
      <p:sp>
        <p:nvSpPr>
          <p:cNvPr id="17482" name="Line 80"/>
          <p:cNvSpPr/>
          <p:nvPr/>
        </p:nvSpPr>
        <p:spPr>
          <a:xfrm flipH="1">
            <a:off x="4129088" y="3343275"/>
            <a:ext cx="63500" cy="214313"/>
          </a:xfrm>
          <a:prstGeom prst="line">
            <a:avLst/>
          </a:prstGeom>
          <a:ln w="12700" cap="flat" cmpd="sng">
            <a:solidFill>
              <a:srgbClr val="000000"/>
            </a:solidFill>
            <a:prstDash val="solid"/>
            <a:round/>
            <a:headEnd type="none" w="med" len="med"/>
            <a:tailEnd type="none" w="med" len="med"/>
          </a:ln>
        </p:spPr>
      </p:sp>
      <p:sp>
        <p:nvSpPr>
          <p:cNvPr id="17483" name="Line 81"/>
          <p:cNvSpPr/>
          <p:nvPr/>
        </p:nvSpPr>
        <p:spPr>
          <a:xfrm>
            <a:off x="4129088" y="3557588"/>
            <a:ext cx="0" cy="0"/>
          </a:xfrm>
          <a:prstGeom prst="line">
            <a:avLst/>
          </a:prstGeom>
          <a:ln w="12700" cap="flat" cmpd="sng">
            <a:solidFill>
              <a:srgbClr val="000000"/>
            </a:solidFill>
            <a:prstDash val="solid"/>
            <a:round/>
            <a:headEnd type="none" w="med" len="med"/>
            <a:tailEnd type="none" w="med" len="med"/>
          </a:ln>
        </p:spPr>
      </p:sp>
      <p:sp>
        <p:nvSpPr>
          <p:cNvPr id="17484" name="Line 82"/>
          <p:cNvSpPr/>
          <p:nvPr/>
        </p:nvSpPr>
        <p:spPr>
          <a:xfrm flipH="1">
            <a:off x="4040188" y="3557588"/>
            <a:ext cx="88900" cy="185737"/>
          </a:xfrm>
          <a:prstGeom prst="line">
            <a:avLst/>
          </a:prstGeom>
          <a:ln w="12700" cap="flat" cmpd="sng">
            <a:solidFill>
              <a:srgbClr val="000000"/>
            </a:solidFill>
            <a:prstDash val="solid"/>
            <a:round/>
            <a:headEnd type="none" w="med" len="med"/>
            <a:tailEnd type="none" w="med" len="med"/>
          </a:ln>
        </p:spPr>
      </p:sp>
      <p:sp>
        <p:nvSpPr>
          <p:cNvPr id="17485" name="Line 83"/>
          <p:cNvSpPr/>
          <p:nvPr/>
        </p:nvSpPr>
        <p:spPr>
          <a:xfrm>
            <a:off x="4040188" y="3743325"/>
            <a:ext cx="0" cy="0"/>
          </a:xfrm>
          <a:prstGeom prst="line">
            <a:avLst/>
          </a:prstGeom>
          <a:ln w="12700" cap="flat" cmpd="sng">
            <a:solidFill>
              <a:srgbClr val="000000"/>
            </a:solidFill>
            <a:prstDash val="solid"/>
            <a:round/>
            <a:headEnd type="none" w="med" len="med"/>
            <a:tailEnd type="none" w="med" len="med"/>
          </a:ln>
        </p:spPr>
      </p:sp>
      <p:sp>
        <p:nvSpPr>
          <p:cNvPr id="17486" name="Line 84"/>
          <p:cNvSpPr/>
          <p:nvPr/>
        </p:nvSpPr>
        <p:spPr>
          <a:xfrm flipH="1">
            <a:off x="3913188" y="3743325"/>
            <a:ext cx="127000" cy="171450"/>
          </a:xfrm>
          <a:prstGeom prst="line">
            <a:avLst/>
          </a:prstGeom>
          <a:ln w="12700" cap="flat" cmpd="sng">
            <a:solidFill>
              <a:srgbClr val="000000"/>
            </a:solidFill>
            <a:prstDash val="solid"/>
            <a:round/>
            <a:headEnd type="none" w="med" len="med"/>
            <a:tailEnd type="none" w="med" len="med"/>
          </a:ln>
        </p:spPr>
      </p:sp>
      <p:sp>
        <p:nvSpPr>
          <p:cNvPr id="17487" name="Line 85"/>
          <p:cNvSpPr/>
          <p:nvPr/>
        </p:nvSpPr>
        <p:spPr>
          <a:xfrm>
            <a:off x="3913188" y="3914775"/>
            <a:ext cx="0" cy="0"/>
          </a:xfrm>
          <a:prstGeom prst="line">
            <a:avLst/>
          </a:prstGeom>
          <a:ln w="12700" cap="flat" cmpd="sng">
            <a:solidFill>
              <a:srgbClr val="000000"/>
            </a:solidFill>
            <a:prstDash val="solid"/>
            <a:round/>
            <a:headEnd type="none" w="med" len="med"/>
            <a:tailEnd type="none" w="med" len="med"/>
          </a:ln>
        </p:spPr>
      </p:sp>
      <p:sp>
        <p:nvSpPr>
          <p:cNvPr id="17488" name="Line 86"/>
          <p:cNvSpPr/>
          <p:nvPr/>
        </p:nvSpPr>
        <p:spPr>
          <a:xfrm flipH="1">
            <a:off x="3760788" y="3914775"/>
            <a:ext cx="152400" cy="142875"/>
          </a:xfrm>
          <a:prstGeom prst="line">
            <a:avLst/>
          </a:prstGeom>
          <a:ln w="12700" cap="flat" cmpd="sng">
            <a:solidFill>
              <a:srgbClr val="000000"/>
            </a:solidFill>
            <a:prstDash val="solid"/>
            <a:round/>
            <a:headEnd type="none" w="med" len="med"/>
            <a:tailEnd type="none" w="med" len="med"/>
          </a:ln>
        </p:spPr>
      </p:sp>
      <p:sp>
        <p:nvSpPr>
          <p:cNvPr id="17489" name="Line 87"/>
          <p:cNvSpPr/>
          <p:nvPr/>
        </p:nvSpPr>
        <p:spPr>
          <a:xfrm>
            <a:off x="3760788" y="4057650"/>
            <a:ext cx="0" cy="0"/>
          </a:xfrm>
          <a:prstGeom prst="line">
            <a:avLst/>
          </a:prstGeom>
          <a:ln w="12700" cap="flat" cmpd="sng">
            <a:solidFill>
              <a:srgbClr val="000000"/>
            </a:solidFill>
            <a:prstDash val="solid"/>
            <a:round/>
            <a:headEnd type="none" w="med" len="med"/>
            <a:tailEnd type="none" w="med" len="med"/>
          </a:ln>
        </p:spPr>
      </p:sp>
      <p:sp>
        <p:nvSpPr>
          <p:cNvPr id="17490" name="Line 88"/>
          <p:cNvSpPr/>
          <p:nvPr/>
        </p:nvSpPr>
        <p:spPr>
          <a:xfrm flipH="1">
            <a:off x="3582988" y="4057650"/>
            <a:ext cx="177800" cy="100013"/>
          </a:xfrm>
          <a:prstGeom prst="line">
            <a:avLst/>
          </a:prstGeom>
          <a:ln w="12700" cap="flat" cmpd="sng">
            <a:solidFill>
              <a:srgbClr val="000000"/>
            </a:solidFill>
            <a:prstDash val="solid"/>
            <a:round/>
            <a:headEnd type="none" w="med" len="med"/>
            <a:tailEnd type="none" w="med" len="med"/>
          </a:ln>
        </p:spPr>
      </p:sp>
      <p:sp>
        <p:nvSpPr>
          <p:cNvPr id="17491" name="Line 89"/>
          <p:cNvSpPr/>
          <p:nvPr/>
        </p:nvSpPr>
        <p:spPr>
          <a:xfrm>
            <a:off x="3582988" y="4157663"/>
            <a:ext cx="0" cy="0"/>
          </a:xfrm>
          <a:prstGeom prst="line">
            <a:avLst/>
          </a:prstGeom>
          <a:ln w="12700" cap="flat" cmpd="sng">
            <a:solidFill>
              <a:srgbClr val="000000"/>
            </a:solidFill>
            <a:prstDash val="solid"/>
            <a:round/>
            <a:headEnd type="none" w="med" len="med"/>
            <a:tailEnd type="none" w="med" len="med"/>
          </a:ln>
        </p:spPr>
      </p:sp>
      <p:sp>
        <p:nvSpPr>
          <p:cNvPr id="17492" name="Line 90"/>
          <p:cNvSpPr/>
          <p:nvPr/>
        </p:nvSpPr>
        <p:spPr>
          <a:xfrm flipH="1">
            <a:off x="3392488" y="4157663"/>
            <a:ext cx="190500" cy="71437"/>
          </a:xfrm>
          <a:prstGeom prst="line">
            <a:avLst/>
          </a:prstGeom>
          <a:ln w="12700" cap="flat" cmpd="sng">
            <a:solidFill>
              <a:srgbClr val="000000"/>
            </a:solidFill>
            <a:prstDash val="solid"/>
            <a:round/>
            <a:headEnd type="none" w="med" len="med"/>
            <a:tailEnd type="none" w="med" len="med"/>
          </a:ln>
        </p:spPr>
      </p:sp>
      <p:sp>
        <p:nvSpPr>
          <p:cNvPr id="17493" name="Line 91"/>
          <p:cNvSpPr/>
          <p:nvPr/>
        </p:nvSpPr>
        <p:spPr>
          <a:xfrm>
            <a:off x="3392488" y="4229100"/>
            <a:ext cx="0" cy="0"/>
          </a:xfrm>
          <a:prstGeom prst="line">
            <a:avLst/>
          </a:prstGeom>
          <a:ln w="12700" cap="flat" cmpd="sng">
            <a:solidFill>
              <a:srgbClr val="000000"/>
            </a:solidFill>
            <a:prstDash val="solid"/>
            <a:round/>
            <a:headEnd type="none" w="med" len="med"/>
            <a:tailEnd type="none" w="med" len="med"/>
          </a:ln>
        </p:spPr>
      </p:sp>
      <p:sp>
        <p:nvSpPr>
          <p:cNvPr id="17494" name="Line 92"/>
          <p:cNvSpPr/>
          <p:nvPr/>
        </p:nvSpPr>
        <p:spPr>
          <a:xfrm flipH="1">
            <a:off x="3176588" y="4229100"/>
            <a:ext cx="215900" cy="14288"/>
          </a:xfrm>
          <a:prstGeom prst="line">
            <a:avLst/>
          </a:prstGeom>
          <a:ln w="12700" cap="flat" cmpd="sng">
            <a:solidFill>
              <a:srgbClr val="000000"/>
            </a:solidFill>
            <a:prstDash val="solid"/>
            <a:round/>
            <a:headEnd type="none" w="med" len="med"/>
            <a:tailEnd type="none" w="med" len="med"/>
          </a:ln>
        </p:spPr>
      </p:sp>
      <p:sp>
        <p:nvSpPr>
          <p:cNvPr id="17495" name="Line 93"/>
          <p:cNvSpPr/>
          <p:nvPr/>
        </p:nvSpPr>
        <p:spPr>
          <a:xfrm>
            <a:off x="3176588" y="4243388"/>
            <a:ext cx="0" cy="0"/>
          </a:xfrm>
          <a:prstGeom prst="line">
            <a:avLst/>
          </a:prstGeom>
          <a:ln w="12700" cap="flat" cmpd="sng">
            <a:solidFill>
              <a:srgbClr val="000000"/>
            </a:solidFill>
            <a:prstDash val="solid"/>
            <a:round/>
            <a:headEnd type="none" w="med" len="med"/>
            <a:tailEnd type="none" w="med" len="med"/>
          </a:ln>
        </p:spPr>
      </p:sp>
      <p:sp>
        <p:nvSpPr>
          <p:cNvPr id="17496" name="Line 94"/>
          <p:cNvSpPr/>
          <p:nvPr/>
        </p:nvSpPr>
        <p:spPr>
          <a:xfrm>
            <a:off x="3176588" y="4243388"/>
            <a:ext cx="0" cy="0"/>
          </a:xfrm>
          <a:prstGeom prst="line">
            <a:avLst/>
          </a:prstGeom>
          <a:ln w="12700" cap="flat" cmpd="sng">
            <a:solidFill>
              <a:srgbClr val="000000"/>
            </a:solidFill>
            <a:prstDash val="solid"/>
            <a:round/>
            <a:headEnd type="none" w="med" len="med"/>
            <a:tailEnd type="none" w="med" len="med"/>
          </a:ln>
        </p:spPr>
      </p:sp>
      <p:sp>
        <p:nvSpPr>
          <p:cNvPr id="17497" name="Line 95"/>
          <p:cNvSpPr/>
          <p:nvPr/>
        </p:nvSpPr>
        <p:spPr>
          <a:xfrm>
            <a:off x="3176588" y="4243388"/>
            <a:ext cx="0" cy="0"/>
          </a:xfrm>
          <a:prstGeom prst="line">
            <a:avLst/>
          </a:prstGeom>
          <a:ln w="12700" cap="flat" cmpd="sng">
            <a:solidFill>
              <a:srgbClr val="000000"/>
            </a:solidFill>
            <a:prstDash val="solid"/>
            <a:round/>
            <a:headEnd type="none" w="med" len="med"/>
            <a:tailEnd type="none" w="med" len="med"/>
          </a:ln>
        </p:spPr>
      </p:sp>
      <p:sp>
        <p:nvSpPr>
          <p:cNvPr id="17498" name="Line 96"/>
          <p:cNvSpPr/>
          <p:nvPr/>
        </p:nvSpPr>
        <p:spPr>
          <a:xfrm flipH="1" flipV="1">
            <a:off x="2973388" y="4229100"/>
            <a:ext cx="203200" cy="14288"/>
          </a:xfrm>
          <a:prstGeom prst="line">
            <a:avLst/>
          </a:prstGeom>
          <a:ln w="12700" cap="flat" cmpd="sng">
            <a:solidFill>
              <a:srgbClr val="000000"/>
            </a:solidFill>
            <a:prstDash val="solid"/>
            <a:round/>
            <a:headEnd type="none" w="med" len="med"/>
            <a:tailEnd type="none" w="med" len="med"/>
          </a:ln>
        </p:spPr>
      </p:sp>
      <p:sp>
        <p:nvSpPr>
          <p:cNvPr id="17499" name="Line 97"/>
          <p:cNvSpPr/>
          <p:nvPr/>
        </p:nvSpPr>
        <p:spPr>
          <a:xfrm>
            <a:off x="2973388" y="4229100"/>
            <a:ext cx="0" cy="0"/>
          </a:xfrm>
          <a:prstGeom prst="line">
            <a:avLst/>
          </a:prstGeom>
          <a:ln w="12700" cap="flat" cmpd="sng">
            <a:solidFill>
              <a:srgbClr val="000000"/>
            </a:solidFill>
            <a:prstDash val="solid"/>
            <a:round/>
            <a:headEnd type="none" w="med" len="med"/>
            <a:tailEnd type="none" w="med" len="med"/>
          </a:ln>
        </p:spPr>
      </p:sp>
      <p:sp>
        <p:nvSpPr>
          <p:cNvPr id="17500" name="Line 98"/>
          <p:cNvSpPr/>
          <p:nvPr/>
        </p:nvSpPr>
        <p:spPr>
          <a:xfrm flipH="1" flipV="1">
            <a:off x="2782888" y="4157663"/>
            <a:ext cx="190500" cy="71437"/>
          </a:xfrm>
          <a:prstGeom prst="line">
            <a:avLst/>
          </a:prstGeom>
          <a:ln w="12700" cap="flat" cmpd="sng">
            <a:solidFill>
              <a:srgbClr val="000000"/>
            </a:solidFill>
            <a:prstDash val="solid"/>
            <a:round/>
            <a:headEnd type="none" w="med" len="med"/>
            <a:tailEnd type="none" w="med" len="med"/>
          </a:ln>
        </p:spPr>
      </p:sp>
      <p:sp>
        <p:nvSpPr>
          <p:cNvPr id="17501" name="Line 99"/>
          <p:cNvSpPr/>
          <p:nvPr/>
        </p:nvSpPr>
        <p:spPr>
          <a:xfrm>
            <a:off x="2782888" y="4157663"/>
            <a:ext cx="0" cy="0"/>
          </a:xfrm>
          <a:prstGeom prst="line">
            <a:avLst/>
          </a:prstGeom>
          <a:ln w="12700" cap="flat" cmpd="sng">
            <a:solidFill>
              <a:srgbClr val="000000"/>
            </a:solidFill>
            <a:prstDash val="solid"/>
            <a:round/>
            <a:headEnd type="none" w="med" len="med"/>
            <a:tailEnd type="none" w="med" len="med"/>
          </a:ln>
        </p:spPr>
      </p:sp>
      <p:sp>
        <p:nvSpPr>
          <p:cNvPr id="17502" name="Line 100"/>
          <p:cNvSpPr/>
          <p:nvPr/>
        </p:nvSpPr>
        <p:spPr>
          <a:xfrm flipH="1" flipV="1">
            <a:off x="2605088" y="4057650"/>
            <a:ext cx="177800" cy="100013"/>
          </a:xfrm>
          <a:prstGeom prst="line">
            <a:avLst/>
          </a:prstGeom>
          <a:ln w="12700" cap="flat" cmpd="sng">
            <a:solidFill>
              <a:srgbClr val="000000"/>
            </a:solidFill>
            <a:prstDash val="solid"/>
            <a:round/>
            <a:headEnd type="none" w="med" len="med"/>
            <a:tailEnd type="none" w="med" len="med"/>
          </a:ln>
        </p:spPr>
      </p:sp>
      <p:sp>
        <p:nvSpPr>
          <p:cNvPr id="17503" name="Line 101"/>
          <p:cNvSpPr/>
          <p:nvPr/>
        </p:nvSpPr>
        <p:spPr>
          <a:xfrm>
            <a:off x="2605088" y="4057650"/>
            <a:ext cx="0" cy="0"/>
          </a:xfrm>
          <a:prstGeom prst="line">
            <a:avLst/>
          </a:prstGeom>
          <a:ln w="12700" cap="flat" cmpd="sng">
            <a:solidFill>
              <a:srgbClr val="000000"/>
            </a:solidFill>
            <a:prstDash val="solid"/>
            <a:round/>
            <a:headEnd type="none" w="med" len="med"/>
            <a:tailEnd type="none" w="med" len="med"/>
          </a:ln>
        </p:spPr>
      </p:sp>
      <p:sp>
        <p:nvSpPr>
          <p:cNvPr id="17504" name="Line 102"/>
          <p:cNvSpPr/>
          <p:nvPr/>
        </p:nvSpPr>
        <p:spPr>
          <a:xfrm flipH="1" flipV="1">
            <a:off x="2452688" y="3914775"/>
            <a:ext cx="152400" cy="142875"/>
          </a:xfrm>
          <a:prstGeom prst="line">
            <a:avLst/>
          </a:prstGeom>
          <a:ln w="12700" cap="flat" cmpd="sng">
            <a:solidFill>
              <a:srgbClr val="000000"/>
            </a:solidFill>
            <a:prstDash val="solid"/>
            <a:round/>
            <a:headEnd type="none" w="med" len="med"/>
            <a:tailEnd type="none" w="med" len="med"/>
          </a:ln>
        </p:spPr>
      </p:sp>
      <p:sp>
        <p:nvSpPr>
          <p:cNvPr id="17505" name="Line 103"/>
          <p:cNvSpPr/>
          <p:nvPr/>
        </p:nvSpPr>
        <p:spPr>
          <a:xfrm>
            <a:off x="2452688" y="3914775"/>
            <a:ext cx="0" cy="0"/>
          </a:xfrm>
          <a:prstGeom prst="line">
            <a:avLst/>
          </a:prstGeom>
          <a:ln w="12700" cap="flat" cmpd="sng">
            <a:solidFill>
              <a:srgbClr val="000000"/>
            </a:solidFill>
            <a:prstDash val="solid"/>
            <a:round/>
            <a:headEnd type="none" w="med" len="med"/>
            <a:tailEnd type="none" w="med" len="med"/>
          </a:ln>
        </p:spPr>
      </p:sp>
      <p:sp>
        <p:nvSpPr>
          <p:cNvPr id="17506" name="Line 104"/>
          <p:cNvSpPr/>
          <p:nvPr/>
        </p:nvSpPr>
        <p:spPr>
          <a:xfrm flipH="1" flipV="1">
            <a:off x="2325688" y="3743325"/>
            <a:ext cx="127000" cy="171450"/>
          </a:xfrm>
          <a:prstGeom prst="line">
            <a:avLst/>
          </a:prstGeom>
          <a:ln w="12700" cap="flat" cmpd="sng">
            <a:solidFill>
              <a:srgbClr val="000000"/>
            </a:solidFill>
            <a:prstDash val="solid"/>
            <a:round/>
            <a:headEnd type="none" w="med" len="med"/>
            <a:tailEnd type="none" w="med" len="med"/>
          </a:ln>
        </p:spPr>
      </p:sp>
      <p:sp>
        <p:nvSpPr>
          <p:cNvPr id="17507" name="Line 105"/>
          <p:cNvSpPr/>
          <p:nvPr/>
        </p:nvSpPr>
        <p:spPr>
          <a:xfrm>
            <a:off x="2325688" y="3743325"/>
            <a:ext cx="0" cy="0"/>
          </a:xfrm>
          <a:prstGeom prst="line">
            <a:avLst/>
          </a:prstGeom>
          <a:ln w="12700" cap="flat" cmpd="sng">
            <a:solidFill>
              <a:srgbClr val="000000"/>
            </a:solidFill>
            <a:prstDash val="solid"/>
            <a:round/>
            <a:headEnd type="none" w="med" len="med"/>
            <a:tailEnd type="none" w="med" len="med"/>
          </a:ln>
        </p:spPr>
      </p:sp>
      <p:sp>
        <p:nvSpPr>
          <p:cNvPr id="17508" name="Line 106"/>
          <p:cNvSpPr/>
          <p:nvPr/>
        </p:nvSpPr>
        <p:spPr>
          <a:xfrm flipH="1" flipV="1">
            <a:off x="2236788" y="3557588"/>
            <a:ext cx="88900" cy="185737"/>
          </a:xfrm>
          <a:prstGeom prst="line">
            <a:avLst/>
          </a:prstGeom>
          <a:ln w="12700" cap="flat" cmpd="sng">
            <a:solidFill>
              <a:srgbClr val="000000"/>
            </a:solidFill>
            <a:prstDash val="solid"/>
            <a:round/>
            <a:headEnd type="none" w="med" len="med"/>
            <a:tailEnd type="none" w="med" len="med"/>
          </a:ln>
        </p:spPr>
      </p:sp>
      <p:sp>
        <p:nvSpPr>
          <p:cNvPr id="17509" name="Line 107"/>
          <p:cNvSpPr/>
          <p:nvPr/>
        </p:nvSpPr>
        <p:spPr>
          <a:xfrm>
            <a:off x="2236788" y="3557588"/>
            <a:ext cx="0" cy="0"/>
          </a:xfrm>
          <a:prstGeom prst="line">
            <a:avLst/>
          </a:prstGeom>
          <a:ln w="12700" cap="flat" cmpd="sng">
            <a:solidFill>
              <a:srgbClr val="000000"/>
            </a:solidFill>
            <a:prstDash val="solid"/>
            <a:round/>
            <a:headEnd type="none" w="med" len="med"/>
            <a:tailEnd type="none" w="med" len="med"/>
          </a:ln>
        </p:spPr>
      </p:sp>
      <p:sp>
        <p:nvSpPr>
          <p:cNvPr id="17510" name="Line 108"/>
          <p:cNvSpPr/>
          <p:nvPr/>
        </p:nvSpPr>
        <p:spPr>
          <a:xfrm flipH="1" flipV="1">
            <a:off x="2173288" y="3343275"/>
            <a:ext cx="63500" cy="214313"/>
          </a:xfrm>
          <a:prstGeom prst="line">
            <a:avLst/>
          </a:prstGeom>
          <a:ln w="12700" cap="flat" cmpd="sng">
            <a:solidFill>
              <a:srgbClr val="000000"/>
            </a:solidFill>
            <a:prstDash val="solid"/>
            <a:round/>
            <a:headEnd type="none" w="med" len="med"/>
            <a:tailEnd type="none" w="med" len="med"/>
          </a:ln>
        </p:spPr>
      </p:sp>
      <p:sp>
        <p:nvSpPr>
          <p:cNvPr id="17511" name="Line 109"/>
          <p:cNvSpPr/>
          <p:nvPr/>
        </p:nvSpPr>
        <p:spPr>
          <a:xfrm>
            <a:off x="2173288" y="3343275"/>
            <a:ext cx="0" cy="0"/>
          </a:xfrm>
          <a:prstGeom prst="line">
            <a:avLst/>
          </a:prstGeom>
          <a:ln w="12700" cap="flat" cmpd="sng">
            <a:solidFill>
              <a:srgbClr val="000000"/>
            </a:solidFill>
            <a:prstDash val="solid"/>
            <a:round/>
            <a:headEnd type="none" w="med" len="med"/>
            <a:tailEnd type="none" w="med" len="med"/>
          </a:ln>
        </p:spPr>
      </p:sp>
      <p:sp>
        <p:nvSpPr>
          <p:cNvPr id="17512" name="Line 110"/>
          <p:cNvSpPr/>
          <p:nvPr/>
        </p:nvSpPr>
        <p:spPr>
          <a:xfrm flipH="1" flipV="1">
            <a:off x="2147888" y="3114675"/>
            <a:ext cx="25400" cy="228600"/>
          </a:xfrm>
          <a:prstGeom prst="line">
            <a:avLst/>
          </a:prstGeom>
          <a:ln w="12700" cap="flat" cmpd="sng">
            <a:solidFill>
              <a:srgbClr val="000000"/>
            </a:solidFill>
            <a:prstDash val="solid"/>
            <a:round/>
            <a:headEnd type="none" w="med" len="med"/>
            <a:tailEnd type="none" w="med" len="med"/>
          </a:ln>
        </p:spPr>
      </p:sp>
      <p:sp>
        <p:nvSpPr>
          <p:cNvPr id="17513" name="Line 124"/>
          <p:cNvSpPr/>
          <p:nvPr/>
        </p:nvSpPr>
        <p:spPr>
          <a:xfrm flipV="1">
            <a:off x="2605088" y="2057400"/>
            <a:ext cx="177800" cy="114300"/>
          </a:xfrm>
          <a:prstGeom prst="line">
            <a:avLst/>
          </a:prstGeom>
          <a:ln w="12700" cap="flat" cmpd="sng">
            <a:solidFill>
              <a:srgbClr val="000000"/>
            </a:solidFill>
            <a:prstDash val="solid"/>
            <a:round/>
            <a:headEnd type="none" w="med" len="med"/>
            <a:tailEnd type="none" w="med" len="med"/>
          </a:ln>
        </p:spPr>
      </p:sp>
      <p:sp>
        <p:nvSpPr>
          <p:cNvPr id="17514" name="Line 125"/>
          <p:cNvSpPr/>
          <p:nvPr/>
        </p:nvSpPr>
        <p:spPr>
          <a:xfrm>
            <a:off x="2782888" y="2057400"/>
            <a:ext cx="0" cy="0"/>
          </a:xfrm>
          <a:prstGeom prst="line">
            <a:avLst/>
          </a:prstGeom>
          <a:ln w="12700" cap="flat" cmpd="sng">
            <a:solidFill>
              <a:srgbClr val="000000"/>
            </a:solidFill>
            <a:prstDash val="solid"/>
            <a:round/>
            <a:headEnd type="none" w="med" len="med"/>
            <a:tailEnd type="none" w="med" len="med"/>
          </a:ln>
        </p:spPr>
      </p:sp>
      <p:sp>
        <p:nvSpPr>
          <p:cNvPr id="17515" name="Line 126"/>
          <p:cNvSpPr/>
          <p:nvPr/>
        </p:nvSpPr>
        <p:spPr>
          <a:xfrm flipV="1">
            <a:off x="2782888" y="1985963"/>
            <a:ext cx="190500" cy="71437"/>
          </a:xfrm>
          <a:prstGeom prst="line">
            <a:avLst/>
          </a:prstGeom>
          <a:ln w="12700" cap="flat" cmpd="sng">
            <a:solidFill>
              <a:srgbClr val="000000"/>
            </a:solidFill>
            <a:prstDash val="solid"/>
            <a:round/>
            <a:headEnd type="none" w="med" len="med"/>
            <a:tailEnd type="none" w="med" len="med"/>
          </a:ln>
        </p:spPr>
      </p:sp>
      <p:sp>
        <p:nvSpPr>
          <p:cNvPr id="17516" name="Line 127"/>
          <p:cNvSpPr/>
          <p:nvPr/>
        </p:nvSpPr>
        <p:spPr>
          <a:xfrm>
            <a:off x="2973388" y="1985963"/>
            <a:ext cx="0" cy="0"/>
          </a:xfrm>
          <a:prstGeom prst="line">
            <a:avLst/>
          </a:prstGeom>
          <a:ln w="12700" cap="flat" cmpd="sng">
            <a:solidFill>
              <a:srgbClr val="000000"/>
            </a:solidFill>
            <a:prstDash val="solid"/>
            <a:round/>
            <a:headEnd type="none" w="med" len="med"/>
            <a:tailEnd type="none" w="med" len="med"/>
          </a:ln>
        </p:spPr>
      </p:sp>
      <p:sp>
        <p:nvSpPr>
          <p:cNvPr id="17517" name="Line 128"/>
          <p:cNvSpPr/>
          <p:nvPr/>
        </p:nvSpPr>
        <p:spPr>
          <a:xfrm flipV="1">
            <a:off x="2973388" y="1971675"/>
            <a:ext cx="203200" cy="14288"/>
          </a:xfrm>
          <a:prstGeom prst="line">
            <a:avLst/>
          </a:prstGeom>
          <a:ln w="12700" cap="flat" cmpd="sng">
            <a:solidFill>
              <a:srgbClr val="000000"/>
            </a:solidFill>
            <a:prstDash val="solid"/>
            <a:round/>
            <a:headEnd type="none" w="med" len="med"/>
            <a:tailEnd type="none" w="med" len="med"/>
          </a:ln>
        </p:spPr>
      </p:sp>
      <p:sp>
        <p:nvSpPr>
          <p:cNvPr id="17518" name="Line 129"/>
          <p:cNvSpPr/>
          <p:nvPr/>
        </p:nvSpPr>
        <p:spPr>
          <a:xfrm>
            <a:off x="3176588" y="1971675"/>
            <a:ext cx="0" cy="0"/>
          </a:xfrm>
          <a:prstGeom prst="line">
            <a:avLst/>
          </a:prstGeom>
          <a:ln w="12700" cap="flat" cmpd="sng">
            <a:solidFill>
              <a:srgbClr val="000000"/>
            </a:solidFill>
            <a:prstDash val="solid"/>
            <a:round/>
            <a:headEnd type="none" w="med" len="med"/>
            <a:tailEnd type="none" w="med" len="med"/>
          </a:ln>
        </p:spPr>
      </p:sp>
      <p:sp>
        <p:nvSpPr>
          <p:cNvPr id="17519" name="Line 130"/>
          <p:cNvSpPr/>
          <p:nvPr/>
        </p:nvSpPr>
        <p:spPr>
          <a:xfrm>
            <a:off x="3176588" y="1971675"/>
            <a:ext cx="0" cy="0"/>
          </a:xfrm>
          <a:prstGeom prst="line">
            <a:avLst/>
          </a:prstGeom>
          <a:ln w="12700" cap="flat" cmpd="sng">
            <a:solidFill>
              <a:srgbClr val="000000"/>
            </a:solidFill>
            <a:prstDash val="solid"/>
            <a:round/>
            <a:headEnd type="none" w="med" len="med"/>
            <a:tailEnd type="none" w="med" len="med"/>
          </a:ln>
        </p:spPr>
      </p:sp>
      <p:sp>
        <p:nvSpPr>
          <p:cNvPr id="17520" name="Line 131"/>
          <p:cNvSpPr/>
          <p:nvPr/>
        </p:nvSpPr>
        <p:spPr>
          <a:xfrm>
            <a:off x="3176588" y="1971675"/>
            <a:ext cx="0" cy="0"/>
          </a:xfrm>
          <a:prstGeom prst="line">
            <a:avLst/>
          </a:prstGeom>
          <a:ln w="12700" cap="flat" cmpd="sng">
            <a:solidFill>
              <a:srgbClr val="000000"/>
            </a:solidFill>
            <a:prstDash val="solid"/>
            <a:round/>
            <a:headEnd type="none" w="med" len="med"/>
            <a:tailEnd type="none" w="med" len="med"/>
          </a:ln>
        </p:spPr>
      </p:sp>
      <p:sp>
        <p:nvSpPr>
          <p:cNvPr id="17521" name="Line 132"/>
          <p:cNvSpPr/>
          <p:nvPr/>
        </p:nvSpPr>
        <p:spPr>
          <a:xfrm>
            <a:off x="3176588" y="1971675"/>
            <a:ext cx="215900" cy="14288"/>
          </a:xfrm>
          <a:prstGeom prst="line">
            <a:avLst/>
          </a:prstGeom>
          <a:ln w="12700" cap="flat" cmpd="sng">
            <a:solidFill>
              <a:srgbClr val="000000"/>
            </a:solidFill>
            <a:prstDash val="solid"/>
            <a:round/>
            <a:headEnd type="none" w="med" len="med"/>
            <a:tailEnd type="none" w="med" len="med"/>
          </a:ln>
        </p:spPr>
      </p:sp>
      <p:sp>
        <p:nvSpPr>
          <p:cNvPr id="17522" name="Line 133"/>
          <p:cNvSpPr/>
          <p:nvPr/>
        </p:nvSpPr>
        <p:spPr>
          <a:xfrm>
            <a:off x="3392488" y="1985963"/>
            <a:ext cx="0" cy="0"/>
          </a:xfrm>
          <a:prstGeom prst="line">
            <a:avLst/>
          </a:prstGeom>
          <a:ln w="12700" cap="flat" cmpd="sng">
            <a:solidFill>
              <a:srgbClr val="000000"/>
            </a:solidFill>
            <a:prstDash val="solid"/>
            <a:round/>
            <a:headEnd type="none" w="med" len="med"/>
            <a:tailEnd type="none" w="med" len="med"/>
          </a:ln>
        </p:spPr>
      </p:sp>
      <p:sp>
        <p:nvSpPr>
          <p:cNvPr id="17523" name="Line 134"/>
          <p:cNvSpPr/>
          <p:nvPr/>
        </p:nvSpPr>
        <p:spPr>
          <a:xfrm>
            <a:off x="3392488" y="1985963"/>
            <a:ext cx="190500" cy="71437"/>
          </a:xfrm>
          <a:prstGeom prst="line">
            <a:avLst/>
          </a:prstGeom>
          <a:ln w="12700" cap="flat" cmpd="sng">
            <a:solidFill>
              <a:srgbClr val="000000"/>
            </a:solidFill>
            <a:prstDash val="solid"/>
            <a:round/>
            <a:headEnd type="none" w="med" len="med"/>
            <a:tailEnd type="none" w="med" len="med"/>
          </a:ln>
        </p:spPr>
      </p:sp>
      <p:sp>
        <p:nvSpPr>
          <p:cNvPr id="17524" name="Line 135"/>
          <p:cNvSpPr/>
          <p:nvPr/>
        </p:nvSpPr>
        <p:spPr>
          <a:xfrm>
            <a:off x="3582988" y="2057400"/>
            <a:ext cx="0" cy="0"/>
          </a:xfrm>
          <a:prstGeom prst="line">
            <a:avLst/>
          </a:prstGeom>
          <a:ln w="12700" cap="flat" cmpd="sng">
            <a:solidFill>
              <a:srgbClr val="000000"/>
            </a:solidFill>
            <a:prstDash val="solid"/>
            <a:round/>
            <a:headEnd type="none" w="med" len="med"/>
            <a:tailEnd type="none" w="med" len="med"/>
          </a:ln>
        </p:spPr>
      </p:sp>
      <p:sp>
        <p:nvSpPr>
          <p:cNvPr id="17525" name="Line 136"/>
          <p:cNvSpPr/>
          <p:nvPr/>
        </p:nvSpPr>
        <p:spPr>
          <a:xfrm>
            <a:off x="3582988" y="2057400"/>
            <a:ext cx="177800" cy="114300"/>
          </a:xfrm>
          <a:prstGeom prst="line">
            <a:avLst/>
          </a:prstGeom>
          <a:ln w="12700" cap="flat" cmpd="sng">
            <a:solidFill>
              <a:srgbClr val="000000"/>
            </a:solidFill>
            <a:prstDash val="solid"/>
            <a:round/>
            <a:headEnd type="none" w="med" len="med"/>
            <a:tailEnd type="none" w="med" len="med"/>
          </a:ln>
        </p:spPr>
      </p:sp>
      <p:sp>
        <p:nvSpPr>
          <p:cNvPr id="17526" name="Line 137"/>
          <p:cNvSpPr/>
          <p:nvPr/>
        </p:nvSpPr>
        <p:spPr>
          <a:xfrm>
            <a:off x="3760788" y="2171700"/>
            <a:ext cx="0" cy="0"/>
          </a:xfrm>
          <a:prstGeom prst="line">
            <a:avLst/>
          </a:prstGeom>
          <a:ln w="12700" cap="flat" cmpd="sng">
            <a:solidFill>
              <a:srgbClr val="000000"/>
            </a:solidFill>
            <a:prstDash val="solid"/>
            <a:round/>
            <a:headEnd type="none" w="med" len="med"/>
            <a:tailEnd type="none" w="med" len="med"/>
          </a:ln>
        </p:spPr>
      </p:sp>
      <p:sp>
        <p:nvSpPr>
          <p:cNvPr id="17527" name="Line 138"/>
          <p:cNvSpPr/>
          <p:nvPr/>
        </p:nvSpPr>
        <p:spPr>
          <a:xfrm>
            <a:off x="3760788" y="2171700"/>
            <a:ext cx="152400" cy="128588"/>
          </a:xfrm>
          <a:prstGeom prst="line">
            <a:avLst/>
          </a:prstGeom>
          <a:ln w="12700" cap="flat" cmpd="sng">
            <a:solidFill>
              <a:srgbClr val="000000"/>
            </a:solidFill>
            <a:prstDash val="solid"/>
            <a:round/>
            <a:headEnd type="none" w="med" len="med"/>
            <a:tailEnd type="none" w="med" len="med"/>
          </a:ln>
        </p:spPr>
      </p:sp>
      <p:sp>
        <p:nvSpPr>
          <p:cNvPr id="17528" name="Line 139"/>
          <p:cNvSpPr/>
          <p:nvPr/>
        </p:nvSpPr>
        <p:spPr>
          <a:xfrm>
            <a:off x="3913188" y="2300288"/>
            <a:ext cx="0" cy="0"/>
          </a:xfrm>
          <a:prstGeom prst="line">
            <a:avLst/>
          </a:prstGeom>
          <a:ln w="12700" cap="flat" cmpd="sng">
            <a:solidFill>
              <a:srgbClr val="000000"/>
            </a:solidFill>
            <a:prstDash val="solid"/>
            <a:round/>
            <a:headEnd type="none" w="med" len="med"/>
            <a:tailEnd type="none" w="med" len="med"/>
          </a:ln>
        </p:spPr>
      </p:sp>
      <p:sp>
        <p:nvSpPr>
          <p:cNvPr id="17529" name="Line 140"/>
          <p:cNvSpPr/>
          <p:nvPr/>
        </p:nvSpPr>
        <p:spPr>
          <a:xfrm>
            <a:off x="3913188" y="2300288"/>
            <a:ext cx="127000" cy="171450"/>
          </a:xfrm>
          <a:prstGeom prst="line">
            <a:avLst/>
          </a:prstGeom>
          <a:ln w="12700" cap="flat" cmpd="sng">
            <a:solidFill>
              <a:srgbClr val="000000"/>
            </a:solidFill>
            <a:prstDash val="solid"/>
            <a:round/>
            <a:headEnd type="none" w="med" len="med"/>
            <a:tailEnd type="none" w="med" len="med"/>
          </a:ln>
        </p:spPr>
      </p:sp>
      <p:sp>
        <p:nvSpPr>
          <p:cNvPr id="17530" name="Line 141"/>
          <p:cNvSpPr/>
          <p:nvPr/>
        </p:nvSpPr>
        <p:spPr>
          <a:xfrm>
            <a:off x="4040188" y="2471738"/>
            <a:ext cx="0" cy="0"/>
          </a:xfrm>
          <a:prstGeom prst="line">
            <a:avLst/>
          </a:prstGeom>
          <a:ln w="12700" cap="flat" cmpd="sng">
            <a:solidFill>
              <a:srgbClr val="000000"/>
            </a:solidFill>
            <a:prstDash val="solid"/>
            <a:round/>
            <a:headEnd type="none" w="med" len="med"/>
            <a:tailEnd type="none" w="med" len="med"/>
          </a:ln>
        </p:spPr>
      </p:sp>
      <p:sp>
        <p:nvSpPr>
          <p:cNvPr id="17531" name="Line 142"/>
          <p:cNvSpPr/>
          <p:nvPr/>
        </p:nvSpPr>
        <p:spPr>
          <a:xfrm>
            <a:off x="4040188" y="2471738"/>
            <a:ext cx="88900" cy="200025"/>
          </a:xfrm>
          <a:prstGeom prst="line">
            <a:avLst/>
          </a:prstGeom>
          <a:ln w="12700" cap="flat" cmpd="sng">
            <a:solidFill>
              <a:srgbClr val="000000"/>
            </a:solidFill>
            <a:prstDash val="solid"/>
            <a:round/>
            <a:headEnd type="none" w="med" len="med"/>
            <a:tailEnd type="none" w="med" len="med"/>
          </a:ln>
        </p:spPr>
      </p:sp>
      <p:sp>
        <p:nvSpPr>
          <p:cNvPr id="17532" name="Line 143"/>
          <p:cNvSpPr/>
          <p:nvPr/>
        </p:nvSpPr>
        <p:spPr>
          <a:xfrm>
            <a:off x="4129088" y="2671763"/>
            <a:ext cx="0" cy="0"/>
          </a:xfrm>
          <a:prstGeom prst="line">
            <a:avLst/>
          </a:prstGeom>
          <a:ln w="12700" cap="flat" cmpd="sng">
            <a:solidFill>
              <a:srgbClr val="000000"/>
            </a:solidFill>
            <a:prstDash val="solid"/>
            <a:round/>
            <a:headEnd type="none" w="med" len="med"/>
            <a:tailEnd type="none" w="med" len="med"/>
          </a:ln>
        </p:spPr>
      </p:sp>
      <p:sp>
        <p:nvSpPr>
          <p:cNvPr id="17533" name="Line 144"/>
          <p:cNvSpPr/>
          <p:nvPr/>
        </p:nvSpPr>
        <p:spPr>
          <a:xfrm>
            <a:off x="4129088" y="2671763"/>
            <a:ext cx="63500" cy="214312"/>
          </a:xfrm>
          <a:prstGeom prst="line">
            <a:avLst/>
          </a:prstGeom>
          <a:ln w="12700" cap="flat" cmpd="sng">
            <a:solidFill>
              <a:srgbClr val="000000"/>
            </a:solidFill>
            <a:prstDash val="solid"/>
            <a:round/>
            <a:headEnd type="none" w="med" len="med"/>
            <a:tailEnd type="none" w="med" len="med"/>
          </a:ln>
        </p:spPr>
      </p:sp>
      <p:sp>
        <p:nvSpPr>
          <p:cNvPr id="17534" name="Line 145"/>
          <p:cNvSpPr/>
          <p:nvPr/>
        </p:nvSpPr>
        <p:spPr>
          <a:xfrm>
            <a:off x="4192588" y="2886075"/>
            <a:ext cx="0" cy="0"/>
          </a:xfrm>
          <a:prstGeom prst="line">
            <a:avLst/>
          </a:prstGeom>
          <a:ln w="12700" cap="flat" cmpd="sng">
            <a:solidFill>
              <a:srgbClr val="000000"/>
            </a:solidFill>
            <a:prstDash val="solid"/>
            <a:round/>
            <a:headEnd type="none" w="med" len="med"/>
            <a:tailEnd type="none" w="med" len="med"/>
          </a:ln>
        </p:spPr>
      </p:sp>
      <p:sp>
        <p:nvSpPr>
          <p:cNvPr id="17535" name="Line 146"/>
          <p:cNvSpPr/>
          <p:nvPr/>
        </p:nvSpPr>
        <p:spPr>
          <a:xfrm>
            <a:off x="4192588" y="2886075"/>
            <a:ext cx="25400" cy="228600"/>
          </a:xfrm>
          <a:prstGeom prst="line">
            <a:avLst/>
          </a:prstGeom>
          <a:ln w="12700" cap="flat" cmpd="sng">
            <a:solidFill>
              <a:srgbClr val="000000"/>
            </a:solidFill>
            <a:prstDash val="solid"/>
            <a:round/>
            <a:headEnd type="none" w="med" len="med"/>
            <a:tailEnd type="none" w="med" len="med"/>
          </a:ln>
        </p:spPr>
      </p:sp>
      <p:sp>
        <p:nvSpPr>
          <p:cNvPr id="17536" name="Line 147"/>
          <p:cNvSpPr/>
          <p:nvPr/>
        </p:nvSpPr>
        <p:spPr>
          <a:xfrm>
            <a:off x="4217988" y="3114675"/>
            <a:ext cx="0" cy="0"/>
          </a:xfrm>
          <a:prstGeom prst="line">
            <a:avLst/>
          </a:prstGeom>
          <a:ln w="12700" cap="flat" cmpd="sng">
            <a:solidFill>
              <a:srgbClr val="000000"/>
            </a:solidFill>
            <a:prstDash val="solid"/>
            <a:round/>
            <a:headEnd type="none" w="med" len="med"/>
            <a:tailEnd type="none" w="med" len="med"/>
          </a:ln>
        </p:spPr>
      </p:sp>
      <p:sp>
        <p:nvSpPr>
          <p:cNvPr id="17537" name="Freeform 148"/>
          <p:cNvSpPr/>
          <p:nvPr/>
        </p:nvSpPr>
        <p:spPr>
          <a:xfrm>
            <a:off x="2262188" y="2085975"/>
            <a:ext cx="1828800" cy="20288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52" h="1278">
                <a:moveTo>
                  <a:pt x="1152" y="639"/>
                </a:moveTo>
                <a:lnTo>
                  <a:pt x="1144" y="765"/>
                </a:lnTo>
                <a:lnTo>
                  <a:pt x="1112" y="891"/>
                </a:lnTo>
                <a:lnTo>
                  <a:pt x="1056" y="999"/>
                </a:lnTo>
                <a:lnTo>
                  <a:pt x="984" y="1089"/>
                </a:lnTo>
                <a:lnTo>
                  <a:pt x="896" y="1170"/>
                </a:lnTo>
                <a:lnTo>
                  <a:pt x="800" y="1224"/>
                </a:lnTo>
                <a:lnTo>
                  <a:pt x="696" y="1260"/>
                </a:lnTo>
                <a:lnTo>
                  <a:pt x="576" y="1278"/>
                </a:lnTo>
                <a:lnTo>
                  <a:pt x="464" y="1260"/>
                </a:lnTo>
                <a:lnTo>
                  <a:pt x="352" y="1224"/>
                </a:lnTo>
                <a:lnTo>
                  <a:pt x="256" y="1170"/>
                </a:lnTo>
                <a:lnTo>
                  <a:pt x="168" y="1089"/>
                </a:lnTo>
                <a:lnTo>
                  <a:pt x="96" y="999"/>
                </a:lnTo>
                <a:lnTo>
                  <a:pt x="40" y="891"/>
                </a:lnTo>
                <a:lnTo>
                  <a:pt x="8" y="765"/>
                </a:lnTo>
                <a:lnTo>
                  <a:pt x="0" y="639"/>
                </a:lnTo>
                <a:lnTo>
                  <a:pt x="8" y="513"/>
                </a:lnTo>
                <a:lnTo>
                  <a:pt x="40" y="396"/>
                </a:lnTo>
                <a:lnTo>
                  <a:pt x="96" y="288"/>
                </a:lnTo>
                <a:lnTo>
                  <a:pt x="168" y="189"/>
                </a:lnTo>
                <a:lnTo>
                  <a:pt x="256" y="117"/>
                </a:lnTo>
                <a:lnTo>
                  <a:pt x="352" y="54"/>
                </a:lnTo>
                <a:lnTo>
                  <a:pt x="464" y="18"/>
                </a:lnTo>
                <a:lnTo>
                  <a:pt x="576" y="0"/>
                </a:lnTo>
                <a:lnTo>
                  <a:pt x="696" y="18"/>
                </a:lnTo>
                <a:lnTo>
                  <a:pt x="800" y="54"/>
                </a:lnTo>
                <a:lnTo>
                  <a:pt x="896" y="117"/>
                </a:lnTo>
                <a:lnTo>
                  <a:pt x="984" y="189"/>
                </a:lnTo>
                <a:lnTo>
                  <a:pt x="1056" y="288"/>
                </a:lnTo>
                <a:lnTo>
                  <a:pt x="1112" y="396"/>
                </a:lnTo>
                <a:lnTo>
                  <a:pt x="1144" y="513"/>
                </a:lnTo>
                <a:lnTo>
                  <a:pt x="1152" y="639"/>
                </a:lnTo>
                <a:close/>
              </a:path>
            </a:pathLst>
          </a:custGeom>
          <a:solidFill>
            <a:srgbClr val="FFFFFF"/>
          </a:solidFill>
          <a:ln w="9525">
            <a:noFill/>
          </a:ln>
        </p:spPr>
        <p:txBody>
          <a:bodyPr/>
          <a:p>
            <a:endParaRPr lang="zh-CN" altLang="en-US"/>
          </a:p>
        </p:txBody>
      </p:sp>
      <p:sp>
        <p:nvSpPr>
          <p:cNvPr id="17538" name="Line 149"/>
          <p:cNvSpPr/>
          <p:nvPr/>
        </p:nvSpPr>
        <p:spPr>
          <a:xfrm flipH="1">
            <a:off x="4078288" y="3100388"/>
            <a:ext cx="12700" cy="200025"/>
          </a:xfrm>
          <a:prstGeom prst="line">
            <a:avLst/>
          </a:prstGeom>
          <a:ln w="12700" cap="flat" cmpd="sng">
            <a:solidFill>
              <a:srgbClr val="000000"/>
            </a:solidFill>
            <a:prstDash val="solid"/>
            <a:round/>
            <a:headEnd type="none" w="med" len="med"/>
            <a:tailEnd type="none" w="med" len="med"/>
          </a:ln>
        </p:spPr>
      </p:sp>
      <p:sp>
        <p:nvSpPr>
          <p:cNvPr id="17539" name="Line 150"/>
          <p:cNvSpPr/>
          <p:nvPr/>
        </p:nvSpPr>
        <p:spPr>
          <a:xfrm>
            <a:off x="4078288" y="3300413"/>
            <a:ext cx="0" cy="0"/>
          </a:xfrm>
          <a:prstGeom prst="line">
            <a:avLst/>
          </a:prstGeom>
          <a:ln w="12700" cap="flat" cmpd="sng">
            <a:solidFill>
              <a:srgbClr val="000000"/>
            </a:solidFill>
            <a:prstDash val="solid"/>
            <a:round/>
            <a:headEnd type="none" w="med" len="med"/>
            <a:tailEnd type="none" w="med" len="med"/>
          </a:ln>
        </p:spPr>
      </p:sp>
      <p:sp>
        <p:nvSpPr>
          <p:cNvPr id="17540" name="Line 151"/>
          <p:cNvSpPr/>
          <p:nvPr/>
        </p:nvSpPr>
        <p:spPr>
          <a:xfrm flipH="1">
            <a:off x="4027488" y="3300413"/>
            <a:ext cx="50800" cy="200025"/>
          </a:xfrm>
          <a:prstGeom prst="line">
            <a:avLst/>
          </a:prstGeom>
          <a:ln w="12700" cap="flat" cmpd="sng">
            <a:solidFill>
              <a:srgbClr val="000000"/>
            </a:solidFill>
            <a:prstDash val="solid"/>
            <a:round/>
            <a:headEnd type="none" w="med" len="med"/>
            <a:tailEnd type="none" w="med" len="med"/>
          </a:ln>
        </p:spPr>
      </p:sp>
      <p:sp>
        <p:nvSpPr>
          <p:cNvPr id="17541" name="Line 152"/>
          <p:cNvSpPr/>
          <p:nvPr/>
        </p:nvSpPr>
        <p:spPr>
          <a:xfrm>
            <a:off x="4027488" y="3500438"/>
            <a:ext cx="0" cy="0"/>
          </a:xfrm>
          <a:prstGeom prst="line">
            <a:avLst/>
          </a:prstGeom>
          <a:ln w="12700" cap="flat" cmpd="sng">
            <a:solidFill>
              <a:srgbClr val="000000"/>
            </a:solidFill>
            <a:prstDash val="solid"/>
            <a:round/>
            <a:headEnd type="none" w="med" len="med"/>
            <a:tailEnd type="none" w="med" len="med"/>
          </a:ln>
        </p:spPr>
      </p:sp>
      <p:sp>
        <p:nvSpPr>
          <p:cNvPr id="17542" name="Line 153"/>
          <p:cNvSpPr/>
          <p:nvPr/>
        </p:nvSpPr>
        <p:spPr>
          <a:xfrm flipH="1">
            <a:off x="3938588" y="3500438"/>
            <a:ext cx="88900" cy="171450"/>
          </a:xfrm>
          <a:prstGeom prst="line">
            <a:avLst/>
          </a:prstGeom>
          <a:ln w="12700" cap="flat" cmpd="sng">
            <a:solidFill>
              <a:srgbClr val="000000"/>
            </a:solidFill>
            <a:prstDash val="solid"/>
            <a:round/>
            <a:headEnd type="none" w="med" len="med"/>
            <a:tailEnd type="none" w="med" len="med"/>
          </a:ln>
        </p:spPr>
      </p:sp>
      <p:sp>
        <p:nvSpPr>
          <p:cNvPr id="17543" name="Line 154"/>
          <p:cNvSpPr/>
          <p:nvPr/>
        </p:nvSpPr>
        <p:spPr>
          <a:xfrm>
            <a:off x="3938588" y="3671888"/>
            <a:ext cx="0" cy="0"/>
          </a:xfrm>
          <a:prstGeom prst="line">
            <a:avLst/>
          </a:prstGeom>
          <a:ln w="12700" cap="flat" cmpd="sng">
            <a:solidFill>
              <a:srgbClr val="000000"/>
            </a:solidFill>
            <a:prstDash val="solid"/>
            <a:round/>
            <a:headEnd type="none" w="med" len="med"/>
            <a:tailEnd type="none" w="med" len="med"/>
          </a:ln>
        </p:spPr>
      </p:sp>
      <p:sp>
        <p:nvSpPr>
          <p:cNvPr id="17544" name="Line 155"/>
          <p:cNvSpPr/>
          <p:nvPr/>
        </p:nvSpPr>
        <p:spPr>
          <a:xfrm flipH="1">
            <a:off x="3824288" y="3671888"/>
            <a:ext cx="114300" cy="142875"/>
          </a:xfrm>
          <a:prstGeom prst="line">
            <a:avLst/>
          </a:prstGeom>
          <a:ln w="12700" cap="flat" cmpd="sng">
            <a:solidFill>
              <a:srgbClr val="000000"/>
            </a:solidFill>
            <a:prstDash val="solid"/>
            <a:round/>
            <a:headEnd type="none" w="med" len="med"/>
            <a:tailEnd type="none" w="med" len="med"/>
          </a:ln>
        </p:spPr>
      </p:sp>
      <p:sp>
        <p:nvSpPr>
          <p:cNvPr id="17545" name="Line 156"/>
          <p:cNvSpPr/>
          <p:nvPr/>
        </p:nvSpPr>
        <p:spPr>
          <a:xfrm>
            <a:off x="3824288" y="3814763"/>
            <a:ext cx="0" cy="0"/>
          </a:xfrm>
          <a:prstGeom prst="line">
            <a:avLst/>
          </a:prstGeom>
          <a:ln w="12700" cap="flat" cmpd="sng">
            <a:solidFill>
              <a:srgbClr val="000000"/>
            </a:solidFill>
            <a:prstDash val="solid"/>
            <a:round/>
            <a:headEnd type="none" w="med" len="med"/>
            <a:tailEnd type="none" w="med" len="med"/>
          </a:ln>
        </p:spPr>
      </p:sp>
      <p:sp>
        <p:nvSpPr>
          <p:cNvPr id="17546" name="Line 157"/>
          <p:cNvSpPr/>
          <p:nvPr/>
        </p:nvSpPr>
        <p:spPr>
          <a:xfrm flipH="1">
            <a:off x="3684588" y="3814763"/>
            <a:ext cx="139700" cy="128587"/>
          </a:xfrm>
          <a:prstGeom prst="line">
            <a:avLst/>
          </a:prstGeom>
          <a:ln w="12700" cap="flat" cmpd="sng">
            <a:solidFill>
              <a:srgbClr val="000000"/>
            </a:solidFill>
            <a:prstDash val="solid"/>
            <a:round/>
            <a:headEnd type="none" w="med" len="med"/>
            <a:tailEnd type="none" w="med" len="med"/>
          </a:ln>
        </p:spPr>
      </p:sp>
      <p:sp>
        <p:nvSpPr>
          <p:cNvPr id="17547" name="Line 158"/>
          <p:cNvSpPr/>
          <p:nvPr/>
        </p:nvSpPr>
        <p:spPr>
          <a:xfrm>
            <a:off x="3684588" y="3943350"/>
            <a:ext cx="0" cy="0"/>
          </a:xfrm>
          <a:prstGeom prst="line">
            <a:avLst/>
          </a:prstGeom>
          <a:ln w="12700" cap="flat" cmpd="sng">
            <a:solidFill>
              <a:srgbClr val="000000"/>
            </a:solidFill>
            <a:prstDash val="solid"/>
            <a:round/>
            <a:headEnd type="none" w="med" len="med"/>
            <a:tailEnd type="none" w="med" len="med"/>
          </a:ln>
        </p:spPr>
      </p:sp>
      <p:sp>
        <p:nvSpPr>
          <p:cNvPr id="17548" name="Line 159"/>
          <p:cNvSpPr/>
          <p:nvPr/>
        </p:nvSpPr>
        <p:spPr>
          <a:xfrm flipH="1">
            <a:off x="3532188" y="3943350"/>
            <a:ext cx="152400" cy="85725"/>
          </a:xfrm>
          <a:prstGeom prst="line">
            <a:avLst/>
          </a:prstGeom>
          <a:ln w="12700" cap="flat" cmpd="sng">
            <a:solidFill>
              <a:srgbClr val="000000"/>
            </a:solidFill>
            <a:prstDash val="solid"/>
            <a:round/>
            <a:headEnd type="none" w="med" len="med"/>
            <a:tailEnd type="none" w="med" len="med"/>
          </a:ln>
        </p:spPr>
      </p:sp>
      <p:sp>
        <p:nvSpPr>
          <p:cNvPr id="17549" name="Line 160"/>
          <p:cNvSpPr/>
          <p:nvPr/>
        </p:nvSpPr>
        <p:spPr>
          <a:xfrm>
            <a:off x="3532188" y="4029075"/>
            <a:ext cx="0" cy="0"/>
          </a:xfrm>
          <a:prstGeom prst="line">
            <a:avLst/>
          </a:prstGeom>
          <a:ln w="12700" cap="flat" cmpd="sng">
            <a:solidFill>
              <a:srgbClr val="000000"/>
            </a:solidFill>
            <a:prstDash val="solid"/>
            <a:round/>
            <a:headEnd type="none" w="med" len="med"/>
            <a:tailEnd type="none" w="med" len="med"/>
          </a:ln>
        </p:spPr>
      </p:sp>
      <p:sp>
        <p:nvSpPr>
          <p:cNvPr id="17550" name="Line 161"/>
          <p:cNvSpPr/>
          <p:nvPr/>
        </p:nvSpPr>
        <p:spPr>
          <a:xfrm flipH="1">
            <a:off x="3367088" y="4029075"/>
            <a:ext cx="165100" cy="57150"/>
          </a:xfrm>
          <a:prstGeom prst="line">
            <a:avLst/>
          </a:prstGeom>
          <a:ln w="12700" cap="flat" cmpd="sng">
            <a:solidFill>
              <a:srgbClr val="000000"/>
            </a:solidFill>
            <a:prstDash val="solid"/>
            <a:round/>
            <a:headEnd type="none" w="med" len="med"/>
            <a:tailEnd type="none" w="med" len="med"/>
          </a:ln>
        </p:spPr>
      </p:sp>
      <p:sp>
        <p:nvSpPr>
          <p:cNvPr id="17551" name="Line 162"/>
          <p:cNvSpPr/>
          <p:nvPr/>
        </p:nvSpPr>
        <p:spPr>
          <a:xfrm>
            <a:off x="3367088" y="4086225"/>
            <a:ext cx="0" cy="0"/>
          </a:xfrm>
          <a:prstGeom prst="line">
            <a:avLst/>
          </a:prstGeom>
          <a:ln w="12700" cap="flat" cmpd="sng">
            <a:solidFill>
              <a:srgbClr val="000000"/>
            </a:solidFill>
            <a:prstDash val="solid"/>
            <a:round/>
            <a:headEnd type="none" w="med" len="med"/>
            <a:tailEnd type="none" w="med" len="med"/>
          </a:ln>
        </p:spPr>
      </p:sp>
      <p:sp>
        <p:nvSpPr>
          <p:cNvPr id="17552" name="Line 163"/>
          <p:cNvSpPr/>
          <p:nvPr/>
        </p:nvSpPr>
        <p:spPr>
          <a:xfrm flipH="1">
            <a:off x="3176588" y="4086225"/>
            <a:ext cx="190500" cy="28575"/>
          </a:xfrm>
          <a:prstGeom prst="line">
            <a:avLst/>
          </a:prstGeom>
          <a:ln w="12700" cap="flat" cmpd="sng">
            <a:solidFill>
              <a:srgbClr val="000000"/>
            </a:solidFill>
            <a:prstDash val="solid"/>
            <a:round/>
            <a:headEnd type="none" w="med" len="med"/>
            <a:tailEnd type="none" w="med" len="med"/>
          </a:ln>
        </p:spPr>
      </p:sp>
      <p:sp>
        <p:nvSpPr>
          <p:cNvPr id="17553" name="Line 164"/>
          <p:cNvSpPr/>
          <p:nvPr/>
        </p:nvSpPr>
        <p:spPr>
          <a:xfrm>
            <a:off x="3176588" y="4114800"/>
            <a:ext cx="0" cy="0"/>
          </a:xfrm>
          <a:prstGeom prst="line">
            <a:avLst/>
          </a:prstGeom>
          <a:ln w="12700" cap="flat" cmpd="sng">
            <a:solidFill>
              <a:srgbClr val="000000"/>
            </a:solidFill>
            <a:prstDash val="solid"/>
            <a:round/>
            <a:headEnd type="none" w="med" len="med"/>
            <a:tailEnd type="none" w="med" len="med"/>
          </a:ln>
        </p:spPr>
      </p:sp>
      <p:sp>
        <p:nvSpPr>
          <p:cNvPr id="17554" name="Line 165"/>
          <p:cNvSpPr/>
          <p:nvPr/>
        </p:nvSpPr>
        <p:spPr>
          <a:xfrm>
            <a:off x="3176588" y="4114800"/>
            <a:ext cx="0" cy="0"/>
          </a:xfrm>
          <a:prstGeom prst="line">
            <a:avLst/>
          </a:prstGeom>
          <a:ln w="12700" cap="flat" cmpd="sng">
            <a:solidFill>
              <a:srgbClr val="000000"/>
            </a:solidFill>
            <a:prstDash val="solid"/>
            <a:round/>
            <a:headEnd type="none" w="med" len="med"/>
            <a:tailEnd type="none" w="med" len="med"/>
          </a:ln>
        </p:spPr>
      </p:sp>
      <p:sp>
        <p:nvSpPr>
          <p:cNvPr id="17555" name="Line 166"/>
          <p:cNvSpPr/>
          <p:nvPr/>
        </p:nvSpPr>
        <p:spPr>
          <a:xfrm>
            <a:off x="3176588" y="4114800"/>
            <a:ext cx="0" cy="0"/>
          </a:xfrm>
          <a:prstGeom prst="line">
            <a:avLst/>
          </a:prstGeom>
          <a:ln w="12700" cap="flat" cmpd="sng">
            <a:solidFill>
              <a:srgbClr val="000000"/>
            </a:solidFill>
            <a:prstDash val="solid"/>
            <a:round/>
            <a:headEnd type="none" w="med" len="med"/>
            <a:tailEnd type="none" w="med" len="med"/>
          </a:ln>
        </p:spPr>
      </p:sp>
      <p:sp>
        <p:nvSpPr>
          <p:cNvPr id="17556" name="Line 167"/>
          <p:cNvSpPr/>
          <p:nvPr/>
        </p:nvSpPr>
        <p:spPr>
          <a:xfrm flipH="1" flipV="1">
            <a:off x="2998788" y="4086225"/>
            <a:ext cx="177800" cy="28575"/>
          </a:xfrm>
          <a:prstGeom prst="line">
            <a:avLst/>
          </a:prstGeom>
          <a:ln w="12700" cap="flat" cmpd="sng">
            <a:solidFill>
              <a:srgbClr val="000000"/>
            </a:solidFill>
            <a:prstDash val="solid"/>
            <a:round/>
            <a:headEnd type="none" w="med" len="med"/>
            <a:tailEnd type="none" w="med" len="med"/>
          </a:ln>
        </p:spPr>
      </p:sp>
      <p:sp>
        <p:nvSpPr>
          <p:cNvPr id="17557" name="Line 168"/>
          <p:cNvSpPr/>
          <p:nvPr/>
        </p:nvSpPr>
        <p:spPr>
          <a:xfrm>
            <a:off x="2998788" y="4086225"/>
            <a:ext cx="0" cy="0"/>
          </a:xfrm>
          <a:prstGeom prst="line">
            <a:avLst/>
          </a:prstGeom>
          <a:ln w="12700" cap="flat" cmpd="sng">
            <a:solidFill>
              <a:srgbClr val="000000"/>
            </a:solidFill>
            <a:prstDash val="solid"/>
            <a:round/>
            <a:headEnd type="none" w="med" len="med"/>
            <a:tailEnd type="none" w="med" len="med"/>
          </a:ln>
        </p:spPr>
      </p:sp>
      <p:sp>
        <p:nvSpPr>
          <p:cNvPr id="17558" name="Line 169"/>
          <p:cNvSpPr/>
          <p:nvPr/>
        </p:nvSpPr>
        <p:spPr>
          <a:xfrm flipH="1" flipV="1">
            <a:off x="2820988" y="4029075"/>
            <a:ext cx="177800" cy="57150"/>
          </a:xfrm>
          <a:prstGeom prst="line">
            <a:avLst/>
          </a:prstGeom>
          <a:ln w="12700" cap="flat" cmpd="sng">
            <a:solidFill>
              <a:srgbClr val="000000"/>
            </a:solidFill>
            <a:prstDash val="solid"/>
            <a:round/>
            <a:headEnd type="none" w="med" len="med"/>
            <a:tailEnd type="none" w="med" len="med"/>
          </a:ln>
        </p:spPr>
      </p:sp>
      <p:sp>
        <p:nvSpPr>
          <p:cNvPr id="17559" name="Line 170"/>
          <p:cNvSpPr/>
          <p:nvPr/>
        </p:nvSpPr>
        <p:spPr>
          <a:xfrm>
            <a:off x="2820988" y="4029075"/>
            <a:ext cx="0" cy="0"/>
          </a:xfrm>
          <a:prstGeom prst="line">
            <a:avLst/>
          </a:prstGeom>
          <a:ln w="12700" cap="flat" cmpd="sng">
            <a:solidFill>
              <a:srgbClr val="000000"/>
            </a:solidFill>
            <a:prstDash val="solid"/>
            <a:round/>
            <a:headEnd type="none" w="med" len="med"/>
            <a:tailEnd type="none" w="med" len="med"/>
          </a:ln>
        </p:spPr>
      </p:sp>
      <p:sp>
        <p:nvSpPr>
          <p:cNvPr id="17560" name="Line 171"/>
          <p:cNvSpPr/>
          <p:nvPr/>
        </p:nvSpPr>
        <p:spPr>
          <a:xfrm flipH="1" flipV="1">
            <a:off x="2668588" y="3943350"/>
            <a:ext cx="152400" cy="85725"/>
          </a:xfrm>
          <a:prstGeom prst="line">
            <a:avLst/>
          </a:prstGeom>
          <a:ln w="12700" cap="flat" cmpd="sng">
            <a:solidFill>
              <a:srgbClr val="000000"/>
            </a:solidFill>
            <a:prstDash val="solid"/>
            <a:round/>
            <a:headEnd type="none" w="med" len="med"/>
            <a:tailEnd type="none" w="med" len="med"/>
          </a:ln>
        </p:spPr>
      </p:sp>
      <p:sp>
        <p:nvSpPr>
          <p:cNvPr id="17561" name="Line 172"/>
          <p:cNvSpPr/>
          <p:nvPr/>
        </p:nvSpPr>
        <p:spPr>
          <a:xfrm>
            <a:off x="2668588" y="3943350"/>
            <a:ext cx="0" cy="0"/>
          </a:xfrm>
          <a:prstGeom prst="line">
            <a:avLst/>
          </a:prstGeom>
          <a:ln w="12700" cap="flat" cmpd="sng">
            <a:solidFill>
              <a:srgbClr val="000000"/>
            </a:solidFill>
            <a:prstDash val="solid"/>
            <a:round/>
            <a:headEnd type="none" w="med" len="med"/>
            <a:tailEnd type="none" w="med" len="med"/>
          </a:ln>
        </p:spPr>
      </p:sp>
      <p:sp>
        <p:nvSpPr>
          <p:cNvPr id="17562" name="Line 173"/>
          <p:cNvSpPr/>
          <p:nvPr/>
        </p:nvSpPr>
        <p:spPr>
          <a:xfrm flipH="1" flipV="1">
            <a:off x="2528888" y="3814763"/>
            <a:ext cx="139700" cy="128587"/>
          </a:xfrm>
          <a:prstGeom prst="line">
            <a:avLst/>
          </a:prstGeom>
          <a:ln w="12700" cap="flat" cmpd="sng">
            <a:solidFill>
              <a:srgbClr val="000000"/>
            </a:solidFill>
            <a:prstDash val="solid"/>
            <a:round/>
            <a:headEnd type="none" w="med" len="med"/>
            <a:tailEnd type="none" w="med" len="med"/>
          </a:ln>
        </p:spPr>
      </p:sp>
      <p:sp>
        <p:nvSpPr>
          <p:cNvPr id="17563" name="Line 174"/>
          <p:cNvSpPr/>
          <p:nvPr/>
        </p:nvSpPr>
        <p:spPr>
          <a:xfrm>
            <a:off x="2528888" y="3814763"/>
            <a:ext cx="0" cy="0"/>
          </a:xfrm>
          <a:prstGeom prst="line">
            <a:avLst/>
          </a:prstGeom>
          <a:ln w="12700" cap="flat" cmpd="sng">
            <a:solidFill>
              <a:srgbClr val="000000"/>
            </a:solidFill>
            <a:prstDash val="solid"/>
            <a:round/>
            <a:headEnd type="none" w="med" len="med"/>
            <a:tailEnd type="none" w="med" len="med"/>
          </a:ln>
        </p:spPr>
      </p:sp>
      <p:sp>
        <p:nvSpPr>
          <p:cNvPr id="17564" name="Line 175"/>
          <p:cNvSpPr/>
          <p:nvPr/>
        </p:nvSpPr>
        <p:spPr>
          <a:xfrm flipH="1" flipV="1">
            <a:off x="2414588" y="3671888"/>
            <a:ext cx="114300" cy="142875"/>
          </a:xfrm>
          <a:prstGeom prst="line">
            <a:avLst/>
          </a:prstGeom>
          <a:ln w="12700" cap="flat" cmpd="sng">
            <a:solidFill>
              <a:srgbClr val="000000"/>
            </a:solidFill>
            <a:prstDash val="solid"/>
            <a:round/>
            <a:headEnd type="none" w="med" len="med"/>
            <a:tailEnd type="none" w="med" len="med"/>
          </a:ln>
        </p:spPr>
      </p:sp>
      <p:sp>
        <p:nvSpPr>
          <p:cNvPr id="17565" name="Line 176"/>
          <p:cNvSpPr/>
          <p:nvPr/>
        </p:nvSpPr>
        <p:spPr>
          <a:xfrm>
            <a:off x="2414588" y="3671888"/>
            <a:ext cx="0" cy="0"/>
          </a:xfrm>
          <a:prstGeom prst="line">
            <a:avLst/>
          </a:prstGeom>
          <a:ln w="12700" cap="flat" cmpd="sng">
            <a:solidFill>
              <a:srgbClr val="000000"/>
            </a:solidFill>
            <a:prstDash val="solid"/>
            <a:round/>
            <a:headEnd type="none" w="med" len="med"/>
            <a:tailEnd type="none" w="med" len="med"/>
          </a:ln>
        </p:spPr>
      </p:sp>
      <p:sp>
        <p:nvSpPr>
          <p:cNvPr id="17566" name="Line 177"/>
          <p:cNvSpPr/>
          <p:nvPr/>
        </p:nvSpPr>
        <p:spPr>
          <a:xfrm flipH="1" flipV="1">
            <a:off x="2325688" y="3500438"/>
            <a:ext cx="88900" cy="171450"/>
          </a:xfrm>
          <a:prstGeom prst="line">
            <a:avLst/>
          </a:prstGeom>
          <a:ln w="12700" cap="flat" cmpd="sng">
            <a:solidFill>
              <a:srgbClr val="000000"/>
            </a:solidFill>
            <a:prstDash val="solid"/>
            <a:round/>
            <a:headEnd type="none" w="med" len="med"/>
            <a:tailEnd type="none" w="med" len="med"/>
          </a:ln>
        </p:spPr>
      </p:sp>
      <p:sp>
        <p:nvSpPr>
          <p:cNvPr id="17567" name="Line 178"/>
          <p:cNvSpPr/>
          <p:nvPr/>
        </p:nvSpPr>
        <p:spPr>
          <a:xfrm>
            <a:off x="2325688" y="3500438"/>
            <a:ext cx="0" cy="0"/>
          </a:xfrm>
          <a:prstGeom prst="line">
            <a:avLst/>
          </a:prstGeom>
          <a:ln w="12700" cap="flat" cmpd="sng">
            <a:solidFill>
              <a:srgbClr val="000000"/>
            </a:solidFill>
            <a:prstDash val="solid"/>
            <a:round/>
            <a:headEnd type="none" w="med" len="med"/>
            <a:tailEnd type="none" w="med" len="med"/>
          </a:ln>
        </p:spPr>
      </p:sp>
      <p:sp>
        <p:nvSpPr>
          <p:cNvPr id="17568" name="Line 179"/>
          <p:cNvSpPr/>
          <p:nvPr/>
        </p:nvSpPr>
        <p:spPr>
          <a:xfrm flipH="1" flipV="1">
            <a:off x="2274888" y="3300413"/>
            <a:ext cx="50800" cy="200025"/>
          </a:xfrm>
          <a:prstGeom prst="line">
            <a:avLst/>
          </a:prstGeom>
          <a:ln w="12700" cap="flat" cmpd="sng">
            <a:solidFill>
              <a:srgbClr val="000000"/>
            </a:solidFill>
            <a:prstDash val="solid"/>
            <a:round/>
            <a:headEnd type="none" w="med" len="med"/>
            <a:tailEnd type="none" w="med" len="med"/>
          </a:ln>
        </p:spPr>
      </p:sp>
      <p:sp>
        <p:nvSpPr>
          <p:cNvPr id="17569" name="Line 180"/>
          <p:cNvSpPr/>
          <p:nvPr/>
        </p:nvSpPr>
        <p:spPr>
          <a:xfrm>
            <a:off x="2274888" y="3300413"/>
            <a:ext cx="0" cy="0"/>
          </a:xfrm>
          <a:prstGeom prst="line">
            <a:avLst/>
          </a:prstGeom>
          <a:ln w="12700" cap="flat" cmpd="sng">
            <a:solidFill>
              <a:srgbClr val="000000"/>
            </a:solidFill>
            <a:prstDash val="solid"/>
            <a:round/>
            <a:headEnd type="none" w="med" len="med"/>
            <a:tailEnd type="none" w="med" len="med"/>
          </a:ln>
        </p:spPr>
      </p:sp>
      <p:sp>
        <p:nvSpPr>
          <p:cNvPr id="17570" name="Line 181"/>
          <p:cNvSpPr/>
          <p:nvPr/>
        </p:nvSpPr>
        <p:spPr>
          <a:xfrm flipH="1" flipV="1">
            <a:off x="2262188" y="3100388"/>
            <a:ext cx="12700" cy="200025"/>
          </a:xfrm>
          <a:prstGeom prst="line">
            <a:avLst/>
          </a:prstGeom>
          <a:ln w="12700" cap="flat" cmpd="sng">
            <a:solidFill>
              <a:srgbClr val="000000"/>
            </a:solidFill>
            <a:prstDash val="solid"/>
            <a:round/>
            <a:headEnd type="none" w="med" len="med"/>
            <a:tailEnd type="none" w="med" len="med"/>
          </a:ln>
        </p:spPr>
      </p:sp>
      <p:sp>
        <p:nvSpPr>
          <p:cNvPr id="17571" name="Line 195"/>
          <p:cNvSpPr/>
          <p:nvPr/>
        </p:nvSpPr>
        <p:spPr>
          <a:xfrm flipV="1">
            <a:off x="2668588" y="2171700"/>
            <a:ext cx="152400" cy="100013"/>
          </a:xfrm>
          <a:prstGeom prst="line">
            <a:avLst/>
          </a:prstGeom>
          <a:ln w="12700" cap="flat" cmpd="sng">
            <a:solidFill>
              <a:srgbClr val="000000"/>
            </a:solidFill>
            <a:prstDash val="solid"/>
            <a:round/>
            <a:headEnd type="none" w="med" len="med"/>
            <a:tailEnd type="none" w="med" len="med"/>
          </a:ln>
        </p:spPr>
      </p:sp>
      <p:sp>
        <p:nvSpPr>
          <p:cNvPr id="17572" name="Line 196"/>
          <p:cNvSpPr/>
          <p:nvPr/>
        </p:nvSpPr>
        <p:spPr>
          <a:xfrm>
            <a:off x="2820988" y="2171700"/>
            <a:ext cx="0" cy="0"/>
          </a:xfrm>
          <a:prstGeom prst="line">
            <a:avLst/>
          </a:prstGeom>
          <a:ln w="12700" cap="flat" cmpd="sng">
            <a:solidFill>
              <a:srgbClr val="000000"/>
            </a:solidFill>
            <a:prstDash val="solid"/>
            <a:round/>
            <a:headEnd type="none" w="med" len="med"/>
            <a:tailEnd type="none" w="med" len="med"/>
          </a:ln>
        </p:spPr>
      </p:sp>
      <p:sp>
        <p:nvSpPr>
          <p:cNvPr id="17573" name="Line 197"/>
          <p:cNvSpPr/>
          <p:nvPr/>
        </p:nvSpPr>
        <p:spPr>
          <a:xfrm flipV="1">
            <a:off x="2820988" y="2114550"/>
            <a:ext cx="177800" cy="57150"/>
          </a:xfrm>
          <a:prstGeom prst="line">
            <a:avLst/>
          </a:prstGeom>
          <a:ln w="12700" cap="flat" cmpd="sng">
            <a:solidFill>
              <a:srgbClr val="000000"/>
            </a:solidFill>
            <a:prstDash val="solid"/>
            <a:round/>
            <a:headEnd type="none" w="med" len="med"/>
            <a:tailEnd type="none" w="med" len="med"/>
          </a:ln>
        </p:spPr>
      </p:sp>
      <p:sp>
        <p:nvSpPr>
          <p:cNvPr id="17574" name="Line 198"/>
          <p:cNvSpPr/>
          <p:nvPr/>
        </p:nvSpPr>
        <p:spPr>
          <a:xfrm>
            <a:off x="2998788" y="2114550"/>
            <a:ext cx="0" cy="0"/>
          </a:xfrm>
          <a:prstGeom prst="line">
            <a:avLst/>
          </a:prstGeom>
          <a:ln w="12700" cap="flat" cmpd="sng">
            <a:solidFill>
              <a:srgbClr val="000000"/>
            </a:solidFill>
            <a:prstDash val="solid"/>
            <a:round/>
            <a:headEnd type="none" w="med" len="med"/>
            <a:tailEnd type="none" w="med" len="med"/>
          </a:ln>
        </p:spPr>
      </p:sp>
      <p:sp>
        <p:nvSpPr>
          <p:cNvPr id="17575" name="Line 199"/>
          <p:cNvSpPr/>
          <p:nvPr/>
        </p:nvSpPr>
        <p:spPr>
          <a:xfrm flipV="1">
            <a:off x="2998788" y="2085975"/>
            <a:ext cx="177800" cy="28575"/>
          </a:xfrm>
          <a:prstGeom prst="line">
            <a:avLst/>
          </a:prstGeom>
          <a:ln w="12700" cap="flat" cmpd="sng">
            <a:solidFill>
              <a:srgbClr val="000000"/>
            </a:solidFill>
            <a:prstDash val="solid"/>
            <a:round/>
            <a:headEnd type="none" w="med" len="med"/>
            <a:tailEnd type="none" w="med" len="med"/>
          </a:ln>
        </p:spPr>
      </p:sp>
      <p:sp>
        <p:nvSpPr>
          <p:cNvPr id="17576" name="Line 200"/>
          <p:cNvSpPr/>
          <p:nvPr/>
        </p:nvSpPr>
        <p:spPr>
          <a:xfrm>
            <a:off x="3176588" y="2085975"/>
            <a:ext cx="0" cy="0"/>
          </a:xfrm>
          <a:prstGeom prst="line">
            <a:avLst/>
          </a:prstGeom>
          <a:ln w="12700" cap="flat" cmpd="sng">
            <a:solidFill>
              <a:srgbClr val="000000"/>
            </a:solidFill>
            <a:prstDash val="solid"/>
            <a:round/>
            <a:headEnd type="none" w="med" len="med"/>
            <a:tailEnd type="none" w="med" len="med"/>
          </a:ln>
        </p:spPr>
      </p:sp>
      <p:sp>
        <p:nvSpPr>
          <p:cNvPr id="17577" name="Line 201"/>
          <p:cNvSpPr/>
          <p:nvPr/>
        </p:nvSpPr>
        <p:spPr>
          <a:xfrm>
            <a:off x="3176588" y="2085975"/>
            <a:ext cx="0" cy="0"/>
          </a:xfrm>
          <a:prstGeom prst="line">
            <a:avLst/>
          </a:prstGeom>
          <a:ln w="12700" cap="flat" cmpd="sng">
            <a:solidFill>
              <a:srgbClr val="000000"/>
            </a:solidFill>
            <a:prstDash val="solid"/>
            <a:round/>
            <a:headEnd type="none" w="med" len="med"/>
            <a:tailEnd type="none" w="med" len="med"/>
          </a:ln>
        </p:spPr>
      </p:sp>
      <p:sp>
        <p:nvSpPr>
          <p:cNvPr id="17578" name="Line 202"/>
          <p:cNvSpPr/>
          <p:nvPr/>
        </p:nvSpPr>
        <p:spPr>
          <a:xfrm>
            <a:off x="3176588" y="2085975"/>
            <a:ext cx="0" cy="0"/>
          </a:xfrm>
          <a:prstGeom prst="line">
            <a:avLst/>
          </a:prstGeom>
          <a:ln w="12700" cap="flat" cmpd="sng">
            <a:solidFill>
              <a:srgbClr val="000000"/>
            </a:solidFill>
            <a:prstDash val="solid"/>
            <a:round/>
            <a:headEnd type="none" w="med" len="med"/>
            <a:tailEnd type="none" w="med" len="med"/>
          </a:ln>
        </p:spPr>
      </p:sp>
      <p:sp>
        <p:nvSpPr>
          <p:cNvPr id="17579" name="Line 203"/>
          <p:cNvSpPr/>
          <p:nvPr/>
        </p:nvSpPr>
        <p:spPr>
          <a:xfrm>
            <a:off x="3176588" y="2085975"/>
            <a:ext cx="190500" cy="28575"/>
          </a:xfrm>
          <a:prstGeom prst="line">
            <a:avLst/>
          </a:prstGeom>
          <a:ln w="12700" cap="flat" cmpd="sng">
            <a:solidFill>
              <a:srgbClr val="000000"/>
            </a:solidFill>
            <a:prstDash val="solid"/>
            <a:round/>
            <a:headEnd type="none" w="med" len="med"/>
            <a:tailEnd type="none" w="med" len="med"/>
          </a:ln>
        </p:spPr>
      </p:sp>
      <p:sp>
        <p:nvSpPr>
          <p:cNvPr id="17580" name="Line 204"/>
          <p:cNvSpPr/>
          <p:nvPr/>
        </p:nvSpPr>
        <p:spPr>
          <a:xfrm>
            <a:off x="3367088" y="2114550"/>
            <a:ext cx="0" cy="0"/>
          </a:xfrm>
          <a:prstGeom prst="line">
            <a:avLst/>
          </a:prstGeom>
          <a:ln w="12700" cap="flat" cmpd="sng">
            <a:solidFill>
              <a:srgbClr val="000000"/>
            </a:solidFill>
            <a:prstDash val="solid"/>
            <a:round/>
            <a:headEnd type="none" w="med" len="med"/>
            <a:tailEnd type="none" w="med" len="med"/>
          </a:ln>
        </p:spPr>
      </p:sp>
      <p:sp>
        <p:nvSpPr>
          <p:cNvPr id="17581" name="Line 205"/>
          <p:cNvSpPr/>
          <p:nvPr/>
        </p:nvSpPr>
        <p:spPr>
          <a:xfrm>
            <a:off x="3367088" y="2114550"/>
            <a:ext cx="165100" cy="57150"/>
          </a:xfrm>
          <a:prstGeom prst="line">
            <a:avLst/>
          </a:prstGeom>
          <a:ln w="12700" cap="flat" cmpd="sng">
            <a:solidFill>
              <a:srgbClr val="000000"/>
            </a:solidFill>
            <a:prstDash val="solid"/>
            <a:round/>
            <a:headEnd type="none" w="med" len="med"/>
            <a:tailEnd type="none" w="med" len="med"/>
          </a:ln>
        </p:spPr>
      </p:sp>
      <p:sp>
        <p:nvSpPr>
          <p:cNvPr id="17582" name="Line 206"/>
          <p:cNvSpPr/>
          <p:nvPr/>
        </p:nvSpPr>
        <p:spPr>
          <a:xfrm>
            <a:off x="3532188" y="2171700"/>
            <a:ext cx="0" cy="0"/>
          </a:xfrm>
          <a:prstGeom prst="line">
            <a:avLst/>
          </a:prstGeom>
          <a:ln w="12700" cap="flat" cmpd="sng">
            <a:solidFill>
              <a:srgbClr val="000000"/>
            </a:solidFill>
            <a:prstDash val="solid"/>
            <a:round/>
            <a:headEnd type="none" w="med" len="med"/>
            <a:tailEnd type="none" w="med" len="med"/>
          </a:ln>
        </p:spPr>
      </p:sp>
      <p:sp>
        <p:nvSpPr>
          <p:cNvPr id="17583" name="Line 207"/>
          <p:cNvSpPr/>
          <p:nvPr/>
        </p:nvSpPr>
        <p:spPr>
          <a:xfrm>
            <a:off x="3532188" y="2171700"/>
            <a:ext cx="152400" cy="100013"/>
          </a:xfrm>
          <a:prstGeom prst="line">
            <a:avLst/>
          </a:prstGeom>
          <a:ln w="12700" cap="flat" cmpd="sng">
            <a:solidFill>
              <a:srgbClr val="000000"/>
            </a:solidFill>
            <a:prstDash val="solid"/>
            <a:round/>
            <a:headEnd type="none" w="med" len="med"/>
            <a:tailEnd type="none" w="med" len="med"/>
          </a:ln>
        </p:spPr>
      </p:sp>
      <p:sp>
        <p:nvSpPr>
          <p:cNvPr id="17584" name="Line 208"/>
          <p:cNvSpPr/>
          <p:nvPr/>
        </p:nvSpPr>
        <p:spPr>
          <a:xfrm>
            <a:off x="3684588" y="2271713"/>
            <a:ext cx="0" cy="0"/>
          </a:xfrm>
          <a:prstGeom prst="line">
            <a:avLst/>
          </a:prstGeom>
          <a:ln w="12700" cap="flat" cmpd="sng">
            <a:solidFill>
              <a:srgbClr val="000000"/>
            </a:solidFill>
            <a:prstDash val="solid"/>
            <a:round/>
            <a:headEnd type="none" w="med" len="med"/>
            <a:tailEnd type="none" w="med" len="med"/>
          </a:ln>
        </p:spPr>
      </p:sp>
      <p:sp>
        <p:nvSpPr>
          <p:cNvPr id="17585" name="Line 210"/>
          <p:cNvSpPr/>
          <p:nvPr/>
        </p:nvSpPr>
        <p:spPr>
          <a:xfrm>
            <a:off x="3684588" y="2271713"/>
            <a:ext cx="139700" cy="114300"/>
          </a:xfrm>
          <a:prstGeom prst="line">
            <a:avLst/>
          </a:prstGeom>
          <a:ln w="12700" cap="flat" cmpd="sng">
            <a:solidFill>
              <a:srgbClr val="000000"/>
            </a:solidFill>
            <a:prstDash val="solid"/>
            <a:round/>
            <a:headEnd type="none" w="med" len="med"/>
            <a:tailEnd type="none" w="med" len="med"/>
          </a:ln>
        </p:spPr>
      </p:sp>
      <p:sp>
        <p:nvSpPr>
          <p:cNvPr id="17586" name="Line 211"/>
          <p:cNvSpPr/>
          <p:nvPr/>
        </p:nvSpPr>
        <p:spPr>
          <a:xfrm>
            <a:off x="3824288" y="2386013"/>
            <a:ext cx="0" cy="0"/>
          </a:xfrm>
          <a:prstGeom prst="line">
            <a:avLst/>
          </a:prstGeom>
          <a:ln w="12700" cap="flat" cmpd="sng">
            <a:solidFill>
              <a:srgbClr val="000000"/>
            </a:solidFill>
            <a:prstDash val="solid"/>
            <a:round/>
            <a:headEnd type="none" w="med" len="med"/>
            <a:tailEnd type="none" w="med" len="med"/>
          </a:ln>
        </p:spPr>
      </p:sp>
      <p:sp>
        <p:nvSpPr>
          <p:cNvPr id="17587" name="Line 212"/>
          <p:cNvSpPr/>
          <p:nvPr/>
        </p:nvSpPr>
        <p:spPr>
          <a:xfrm>
            <a:off x="3824288" y="2386013"/>
            <a:ext cx="114300" cy="157162"/>
          </a:xfrm>
          <a:prstGeom prst="line">
            <a:avLst/>
          </a:prstGeom>
          <a:ln w="12700" cap="flat" cmpd="sng">
            <a:solidFill>
              <a:srgbClr val="000000"/>
            </a:solidFill>
            <a:prstDash val="solid"/>
            <a:round/>
            <a:headEnd type="none" w="med" len="med"/>
            <a:tailEnd type="none" w="med" len="med"/>
          </a:ln>
        </p:spPr>
      </p:sp>
      <p:sp>
        <p:nvSpPr>
          <p:cNvPr id="17588" name="Line 213"/>
          <p:cNvSpPr/>
          <p:nvPr/>
        </p:nvSpPr>
        <p:spPr>
          <a:xfrm>
            <a:off x="3938588" y="2543175"/>
            <a:ext cx="0" cy="0"/>
          </a:xfrm>
          <a:prstGeom prst="line">
            <a:avLst/>
          </a:prstGeom>
          <a:ln w="12700" cap="flat" cmpd="sng">
            <a:solidFill>
              <a:srgbClr val="000000"/>
            </a:solidFill>
            <a:prstDash val="solid"/>
            <a:round/>
            <a:headEnd type="none" w="med" len="med"/>
            <a:tailEnd type="none" w="med" len="med"/>
          </a:ln>
        </p:spPr>
      </p:sp>
      <p:sp>
        <p:nvSpPr>
          <p:cNvPr id="17589" name="Line 214"/>
          <p:cNvSpPr/>
          <p:nvPr/>
        </p:nvSpPr>
        <p:spPr>
          <a:xfrm>
            <a:off x="3938588" y="2543175"/>
            <a:ext cx="88900" cy="171450"/>
          </a:xfrm>
          <a:prstGeom prst="line">
            <a:avLst/>
          </a:prstGeom>
          <a:ln w="12700" cap="flat" cmpd="sng">
            <a:solidFill>
              <a:srgbClr val="000000"/>
            </a:solidFill>
            <a:prstDash val="solid"/>
            <a:round/>
            <a:headEnd type="none" w="med" len="med"/>
            <a:tailEnd type="none" w="med" len="med"/>
          </a:ln>
        </p:spPr>
      </p:sp>
      <p:sp>
        <p:nvSpPr>
          <p:cNvPr id="17590" name="Line 215"/>
          <p:cNvSpPr/>
          <p:nvPr/>
        </p:nvSpPr>
        <p:spPr>
          <a:xfrm>
            <a:off x="4027488" y="2714625"/>
            <a:ext cx="0" cy="0"/>
          </a:xfrm>
          <a:prstGeom prst="line">
            <a:avLst/>
          </a:prstGeom>
          <a:ln w="12700" cap="flat" cmpd="sng">
            <a:solidFill>
              <a:srgbClr val="000000"/>
            </a:solidFill>
            <a:prstDash val="solid"/>
            <a:round/>
            <a:headEnd type="none" w="med" len="med"/>
            <a:tailEnd type="none" w="med" len="med"/>
          </a:ln>
        </p:spPr>
      </p:sp>
      <p:sp>
        <p:nvSpPr>
          <p:cNvPr id="17591" name="Line 216"/>
          <p:cNvSpPr/>
          <p:nvPr/>
        </p:nvSpPr>
        <p:spPr>
          <a:xfrm>
            <a:off x="4027488" y="2714625"/>
            <a:ext cx="50800" cy="185738"/>
          </a:xfrm>
          <a:prstGeom prst="line">
            <a:avLst/>
          </a:prstGeom>
          <a:ln w="12700" cap="flat" cmpd="sng">
            <a:solidFill>
              <a:srgbClr val="000000"/>
            </a:solidFill>
            <a:prstDash val="solid"/>
            <a:round/>
            <a:headEnd type="none" w="med" len="med"/>
            <a:tailEnd type="none" w="med" len="med"/>
          </a:ln>
        </p:spPr>
      </p:sp>
      <p:sp>
        <p:nvSpPr>
          <p:cNvPr id="17592" name="Line 217"/>
          <p:cNvSpPr/>
          <p:nvPr/>
        </p:nvSpPr>
        <p:spPr>
          <a:xfrm>
            <a:off x="4078288" y="2900363"/>
            <a:ext cx="0" cy="0"/>
          </a:xfrm>
          <a:prstGeom prst="line">
            <a:avLst/>
          </a:prstGeom>
          <a:ln w="12700" cap="flat" cmpd="sng">
            <a:solidFill>
              <a:srgbClr val="000000"/>
            </a:solidFill>
            <a:prstDash val="solid"/>
            <a:round/>
            <a:headEnd type="none" w="med" len="med"/>
            <a:tailEnd type="none" w="med" len="med"/>
          </a:ln>
        </p:spPr>
      </p:sp>
      <p:sp>
        <p:nvSpPr>
          <p:cNvPr id="17593" name="Line 218"/>
          <p:cNvSpPr/>
          <p:nvPr/>
        </p:nvSpPr>
        <p:spPr>
          <a:xfrm>
            <a:off x="4078288" y="2900363"/>
            <a:ext cx="12700" cy="200025"/>
          </a:xfrm>
          <a:prstGeom prst="line">
            <a:avLst/>
          </a:prstGeom>
          <a:ln w="12700" cap="flat" cmpd="sng">
            <a:solidFill>
              <a:srgbClr val="000000"/>
            </a:solidFill>
            <a:prstDash val="solid"/>
            <a:round/>
            <a:headEnd type="none" w="med" len="med"/>
            <a:tailEnd type="none" w="med" len="med"/>
          </a:ln>
        </p:spPr>
      </p:sp>
      <p:sp>
        <p:nvSpPr>
          <p:cNvPr id="17594" name="Line 219"/>
          <p:cNvSpPr/>
          <p:nvPr/>
        </p:nvSpPr>
        <p:spPr>
          <a:xfrm>
            <a:off x="4090988" y="3100388"/>
            <a:ext cx="0" cy="0"/>
          </a:xfrm>
          <a:prstGeom prst="line">
            <a:avLst/>
          </a:prstGeom>
          <a:ln w="12700" cap="flat" cmpd="sng">
            <a:solidFill>
              <a:srgbClr val="000000"/>
            </a:solidFill>
            <a:prstDash val="solid"/>
            <a:round/>
            <a:headEnd type="none" w="med" len="med"/>
            <a:tailEnd type="none" w="med" len="med"/>
          </a:ln>
        </p:spPr>
      </p:sp>
      <p:sp>
        <p:nvSpPr>
          <p:cNvPr id="17595" name="Rectangle 238"/>
          <p:cNvSpPr/>
          <p:nvPr/>
        </p:nvSpPr>
        <p:spPr>
          <a:xfrm>
            <a:off x="3773488" y="2128838"/>
            <a:ext cx="990600" cy="84296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596" name="Line 239"/>
          <p:cNvSpPr/>
          <p:nvPr/>
        </p:nvSpPr>
        <p:spPr>
          <a:xfrm>
            <a:off x="3773488" y="2128838"/>
            <a:ext cx="990600" cy="0"/>
          </a:xfrm>
          <a:prstGeom prst="line">
            <a:avLst/>
          </a:prstGeom>
          <a:ln w="12700" cap="flat" cmpd="sng">
            <a:solidFill>
              <a:srgbClr val="000000"/>
            </a:solidFill>
            <a:prstDash val="solid"/>
            <a:round/>
            <a:headEnd type="none" w="med" len="med"/>
            <a:tailEnd type="none" w="med" len="med"/>
          </a:ln>
        </p:spPr>
      </p:sp>
      <p:sp>
        <p:nvSpPr>
          <p:cNvPr id="17597" name="Line 240"/>
          <p:cNvSpPr/>
          <p:nvPr/>
        </p:nvSpPr>
        <p:spPr>
          <a:xfrm>
            <a:off x="4764088" y="2128838"/>
            <a:ext cx="0" cy="0"/>
          </a:xfrm>
          <a:prstGeom prst="line">
            <a:avLst/>
          </a:prstGeom>
          <a:ln w="12700" cap="flat" cmpd="sng">
            <a:solidFill>
              <a:srgbClr val="000000"/>
            </a:solidFill>
            <a:prstDash val="solid"/>
            <a:round/>
            <a:headEnd type="none" w="med" len="med"/>
            <a:tailEnd type="none" w="med" len="med"/>
          </a:ln>
        </p:spPr>
      </p:sp>
      <p:sp>
        <p:nvSpPr>
          <p:cNvPr id="17598" name="Line 241"/>
          <p:cNvSpPr/>
          <p:nvPr/>
        </p:nvSpPr>
        <p:spPr>
          <a:xfrm>
            <a:off x="4764088" y="2128838"/>
            <a:ext cx="0" cy="842962"/>
          </a:xfrm>
          <a:prstGeom prst="line">
            <a:avLst/>
          </a:prstGeom>
          <a:ln w="12700" cap="flat" cmpd="sng">
            <a:solidFill>
              <a:srgbClr val="000000"/>
            </a:solidFill>
            <a:prstDash val="solid"/>
            <a:round/>
            <a:headEnd type="none" w="med" len="med"/>
            <a:tailEnd type="none" w="med" len="med"/>
          </a:ln>
        </p:spPr>
      </p:sp>
      <p:sp>
        <p:nvSpPr>
          <p:cNvPr id="17599" name="Line 242"/>
          <p:cNvSpPr/>
          <p:nvPr/>
        </p:nvSpPr>
        <p:spPr>
          <a:xfrm>
            <a:off x="4764088" y="2971800"/>
            <a:ext cx="0" cy="0"/>
          </a:xfrm>
          <a:prstGeom prst="line">
            <a:avLst/>
          </a:prstGeom>
          <a:ln w="12700" cap="flat" cmpd="sng">
            <a:solidFill>
              <a:srgbClr val="000000"/>
            </a:solidFill>
            <a:prstDash val="solid"/>
            <a:round/>
            <a:headEnd type="none" w="med" len="med"/>
            <a:tailEnd type="none" w="med" len="med"/>
          </a:ln>
        </p:spPr>
      </p:sp>
      <p:sp>
        <p:nvSpPr>
          <p:cNvPr id="17600" name="Line 243"/>
          <p:cNvSpPr/>
          <p:nvPr/>
        </p:nvSpPr>
        <p:spPr>
          <a:xfrm flipH="1">
            <a:off x="3773488" y="2971800"/>
            <a:ext cx="990600" cy="0"/>
          </a:xfrm>
          <a:prstGeom prst="line">
            <a:avLst/>
          </a:prstGeom>
          <a:ln w="12700" cap="flat" cmpd="sng">
            <a:solidFill>
              <a:srgbClr val="000000"/>
            </a:solidFill>
            <a:prstDash val="solid"/>
            <a:round/>
            <a:headEnd type="none" w="med" len="med"/>
            <a:tailEnd type="none" w="med" len="med"/>
          </a:ln>
        </p:spPr>
      </p:sp>
      <p:sp>
        <p:nvSpPr>
          <p:cNvPr id="17601" name="Line 244"/>
          <p:cNvSpPr/>
          <p:nvPr/>
        </p:nvSpPr>
        <p:spPr>
          <a:xfrm>
            <a:off x="3773488" y="2971800"/>
            <a:ext cx="0" cy="0"/>
          </a:xfrm>
          <a:prstGeom prst="line">
            <a:avLst/>
          </a:prstGeom>
          <a:ln w="12700" cap="flat" cmpd="sng">
            <a:solidFill>
              <a:srgbClr val="000000"/>
            </a:solidFill>
            <a:prstDash val="solid"/>
            <a:round/>
            <a:headEnd type="none" w="med" len="med"/>
            <a:tailEnd type="none" w="med" len="med"/>
          </a:ln>
        </p:spPr>
      </p:sp>
      <p:sp>
        <p:nvSpPr>
          <p:cNvPr id="17602" name="Line 245"/>
          <p:cNvSpPr/>
          <p:nvPr/>
        </p:nvSpPr>
        <p:spPr>
          <a:xfrm flipV="1">
            <a:off x="3773488" y="2128838"/>
            <a:ext cx="0" cy="842962"/>
          </a:xfrm>
          <a:prstGeom prst="line">
            <a:avLst/>
          </a:prstGeom>
          <a:ln w="12700" cap="flat" cmpd="sng">
            <a:solidFill>
              <a:srgbClr val="000000"/>
            </a:solidFill>
            <a:prstDash val="solid"/>
            <a:round/>
            <a:headEnd type="none" w="med" len="med"/>
            <a:tailEnd type="none" w="med" len="med"/>
          </a:ln>
        </p:spPr>
      </p:sp>
      <p:sp>
        <p:nvSpPr>
          <p:cNvPr id="17603" name="Line 246"/>
          <p:cNvSpPr/>
          <p:nvPr/>
        </p:nvSpPr>
        <p:spPr>
          <a:xfrm>
            <a:off x="3773488" y="2128838"/>
            <a:ext cx="0" cy="0"/>
          </a:xfrm>
          <a:prstGeom prst="line">
            <a:avLst/>
          </a:prstGeom>
          <a:ln w="12700" cap="flat" cmpd="sng">
            <a:solidFill>
              <a:srgbClr val="000000"/>
            </a:solidFill>
            <a:prstDash val="solid"/>
            <a:round/>
            <a:headEnd type="none" w="med" len="med"/>
            <a:tailEnd type="none" w="med" len="med"/>
          </a:ln>
        </p:spPr>
      </p:sp>
      <p:sp>
        <p:nvSpPr>
          <p:cNvPr id="17604" name="Rectangle 247"/>
          <p:cNvSpPr/>
          <p:nvPr/>
        </p:nvSpPr>
        <p:spPr>
          <a:xfrm>
            <a:off x="3735388" y="2085975"/>
            <a:ext cx="990600" cy="857250"/>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05" name="Line 248"/>
          <p:cNvSpPr/>
          <p:nvPr/>
        </p:nvSpPr>
        <p:spPr>
          <a:xfrm>
            <a:off x="3735388" y="2085975"/>
            <a:ext cx="990600" cy="0"/>
          </a:xfrm>
          <a:prstGeom prst="line">
            <a:avLst/>
          </a:prstGeom>
          <a:ln w="12700" cap="flat" cmpd="sng">
            <a:solidFill>
              <a:srgbClr val="000000"/>
            </a:solidFill>
            <a:prstDash val="solid"/>
            <a:round/>
            <a:headEnd type="none" w="med" len="med"/>
            <a:tailEnd type="none" w="med" len="med"/>
          </a:ln>
        </p:spPr>
      </p:sp>
      <p:sp>
        <p:nvSpPr>
          <p:cNvPr id="17606" name="Line 249"/>
          <p:cNvSpPr/>
          <p:nvPr/>
        </p:nvSpPr>
        <p:spPr>
          <a:xfrm>
            <a:off x="4725988" y="2085975"/>
            <a:ext cx="0" cy="0"/>
          </a:xfrm>
          <a:prstGeom prst="line">
            <a:avLst/>
          </a:prstGeom>
          <a:ln w="12700" cap="flat" cmpd="sng">
            <a:solidFill>
              <a:srgbClr val="000000"/>
            </a:solidFill>
            <a:prstDash val="solid"/>
            <a:round/>
            <a:headEnd type="none" w="med" len="med"/>
            <a:tailEnd type="none" w="med" len="med"/>
          </a:ln>
        </p:spPr>
      </p:sp>
      <p:sp>
        <p:nvSpPr>
          <p:cNvPr id="17607" name="Line 250"/>
          <p:cNvSpPr/>
          <p:nvPr/>
        </p:nvSpPr>
        <p:spPr>
          <a:xfrm>
            <a:off x="4725988" y="2085975"/>
            <a:ext cx="0" cy="857250"/>
          </a:xfrm>
          <a:prstGeom prst="line">
            <a:avLst/>
          </a:prstGeom>
          <a:ln w="12700" cap="flat" cmpd="sng">
            <a:solidFill>
              <a:srgbClr val="000000"/>
            </a:solidFill>
            <a:prstDash val="solid"/>
            <a:round/>
            <a:headEnd type="none" w="med" len="med"/>
            <a:tailEnd type="none" w="med" len="med"/>
          </a:ln>
        </p:spPr>
      </p:sp>
      <p:sp>
        <p:nvSpPr>
          <p:cNvPr id="17608" name="Line 251"/>
          <p:cNvSpPr/>
          <p:nvPr/>
        </p:nvSpPr>
        <p:spPr>
          <a:xfrm>
            <a:off x="4725988" y="2943225"/>
            <a:ext cx="0" cy="0"/>
          </a:xfrm>
          <a:prstGeom prst="line">
            <a:avLst/>
          </a:prstGeom>
          <a:ln w="12700" cap="flat" cmpd="sng">
            <a:solidFill>
              <a:srgbClr val="000000"/>
            </a:solidFill>
            <a:prstDash val="solid"/>
            <a:round/>
            <a:headEnd type="none" w="med" len="med"/>
            <a:tailEnd type="none" w="med" len="med"/>
          </a:ln>
        </p:spPr>
      </p:sp>
      <p:sp>
        <p:nvSpPr>
          <p:cNvPr id="17609" name="Line 252"/>
          <p:cNvSpPr/>
          <p:nvPr/>
        </p:nvSpPr>
        <p:spPr>
          <a:xfrm flipH="1">
            <a:off x="3735388" y="2943225"/>
            <a:ext cx="990600" cy="0"/>
          </a:xfrm>
          <a:prstGeom prst="line">
            <a:avLst/>
          </a:prstGeom>
          <a:ln w="12700" cap="flat" cmpd="sng">
            <a:solidFill>
              <a:srgbClr val="000000"/>
            </a:solidFill>
            <a:prstDash val="solid"/>
            <a:round/>
            <a:headEnd type="none" w="med" len="med"/>
            <a:tailEnd type="none" w="med" len="med"/>
          </a:ln>
        </p:spPr>
      </p:sp>
      <p:sp>
        <p:nvSpPr>
          <p:cNvPr id="17610" name="Line 253"/>
          <p:cNvSpPr/>
          <p:nvPr/>
        </p:nvSpPr>
        <p:spPr>
          <a:xfrm>
            <a:off x="3735388" y="2943225"/>
            <a:ext cx="0" cy="0"/>
          </a:xfrm>
          <a:prstGeom prst="line">
            <a:avLst/>
          </a:prstGeom>
          <a:ln w="12700" cap="flat" cmpd="sng">
            <a:solidFill>
              <a:srgbClr val="000000"/>
            </a:solidFill>
            <a:prstDash val="solid"/>
            <a:round/>
            <a:headEnd type="none" w="med" len="med"/>
            <a:tailEnd type="none" w="med" len="med"/>
          </a:ln>
        </p:spPr>
      </p:sp>
      <p:sp>
        <p:nvSpPr>
          <p:cNvPr id="17611" name="Line 254"/>
          <p:cNvSpPr/>
          <p:nvPr/>
        </p:nvSpPr>
        <p:spPr>
          <a:xfrm flipV="1">
            <a:off x="3735388" y="2085975"/>
            <a:ext cx="0" cy="857250"/>
          </a:xfrm>
          <a:prstGeom prst="line">
            <a:avLst/>
          </a:prstGeom>
          <a:ln w="12700" cap="flat" cmpd="sng">
            <a:solidFill>
              <a:srgbClr val="000000"/>
            </a:solidFill>
            <a:prstDash val="solid"/>
            <a:round/>
            <a:headEnd type="none" w="med" len="med"/>
            <a:tailEnd type="none" w="med" len="med"/>
          </a:ln>
        </p:spPr>
      </p:sp>
      <p:sp>
        <p:nvSpPr>
          <p:cNvPr id="17612" name="Line 255"/>
          <p:cNvSpPr/>
          <p:nvPr/>
        </p:nvSpPr>
        <p:spPr>
          <a:xfrm>
            <a:off x="3735388" y="2085975"/>
            <a:ext cx="0" cy="0"/>
          </a:xfrm>
          <a:prstGeom prst="line">
            <a:avLst/>
          </a:prstGeom>
          <a:ln w="12700" cap="flat" cmpd="sng">
            <a:solidFill>
              <a:srgbClr val="000000"/>
            </a:solidFill>
            <a:prstDash val="solid"/>
            <a:round/>
            <a:headEnd type="none" w="med" len="med"/>
            <a:tailEnd type="none" w="med" len="med"/>
          </a:ln>
        </p:spPr>
      </p:sp>
      <p:sp>
        <p:nvSpPr>
          <p:cNvPr id="17613" name="Rectangle 256"/>
          <p:cNvSpPr/>
          <p:nvPr/>
        </p:nvSpPr>
        <p:spPr>
          <a:xfrm>
            <a:off x="3455988" y="3529013"/>
            <a:ext cx="1003300" cy="857250"/>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14" name="Line 257"/>
          <p:cNvSpPr/>
          <p:nvPr/>
        </p:nvSpPr>
        <p:spPr>
          <a:xfrm>
            <a:off x="3455988" y="3529013"/>
            <a:ext cx="1003300" cy="0"/>
          </a:xfrm>
          <a:prstGeom prst="line">
            <a:avLst/>
          </a:prstGeom>
          <a:ln w="12700" cap="flat" cmpd="sng">
            <a:solidFill>
              <a:srgbClr val="000000"/>
            </a:solidFill>
            <a:prstDash val="solid"/>
            <a:round/>
            <a:headEnd type="none" w="med" len="med"/>
            <a:tailEnd type="none" w="med" len="med"/>
          </a:ln>
        </p:spPr>
      </p:sp>
      <p:sp>
        <p:nvSpPr>
          <p:cNvPr id="17615" name="Line 258"/>
          <p:cNvSpPr/>
          <p:nvPr/>
        </p:nvSpPr>
        <p:spPr>
          <a:xfrm>
            <a:off x="4459288" y="3529013"/>
            <a:ext cx="0" cy="0"/>
          </a:xfrm>
          <a:prstGeom prst="line">
            <a:avLst/>
          </a:prstGeom>
          <a:ln w="12700" cap="flat" cmpd="sng">
            <a:solidFill>
              <a:srgbClr val="000000"/>
            </a:solidFill>
            <a:prstDash val="solid"/>
            <a:round/>
            <a:headEnd type="none" w="med" len="med"/>
            <a:tailEnd type="none" w="med" len="med"/>
          </a:ln>
        </p:spPr>
      </p:sp>
      <p:sp>
        <p:nvSpPr>
          <p:cNvPr id="17616" name="Line 259"/>
          <p:cNvSpPr/>
          <p:nvPr/>
        </p:nvSpPr>
        <p:spPr>
          <a:xfrm>
            <a:off x="4459288" y="3529013"/>
            <a:ext cx="0" cy="857250"/>
          </a:xfrm>
          <a:prstGeom prst="line">
            <a:avLst/>
          </a:prstGeom>
          <a:ln w="12700" cap="flat" cmpd="sng">
            <a:solidFill>
              <a:srgbClr val="000000"/>
            </a:solidFill>
            <a:prstDash val="solid"/>
            <a:round/>
            <a:headEnd type="none" w="med" len="med"/>
            <a:tailEnd type="none" w="med" len="med"/>
          </a:ln>
        </p:spPr>
      </p:sp>
      <p:sp>
        <p:nvSpPr>
          <p:cNvPr id="17617" name="Line 260"/>
          <p:cNvSpPr/>
          <p:nvPr/>
        </p:nvSpPr>
        <p:spPr>
          <a:xfrm>
            <a:off x="4459288" y="4386263"/>
            <a:ext cx="0" cy="0"/>
          </a:xfrm>
          <a:prstGeom prst="line">
            <a:avLst/>
          </a:prstGeom>
          <a:ln w="12700" cap="flat" cmpd="sng">
            <a:solidFill>
              <a:srgbClr val="000000"/>
            </a:solidFill>
            <a:prstDash val="solid"/>
            <a:round/>
            <a:headEnd type="none" w="med" len="med"/>
            <a:tailEnd type="none" w="med" len="med"/>
          </a:ln>
        </p:spPr>
      </p:sp>
      <p:sp>
        <p:nvSpPr>
          <p:cNvPr id="17618" name="Line 261"/>
          <p:cNvSpPr/>
          <p:nvPr/>
        </p:nvSpPr>
        <p:spPr>
          <a:xfrm flipH="1">
            <a:off x="3455988" y="4386263"/>
            <a:ext cx="1003300" cy="0"/>
          </a:xfrm>
          <a:prstGeom prst="line">
            <a:avLst/>
          </a:prstGeom>
          <a:ln w="12700" cap="flat" cmpd="sng">
            <a:solidFill>
              <a:srgbClr val="000000"/>
            </a:solidFill>
            <a:prstDash val="solid"/>
            <a:round/>
            <a:headEnd type="none" w="med" len="med"/>
            <a:tailEnd type="none" w="med" len="med"/>
          </a:ln>
        </p:spPr>
      </p:sp>
      <p:sp>
        <p:nvSpPr>
          <p:cNvPr id="17619" name="Line 262"/>
          <p:cNvSpPr/>
          <p:nvPr/>
        </p:nvSpPr>
        <p:spPr>
          <a:xfrm>
            <a:off x="3455988" y="4386263"/>
            <a:ext cx="0" cy="0"/>
          </a:xfrm>
          <a:prstGeom prst="line">
            <a:avLst/>
          </a:prstGeom>
          <a:ln w="12700" cap="flat" cmpd="sng">
            <a:solidFill>
              <a:srgbClr val="000000"/>
            </a:solidFill>
            <a:prstDash val="solid"/>
            <a:round/>
            <a:headEnd type="none" w="med" len="med"/>
            <a:tailEnd type="none" w="med" len="med"/>
          </a:ln>
        </p:spPr>
      </p:sp>
      <p:sp>
        <p:nvSpPr>
          <p:cNvPr id="17620" name="Line 263"/>
          <p:cNvSpPr/>
          <p:nvPr/>
        </p:nvSpPr>
        <p:spPr>
          <a:xfrm flipV="1">
            <a:off x="3455988" y="3529013"/>
            <a:ext cx="0" cy="857250"/>
          </a:xfrm>
          <a:prstGeom prst="line">
            <a:avLst/>
          </a:prstGeom>
          <a:ln w="12700" cap="flat" cmpd="sng">
            <a:solidFill>
              <a:srgbClr val="000000"/>
            </a:solidFill>
            <a:prstDash val="solid"/>
            <a:round/>
            <a:headEnd type="none" w="med" len="med"/>
            <a:tailEnd type="none" w="med" len="med"/>
          </a:ln>
        </p:spPr>
      </p:sp>
      <p:sp>
        <p:nvSpPr>
          <p:cNvPr id="17621" name="Line 264"/>
          <p:cNvSpPr/>
          <p:nvPr/>
        </p:nvSpPr>
        <p:spPr>
          <a:xfrm>
            <a:off x="3455988" y="3529013"/>
            <a:ext cx="0" cy="0"/>
          </a:xfrm>
          <a:prstGeom prst="line">
            <a:avLst/>
          </a:prstGeom>
          <a:ln w="12700" cap="flat" cmpd="sng">
            <a:solidFill>
              <a:srgbClr val="000000"/>
            </a:solidFill>
            <a:prstDash val="solid"/>
            <a:round/>
            <a:headEnd type="none" w="med" len="med"/>
            <a:tailEnd type="none" w="med" len="med"/>
          </a:ln>
        </p:spPr>
      </p:sp>
      <p:sp>
        <p:nvSpPr>
          <p:cNvPr id="17622" name="Rectangle 265"/>
          <p:cNvSpPr/>
          <p:nvPr/>
        </p:nvSpPr>
        <p:spPr>
          <a:xfrm>
            <a:off x="3417888" y="3500438"/>
            <a:ext cx="1003300" cy="842962"/>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23" name="Line 266"/>
          <p:cNvSpPr/>
          <p:nvPr/>
        </p:nvSpPr>
        <p:spPr>
          <a:xfrm>
            <a:off x="3417888" y="3500438"/>
            <a:ext cx="1003300" cy="0"/>
          </a:xfrm>
          <a:prstGeom prst="line">
            <a:avLst/>
          </a:prstGeom>
          <a:ln w="12700" cap="flat" cmpd="sng">
            <a:solidFill>
              <a:srgbClr val="000000"/>
            </a:solidFill>
            <a:prstDash val="solid"/>
            <a:round/>
            <a:headEnd type="none" w="med" len="med"/>
            <a:tailEnd type="none" w="med" len="med"/>
          </a:ln>
        </p:spPr>
      </p:sp>
      <p:sp>
        <p:nvSpPr>
          <p:cNvPr id="17624" name="Line 267"/>
          <p:cNvSpPr/>
          <p:nvPr/>
        </p:nvSpPr>
        <p:spPr>
          <a:xfrm>
            <a:off x="4421188" y="3500438"/>
            <a:ext cx="0" cy="0"/>
          </a:xfrm>
          <a:prstGeom prst="line">
            <a:avLst/>
          </a:prstGeom>
          <a:ln w="12700" cap="flat" cmpd="sng">
            <a:solidFill>
              <a:srgbClr val="000000"/>
            </a:solidFill>
            <a:prstDash val="solid"/>
            <a:round/>
            <a:headEnd type="none" w="med" len="med"/>
            <a:tailEnd type="none" w="med" len="med"/>
          </a:ln>
        </p:spPr>
      </p:sp>
      <p:sp>
        <p:nvSpPr>
          <p:cNvPr id="17625" name="Line 268"/>
          <p:cNvSpPr/>
          <p:nvPr/>
        </p:nvSpPr>
        <p:spPr>
          <a:xfrm>
            <a:off x="4421188" y="3500438"/>
            <a:ext cx="0" cy="842962"/>
          </a:xfrm>
          <a:prstGeom prst="line">
            <a:avLst/>
          </a:prstGeom>
          <a:ln w="12700" cap="flat" cmpd="sng">
            <a:solidFill>
              <a:srgbClr val="000000"/>
            </a:solidFill>
            <a:prstDash val="solid"/>
            <a:round/>
            <a:headEnd type="none" w="med" len="med"/>
            <a:tailEnd type="none" w="med" len="med"/>
          </a:ln>
        </p:spPr>
      </p:sp>
      <p:sp>
        <p:nvSpPr>
          <p:cNvPr id="17626" name="Line 269"/>
          <p:cNvSpPr/>
          <p:nvPr/>
        </p:nvSpPr>
        <p:spPr>
          <a:xfrm>
            <a:off x="4421188" y="4343400"/>
            <a:ext cx="0" cy="0"/>
          </a:xfrm>
          <a:prstGeom prst="line">
            <a:avLst/>
          </a:prstGeom>
          <a:ln w="12700" cap="flat" cmpd="sng">
            <a:solidFill>
              <a:srgbClr val="000000"/>
            </a:solidFill>
            <a:prstDash val="solid"/>
            <a:round/>
            <a:headEnd type="none" w="med" len="med"/>
            <a:tailEnd type="none" w="med" len="med"/>
          </a:ln>
        </p:spPr>
      </p:sp>
      <p:sp>
        <p:nvSpPr>
          <p:cNvPr id="17627" name="Line 270"/>
          <p:cNvSpPr/>
          <p:nvPr/>
        </p:nvSpPr>
        <p:spPr>
          <a:xfrm flipH="1">
            <a:off x="3417888" y="4343400"/>
            <a:ext cx="1003300" cy="0"/>
          </a:xfrm>
          <a:prstGeom prst="line">
            <a:avLst/>
          </a:prstGeom>
          <a:ln w="12700" cap="flat" cmpd="sng">
            <a:solidFill>
              <a:srgbClr val="000000"/>
            </a:solidFill>
            <a:prstDash val="solid"/>
            <a:round/>
            <a:headEnd type="none" w="med" len="med"/>
            <a:tailEnd type="none" w="med" len="med"/>
          </a:ln>
        </p:spPr>
      </p:sp>
      <p:sp>
        <p:nvSpPr>
          <p:cNvPr id="17628" name="Line 271"/>
          <p:cNvSpPr/>
          <p:nvPr/>
        </p:nvSpPr>
        <p:spPr>
          <a:xfrm>
            <a:off x="3417888" y="4343400"/>
            <a:ext cx="0" cy="0"/>
          </a:xfrm>
          <a:prstGeom prst="line">
            <a:avLst/>
          </a:prstGeom>
          <a:ln w="12700" cap="flat" cmpd="sng">
            <a:solidFill>
              <a:srgbClr val="000000"/>
            </a:solidFill>
            <a:prstDash val="solid"/>
            <a:round/>
            <a:headEnd type="none" w="med" len="med"/>
            <a:tailEnd type="none" w="med" len="med"/>
          </a:ln>
        </p:spPr>
      </p:sp>
      <p:sp>
        <p:nvSpPr>
          <p:cNvPr id="17629" name="Line 272"/>
          <p:cNvSpPr/>
          <p:nvPr/>
        </p:nvSpPr>
        <p:spPr>
          <a:xfrm flipV="1">
            <a:off x="3417888" y="3500438"/>
            <a:ext cx="0" cy="842962"/>
          </a:xfrm>
          <a:prstGeom prst="line">
            <a:avLst/>
          </a:prstGeom>
          <a:ln w="12700" cap="flat" cmpd="sng">
            <a:solidFill>
              <a:srgbClr val="000000"/>
            </a:solidFill>
            <a:prstDash val="solid"/>
            <a:round/>
            <a:headEnd type="none" w="med" len="med"/>
            <a:tailEnd type="none" w="med" len="med"/>
          </a:ln>
        </p:spPr>
      </p:sp>
      <p:sp>
        <p:nvSpPr>
          <p:cNvPr id="17630" name="Line 273"/>
          <p:cNvSpPr/>
          <p:nvPr/>
        </p:nvSpPr>
        <p:spPr>
          <a:xfrm>
            <a:off x="3417888" y="3500438"/>
            <a:ext cx="0" cy="0"/>
          </a:xfrm>
          <a:prstGeom prst="line">
            <a:avLst/>
          </a:prstGeom>
          <a:ln w="12700" cap="flat" cmpd="sng">
            <a:solidFill>
              <a:srgbClr val="000000"/>
            </a:solidFill>
            <a:prstDash val="solid"/>
            <a:round/>
            <a:headEnd type="none" w="med" len="med"/>
            <a:tailEnd type="none" w="med" len="med"/>
          </a:ln>
        </p:spPr>
      </p:sp>
      <p:sp>
        <p:nvSpPr>
          <p:cNvPr id="17631" name="Rectangle 274"/>
          <p:cNvSpPr/>
          <p:nvPr/>
        </p:nvSpPr>
        <p:spPr>
          <a:xfrm>
            <a:off x="1855788" y="3557588"/>
            <a:ext cx="1003300" cy="84296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32" name="Line 275"/>
          <p:cNvSpPr/>
          <p:nvPr/>
        </p:nvSpPr>
        <p:spPr>
          <a:xfrm>
            <a:off x="1855788" y="3557588"/>
            <a:ext cx="1003300" cy="0"/>
          </a:xfrm>
          <a:prstGeom prst="line">
            <a:avLst/>
          </a:prstGeom>
          <a:ln w="12700" cap="flat" cmpd="sng">
            <a:solidFill>
              <a:srgbClr val="000000"/>
            </a:solidFill>
            <a:prstDash val="solid"/>
            <a:round/>
            <a:headEnd type="none" w="med" len="med"/>
            <a:tailEnd type="none" w="med" len="med"/>
          </a:ln>
        </p:spPr>
      </p:sp>
      <p:sp>
        <p:nvSpPr>
          <p:cNvPr id="17633" name="Line 276"/>
          <p:cNvSpPr/>
          <p:nvPr/>
        </p:nvSpPr>
        <p:spPr>
          <a:xfrm>
            <a:off x="2859088" y="3557588"/>
            <a:ext cx="0" cy="0"/>
          </a:xfrm>
          <a:prstGeom prst="line">
            <a:avLst/>
          </a:prstGeom>
          <a:ln w="12700" cap="flat" cmpd="sng">
            <a:solidFill>
              <a:srgbClr val="000000"/>
            </a:solidFill>
            <a:prstDash val="solid"/>
            <a:round/>
            <a:headEnd type="none" w="med" len="med"/>
            <a:tailEnd type="none" w="med" len="med"/>
          </a:ln>
        </p:spPr>
      </p:sp>
      <p:sp>
        <p:nvSpPr>
          <p:cNvPr id="17634" name="Line 277"/>
          <p:cNvSpPr/>
          <p:nvPr/>
        </p:nvSpPr>
        <p:spPr>
          <a:xfrm>
            <a:off x="2859088" y="3557588"/>
            <a:ext cx="0" cy="842962"/>
          </a:xfrm>
          <a:prstGeom prst="line">
            <a:avLst/>
          </a:prstGeom>
          <a:ln w="12700" cap="flat" cmpd="sng">
            <a:solidFill>
              <a:srgbClr val="000000"/>
            </a:solidFill>
            <a:prstDash val="solid"/>
            <a:round/>
            <a:headEnd type="none" w="med" len="med"/>
            <a:tailEnd type="none" w="med" len="med"/>
          </a:ln>
        </p:spPr>
      </p:sp>
      <p:sp>
        <p:nvSpPr>
          <p:cNvPr id="17635" name="Line 278"/>
          <p:cNvSpPr/>
          <p:nvPr/>
        </p:nvSpPr>
        <p:spPr>
          <a:xfrm>
            <a:off x="2859088" y="4400550"/>
            <a:ext cx="0" cy="0"/>
          </a:xfrm>
          <a:prstGeom prst="line">
            <a:avLst/>
          </a:prstGeom>
          <a:ln w="12700" cap="flat" cmpd="sng">
            <a:solidFill>
              <a:srgbClr val="000000"/>
            </a:solidFill>
            <a:prstDash val="solid"/>
            <a:round/>
            <a:headEnd type="none" w="med" len="med"/>
            <a:tailEnd type="none" w="med" len="med"/>
          </a:ln>
        </p:spPr>
      </p:sp>
      <p:sp>
        <p:nvSpPr>
          <p:cNvPr id="17636" name="Line 279"/>
          <p:cNvSpPr/>
          <p:nvPr/>
        </p:nvSpPr>
        <p:spPr>
          <a:xfrm flipH="1">
            <a:off x="1855788" y="4400550"/>
            <a:ext cx="1003300" cy="0"/>
          </a:xfrm>
          <a:prstGeom prst="line">
            <a:avLst/>
          </a:prstGeom>
          <a:ln w="12700" cap="flat" cmpd="sng">
            <a:solidFill>
              <a:srgbClr val="000000"/>
            </a:solidFill>
            <a:prstDash val="solid"/>
            <a:round/>
            <a:headEnd type="none" w="med" len="med"/>
            <a:tailEnd type="none" w="med" len="med"/>
          </a:ln>
        </p:spPr>
      </p:sp>
      <p:sp>
        <p:nvSpPr>
          <p:cNvPr id="17637" name="Line 280"/>
          <p:cNvSpPr/>
          <p:nvPr/>
        </p:nvSpPr>
        <p:spPr>
          <a:xfrm>
            <a:off x="1855788" y="4400550"/>
            <a:ext cx="0" cy="0"/>
          </a:xfrm>
          <a:prstGeom prst="line">
            <a:avLst/>
          </a:prstGeom>
          <a:ln w="12700" cap="flat" cmpd="sng">
            <a:solidFill>
              <a:srgbClr val="000000"/>
            </a:solidFill>
            <a:prstDash val="solid"/>
            <a:round/>
            <a:headEnd type="none" w="med" len="med"/>
            <a:tailEnd type="none" w="med" len="med"/>
          </a:ln>
        </p:spPr>
      </p:sp>
      <p:sp>
        <p:nvSpPr>
          <p:cNvPr id="17638" name="Line 281"/>
          <p:cNvSpPr/>
          <p:nvPr/>
        </p:nvSpPr>
        <p:spPr>
          <a:xfrm flipV="1">
            <a:off x="1855788" y="3557588"/>
            <a:ext cx="0" cy="842962"/>
          </a:xfrm>
          <a:prstGeom prst="line">
            <a:avLst/>
          </a:prstGeom>
          <a:ln w="12700" cap="flat" cmpd="sng">
            <a:solidFill>
              <a:srgbClr val="000000"/>
            </a:solidFill>
            <a:prstDash val="solid"/>
            <a:round/>
            <a:headEnd type="none" w="med" len="med"/>
            <a:tailEnd type="none" w="med" len="med"/>
          </a:ln>
        </p:spPr>
      </p:sp>
      <p:sp>
        <p:nvSpPr>
          <p:cNvPr id="17639" name="Rectangle 283"/>
          <p:cNvSpPr/>
          <p:nvPr/>
        </p:nvSpPr>
        <p:spPr>
          <a:xfrm>
            <a:off x="1817688" y="3514725"/>
            <a:ext cx="1003300" cy="857250"/>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40" name="Line 282"/>
          <p:cNvSpPr/>
          <p:nvPr/>
        </p:nvSpPr>
        <p:spPr>
          <a:xfrm>
            <a:off x="1855788" y="3557588"/>
            <a:ext cx="0" cy="0"/>
          </a:xfrm>
          <a:prstGeom prst="line">
            <a:avLst/>
          </a:prstGeom>
          <a:ln w="12700" cap="flat" cmpd="sng">
            <a:solidFill>
              <a:srgbClr val="000000"/>
            </a:solidFill>
            <a:prstDash val="solid"/>
            <a:round/>
            <a:headEnd type="none" w="med" len="med"/>
            <a:tailEnd type="none" w="med" len="med"/>
          </a:ln>
        </p:spPr>
      </p:sp>
      <p:sp>
        <p:nvSpPr>
          <p:cNvPr id="17641" name="Line 284"/>
          <p:cNvSpPr/>
          <p:nvPr/>
        </p:nvSpPr>
        <p:spPr>
          <a:xfrm>
            <a:off x="1817688" y="3514725"/>
            <a:ext cx="1003300" cy="0"/>
          </a:xfrm>
          <a:prstGeom prst="line">
            <a:avLst/>
          </a:prstGeom>
          <a:ln w="12700" cap="flat" cmpd="sng">
            <a:solidFill>
              <a:srgbClr val="000000"/>
            </a:solidFill>
            <a:prstDash val="solid"/>
            <a:round/>
            <a:headEnd type="none" w="med" len="med"/>
            <a:tailEnd type="none" w="med" len="med"/>
          </a:ln>
        </p:spPr>
      </p:sp>
      <p:sp>
        <p:nvSpPr>
          <p:cNvPr id="17642" name="Line 285"/>
          <p:cNvSpPr/>
          <p:nvPr/>
        </p:nvSpPr>
        <p:spPr>
          <a:xfrm>
            <a:off x="2820988" y="3514725"/>
            <a:ext cx="0" cy="0"/>
          </a:xfrm>
          <a:prstGeom prst="line">
            <a:avLst/>
          </a:prstGeom>
          <a:ln w="12700" cap="flat" cmpd="sng">
            <a:solidFill>
              <a:srgbClr val="000000"/>
            </a:solidFill>
            <a:prstDash val="solid"/>
            <a:round/>
            <a:headEnd type="none" w="med" len="med"/>
            <a:tailEnd type="none" w="med" len="med"/>
          </a:ln>
        </p:spPr>
      </p:sp>
      <p:sp>
        <p:nvSpPr>
          <p:cNvPr id="17643" name="Line 286"/>
          <p:cNvSpPr/>
          <p:nvPr/>
        </p:nvSpPr>
        <p:spPr>
          <a:xfrm>
            <a:off x="2820988" y="3514725"/>
            <a:ext cx="0" cy="857250"/>
          </a:xfrm>
          <a:prstGeom prst="line">
            <a:avLst/>
          </a:prstGeom>
          <a:ln w="12700" cap="flat" cmpd="sng">
            <a:solidFill>
              <a:srgbClr val="000000"/>
            </a:solidFill>
            <a:prstDash val="solid"/>
            <a:round/>
            <a:headEnd type="none" w="med" len="med"/>
            <a:tailEnd type="none" w="med" len="med"/>
          </a:ln>
        </p:spPr>
      </p:sp>
      <p:sp>
        <p:nvSpPr>
          <p:cNvPr id="17644" name="Line 287"/>
          <p:cNvSpPr/>
          <p:nvPr/>
        </p:nvSpPr>
        <p:spPr>
          <a:xfrm>
            <a:off x="2820988" y="4371975"/>
            <a:ext cx="0" cy="0"/>
          </a:xfrm>
          <a:prstGeom prst="line">
            <a:avLst/>
          </a:prstGeom>
          <a:ln w="12700" cap="flat" cmpd="sng">
            <a:solidFill>
              <a:srgbClr val="000000"/>
            </a:solidFill>
            <a:prstDash val="solid"/>
            <a:round/>
            <a:headEnd type="none" w="med" len="med"/>
            <a:tailEnd type="none" w="med" len="med"/>
          </a:ln>
        </p:spPr>
      </p:sp>
      <p:sp>
        <p:nvSpPr>
          <p:cNvPr id="17645" name="Line 288"/>
          <p:cNvSpPr/>
          <p:nvPr/>
        </p:nvSpPr>
        <p:spPr>
          <a:xfrm flipH="1">
            <a:off x="1817688" y="4371975"/>
            <a:ext cx="1003300" cy="0"/>
          </a:xfrm>
          <a:prstGeom prst="line">
            <a:avLst/>
          </a:prstGeom>
          <a:ln w="12700" cap="flat" cmpd="sng">
            <a:solidFill>
              <a:srgbClr val="000000"/>
            </a:solidFill>
            <a:prstDash val="solid"/>
            <a:round/>
            <a:headEnd type="none" w="med" len="med"/>
            <a:tailEnd type="none" w="med" len="med"/>
          </a:ln>
        </p:spPr>
      </p:sp>
      <p:sp>
        <p:nvSpPr>
          <p:cNvPr id="17646" name="Line 289"/>
          <p:cNvSpPr/>
          <p:nvPr/>
        </p:nvSpPr>
        <p:spPr>
          <a:xfrm>
            <a:off x="1817688" y="4371975"/>
            <a:ext cx="0" cy="0"/>
          </a:xfrm>
          <a:prstGeom prst="line">
            <a:avLst/>
          </a:prstGeom>
          <a:ln w="12700" cap="flat" cmpd="sng">
            <a:solidFill>
              <a:srgbClr val="000000"/>
            </a:solidFill>
            <a:prstDash val="solid"/>
            <a:round/>
            <a:headEnd type="none" w="med" len="med"/>
            <a:tailEnd type="none" w="med" len="med"/>
          </a:ln>
        </p:spPr>
      </p:sp>
      <p:sp>
        <p:nvSpPr>
          <p:cNvPr id="17647" name="Line 290"/>
          <p:cNvSpPr/>
          <p:nvPr/>
        </p:nvSpPr>
        <p:spPr>
          <a:xfrm flipV="1">
            <a:off x="1817688" y="3514725"/>
            <a:ext cx="0" cy="857250"/>
          </a:xfrm>
          <a:prstGeom prst="line">
            <a:avLst/>
          </a:prstGeom>
          <a:ln w="12700" cap="flat" cmpd="sng">
            <a:solidFill>
              <a:srgbClr val="000000"/>
            </a:solidFill>
            <a:prstDash val="solid"/>
            <a:round/>
            <a:headEnd type="none" w="med" len="med"/>
            <a:tailEnd type="none" w="med" len="med"/>
          </a:ln>
        </p:spPr>
      </p:sp>
      <p:sp>
        <p:nvSpPr>
          <p:cNvPr id="17648" name="Line 291"/>
          <p:cNvSpPr/>
          <p:nvPr/>
        </p:nvSpPr>
        <p:spPr>
          <a:xfrm>
            <a:off x="1817688" y="3514725"/>
            <a:ext cx="0" cy="0"/>
          </a:xfrm>
          <a:prstGeom prst="line">
            <a:avLst/>
          </a:prstGeom>
          <a:ln w="12700" cap="flat" cmpd="sng">
            <a:solidFill>
              <a:srgbClr val="000000"/>
            </a:solidFill>
            <a:prstDash val="solid"/>
            <a:round/>
            <a:headEnd type="none" w="med" len="med"/>
            <a:tailEnd type="none" w="med" len="med"/>
          </a:ln>
        </p:spPr>
      </p:sp>
      <p:sp>
        <p:nvSpPr>
          <p:cNvPr id="17649" name="Rectangle 440"/>
          <p:cNvSpPr/>
          <p:nvPr/>
        </p:nvSpPr>
        <p:spPr>
          <a:xfrm>
            <a:off x="3735388" y="2085975"/>
            <a:ext cx="990600" cy="314325"/>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50" name="Line 441"/>
          <p:cNvSpPr/>
          <p:nvPr/>
        </p:nvSpPr>
        <p:spPr>
          <a:xfrm>
            <a:off x="3735388" y="2085975"/>
            <a:ext cx="990600" cy="0"/>
          </a:xfrm>
          <a:prstGeom prst="line">
            <a:avLst/>
          </a:prstGeom>
          <a:ln w="12700" cap="flat" cmpd="sng">
            <a:solidFill>
              <a:srgbClr val="000000"/>
            </a:solidFill>
            <a:prstDash val="solid"/>
            <a:round/>
            <a:headEnd type="none" w="med" len="med"/>
            <a:tailEnd type="none" w="med" len="med"/>
          </a:ln>
        </p:spPr>
      </p:sp>
      <p:sp>
        <p:nvSpPr>
          <p:cNvPr id="17651" name="Line 442"/>
          <p:cNvSpPr/>
          <p:nvPr/>
        </p:nvSpPr>
        <p:spPr>
          <a:xfrm>
            <a:off x="4725988" y="2085975"/>
            <a:ext cx="0" cy="0"/>
          </a:xfrm>
          <a:prstGeom prst="line">
            <a:avLst/>
          </a:prstGeom>
          <a:ln w="12700" cap="flat" cmpd="sng">
            <a:solidFill>
              <a:srgbClr val="000000"/>
            </a:solidFill>
            <a:prstDash val="solid"/>
            <a:round/>
            <a:headEnd type="none" w="med" len="med"/>
            <a:tailEnd type="none" w="med" len="med"/>
          </a:ln>
        </p:spPr>
      </p:sp>
      <p:sp>
        <p:nvSpPr>
          <p:cNvPr id="17652" name="Line 443"/>
          <p:cNvSpPr/>
          <p:nvPr/>
        </p:nvSpPr>
        <p:spPr>
          <a:xfrm>
            <a:off x="4725988" y="2085975"/>
            <a:ext cx="0" cy="314325"/>
          </a:xfrm>
          <a:prstGeom prst="line">
            <a:avLst/>
          </a:prstGeom>
          <a:ln w="12700" cap="flat" cmpd="sng">
            <a:solidFill>
              <a:srgbClr val="000000"/>
            </a:solidFill>
            <a:prstDash val="solid"/>
            <a:round/>
            <a:headEnd type="none" w="med" len="med"/>
            <a:tailEnd type="none" w="med" len="med"/>
          </a:ln>
        </p:spPr>
      </p:sp>
      <p:sp>
        <p:nvSpPr>
          <p:cNvPr id="17653" name="Line 444"/>
          <p:cNvSpPr/>
          <p:nvPr/>
        </p:nvSpPr>
        <p:spPr>
          <a:xfrm>
            <a:off x="4725988" y="2400300"/>
            <a:ext cx="0" cy="0"/>
          </a:xfrm>
          <a:prstGeom prst="line">
            <a:avLst/>
          </a:prstGeom>
          <a:ln w="12700" cap="flat" cmpd="sng">
            <a:solidFill>
              <a:srgbClr val="000000"/>
            </a:solidFill>
            <a:prstDash val="solid"/>
            <a:round/>
            <a:headEnd type="none" w="med" len="med"/>
            <a:tailEnd type="none" w="med" len="med"/>
          </a:ln>
        </p:spPr>
      </p:sp>
      <p:sp>
        <p:nvSpPr>
          <p:cNvPr id="17654" name="Line 445"/>
          <p:cNvSpPr/>
          <p:nvPr/>
        </p:nvSpPr>
        <p:spPr>
          <a:xfrm flipH="1">
            <a:off x="3735388" y="2400300"/>
            <a:ext cx="990600" cy="0"/>
          </a:xfrm>
          <a:prstGeom prst="line">
            <a:avLst/>
          </a:prstGeom>
          <a:ln w="12700" cap="flat" cmpd="sng">
            <a:solidFill>
              <a:srgbClr val="000000"/>
            </a:solidFill>
            <a:prstDash val="solid"/>
            <a:round/>
            <a:headEnd type="none" w="med" len="med"/>
            <a:tailEnd type="none" w="med" len="med"/>
          </a:ln>
        </p:spPr>
      </p:sp>
      <p:sp>
        <p:nvSpPr>
          <p:cNvPr id="17655" name="Line 446"/>
          <p:cNvSpPr/>
          <p:nvPr/>
        </p:nvSpPr>
        <p:spPr>
          <a:xfrm>
            <a:off x="3735388" y="2400300"/>
            <a:ext cx="0" cy="0"/>
          </a:xfrm>
          <a:prstGeom prst="line">
            <a:avLst/>
          </a:prstGeom>
          <a:ln w="12700" cap="flat" cmpd="sng">
            <a:solidFill>
              <a:srgbClr val="000000"/>
            </a:solidFill>
            <a:prstDash val="solid"/>
            <a:round/>
            <a:headEnd type="none" w="med" len="med"/>
            <a:tailEnd type="none" w="med" len="med"/>
          </a:ln>
        </p:spPr>
      </p:sp>
      <p:sp>
        <p:nvSpPr>
          <p:cNvPr id="17656" name="Line 447"/>
          <p:cNvSpPr/>
          <p:nvPr/>
        </p:nvSpPr>
        <p:spPr>
          <a:xfrm flipV="1">
            <a:off x="3735388" y="2085975"/>
            <a:ext cx="0" cy="314325"/>
          </a:xfrm>
          <a:prstGeom prst="line">
            <a:avLst/>
          </a:prstGeom>
          <a:ln w="12700" cap="flat" cmpd="sng">
            <a:solidFill>
              <a:srgbClr val="000000"/>
            </a:solidFill>
            <a:prstDash val="solid"/>
            <a:round/>
            <a:headEnd type="none" w="med" len="med"/>
            <a:tailEnd type="none" w="med" len="med"/>
          </a:ln>
        </p:spPr>
      </p:sp>
      <p:sp>
        <p:nvSpPr>
          <p:cNvPr id="17657" name="Line 448"/>
          <p:cNvSpPr/>
          <p:nvPr/>
        </p:nvSpPr>
        <p:spPr>
          <a:xfrm>
            <a:off x="3735388" y="2085975"/>
            <a:ext cx="0" cy="0"/>
          </a:xfrm>
          <a:prstGeom prst="line">
            <a:avLst/>
          </a:prstGeom>
          <a:ln w="12700" cap="flat" cmpd="sng">
            <a:solidFill>
              <a:srgbClr val="000000"/>
            </a:solidFill>
            <a:prstDash val="solid"/>
            <a:round/>
            <a:headEnd type="none" w="med" len="med"/>
            <a:tailEnd type="none" w="med" len="med"/>
          </a:ln>
        </p:spPr>
      </p:sp>
      <p:sp>
        <p:nvSpPr>
          <p:cNvPr id="17658" name="Rectangle 471"/>
          <p:cNvSpPr/>
          <p:nvPr/>
        </p:nvSpPr>
        <p:spPr>
          <a:xfrm>
            <a:off x="3417888" y="3500438"/>
            <a:ext cx="990600" cy="314325"/>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59" name="Line 472"/>
          <p:cNvSpPr/>
          <p:nvPr/>
        </p:nvSpPr>
        <p:spPr>
          <a:xfrm>
            <a:off x="3417888" y="3500438"/>
            <a:ext cx="990600" cy="0"/>
          </a:xfrm>
          <a:prstGeom prst="line">
            <a:avLst/>
          </a:prstGeom>
          <a:ln w="12700" cap="flat" cmpd="sng">
            <a:solidFill>
              <a:srgbClr val="000000"/>
            </a:solidFill>
            <a:prstDash val="solid"/>
            <a:round/>
            <a:headEnd type="none" w="med" len="med"/>
            <a:tailEnd type="none" w="med" len="med"/>
          </a:ln>
        </p:spPr>
      </p:sp>
      <p:sp>
        <p:nvSpPr>
          <p:cNvPr id="17660" name="Line 473"/>
          <p:cNvSpPr/>
          <p:nvPr/>
        </p:nvSpPr>
        <p:spPr>
          <a:xfrm>
            <a:off x="4408488" y="3500438"/>
            <a:ext cx="0" cy="0"/>
          </a:xfrm>
          <a:prstGeom prst="line">
            <a:avLst/>
          </a:prstGeom>
          <a:ln w="12700" cap="flat" cmpd="sng">
            <a:solidFill>
              <a:srgbClr val="000000"/>
            </a:solidFill>
            <a:prstDash val="solid"/>
            <a:round/>
            <a:headEnd type="none" w="med" len="med"/>
            <a:tailEnd type="none" w="med" len="med"/>
          </a:ln>
        </p:spPr>
      </p:sp>
      <p:sp>
        <p:nvSpPr>
          <p:cNvPr id="17661" name="Line 474"/>
          <p:cNvSpPr/>
          <p:nvPr/>
        </p:nvSpPr>
        <p:spPr>
          <a:xfrm>
            <a:off x="4408488" y="3500438"/>
            <a:ext cx="0" cy="314325"/>
          </a:xfrm>
          <a:prstGeom prst="line">
            <a:avLst/>
          </a:prstGeom>
          <a:ln w="12700" cap="flat" cmpd="sng">
            <a:solidFill>
              <a:srgbClr val="000000"/>
            </a:solidFill>
            <a:prstDash val="solid"/>
            <a:round/>
            <a:headEnd type="none" w="med" len="med"/>
            <a:tailEnd type="none" w="med" len="med"/>
          </a:ln>
        </p:spPr>
      </p:sp>
      <p:sp>
        <p:nvSpPr>
          <p:cNvPr id="17662" name="Line 475"/>
          <p:cNvSpPr/>
          <p:nvPr/>
        </p:nvSpPr>
        <p:spPr>
          <a:xfrm>
            <a:off x="4408488" y="3814763"/>
            <a:ext cx="0" cy="0"/>
          </a:xfrm>
          <a:prstGeom prst="line">
            <a:avLst/>
          </a:prstGeom>
          <a:ln w="12700" cap="flat" cmpd="sng">
            <a:solidFill>
              <a:srgbClr val="000000"/>
            </a:solidFill>
            <a:prstDash val="solid"/>
            <a:round/>
            <a:headEnd type="none" w="med" len="med"/>
            <a:tailEnd type="none" w="med" len="med"/>
          </a:ln>
        </p:spPr>
      </p:sp>
      <p:sp>
        <p:nvSpPr>
          <p:cNvPr id="17663" name="Line 476"/>
          <p:cNvSpPr/>
          <p:nvPr/>
        </p:nvSpPr>
        <p:spPr>
          <a:xfrm flipH="1">
            <a:off x="3417888" y="3814763"/>
            <a:ext cx="990600" cy="0"/>
          </a:xfrm>
          <a:prstGeom prst="line">
            <a:avLst/>
          </a:prstGeom>
          <a:ln w="12700" cap="flat" cmpd="sng">
            <a:solidFill>
              <a:srgbClr val="000000"/>
            </a:solidFill>
            <a:prstDash val="solid"/>
            <a:round/>
            <a:headEnd type="none" w="med" len="med"/>
            <a:tailEnd type="none" w="med" len="med"/>
          </a:ln>
        </p:spPr>
      </p:sp>
      <p:sp>
        <p:nvSpPr>
          <p:cNvPr id="17664" name="Line 477"/>
          <p:cNvSpPr/>
          <p:nvPr/>
        </p:nvSpPr>
        <p:spPr>
          <a:xfrm>
            <a:off x="3417888" y="3814763"/>
            <a:ext cx="0" cy="0"/>
          </a:xfrm>
          <a:prstGeom prst="line">
            <a:avLst/>
          </a:prstGeom>
          <a:ln w="12700" cap="flat" cmpd="sng">
            <a:solidFill>
              <a:srgbClr val="000000"/>
            </a:solidFill>
            <a:prstDash val="solid"/>
            <a:round/>
            <a:headEnd type="none" w="med" len="med"/>
            <a:tailEnd type="none" w="med" len="med"/>
          </a:ln>
        </p:spPr>
      </p:sp>
      <p:sp>
        <p:nvSpPr>
          <p:cNvPr id="17665" name="Line 478"/>
          <p:cNvSpPr/>
          <p:nvPr/>
        </p:nvSpPr>
        <p:spPr>
          <a:xfrm flipV="1">
            <a:off x="3417888" y="3500438"/>
            <a:ext cx="0" cy="314325"/>
          </a:xfrm>
          <a:prstGeom prst="line">
            <a:avLst/>
          </a:prstGeom>
          <a:ln w="12700" cap="flat" cmpd="sng">
            <a:solidFill>
              <a:srgbClr val="000000"/>
            </a:solidFill>
            <a:prstDash val="solid"/>
            <a:round/>
            <a:headEnd type="none" w="med" len="med"/>
            <a:tailEnd type="none" w="med" len="med"/>
          </a:ln>
        </p:spPr>
      </p:sp>
      <p:sp>
        <p:nvSpPr>
          <p:cNvPr id="17666" name="Line 479"/>
          <p:cNvSpPr/>
          <p:nvPr/>
        </p:nvSpPr>
        <p:spPr>
          <a:xfrm>
            <a:off x="3417888" y="3500438"/>
            <a:ext cx="0" cy="0"/>
          </a:xfrm>
          <a:prstGeom prst="line">
            <a:avLst/>
          </a:prstGeom>
          <a:ln w="12700" cap="flat" cmpd="sng">
            <a:solidFill>
              <a:srgbClr val="000000"/>
            </a:solidFill>
            <a:prstDash val="solid"/>
            <a:round/>
            <a:headEnd type="none" w="med" len="med"/>
            <a:tailEnd type="none" w="med" len="med"/>
          </a:ln>
        </p:spPr>
      </p:sp>
      <p:sp>
        <p:nvSpPr>
          <p:cNvPr id="17667" name="Rectangle 498"/>
          <p:cNvSpPr/>
          <p:nvPr/>
        </p:nvSpPr>
        <p:spPr>
          <a:xfrm>
            <a:off x="1817688" y="3514725"/>
            <a:ext cx="990600" cy="314325"/>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668" name="Line 499"/>
          <p:cNvSpPr/>
          <p:nvPr/>
        </p:nvSpPr>
        <p:spPr>
          <a:xfrm>
            <a:off x="1817688" y="3514725"/>
            <a:ext cx="990600" cy="0"/>
          </a:xfrm>
          <a:prstGeom prst="line">
            <a:avLst/>
          </a:prstGeom>
          <a:ln w="12700" cap="flat" cmpd="sng">
            <a:solidFill>
              <a:srgbClr val="000000"/>
            </a:solidFill>
            <a:prstDash val="solid"/>
            <a:round/>
            <a:headEnd type="none" w="med" len="med"/>
            <a:tailEnd type="none" w="med" len="med"/>
          </a:ln>
        </p:spPr>
      </p:sp>
      <p:sp>
        <p:nvSpPr>
          <p:cNvPr id="17669" name="Line 500"/>
          <p:cNvSpPr/>
          <p:nvPr/>
        </p:nvSpPr>
        <p:spPr>
          <a:xfrm>
            <a:off x="2808288" y="3514725"/>
            <a:ext cx="0" cy="0"/>
          </a:xfrm>
          <a:prstGeom prst="line">
            <a:avLst/>
          </a:prstGeom>
          <a:ln w="12700" cap="flat" cmpd="sng">
            <a:solidFill>
              <a:srgbClr val="000000"/>
            </a:solidFill>
            <a:prstDash val="solid"/>
            <a:round/>
            <a:headEnd type="none" w="med" len="med"/>
            <a:tailEnd type="none" w="med" len="med"/>
          </a:ln>
        </p:spPr>
      </p:sp>
      <p:sp>
        <p:nvSpPr>
          <p:cNvPr id="17670" name="Line 501"/>
          <p:cNvSpPr/>
          <p:nvPr/>
        </p:nvSpPr>
        <p:spPr>
          <a:xfrm>
            <a:off x="2808288" y="3514725"/>
            <a:ext cx="0" cy="314325"/>
          </a:xfrm>
          <a:prstGeom prst="line">
            <a:avLst/>
          </a:prstGeom>
          <a:ln w="12700" cap="flat" cmpd="sng">
            <a:solidFill>
              <a:srgbClr val="000000"/>
            </a:solidFill>
            <a:prstDash val="solid"/>
            <a:round/>
            <a:headEnd type="none" w="med" len="med"/>
            <a:tailEnd type="none" w="med" len="med"/>
          </a:ln>
        </p:spPr>
      </p:sp>
      <p:sp>
        <p:nvSpPr>
          <p:cNvPr id="17671" name="Line 502"/>
          <p:cNvSpPr/>
          <p:nvPr/>
        </p:nvSpPr>
        <p:spPr>
          <a:xfrm>
            <a:off x="2808288" y="3829050"/>
            <a:ext cx="0" cy="0"/>
          </a:xfrm>
          <a:prstGeom prst="line">
            <a:avLst/>
          </a:prstGeom>
          <a:ln w="12700" cap="flat" cmpd="sng">
            <a:solidFill>
              <a:srgbClr val="000000"/>
            </a:solidFill>
            <a:prstDash val="solid"/>
            <a:round/>
            <a:headEnd type="none" w="med" len="med"/>
            <a:tailEnd type="none" w="med" len="med"/>
          </a:ln>
        </p:spPr>
      </p:sp>
      <p:sp>
        <p:nvSpPr>
          <p:cNvPr id="17672" name="Line 503"/>
          <p:cNvSpPr/>
          <p:nvPr/>
        </p:nvSpPr>
        <p:spPr>
          <a:xfrm flipH="1">
            <a:off x="1817688" y="3829050"/>
            <a:ext cx="990600" cy="0"/>
          </a:xfrm>
          <a:prstGeom prst="line">
            <a:avLst/>
          </a:prstGeom>
          <a:ln w="12700" cap="flat" cmpd="sng">
            <a:solidFill>
              <a:srgbClr val="000000"/>
            </a:solidFill>
            <a:prstDash val="solid"/>
            <a:round/>
            <a:headEnd type="none" w="med" len="med"/>
            <a:tailEnd type="none" w="med" len="med"/>
          </a:ln>
        </p:spPr>
      </p:sp>
      <p:sp>
        <p:nvSpPr>
          <p:cNvPr id="17673" name="Line 504"/>
          <p:cNvSpPr/>
          <p:nvPr/>
        </p:nvSpPr>
        <p:spPr>
          <a:xfrm>
            <a:off x="1817688" y="3829050"/>
            <a:ext cx="0" cy="0"/>
          </a:xfrm>
          <a:prstGeom prst="line">
            <a:avLst/>
          </a:prstGeom>
          <a:ln w="12700" cap="flat" cmpd="sng">
            <a:solidFill>
              <a:srgbClr val="000000"/>
            </a:solidFill>
            <a:prstDash val="solid"/>
            <a:round/>
            <a:headEnd type="none" w="med" len="med"/>
            <a:tailEnd type="none" w="med" len="med"/>
          </a:ln>
        </p:spPr>
      </p:sp>
      <p:sp>
        <p:nvSpPr>
          <p:cNvPr id="17674" name="Line 505"/>
          <p:cNvSpPr/>
          <p:nvPr/>
        </p:nvSpPr>
        <p:spPr>
          <a:xfrm flipV="1">
            <a:off x="1817688" y="3514725"/>
            <a:ext cx="0" cy="314325"/>
          </a:xfrm>
          <a:prstGeom prst="line">
            <a:avLst/>
          </a:prstGeom>
          <a:ln w="12700" cap="flat" cmpd="sng">
            <a:solidFill>
              <a:srgbClr val="000000"/>
            </a:solidFill>
            <a:prstDash val="solid"/>
            <a:round/>
            <a:headEnd type="none" w="med" len="med"/>
            <a:tailEnd type="none" w="med" len="med"/>
          </a:ln>
        </p:spPr>
      </p:sp>
      <p:sp>
        <p:nvSpPr>
          <p:cNvPr id="17675" name="Line 506"/>
          <p:cNvSpPr/>
          <p:nvPr/>
        </p:nvSpPr>
        <p:spPr>
          <a:xfrm>
            <a:off x="1817688" y="3514725"/>
            <a:ext cx="0" cy="0"/>
          </a:xfrm>
          <a:prstGeom prst="line">
            <a:avLst/>
          </a:prstGeom>
          <a:ln w="12700" cap="flat" cmpd="sng">
            <a:solidFill>
              <a:srgbClr val="000000"/>
            </a:solidFill>
            <a:prstDash val="solid"/>
            <a:round/>
            <a:headEnd type="none" w="med" len="med"/>
            <a:tailEnd type="none" w="med" len="med"/>
          </a:ln>
        </p:spPr>
      </p:sp>
      <p:sp>
        <p:nvSpPr>
          <p:cNvPr id="17676" name="Line 193"/>
          <p:cNvSpPr/>
          <p:nvPr/>
        </p:nvSpPr>
        <p:spPr>
          <a:xfrm flipV="1">
            <a:off x="2495550" y="2270125"/>
            <a:ext cx="177800" cy="146050"/>
          </a:xfrm>
          <a:prstGeom prst="line">
            <a:avLst/>
          </a:prstGeom>
          <a:ln w="12700" cap="flat" cmpd="sng">
            <a:solidFill>
              <a:srgbClr val="000000"/>
            </a:solidFill>
            <a:prstDash val="solid"/>
            <a:round/>
            <a:headEnd type="none" w="med" len="med"/>
            <a:tailEnd type="none" w="med" len="med"/>
          </a:ln>
        </p:spPr>
      </p:sp>
      <p:sp>
        <p:nvSpPr>
          <p:cNvPr id="17677" name="Line 194"/>
          <p:cNvSpPr/>
          <p:nvPr/>
        </p:nvSpPr>
        <p:spPr>
          <a:xfrm>
            <a:off x="2654300" y="2259013"/>
            <a:ext cx="0" cy="0"/>
          </a:xfrm>
          <a:prstGeom prst="line">
            <a:avLst/>
          </a:prstGeom>
          <a:ln w="12700" cap="flat" cmpd="sng">
            <a:solidFill>
              <a:srgbClr val="000000"/>
            </a:solidFill>
            <a:prstDash val="solid"/>
            <a:round/>
            <a:headEnd type="none" w="med" len="med"/>
            <a:tailEnd type="none" w="med" len="med"/>
          </a:ln>
        </p:spPr>
      </p:sp>
      <p:sp>
        <p:nvSpPr>
          <p:cNvPr id="17678" name="Line 733"/>
          <p:cNvSpPr/>
          <p:nvPr/>
        </p:nvSpPr>
        <p:spPr>
          <a:xfrm>
            <a:off x="4637088" y="2586038"/>
            <a:ext cx="952500" cy="714375"/>
          </a:xfrm>
          <a:prstGeom prst="line">
            <a:avLst/>
          </a:prstGeom>
          <a:ln w="12700" cap="flat" cmpd="sng">
            <a:solidFill>
              <a:srgbClr val="000000"/>
            </a:solidFill>
            <a:prstDash val="solid"/>
            <a:round/>
            <a:headEnd type="none" w="med" len="med"/>
            <a:tailEnd type="none" w="med" len="med"/>
          </a:ln>
        </p:spPr>
      </p:sp>
      <p:sp>
        <p:nvSpPr>
          <p:cNvPr id="17679" name="Freeform 734"/>
          <p:cNvSpPr/>
          <p:nvPr/>
        </p:nvSpPr>
        <p:spPr>
          <a:xfrm>
            <a:off x="5551488" y="3257550"/>
            <a:ext cx="127000" cy="114300"/>
          </a:xfrm>
          <a:custGeom>
            <a:avLst/>
            <a:gdLst/>
            <a:ahLst/>
            <a:cxnLst>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0" h="72">
                <a:moveTo>
                  <a:pt x="32" y="0"/>
                </a:moveTo>
                <a:lnTo>
                  <a:pt x="24" y="0"/>
                </a:lnTo>
                <a:lnTo>
                  <a:pt x="16" y="9"/>
                </a:lnTo>
                <a:lnTo>
                  <a:pt x="8" y="27"/>
                </a:lnTo>
                <a:lnTo>
                  <a:pt x="0" y="54"/>
                </a:lnTo>
                <a:lnTo>
                  <a:pt x="16" y="54"/>
                </a:lnTo>
                <a:lnTo>
                  <a:pt x="48" y="63"/>
                </a:lnTo>
                <a:lnTo>
                  <a:pt x="72" y="72"/>
                </a:lnTo>
                <a:lnTo>
                  <a:pt x="80" y="72"/>
                </a:lnTo>
                <a:lnTo>
                  <a:pt x="32" y="0"/>
                </a:lnTo>
                <a:close/>
              </a:path>
            </a:pathLst>
          </a:custGeom>
          <a:solidFill>
            <a:srgbClr val="000000"/>
          </a:solidFill>
          <a:ln w="9525">
            <a:noFill/>
          </a:ln>
        </p:spPr>
        <p:txBody>
          <a:bodyPr/>
          <a:p>
            <a:endParaRPr lang="zh-CN" altLang="en-US"/>
          </a:p>
        </p:txBody>
      </p:sp>
      <p:sp>
        <p:nvSpPr>
          <p:cNvPr id="17680" name="Line 735"/>
          <p:cNvSpPr/>
          <p:nvPr/>
        </p:nvSpPr>
        <p:spPr>
          <a:xfrm flipV="1">
            <a:off x="4281488" y="3657600"/>
            <a:ext cx="1206500" cy="1314450"/>
          </a:xfrm>
          <a:prstGeom prst="line">
            <a:avLst/>
          </a:prstGeom>
          <a:ln w="12700" cap="flat" cmpd="sng">
            <a:solidFill>
              <a:srgbClr val="000000"/>
            </a:solidFill>
            <a:prstDash val="solid"/>
            <a:round/>
            <a:headEnd type="none" w="med" len="med"/>
            <a:tailEnd type="none" w="med" len="med"/>
          </a:ln>
        </p:spPr>
      </p:sp>
      <p:sp>
        <p:nvSpPr>
          <p:cNvPr id="17681" name="Freeform 736"/>
          <p:cNvSpPr/>
          <p:nvPr/>
        </p:nvSpPr>
        <p:spPr>
          <a:xfrm>
            <a:off x="5449888" y="3571875"/>
            <a:ext cx="127000" cy="142875"/>
          </a:xfrm>
          <a:custGeom>
            <a:avLst/>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Lst>
            <a:pathLst>
              <a:path w="80" h="90">
                <a:moveTo>
                  <a:pt x="0" y="36"/>
                </a:moveTo>
                <a:lnTo>
                  <a:pt x="0" y="45"/>
                </a:lnTo>
                <a:lnTo>
                  <a:pt x="8" y="54"/>
                </a:lnTo>
                <a:lnTo>
                  <a:pt x="24" y="72"/>
                </a:lnTo>
                <a:lnTo>
                  <a:pt x="40" y="90"/>
                </a:lnTo>
                <a:lnTo>
                  <a:pt x="48" y="63"/>
                </a:lnTo>
                <a:lnTo>
                  <a:pt x="64" y="36"/>
                </a:lnTo>
                <a:lnTo>
                  <a:pt x="72" y="9"/>
                </a:lnTo>
                <a:lnTo>
                  <a:pt x="80" y="0"/>
                </a:lnTo>
                <a:lnTo>
                  <a:pt x="0" y="36"/>
                </a:lnTo>
                <a:close/>
              </a:path>
            </a:pathLst>
          </a:custGeom>
          <a:solidFill>
            <a:srgbClr val="000000"/>
          </a:solidFill>
          <a:ln w="9525">
            <a:noFill/>
          </a:ln>
        </p:spPr>
        <p:txBody>
          <a:bodyPr/>
          <a:p>
            <a:endParaRPr lang="zh-CN" altLang="en-US"/>
          </a:p>
        </p:txBody>
      </p:sp>
      <p:sp>
        <p:nvSpPr>
          <p:cNvPr id="17682" name="Line 737"/>
          <p:cNvSpPr/>
          <p:nvPr/>
        </p:nvSpPr>
        <p:spPr>
          <a:xfrm flipH="1" flipV="1">
            <a:off x="2719388" y="4114800"/>
            <a:ext cx="1562100" cy="857250"/>
          </a:xfrm>
          <a:prstGeom prst="line">
            <a:avLst/>
          </a:prstGeom>
          <a:ln w="12700" cap="flat" cmpd="sng">
            <a:solidFill>
              <a:srgbClr val="000000"/>
            </a:solidFill>
            <a:prstDash val="solid"/>
            <a:round/>
            <a:headEnd type="none" w="med" len="med"/>
            <a:tailEnd type="none" w="med" len="med"/>
          </a:ln>
        </p:spPr>
      </p:sp>
      <p:sp>
        <p:nvSpPr>
          <p:cNvPr id="17683" name="Line 738"/>
          <p:cNvSpPr/>
          <p:nvPr/>
        </p:nvSpPr>
        <p:spPr>
          <a:xfrm flipV="1">
            <a:off x="4230688" y="2528888"/>
            <a:ext cx="1752600" cy="1100137"/>
          </a:xfrm>
          <a:prstGeom prst="line">
            <a:avLst/>
          </a:prstGeom>
          <a:ln w="12700" cap="flat" cmpd="sng">
            <a:solidFill>
              <a:srgbClr val="000000"/>
            </a:solidFill>
            <a:prstDash val="solid"/>
            <a:round/>
            <a:headEnd type="none" w="med" len="med"/>
            <a:tailEnd type="none" w="med" len="med"/>
          </a:ln>
        </p:spPr>
      </p:sp>
      <p:sp>
        <p:nvSpPr>
          <p:cNvPr id="17684" name="Freeform 739"/>
          <p:cNvSpPr/>
          <p:nvPr/>
        </p:nvSpPr>
        <p:spPr>
          <a:xfrm>
            <a:off x="5957888" y="2457450"/>
            <a:ext cx="139700" cy="114300"/>
          </a:xfrm>
          <a:custGeom>
            <a:avLst/>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Lst>
            <a:pathLst>
              <a:path w="88" h="72">
                <a:moveTo>
                  <a:pt x="0" y="18"/>
                </a:moveTo>
                <a:lnTo>
                  <a:pt x="0" y="27"/>
                </a:lnTo>
                <a:lnTo>
                  <a:pt x="0" y="36"/>
                </a:lnTo>
                <a:lnTo>
                  <a:pt x="8" y="54"/>
                </a:lnTo>
                <a:lnTo>
                  <a:pt x="24" y="72"/>
                </a:lnTo>
                <a:lnTo>
                  <a:pt x="40" y="54"/>
                </a:lnTo>
                <a:lnTo>
                  <a:pt x="64" y="36"/>
                </a:lnTo>
                <a:lnTo>
                  <a:pt x="80" y="9"/>
                </a:lnTo>
                <a:lnTo>
                  <a:pt x="88" y="0"/>
                </a:lnTo>
                <a:lnTo>
                  <a:pt x="0" y="18"/>
                </a:lnTo>
                <a:close/>
              </a:path>
            </a:pathLst>
          </a:custGeom>
          <a:solidFill>
            <a:srgbClr val="000000"/>
          </a:solidFill>
          <a:ln w="9525">
            <a:noFill/>
          </a:ln>
        </p:spPr>
        <p:txBody>
          <a:bodyPr/>
          <a:p>
            <a:endParaRPr lang="zh-CN" altLang="en-US"/>
          </a:p>
        </p:txBody>
      </p:sp>
      <p:sp>
        <p:nvSpPr>
          <p:cNvPr id="17685" name="Line 740"/>
          <p:cNvSpPr/>
          <p:nvPr/>
        </p:nvSpPr>
        <p:spPr>
          <a:xfrm flipV="1">
            <a:off x="2376488" y="1716088"/>
            <a:ext cx="1117600" cy="1798637"/>
          </a:xfrm>
          <a:prstGeom prst="line">
            <a:avLst/>
          </a:prstGeom>
          <a:ln w="12700" cap="flat" cmpd="sng">
            <a:solidFill>
              <a:srgbClr val="000000"/>
            </a:solidFill>
            <a:prstDash val="solid"/>
            <a:round/>
            <a:headEnd type="none" w="med" len="med"/>
            <a:tailEnd type="none" w="med" len="med"/>
          </a:ln>
        </p:spPr>
      </p:sp>
      <p:sp>
        <p:nvSpPr>
          <p:cNvPr id="17686" name="Line 741"/>
          <p:cNvSpPr/>
          <p:nvPr/>
        </p:nvSpPr>
        <p:spPr>
          <a:xfrm>
            <a:off x="3494088" y="1716088"/>
            <a:ext cx="2603500" cy="441325"/>
          </a:xfrm>
          <a:prstGeom prst="line">
            <a:avLst/>
          </a:prstGeom>
          <a:ln w="12700" cap="flat" cmpd="sng">
            <a:solidFill>
              <a:srgbClr val="000000"/>
            </a:solidFill>
            <a:prstDash val="solid"/>
            <a:round/>
            <a:headEnd type="none" w="med" len="med"/>
            <a:tailEnd type="none" w="med" len="med"/>
          </a:ln>
        </p:spPr>
      </p:sp>
      <p:sp>
        <p:nvSpPr>
          <p:cNvPr id="17687" name="Freeform 742"/>
          <p:cNvSpPr/>
          <p:nvPr/>
        </p:nvSpPr>
        <p:spPr>
          <a:xfrm>
            <a:off x="6072188" y="2100263"/>
            <a:ext cx="139700" cy="100012"/>
          </a:xfrm>
          <a:custGeom>
            <a:avLst/>
            <a:gdLst/>
            <a:ahLst/>
            <a:cxnLst>
              <a:cxn ang="0">
                <a:pos x="2147483647" y="0"/>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8" h="63">
                <a:moveTo>
                  <a:pt x="16" y="0"/>
                </a:moveTo>
                <a:lnTo>
                  <a:pt x="8" y="9"/>
                </a:lnTo>
                <a:lnTo>
                  <a:pt x="0" y="18"/>
                </a:lnTo>
                <a:lnTo>
                  <a:pt x="0" y="36"/>
                </a:lnTo>
                <a:lnTo>
                  <a:pt x="0" y="63"/>
                </a:lnTo>
                <a:lnTo>
                  <a:pt x="16" y="63"/>
                </a:lnTo>
                <a:lnTo>
                  <a:pt x="48" y="63"/>
                </a:lnTo>
                <a:lnTo>
                  <a:pt x="72" y="54"/>
                </a:lnTo>
                <a:lnTo>
                  <a:pt x="88" y="54"/>
                </a:lnTo>
                <a:lnTo>
                  <a:pt x="16" y="0"/>
                </a:lnTo>
                <a:close/>
              </a:path>
            </a:pathLst>
          </a:custGeom>
          <a:solidFill>
            <a:srgbClr val="000000"/>
          </a:solidFill>
          <a:ln w="9525">
            <a:noFill/>
          </a:ln>
        </p:spPr>
        <p:txBody>
          <a:bodyPr/>
          <a:p>
            <a:endParaRPr lang="zh-CN" altLang="en-US"/>
          </a:p>
        </p:txBody>
      </p:sp>
      <p:sp>
        <p:nvSpPr>
          <p:cNvPr id="17688" name="Line 743"/>
          <p:cNvSpPr/>
          <p:nvPr/>
        </p:nvSpPr>
        <p:spPr>
          <a:xfrm flipV="1">
            <a:off x="2525713" y="1222375"/>
            <a:ext cx="955675" cy="823913"/>
          </a:xfrm>
          <a:prstGeom prst="line">
            <a:avLst/>
          </a:prstGeom>
          <a:ln w="12700" cap="flat" cmpd="sng">
            <a:solidFill>
              <a:srgbClr val="000000"/>
            </a:solidFill>
            <a:prstDash val="solid"/>
            <a:round/>
            <a:headEnd type="none" w="med" len="med"/>
            <a:tailEnd type="none" w="med" len="med"/>
          </a:ln>
        </p:spPr>
      </p:sp>
      <p:sp>
        <p:nvSpPr>
          <p:cNvPr id="17689" name="Line 744"/>
          <p:cNvSpPr/>
          <p:nvPr/>
        </p:nvSpPr>
        <p:spPr>
          <a:xfrm>
            <a:off x="3484563" y="1228725"/>
            <a:ext cx="2359025" cy="1471613"/>
          </a:xfrm>
          <a:prstGeom prst="line">
            <a:avLst/>
          </a:prstGeom>
          <a:ln w="12700" cap="flat" cmpd="sng">
            <a:solidFill>
              <a:srgbClr val="000000"/>
            </a:solidFill>
            <a:prstDash val="solid"/>
            <a:round/>
            <a:headEnd type="none" w="med" len="med"/>
            <a:tailEnd type="none" w="med" len="med"/>
          </a:ln>
        </p:spPr>
      </p:sp>
      <p:sp>
        <p:nvSpPr>
          <p:cNvPr id="17690" name="Freeform 745"/>
          <p:cNvSpPr/>
          <p:nvPr/>
        </p:nvSpPr>
        <p:spPr>
          <a:xfrm>
            <a:off x="5805488" y="2643188"/>
            <a:ext cx="127000" cy="128587"/>
          </a:xfrm>
          <a:custGeom>
            <a:avLst/>
            <a:gdLst/>
            <a:ahLst/>
            <a:cxnLst>
              <a:cxn ang="0">
                <a:pos x="2147483647" y="0"/>
              </a:cxn>
              <a:cxn ang="0">
                <a:pos x="2147483647" y="0"/>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0" h="81">
                <a:moveTo>
                  <a:pt x="32" y="0"/>
                </a:moveTo>
                <a:lnTo>
                  <a:pt x="32" y="0"/>
                </a:lnTo>
                <a:lnTo>
                  <a:pt x="16" y="18"/>
                </a:lnTo>
                <a:lnTo>
                  <a:pt x="8" y="27"/>
                </a:lnTo>
                <a:lnTo>
                  <a:pt x="0" y="54"/>
                </a:lnTo>
                <a:lnTo>
                  <a:pt x="16" y="63"/>
                </a:lnTo>
                <a:lnTo>
                  <a:pt x="48" y="72"/>
                </a:lnTo>
                <a:lnTo>
                  <a:pt x="72" y="81"/>
                </a:lnTo>
                <a:lnTo>
                  <a:pt x="80" y="81"/>
                </a:lnTo>
                <a:lnTo>
                  <a:pt x="32" y="0"/>
                </a:lnTo>
                <a:close/>
              </a:path>
            </a:pathLst>
          </a:custGeom>
          <a:solidFill>
            <a:srgbClr val="000000"/>
          </a:solidFill>
          <a:ln w="9525">
            <a:noFill/>
          </a:ln>
        </p:spPr>
        <p:txBody>
          <a:bodyPr/>
          <a:p>
            <a:endParaRPr lang="zh-CN" altLang="en-US"/>
          </a:p>
        </p:txBody>
      </p:sp>
      <p:sp>
        <p:nvSpPr>
          <p:cNvPr id="17691" name="Line 746"/>
          <p:cNvSpPr/>
          <p:nvPr/>
        </p:nvSpPr>
        <p:spPr>
          <a:xfrm flipH="1" flipV="1">
            <a:off x="2719388" y="4314825"/>
            <a:ext cx="1689100" cy="942975"/>
          </a:xfrm>
          <a:prstGeom prst="line">
            <a:avLst/>
          </a:prstGeom>
          <a:ln w="12700" cap="flat" cmpd="sng">
            <a:solidFill>
              <a:srgbClr val="000000"/>
            </a:solidFill>
            <a:prstDash val="solid"/>
            <a:round/>
            <a:headEnd type="none" w="med" len="med"/>
            <a:tailEnd type="none" w="med" len="med"/>
          </a:ln>
        </p:spPr>
      </p:sp>
      <p:sp>
        <p:nvSpPr>
          <p:cNvPr id="17692" name="Line 747"/>
          <p:cNvSpPr/>
          <p:nvPr/>
        </p:nvSpPr>
        <p:spPr>
          <a:xfrm flipV="1">
            <a:off x="4408488" y="4214813"/>
            <a:ext cx="1193800" cy="1042987"/>
          </a:xfrm>
          <a:prstGeom prst="line">
            <a:avLst/>
          </a:prstGeom>
          <a:ln w="12700" cap="flat" cmpd="sng">
            <a:solidFill>
              <a:srgbClr val="000000"/>
            </a:solidFill>
            <a:prstDash val="solid"/>
            <a:round/>
            <a:headEnd type="none" w="med" len="med"/>
            <a:tailEnd type="none" w="med" len="med"/>
          </a:ln>
        </p:spPr>
      </p:sp>
      <p:sp>
        <p:nvSpPr>
          <p:cNvPr id="17693" name="Freeform 748"/>
          <p:cNvSpPr/>
          <p:nvPr/>
        </p:nvSpPr>
        <p:spPr>
          <a:xfrm>
            <a:off x="5564188" y="4129088"/>
            <a:ext cx="139700" cy="12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Lst>
            <a:pathLst>
              <a:path w="88" h="81">
                <a:moveTo>
                  <a:pt x="0" y="27"/>
                </a:moveTo>
                <a:lnTo>
                  <a:pt x="8" y="36"/>
                </a:lnTo>
                <a:lnTo>
                  <a:pt x="8" y="54"/>
                </a:lnTo>
                <a:lnTo>
                  <a:pt x="24" y="72"/>
                </a:lnTo>
                <a:lnTo>
                  <a:pt x="40" y="81"/>
                </a:lnTo>
                <a:lnTo>
                  <a:pt x="48" y="63"/>
                </a:lnTo>
                <a:lnTo>
                  <a:pt x="64" y="36"/>
                </a:lnTo>
                <a:lnTo>
                  <a:pt x="80" y="9"/>
                </a:lnTo>
                <a:lnTo>
                  <a:pt x="88" y="0"/>
                </a:lnTo>
                <a:lnTo>
                  <a:pt x="0" y="27"/>
                </a:lnTo>
                <a:close/>
              </a:path>
            </a:pathLst>
          </a:custGeom>
          <a:solidFill>
            <a:srgbClr val="000000"/>
          </a:solidFill>
          <a:ln w="9525">
            <a:noFill/>
          </a:ln>
        </p:spPr>
        <p:txBody>
          <a:bodyPr/>
          <a:p>
            <a:endParaRPr lang="zh-CN" altLang="en-US"/>
          </a:p>
        </p:txBody>
      </p:sp>
      <p:sp>
        <p:nvSpPr>
          <p:cNvPr id="17694" name="Line 749"/>
          <p:cNvSpPr/>
          <p:nvPr/>
        </p:nvSpPr>
        <p:spPr>
          <a:xfrm flipV="1">
            <a:off x="4268788" y="3071813"/>
            <a:ext cx="1422400" cy="614362"/>
          </a:xfrm>
          <a:prstGeom prst="line">
            <a:avLst/>
          </a:prstGeom>
          <a:ln w="12700" cap="flat" cmpd="sng">
            <a:solidFill>
              <a:srgbClr val="000000"/>
            </a:solidFill>
            <a:prstDash val="solid"/>
            <a:round/>
            <a:headEnd type="none" w="med" len="med"/>
            <a:tailEnd type="none" w="med" len="med"/>
          </a:ln>
        </p:spPr>
      </p:sp>
      <p:sp>
        <p:nvSpPr>
          <p:cNvPr id="17695" name="Freeform 750"/>
          <p:cNvSpPr/>
          <p:nvPr/>
        </p:nvSpPr>
        <p:spPr>
          <a:xfrm>
            <a:off x="5665788" y="3014663"/>
            <a:ext cx="127000" cy="100012"/>
          </a:xfrm>
          <a:custGeom>
            <a:avLst/>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Lst>
            <a:pathLst>
              <a:path w="80" h="63">
                <a:moveTo>
                  <a:pt x="0" y="9"/>
                </a:moveTo>
                <a:lnTo>
                  <a:pt x="0" y="9"/>
                </a:lnTo>
                <a:lnTo>
                  <a:pt x="0" y="27"/>
                </a:lnTo>
                <a:lnTo>
                  <a:pt x="8" y="45"/>
                </a:lnTo>
                <a:lnTo>
                  <a:pt x="16" y="63"/>
                </a:lnTo>
                <a:lnTo>
                  <a:pt x="32" y="54"/>
                </a:lnTo>
                <a:lnTo>
                  <a:pt x="56" y="27"/>
                </a:lnTo>
                <a:lnTo>
                  <a:pt x="72" y="9"/>
                </a:lnTo>
                <a:lnTo>
                  <a:pt x="80" y="0"/>
                </a:lnTo>
                <a:lnTo>
                  <a:pt x="0" y="9"/>
                </a:lnTo>
                <a:close/>
              </a:path>
            </a:pathLst>
          </a:custGeom>
          <a:solidFill>
            <a:srgbClr val="000000"/>
          </a:solidFill>
          <a:ln w="9525">
            <a:noFill/>
          </a:ln>
        </p:spPr>
        <p:txBody>
          <a:bodyPr/>
          <a:p>
            <a:endParaRPr lang="zh-CN" altLang="en-US"/>
          </a:p>
        </p:txBody>
      </p:sp>
      <p:sp>
        <p:nvSpPr>
          <p:cNvPr id="17696" name="Line 751"/>
          <p:cNvSpPr/>
          <p:nvPr/>
        </p:nvSpPr>
        <p:spPr>
          <a:xfrm>
            <a:off x="4675188" y="2500313"/>
            <a:ext cx="1016000" cy="357187"/>
          </a:xfrm>
          <a:prstGeom prst="line">
            <a:avLst/>
          </a:prstGeom>
          <a:ln w="12700" cap="flat" cmpd="sng">
            <a:solidFill>
              <a:srgbClr val="000000"/>
            </a:solidFill>
            <a:prstDash val="solid"/>
            <a:round/>
            <a:headEnd type="none" w="med" len="med"/>
            <a:tailEnd type="none" w="med" len="med"/>
          </a:ln>
        </p:spPr>
      </p:sp>
      <p:sp>
        <p:nvSpPr>
          <p:cNvPr id="17697" name="Freeform 752"/>
          <p:cNvSpPr/>
          <p:nvPr/>
        </p:nvSpPr>
        <p:spPr>
          <a:xfrm>
            <a:off x="5665788" y="2800350"/>
            <a:ext cx="139700" cy="100013"/>
          </a:xfrm>
          <a:custGeom>
            <a:avLst/>
            <a:gdLst/>
            <a:ahLst/>
            <a:cxnLst>
              <a:cxn ang="0">
                <a:pos x="2147483647" y="0"/>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88" h="63">
                <a:moveTo>
                  <a:pt x="16" y="0"/>
                </a:moveTo>
                <a:lnTo>
                  <a:pt x="16" y="9"/>
                </a:lnTo>
                <a:lnTo>
                  <a:pt x="8" y="18"/>
                </a:lnTo>
                <a:lnTo>
                  <a:pt x="0" y="45"/>
                </a:lnTo>
                <a:lnTo>
                  <a:pt x="0" y="63"/>
                </a:lnTo>
                <a:lnTo>
                  <a:pt x="24" y="63"/>
                </a:lnTo>
                <a:lnTo>
                  <a:pt x="56" y="63"/>
                </a:lnTo>
                <a:lnTo>
                  <a:pt x="80" y="63"/>
                </a:lnTo>
                <a:lnTo>
                  <a:pt x="88" y="63"/>
                </a:lnTo>
                <a:lnTo>
                  <a:pt x="16" y="0"/>
                </a:lnTo>
                <a:close/>
              </a:path>
            </a:pathLst>
          </a:custGeom>
          <a:solidFill>
            <a:srgbClr val="000000"/>
          </a:solidFill>
          <a:ln w="9525">
            <a:noFill/>
          </a:ln>
        </p:spPr>
        <p:txBody>
          <a:bodyPr/>
          <a:p>
            <a:endParaRPr lang="zh-CN" altLang="en-US"/>
          </a:p>
        </p:txBody>
      </p:sp>
      <p:sp>
        <p:nvSpPr>
          <p:cNvPr id="17698" name="Line 753"/>
          <p:cNvSpPr/>
          <p:nvPr/>
        </p:nvSpPr>
        <p:spPr>
          <a:xfrm>
            <a:off x="4675188" y="2286000"/>
            <a:ext cx="1295400" cy="42863"/>
          </a:xfrm>
          <a:prstGeom prst="line">
            <a:avLst/>
          </a:prstGeom>
          <a:ln w="12700" cap="flat" cmpd="sng">
            <a:solidFill>
              <a:srgbClr val="000000"/>
            </a:solidFill>
            <a:prstDash val="solid"/>
            <a:round/>
            <a:headEnd type="none" w="med" len="med"/>
            <a:tailEnd type="none" w="med" len="med"/>
          </a:ln>
        </p:spPr>
      </p:sp>
      <p:sp>
        <p:nvSpPr>
          <p:cNvPr id="17699" name="Freeform 754"/>
          <p:cNvSpPr/>
          <p:nvPr/>
        </p:nvSpPr>
        <p:spPr>
          <a:xfrm>
            <a:off x="5957888" y="2286000"/>
            <a:ext cx="139700" cy="100013"/>
          </a:xfrm>
          <a:custGeom>
            <a:avLst/>
            <a:gdLst/>
            <a:ahLst/>
            <a:cxnLst>
              <a:cxn ang="0">
                <a:pos x="0" y="0"/>
              </a:cxn>
              <a:cxn ang="0">
                <a:pos x="0" y="0"/>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0" y="0"/>
              </a:cxn>
            </a:cxnLst>
            <a:pathLst>
              <a:path w="88" h="63">
                <a:moveTo>
                  <a:pt x="0" y="0"/>
                </a:moveTo>
                <a:lnTo>
                  <a:pt x="0" y="0"/>
                </a:lnTo>
                <a:lnTo>
                  <a:pt x="0" y="18"/>
                </a:lnTo>
                <a:lnTo>
                  <a:pt x="0" y="36"/>
                </a:lnTo>
                <a:lnTo>
                  <a:pt x="0" y="63"/>
                </a:lnTo>
                <a:lnTo>
                  <a:pt x="24" y="54"/>
                </a:lnTo>
                <a:lnTo>
                  <a:pt x="48" y="45"/>
                </a:lnTo>
                <a:lnTo>
                  <a:pt x="72" y="36"/>
                </a:lnTo>
                <a:lnTo>
                  <a:pt x="88" y="36"/>
                </a:lnTo>
                <a:lnTo>
                  <a:pt x="0" y="0"/>
                </a:lnTo>
                <a:close/>
              </a:path>
            </a:pathLst>
          </a:custGeom>
          <a:solidFill>
            <a:srgbClr val="000000"/>
          </a:solidFill>
          <a:ln w="9525">
            <a:noFill/>
          </a:ln>
        </p:spPr>
        <p:txBody>
          <a:bodyPr/>
          <a:p>
            <a:endParaRPr lang="zh-CN" altLang="en-US"/>
          </a:p>
        </p:txBody>
      </p:sp>
      <p:sp>
        <p:nvSpPr>
          <p:cNvPr id="17700" name="Line 755"/>
          <p:cNvSpPr/>
          <p:nvPr/>
        </p:nvSpPr>
        <p:spPr>
          <a:xfrm flipH="1">
            <a:off x="6364288" y="2071688"/>
            <a:ext cx="406400" cy="242887"/>
          </a:xfrm>
          <a:prstGeom prst="line">
            <a:avLst/>
          </a:prstGeom>
          <a:ln w="12700" cap="flat" cmpd="sng">
            <a:solidFill>
              <a:srgbClr val="000000"/>
            </a:solidFill>
            <a:prstDash val="solid"/>
            <a:round/>
            <a:headEnd type="none" w="med" len="med"/>
            <a:tailEnd type="none" w="med" len="med"/>
          </a:ln>
        </p:spPr>
      </p:sp>
      <p:sp>
        <p:nvSpPr>
          <p:cNvPr id="17701" name="Freeform 756"/>
          <p:cNvSpPr/>
          <p:nvPr/>
        </p:nvSpPr>
        <p:spPr>
          <a:xfrm>
            <a:off x="6313488" y="2257425"/>
            <a:ext cx="101600" cy="114300"/>
          </a:xfrm>
          <a:custGeom>
            <a:avLst/>
            <a:gdLst/>
            <a:ahLst/>
            <a:cxnLst>
              <a:cxn ang="0">
                <a:pos x="2147483647" y="2147483647"/>
              </a:cxn>
              <a:cxn ang="0">
                <a:pos x="2147483647" y="2147483647"/>
              </a:cxn>
              <a:cxn ang="0">
                <a:pos x="2147483647" y="0"/>
              </a:cxn>
              <a:cxn ang="0">
                <a:pos x="0" y="2147483647"/>
              </a:cxn>
              <a:cxn ang="0">
                <a:pos x="2147483647" y="2147483647"/>
              </a:cxn>
            </a:cxnLst>
            <a:pathLst>
              <a:path w="64" h="72">
                <a:moveTo>
                  <a:pt x="16" y="72"/>
                </a:moveTo>
                <a:lnTo>
                  <a:pt x="64" y="45"/>
                </a:lnTo>
                <a:lnTo>
                  <a:pt x="40" y="0"/>
                </a:lnTo>
                <a:lnTo>
                  <a:pt x="0" y="18"/>
                </a:lnTo>
                <a:lnTo>
                  <a:pt x="16" y="72"/>
                </a:lnTo>
                <a:close/>
              </a:path>
            </a:pathLst>
          </a:custGeom>
          <a:solidFill>
            <a:srgbClr val="FF0000"/>
          </a:solidFill>
          <a:ln w="9525">
            <a:noFill/>
          </a:ln>
        </p:spPr>
        <p:txBody>
          <a:bodyPr/>
          <a:p>
            <a:endParaRPr lang="zh-CN" altLang="en-US"/>
          </a:p>
        </p:txBody>
      </p:sp>
      <p:sp>
        <p:nvSpPr>
          <p:cNvPr id="17702" name="Freeform 757"/>
          <p:cNvSpPr/>
          <p:nvPr/>
        </p:nvSpPr>
        <p:spPr>
          <a:xfrm>
            <a:off x="6338888" y="2314575"/>
            <a:ext cx="76200" cy="57150"/>
          </a:xfrm>
          <a:custGeom>
            <a:avLst/>
            <a:gdLst/>
            <a:ahLst/>
            <a:cxnLst>
              <a:cxn ang="0">
                <a:pos x="2147483647" y="2147483647"/>
              </a:cxn>
              <a:cxn ang="0">
                <a:pos x="0" y="2147483647"/>
              </a:cxn>
              <a:cxn ang="0">
                <a:pos x="2147483647" y="0"/>
              </a:cxn>
              <a:cxn ang="0">
                <a:pos x="2147483647" y="2147483647"/>
              </a:cxn>
              <a:cxn ang="0">
                <a:pos x="2147483647" y="2147483647"/>
              </a:cxn>
            </a:cxnLst>
            <a:pathLst>
              <a:path w="48" h="36">
                <a:moveTo>
                  <a:pt x="8" y="36"/>
                </a:moveTo>
                <a:lnTo>
                  <a:pt x="0" y="27"/>
                </a:lnTo>
                <a:lnTo>
                  <a:pt x="40" y="0"/>
                </a:lnTo>
                <a:lnTo>
                  <a:pt x="48" y="18"/>
                </a:lnTo>
                <a:lnTo>
                  <a:pt x="8" y="36"/>
                </a:lnTo>
                <a:close/>
              </a:path>
            </a:pathLst>
          </a:custGeom>
          <a:solidFill>
            <a:srgbClr val="000000"/>
          </a:solidFill>
          <a:ln w="9525">
            <a:noFill/>
          </a:ln>
        </p:spPr>
        <p:txBody>
          <a:bodyPr/>
          <a:p>
            <a:endParaRPr lang="zh-CN" altLang="en-US"/>
          </a:p>
        </p:txBody>
      </p:sp>
      <p:sp>
        <p:nvSpPr>
          <p:cNvPr id="17703" name="Freeform 758"/>
          <p:cNvSpPr/>
          <p:nvPr/>
        </p:nvSpPr>
        <p:spPr>
          <a:xfrm>
            <a:off x="6364288" y="2243138"/>
            <a:ext cx="63500" cy="100012"/>
          </a:xfrm>
          <a:custGeom>
            <a:avLst/>
            <a:gdLst/>
            <a:ahLst/>
            <a:cxnLst>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Lst>
            <a:pathLst>
              <a:path w="40" h="63">
                <a:moveTo>
                  <a:pt x="32" y="63"/>
                </a:moveTo>
                <a:lnTo>
                  <a:pt x="24" y="54"/>
                </a:lnTo>
                <a:lnTo>
                  <a:pt x="0" y="9"/>
                </a:lnTo>
                <a:lnTo>
                  <a:pt x="16" y="0"/>
                </a:lnTo>
                <a:lnTo>
                  <a:pt x="32" y="45"/>
                </a:lnTo>
                <a:lnTo>
                  <a:pt x="40" y="54"/>
                </a:lnTo>
                <a:lnTo>
                  <a:pt x="32" y="63"/>
                </a:lnTo>
                <a:close/>
              </a:path>
            </a:pathLst>
          </a:custGeom>
          <a:solidFill>
            <a:srgbClr val="000000"/>
          </a:solidFill>
          <a:ln w="9525">
            <a:noFill/>
          </a:ln>
        </p:spPr>
        <p:txBody>
          <a:bodyPr/>
          <a:p>
            <a:endParaRPr lang="zh-CN" altLang="en-US"/>
          </a:p>
        </p:txBody>
      </p:sp>
      <p:sp>
        <p:nvSpPr>
          <p:cNvPr id="17704" name="Freeform 759"/>
          <p:cNvSpPr/>
          <p:nvPr/>
        </p:nvSpPr>
        <p:spPr>
          <a:xfrm>
            <a:off x="6300788" y="2228850"/>
            <a:ext cx="88900" cy="71438"/>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Lst>
            <a:pathLst>
              <a:path w="56" h="45">
                <a:moveTo>
                  <a:pt x="56" y="9"/>
                </a:moveTo>
                <a:lnTo>
                  <a:pt x="48" y="27"/>
                </a:lnTo>
                <a:lnTo>
                  <a:pt x="8" y="45"/>
                </a:lnTo>
                <a:lnTo>
                  <a:pt x="0" y="27"/>
                </a:lnTo>
                <a:lnTo>
                  <a:pt x="40" y="9"/>
                </a:lnTo>
                <a:lnTo>
                  <a:pt x="48" y="0"/>
                </a:lnTo>
                <a:lnTo>
                  <a:pt x="56" y="9"/>
                </a:lnTo>
                <a:close/>
              </a:path>
            </a:pathLst>
          </a:custGeom>
          <a:solidFill>
            <a:srgbClr val="000000"/>
          </a:solidFill>
          <a:ln w="9525">
            <a:noFill/>
          </a:ln>
        </p:spPr>
        <p:txBody>
          <a:bodyPr/>
          <a:p>
            <a:endParaRPr lang="zh-CN" altLang="en-US"/>
          </a:p>
        </p:txBody>
      </p:sp>
      <p:sp>
        <p:nvSpPr>
          <p:cNvPr id="17705" name="Freeform 760"/>
          <p:cNvSpPr/>
          <p:nvPr/>
        </p:nvSpPr>
        <p:spPr>
          <a:xfrm>
            <a:off x="6288088" y="2271713"/>
            <a:ext cx="63500" cy="100012"/>
          </a:xfrm>
          <a:custGeom>
            <a:avLst/>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Lst>
            <a:pathLst>
              <a:path w="40" h="63">
                <a:moveTo>
                  <a:pt x="8" y="0"/>
                </a:moveTo>
                <a:lnTo>
                  <a:pt x="24" y="9"/>
                </a:lnTo>
                <a:lnTo>
                  <a:pt x="40" y="54"/>
                </a:lnTo>
                <a:lnTo>
                  <a:pt x="24" y="63"/>
                </a:lnTo>
                <a:lnTo>
                  <a:pt x="8" y="18"/>
                </a:lnTo>
                <a:lnTo>
                  <a:pt x="0" y="9"/>
                </a:lnTo>
                <a:lnTo>
                  <a:pt x="8" y="0"/>
                </a:lnTo>
                <a:close/>
              </a:path>
            </a:pathLst>
          </a:custGeom>
          <a:solidFill>
            <a:srgbClr val="000000"/>
          </a:solidFill>
          <a:ln w="9525">
            <a:noFill/>
          </a:ln>
        </p:spPr>
        <p:txBody>
          <a:bodyPr/>
          <a:p>
            <a:endParaRPr lang="zh-CN" altLang="en-US"/>
          </a:p>
        </p:txBody>
      </p:sp>
      <p:sp>
        <p:nvSpPr>
          <p:cNvPr id="17706" name="Freeform 761"/>
          <p:cNvSpPr/>
          <p:nvPr/>
        </p:nvSpPr>
        <p:spPr>
          <a:xfrm>
            <a:off x="6326188" y="2314575"/>
            <a:ext cx="88900" cy="71438"/>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pathLst>
              <a:path w="56" h="45">
                <a:moveTo>
                  <a:pt x="0" y="36"/>
                </a:moveTo>
                <a:lnTo>
                  <a:pt x="8" y="27"/>
                </a:lnTo>
                <a:lnTo>
                  <a:pt x="48" y="0"/>
                </a:lnTo>
                <a:lnTo>
                  <a:pt x="56" y="18"/>
                </a:lnTo>
                <a:lnTo>
                  <a:pt x="16" y="36"/>
                </a:lnTo>
                <a:lnTo>
                  <a:pt x="8" y="45"/>
                </a:lnTo>
                <a:lnTo>
                  <a:pt x="0" y="36"/>
                </a:lnTo>
                <a:close/>
              </a:path>
            </a:pathLst>
          </a:custGeom>
          <a:solidFill>
            <a:srgbClr val="000000"/>
          </a:solidFill>
          <a:ln w="9525">
            <a:noFill/>
          </a:ln>
        </p:spPr>
        <p:txBody>
          <a:bodyPr/>
          <a:p>
            <a:endParaRPr lang="zh-CN" altLang="en-US"/>
          </a:p>
        </p:txBody>
      </p:sp>
      <p:grpSp>
        <p:nvGrpSpPr>
          <p:cNvPr id="17707" name="组合 8904"/>
          <p:cNvGrpSpPr/>
          <p:nvPr/>
        </p:nvGrpSpPr>
        <p:grpSpPr>
          <a:xfrm>
            <a:off x="1219200" y="1985963"/>
            <a:ext cx="1387475" cy="1128712"/>
            <a:chOff x="1891265" y="3038475"/>
            <a:chExt cx="1386227" cy="1128713"/>
          </a:xfrm>
        </p:grpSpPr>
        <p:sp>
          <p:nvSpPr>
            <p:cNvPr id="17708" name="Line 111"/>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09" name="Line 112"/>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10" name="Line 113"/>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11" name="Line 114"/>
            <p:cNvSpPr/>
            <p:nvPr/>
          </p:nvSpPr>
          <p:spPr>
            <a:xfrm flipV="1">
              <a:off x="2819400" y="3938588"/>
              <a:ext cx="25400" cy="228600"/>
            </a:xfrm>
            <a:prstGeom prst="line">
              <a:avLst/>
            </a:prstGeom>
            <a:ln w="12700" cap="flat" cmpd="sng">
              <a:solidFill>
                <a:srgbClr val="000000"/>
              </a:solidFill>
              <a:prstDash val="solid"/>
              <a:round/>
              <a:headEnd type="none" w="med" len="med"/>
              <a:tailEnd type="none" w="med" len="med"/>
            </a:ln>
          </p:spPr>
        </p:sp>
        <p:sp>
          <p:nvSpPr>
            <p:cNvPr id="17712" name="Line 182"/>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13" name="Line 183"/>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14" name="Line 184"/>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15" name="Line 185"/>
            <p:cNvSpPr/>
            <p:nvPr/>
          </p:nvSpPr>
          <p:spPr>
            <a:xfrm flipV="1">
              <a:off x="2933700" y="3952875"/>
              <a:ext cx="12700" cy="200025"/>
            </a:xfrm>
            <a:prstGeom prst="line">
              <a:avLst/>
            </a:prstGeom>
            <a:ln w="12700" cap="flat" cmpd="sng">
              <a:solidFill>
                <a:srgbClr val="000000"/>
              </a:solidFill>
              <a:prstDash val="solid"/>
              <a:round/>
              <a:headEnd type="none" w="med" len="med"/>
              <a:tailEnd type="none" w="med" len="med"/>
            </a:ln>
          </p:spPr>
        </p:sp>
        <p:sp>
          <p:nvSpPr>
            <p:cNvPr id="17716" name="Line 115"/>
            <p:cNvSpPr/>
            <p:nvPr/>
          </p:nvSpPr>
          <p:spPr>
            <a:xfrm>
              <a:off x="2697502" y="4094367"/>
              <a:ext cx="0" cy="0"/>
            </a:xfrm>
            <a:prstGeom prst="line">
              <a:avLst/>
            </a:prstGeom>
            <a:ln w="12700" cap="flat" cmpd="sng">
              <a:solidFill>
                <a:srgbClr val="000000"/>
              </a:solidFill>
              <a:prstDash val="solid"/>
              <a:round/>
              <a:headEnd type="none" w="med" len="med"/>
              <a:tailEnd type="none" w="med" len="med"/>
            </a:ln>
          </p:spPr>
        </p:sp>
        <p:sp>
          <p:nvSpPr>
            <p:cNvPr id="17717" name="Line 116"/>
            <p:cNvSpPr/>
            <p:nvPr/>
          </p:nvSpPr>
          <p:spPr>
            <a:xfrm flipV="1">
              <a:off x="2697502" y="3821291"/>
              <a:ext cx="80624" cy="273076"/>
            </a:xfrm>
            <a:prstGeom prst="line">
              <a:avLst/>
            </a:prstGeom>
            <a:ln w="12700" cap="flat" cmpd="sng">
              <a:solidFill>
                <a:srgbClr val="000000"/>
              </a:solidFill>
              <a:prstDash val="solid"/>
              <a:round/>
              <a:headEnd type="none" w="med" len="med"/>
              <a:tailEnd type="none" w="med" len="med"/>
            </a:ln>
          </p:spPr>
        </p:sp>
        <p:sp>
          <p:nvSpPr>
            <p:cNvPr id="17718" name="Line 117"/>
            <p:cNvSpPr/>
            <p:nvPr/>
          </p:nvSpPr>
          <p:spPr>
            <a:xfrm>
              <a:off x="2778126" y="3821291"/>
              <a:ext cx="0" cy="0"/>
            </a:xfrm>
            <a:prstGeom prst="line">
              <a:avLst/>
            </a:prstGeom>
            <a:ln w="12700" cap="flat" cmpd="sng">
              <a:solidFill>
                <a:srgbClr val="000000"/>
              </a:solidFill>
              <a:prstDash val="solid"/>
              <a:round/>
              <a:headEnd type="none" w="med" len="med"/>
              <a:tailEnd type="none" w="med" len="med"/>
            </a:ln>
          </p:spPr>
        </p:sp>
        <p:sp>
          <p:nvSpPr>
            <p:cNvPr id="17719" name="Line 118"/>
            <p:cNvSpPr/>
            <p:nvPr/>
          </p:nvSpPr>
          <p:spPr>
            <a:xfrm flipV="1">
              <a:off x="2778126" y="3566420"/>
              <a:ext cx="112873" cy="254870"/>
            </a:xfrm>
            <a:prstGeom prst="line">
              <a:avLst/>
            </a:prstGeom>
            <a:ln w="12700" cap="flat" cmpd="sng">
              <a:solidFill>
                <a:srgbClr val="000000"/>
              </a:solidFill>
              <a:prstDash val="solid"/>
              <a:round/>
              <a:headEnd type="none" w="med" len="med"/>
              <a:tailEnd type="none" w="med" len="med"/>
            </a:ln>
          </p:spPr>
        </p:sp>
        <p:sp>
          <p:nvSpPr>
            <p:cNvPr id="17720" name="Line 119"/>
            <p:cNvSpPr/>
            <p:nvPr/>
          </p:nvSpPr>
          <p:spPr>
            <a:xfrm>
              <a:off x="2890999" y="3566420"/>
              <a:ext cx="0" cy="0"/>
            </a:xfrm>
            <a:prstGeom prst="line">
              <a:avLst/>
            </a:prstGeom>
            <a:ln w="12700" cap="flat" cmpd="sng">
              <a:solidFill>
                <a:srgbClr val="000000"/>
              </a:solidFill>
              <a:prstDash val="solid"/>
              <a:round/>
              <a:headEnd type="none" w="med" len="med"/>
              <a:tailEnd type="none" w="med" len="med"/>
            </a:ln>
          </p:spPr>
        </p:sp>
        <p:sp>
          <p:nvSpPr>
            <p:cNvPr id="17721" name="Line 120"/>
            <p:cNvSpPr/>
            <p:nvPr/>
          </p:nvSpPr>
          <p:spPr>
            <a:xfrm flipV="1">
              <a:off x="2890999" y="3347960"/>
              <a:ext cx="161247" cy="218460"/>
            </a:xfrm>
            <a:prstGeom prst="line">
              <a:avLst/>
            </a:prstGeom>
            <a:ln w="12700" cap="flat" cmpd="sng">
              <a:solidFill>
                <a:srgbClr val="000000"/>
              </a:solidFill>
              <a:prstDash val="solid"/>
              <a:round/>
              <a:headEnd type="none" w="med" len="med"/>
              <a:tailEnd type="none" w="med" len="med"/>
            </a:ln>
          </p:spPr>
        </p:sp>
        <p:sp>
          <p:nvSpPr>
            <p:cNvPr id="17722" name="Line 121"/>
            <p:cNvSpPr/>
            <p:nvPr/>
          </p:nvSpPr>
          <p:spPr>
            <a:xfrm>
              <a:off x="3052246" y="3347960"/>
              <a:ext cx="0" cy="0"/>
            </a:xfrm>
            <a:prstGeom prst="line">
              <a:avLst/>
            </a:prstGeom>
            <a:ln w="12700" cap="flat" cmpd="sng">
              <a:solidFill>
                <a:srgbClr val="000000"/>
              </a:solidFill>
              <a:prstDash val="solid"/>
              <a:round/>
              <a:headEnd type="none" w="med" len="med"/>
              <a:tailEnd type="none" w="med" len="med"/>
            </a:ln>
          </p:spPr>
        </p:sp>
        <p:sp>
          <p:nvSpPr>
            <p:cNvPr id="17723" name="Line 123"/>
            <p:cNvSpPr/>
            <p:nvPr/>
          </p:nvSpPr>
          <p:spPr>
            <a:xfrm>
              <a:off x="3245742" y="3184115"/>
              <a:ext cx="0" cy="0"/>
            </a:xfrm>
            <a:prstGeom prst="line">
              <a:avLst/>
            </a:prstGeom>
            <a:ln w="12700" cap="flat" cmpd="sng">
              <a:solidFill>
                <a:srgbClr val="000000"/>
              </a:solidFill>
              <a:prstDash val="solid"/>
              <a:round/>
              <a:headEnd type="none" w="med" len="med"/>
              <a:tailEnd type="none" w="med" len="med"/>
            </a:ln>
          </p:spPr>
        </p:sp>
        <p:sp>
          <p:nvSpPr>
            <p:cNvPr id="17724" name="Line 186"/>
            <p:cNvSpPr/>
            <p:nvPr/>
          </p:nvSpPr>
          <p:spPr>
            <a:xfrm>
              <a:off x="2826500" y="4112571"/>
              <a:ext cx="0" cy="0"/>
            </a:xfrm>
            <a:prstGeom prst="line">
              <a:avLst/>
            </a:prstGeom>
            <a:ln w="12700" cap="flat" cmpd="sng">
              <a:solidFill>
                <a:srgbClr val="000000"/>
              </a:solidFill>
              <a:prstDash val="solid"/>
              <a:round/>
              <a:headEnd type="none" w="med" len="med"/>
              <a:tailEnd type="none" w="med" len="med"/>
            </a:ln>
          </p:spPr>
        </p:sp>
        <p:sp>
          <p:nvSpPr>
            <p:cNvPr id="17725" name="Line 187"/>
            <p:cNvSpPr/>
            <p:nvPr/>
          </p:nvSpPr>
          <p:spPr>
            <a:xfrm flipV="1">
              <a:off x="2826500" y="3875906"/>
              <a:ext cx="64499" cy="236666"/>
            </a:xfrm>
            <a:prstGeom prst="line">
              <a:avLst/>
            </a:prstGeom>
            <a:ln w="12700" cap="flat" cmpd="sng">
              <a:solidFill>
                <a:srgbClr val="000000"/>
              </a:solidFill>
              <a:prstDash val="solid"/>
              <a:round/>
              <a:headEnd type="none" w="med" len="med"/>
              <a:tailEnd type="none" w="med" len="med"/>
            </a:ln>
          </p:spPr>
        </p:sp>
        <p:sp>
          <p:nvSpPr>
            <p:cNvPr id="17726" name="Line 188"/>
            <p:cNvSpPr/>
            <p:nvPr/>
          </p:nvSpPr>
          <p:spPr>
            <a:xfrm>
              <a:off x="2890999" y="3875906"/>
              <a:ext cx="0" cy="0"/>
            </a:xfrm>
            <a:prstGeom prst="line">
              <a:avLst/>
            </a:prstGeom>
            <a:ln w="12700" cap="flat" cmpd="sng">
              <a:solidFill>
                <a:srgbClr val="000000"/>
              </a:solidFill>
              <a:prstDash val="solid"/>
              <a:round/>
              <a:headEnd type="none" w="med" len="med"/>
              <a:tailEnd type="none" w="med" len="med"/>
            </a:ln>
          </p:spPr>
        </p:sp>
        <p:sp>
          <p:nvSpPr>
            <p:cNvPr id="17727" name="Line 189"/>
            <p:cNvSpPr/>
            <p:nvPr/>
          </p:nvSpPr>
          <p:spPr>
            <a:xfrm flipV="1">
              <a:off x="2890999" y="3657446"/>
              <a:ext cx="112873" cy="218460"/>
            </a:xfrm>
            <a:prstGeom prst="line">
              <a:avLst/>
            </a:prstGeom>
            <a:ln w="12700" cap="flat" cmpd="sng">
              <a:solidFill>
                <a:srgbClr val="000000"/>
              </a:solidFill>
              <a:prstDash val="solid"/>
              <a:round/>
              <a:headEnd type="none" w="med" len="med"/>
              <a:tailEnd type="none" w="med" len="med"/>
            </a:ln>
          </p:spPr>
        </p:sp>
        <p:sp>
          <p:nvSpPr>
            <p:cNvPr id="17728" name="Line 190"/>
            <p:cNvSpPr/>
            <p:nvPr/>
          </p:nvSpPr>
          <p:spPr>
            <a:xfrm>
              <a:off x="3003872" y="3657446"/>
              <a:ext cx="0" cy="0"/>
            </a:xfrm>
            <a:prstGeom prst="line">
              <a:avLst/>
            </a:prstGeom>
            <a:ln w="12700" cap="flat" cmpd="sng">
              <a:solidFill>
                <a:srgbClr val="000000"/>
              </a:solidFill>
              <a:prstDash val="solid"/>
              <a:round/>
              <a:headEnd type="none" w="med" len="med"/>
              <a:tailEnd type="none" w="med" len="med"/>
            </a:ln>
          </p:spPr>
        </p:sp>
        <p:sp>
          <p:nvSpPr>
            <p:cNvPr id="17729" name="Line 191"/>
            <p:cNvSpPr/>
            <p:nvPr/>
          </p:nvSpPr>
          <p:spPr>
            <a:xfrm flipV="1">
              <a:off x="3003872" y="3457190"/>
              <a:ext cx="145122" cy="200256"/>
            </a:xfrm>
            <a:prstGeom prst="line">
              <a:avLst/>
            </a:prstGeom>
            <a:ln w="12700" cap="flat" cmpd="sng">
              <a:solidFill>
                <a:srgbClr val="000000"/>
              </a:solidFill>
              <a:prstDash val="solid"/>
              <a:round/>
              <a:headEnd type="none" w="med" len="med"/>
              <a:tailEnd type="none" w="med" len="med"/>
            </a:ln>
          </p:spPr>
        </p:sp>
        <p:sp>
          <p:nvSpPr>
            <p:cNvPr id="17730" name="Line 192"/>
            <p:cNvSpPr/>
            <p:nvPr/>
          </p:nvSpPr>
          <p:spPr>
            <a:xfrm>
              <a:off x="3148994" y="3457190"/>
              <a:ext cx="0" cy="0"/>
            </a:xfrm>
            <a:prstGeom prst="line">
              <a:avLst/>
            </a:prstGeom>
            <a:ln w="12700" cap="flat" cmpd="sng">
              <a:solidFill>
                <a:srgbClr val="000000"/>
              </a:solidFill>
              <a:prstDash val="solid"/>
              <a:round/>
              <a:headEnd type="none" w="med" len="med"/>
              <a:tailEnd type="none" w="med" len="med"/>
            </a:ln>
          </p:spPr>
        </p:sp>
        <p:sp>
          <p:nvSpPr>
            <p:cNvPr id="17731" name="Rectangle 220"/>
            <p:cNvSpPr/>
            <p:nvPr/>
          </p:nvSpPr>
          <p:spPr>
            <a:xfrm>
              <a:off x="1939640" y="3074885"/>
              <a:ext cx="1273853" cy="109230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732" name="Line 221"/>
            <p:cNvSpPr/>
            <p:nvPr/>
          </p:nvSpPr>
          <p:spPr>
            <a:xfrm>
              <a:off x="1939640" y="3074885"/>
              <a:ext cx="1273853" cy="0"/>
            </a:xfrm>
            <a:prstGeom prst="line">
              <a:avLst/>
            </a:prstGeom>
            <a:ln w="12700" cap="flat" cmpd="sng">
              <a:solidFill>
                <a:srgbClr val="000000"/>
              </a:solidFill>
              <a:prstDash val="solid"/>
              <a:round/>
              <a:headEnd type="none" w="med" len="med"/>
              <a:tailEnd type="none" w="med" len="med"/>
            </a:ln>
          </p:spPr>
        </p:sp>
        <p:sp>
          <p:nvSpPr>
            <p:cNvPr id="17733" name="Line 222"/>
            <p:cNvSpPr/>
            <p:nvPr/>
          </p:nvSpPr>
          <p:spPr>
            <a:xfrm>
              <a:off x="3213493" y="3074885"/>
              <a:ext cx="0" cy="0"/>
            </a:xfrm>
            <a:prstGeom prst="line">
              <a:avLst/>
            </a:prstGeom>
            <a:ln w="12700" cap="flat" cmpd="sng">
              <a:solidFill>
                <a:srgbClr val="000000"/>
              </a:solidFill>
              <a:prstDash val="solid"/>
              <a:round/>
              <a:headEnd type="none" w="med" len="med"/>
              <a:tailEnd type="none" w="med" len="med"/>
            </a:ln>
          </p:spPr>
        </p:sp>
        <p:sp>
          <p:nvSpPr>
            <p:cNvPr id="17734" name="Line 223"/>
            <p:cNvSpPr/>
            <p:nvPr/>
          </p:nvSpPr>
          <p:spPr>
            <a:xfrm>
              <a:off x="3213493" y="3074885"/>
              <a:ext cx="0" cy="1092302"/>
            </a:xfrm>
            <a:prstGeom prst="line">
              <a:avLst/>
            </a:prstGeom>
            <a:ln w="12700" cap="flat" cmpd="sng">
              <a:solidFill>
                <a:srgbClr val="000000"/>
              </a:solidFill>
              <a:prstDash val="solid"/>
              <a:round/>
              <a:headEnd type="none" w="med" len="med"/>
              <a:tailEnd type="none" w="med" len="med"/>
            </a:ln>
          </p:spPr>
        </p:sp>
        <p:sp>
          <p:nvSpPr>
            <p:cNvPr id="17735" name="Line 224"/>
            <p:cNvSpPr/>
            <p:nvPr/>
          </p:nvSpPr>
          <p:spPr>
            <a:xfrm>
              <a:off x="3213493" y="4167187"/>
              <a:ext cx="0" cy="0"/>
            </a:xfrm>
            <a:prstGeom prst="line">
              <a:avLst/>
            </a:prstGeom>
            <a:ln w="12700" cap="flat" cmpd="sng">
              <a:solidFill>
                <a:srgbClr val="000000"/>
              </a:solidFill>
              <a:prstDash val="solid"/>
              <a:round/>
              <a:headEnd type="none" w="med" len="med"/>
              <a:tailEnd type="none" w="med" len="med"/>
            </a:ln>
          </p:spPr>
        </p:sp>
        <p:sp>
          <p:nvSpPr>
            <p:cNvPr id="17736" name="Line 225"/>
            <p:cNvSpPr/>
            <p:nvPr/>
          </p:nvSpPr>
          <p:spPr>
            <a:xfrm flipH="1">
              <a:off x="1939640" y="4167187"/>
              <a:ext cx="1273853" cy="0"/>
            </a:xfrm>
            <a:prstGeom prst="line">
              <a:avLst/>
            </a:prstGeom>
            <a:ln w="12700" cap="flat" cmpd="sng">
              <a:solidFill>
                <a:srgbClr val="000000"/>
              </a:solidFill>
              <a:prstDash val="solid"/>
              <a:round/>
              <a:headEnd type="none" w="med" len="med"/>
              <a:tailEnd type="none" w="med" len="med"/>
            </a:ln>
          </p:spPr>
        </p:sp>
        <p:sp>
          <p:nvSpPr>
            <p:cNvPr id="17737" name="Line 226"/>
            <p:cNvSpPr/>
            <p:nvPr/>
          </p:nvSpPr>
          <p:spPr>
            <a:xfrm>
              <a:off x="1939640" y="4167187"/>
              <a:ext cx="0" cy="0"/>
            </a:xfrm>
            <a:prstGeom prst="line">
              <a:avLst/>
            </a:prstGeom>
            <a:ln w="12700" cap="flat" cmpd="sng">
              <a:solidFill>
                <a:srgbClr val="000000"/>
              </a:solidFill>
              <a:prstDash val="solid"/>
              <a:round/>
              <a:headEnd type="none" w="med" len="med"/>
              <a:tailEnd type="none" w="med" len="med"/>
            </a:ln>
          </p:spPr>
        </p:sp>
        <p:sp>
          <p:nvSpPr>
            <p:cNvPr id="17738" name="Line 227"/>
            <p:cNvSpPr/>
            <p:nvPr/>
          </p:nvSpPr>
          <p:spPr>
            <a:xfrm flipV="1">
              <a:off x="1939640" y="3074885"/>
              <a:ext cx="0" cy="1092302"/>
            </a:xfrm>
            <a:prstGeom prst="line">
              <a:avLst/>
            </a:prstGeom>
            <a:ln w="12700" cap="flat" cmpd="sng">
              <a:solidFill>
                <a:srgbClr val="000000"/>
              </a:solidFill>
              <a:prstDash val="solid"/>
              <a:round/>
              <a:headEnd type="none" w="med" len="med"/>
              <a:tailEnd type="none" w="med" len="med"/>
            </a:ln>
          </p:spPr>
        </p:sp>
        <p:sp>
          <p:nvSpPr>
            <p:cNvPr id="17739" name="Line 228"/>
            <p:cNvSpPr/>
            <p:nvPr/>
          </p:nvSpPr>
          <p:spPr>
            <a:xfrm>
              <a:off x="1939640" y="3074885"/>
              <a:ext cx="0" cy="0"/>
            </a:xfrm>
            <a:prstGeom prst="line">
              <a:avLst/>
            </a:prstGeom>
            <a:ln w="12700" cap="flat" cmpd="sng">
              <a:solidFill>
                <a:srgbClr val="000000"/>
              </a:solidFill>
              <a:prstDash val="solid"/>
              <a:round/>
              <a:headEnd type="none" w="med" len="med"/>
              <a:tailEnd type="none" w="med" len="med"/>
            </a:ln>
          </p:spPr>
        </p:sp>
        <p:sp>
          <p:nvSpPr>
            <p:cNvPr id="17740" name="Rectangle 229"/>
            <p:cNvSpPr/>
            <p:nvPr/>
          </p:nvSpPr>
          <p:spPr>
            <a:xfrm>
              <a:off x="1891265" y="3038476"/>
              <a:ext cx="1273853" cy="1074099"/>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741" name="Line 230"/>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742" name="Line 231"/>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743" name="Line 232"/>
            <p:cNvSpPr/>
            <p:nvPr/>
          </p:nvSpPr>
          <p:spPr>
            <a:xfrm>
              <a:off x="3165119" y="3038475"/>
              <a:ext cx="0" cy="1074098"/>
            </a:xfrm>
            <a:prstGeom prst="line">
              <a:avLst/>
            </a:prstGeom>
            <a:ln w="12700" cap="flat" cmpd="sng">
              <a:solidFill>
                <a:srgbClr val="000000"/>
              </a:solidFill>
              <a:prstDash val="solid"/>
              <a:round/>
              <a:headEnd type="none" w="med" len="med"/>
              <a:tailEnd type="none" w="med" len="med"/>
            </a:ln>
          </p:spPr>
        </p:sp>
        <p:sp>
          <p:nvSpPr>
            <p:cNvPr id="17744" name="Line 233"/>
            <p:cNvSpPr/>
            <p:nvPr/>
          </p:nvSpPr>
          <p:spPr>
            <a:xfrm>
              <a:off x="3165119" y="4112573"/>
              <a:ext cx="0" cy="0"/>
            </a:xfrm>
            <a:prstGeom prst="line">
              <a:avLst/>
            </a:prstGeom>
            <a:ln w="12700" cap="flat" cmpd="sng">
              <a:solidFill>
                <a:srgbClr val="000000"/>
              </a:solidFill>
              <a:prstDash val="solid"/>
              <a:round/>
              <a:headEnd type="none" w="med" len="med"/>
              <a:tailEnd type="none" w="med" len="med"/>
            </a:ln>
          </p:spPr>
        </p:sp>
        <p:sp>
          <p:nvSpPr>
            <p:cNvPr id="17745" name="Line 234"/>
            <p:cNvSpPr/>
            <p:nvPr/>
          </p:nvSpPr>
          <p:spPr>
            <a:xfrm flipH="1">
              <a:off x="1891266" y="4112573"/>
              <a:ext cx="1273853" cy="0"/>
            </a:xfrm>
            <a:prstGeom prst="line">
              <a:avLst/>
            </a:prstGeom>
            <a:ln w="12700" cap="flat" cmpd="sng">
              <a:solidFill>
                <a:srgbClr val="000000"/>
              </a:solidFill>
              <a:prstDash val="solid"/>
              <a:round/>
              <a:headEnd type="none" w="med" len="med"/>
              <a:tailEnd type="none" w="med" len="med"/>
            </a:ln>
          </p:spPr>
        </p:sp>
        <p:sp>
          <p:nvSpPr>
            <p:cNvPr id="17746" name="Line 235"/>
            <p:cNvSpPr/>
            <p:nvPr/>
          </p:nvSpPr>
          <p:spPr>
            <a:xfrm>
              <a:off x="1891266" y="4112573"/>
              <a:ext cx="0" cy="0"/>
            </a:xfrm>
            <a:prstGeom prst="line">
              <a:avLst/>
            </a:prstGeom>
            <a:ln w="12700" cap="flat" cmpd="sng">
              <a:solidFill>
                <a:srgbClr val="000000"/>
              </a:solidFill>
              <a:prstDash val="solid"/>
              <a:round/>
              <a:headEnd type="none" w="med" len="med"/>
              <a:tailEnd type="none" w="med" len="med"/>
            </a:ln>
          </p:spPr>
        </p:sp>
        <p:sp>
          <p:nvSpPr>
            <p:cNvPr id="17747" name="Line 236"/>
            <p:cNvSpPr/>
            <p:nvPr/>
          </p:nvSpPr>
          <p:spPr>
            <a:xfrm flipV="1">
              <a:off x="1891266" y="3038475"/>
              <a:ext cx="0" cy="1074098"/>
            </a:xfrm>
            <a:prstGeom prst="line">
              <a:avLst/>
            </a:prstGeom>
            <a:ln w="12700" cap="flat" cmpd="sng">
              <a:solidFill>
                <a:srgbClr val="000000"/>
              </a:solidFill>
              <a:prstDash val="solid"/>
              <a:round/>
              <a:headEnd type="none" w="med" len="med"/>
              <a:tailEnd type="none" w="med" len="med"/>
            </a:ln>
          </p:spPr>
        </p:sp>
        <p:sp>
          <p:nvSpPr>
            <p:cNvPr id="17748" name="Line 237"/>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749" name="Rectangle 526"/>
            <p:cNvSpPr/>
            <p:nvPr/>
          </p:nvSpPr>
          <p:spPr>
            <a:xfrm>
              <a:off x="1894797" y="3043507"/>
              <a:ext cx="1273853" cy="322657"/>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750" name="Line 527"/>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751" name="Line 528"/>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752" name="Line 529"/>
            <p:cNvSpPr/>
            <p:nvPr/>
          </p:nvSpPr>
          <p:spPr>
            <a:xfrm>
              <a:off x="3165119" y="3038475"/>
              <a:ext cx="0" cy="382306"/>
            </a:xfrm>
            <a:prstGeom prst="line">
              <a:avLst/>
            </a:prstGeom>
            <a:ln w="12700" cap="flat" cmpd="sng">
              <a:solidFill>
                <a:srgbClr val="000000"/>
              </a:solidFill>
              <a:prstDash val="solid"/>
              <a:round/>
              <a:headEnd type="none" w="med" len="med"/>
              <a:tailEnd type="none" w="med" len="med"/>
            </a:ln>
          </p:spPr>
        </p:sp>
        <p:sp>
          <p:nvSpPr>
            <p:cNvPr id="17753" name="Line 530"/>
            <p:cNvSpPr/>
            <p:nvPr/>
          </p:nvSpPr>
          <p:spPr>
            <a:xfrm>
              <a:off x="3165119" y="3420781"/>
              <a:ext cx="0" cy="0"/>
            </a:xfrm>
            <a:prstGeom prst="line">
              <a:avLst/>
            </a:prstGeom>
            <a:ln w="12700" cap="flat" cmpd="sng">
              <a:solidFill>
                <a:srgbClr val="000000"/>
              </a:solidFill>
              <a:prstDash val="solid"/>
              <a:round/>
              <a:headEnd type="none" w="med" len="med"/>
              <a:tailEnd type="none" w="med" len="med"/>
            </a:ln>
          </p:spPr>
        </p:sp>
        <p:sp>
          <p:nvSpPr>
            <p:cNvPr id="17754" name="Line 531"/>
            <p:cNvSpPr/>
            <p:nvPr/>
          </p:nvSpPr>
          <p:spPr>
            <a:xfrm flipH="1">
              <a:off x="1891266" y="3352800"/>
              <a:ext cx="1273853" cy="0"/>
            </a:xfrm>
            <a:prstGeom prst="line">
              <a:avLst/>
            </a:prstGeom>
            <a:ln w="12700" cap="flat" cmpd="sng">
              <a:solidFill>
                <a:srgbClr val="000000"/>
              </a:solidFill>
              <a:prstDash val="solid"/>
              <a:round/>
              <a:headEnd type="none" w="med" len="med"/>
              <a:tailEnd type="none" w="med" len="med"/>
            </a:ln>
          </p:spPr>
        </p:sp>
        <p:sp>
          <p:nvSpPr>
            <p:cNvPr id="17755" name="Line 532"/>
            <p:cNvSpPr/>
            <p:nvPr/>
          </p:nvSpPr>
          <p:spPr>
            <a:xfrm>
              <a:off x="1891266" y="3420781"/>
              <a:ext cx="0" cy="0"/>
            </a:xfrm>
            <a:prstGeom prst="line">
              <a:avLst/>
            </a:prstGeom>
            <a:ln w="12700" cap="flat" cmpd="sng">
              <a:solidFill>
                <a:srgbClr val="000000"/>
              </a:solidFill>
              <a:prstDash val="solid"/>
              <a:round/>
              <a:headEnd type="none" w="med" len="med"/>
              <a:tailEnd type="none" w="med" len="med"/>
            </a:ln>
          </p:spPr>
        </p:sp>
        <p:sp>
          <p:nvSpPr>
            <p:cNvPr id="17756" name="Line 533"/>
            <p:cNvSpPr/>
            <p:nvPr/>
          </p:nvSpPr>
          <p:spPr>
            <a:xfrm flipV="1">
              <a:off x="1891266" y="3038475"/>
              <a:ext cx="0" cy="382306"/>
            </a:xfrm>
            <a:prstGeom prst="line">
              <a:avLst/>
            </a:prstGeom>
            <a:ln w="12700" cap="flat" cmpd="sng">
              <a:solidFill>
                <a:srgbClr val="000000"/>
              </a:solidFill>
              <a:prstDash val="solid"/>
              <a:round/>
              <a:headEnd type="none" w="med" len="med"/>
              <a:tailEnd type="none" w="med" len="med"/>
            </a:ln>
          </p:spPr>
        </p:sp>
        <p:sp>
          <p:nvSpPr>
            <p:cNvPr id="17757" name="Line 534"/>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758" name="Line 122"/>
            <p:cNvSpPr/>
            <p:nvPr/>
          </p:nvSpPr>
          <p:spPr>
            <a:xfrm flipV="1">
              <a:off x="3200400" y="3219483"/>
              <a:ext cx="77092" cy="68332"/>
            </a:xfrm>
            <a:prstGeom prst="line">
              <a:avLst/>
            </a:prstGeom>
            <a:ln w="12700" cap="flat" cmpd="sng">
              <a:solidFill>
                <a:srgbClr val="000000"/>
              </a:solidFill>
              <a:prstDash val="solid"/>
              <a:round/>
              <a:headEnd type="none" w="med" len="med"/>
              <a:tailEnd type="none" w="med" len="med"/>
            </a:ln>
          </p:spPr>
        </p:sp>
        <p:sp>
          <p:nvSpPr>
            <p:cNvPr id="17759" name="文本框 8902"/>
            <p:cNvSpPr txBox="1"/>
            <p:nvPr/>
          </p:nvSpPr>
          <p:spPr>
            <a:xfrm>
              <a:off x="1894728" y="3057133"/>
              <a:ext cx="1266861" cy="276999"/>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基于场景的元素</a:t>
              </a:r>
              <a:endParaRPr lang="zh-CN" altLang="en-US" sz="1200" dirty="0">
                <a:latin typeface="微软雅黑" panose="020B0503020204020204" pitchFamily="34" charset="-122"/>
                <a:ea typeface="微软雅黑" panose="020B0503020204020204" pitchFamily="34" charset="-122"/>
              </a:endParaRPr>
            </a:p>
          </p:txBody>
        </p:sp>
        <p:sp>
          <p:nvSpPr>
            <p:cNvPr id="17760" name="文本框 8903"/>
            <p:cNvSpPr txBox="1"/>
            <p:nvPr/>
          </p:nvSpPr>
          <p:spPr>
            <a:xfrm>
              <a:off x="2144128" y="3360124"/>
              <a:ext cx="797923" cy="769441"/>
            </a:xfrm>
            <a:prstGeom prst="rect">
              <a:avLst/>
            </a:prstGeom>
            <a:noFill/>
            <a:ln w="9525">
              <a:noFill/>
            </a:ln>
          </p:spPr>
          <p:txBody>
            <a:bodyPr anchor="t" anchorCtr="0">
              <a:spAutoFit/>
            </a:bodyPr>
            <a:p>
              <a:pPr algn="ctr" eaLnBrk="0" hangingPunct="0">
                <a:buSzTx/>
              </a:pPr>
              <a:r>
                <a:rPr lang="zh-CN" altLang="en-US" sz="1100" dirty="0">
                  <a:latin typeface="微软雅黑" panose="020B0503020204020204" pitchFamily="34" charset="-122"/>
                  <a:ea typeface="微软雅黑" panose="020B0503020204020204" pitchFamily="34" charset="-122"/>
                </a:rPr>
                <a:t>用例文本</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用例图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活动图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泳道图</a:t>
              </a:r>
              <a:endParaRPr lang="zh-CN" altLang="en-US" sz="1100" dirty="0">
                <a:latin typeface="微软雅黑" panose="020B0503020204020204" pitchFamily="34" charset="-122"/>
                <a:ea typeface="微软雅黑" panose="020B0503020204020204" pitchFamily="34" charset="-122"/>
              </a:endParaRPr>
            </a:p>
          </p:txBody>
        </p:sp>
      </p:grpSp>
      <p:grpSp>
        <p:nvGrpSpPr>
          <p:cNvPr id="17761" name="组合 777"/>
          <p:cNvGrpSpPr/>
          <p:nvPr/>
        </p:nvGrpSpPr>
        <p:grpSpPr>
          <a:xfrm>
            <a:off x="1555750" y="3495675"/>
            <a:ext cx="1355725" cy="1128713"/>
            <a:chOff x="1891265" y="3038475"/>
            <a:chExt cx="1354477" cy="1128713"/>
          </a:xfrm>
        </p:grpSpPr>
        <p:sp>
          <p:nvSpPr>
            <p:cNvPr id="17762" name="Line 111"/>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63" name="Line 112"/>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64" name="Line 113"/>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765" name="Line 114"/>
            <p:cNvSpPr/>
            <p:nvPr/>
          </p:nvSpPr>
          <p:spPr>
            <a:xfrm flipV="1">
              <a:off x="2819400" y="3938588"/>
              <a:ext cx="25400" cy="228600"/>
            </a:xfrm>
            <a:prstGeom prst="line">
              <a:avLst/>
            </a:prstGeom>
            <a:ln w="12700" cap="flat" cmpd="sng">
              <a:solidFill>
                <a:srgbClr val="000000"/>
              </a:solidFill>
              <a:prstDash val="solid"/>
              <a:round/>
              <a:headEnd type="none" w="med" len="med"/>
              <a:tailEnd type="none" w="med" len="med"/>
            </a:ln>
          </p:spPr>
        </p:sp>
        <p:sp>
          <p:nvSpPr>
            <p:cNvPr id="17766" name="Line 182"/>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67" name="Line 183"/>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68" name="Line 184"/>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769" name="Line 185"/>
            <p:cNvSpPr/>
            <p:nvPr/>
          </p:nvSpPr>
          <p:spPr>
            <a:xfrm flipV="1">
              <a:off x="2933700" y="3952875"/>
              <a:ext cx="12700" cy="200025"/>
            </a:xfrm>
            <a:prstGeom prst="line">
              <a:avLst/>
            </a:prstGeom>
            <a:ln w="12700" cap="flat" cmpd="sng">
              <a:solidFill>
                <a:srgbClr val="000000"/>
              </a:solidFill>
              <a:prstDash val="solid"/>
              <a:round/>
              <a:headEnd type="none" w="med" len="med"/>
              <a:tailEnd type="none" w="med" len="med"/>
            </a:ln>
          </p:spPr>
        </p:sp>
        <p:sp>
          <p:nvSpPr>
            <p:cNvPr id="17770" name="Line 115"/>
            <p:cNvSpPr/>
            <p:nvPr/>
          </p:nvSpPr>
          <p:spPr>
            <a:xfrm>
              <a:off x="2697502" y="4094367"/>
              <a:ext cx="0" cy="0"/>
            </a:xfrm>
            <a:prstGeom prst="line">
              <a:avLst/>
            </a:prstGeom>
            <a:ln w="12700" cap="flat" cmpd="sng">
              <a:solidFill>
                <a:srgbClr val="000000"/>
              </a:solidFill>
              <a:prstDash val="solid"/>
              <a:round/>
              <a:headEnd type="none" w="med" len="med"/>
              <a:tailEnd type="none" w="med" len="med"/>
            </a:ln>
          </p:spPr>
        </p:sp>
        <p:sp>
          <p:nvSpPr>
            <p:cNvPr id="17771" name="Line 116"/>
            <p:cNvSpPr/>
            <p:nvPr/>
          </p:nvSpPr>
          <p:spPr>
            <a:xfrm flipV="1">
              <a:off x="2697502" y="3821291"/>
              <a:ext cx="80624" cy="273076"/>
            </a:xfrm>
            <a:prstGeom prst="line">
              <a:avLst/>
            </a:prstGeom>
            <a:ln w="12700" cap="flat" cmpd="sng">
              <a:solidFill>
                <a:srgbClr val="000000"/>
              </a:solidFill>
              <a:prstDash val="solid"/>
              <a:round/>
              <a:headEnd type="none" w="med" len="med"/>
              <a:tailEnd type="none" w="med" len="med"/>
            </a:ln>
          </p:spPr>
        </p:sp>
        <p:sp>
          <p:nvSpPr>
            <p:cNvPr id="17772" name="Line 117"/>
            <p:cNvSpPr/>
            <p:nvPr/>
          </p:nvSpPr>
          <p:spPr>
            <a:xfrm>
              <a:off x="2778126" y="3821291"/>
              <a:ext cx="0" cy="0"/>
            </a:xfrm>
            <a:prstGeom prst="line">
              <a:avLst/>
            </a:prstGeom>
            <a:ln w="12700" cap="flat" cmpd="sng">
              <a:solidFill>
                <a:srgbClr val="000000"/>
              </a:solidFill>
              <a:prstDash val="solid"/>
              <a:round/>
              <a:headEnd type="none" w="med" len="med"/>
              <a:tailEnd type="none" w="med" len="med"/>
            </a:ln>
          </p:spPr>
        </p:sp>
        <p:sp>
          <p:nvSpPr>
            <p:cNvPr id="17773" name="Line 118"/>
            <p:cNvSpPr/>
            <p:nvPr/>
          </p:nvSpPr>
          <p:spPr>
            <a:xfrm flipV="1">
              <a:off x="2778126" y="3566420"/>
              <a:ext cx="112873" cy="254870"/>
            </a:xfrm>
            <a:prstGeom prst="line">
              <a:avLst/>
            </a:prstGeom>
            <a:ln w="12700" cap="flat" cmpd="sng">
              <a:solidFill>
                <a:srgbClr val="000000"/>
              </a:solidFill>
              <a:prstDash val="solid"/>
              <a:round/>
              <a:headEnd type="none" w="med" len="med"/>
              <a:tailEnd type="none" w="med" len="med"/>
            </a:ln>
          </p:spPr>
        </p:sp>
        <p:sp>
          <p:nvSpPr>
            <p:cNvPr id="17774" name="Line 119"/>
            <p:cNvSpPr/>
            <p:nvPr/>
          </p:nvSpPr>
          <p:spPr>
            <a:xfrm>
              <a:off x="2890999" y="3566420"/>
              <a:ext cx="0" cy="0"/>
            </a:xfrm>
            <a:prstGeom prst="line">
              <a:avLst/>
            </a:prstGeom>
            <a:ln w="12700" cap="flat" cmpd="sng">
              <a:solidFill>
                <a:srgbClr val="000000"/>
              </a:solidFill>
              <a:prstDash val="solid"/>
              <a:round/>
              <a:headEnd type="none" w="med" len="med"/>
              <a:tailEnd type="none" w="med" len="med"/>
            </a:ln>
          </p:spPr>
        </p:sp>
        <p:sp>
          <p:nvSpPr>
            <p:cNvPr id="17775" name="Line 120"/>
            <p:cNvSpPr/>
            <p:nvPr/>
          </p:nvSpPr>
          <p:spPr>
            <a:xfrm flipV="1">
              <a:off x="2890999" y="3347960"/>
              <a:ext cx="161247" cy="218460"/>
            </a:xfrm>
            <a:prstGeom prst="line">
              <a:avLst/>
            </a:prstGeom>
            <a:ln w="12700" cap="flat" cmpd="sng">
              <a:solidFill>
                <a:srgbClr val="000000"/>
              </a:solidFill>
              <a:prstDash val="solid"/>
              <a:round/>
              <a:headEnd type="none" w="med" len="med"/>
              <a:tailEnd type="none" w="med" len="med"/>
            </a:ln>
          </p:spPr>
        </p:sp>
        <p:sp>
          <p:nvSpPr>
            <p:cNvPr id="17776" name="Line 121"/>
            <p:cNvSpPr/>
            <p:nvPr/>
          </p:nvSpPr>
          <p:spPr>
            <a:xfrm>
              <a:off x="3052246" y="3347960"/>
              <a:ext cx="0" cy="0"/>
            </a:xfrm>
            <a:prstGeom prst="line">
              <a:avLst/>
            </a:prstGeom>
            <a:ln w="12700" cap="flat" cmpd="sng">
              <a:solidFill>
                <a:srgbClr val="000000"/>
              </a:solidFill>
              <a:prstDash val="solid"/>
              <a:round/>
              <a:headEnd type="none" w="med" len="med"/>
              <a:tailEnd type="none" w="med" len="med"/>
            </a:ln>
          </p:spPr>
        </p:sp>
        <p:sp>
          <p:nvSpPr>
            <p:cNvPr id="17777" name="Line 123"/>
            <p:cNvSpPr/>
            <p:nvPr/>
          </p:nvSpPr>
          <p:spPr>
            <a:xfrm>
              <a:off x="3245742" y="3184115"/>
              <a:ext cx="0" cy="0"/>
            </a:xfrm>
            <a:prstGeom prst="line">
              <a:avLst/>
            </a:prstGeom>
            <a:ln w="12700" cap="flat" cmpd="sng">
              <a:solidFill>
                <a:srgbClr val="000000"/>
              </a:solidFill>
              <a:prstDash val="solid"/>
              <a:round/>
              <a:headEnd type="none" w="med" len="med"/>
              <a:tailEnd type="none" w="med" len="med"/>
            </a:ln>
          </p:spPr>
        </p:sp>
        <p:sp>
          <p:nvSpPr>
            <p:cNvPr id="17778" name="Line 186"/>
            <p:cNvSpPr/>
            <p:nvPr/>
          </p:nvSpPr>
          <p:spPr>
            <a:xfrm>
              <a:off x="2826500" y="4112571"/>
              <a:ext cx="0" cy="0"/>
            </a:xfrm>
            <a:prstGeom prst="line">
              <a:avLst/>
            </a:prstGeom>
            <a:ln w="12700" cap="flat" cmpd="sng">
              <a:solidFill>
                <a:srgbClr val="000000"/>
              </a:solidFill>
              <a:prstDash val="solid"/>
              <a:round/>
              <a:headEnd type="none" w="med" len="med"/>
              <a:tailEnd type="none" w="med" len="med"/>
            </a:ln>
          </p:spPr>
        </p:sp>
        <p:sp>
          <p:nvSpPr>
            <p:cNvPr id="17779" name="Line 187"/>
            <p:cNvSpPr/>
            <p:nvPr/>
          </p:nvSpPr>
          <p:spPr>
            <a:xfrm flipV="1">
              <a:off x="2826500" y="3875906"/>
              <a:ext cx="64499" cy="236666"/>
            </a:xfrm>
            <a:prstGeom prst="line">
              <a:avLst/>
            </a:prstGeom>
            <a:ln w="12700" cap="flat" cmpd="sng">
              <a:solidFill>
                <a:srgbClr val="000000"/>
              </a:solidFill>
              <a:prstDash val="solid"/>
              <a:round/>
              <a:headEnd type="none" w="med" len="med"/>
              <a:tailEnd type="none" w="med" len="med"/>
            </a:ln>
          </p:spPr>
        </p:sp>
        <p:sp>
          <p:nvSpPr>
            <p:cNvPr id="17780" name="Line 188"/>
            <p:cNvSpPr/>
            <p:nvPr/>
          </p:nvSpPr>
          <p:spPr>
            <a:xfrm>
              <a:off x="2890999" y="3875906"/>
              <a:ext cx="0" cy="0"/>
            </a:xfrm>
            <a:prstGeom prst="line">
              <a:avLst/>
            </a:prstGeom>
            <a:ln w="12700" cap="flat" cmpd="sng">
              <a:solidFill>
                <a:srgbClr val="000000"/>
              </a:solidFill>
              <a:prstDash val="solid"/>
              <a:round/>
              <a:headEnd type="none" w="med" len="med"/>
              <a:tailEnd type="none" w="med" len="med"/>
            </a:ln>
          </p:spPr>
        </p:sp>
        <p:sp>
          <p:nvSpPr>
            <p:cNvPr id="17781" name="Line 189"/>
            <p:cNvSpPr/>
            <p:nvPr/>
          </p:nvSpPr>
          <p:spPr>
            <a:xfrm flipV="1">
              <a:off x="2890999" y="3657446"/>
              <a:ext cx="112873" cy="218460"/>
            </a:xfrm>
            <a:prstGeom prst="line">
              <a:avLst/>
            </a:prstGeom>
            <a:ln w="12700" cap="flat" cmpd="sng">
              <a:solidFill>
                <a:srgbClr val="000000"/>
              </a:solidFill>
              <a:prstDash val="solid"/>
              <a:round/>
              <a:headEnd type="none" w="med" len="med"/>
              <a:tailEnd type="none" w="med" len="med"/>
            </a:ln>
          </p:spPr>
        </p:sp>
        <p:sp>
          <p:nvSpPr>
            <p:cNvPr id="17782" name="Line 190"/>
            <p:cNvSpPr/>
            <p:nvPr/>
          </p:nvSpPr>
          <p:spPr>
            <a:xfrm>
              <a:off x="3003872" y="3657446"/>
              <a:ext cx="0" cy="0"/>
            </a:xfrm>
            <a:prstGeom prst="line">
              <a:avLst/>
            </a:prstGeom>
            <a:ln w="12700" cap="flat" cmpd="sng">
              <a:solidFill>
                <a:srgbClr val="000000"/>
              </a:solidFill>
              <a:prstDash val="solid"/>
              <a:round/>
              <a:headEnd type="none" w="med" len="med"/>
              <a:tailEnd type="none" w="med" len="med"/>
            </a:ln>
          </p:spPr>
        </p:sp>
        <p:sp>
          <p:nvSpPr>
            <p:cNvPr id="17783" name="Line 191"/>
            <p:cNvSpPr/>
            <p:nvPr/>
          </p:nvSpPr>
          <p:spPr>
            <a:xfrm flipV="1">
              <a:off x="3003872" y="3457190"/>
              <a:ext cx="145122" cy="200256"/>
            </a:xfrm>
            <a:prstGeom prst="line">
              <a:avLst/>
            </a:prstGeom>
            <a:ln w="12700" cap="flat" cmpd="sng">
              <a:solidFill>
                <a:srgbClr val="000000"/>
              </a:solidFill>
              <a:prstDash val="solid"/>
              <a:round/>
              <a:headEnd type="none" w="med" len="med"/>
              <a:tailEnd type="none" w="med" len="med"/>
            </a:ln>
          </p:spPr>
        </p:sp>
        <p:sp>
          <p:nvSpPr>
            <p:cNvPr id="17784" name="Line 192"/>
            <p:cNvSpPr/>
            <p:nvPr/>
          </p:nvSpPr>
          <p:spPr>
            <a:xfrm>
              <a:off x="3148994" y="3457190"/>
              <a:ext cx="0" cy="0"/>
            </a:xfrm>
            <a:prstGeom prst="line">
              <a:avLst/>
            </a:prstGeom>
            <a:ln w="12700" cap="flat" cmpd="sng">
              <a:solidFill>
                <a:srgbClr val="000000"/>
              </a:solidFill>
              <a:prstDash val="solid"/>
              <a:round/>
              <a:headEnd type="none" w="med" len="med"/>
              <a:tailEnd type="none" w="med" len="med"/>
            </a:ln>
          </p:spPr>
        </p:sp>
        <p:sp>
          <p:nvSpPr>
            <p:cNvPr id="17785" name="Rectangle 220"/>
            <p:cNvSpPr/>
            <p:nvPr/>
          </p:nvSpPr>
          <p:spPr>
            <a:xfrm>
              <a:off x="1939640" y="3074885"/>
              <a:ext cx="1273853" cy="109230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786" name="Line 221"/>
            <p:cNvSpPr/>
            <p:nvPr/>
          </p:nvSpPr>
          <p:spPr>
            <a:xfrm>
              <a:off x="1939640" y="3074885"/>
              <a:ext cx="1273853" cy="0"/>
            </a:xfrm>
            <a:prstGeom prst="line">
              <a:avLst/>
            </a:prstGeom>
            <a:ln w="12700" cap="flat" cmpd="sng">
              <a:solidFill>
                <a:srgbClr val="000000"/>
              </a:solidFill>
              <a:prstDash val="solid"/>
              <a:round/>
              <a:headEnd type="none" w="med" len="med"/>
              <a:tailEnd type="none" w="med" len="med"/>
            </a:ln>
          </p:spPr>
        </p:sp>
        <p:sp>
          <p:nvSpPr>
            <p:cNvPr id="17787" name="Line 222"/>
            <p:cNvSpPr/>
            <p:nvPr/>
          </p:nvSpPr>
          <p:spPr>
            <a:xfrm>
              <a:off x="3213493" y="3074885"/>
              <a:ext cx="0" cy="0"/>
            </a:xfrm>
            <a:prstGeom prst="line">
              <a:avLst/>
            </a:prstGeom>
            <a:ln w="12700" cap="flat" cmpd="sng">
              <a:solidFill>
                <a:srgbClr val="000000"/>
              </a:solidFill>
              <a:prstDash val="solid"/>
              <a:round/>
              <a:headEnd type="none" w="med" len="med"/>
              <a:tailEnd type="none" w="med" len="med"/>
            </a:ln>
          </p:spPr>
        </p:sp>
        <p:sp>
          <p:nvSpPr>
            <p:cNvPr id="17788" name="Line 223"/>
            <p:cNvSpPr/>
            <p:nvPr/>
          </p:nvSpPr>
          <p:spPr>
            <a:xfrm>
              <a:off x="3213493" y="3074885"/>
              <a:ext cx="0" cy="1092302"/>
            </a:xfrm>
            <a:prstGeom prst="line">
              <a:avLst/>
            </a:prstGeom>
            <a:ln w="12700" cap="flat" cmpd="sng">
              <a:solidFill>
                <a:srgbClr val="000000"/>
              </a:solidFill>
              <a:prstDash val="solid"/>
              <a:round/>
              <a:headEnd type="none" w="med" len="med"/>
              <a:tailEnd type="none" w="med" len="med"/>
            </a:ln>
          </p:spPr>
        </p:sp>
        <p:sp>
          <p:nvSpPr>
            <p:cNvPr id="17789" name="Line 224"/>
            <p:cNvSpPr/>
            <p:nvPr/>
          </p:nvSpPr>
          <p:spPr>
            <a:xfrm>
              <a:off x="3213493" y="4167187"/>
              <a:ext cx="0" cy="0"/>
            </a:xfrm>
            <a:prstGeom prst="line">
              <a:avLst/>
            </a:prstGeom>
            <a:ln w="12700" cap="flat" cmpd="sng">
              <a:solidFill>
                <a:srgbClr val="000000"/>
              </a:solidFill>
              <a:prstDash val="solid"/>
              <a:round/>
              <a:headEnd type="none" w="med" len="med"/>
              <a:tailEnd type="none" w="med" len="med"/>
            </a:ln>
          </p:spPr>
        </p:sp>
        <p:sp>
          <p:nvSpPr>
            <p:cNvPr id="17790" name="Line 225"/>
            <p:cNvSpPr/>
            <p:nvPr/>
          </p:nvSpPr>
          <p:spPr>
            <a:xfrm flipH="1">
              <a:off x="1939640" y="4167187"/>
              <a:ext cx="1273853" cy="0"/>
            </a:xfrm>
            <a:prstGeom prst="line">
              <a:avLst/>
            </a:prstGeom>
            <a:ln w="12700" cap="flat" cmpd="sng">
              <a:solidFill>
                <a:srgbClr val="000000"/>
              </a:solidFill>
              <a:prstDash val="solid"/>
              <a:round/>
              <a:headEnd type="none" w="med" len="med"/>
              <a:tailEnd type="none" w="med" len="med"/>
            </a:ln>
          </p:spPr>
        </p:sp>
        <p:sp>
          <p:nvSpPr>
            <p:cNvPr id="17791" name="Line 226"/>
            <p:cNvSpPr/>
            <p:nvPr/>
          </p:nvSpPr>
          <p:spPr>
            <a:xfrm>
              <a:off x="1939640" y="4167187"/>
              <a:ext cx="0" cy="0"/>
            </a:xfrm>
            <a:prstGeom prst="line">
              <a:avLst/>
            </a:prstGeom>
            <a:ln w="12700" cap="flat" cmpd="sng">
              <a:solidFill>
                <a:srgbClr val="000000"/>
              </a:solidFill>
              <a:prstDash val="solid"/>
              <a:round/>
              <a:headEnd type="none" w="med" len="med"/>
              <a:tailEnd type="none" w="med" len="med"/>
            </a:ln>
          </p:spPr>
        </p:sp>
        <p:sp>
          <p:nvSpPr>
            <p:cNvPr id="17792" name="Line 227"/>
            <p:cNvSpPr/>
            <p:nvPr/>
          </p:nvSpPr>
          <p:spPr>
            <a:xfrm flipV="1">
              <a:off x="1939640" y="3074885"/>
              <a:ext cx="0" cy="1092302"/>
            </a:xfrm>
            <a:prstGeom prst="line">
              <a:avLst/>
            </a:prstGeom>
            <a:ln w="12700" cap="flat" cmpd="sng">
              <a:solidFill>
                <a:srgbClr val="000000"/>
              </a:solidFill>
              <a:prstDash val="solid"/>
              <a:round/>
              <a:headEnd type="none" w="med" len="med"/>
              <a:tailEnd type="none" w="med" len="med"/>
            </a:ln>
          </p:spPr>
        </p:sp>
        <p:sp>
          <p:nvSpPr>
            <p:cNvPr id="17793" name="Line 228"/>
            <p:cNvSpPr/>
            <p:nvPr/>
          </p:nvSpPr>
          <p:spPr>
            <a:xfrm>
              <a:off x="1939640" y="3074885"/>
              <a:ext cx="0" cy="0"/>
            </a:xfrm>
            <a:prstGeom prst="line">
              <a:avLst/>
            </a:prstGeom>
            <a:ln w="12700" cap="flat" cmpd="sng">
              <a:solidFill>
                <a:srgbClr val="000000"/>
              </a:solidFill>
              <a:prstDash val="solid"/>
              <a:round/>
              <a:headEnd type="none" w="med" len="med"/>
              <a:tailEnd type="none" w="med" len="med"/>
            </a:ln>
          </p:spPr>
        </p:sp>
        <p:sp>
          <p:nvSpPr>
            <p:cNvPr id="17794" name="Rectangle 229"/>
            <p:cNvSpPr/>
            <p:nvPr/>
          </p:nvSpPr>
          <p:spPr>
            <a:xfrm>
              <a:off x="1891265" y="3038476"/>
              <a:ext cx="1273853" cy="1074099"/>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795" name="Line 230"/>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796" name="Line 231"/>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797" name="Line 232"/>
            <p:cNvSpPr/>
            <p:nvPr/>
          </p:nvSpPr>
          <p:spPr>
            <a:xfrm>
              <a:off x="3165119" y="3038475"/>
              <a:ext cx="0" cy="1074098"/>
            </a:xfrm>
            <a:prstGeom prst="line">
              <a:avLst/>
            </a:prstGeom>
            <a:ln w="12700" cap="flat" cmpd="sng">
              <a:solidFill>
                <a:srgbClr val="000000"/>
              </a:solidFill>
              <a:prstDash val="solid"/>
              <a:round/>
              <a:headEnd type="none" w="med" len="med"/>
              <a:tailEnd type="none" w="med" len="med"/>
            </a:ln>
          </p:spPr>
        </p:sp>
        <p:sp>
          <p:nvSpPr>
            <p:cNvPr id="17798" name="Line 233"/>
            <p:cNvSpPr/>
            <p:nvPr/>
          </p:nvSpPr>
          <p:spPr>
            <a:xfrm>
              <a:off x="3165119" y="4112573"/>
              <a:ext cx="0" cy="0"/>
            </a:xfrm>
            <a:prstGeom prst="line">
              <a:avLst/>
            </a:prstGeom>
            <a:ln w="12700" cap="flat" cmpd="sng">
              <a:solidFill>
                <a:srgbClr val="000000"/>
              </a:solidFill>
              <a:prstDash val="solid"/>
              <a:round/>
              <a:headEnd type="none" w="med" len="med"/>
              <a:tailEnd type="none" w="med" len="med"/>
            </a:ln>
          </p:spPr>
        </p:sp>
        <p:sp>
          <p:nvSpPr>
            <p:cNvPr id="17799" name="Line 234"/>
            <p:cNvSpPr/>
            <p:nvPr/>
          </p:nvSpPr>
          <p:spPr>
            <a:xfrm flipH="1">
              <a:off x="1891266" y="4112573"/>
              <a:ext cx="1273853" cy="0"/>
            </a:xfrm>
            <a:prstGeom prst="line">
              <a:avLst/>
            </a:prstGeom>
            <a:ln w="12700" cap="flat" cmpd="sng">
              <a:solidFill>
                <a:srgbClr val="000000"/>
              </a:solidFill>
              <a:prstDash val="solid"/>
              <a:round/>
              <a:headEnd type="none" w="med" len="med"/>
              <a:tailEnd type="none" w="med" len="med"/>
            </a:ln>
          </p:spPr>
        </p:sp>
        <p:sp>
          <p:nvSpPr>
            <p:cNvPr id="17800" name="Line 235"/>
            <p:cNvSpPr/>
            <p:nvPr/>
          </p:nvSpPr>
          <p:spPr>
            <a:xfrm>
              <a:off x="1891266" y="4112573"/>
              <a:ext cx="0" cy="0"/>
            </a:xfrm>
            <a:prstGeom prst="line">
              <a:avLst/>
            </a:prstGeom>
            <a:ln w="12700" cap="flat" cmpd="sng">
              <a:solidFill>
                <a:srgbClr val="000000"/>
              </a:solidFill>
              <a:prstDash val="solid"/>
              <a:round/>
              <a:headEnd type="none" w="med" len="med"/>
              <a:tailEnd type="none" w="med" len="med"/>
            </a:ln>
          </p:spPr>
        </p:sp>
        <p:sp>
          <p:nvSpPr>
            <p:cNvPr id="17801" name="Line 236"/>
            <p:cNvSpPr/>
            <p:nvPr/>
          </p:nvSpPr>
          <p:spPr>
            <a:xfrm flipV="1">
              <a:off x="1891266" y="3038475"/>
              <a:ext cx="0" cy="1074098"/>
            </a:xfrm>
            <a:prstGeom prst="line">
              <a:avLst/>
            </a:prstGeom>
            <a:ln w="12700" cap="flat" cmpd="sng">
              <a:solidFill>
                <a:srgbClr val="000000"/>
              </a:solidFill>
              <a:prstDash val="solid"/>
              <a:round/>
              <a:headEnd type="none" w="med" len="med"/>
              <a:tailEnd type="none" w="med" len="med"/>
            </a:ln>
          </p:spPr>
        </p:sp>
        <p:sp>
          <p:nvSpPr>
            <p:cNvPr id="17802" name="Line 237"/>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803" name="Rectangle 526"/>
            <p:cNvSpPr/>
            <p:nvPr/>
          </p:nvSpPr>
          <p:spPr>
            <a:xfrm>
              <a:off x="1894797" y="3043507"/>
              <a:ext cx="1273853" cy="322657"/>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804" name="Line 527"/>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805" name="Line 528"/>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806" name="Line 529"/>
            <p:cNvSpPr/>
            <p:nvPr/>
          </p:nvSpPr>
          <p:spPr>
            <a:xfrm>
              <a:off x="3165119" y="3038475"/>
              <a:ext cx="0" cy="382306"/>
            </a:xfrm>
            <a:prstGeom prst="line">
              <a:avLst/>
            </a:prstGeom>
            <a:ln w="12700" cap="flat" cmpd="sng">
              <a:solidFill>
                <a:srgbClr val="000000"/>
              </a:solidFill>
              <a:prstDash val="solid"/>
              <a:round/>
              <a:headEnd type="none" w="med" len="med"/>
              <a:tailEnd type="none" w="med" len="med"/>
            </a:ln>
          </p:spPr>
        </p:sp>
        <p:sp>
          <p:nvSpPr>
            <p:cNvPr id="17807" name="Line 530"/>
            <p:cNvSpPr/>
            <p:nvPr/>
          </p:nvSpPr>
          <p:spPr>
            <a:xfrm>
              <a:off x="3165119" y="3420781"/>
              <a:ext cx="0" cy="0"/>
            </a:xfrm>
            <a:prstGeom prst="line">
              <a:avLst/>
            </a:prstGeom>
            <a:ln w="12700" cap="flat" cmpd="sng">
              <a:solidFill>
                <a:srgbClr val="000000"/>
              </a:solidFill>
              <a:prstDash val="solid"/>
              <a:round/>
              <a:headEnd type="none" w="med" len="med"/>
              <a:tailEnd type="none" w="med" len="med"/>
            </a:ln>
          </p:spPr>
        </p:sp>
        <p:sp>
          <p:nvSpPr>
            <p:cNvPr id="17808" name="Line 531"/>
            <p:cNvSpPr/>
            <p:nvPr/>
          </p:nvSpPr>
          <p:spPr>
            <a:xfrm flipH="1">
              <a:off x="1891266" y="3352800"/>
              <a:ext cx="1273853" cy="0"/>
            </a:xfrm>
            <a:prstGeom prst="line">
              <a:avLst/>
            </a:prstGeom>
            <a:ln w="12700" cap="flat" cmpd="sng">
              <a:solidFill>
                <a:srgbClr val="000000"/>
              </a:solidFill>
              <a:prstDash val="solid"/>
              <a:round/>
              <a:headEnd type="none" w="med" len="med"/>
              <a:tailEnd type="none" w="med" len="med"/>
            </a:ln>
          </p:spPr>
        </p:sp>
        <p:sp>
          <p:nvSpPr>
            <p:cNvPr id="17809" name="Line 532"/>
            <p:cNvSpPr/>
            <p:nvPr/>
          </p:nvSpPr>
          <p:spPr>
            <a:xfrm>
              <a:off x="1891266" y="3420781"/>
              <a:ext cx="0" cy="0"/>
            </a:xfrm>
            <a:prstGeom prst="line">
              <a:avLst/>
            </a:prstGeom>
            <a:ln w="12700" cap="flat" cmpd="sng">
              <a:solidFill>
                <a:srgbClr val="000000"/>
              </a:solidFill>
              <a:prstDash val="solid"/>
              <a:round/>
              <a:headEnd type="none" w="med" len="med"/>
              <a:tailEnd type="none" w="med" len="med"/>
            </a:ln>
          </p:spPr>
        </p:sp>
        <p:sp>
          <p:nvSpPr>
            <p:cNvPr id="17810" name="Line 533"/>
            <p:cNvSpPr/>
            <p:nvPr/>
          </p:nvSpPr>
          <p:spPr>
            <a:xfrm flipV="1">
              <a:off x="1891266" y="3038475"/>
              <a:ext cx="0" cy="382306"/>
            </a:xfrm>
            <a:prstGeom prst="line">
              <a:avLst/>
            </a:prstGeom>
            <a:ln w="12700" cap="flat" cmpd="sng">
              <a:solidFill>
                <a:srgbClr val="000000"/>
              </a:solidFill>
              <a:prstDash val="solid"/>
              <a:round/>
              <a:headEnd type="none" w="med" len="med"/>
              <a:tailEnd type="none" w="med" len="med"/>
            </a:ln>
          </p:spPr>
        </p:sp>
        <p:sp>
          <p:nvSpPr>
            <p:cNvPr id="17811" name="Line 534"/>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812" name="文本框 829"/>
            <p:cNvSpPr txBox="1"/>
            <p:nvPr/>
          </p:nvSpPr>
          <p:spPr>
            <a:xfrm>
              <a:off x="1894728" y="3057133"/>
              <a:ext cx="1266861" cy="276999"/>
            </a:xfrm>
            <a:prstGeom prst="rect">
              <a:avLst/>
            </a:prstGeom>
            <a:noFill/>
            <a:ln w="9525">
              <a:noFill/>
            </a:ln>
          </p:spPr>
          <p:txBody>
            <a:bodyPr anchor="t" anchorCtr="0">
              <a:spAutoFit/>
            </a:bodyPr>
            <a:p>
              <a:pPr algn="ctr" eaLnBrk="0" hangingPunct="0">
                <a:buSzTx/>
              </a:pPr>
              <a:r>
                <a:rPr lang="zh-CN" altLang="en-US" sz="1200" dirty="0">
                  <a:latin typeface="微软雅黑" panose="020B0503020204020204" pitchFamily="34" charset="-122"/>
                  <a:ea typeface="微软雅黑" panose="020B0503020204020204" pitchFamily="34" charset="-122"/>
                </a:rPr>
                <a:t>基于类的元素</a:t>
              </a:r>
              <a:endParaRPr lang="zh-CN" altLang="en-US" sz="1200" dirty="0">
                <a:latin typeface="微软雅黑" panose="020B0503020204020204" pitchFamily="34" charset="-122"/>
                <a:ea typeface="微软雅黑" panose="020B0503020204020204" pitchFamily="34" charset="-122"/>
              </a:endParaRPr>
            </a:p>
          </p:txBody>
        </p:sp>
        <p:sp>
          <p:nvSpPr>
            <p:cNvPr id="17813" name="文本框 830"/>
            <p:cNvSpPr txBox="1"/>
            <p:nvPr/>
          </p:nvSpPr>
          <p:spPr>
            <a:xfrm>
              <a:off x="2142055" y="3347935"/>
              <a:ext cx="797923" cy="769441"/>
            </a:xfrm>
            <a:prstGeom prst="rect">
              <a:avLst/>
            </a:prstGeom>
            <a:noFill/>
            <a:ln w="9525">
              <a:noFill/>
            </a:ln>
          </p:spPr>
          <p:txBody>
            <a:bodyPr anchor="t" anchorCtr="0">
              <a:spAutoFit/>
            </a:bodyPr>
            <a:p>
              <a:pPr algn="ctr" eaLnBrk="0" hangingPunct="0">
                <a:buSzTx/>
              </a:pPr>
              <a:r>
                <a:rPr lang="zh-CN" altLang="en-US" sz="1100" dirty="0">
                  <a:latin typeface="微软雅黑" panose="020B0503020204020204" pitchFamily="34" charset="-122"/>
                  <a:ea typeface="微软雅黑" panose="020B0503020204020204" pitchFamily="34" charset="-122"/>
                </a:rPr>
                <a:t>类图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分析包</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en-US" altLang="zh-CN" sz="1100" dirty="0">
                  <a:latin typeface="微软雅黑" panose="020B0503020204020204" pitchFamily="34" charset="-122"/>
                  <a:ea typeface="微软雅黑" panose="020B0503020204020204" pitchFamily="34" charset="-122"/>
                </a:rPr>
                <a:t>CRC</a:t>
              </a:r>
              <a:r>
                <a:rPr lang="zh-CN" altLang="en-US" sz="1100" dirty="0">
                  <a:latin typeface="微软雅黑" panose="020B0503020204020204" pitchFamily="34" charset="-122"/>
                  <a:ea typeface="微软雅黑" panose="020B0503020204020204" pitchFamily="34" charset="-122"/>
                </a:rPr>
                <a:t>模型</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协作图</a:t>
              </a:r>
              <a:endParaRPr lang="zh-CN" altLang="en-US" sz="1100" dirty="0">
                <a:latin typeface="微软雅黑" panose="020B0503020204020204" pitchFamily="34" charset="-122"/>
                <a:ea typeface="微软雅黑" panose="020B0503020204020204" pitchFamily="34" charset="-122"/>
              </a:endParaRPr>
            </a:p>
          </p:txBody>
        </p:sp>
      </p:grpSp>
      <p:grpSp>
        <p:nvGrpSpPr>
          <p:cNvPr id="17814" name="组合 831"/>
          <p:cNvGrpSpPr/>
          <p:nvPr/>
        </p:nvGrpSpPr>
        <p:grpSpPr>
          <a:xfrm>
            <a:off x="3536950" y="2085975"/>
            <a:ext cx="1354138" cy="1128713"/>
            <a:chOff x="1891265" y="3038475"/>
            <a:chExt cx="1354477" cy="1128713"/>
          </a:xfrm>
        </p:grpSpPr>
        <p:sp>
          <p:nvSpPr>
            <p:cNvPr id="17815" name="Line 111"/>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16" name="Line 112"/>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17" name="Line 113"/>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18" name="Line 114"/>
            <p:cNvSpPr/>
            <p:nvPr/>
          </p:nvSpPr>
          <p:spPr>
            <a:xfrm flipV="1">
              <a:off x="2819400" y="3938588"/>
              <a:ext cx="25400" cy="228600"/>
            </a:xfrm>
            <a:prstGeom prst="line">
              <a:avLst/>
            </a:prstGeom>
            <a:ln w="12700" cap="flat" cmpd="sng">
              <a:solidFill>
                <a:srgbClr val="000000"/>
              </a:solidFill>
              <a:prstDash val="solid"/>
              <a:round/>
              <a:headEnd type="none" w="med" len="med"/>
              <a:tailEnd type="none" w="med" len="med"/>
            </a:ln>
          </p:spPr>
        </p:sp>
        <p:sp>
          <p:nvSpPr>
            <p:cNvPr id="17819" name="Line 182"/>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20" name="Line 183"/>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21" name="Line 184"/>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22" name="Line 185"/>
            <p:cNvSpPr/>
            <p:nvPr/>
          </p:nvSpPr>
          <p:spPr>
            <a:xfrm flipV="1">
              <a:off x="2933700" y="3952875"/>
              <a:ext cx="12700" cy="200025"/>
            </a:xfrm>
            <a:prstGeom prst="line">
              <a:avLst/>
            </a:prstGeom>
            <a:ln w="12700" cap="flat" cmpd="sng">
              <a:solidFill>
                <a:srgbClr val="000000"/>
              </a:solidFill>
              <a:prstDash val="solid"/>
              <a:round/>
              <a:headEnd type="none" w="med" len="med"/>
              <a:tailEnd type="none" w="med" len="med"/>
            </a:ln>
          </p:spPr>
        </p:sp>
        <p:sp>
          <p:nvSpPr>
            <p:cNvPr id="17823" name="Line 115"/>
            <p:cNvSpPr/>
            <p:nvPr/>
          </p:nvSpPr>
          <p:spPr>
            <a:xfrm>
              <a:off x="2697502" y="4094367"/>
              <a:ext cx="0" cy="0"/>
            </a:xfrm>
            <a:prstGeom prst="line">
              <a:avLst/>
            </a:prstGeom>
            <a:ln w="12700" cap="flat" cmpd="sng">
              <a:solidFill>
                <a:srgbClr val="000000"/>
              </a:solidFill>
              <a:prstDash val="solid"/>
              <a:round/>
              <a:headEnd type="none" w="med" len="med"/>
              <a:tailEnd type="none" w="med" len="med"/>
            </a:ln>
          </p:spPr>
        </p:sp>
        <p:sp>
          <p:nvSpPr>
            <p:cNvPr id="17824" name="Line 116"/>
            <p:cNvSpPr/>
            <p:nvPr/>
          </p:nvSpPr>
          <p:spPr>
            <a:xfrm flipV="1">
              <a:off x="2697502" y="3821291"/>
              <a:ext cx="80624" cy="273076"/>
            </a:xfrm>
            <a:prstGeom prst="line">
              <a:avLst/>
            </a:prstGeom>
            <a:ln w="12700" cap="flat" cmpd="sng">
              <a:solidFill>
                <a:srgbClr val="000000"/>
              </a:solidFill>
              <a:prstDash val="solid"/>
              <a:round/>
              <a:headEnd type="none" w="med" len="med"/>
              <a:tailEnd type="none" w="med" len="med"/>
            </a:ln>
          </p:spPr>
        </p:sp>
        <p:sp>
          <p:nvSpPr>
            <p:cNvPr id="17825" name="Line 117"/>
            <p:cNvSpPr/>
            <p:nvPr/>
          </p:nvSpPr>
          <p:spPr>
            <a:xfrm>
              <a:off x="2778126" y="3821291"/>
              <a:ext cx="0" cy="0"/>
            </a:xfrm>
            <a:prstGeom prst="line">
              <a:avLst/>
            </a:prstGeom>
            <a:ln w="12700" cap="flat" cmpd="sng">
              <a:solidFill>
                <a:srgbClr val="000000"/>
              </a:solidFill>
              <a:prstDash val="solid"/>
              <a:round/>
              <a:headEnd type="none" w="med" len="med"/>
              <a:tailEnd type="none" w="med" len="med"/>
            </a:ln>
          </p:spPr>
        </p:sp>
        <p:sp>
          <p:nvSpPr>
            <p:cNvPr id="17826" name="Line 118"/>
            <p:cNvSpPr/>
            <p:nvPr/>
          </p:nvSpPr>
          <p:spPr>
            <a:xfrm flipV="1">
              <a:off x="2778126" y="3566420"/>
              <a:ext cx="112873" cy="254870"/>
            </a:xfrm>
            <a:prstGeom prst="line">
              <a:avLst/>
            </a:prstGeom>
            <a:ln w="12700" cap="flat" cmpd="sng">
              <a:solidFill>
                <a:srgbClr val="000000"/>
              </a:solidFill>
              <a:prstDash val="solid"/>
              <a:round/>
              <a:headEnd type="none" w="med" len="med"/>
              <a:tailEnd type="none" w="med" len="med"/>
            </a:ln>
          </p:spPr>
        </p:sp>
        <p:sp>
          <p:nvSpPr>
            <p:cNvPr id="17827" name="Line 119"/>
            <p:cNvSpPr/>
            <p:nvPr/>
          </p:nvSpPr>
          <p:spPr>
            <a:xfrm>
              <a:off x="2890999" y="3566420"/>
              <a:ext cx="0" cy="0"/>
            </a:xfrm>
            <a:prstGeom prst="line">
              <a:avLst/>
            </a:prstGeom>
            <a:ln w="12700" cap="flat" cmpd="sng">
              <a:solidFill>
                <a:srgbClr val="000000"/>
              </a:solidFill>
              <a:prstDash val="solid"/>
              <a:round/>
              <a:headEnd type="none" w="med" len="med"/>
              <a:tailEnd type="none" w="med" len="med"/>
            </a:ln>
          </p:spPr>
        </p:sp>
        <p:sp>
          <p:nvSpPr>
            <p:cNvPr id="17828" name="Line 120"/>
            <p:cNvSpPr/>
            <p:nvPr/>
          </p:nvSpPr>
          <p:spPr>
            <a:xfrm flipV="1">
              <a:off x="2890999" y="3347960"/>
              <a:ext cx="161247" cy="218460"/>
            </a:xfrm>
            <a:prstGeom prst="line">
              <a:avLst/>
            </a:prstGeom>
            <a:ln w="12700" cap="flat" cmpd="sng">
              <a:solidFill>
                <a:srgbClr val="000000"/>
              </a:solidFill>
              <a:prstDash val="solid"/>
              <a:round/>
              <a:headEnd type="none" w="med" len="med"/>
              <a:tailEnd type="none" w="med" len="med"/>
            </a:ln>
          </p:spPr>
        </p:sp>
        <p:sp>
          <p:nvSpPr>
            <p:cNvPr id="17829" name="Line 121"/>
            <p:cNvSpPr/>
            <p:nvPr/>
          </p:nvSpPr>
          <p:spPr>
            <a:xfrm>
              <a:off x="3052246" y="3347960"/>
              <a:ext cx="0" cy="0"/>
            </a:xfrm>
            <a:prstGeom prst="line">
              <a:avLst/>
            </a:prstGeom>
            <a:ln w="12700" cap="flat" cmpd="sng">
              <a:solidFill>
                <a:srgbClr val="000000"/>
              </a:solidFill>
              <a:prstDash val="solid"/>
              <a:round/>
              <a:headEnd type="none" w="med" len="med"/>
              <a:tailEnd type="none" w="med" len="med"/>
            </a:ln>
          </p:spPr>
        </p:sp>
        <p:sp>
          <p:nvSpPr>
            <p:cNvPr id="17830" name="Line 123"/>
            <p:cNvSpPr/>
            <p:nvPr/>
          </p:nvSpPr>
          <p:spPr>
            <a:xfrm>
              <a:off x="3245742" y="3184115"/>
              <a:ext cx="0" cy="0"/>
            </a:xfrm>
            <a:prstGeom prst="line">
              <a:avLst/>
            </a:prstGeom>
            <a:ln w="12700" cap="flat" cmpd="sng">
              <a:solidFill>
                <a:srgbClr val="000000"/>
              </a:solidFill>
              <a:prstDash val="solid"/>
              <a:round/>
              <a:headEnd type="none" w="med" len="med"/>
              <a:tailEnd type="none" w="med" len="med"/>
            </a:ln>
          </p:spPr>
        </p:sp>
        <p:sp>
          <p:nvSpPr>
            <p:cNvPr id="17831" name="Line 186"/>
            <p:cNvSpPr/>
            <p:nvPr/>
          </p:nvSpPr>
          <p:spPr>
            <a:xfrm>
              <a:off x="2826500" y="4112571"/>
              <a:ext cx="0" cy="0"/>
            </a:xfrm>
            <a:prstGeom prst="line">
              <a:avLst/>
            </a:prstGeom>
            <a:ln w="12700" cap="flat" cmpd="sng">
              <a:solidFill>
                <a:srgbClr val="000000"/>
              </a:solidFill>
              <a:prstDash val="solid"/>
              <a:round/>
              <a:headEnd type="none" w="med" len="med"/>
              <a:tailEnd type="none" w="med" len="med"/>
            </a:ln>
          </p:spPr>
        </p:sp>
        <p:sp>
          <p:nvSpPr>
            <p:cNvPr id="17832" name="Line 187"/>
            <p:cNvSpPr/>
            <p:nvPr/>
          </p:nvSpPr>
          <p:spPr>
            <a:xfrm flipV="1">
              <a:off x="2826500" y="3875906"/>
              <a:ext cx="64499" cy="236666"/>
            </a:xfrm>
            <a:prstGeom prst="line">
              <a:avLst/>
            </a:prstGeom>
            <a:ln w="12700" cap="flat" cmpd="sng">
              <a:solidFill>
                <a:srgbClr val="000000"/>
              </a:solidFill>
              <a:prstDash val="solid"/>
              <a:round/>
              <a:headEnd type="none" w="med" len="med"/>
              <a:tailEnd type="none" w="med" len="med"/>
            </a:ln>
          </p:spPr>
        </p:sp>
        <p:sp>
          <p:nvSpPr>
            <p:cNvPr id="17833" name="Line 188"/>
            <p:cNvSpPr/>
            <p:nvPr/>
          </p:nvSpPr>
          <p:spPr>
            <a:xfrm>
              <a:off x="2890999" y="3875906"/>
              <a:ext cx="0" cy="0"/>
            </a:xfrm>
            <a:prstGeom prst="line">
              <a:avLst/>
            </a:prstGeom>
            <a:ln w="12700" cap="flat" cmpd="sng">
              <a:solidFill>
                <a:srgbClr val="000000"/>
              </a:solidFill>
              <a:prstDash val="solid"/>
              <a:round/>
              <a:headEnd type="none" w="med" len="med"/>
              <a:tailEnd type="none" w="med" len="med"/>
            </a:ln>
          </p:spPr>
        </p:sp>
        <p:sp>
          <p:nvSpPr>
            <p:cNvPr id="17834" name="Line 189"/>
            <p:cNvSpPr/>
            <p:nvPr/>
          </p:nvSpPr>
          <p:spPr>
            <a:xfrm flipV="1">
              <a:off x="2890999" y="3657446"/>
              <a:ext cx="112873" cy="218460"/>
            </a:xfrm>
            <a:prstGeom prst="line">
              <a:avLst/>
            </a:prstGeom>
            <a:ln w="12700" cap="flat" cmpd="sng">
              <a:solidFill>
                <a:srgbClr val="000000"/>
              </a:solidFill>
              <a:prstDash val="solid"/>
              <a:round/>
              <a:headEnd type="none" w="med" len="med"/>
              <a:tailEnd type="none" w="med" len="med"/>
            </a:ln>
          </p:spPr>
        </p:sp>
        <p:sp>
          <p:nvSpPr>
            <p:cNvPr id="17835" name="Line 190"/>
            <p:cNvSpPr/>
            <p:nvPr/>
          </p:nvSpPr>
          <p:spPr>
            <a:xfrm>
              <a:off x="3003872" y="3657446"/>
              <a:ext cx="0" cy="0"/>
            </a:xfrm>
            <a:prstGeom prst="line">
              <a:avLst/>
            </a:prstGeom>
            <a:ln w="12700" cap="flat" cmpd="sng">
              <a:solidFill>
                <a:srgbClr val="000000"/>
              </a:solidFill>
              <a:prstDash val="solid"/>
              <a:round/>
              <a:headEnd type="none" w="med" len="med"/>
              <a:tailEnd type="none" w="med" len="med"/>
            </a:ln>
          </p:spPr>
        </p:sp>
        <p:sp>
          <p:nvSpPr>
            <p:cNvPr id="17836" name="Line 191"/>
            <p:cNvSpPr/>
            <p:nvPr/>
          </p:nvSpPr>
          <p:spPr>
            <a:xfrm flipV="1">
              <a:off x="3003872" y="3457190"/>
              <a:ext cx="145122" cy="200256"/>
            </a:xfrm>
            <a:prstGeom prst="line">
              <a:avLst/>
            </a:prstGeom>
            <a:ln w="12700" cap="flat" cmpd="sng">
              <a:solidFill>
                <a:srgbClr val="000000"/>
              </a:solidFill>
              <a:prstDash val="solid"/>
              <a:round/>
              <a:headEnd type="none" w="med" len="med"/>
              <a:tailEnd type="none" w="med" len="med"/>
            </a:ln>
          </p:spPr>
        </p:sp>
        <p:sp>
          <p:nvSpPr>
            <p:cNvPr id="17837" name="Line 192"/>
            <p:cNvSpPr/>
            <p:nvPr/>
          </p:nvSpPr>
          <p:spPr>
            <a:xfrm>
              <a:off x="3148994" y="3457190"/>
              <a:ext cx="0" cy="0"/>
            </a:xfrm>
            <a:prstGeom prst="line">
              <a:avLst/>
            </a:prstGeom>
            <a:ln w="12700" cap="flat" cmpd="sng">
              <a:solidFill>
                <a:srgbClr val="000000"/>
              </a:solidFill>
              <a:prstDash val="solid"/>
              <a:round/>
              <a:headEnd type="none" w="med" len="med"/>
              <a:tailEnd type="none" w="med" len="med"/>
            </a:ln>
          </p:spPr>
        </p:sp>
        <p:sp>
          <p:nvSpPr>
            <p:cNvPr id="17838" name="Rectangle 220"/>
            <p:cNvSpPr/>
            <p:nvPr/>
          </p:nvSpPr>
          <p:spPr>
            <a:xfrm>
              <a:off x="1939640" y="3074885"/>
              <a:ext cx="1273853" cy="109230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839" name="Line 221"/>
            <p:cNvSpPr/>
            <p:nvPr/>
          </p:nvSpPr>
          <p:spPr>
            <a:xfrm>
              <a:off x="1939640" y="3074885"/>
              <a:ext cx="1273853" cy="0"/>
            </a:xfrm>
            <a:prstGeom prst="line">
              <a:avLst/>
            </a:prstGeom>
            <a:ln w="12700" cap="flat" cmpd="sng">
              <a:solidFill>
                <a:srgbClr val="000000"/>
              </a:solidFill>
              <a:prstDash val="solid"/>
              <a:round/>
              <a:headEnd type="none" w="med" len="med"/>
              <a:tailEnd type="none" w="med" len="med"/>
            </a:ln>
          </p:spPr>
        </p:sp>
        <p:sp>
          <p:nvSpPr>
            <p:cNvPr id="17840" name="Line 222"/>
            <p:cNvSpPr/>
            <p:nvPr/>
          </p:nvSpPr>
          <p:spPr>
            <a:xfrm>
              <a:off x="3213493" y="3074885"/>
              <a:ext cx="0" cy="0"/>
            </a:xfrm>
            <a:prstGeom prst="line">
              <a:avLst/>
            </a:prstGeom>
            <a:ln w="12700" cap="flat" cmpd="sng">
              <a:solidFill>
                <a:srgbClr val="000000"/>
              </a:solidFill>
              <a:prstDash val="solid"/>
              <a:round/>
              <a:headEnd type="none" w="med" len="med"/>
              <a:tailEnd type="none" w="med" len="med"/>
            </a:ln>
          </p:spPr>
        </p:sp>
        <p:sp>
          <p:nvSpPr>
            <p:cNvPr id="17841" name="Line 223"/>
            <p:cNvSpPr/>
            <p:nvPr/>
          </p:nvSpPr>
          <p:spPr>
            <a:xfrm>
              <a:off x="3213493" y="3074885"/>
              <a:ext cx="0" cy="1092302"/>
            </a:xfrm>
            <a:prstGeom prst="line">
              <a:avLst/>
            </a:prstGeom>
            <a:ln w="12700" cap="flat" cmpd="sng">
              <a:solidFill>
                <a:srgbClr val="000000"/>
              </a:solidFill>
              <a:prstDash val="solid"/>
              <a:round/>
              <a:headEnd type="none" w="med" len="med"/>
              <a:tailEnd type="none" w="med" len="med"/>
            </a:ln>
          </p:spPr>
        </p:sp>
        <p:sp>
          <p:nvSpPr>
            <p:cNvPr id="17842" name="Line 224"/>
            <p:cNvSpPr/>
            <p:nvPr/>
          </p:nvSpPr>
          <p:spPr>
            <a:xfrm>
              <a:off x="3213493" y="4167187"/>
              <a:ext cx="0" cy="0"/>
            </a:xfrm>
            <a:prstGeom prst="line">
              <a:avLst/>
            </a:prstGeom>
            <a:ln w="12700" cap="flat" cmpd="sng">
              <a:solidFill>
                <a:srgbClr val="000000"/>
              </a:solidFill>
              <a:prstDash val="solid"/>
              <a:round/>
              <a:headEnd type="none" w="med" len="med"/>
              <a:tailEnd type="none" w="med" len="med"/>
            </a:ln>
          </p:spPr>
        </p:sp>
        <p:sp>
          <p:nvSpPr>
            <p:cNvPr id="17843" name="Line 225"/>
            <p:cNvSpPr/>
            <p:nvPr/>
          </p:nvSpPr>
          <p:spPr>
            <a:xfrm flipH="1">
              <a:off x="1939640" y="4167187"/>
              <a:ext cx="1273853" cy="0"/>
            </a:xfrm>
            <a:prstGeom prst="line">
              <a:avLst/>
            </a:prstGeom>
            <a:ln w="12700" cap="flat" cmpd="sng">
              <a:solidFill>
                <a:srgbClr val="000000"/>
              </a:solidFill>
              <a:prstDash val="solid"/>
              <a:round/>
              <a:headEnd type="none" w="med" len="med"/>
              <a:tailEnd type="none" w="med" len="med"/>
            </a:ln>
          </p:spPr>
        </p:sp>
        <p:sp>
          <p:nvSpPr>
            <p:cNvPr id="17844" name="Line 226"/>
            <p:cNvSpPr/>
            <p:nvPr/>
          </p:nvSpPr>
          <p:spPr>
            <a:xfrm>
              <a:off x="1939640" y="4167187"/>
              <a:ext cx="0" cy="0"/>
            </a:xfrm>
            <a:prstGeom prst="line">
              <a:avLst/>
            </a:prstGeom>
            <a:ln w="12700" cap="flat" cmpd="sng">
              <a:solidFill>
                <a:srgbClr val="000000"/>
              </a:solidFill>
              <a:prstDash val="solid"/>
              <a:round/>
              <a:headEnd type="none" w="med" len="med"/>
              <a:tailEnd type="none" w="med" len="med"/>
            </a:ln>
          </p:spPr>
        </p:sp>
        <p:sp>
          <p:nvSpPr>
            <p:cNvPr id="17845" name="Line 227"/>
            <p:cNvSpPr/>
            <p:nvPr/>
          </p:nvSpPr>
          <p:spPr>
            <a:xfrm flipV="1">
              <a:off x="1939640" y="3074885"/>
              <a:ext cx="0" cy="1092302"/>
            </a:xfrm>
            <a:prstGeom prst="line">
              <a:avLst/>
            </a:prstGeom>
            <a:ln w="12700" cap="flat" cmpd="sng">
              <a:solidFill>
                <a:srgbClr val="000000"/>
              </a:solidFill>
              <a:prstDash val="solid"/>
              <a:round/>
              <a:headEnd type="none" w="med" len="med"/>
              <a:tailEnd type="none" w="med" len="med"/>
            </a:ln>
          </p:spPr>
        </p:sp>
        <p:sp>
          <p:nvSpPr>
            <p:cNvPr id="17846" name="Line 228"/>
            <p:cNvSpPr/>
            <p:nvPr/>
          </p:nvSpPr>
          <p:spPr>
            <a:xfrm>
              <a:off x="1939640" y="3074885"/>
              <a:ext cx="0" cy="0"/>
            </a:xfrm>
            <a:prstGeom prst="line">
              <a:avLst/>
            </a:prstGeom>
            <a:ln w="12700" cap="flat" cmpd="sng">
              <a:solidFill>
                <a:srgbClr val="000000"/>
              </a:solidFill>
              <a:prstDash val="solid"/>
              <a:round/>
              <a:headEnd type="none" w="med" len="med"/>
              <a:tailEnd type="none" w="med" len="med"/>
            </a:ln>
          </p:spPr>
        </p:sp>
        <p:sp>
          <p:nvSpPr>
            <p:cNvPr id="17847" name="Rectangle 229"/>
            <p:cNvSpPr/>
            <p:nvPr/>
          </p:nvSpPr>
          <p:spPr>
            <a:xfrm>
              <a:off x="1891265" y="3038476"/>
              <a:ext cx="1273853" cy="1074099"/>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848" name="Line 230"/>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849" name="Line 231"/>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850" name="Line 232"/>
            <p:cNvSpPr/>
            <p:nvPr/>
          </p:nvSpPr>
          <p:spPr>
            <a:xfrm>
              <a:off x="3165119" y="3038475"/>
              <a:ext cx="0" cy="1074098"/>
            </a:xfrm>
            <a:prstGeom prst="line">
              <a:avLst/>
            </a:prstGeom>
            <a:ln w="12700" cap="flat" cmpd="sng">
              <a:solidFill>
                <a:srgbClr val="000000"/>
              </a:solidFill>
              <a:prstDash val="solid"/>
              <a:round/>
              <a:headEnd type="none" w="med" len="med"/>
              <a:tailEnd type="none" w="med" len="med"/>
            </a:ln>
          </p:spPr>
        </p:sp>
        <p:sp>
          <p:nvSpPr>
            <p:cNvPr id="17851" name="Line 233"/>
            <p:cNvSpPr/>
            <p:nvPr/>
          </p:nvSpPr>
          <p:spPr>
            <a:xfrm>
              <a:off x="3165119" y="4112573"/>
              <a:ext cx="0" cy="0"/>
            </a:xfrm>
            <a:prstGeom prst="line">
              <a:avLst/>
            </a:prstGeom>
            <a:ln w="12700" cap="flat" cmpd="sng">
              <a:solidFill>
                <a:srgbClr val="000000"/>
              </a:solidFill>
              <a:prstDash val="solid"/>
              <a:round/>
              <a:headEnd type="none" w="med" len="med"/>
              <a:tailEnd type="none" w="med" len="med"/>
            </a:ln>
          </p:spPr>
        </p:sp>
        <p:sp>
          <p:nvSpPr>
            <p:cNvPr id="17852" name="Line 234"/>
            <p:cNvSpPr/>
            <p:nvPr/>
          </p:nvSpPr>
          <p:spPr>
            <a:xfrm flipH="1">
              <a:off x="1891266" y="4112573"/>
              <a:ext cx="1273853" cy="0"/>
            </a:xfrm>
            <a:prstGeom prst="line">
              <a:avLst/>
            </a:prstGeom>
            <a:ln w="12700" cap="flat" cmpd="sng">
              <a:solidFill>
                <a:srgbClr val="000000"/>
              </a:solidFill>
              <a:prstDash val="solid"/>
              <a:round/>
              <a:headEnd type="none" w="med" len="med"/>
              <a:tailEnd type="none" w="med" len="med"/>
            </a:ln>
          </p:spPr>
        </p:sp>
        <p:sp>
          <p:nvSpPr>
            <p:cNvPr id="17853" name="Line 235"/>
            <p:cNvSpPr/>
            <p:nvPr/>
          </p:nvSpPr>
          <p:spPr>
            <a:xfrm>
              <a:off x="1891266" y="4112573"/>
              <a:ext cx="0" cy="0"/>
            </a:xfrm>
            <a:prstGeom prst="line">
              <a:avLst/>
            </a:prstGeom>
            <a:ln w="12700" cap="flat" cmpd="sng">
              <a:solidFill>
                <a:srgbClr val="000000"/>
              </a:solidFill>
              <a:prstDash val="solid"/>
              <a:round/>
              <a:headEnd type="none" w="med" len="med"/>
              <a:tailEnd type="none" w="med" len="med"/>
            </a:ln>
          </p:spPr>
        </p:sp>
        <p:sp>
          <p:nvSpPr>
            <p:cNvPr id="17854" name="Line 236"/>
            <p:cNvSpPr/>
            <p:nvPr/>
          </p:nvSpPr>
          <p:spPr>
            <a:xfrm flipV="1">
              <a:off x="1891266" y="3038475"/>
              <a:ext cx="0" cy="1074098"/>
            </a:xfrm>
            <a:prstGeom prst="line">
              <a:avLst/>
            </a:prstGeom>
            <a:ln w="12700" cap="flat" cmpd="sng">
              <a:solidFill>
                <a:srgbClr val="000000"/>
              </a:solidFill>
              <a:prstDash val="solid"/>
              <a:round/>
              <a:headEnd type="none" w="med" len="med"/>
              <a:tailEnd type="none" w="med" len="med"/>
            </a:ln>
          </p:spPr>
        </p:sp>
        <p:sp>
          <p:nvSpPr>
            <p:cNvPr id="17855" name="Line 237"/>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856" name="Rectangle 526"/>
            <p:cNvSpPr/>
            <p:nvPr/>
          </p:nvSpPr>
          <p:spPr>
            <a:xfrm>
              <a:off x="1894797" y="3043507"/>
              <a:ext cx="1273853" cy="322657"/>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857" name="Line 527"/>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858" name="Line 528"/>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859" name="Line 529"/>
            <p:cNvSpPr/>
            <p:nvPr/>
          </p:nvSpPr>
          <p:spPr>
            <a:xfrm>
              <a:off x="3165119" y="3038475"/>
              <a:ext cx="0" cy="382306"/>
            </a:xfrm>
            <a:prstGeom prst="line">
              <a:avLst/>
            </a:prstGeom>
            <a:ln w="12700" cap="flat" cmpd="sng">
              <a:solidFill>
                <a:srgbClr val="000000"/>
              </a:solidFill>
              <a:prstDash val="solid"/>
              <a:round/>
              <a:headEnd type="none" w="med" len="med"/>
              <a:tailEnd type="none" w="med" len="med"/>
            </a:ln>
          </p:spPr>
        </p:sp>
        <p:sp>
          <p:nvSpPr>
            <p:cNvPr id="17860" name="Line 530"/>
            <p:cNvSpPr/>
            <p:nvPr/>
          </p:nvSpPr>
          <p:spPr>
            <a:xfrm>
              <a:off x="3165119" y="3420781"/>
              <a:ext cx="0" cy="0"/>
            </a:xfrm>
            <a:prstGeom prst="line">
              <a:avLst/>
            </a:prstGeom>
            <a:ln w="12700" cap="flat" cmpd="sng">
              <a:solidFill>
                <a:srgbClr val="000000"/>
              </a:solidFill>
              <a:prstDash val="solid"/>
              <a:round/>
              <a:headEnd type="none" w="med" len="med"/>
              <a:tailEnd type="none" w="med" len="med"/>
            </a:ln>
          </p:spPr>
        </p:sp>
        <p:sp>
          <p:nvSpPr>
            <p:cNvPr id="17861" name="Line 531"/>
            <p:cNvSpPr/>
            <p:nvPr/>
          </p:nvSpPr>
          <p:spPr>
            <a:xfrm flipH="1">
              <a:off x="1891266" y="3352800"/>
              <a:ext cx="1273853" cy="0"/>
            </a:xfrm>
            <a:prstGeom prst="line">
              <a:avLst/>
            </a:prstGeom>
            <a:ln w="12700" cap="flat" cmpd="sng">
              <a:solidFill>
                <a:srgbClr val="000000"/>
              </a:solidFill>
              <a:prstDash val="solid"/>
              <a:round/>
              <a:headEnd type="none" w="med" len="med"/>
              <a:tailEnd type="none" w="med" len="med"/>
            </a:ln>
          </p:spPr>
        </p:sp>
        <p:sp>
          <p:nvSpPr>
            <p:cNvPr id="17862" name="Line 532"/>
            <p:cNvSpPr/>
            <p:nvPr/>
          </p:nvSpPr>
          <p:spPr>
            <a:xfrm>
              <a:off x="1891266" y="3420781"/>
              <a:ext cx="0" cy="0"/>
            </a:xfrm>
            <a:prstGeom prst="line">
              <a:avLst/>
            </a:prstGeom>
            <a:ln w="12700" cap="flat" cmpd="sng">
              <a:solidFill>
                <a:srgbClr val="000000"/>
              </a:solidFill>
              <a:prstDash val="solid"/>
              <a:round/>
              <a:headEnd type="none" w="med" len="med"/>
              <a:tailEnd type="none" w="med" len="med"/>
            </a:ln>
          </p:spPr>
        </p:sp>
        <p:sp>
          <p:nvSpPr>
            <p:cNvPr id="17863" name="Line 533"/>
            <p:cNvSpPr/>
            <p:nvPr/>
          </p:nvSpPr>
          <p:spPr>
            <a:xfrm flipV="1">
              <a:off x="1891266" y="3038475"/>
              <a:ext cx="0" cy="382306"/>
            </a:xfrm>
            <a:prstGeom prst="line">
              <a:avLst/>
            </a:prstGeom>
            <a:ln w="12700" cap="flat" cmpd="sng">
              <a:solidFill>
                <a:srgbClr val="000000"/>
              </a:solidFill>
              <a:prstDash val="solid"/>
              <a:round/>
              <a:headEnd type="none" w="med" len="med"/>
              <a:tailEnd type="none" w="med" len="med"/>
            </a:ln>
          </p:spPr>
        </p:sp>
        <p:sp>
          <p:nvSpPr>
            <p:cNvPr id="17864" name="Line 534"/>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865" name="文本框 882"/>
            <p:cNvSpPr txBox="1"/>
            <p:nvPr/>
          </p:nvSpPr>
          <p:spPr>
            <a:xfrm>
              <a:off x="1894728" y="3057133"/>
              <a:ext cx="1266861" cy="276999"/>
            </a:xfrm>
            <a:prstGeom prst="rect">
              <a:avLst/>
            </a:prstGeom>
            <a:noFill/>
            <a:ln w="9525">
              <a:noFill/>
            </a:ln>
          </p:spPr>
          <p:txBody>
            <a:bodyPr anchor="t" anchorCtr="0">
              <a:spAutoFit/>
            </a:bodyPr>
            <a:p>
              <a:pPr algn="ctr" eaLnBrk="0" hangingPunct="0">
                <a:buSzTx/>
              </a:pPr>
              <a:r>
                <a:rPr lang="zh-CN" altLang="en-US" sz="1200" dirty="0">
                  <a:latin typeface="微软雅黑" panose="020B0503020204020204" pitchFamily="34" charset="-122"/>
                  <a:ea typeface="微软雅黑" panose="020B0503020204020204" pitchFamily="34" charset="-122"/>
                </a:rPr>
                <a:t>面向流的元素</a:t>
              </a:r>
              <a:endParaRPr lang="zh-CN" altLang="en-US" sz="1200" dirty="0">
                <a:latin typeface="微软雅黑" panose="020B0503020204020204" pitchFamily="34" charset="-122"/>
                <a:ea typeface="微软雅黑" panose="020B0503020204020204" pitchFamily="34" charset="-122"/>
              </a:endParaRPr>
            </a:p>
          </p:txBody>
        </p:sp>
        <p:sp>
          <p:nvSpPr>
            <p:cNvPr id="17866" name="文本框 883"/>
            <p:cNvSpPr txBox="1"/>
            <p:nvPr/>
          </p:nvSpPr>
          <p:spPr>
            <a:xfrm>
              <a:off x="2164076" y="3421682"/>
              <a:ext cx="797923" cy="600164"/>
            </a:xfrm>
            <a:prstGeom prst="rect">
              <a:avLst/>
            </a:prstGeom>
            <a:noFill/>
            <a:ln w="9525">
              <a:noFill/>
            </a:ln>
          </p:spPr>
          <p:txBody>
            <a:bodyPr anchor="t" anchorCtr="0">
              <a:spAutoFit/>
            </a:bodyPr>
            <a:p>
              <a:pPr algn="ctr" eaLnBrk="0" hangingPunct="0">
                <a:buSzTx/>
              </a:pPr>
              <a:r>
                <a:rPr lang="zh-CN" altLang="en-US" sz="1100" dirty="0">
                  <a:latin typeface="微软雅黑" panose="020B0503020204020204" pitchFamily="34" charset="-122"/>
                  <a:ea typeface="微软雅黑" panose="020B0503020204020204" pitchFamily="34" charset="-122"/>
                </a:rPr>
                <a:t>数据流图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控制流图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处理叙述</a:t>
              </a:r>
              <a:endParaRPr lang="zh-CN" altLang="en-US" sz="1100" dirty="0">
                <a:latin typeface="微软雅黑" panose="020B0503020204020204" pitchFamily="34" charset="-122"/>
                <a:ea typeface="微软雅黑" panose="020B0503020204020204" pitchFamily="34" charset="-122"/>
              </a:endParaRPr>
            </a:p>
          </p:txBody>
        </p:sp>
      </p:grpSp>
      <p:grpSp>
        <p:nvGrpSpPr>
          <p:cNvPr id="17867" name="组合 884"/>
          <p:cNvGrpSpPr/>
          <p:nvPr/>
        </p:nvGrpSpPr>
        <p:grpSpPr>
          <a:xfrm>
            <a:off x="3367088" y="3305175"/>
            <a:ext cx="1354137" cy="1128713"/>
            <a:chOff x="1891265" y="3038475"/>
            <a:chExt cx="1354477" cy="1128713"/>
          </a:xfrm>
        </p:grpSpPr>
        <p:sp>
          <p:nvSpPr>
            <p:cNvPr id="17868" name="Line 111"/>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69" name="Line 112"/>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70" name="Line 113"/>
            <p:cNvSpPr/>
            <p:nvPr/>
          </p:nvSpPr>
          <p:spPr>
            <a:xfrm>
              <a:off x="2819400" y="4167188"/>
              <a:ext cx="0" cy="0"/>
            </a:xfrm>
            <a:prstGeom prst="line">
              <a:avLst/>
            </a:prstGeom>
            <a:ln w="12700" cap="flat" cmpd="sng">
              <a:solidFill>
                <a:srgbClr val="000000"/>
              </a:solidFill>
              <a:prstDash val="solid"/>
              <a:round/>
              <a:headEnd type="none" w="med" len="med"/>
              <a:tailEnd type="none" w="med" len="med"/>
            </a:ln>
          </p:spPr>
        </p:sp>
        <p:sp>
          <p:nvSpPr>
            <p:cNvPr id="17871" name="Line 114"/>
            <p:cNvSpPr/>
            <p:nvPr/>
          </p:nvSpPr>
          <p:spPr>
            <a:xfrm flipV="1">
              <a:off x="2819400" y="3938588"/>
              <a:ext cx="25400" cy="228600"/>
            </a:xfrm>
            <a:prstGeom prst="line">
              <a:avLst/>
            </a:prstGeom>
            <a:ln w="12700" cap="flat" cmpd="sng">
              <a:solidFill>
                <a:srgbClr val="000000"/>
              </a:solidFill>
              <a:prstDash val="solid"/>
              <a:round/>
              <a:headEnd type="none" w="med" len="med"/>
              <a:tailEnd type="none" w="med" len="med"/>
            </a:ln>
          </p:spPr>
        </p:sp>
        <p:sp>
          <p:nvSpPr>
            <p:cNvPr id="17872" name="Line 182"/>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73" name="Line 183"/>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74" name="Line 184"/>
            <p:cNvSpPr/>
            <p:nvPr/>
          </p:nvSpPr>
          <p:spPr>
            <a:xfrm>
              <a:off x="2933700" y="4152900"/>
              <a:ext cx="0" cy="0"/>
            </a:xfrm>
            <a:prstGeom prst="line">
              <a:avLst/>
            </a:prstGeom>
            <a:ln w="12700" cap="flat" cmpd="sng">
              <a:solidFill>
                <a:srgbClr val="000000"/>
              </a:solidFill>
              <a:prstDash val="solid"/>
              <a:round/>
              <a:headEnd type="none" w="med" len="med"/>
              <a:tailEnd type="none" w="med" len="med"/>
            </a:ln>
          </p:spPr>
        </p:sp>
        <p:sp>
          <p:nvSpPr>
            <p:cNvPr id="17875" name="Line 185"/>
            <p:cNvSpPr/>
            <p:nvPr/>
          </p:nvSpPr>
          <p:spPr>
            <a:xfrm flipV="1">
              <a:off x="2933700" y="3952875"/>
              <a:ext cx="12700" cy="200025"/>
            </a:xfrm>
            <a:prstGeom prst="line">
              <a:avLst/>
            </a:prstGeom>
            <a:ln w="12700" cap="flat" cmpd="sng">
              <a:solidFill>
                <a:srgbClr val="000000"/>
              </a:solidFill>
              <a:prstDash val="solid"/>
              <a:round/>
              <a:headEnd type="none" w="med" len="med"/>
              <a:tailEnd type="none" w="med" len="med"/>
            </a:ln>
          </p:spPr>
        </p:sp>
        <p:sp>
          <p:nvSpPr>
            <p:cNvPr id="17876" name="Line 115"/>
            <p:cNvSpPr/>
            <p:nvPr/>
          </p:nvSpPr>
          <p:spPr>
            <a:xfrm>
              <a:off x="2697502" y="4094367"/>
              <a:ext cx="0" cy="0"/>
            </a:xfrm>
            <a:prstGeom prst="line">
              <a:avLst/>
            </a:prstGeom>
            <a:ln w="12700" cap="flat" cmpd="sng">
              <a:solidFill>
                <a:srgbClr val="000000"/>
              </a:solidFill>
              <a:prstDash val="solid"/>
              <a:round/>
              <a:headEnd type="none" w="med" len="med"/>
              <a:tailEnd type="none" w="med" len="med"/>
            </a:ln>
          </p:spPr>
        </p:sp>
        <p:sp>
          <p:nvSpPr>
            <p:cNvPr id="17877" name="Line 116"/>
            <p:cNvSpPr/>
            <p:nvPr/>
          </p:nvSpPr>
          <p:spPr>
            <a:xfrm flipV="1">
              <a:off x="2697502" y="3821291"/>
              <a:ext cx="80624" cy="273076"/>
            </a:xfrm>
            <a:prstGeom prst="line">
              <a:avLst/>
            </a:prstGeom>
            <a:ln w="12700" cap="flat" cmpd="sng">
              <a:solidFill>
                <a:srgbClr val="000000"/>
              </a:solidFill>
              <a:prstDash val="solid"/>
              <a:round/>
              <a:headEnd type="none" w="med" len="med"/>
              <a:tailEnd type="none" w="med" len="med"/>
            </a:ln>
          </p:spPr>
        </p:sp>
        <p:sp>
          <p:nvSpPr>
            <p:cNvPr id="17878" name="Line 117"/>
            <p:cNvSpPr/>
            <p:nvPr/>
          </p:nvSpPr>
          <p:spPr>
            <a:xfrm>
              <a:off x="2778126" y="3821291"/>
              <a:ext cx="0" cy="0"/>
            </a:xfrm>
            <a:prstGeom prst="line">
              <a:avLst/>
            </a:prstGeom>
            <a:ln w="12700" cap="flat" cmpd="sng">
              <a:solidFill>
                <a:srgbClr val="000000"/>
              </a:solidFill>
              <a:prstDash val="solid"/>
              <a:round/>
              <a:headEnd type="none" w="med" len="med"/>
              <a:tailEnd type="none" w="med" len="med"/>
            </a:ln>
          </p:spPr>
        </p:sp>
        <p:sp>
          <p:nvSpPr>
            <p:cNvPr id="17879" name="Line 118"/>
            <p:cNvSpPr/>
            <p:nvPr/>
          </p:nvSpPr>
          <p:spPr>
            <a:xfrm flipV="1">
              <a:off x="2778126" y="3566420"/>
              <a:ext cx="112873" cy="254870"/>
            </a:xfrm>
            <a:prstGeom prst="line">
              <a:avLst/>
            </a:prstGeom>
            <a:ln w="12700" cap="flat" cmpd="sng">
              <a:solidFill>
                <a:srgbClr val="000000"/>
              </a:solidFill>
              <a:prstDash val="solid"/>
              <a:round/>
              <a:headEnd type="none" w="med" len="med"/>
              <a:tailEnd type="none" w="med" len="med"/>
            </a:ln>
          </p:spPr>
        </p:sp>
        <p:sp>
          <p:nvSpPr>
            <p:cNvPr id="17880" name="Line 119"/>
            <p:cNvSpPr/>
            <p:nvPr/>
          </p:nvSpPr>
          <p:spPr>
            <a:xfrm>
              <a:off x="2890999" y="3566420"/>
              <a:ext cx="0" cy="0"/>
            </a:xfrm>
            <a:prstGeom prst="line">
              <a:avLst/>
            </a:prstGeom>
            <a:ln w="12700" cap="flat" cmpd="sng">
              <a:solidFill>
                <a:srgbClr val="000000"/>
              </a:solidFill>
              <a:prstDash val="solid"/>
              <a:round/>
              <a:headEnd type="none" w="med" len="med"/>
              <a:tailEnd type="none" w="med" len="med"/>
            </a:ln>
          </p:spPr>
        </p:sp>
        <p:sp>
          <p:nvSpPr>
            <p:cNvPr id="17881" name="Line 120"/>
            <p:cNvSpPr/>
            <p:nvPr/>
          </p:nvSpPr>
          <p:spPr>
            <a:xfrm flipV="1">
              <a:off x="2890999" y="3347960"/>
              <a:ext cx="161247" cy="218460"/>
            </a:xfrm>
            <a:prstGeom prst="line">
              <a:avLst/>
            </a:prstGeom>
            <a:ln w="12700" cap="flat" cmpd="sng">
              <a:solidFill>
                <a:srgbClr val="000000"/>
              </a:solidFill>
              <a:prstDash val="solid"/>
              <a:round/>
              <a:headEnd type="none" w="med" len="med"/>
              <a:tailEnd type="none" w="med" len="med"/>
            </a:ln>
          </p:spPr>
        </p:sp>
        <p:sp>
          <p:nvSpPr>
            <p:cNvPr id="17882" name="Line 121"/>
            <p:cNvSpPr/>
            <p:nvPr/>
          </p:nvSpPr>
          <p:spPr>
            <a:xfrm>
              <a:off x="3052246" y="3347960"/>
              <a:ext cx="0" cy="0"/>
            </a:xfrm>
            <a:prstGeom prst="line">
              <a:avLst/>
            </a:prstGeom>
            <a:ln w="12700" cap="flat" cmpd="sng">
              <a:solidFill>
                <a:srgbClr val="000000"/>
              </a:solidFill>
              <a:prstDash val="solid"/>
              <a:round/>
              <a:headEnd type="none" w="med" len="med"/>
              <a:tailEnd type="none" w="med" len="med"/>
            </a:ln>
          </p:spPr>
        </p:sp>
        <p:sp>
          <p:nvSpPr>
            <p:cNvPr id="17883" name="Line 123"/>
            <p:cNvSpPr/>
            <p:nvPr/>
          </p:nvSpPr>
          <p:spPr>
            <a:xfrm>
              <a:off x="3245742" y="3184115"/>
              <a:ext cx="0" cy="0"/>
            </a:xfrm>
            <a:prstGeom prst="line">
              <a:avLst/>
            </a:prstGeom>
            <a:ln w="12700" cap="flat" cmpd="sng">
              <a:solidFill>
                <a:srgbClr val="000000"/>
              </a:solidFill>
              <a:prstDash val="solid"/>
              <a:round/>
              <a:headEnd type="none" w="med" len="med"/>
              <a:tailEnd type="none" w="med" len="med"/>
            </a:ln>
          </p:spPr>
        </p:sp>
        <p:sp>
          <p:nvSpPr>
            <p:cNvPr id="17884" name="Line 186"/>
            <p:cNvSpPr/>
            <p:nvPr/>
          </p:nvSpPr>
          <p:spPr>
            <a:xfrm>
              <a:off x="2826500" y="4112571"/>
              <a:ext cx="0" cy="0"/>
            </a:xfrm>
            <a:prstGeom prst="line">
              <a:avLst/>
            </a:prstGeom>
            <a:ln w="12700" cap="flat" cmpd="sng">
              <a:solidFill>
                <a:srgbClr val="000000"/>
              </a:solidFill>
              <a:prstDash val="solid"/>
              <a:round/>
              <a:headEnd type="none" w="med" len="med"/>
              <a:tailEnd type="none" w="med" len="med"/>
            </a:ln>
          </p:spPr>
        </p:sp>
        <p:sp>
          <p:nvSpPr>
            <p:cNvPr id="17885" name="Line 187"/>
            <p:cNvSpPr/>
            <p:nvPr/>
          </p:nvSpPr>
          <p:spPr>
            <a:xfrm flipV="1">
              <a:off x="2826500" y="3875906"/>
              <a:ext cx="64499" cy="236666"/>
            </a:xfrm>
            <a:prstGeom prst="line">
              <a:avLst/>
            </a:prstGeom>
            <a:ln w="12700" cap="flat" cmpd="sng">
              <a:solidFill>
                <a:srgbClr val="000000"/>
              </a:solidFill>
              <a:prstDash val="solid"/>
              <a:round/>
              <a:headEnd type="none" w="med" len="med"/>
              <a:tailEnd type="none" w="med" len="med"/>
            </a:ln>
          </p:spPr>
        </p:sp>
        <p:sp>
          <p:nvSpPr>
            <p:cNvPr id="17886" name="Line 188"/>
            <p:cNvSpPr/>
            <p:nvPr/>
          </p:nvSpPr>
          <p:spPr>
            <a:xfrm>
              <a:off x="2890999" y="3875906"/>
              <a:ext cx="0" cy="0"/>
            </a:xfrm>
            <a:prstGeom prst="line">
              <a:avLst/>
            </a:prstGeom>
            <a:ln w="12700" cap="flat" cmpd="sng">
              <a:solidFill>
                <a:srgbClr val="000000"/>
              </a:solidFill>
              <a:prstDash val="solid"/>
              <a:round/>
              <a:headEnd type="none" w="med" len="med"/>
              <a:tailEnd type="none" w="med" len="med"/>
            </a:ln>
          </p:spPr>
        </p:sp>
        <p:sp>
          <p:nvSpPr>
            <p:cNvPr id="17887" name="Line 189"/>
            <p:cNvSpPr/>
            <p:nvPr/>
          </p:nvSpPr>
          <p:spPr>
            <a:xfrm flipV="1">
              <a:off x="2890999" y="3657446"/>
              <a:ext cx="112873" cy="218460"/>
            </a:xfrm>
            <a:prstGeom prst="line">
              <a:avLst/>
            </a:prstGeom>
            <a:ln w="12700" cap="flat" cmpd="sng">
              <a:solidFill>
                <a:srgbClr val="000000"/>
              </a:solidFill>
              <a:prstDash val="solid"/>
              <a:round/>
              <a:headEnd type="none" w="med" len="med"/>
              <a:tailEnd type="none" w="med" len="med"/>
            </a:ln>
          </p:spPr>
        </p:sp>
        <p:sp>
          <p:nvSpPr>
            <p:cNvPr id="17888" name="Line 190"/>
            <p:cNvSpPr/>
            <p:nvPr/>
          </p:nvSpPr>
          <p:spPr>
            <a:xfrm>
              <a:off x="3003872" y="3657446"/>
              <a:ext cx="0" cy="0"/>
            </a:xfrm>
            <a:prstGeom prst="line">
              <a:avLst/>
            </a:prstGeom>
            <a:ln w="12700" cap="flat" cmpd="sng">
              <a:solidFill>
                <a:srgbClr val="000000"/>
              </a:solidFill>
              <a:prstDash val="solid"/>
              <a:round/>
              <a:headEnd type="none" w="med" len="med"/>
              <a:tailEnd type="none" w="med" len="med"/>
            </a:ln>
          </p:spPr>
        </p:sp>
        <p:sp>
          <p:nvSpPr>
            <p:cNvPr id="17889" name="Line 191"/>
            <p:cNvSpPr/>
            <p:nvPr/>
          </p:nvSpPr>
          <p:spPr>
            <a:xfrm flipV="1">
              <a:off x="3003872" y="3457190"/>
              <a:ext cx="145122" cy="200256"/>
            </a:xfrm>
            <a:prstGeom prst="line">
              <a:avLst/>
            </a:prstGeom>
            <a:ln w="12700" cap="flat" cmpd="sng">
              <a:solidFill>
                <a:srgbClr val="000000"/>
              </a:solidFill>
              <a:prstDash val="solid"/>
              <a:round/>
              <a:headEnd type="none" w="med" len="med"/>
              <a:tailEnd type="none" w="med" len="med"/>
            </a:ln>
          </p:spPr>
        </p:sp>
        <p:sp>
          <p:nvSpPr>
            <p:cNvPr id="17890" name="Line 192"/>
            <p:cNvSpPr/>
            <p:nvPr/>
          </p:nvSpPr>
          <p:spPr>
            <a:xfrm>
              <a:off x="3148994" y="3457190"/>
              <a:ext cx="0" cy="0"/>
            </a:xfrm>
            <a:prstGeom prst="line">
              <a:avLst/>
            </a:prstGeom>
            <a:ln w="12700" cap="flat" cmpd="sng">
              <a:solidFill>
                <a:srgbClr val="000000"/>
              </a:solidFill>
              <a:prstDash val="solid"/>
              <a:round/>
              <a:headEnd type="none" w="med" len="med"/>
              <a:tailEnd type="none" w="med" len="med"/>
            </a:ln>
          </p:spPr>
        </p:sp>
        <p:sp>
          <p:nvSpPr>
            <p:cNvPr id="17891" name="Rectangle 220"/>
            <p:cNvSpPr/>
            <p:nvPr/>
          </p:nvSpPr>
          <p:spPr>
            <a:xfrm>
              <a:off x="1939640" y="3074885"/>
              <a:ext cx="1273853" cy="1092302"/>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892" name="Line 221"/>
            <p:cNvSpPr/>
            <p:nvPr/>
          </p:nvSpPr>
          <p:spPr>
            <a:xfrm>
              <a:off x="1939640" y="3074885"/>
              <a:ext cx="1273853" cy="0"/>
            </a:xfrm>
            <a:prstGeom prst="line">
              <a:avLst/>
            </a:prstGeom>
            <a:ln w="12700" cap="flat" cmpd="sng">
              <a:solidFill>
                <a:srgbClr val="000000"/>
              </a:solidFill>
              <a:prstDash val="solid"/>
              <a:round/>
              <a:headEnd type="none" w="med" len="med"/>
              <a:tailEnd type="none" w="med" len="med"/>
            </a:ln>
          </p:spPr>
        </p:sp>
        <p:sp>
          <p:nvSpPr>
            <p:cNvPr id="17893" name="Line 222"/>
            <p:cNvSpPr/>
            <p:nvPr/>
          </p:nvSpPr>
          <p:spPr>
            <a:xfrm>
              <a:off x="3213493" y="3074885"/>
              <a:ext cx="0" cy="0"/>
            </a:xfrm>
            <a:prstGeom prst="line">
              <a:avLst/>
            </a:prstGeom>
            <a:ln w="12700" cap="flat" cmpd="sng">
              <a:solidFill>
                <a:srgbClr val="000000"/>
              </a:solidFill>
              <a:prstDash val="solid"/>
              <a:round/>
              <a:headEnd type="none" w="med" len="med"/>
              <a:tailEnd type="none" w="med" len="med"/>
            </a:ln>
          </p:spPr>
        </p:sp>
        <p:sp>
          <p:nvSpPr>
            <p:cNvPr id="17894" name="Line 223"/>
            <p:cNvSpPr/>
            <p:nvPr/>
          </p:nvSpPr>
          <p:spPr>
            <a:xfrm>
              <a:off x="3213493" y="3074885"/>
              <a:ext cx="0" cy="1092302"/>
            </a:xfrm>
            <a:prstGeom prst="line">
              <a:avLst/>
            </a:prstGeom>
            <a:ln w="12700" cap="flat" cmpd="sng">
              <a:solidFill>
                <a:srgbClr val="000000"/>
              </a:solidFill>
              <a:prstDash val="solid"/>
              <a:round/>
              <a:headEnd type="none" w="med" len="med"/>
              <a:tailEnd type="none" w="med" len="med"/>
            </a:ln>
          </p:spPr>
        </p:sp>
        <p:sp>
          <p:nvSpPr>
            <p:cNvPr id="17895" name="Line 224"/>
            <p:cNvSpPr/>
            <p:nvPr/>
          </p:nvSpPr>
          <p:spPr>
            <a:xfrm>
              <a:off x="3213493" y="4167187"/>
              <a:ext cx="0" cy="0"/>
            </a:xfrm>
            <a:prstGeom prst="line">
              <a:avLst/>
            </a:prstGeom>
            <a:ln w="12700" cap="flat" cmpd="sng">
              <a:solidFill>
                <a:srgbClr val="000000"/>
              </a:solidFill>
              <a:prstDash val="solid"/>
              <a:round/>
              <a:headEnd type="none" w="med" len="med"/>
              <a:tailEnd type="none" w="med" len="med"/>
            </a:ln>
          </p:spPr>
        </p:sp>
        <p:sp>
          <p:nvSpPr>
            <p:cNvPr id="17896" name="Line 225"/>
            <p:cNvSpPr/>
            <p:nvPr/>
          </p:nvSpPr>
          <p:spPr>
            <a:xfrm flipH="1">
              <a:off x="1939640" y="4167187"/>
              <a:ext cx="1273853" cy="0"/>
            </a:xfrm>
            <a:prstGeom prst="line">
              <a:avLst/>
            </a:prstGeom>
            <a:ln w="12700" cap="flat" cmpd="sng">
              <a:solidFill>
                <a:srgbClr val="000000"/>
              </a:solidFill>
              <a:prstDash val="solid"/>
              <a:round/>
              <a:headEnd type="none" w="med" len="med"/>
              <a:tailEnd type="none" w="med" len="med"/>
            </a:ln>
          </p:spPr>
        </p:sp>
        <p:sp>
          <p:nvSpPr>
            <p:cNvPr id="17897" name="Line 226"/>
            <p:cNvSpPr/>
            <p:nvPr/>
          </p:nvSpPr>
          <p:spPr>
            <a:xfrm>
              <a:off x="1939640" y="4167187"/>
              <a:ext cx="0" cy="0"/>
            </a:xfrm>
            <a:prstGeom prst="line">
              <a:avLst/>
            </a:prstGeom>
            <a:ln w="12700" cap="flat" cmpd="sng">
              <a:solidFill>
                <a:srgbClr val="000000"/>
              </a:solidFill>
              <a:prstDash val="solid"/>
              <a:round/>
              <a:headEnd type="none" w="med" len="med"/>
              <a:tailEnd type="none" w="med" len="med"/>
            </a:ln>
          </p:spPr>
        </p:sp>
        <p:sp>
          <p:nvSpPr>
            <p:cNvPr id="17898" name="Line 227"/>
            <p:cNvSpPr/>
            <p:nvPr/>
          </p:nvSpPr>
          <p:spPr>
            <a:xfrm flipV="1">
              <a:off x="1939640" y="3074885"/>
              <a:ext cx="0" cy="1092302"/>
            </a:xfrm>
            <a:prstGeom prst="line">
              <a:avLst/>
            </a:prstGeom>
            <a:ln w="12700" cap="flat" cmpd="sng">
              <a:solidFill>
                <a:srgbClr val="000000"/>
              </a:solidFill>
              <a:prstDash val="solid"/>
              <a:round/>
              <a:headEnd type="none" w="med" len="med"/>
              <a:tailEnd type="none" w="med" len="med"/>
            </a:ln>
          </p:spPr>
        </p:sp>
        <p:sp>
          <p:nvSpPr>
            <p:cNvPr id="17899" name="Line 228"/>
            <p:cNvSpPr/>
            <p:nvPr/>
          </p:nvSpPr>
          <p:spPr>
            <a:xfrm>
              <a:off x="1939640" y="3074885"/>
              <a:ext cx="0" cy="0"/>
            </a:xfrm>
            <a:prstGeom prst="line">
              <a:avLst/>
            </a:prstGeom>
            <a:ln w="12700" cap="flat" cmpd="sng">
              <a:solidFill>
                <a:srgbClr val="000000"/>
              </a:solidFill>
              <a:prstDash val="solid"/>
              <a:round/>
              <a:headEnd type="none" w="med" len="med"/>
              <a:tailEnd type="none" w="med" len="med"/>
            </a:ln>
          </p:spPr>
        </p:sp>
        <p:sp>
          <p:nvSpPr>
            <p:cNvPr id="17900" name="Rectangle 229"/>
            <p:cNvSpPr/>
            <p:nvPr/>
          </p:nvSpPr>
          <p:spPr>
            <a:xfrm>
              <a:off x="1891265" y="3038476"/>
              <a:ext cx="1273853" cy="1074099"/>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901" name="Line 230"/>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902" name="Line 231"/>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903" name="Line 232"/>
            <p:cNvSpPr/>
            <p:nvPr/>
          </p:nvSpPr>
          <p:spPr>
            <a:xfrm>
              <a:off x="3165119" y="3038475"/>
              <a:ext cx="0" cy="1074098"/>
            </a:xfrm>
            <a:prstGeom prst="line">
              <a:avLst/>
            </a:prstGeom>
            <a:ln w="12700" cap="flat" cmpd="sng">
              <a:solidFill>
                <a:srgbClr val="000000"/>
              </a:solidFill>
              <a:prstDash val="solid"/>
              <a:round/>
              <a:headEnd type="none" w="med" len="med"/>
              <a:tailEnd type="none" w="med" len="med"/>
            </a:ln>
          </p:spPr>
        </p:sp>
        <p:sp>
          <p:nvSpPr>
            <p:cNvPr id="17904" name="Line 233"/>
            <p:cNvSpPr/>
            <p:nvPr/>
          </p:nvSpPr>
          <p:spPr>
            <a:xfrm>
              <a:off x="3165119" y="4112573"/>
              <a:ext cx="0" cy="0"/>
            </a:xfrm>
            <a:prstGeom prst="line">
              <a:avLst/>
            </a:prstGeom>
            <a:ln w="12700" cap="flat" cmpd="sng">
              <a:solidFill>
                <a:srgbClr val="000000"/>
              </a:solidFill>
              <a:prstDash val="solid"/>
              <a:round/>
              <a:headEnd type="none" w="med" len="med"/>
              <a:tailEnd type="none" w="med" len="med"/>
            </a:ln>
          </p:spPr>
        </p:sp>
        <p:sp>
          <p:nvSpPr>
            <p:cNvPr id="17905" name="Line 234"/>
            <p:cNvSpPr/>
            <p:nvPr/>
          </p:nvSpPr>
          <p:spPr>
            <a:xfrm flipH="1">
              <a:off x="1891266" y="4112573"/>
              <a:ext cx="1273853" cy="0"/>
            </a:xfrm>
            <a:prstGeom prst="line">
              <a:avLst/>
            </a:prstGeom>
            <a:ln w="12700" cap="flat" cmpd="sng">
              <a:solidFill>
                <a:srgbClr val="000000"/>
              </a:solidFill>
              <a:prstDash val="solid"/>
              <a:round/>
              <a:headEnd type="none" w="med" len="med"/>
              <a:tailEnd type="none" w="med" len="med"/>
            </a:ln>
          </p:spPr>
        </p:sp>
        <p:sp>
          <p:nvSpPr>
            <p:cNvPr id="17906" name="Line 235"/>
            <p:cNvSpPr/>
            <p:nvPr/>
          </p:nvSpPr>
          <p:spPr>
            <a:xfrm>
              <a:off x="1891266" y="4112573"/>
              <a:ext cx="0" cy="0"/>
            </a:xfrm>
            <a:prstGeom prst="line">
              <a:avLst/>
            </a:prstGeom>
            <a:ln w="12700" cap="flat" cmpd="sng">
              <a:solidFill>
                <a:srgbClr val="000000"/>
              </a:solidFill>
              <a:prstDash val="solid"/>
              <a:round/>
              <a:headEnd type="none" w="med" len="med"/>
              <a:tailEnd type="none" w="med" len="med"/>
            </a:ln>
          </p:spPr>
        </p:sp>
        <p:sp>
          <p:nvSpPr>
            <p:cNvPr id="17907" name="Line 236"/>
            <p:cNvSpPr/>
            <p:nvPr/>
          </p:nvSpPr>
          <p:spPr>
            <a:xfrm flipV="1">
              <a:off x="1891266" y="3038475"/>
              <a:ext cx="0" cy="1074098"/>
            </a:xfrm>
            <a:prstGeom prst="line">
              <a:avLst/>
            </a:prstGeom>
            <a:ln w="12700" cap="flat" cmpd="sng">
              <a:solidFill>
                <a:srgbClr val="000000"/>
              </a:solidFill>
              <a:prstDash val="solid"/>
              <a:round/>
              <a:headEnd type="none" w="med" len="med"/>
              <a:tailEnd type="none" w="med" len="med"/>
            </a:ln>
          </p:spPr>
        </p:sp>
        <p:sp>
          <p:nvSpPr>
            <p:cNvPr id="17908" name="Line 237"/>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909" name="Rectangle 526"/>
            <p:cNvSpPr/>
            <p:nvPr/>
          </p:nvSpPr>
          <p:spPr>
            <a:xfrm>
              <a:off x="1894797" y="3043507"/>
              <a:ext cx="1273853" cy="322657"/>
            </a:xfrm>
            <a:prstGeom prst="rect">
              <a:avLst/>
            </a:prstGeom>
            <a:solidFill>
              <a:srgbClr val="EBEBEB"/>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17910" name="Line 527"/>
            <p:cNvSpPr/>
            <p:nvPr/>
          </p:nvSpPr>
          <p:spPr>
            <a:xfrm>
              <a:off x="1891266" y="3038475"/>
              <a:ext cx="1273853" cy="0"/>
            </a:xfrm>
            <a:prstGeom prst="line">
              <a:avLst/>
            </a:prstGeom>
            <a:ln w="12700" cap="flat" cmpd="sng">
              <a:solidFill>
                <a:srgbClr val="000000"/>
              </a:solidFill>
              <a:prstDash val="solid"/>
              <a:round/>
              <a:headEnd type="none" w="med" len="med"/>
              <a:tailEnd type="none" w="med" len="med"/>
            </a:ln>
          </p:spPr>
        </p:sp>
        <p:sp>
          <p:nvSpPr>
            <p:cNvPr id="17911" name="Line 528"/>
            <p:cNvSpPr/>
            <p:nvPr/>
          </p:nvSpPr>
          <p:spPr>
            <a:xfrm>
              <a:off x="3165119" y="3038475"/>
              <a:ext cx="0" cy="0"/>
            </a:xfrm>
            <a:prstGeom prst="line">
              <a:avLst/>
            </a:prstGeom>
            <a:ln w="12700" cap="flat" cmpd="sng">
              <a:solidFill>
                <a:srgbClr val="000000"/>
              </a:solidFill>
              <a:prstDash val="solid"/>
              <a:round/>
              <a:headEnd type="none" w="med" len="med"/>
              <a:tailEnd type="none" w="med" len="med"/>
            </a:ln>
          </p:spPr>
        </p:sp>
        <p:sp>
          <p:nvSpPr>
            <p:cNvPr id="17912" name="Line 529"/>
            <p:cNvSpPr/>
            <p:nvPr/>
          </p:nvSpPr>
          <p:spPr>
            <a:xfrm>
              <a:off x="3165119" y="3038475"/>
              <a:ext cx="0" cy="382306"/>
            </a:xfrm>
            <a:prstGeom prst="line">
              <a:avLst/>
            </a:prstGeom>
            <a:ln w="12700" cap="flat" cmpd="sng">
              <a:solidFill>
                <a:srgbClr val="000000"/>
              </a:solidFill>
              <a:prstDash val="solid"/>
              <a:round/>
              <a:headEnd type="none" w="med" len="med"/>
              <a:tailEnd type="none" w="med" len="med"/>
            </a:ln>
          </p:spPr>
        </p:sp>
        <p:sp>
          <p:nvSpPr>
            <p:cNvPr id="17913" name="Line 530"/>
            <p:cNvSpPr/>
            <p:nvPr/>
          </p:nvSpPr>
          <p:spPr>
            <a:xfrm>
              <a:off x="3165119" y="3420781"/>
              <a:ext cx="0" cy="0"/>
            </a:xfrm>
            <a:prstGeom prst="line">
              <a:avLst/>
            </a:prstGeom>
            <a:ln w="12700" cap="flat" cmpd="sng">
              <a:solidFill>
                <a:srgbClr val="000000"/>
              </a:solidFill>
              <a:prstDash val="solid"/>
              <a:round/>
              <a:headEnd type="none" w="med" len="med"/>
              <a:tailEnd type="none" w="med" len="med"/>
            </a:ln>
          </p:spPr>
        </p:sp>
        <p:sp>
          <p:nvSpPr>
            <p:cNvPr id="17914" name="Line 531"/>
            <p:cNvSpPr/>
            <p:nvPr/>
          </p:nvSpPr>
          <p:spPr>
            <a:xfrm flipH="1">
              <a:off x="1891266" y="3352800"/>
              <a:ext cx="1273853" cy="0"/>
            </a:xfrm>
            <a:prstGeom prst="line">
              <a:avLst/>
            </a:prstGeom>
            <a:ln w="12700" cap="flat" cmpd="sng">
              <a:solidFill>
                <a:srgbClr val="000000"/>
              </a:solidFill>
              <a:prstDash val="solid"/>
              <a:round/>
              <a:headEnd type="none" w="med" len="med"/>
              <a:tailEnd type="none" w="med" len="med"/>
            </a:ln>
          </p:spPr>
        </p:sp>
        <p:sp>
          <p:nvSpPr>
            <p:cNvPr id="17915" name="Line 532"/>
            <p:cNvSpPr/>
            <p:nvPr/>
          </p:nvSpPr>
          <p:spPr>
            <a:xfrm>
              <a:off x="1891266" y="3420781"/>
              <a:ext cx="0" cy="0"/>
            </a:xfrm>
            <a:prstGeom prst="line">
              <a:avLst/>
            </a:prstGeom>
            <a:ln w="12700" cap="flat" cmpd="sng">
              <a:solidFill>
                <a:srgbClr val="000000"/>
              </a:solidFill>
              <a:prstDash val="solid"/>
              <a:round/>
              <a:headEnd type="none" w="med" len="med"/>
              <a:tailEnd type="none" w="med" len="med"/>
            </a:ln>
          </p:spPr>
        </p:sp>
        <p:sp>
          <p:nvSpPr>
            <p:cNvPr id="17916" name="Line 533"/>
            <p:cNvSpPr/>
            <p:nvPr/>
          </p:nvSpPr>
          <p:spPr>
            <a:xfrm flipV="1">
              <a:off x="1891266" y="3038475"/>
              <a:ext cx="0" cy="382306"/>
            </a:xfrm>
            <a:prstGeom prst="line">
              <a:avLst/>
            </a:prstGeom>
            <a:ln w="12700" cap="flat" cmpd="sng">
              <a:solidFill>
                <a:srgbClr val="000000"/>
              </a:solidFill>
              <a:prstDash val="solid"/>
              <a:round/>
              <a:headEnd type="none" w="med" len="med"/>
              <a:tailEnd type="none" w="med" len="med"/>
            </a:ln>
          </p:spPr>
        </p:sp>
        <p:sp>
          <p:nvSpPr>
            <p:cNvPr id="17917" name="Line 534"/>
            <p:cNvSpPr/>
            <p:nvPr/>
          </p:nvSpPr>
          <p:spPr>
            <a:xfrm>
              <a:off x="1891266" y="3038475"/>
              <a:ext cx="0" cy="0"/>
            </a:xfrm>
            <a:prstGeom prst="line">
              <a:avLst/>
            </a:prstGeom>
            <a:ln w="12700" cap="flat" cmpd="sng">
              <a:solidFill>
                <a:srgbClr val="000000"/>
              </a:solidFill>
              <a:prstDash val="solid"/>
              <a:round/>
              <a:headEnd type="none" w="med" len="med"/>
              <a:tailEnd type="none" w="med" len="med"/>
            </a:ln>
          </p:spPr>
        </p:sp>
        <p:sp>
          <p:nvSpPr>
            <p:cNvPr id="17918" name="文本框 935"/>
            <p:cNvSpPr txBox="1"/>
            <p:nvPr/>
          </p:nvSpPr>
          <p:spPr>
            <a:xfrm>
              <a:off x="1894728" y="3057133"/>
              <a:ext cx="1266861" cy="276999"/>
            </a:xfrm>
            <a:prstGeom prst="rect">
              <a:avLst/>
            </a:prstGeom>
            <a:noFill/>
            <a:ln w="9525">
              <a:noFill/>
            </a:ln>
          </p:spPr>
          <p:txBody>
            <a:bodyPr anchor="t" anchorCtr="0">
              <a:spAutoFit/>
            </a:bodyPr>
            <a:p>
              <a:pPr algn="ctr" eaLnBrk="0" hangingPunct="0">
                <a:buSzTx/>
              </a:pPr>
              <a:r>
                <a:rPr lang="zh-CN" altLang="en-US" sz="1200" dirty="0">
                  <a:latin typeface="微软雅黑" panose="020B0503020204020204" pitchFamily="34" charset="-122"/>
                  <a:ea typeface="微软雅黑" panose="020B0503020204020204" pitchFamily="34" charset="-122"/>
                </a:rPr>
                <a:t>行为元素</a:t>
              </a:r>
              <a:endParaRPr lang="zh-CN" altLang="en-US" sz="1200" dirty="0">
                <a:latin typeface="微软雅黑" panose="020B0503020204020204" pitchFamily="34" charset="-122"/>
                <a:ea typeface="微软雅黑" panose="020B0503020204020204" pitchFamily="34" charset="-122"/>
              </a:endParaRPr>
            </a:p>
          </p:txBody>
        </p:sp>
        <p:sp>
          <p:nvSpPr>
            <p:cNvPr id="17919" name="文本框 936"/>
            <p:cNvSpPr txBox="1"/>
            <p:nvPr/>
          </p:nvSpPr>
          <p:spPr>
            <a:xfrm>
              <a:off x="2134457" y="3466177"/>
              <a:ext cx="797923" cy="430887"/>
            </a:xfrm>
            <a:prstGeom prst="rect">
              <a:avLst/>
            </a:prstGeom>
            <a:noFill/>
            <a:ln w="9525">
              <a:noFill/>
            </a:ln>
          </p:spPr>
          <p:txBody>
            <a:bodyPr anchor="t" anchorCtr="0">
              <a:spAutoFit/>
            </a:bodyPr>
            <a:p>
              <a:pPr algn="ctr" eaLnBrk="0" hangingPunct="0">
                <a:buSzTx/>
              </a:pPr>
              <a:r>
                <a:rPr lang="zh-CN" altLang="en-US" sz="1100" dirty="0">
                  <a:latin typeface="微软雅黑" panose="020B0503020204020204" pitchFamily="34" charset="-122"/>
                  <a:ea typeface="微软雅黑" panose="020B0503020204020204" pitchFamily="34" charset="-122"/>
                </a:rPr>
                <a:t>状态图</a:t>
              </a:r>
              <a:endParaRPr lang="en-US" altLang="zh-CN" sz="1100" dirty="0">
                <a:latin typeface="微软雅黑" panose="020B0503020204020204" pitchFamily="34" charset="-122"/>
                <a:ea typeface="微软雅黑" panose="020B0503020204020204" pitchFamily="34" charset="-122"/>
              </a:endParaRPr>
            </a:p>
            <a:p>
              <a:pPr algn="ctr" eaLnBrk="0" hangingPunct="0">
                <a:buSzTx/>
              </a:pPr>
              <a:r>
                <a:rPr lang="zh-CN" altLang="en-US" sz="1100" dirty="0">
                  <a:latin typeface="微软雅黑" panose="020B0503020204020204" pitchFamily="34" charset="-122"/>
                  <a:ea typeface="微软雅黑" panose="020B0503020204020204" pitchFamily="34" charset="-122"/>
                </a:rPr>
                <a:t>顺序图</a:t>
              </a:r>
              <a:endParaRPr lang="zh-CN" altLang="en-US" sz="1100" dirty="0">
                <a:latin typeface="微软雅黑" panose="020B0503020204020204" pitchFamily="34" charset="-122"/>
                <a:ea typeface="微软雅黑" panose="020B0503020204020204" pitchFamily="34" charset="-122"/>
              </a:endParaRPr>
            </a:p>
          </p:txBody>
        </p:sp>
      </p:grpSp>
      <p:sp>
        <p:nvSpPr>
          <p:cNvPr id="17920" name="文本框 8905"/>
          <p:cNvSpPr txBox="1"/>
          <p:nvPr/>
        </p:nvSpPr>
        <p:spPr>
          <a:xfrm>
            <a:off x="5902325" y="2738438"/>
            <a:ext cx="914400"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接口设计</a:t>
            </a:r>
            <a:endParaRPr lang="zh-CN" altLang="en-US" sz="1400" dirty="0">
              <a:latin typeface="微软雅黑" panose="020B0503020204020204" pitchFamily="34" charset="-122"/>
              <a:ea typeface="微软雅黑" panose="020B0503020204020204" pitchFamily="34" charset="-122"/>
            </a:endParaRPr>
          </a:p>
        </p:txBody>
      </p:sp>
      <p:sp>
        <p:nvSpPr>
          <p:cNvPr id="17921" name="文本框 938"/>
          <p:cNvSpPr txBox="1"/>
          <p:nvPr/>
        </p:nvSpPr>
        <p:spPr>
          <a:xfrm>
            <a:off x="5741988" y="3317875"/>
            <a:ext cx="1312862"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体系结构设计</a:t>
            </a:r>
            <a:endParaRPr lang="zh-CN" altLang="en-US" sz="1400" dirty="0">
              <a:latin typeface="微软雅黑" panose="020B0503020204020204" pitchFamily="34" charset="-122"/>
              <a:ea typeface="微软雅黑" panose="020B0503020204020204" pitchFamily="34" charset="-122"/>
            </a:endParaRPr>
          </a:p>
        </p:txBody>
      </p:sp>
      <p:sp>
        <p:nvSpPr>
          <p:cNvPr id="17922" name="文本框 939"/>
          <p:cNvSpPr txBox="1"/>
          <p:nvPr/>
        </p:nvSpPr>
        <p:spPr>
          <a:xfrm>
            <a:off x="5805488" y="3956050"/>
            <a:ext cx="1312862"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数据</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类设计</a:t>
            </a:r>
            <a:endParaRPr lang="zh-CN" altLang="en-US" sz="1400" dirty="0">
              <a:latin typeface="微软雅黑" panose="020B0503020204020204" pitchFamily="34" charset="-122"/>
              <a:ea typeface="微软雅黑" panose="020B0503020204020204" pitchFamily="34" charset="-122"/>
            </a:endParaRPr>
          </a:p>
        </p:txBody>
      </p:sp>
      <p:sp>
        <p:nvSpPr>
          <p:cNvPr id="17923" name="文本框 940"/>
          <p:cNvSpPr txBox="1"/>
          <p:nvPr/>
        </p:nvSpPr>
        <p:spPr>
          <a:xfrm>
            <a:off x="5891213" y="4449763"/>
            <a:ext cx="1001712"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设计模型</a:t>
            </a:r>
            <a:endParaRPr lang="zh-CN" altLang="en-US" sz="1400" dirty="0">
              <a:latin typeface="微软雅黑" panose="020B0503020204020204" pitchFamily="34" charset="-122"/>
              <a:ea typeface="微软雅黑" panose="020B0503020204020204" pitchFamily="34" charset="-122"/>
            </a:endParaRPr>
          </a:p>
        </p:txBody>
      </p:sp>
      <p:sp>
        <p:nvSpPr>
          <p:cNvPr id="17924" name="文本框 941"/>
          <p:cNvSpPr txBox="1"/>
          <p:nvPr/>
        </p:nvSpPr>
        <p:spPr>
          <a:xfrm>
            <a:off x="6757988" y="1895475"/>
            <a:ext cx="1104900"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构件级设计</a:t>
            </a:r>
            <a:endParaRPr lang="zh-CN" altLang="en-US" sz="1400" dirty="0">
              <a:latin typeface="微软雅黑" panose="020B0503020204020204" pitchFamily="34" charset="-122"/>
              <a:ea typeface="微软雅黑" panose="020B0503020204020204" pitchFamily="34" charset="-122"/>
            </a:endParaRPr>
          </a:p>
        </p:txBody>
      </p:sp>
      <p:sp>
        <p:nvSpPr>
          <p:cNvPr id="17925" name="文本框 943"/>
          <p:cNvSpPr txBox="1"/>
          <p:nvPr/>
        </p:nvSpPr>
        <p:spPr>
          <a:xfrm>
            <a:off x="2597150" y="2921000"/>
            <a:ext cx="1001713"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分析模型</a:t>
            </a:r>
            <a:endParaRPr lang="zh-CN" altLang="en-US" sz="1400" dirty="0">
              <a:latin typeface="微软雅黑" panose="020B0503020204020204" pitchFamily="34" charset="-122"/>
              <a:ea typeface="微软雅黑" panose="020B0503020204020204" pitchFamily="34" charset="-122"/>
            </a:endParaRPr>
          </a:p>
        </p:txBody>
      </p:sp>
      <p:sp>
        <p:nvSpPr>
          <p:cNvPr id="17926" name="文本框 8907"/>
          <p:cNvSpPr txBox="1"/>
          <p:nvPr/>
        </p:nvSpPr>
        <p:spPr>
          <a:xfrm>
            <a:off x="3048000" y="5486400"/>
            <a:ext cx="3067050" cy="521970"/>
          </a:xfrm>
          <a:prstGeom prst="rect">
            <a:avLst/>
          </a:prstGeom>
          <a:noFill/>
          <a:ln w="9525">
            <a:noFill/>
          </a:ln>
        </p:spPr>
        <p:txBody>
          <a:bodyPr anchor="t" anchorCtr="0">
            <a:spAutoFit/>
          </a:bodyPr>
          <a:p>
            <a:pPr eaLnBrk="0" hangingPunct="0">
              <a:buSzTx/>
            </a:pPr>
            <a:r>
              <a:rPr lang="zh-CN" altLang="zh-CN"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8</a:t>
            </a:r>
            <a:r>
              <a:rPr lang="en-US" altLang="zh-CN" sz="1400" dirty="0">
                <a:latin typeface="微软雅黑" panose="020B0503020204020204" pitchFamily="34" charset="-122"/>
                <a:ea typeface="微软雅黑" panose="020B0503020204020204" pitchFamily="34" charset="-122"/>
              </a:rPr>
              <a:t>-1 </a:t>
            </a:r>
            <a:r>
              <a:rPr lang="zh-CN" altLang="zh-CN" sz="1400" dirty="0">
                <a:latin typeface="微软雅黑" panose="020B0503020204020204" pitchFamily="34" charset="-122"/>
                <a:ea typeface="微软雅黑" panose="020B0503020204020204" pitchFamily="34" charset="-122"/>
              </a:rPr>
              <a:t>需求模型到设计模型的转换</a:t>
            </a:r>
            <a:endParaRPr lang="zh-CN" altLang="zh-CN" sz="1400" dirty="0">
              <a:latin typeface="微软雅黑" panose="020B0503020204020204" pitchFamily="34" charset="-122"/>
              <a:ea typeface="微软雅黑" panose="020B0503020204020204" pitchFamily="34" charset="-122"/>
            </a:endParaRPr>
          </a:p>
          <a:p>
            <a:pPr eaLnBrk="0" hangingPunct="0">
              <a:buSzTx/>
            </a:pPr>
            <a:endParaRPr lang="zh-CN" altLang="en-US" sz="1400" dirty="0">
              <a:latin typeface="微软雅黑" panose="020B0503020204020204" pitchFamily="34" charset="-122"/>
              <a:ea typeface="微软雅黑" panose="020B0503020204020204" pitchFamily="34" charset="-122"/>
            </a:endParaRPr>
          </a:p>
        </p:txBody>
      </p:sp>
      <p:sp>
        <p:nvSpPr>
          <p:cNvPr id="521"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3"/>
          <p:cNvSpPr>
            <a:spLocks noGrp="1"/>
          </p:cNvSpPr>
          <p:nvPr>
            <p:ph idx="1"/>
          </p:nvPr>
        </p:nvSpPr>
        <p:spPr>
          <a:xfrm>
            <a:off x="457200" y="1036638"/>
            <a:ext cx="8229600" cy="5726112"/>
          </a:xfrm>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接口难以理解，造成整体上不易理解；</a:t>
            </a:r>
            <a:endParaRPr lang="zh-CN" altLang="en-US" b="1" dirty="0"/>
          </a:p>
          <a:p>
            <a:r>
              <a:rPr lang="zh-CN" altLang="en-US" b="1" dirty="0"/>
              <a:t>完成多个操作的代码互相纠缠在一起，即使局部功能的修改有时也会影响全局，导致严重的维护问题；</a:t>
            </a:r>
            <a:endParaRPr lang="zh-CN" altLang="en-US" b="1" dirty="0"/>
          </a:p>
          <a:p>
            <a:r>
              <a:rPr lang="zh-CN" altLang="en-US" b="1" dirty="0"/>
              <a:t>难以重用。</a:t>
            </a:r>
            <a:endParaRPr lang="zh-CN" altLang="en-US" b="1" dirty="0"/>
          </a:p>
          <a:p>
            <a:pPr>
              <a:buNone/>
            </a:pPr>
            <a:r>
              <a:rPr lang="zh-CN" altLang="en-US" b="1" dirty="0">
                <a:solidFill>
                  <a:schemeClr val="tx2"/>
                </a:solidFill>
              </a:rPr>
              <a:t>解决方案：</a:t>
            </a:r>
            <a:endParaRPr lang="zh-CN" altLang="en-US" b="1" dirty="0">
              <a:solidFill>
                <a:schemeClr val="tx2"/>
              </a:solidFill>
            </a:endParaRPr>
          </a:p>
          <a:p>
            <a:r>
              <a:rPr lang="zh-CN" altLang="en-US" b="1" dirty="0"/>
              <a:t>模块分解。 </a:t>
            </a:r>
            <a:endParaRPr lang="zh-CN" altLang="en-US" b="1" dirty="0"/>
          </a:p>
        </p:txBody>
      </p:sp>
      <p:sp>
        <p:nvSpPr>
          <p:cNvPr id="63490" name="Rectangle 5"/>
          <p:cNvSpPr/>
          <p:nvPr/>
        </p:nvSpPr>
        <p:spPr>
          <a:xfrm>
            <a:off x="0" y="2395538"/>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MS PGothic"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4513" name="Object 4"/>
          <p:cNvGraphicFramePr/>
          <p:nvPr/>
        </p:nvGraphicFramePr>
        <p:xfrm>
          <a:off x="0" y="836613"/>
          <a:ext cx="9144000" cy="3921125"/>
        </p:xfrm>
        <a:graphic>
          <a:graphicData uri="http://schemas.openxmlformats.org/presentationml/2006/ole">
            <mc:AlternateContent xmlns:mc="http://schemas.openxmlformats.org/markup-compatibility/2006">
              <mc:Choice xmlns:v="urn:schemas-microsoft-com:vml" Requires="v">
                <p:oleObj spid="_x0000_s3082" name="" r:id="rId1" imgW="6039485" imgH="2596515" progId="Visio.Drawing.11">
                  <p:embed/>
                </p:oleObj>
              </mc:Choice>
              <mc:Fallback>
                <p:oleObj name="" r:id="rId1" imgW="6039485" imgH="2596515" progId="Visio.Drawing.11">
                  <p:embed/>
                  <p:pic>
                    <p:nvPicPr>
                      <p:cNvPr id="0" name="图片 3081"/>
                      <p:cNvPicPr/>
                      <p:nvPr/>
                    </p:nvPicPr>
                    <p:blipFill>
                      <a:blip r:embed="rId2"/>
                      <a:stretch>
                        <a:fillRect/>
                      </a:stretch>
                    </p:blipFill>
                    <p:spPr>
                      <a:xfrm>
                        <a:off x="0" y="836613"/>
                        <a:ext cx="9144000" cy="3921125"/>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idx="1"/>
          </p:nvPr>
        </p:nvSpPr>
        <p:spPr>
          <a:xfrm>
            <a:off x="374650" y="1063625"/>
            <a:ext cx="8229600" cy="5726113"/>
          </a:xfrm>
        </p:spPr>
        <p:txBody>
          <a:bodyPr vert="horz" wrap="square" lIns="91440" tIns="45720" rIns="91440" bIns="45720" anchor="t" anchorCtr="0"/>
          <a:p>
            <a:pPr marL="571500" indent="-571500" eaLnBrk="1" hangingPunct="1">
              <a:lnSpc>
                <a:spcPct val="130000"/>
              </a:lnSpc>
              <a:buNone/>
            </a:pPr>
            <a:r>
              <a:rPr lang="en-US" altLang="zh-CN" b="1" dirty="0">
                <a:latin typeface="Times New Roman" panose="02020603050405020304" pitchFamily="18" charset="0"/>
              </a:rPr>
              <a:t>(3) </a:t>
            </a:r>
            <a:r>
              <a:rPr lang="zh-CN" altLang="en-US" b="1" dirty="0">
                <a:latin typeface="Times New Roman" panose="02020603050405020304" pitchFamily="18" charset="0"/>
              </a:rPr>
              <a:t>时间内聚</a:t>
            </a:r>
            <a:r>
              <a:rPr lang="en-US" altLang="zh-CN" b="1" dirty="0">
                <a:latin typeface="Times New Roman" panose="02020603050405020304" pitchFamily="18" charset="0"/>
              </a:rPr>
              <a:t>(temporal cohesion)</a:t>
            </a:r>
            <a:endParaRPr lang="en-US" altLang="zh-CN" b="1" dirty="0">
              <a:latin typeface="Times New Roman" panose="02020603050405020304" pitchFamily="18" charset="0"/>
            </a:endParaRPr>
          </a:p>
          <a:p>
            <a:pPr marL="571500" indent="-571500" eaLnBrk="1" hangingPunct="1">
              <a:lnSpc>
                <a:spcPct val="130000"/>
              </a:lnSpc>
            </a:pPr>
            <a:r>
              <a:rPr lang="zh-CN" altLang="en-US" b="1" dirty="0">
                <a:latin typeface="Times New Roman" panose="02020603050405020304" pitchFamily="18" charset="0"/>
              </a:rPr>
              <a:t>如果一个模块包含的任务必须在同一段时间内执行，就叫时间内聚。</a:t>
            </a:r>
            <a:endParaRPr lang="zh-CN" altLang="en-US" b="1" dirty="0">
              <a:latin typeface="Times New Roman" panose="02020603050405020304" pitchFamily="18" charset="0"/>
            </a:endParaRPr>
          </a:p>
          <a:p>
            <a:pPr marL="571500" indent="-571500" eaLnBrk="1" hangingPunct="1">
              <a:lnSpc>
                <a:spcPct val="130000"/>
              </a:lnSpc>
            </a:pPr>
            <a:endParaRPr lang="en-US" altLang="zh-CN" b="1" dirty="0">
              <a:latin typeface="Times New Roman" panose="02020603050405020304" pitchFamily="18" charset="0"/>
            </a:endParaRPr>
          </a:p>
        </p:txBody>
      </p:sp>
      <p:graphicFrame>
        <p:nvGraphicFramePr>
          <p:cNvPr id="43035" name="Group 27"/>
          <p:cNvGraphicFramePr>
            <a:graphicFrameLocks noGrp="1"/>
          </p:cNvGraphicFramePr>
          <p:nvPr/>
        </p:nvGraphicFramePr>
        <p:xfrm>
          <a:off x="457200" y="3043238"/>
          <a:ext cx="8064500" cy="2408238"/>
        </p:xfrm>
        <a:graphic>
          <a:graphicData uri="http://schemas.openxmlformats.org/drawingml/2006/table">
            <a:tbl>
              <a:tblPr/>
              <a:tblGrid>
                <a:gridCol w="8064500"/>
              </a:tblGrid>
              <a:tr h="6540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执行初始化</a:t>
                      </a:r>
                      <a:endParaRPr kumimoji="0" lang="zh-CN" altLang="en-US" sz="5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1613">
                <a:tc>
                  <a:txBody>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打开旧主文件、新主文件、事务文件和打印文件；</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3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初始化销售地区表；</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3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读第一条事务记录和第一条旧主文件记录；</a:t>
                      </a:r>
                      <a:endParaRPr kumimoji="0" lang="zh-CN" altLang="en-US" sz="5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3"/>
          <p:cNvSpPr>
            <a:spLocks noGrp="1"/>
          </p:cNvSpPr>
          <p:nvPr>
            <p:ph idx="1"/>
          </p:nvPr>
        </p:nvSpPr>
        <p:spPr>
          <a:xfrm>
            <a:off x="457200" y="1154113"/>
            <a:ext cx="8229600" cy="5581650"/>
          </a:xfrm>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时间关系在一定程度上反映了程序某些实质，所以时间内聚比逻辑内聚好一些。</a:t>
            </a:r>
            <a:endParaRPr lang="zh-CN" altLang="en-US" b="1" dirty="0"/>
          </a:p>
          <a:p>
            <a:r>
              <a:rPr lang="zh-CN" altLang="en-US" b="1" dirty="0"/>
              <a:t>模块内操作之间的关系很弱，与其他模块的操作却有很强的关联。</a:t>
            </a:r>
            <a:endParaRPr lang="zh-CN" altLang="en-US" b="1" dirty="0"/>
          </a:p>
          <a:p>
            <a:r>
              <a:rPr lang="zh-CN" altLang="en-US" b="1" dirty="0"/>
              <a:t>时间内聚的模块不太可能重用。 </a:t>
            </a:r>
            <a:endParaRPr lang="zh-CN" alt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idx="1"/>
          </p:nvPr>
        </p:nvSpPr>
        <p:spPr>
          <a:xfrm>
            <a:off x="457200" y="1027113"/>
            <a:ext cx="8229600" cy="5726112"/>
          </a:xfrm>
        </p:spPr>
        <p:txBody>
          <a:bodyPr vert="horz" wrap="square" lIns="91440" tIns="45720" rIns="91440" bIns="45720" anchor="t" anchorCtr="0"/>
          <a:p>
            <a:pPr eaLnBrk="1" hangingPunct="1">
              <a:lnSpc>
                <a:spcPct val="140000"/>
              </a:lnSpc>
              <a:buNone/>
            </a:pPr>
            <a:r>
              <a:rPr lang="en-US" altLang="zh-CN" b="1" dirty="0">
                <a:latin typeface="Times New Roman" panose="02020603050405020304" pitchFamily="18" charset="0"/>
              </a:rPr>
              <a:t>(4) </a:t>
            </a:r>
            <a:r>
              <a:rPr lang="zh-CN" altLang="en-US" b="1" dirty="0">
                <a:latin typeface="Times New Roman" panose="02020603050405020304" pitchFamily="18" charset="0"/>
              </a:rPr>
              <a:t>过程内聚</a:t>
            </a:r>
            <a:r>
              <a:rPr lang="en-US" altLang="zh-CN" b="1" dirty="0">
                <a:latin typeface="Times New Roman" panose="02020603050405020304" pitchFamily="18" charset="0"/>
              </a:rPr>
              <a:t>(procedural cohesion)</a:t>
            </a:r>
            <a:endParaRPr lang="en-US" altLang="zh-CN" b="1" dirty="0">
              <a:latin typeface="Times New Roman" panose="02020603050405020304" pitchFamily="18" charset="0"/>
            </a:endParaRPr>
          </a:p>
          <a:p>
            <a:pPr eaLnBrk="1" hangingPunct="1">
              <a:lnSpc>
                <a:spcPct val="140000"/>
              </a:lnSpc>
            </a:pPr>
            <a:r>
              <a:rPr lang="zh-CN" altLang="en-US" b="1" dirty="0">
                <a:latin typeface="Times New Roman" panose="02020603050405020304" pitchFamily="18" charset="0"/>
              </a:rPr>
              <a:t>如果一个模块内的处理元素是相关的，而且必须以特定次序执行，则称为过程内聚。</a:t>
            </a:r>
            <a:endParaRPr lang="zh-CN" altLang="en-US" b="1" dirty="0">
              <a:latin typeface="Times New Roman" panose="02020603050405020304" pitchFamily="18" charset="0"/>
            </a:endParaRPr>
          </a:p>
          <a:p>
            <a:pPr eaLnBrk="1" hangingPunct="1">
              <a:lnSpc>
                <a:spcPct val="140000"/>
              </a:lnSpc>
            </a:pPr>
            <a:r>
              <a:rPr lang="zh-CN" altLang="en-US" b="1" u="sng" dirty="0">
                <a:latin typeface="Times New Roman" panose="02020603050405020304" pitchFamily="18" charset="0"/>
              </a:rPr>
              <a:t>使用程序流程图作为工具设计软件</a:t>
            </a:r>
            <a:r>
              <a:rPr lang="zh-CN" altLang="en-US" b="1" dirty="0">
                <a:latin typeface="Times New Roman" panose="02020603050405020304" pitchFamily="18" charset="0"/>
              </a:rPr>
              <a:t>时，常常通过研究流程图确定模块的划分，这样得到的往往是过程内聚的模块。 </a:t>
            </a:r>
            <a:endParaRPr lang="zh-CN" altLang="en-US" b="1"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3"/>
          <p:cNvSpPr>
            <a:spLocks noGrp="1"/>
          </p:cNvSpPr>
          <p:nvPr>
            <p:ph idx="1"/>
          </p:nvPr>
        </p:nvSpPr>
        <p:spPr/>
        <p:txBody>
          <a:bodyPr vert="horz" wrap="square" lIns="91440" tIns="45720" rIns="91440" bIns="45720" anchor="t" anchorCtr="0"/>
          <a:p>
            <a:pPr>
              <a:buNone/>
            </a:pPr>
            <a:r>
              <a:rPr lang="zh-CN" altLang="en-US" b="1" dirty="0">
                <a:solidFill>
                  <a:schemeClr val="tx2"/>
                </a:solidFill>
              </a:rPr>
              <a:t>评价：</a:t>
            </a:r>
            <a:endParaRPr lang="zh-CN" altLang="en-US" b="1" dirty="0">
              <a:solidFill>
                <a:schemeClr val="tx2"/>
              </a:solidFill>
            </a:endParaRPr>
          </a:p>
          <a:p>
            <a:r>
              <a:rPr lang="zh-CN" altLang="en-US" b="1" dirty="0"/>
              <a:t>比时间内聚好，至少操作之间是过程关联的。</a:t>
            </a:r>
            <a:endParaRPr lang="zh-CN" altLang="en-US" b="1" dirty="0"/>
          </a:p>
          <a:p>
            <a:r>
              <a:rPr lang="zh-CN" altLang="en-US" b="1" dirty="0"/>
              <a:t>仍是弱连接，不太可能重用模块。</a:t>
            </a:r>
            <a:endParaRPr lang="zh-CN" altLang="en-US" b="1" dirty="0"/>
          </a:p>
          <a:p>
            <a:pPr>
              <a:buNone/>
            </a:pPr>
            <a:r>
              <a:rPr lang="zh-CN" altLang="en-US" b="1" dirty="0">
                <a:solidFill>
                  <a:schemeClr val="tx2"/>
                </a:solidFill>
              </a:rPr>
              <a:t>解决方案：</a:t>
            </a:r>
            <a:endParaRPr lang="zh-CN" altLang="en-US" b="1" dirty="0">
              <a:solidFill>
                <a:schemeClr val="tx2"/>
              </a:solidFill>
            </a:endParaRPr>
          </a:p>
          <a:p>
            <a:r>
              <a:rPr lang="zh-CN" altLang="en-US" b="1" dirty="0"/>
              <a:t>分割为单独的模块，每个模块执行一个操作。</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idx="1"/>
          </p:nvPr>
        </p:nvSpPr>
        <p:spPr>
          <a:xfrm>
            <a:off x="457200" y="1131888"/>
            <a:ext cx="8229600" cy="5726112"/>
          </a:xfrm>
        </p:spPr>
        <p:txBody>
          <a:bodyPr vert="horz" wrap="square" lIns="91440" tIns="45720" rIns="91440" bIns="45720" anchor="t" anchorCtr="0"/>
          <a:p>
            <a:pPr marL="571500" indent="-571500" eaLnBrk="1" hangingPunct="1">
              <a:lnSpc>
                <a:spcPct val="110000"/>
              </a:lnSpc>
              <a:buNone/>
            </a:pPr>
            <a:r>
              <a:rPr lang="en-US" altLang="zh-CN" b="1" dirty="0">
                <a:latin typeface="Times New Roman" panose="02020603050405020304" pitchFamily="18" charset="0"/>
              </a:rPr>
              <a:t>(5) </a:t>
            </a:r>
            <a:r>
              <a:rPr lang="zh-CN" altLang="en-US" b="1" dirty="0">
                <a:latin typeface="Times New Roman" panose="02020603050405020304" pitchFamily="18" charset="0"/>
              </a:rPr>
              <a:t>通信内聚</a:t>
            </a:r>
            <a:r>
              <a:rPr lang="en-US" altLang="zh-CN" b="1" dirty="0">
                <a:latin typeface="Times New Roman" panose="02020603050405020304" pitchFamily="18" charset="0"/>
              </a:rPr>
              <a:t>(communicational cohesion)</a:t>
            </a:r>
            <a:endParaRPr lang="en-US" altLang="zh-CN" b="1" dirty="0">
              <a:latin typeface="Times New Roman" panose="02020603050405020304" pitchFamily="18" charset="0"/>
            </a:endParaRPr>
          </a:p>
          <a:p>
            <a:pPr marL="571500" indent="-571500" eaLnBrk="1" hangingPunct="1">
              <a:lnSpc>
                <a:spcPct val="110000"/>
              </a:lnSpc>
            </a:pPr>
            <a:r>
              <a:rPr lang="zh-CN" altLang="en-US" b="1" dirty="0">
                <a:latin typeface="Times New Roman" panose="02020603050405020304" pitchFamily="18" charset="0"/>
              </a:rPr>
              <a:t>如果模块中所有元素都使用同一个输入数据和</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产生同一个输出数据，则称为通信内聚。即在同一个数据结构上操作。</a:t>
            </a:r>
            <a:endParaRPr lang="zh-CN" altLang="en-US" b="1" dirty="0">
              <a:latin typeface="Times New Roman" panose="02020603050405020304" pitchFamily="18" charset="0"/>
            </a:endParaRPr>
          </a:p>
          <a:p>
            <a:pPr marL="571500" indent="-571500">
              <a:lnSpc>
                <a:spcPct val="110000"/>
              </a:lnSpc>
              <a:buNone/>
            </a:pPr>
            <a:r>
              <a:rPr lang="zh-CN" altLang="en-US" b="1" dirty="0">
                <a:solidFill>
                  <a:schemeClr val="tx2"/>
                </a:solidFill>
              </a:rPr>
              <a:t>评价：</a:t>
            </a:r>
            <a:endParaRPr lang="zh-CN" altLang="en-US" b="1" dirty="0">
              <a:solidFill>
                <a:schemeClr val="tx2"/>
              </a:solidFill>
            </a:endParaRPr>
          </a:p>
          <a:p>
            <a:pPr marL="571500" indent="-571500">
              <a:lnSpc>
                <a:spcPct val="110000"/>
              </a:lnSpc>
            </a:pPr>
            <a:r>
              <a:rPr lang="zh-CN" altLang="en-US" b="1" dirty="0"/>
              <a:t>模块中各操作紧密相连，比过程内聚更好。</a:t>
            </a:r>
            <a:endParaRPr lang="zh-CN" altLang="en-US" b="1" dirty="0"/>
          </a:p>
          <a:p>
            <a:pPr marL="571500" indent="-571500">
              <a:lnSpc>
                <a:spcPct val="110000"/>
              </a:lnSpc>
            </a:pPr>
            <a:r>
              <a:rPr lang="zh-CN" altLang="en-US" b="1" dirty="0"/>
              <a:t>不能重用。</a:t>
            </a:r>
            <a:endParaRPr lang="zh-CN" altLang="en-US" b="1" dirty="0"/>
          </a:p>
          <a:p>
            <a:pPr marL="571500" indent="-571500">
              <a:lnSpc>
                <a:spcPct val="110000"/>
              </a:lnSpc>
              <a:buNone/>
            </a:pPr>
            <a:r>
              <a:rPr lang="zh-CN" altLang="en-US" b="1" dirty="0">
                <a:solidFill>
                  <a:schemeClr val="tx2"/>
                </a:solidFill>
              </a:rPr>
              <a:t>解决方案：</a:t>
            </a:r>
            <a:endParaRPr lang="zh-CN" altLang="en-US" b="1" dirty="0">
              <a:solidFill>
                <a:schemeClr val="tx2"/>
              </a:solidFill>
            </a:endParaRPr>
          </a:p>
          <a:p>
            <a:pPr marL="571500" indent="-571500">
              <a:lnSpc>
                <a:spcPct val="110000"/>
              </a:lnSpc>
            </a:pPr>
            <a:r>
              <a:rPr lang="zh-CN" altLang="en-US" b="1" dirty="0"/>
              <a:t>分成多个模块，每个模块执行一个操作。</a:t>
            </a:r>
            <a:endParaRPr lang="zh-CN" alt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idx="1"/>
          </p:nvPr>
        </p:nvSpPr>
        <p:spPr>
          <a:xfrm>
            <a:off x="377825" y="1071563"/>
            <a:ext cx="8229600" cy="5726112"/>
          </a:xfrm>
        </p:spPr>
        <p:txBody>
          <a:bodyPr vert="horz" wrap="square" lIns="91440" tIns="45720" rIns="91440" bIns="45720" anchor="t" anchorCtr="0"/>
          <a:p>
            <a:pPr marL="571500" indent="-571500" eaLnBrk="1" hangingPunct="1">
              <a:lnSpc>
                <a:spcPct val="110000"/>
              </a:lnSpc>
              <a:buNone/>
            </a:pPr>
            <a:r>
              <a:rPr lang="en-US" altLang="zh-CN" b="1" dirty="0">
                <a:latin typeface="Times New Roman" panose="02020603050405020304" pitchFamily="18" charset="0"/>
              </a:rPr>
              <a:t>(6) </a:t>
            </a:r>
            <a:r>
              <a:rPr lang="zh-CN" altLang="en-US" b="1" dirty="0">
                <a:latin typeface="Times New Roman" panose="02020603050405020304" pitchFamily="18" charset="0"/>
              </a:rPr>
              <a:t>顺序内聚</a:t>
            </a:r>
            <a:r>
              <a:rPr lang="en-US" altLang="zh-CN" b="1" dirty="0">
                <a:latin typeface="Times New Roman" panose="02020603050405020304" pitchFamily="18" charset="0"/>
              </a:rPr>
              <a:t>(sequential cohesion)</a:t>
            </a:r>
            <a:endParaRPr lang="en-US" altLang="zh-CN" b="1" dirty="0">
              <a:latin typeface="Times New Roman" panose="02020603050405020304" pitchFamily="18" charset="0"/>
            </a:endParaRPr>
          </a:p>
          <a:p>
            <a:pPr marL="571500" indent="-571500" eaLnBrk="1" hangingPunct="1">
              <a:lnSpc>
                <a:spcPct val="110000"/>
              </a:lnSpc>
            </a:pPr>
            <a:r>
              <a:rPr lang="zh-CN" altLang="en-US" b="1" dirty="0">
                <a:latin typeface="Times New Roman" panose="02020603050405020304" pitchFamily="18" charset="0"/>
              </a:rPr>
              <a:t>如果一个模块内的处理元素和同一个功能密切相关，而且这些处理必须顺序执行，则称为顺序内聚。</a:t>
            </a:r>
            <a:endParaRPr lang="zh-CN" altLang="en-US" b="1" dirty="0">
              <a:latin typeface="Times New Roman" panose="02020603050405020304" pitchFamily="18" charset="0"/>
            </a:endParaRPr>
          </a:p>
          <a:p>
            <a:pPr marL="571500" indent="-571500" eaLnBrk="1" hangingPunct="1">
              <a:lnSpc>
                <a:spcPct val="110000"/>
              </a:lnSpc>
              <a:buNone/>
            </a:pPr>
            <a:r>
              <a:rPr lang="zh-CN" altLang="en-US" b="1" dirty="0">
                <a:solidFill>
                  <a:schemeClr val="tx2"/>
                </a:solidFill>
                <a:latin typeface="Times New Roman" panose="02020603050405020304" pitchFamily="18" charset="0"/>
              </a:rPr>
              <a:t>评价：</a:t>
            </a:r>
            <a:endParaRPr lang="zh-CN" altLang="en-US" b="1" dirty="0">
              <a:solidFill>
                <a:schemeClr val="tx2"/>
              </a:solidFill>
              <a:latin typeface="Times New Roman" panose="02020603050405020304" pitchFamily="18" charset="0"/>
            </a:endParaRPr>
          </a:p>
          <a:p>
            <a:pPr marL="571500" indent="-571500" eaLnBrk="1" hangingPunct="1">
              <a:lnSpc>
                <a:spcPct val="110000"/>
              </a:lnSpc>
            </a:pPr>
            <a:r>
              <a:rPr lang="zh-CN" altLang="en-US" b="1" dirty="0">
                <a:latin typeface="Times New Roman" panose="02020603050405020304" pitchFamily="18" charset="0"/>
              </a:rPr>
              <a:t>根据</a:t>
            </a:r>
            <a:r>
              <a:rPr lang="zh-CN" altLang="en-US" b="1" u="sng" dirty="0">
                <a:latin typeface="Times New Roman" panose="02020603050405020304" pitchFamily="18" charset="0"/>
              </a:rPr>
              <a:t>数据流图划分模块时</a:t>
            </a:r>
            <a:r>
              <a:rPr lang="zh-CN" altLang="en-US" b="1" dirty="0">
                <a:latin typeface="Times New Roman" panose="02020603050405020304" pitchFamily="18" charset="0"/>
              </a:rPr>
              <a:t>，通常得到顺序内聚的模块，这种模块彼此间的连接往往比较简单。 </a:t>
            </a:r>
            <a:endParaRPr lang="zh-CN" altLang="en-US" b="1"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idx="1"/>
          </p:nvPr>
        </p:nvSpPr>
        <p:spPr>
          <a:xfrm>
            <a:off x="377825" y="1019175"/>
            <a:ext cx="8229600" cy="5726113"/>
          </a:xfrm>
        </p:spPr>
        <p:txBody>
          <a:bodyPr vert="horz" wrap="square" lIns="91440" tIns="45720" rIns="91440" bIns="45720" anchor="t" anchorCtr="0"/>
          <a:p>
            <a:pPr marL="571500" indent="-571500" eaLnBrk="1" hangingPunct="1">
              <a:lnSpc>
                <a:spcPct val="130000"/>
              </a:lnSpc>
              <a:buNone/>
            </a:pPr>
            <a:r>
              <a:rPr lang="en-US" altLang="zh-CN" b="1" dirty="0">
                <a:latin typeface="Times New Roman" panose="02020603050405020304" pitchFamily="18" charset="0"/>
              </a:rPr>
              <a:t>(7) </a:t>
            </a:r>
            <a:r>
              <a:rPr lang="zh-CN" altLang="en-US" b="1" dirty="0">
                <a:latin typeface="Times New Roman" panose="02020603050405020304" pitchFamily="18" charset="0"/>
              </a:rPr>
              <a:t>功能内聚</a:t>
            </a:r>
            <a:r>
              <a:rPr lang="en-US" altLang="zh-CN" b="1" dirty="0">
                <a:latin typeface="Times New Roman" panose="02020603050405020304" pitchFamily="18" charset="0"/>
              </a:rPr>
              <a:t>(functional cohesion)</a:t>
            </a:r>
            <a:endParaRPr lang="en-US" altLang="zh-CN" b="1" dirty="0">
              <a:latin typeface="Times New Roman" panose="02020603050405020304" pitchFamily="18" charset="0"/>
            </a:endParaRPr>
          </a:p>
          <a:p>
            <a:pPr marL="571500" indent="-571500" eaLnBrk="1" hangingPunct="1">
              <a:lnSpc>
                <a:spcPct val="130000"/>
              </a:lnSpc>
            </a:pPr>
            <a:r>
              <a:rPr lang="zh-CN" altLang="en-US" b="1" dirty="0">
                <a:latin typeface="Times New Roman" panose="02020603050405020304" pitchFamily="18" charset="0"/>
              </a:rPr>
              <a:t>如果模块内所有处理元素属于一个整体，完成一个单一的功能，则称为功能内聚。功能内聚是最高程度的内聚。</a:t>
            </a:r>
            <a:endParaRPr lang="zh-CN" altLang="en-US" b="1" dirty="0">
              <a:latin typeface="Times New Roman" panose="02020603050405020304" pitchFamily="18" charset="0"/>
            </a:endParaRPr>
          </a:p>
          <a:p>
            <a:pPr marL="571500" indent="-571500">
              <a:buNone/>
            </a:pPr>
            <a:r>
              <a:rPr lang="zh-CN" altLang="en-US" b="1" dirty="0">
                <a:solidFill>
                  <a:schemeClr val="tx2"/>
                </a:solidFill>
                <a:latin typeface="Times New Roman" panose="02020603050405020304" pitchFamily="18" charset="0"/>
              </a:rPr>
              <a:t>评价：</a:t>
            </a:r>
            <a:endParaRPr lang="zh-CN" altLang="en-US" b="1" dirty="0">
              <a:solidFill>
                <a:schemeClr val="tx2"/>
              </a:solidFill>
              <a:latin typeface="Times New Roman" panose="02020603050405020304" pitchFamily="18" charset="0"/>
            </a:endParaRPr>
          </a:p>
          <a:p>
            <a:pPr marL="571500" indent="-571500"/>
            <a:r>
              <a:rPr lang="zh-CN" altLang="en-US" b="1" dirty="0">
                <a:latin typeface="Times New Roman" panose="02020603050405020304" pitchFamily="18" charset="0"/>
              </a:rPr>
              <a:t>模块可重用，应尽可能重用；</a:t>
            </a:r>
            <a:endParaRPr lang="zh-CN" altLang="en-US" b="1" dirty="0">
              <a:latin typeface="Times New Roman" panose="02020603050405020304" pitchFamily="18" charset="0"/>
            </a:endParaRPr>
          </a:p>
          <a:p>
            <a:pPr marL="571500" indent="-571500"/>
            <a:r>
              <a:rPr lang="zh-CN" altLang="en-US" b="1" dirty="0">
                <a:latin typeface="Times New Roman" panose="02020603050405020304" pitchFamily="18" charset="0"/>
              </a:rPr>
              <a:t>可隔离错误，维护更容易；</a:t>
            </a:r>
            <a:endParaRPr lang="zh-CN" altLang="en-US" b="1" dirty="0">
              <a:latin typeface="Times New Roman" panose="02020603050405020304" pitchFamily="18" charset="0"/>
            </a:endParaRPr>
          </a:p>
          <a:p>
            <a:pPr marL="571500" indent="-571500"/>
            <a:r>
              <a:rPr lang="zh-CN" altLang="en-US" b="1" dirty="0">
                <a:latin typeface="Times New Roman" panose="02020603050405020304" pitchFamily="18" charset="0"/>
              </a:rPr>
              <a:t>扩充产品功能时更容易。</a:t>
            </a:r>
            <a:endParaRPr lang="zh-CN" altLang="en-US" b="1"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idx="1"/>
          </p:nvPr>
        </p:nvSpPr>
        <p:spPr>
          <a:xfrm>
            <a:off x="457200" y="1027113"/>
            <a:ext cx="8229600" cy="5726112"/>
          </a:xfrm>
        </p:spPr>
        <p:txBody>
          <a:bodyPr vert="horz" wrap="square" lIns="91440" tIns="45720" rIns="91440" bIns="45720" anchor="t" anchorCtr="0"/>
          <a:p>
            <a:pPr eaLnBrk="1" hangingPunct="1">
              <a:buNone/>
            </a:pPr>
            <a:r>
              <a:rPr lang="zh-CN" altLang="en-US" b="1" dirty="0">
                <a:solidFill>
                  <a:schemeClr val="tx2"/>
                </a:solidFill>
                <a:latin typeface="Times New Roman" panose="02020603050405020304" pitchFamily="18" charset="0"/>
              </a:rPr>
              <a:t>七种内聚的优劣评分结果：</a:t>
            </a:r>
            <a:endParaRPr lang="zh-CN" altLang="en-US" b="1" dirty="0">
              <a:solidFill>
                <a:schemeClr val="tx2"/>
              </a:solidFill>
              <a:latin typeface="Times New Roman" panose="02020603050405020304" pitchFamily="18" charset="0"/>
            </a:endParaRPr>
          </a:p>
          <a:p>
            <a:pPr eaLnBrk="1" hangingPunct="1"/>
            <a:r>
              <a:rPr lang="zh-CN" altLang="en-US" b="1" dirty="0">
                <a:latin typeface="Times New Roman" panose="02020603050405020304" pitchFamily="18" charset="0"/>
              </a:rPr>
              <a:t>高内聚：功能内聚     </a:t>
            </a:r>
            <a:r>
              <a:rPr lang="en-US" altLang="zh-CN" b="1" dirty="0">
                <a:latin typeface="Times New Roman" panose="02020603050405020304" pitchFamily="18" charset="0"/>
              </a:rPr>
              <a:t>10</a:t>
            </a:r>
            <a:r>
              <a:rPr lang="zh-CN" altLang="en-US" b="1" dirty="0">
                <a:latin typeface="Times New Roman" panose="02020603050405020304" pitchFamily="18" charset="0"/>
              </a:rPr>
              <a:t>分</a:t>
            </a:r>
            <a:endParaRPr lang="zh-CN" altLang="en-US" b="1" dirty="0">
              <a:latin typeface="Times New Roman" panose="02020603050405020304" pitchFamily="18" charset="0"/>
            </a:endParaRPr>
          </a:p>
          <a:p>
            <a:pPr eaLnBrk="1" hangingPunct="1">
              <a:buNone/>
            </a:pPr>
            <a:r>
              <a:rPr lang="zh-CN" altLang="en-US" b="1" dirty="0">
                <a:latin typeface="Times New Roman" panose="02020603050405020304" pitchFamily="18" charset="0"/>
              </a:rPr>
              <a:t>                    顺序内聚	    </a:t>
            </a:r>
            <a:r>
              <a:rPr lang="en-US" altLang="zh-CN" b="1" dirty="0">
                <a:latin typeface="Times New Roman" panose="02020603050405020304" pitchFamily="18" charset="0"/>
              </a:rPr>
              <a:t>9</a:t>
            </a:r>
            <a:r>
              <a:rPr lang="zh-CN" altLang="en-US" b="1" dirty="0">
                <a:latin typeface="Times New Roman" panose="02020603050405020304" pitchFamily="18" charset="0"/>
              </a:rPr>
              <a:t>分		</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中内聚：通信内聚	    </a:t>
            </a:r>
            <a:r>
              <a:rPr lang="en-US" altLang="zh-CN" b="1" dirty="0">
                <a:latin typeface="Times New Roman" panose="02020603050405020304" pitchFamily="18" charset="0"/>
              </a:rPr>
              <a:t>7</a:t>
            </a:r>
            <a:r>
              <a:rPr lang="zh-CN" altLang="en-US" b="1" dirty="0">
                <a:latin typeface="Times New Roman" panose="02020603050405020304" pitchFamily="18" charset="0"/>
              </a:rPr>
              <a:t>分		</a:t>
            </a:r>
            <a:endParaRPr lang="zh-CN" altLang="en-US" b="1" dirty="0">
              <a:latin typeface="Times New Roman" panose="02020603050405020304" pitchFamily="18" charset="0"/>
            </a:endParaRPr>
          </a:p>
          <a:p>
            <a:pPr eaLnBrk="1" hangingPunct="1">
              <a:buNone/>
            </a:pPr>
            <a:r>
              <a:rPr lang="zh-CN" altLang="en-US" b="1" dirty="0">
                <a:latin typeface="Times New Roman" panose="02020603050405020304" pitchFamily="18" charset="0"/>
              </a:rPr>
              <a:t>                    过程内聚	    </a:t>
            </a:r>
            <a:r>
              <a:rPr lang="en-US" altLang="zh-CN" b="1" dirty="0">
                <a:latin typeface="Times New Roman" panose="02020603050405020304" pitchFamily="18" charset="0"/>
              </a:rPr>
              <a:t>5</a:t>
            </a:r>
            <a:r>
              <a:rPr lang="zh-CN" altLang="en-US" b="1" dirty="0">
                <a:latin typeface="Times New Roman" panose="02020603050405020304" pitchFamily="18" charset="0"/>
              </a:rPr>
              <a:t>分</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低内聚：时间内聚	    </a:t>
            </a:r>
            <a:r>
              <a:rPr lang="en-US" altLang="zh-CN" b="1" dirty="0">
                <a:latin typeface="Times New Roman" panose="02020603050405020304" pitchFamily="18" charset="0"/>
              </a:rPr>
              <a:t>3</a:t>
            </a:r>
            <a:r>
              <a:rPr lang="zh-CN" altLang="en-US" b="1" dirty="0">
                <a:latin typeface="Times New Roman" panose="02020603050405020304" pitchFamily="18" charset="0"/>
              </a:rPr>
              <a:t>分</a:t>
            </a:r>
            <a:endParaRPr lang="zh-CN" altLang="en-US" b="1" dirty="0">
              <a:latin typeface="Times New Roman" panose="02020603050405020304" pitchFamily="18" charset="0"/>
            </a:endParaRPr>
          </a:p>
          <a:p>
            <a:pPr eaLnBrk="1" hangingPunct="1">
              <a:buNone/>
            </a:pPr>
            <a:r>
              <a:rPr lang="zh-CN" altLang="en-US" b="1" dirty="0">
                <a:latin typeface="Times New Roman" panose="02020603050405020304" pitchFamily="18" charset="0"/>
              </a:rPr>
              <a:t>                    逻辑内聚	    </a:t>
            </a:r>
            <a:r>
              <a:rPr lang="en-US" altLang="zh-CN" b="1" dirty="0">
                <a:latin typeface="Times New Roman" panose="02020603050405020304" pitchFamily="18" charset="0"/>
              </a:rPr>
              <a:t>1</a:t>
            </a:r>
            <a:r>
              <a:rPr lang="zh-CN" altLang="en-US" b="1" dirty="0">
                <a:latin typeface="Times New Roman" panose="02020603050405020304" pitchFamily="18" charset="0"/>
              </a:rPr>
              <a:t>分</a:t>
            </a:r>
            <a:endParaRPr lang="zh-CN" altLang="en-US" b="1" dirty="0">
              <a:latin typeface="Times New Roman" panose="02020603050405020304" pitchFamily="18" charset="0"/>
            </a:endParaRPr>
          </a:p>
          <a:p>
            <a:pPr eaLnBrk="1" hangingPunct="1">
              <a:buNone/>
            </a:pPr>
            <a:r>
              <a:rPr lang="zh-CN" altLang="en-US" b="1" dirty="0">
                <a:latin typeface="Times New Roman" panose="02020603050405020304" pitchFamily="18" charset="0"/>
              </a:rPr>
              <a:t>                    偶然内聚	    </a:t>
            </a:r>
            <a:r>
              <a:rPr lang="en-US" altLang="zh-CN" b="1" dirty="0">
                <a:latin typeface="Times New Roman" panose="02020603050405020304" pitchFamily="18" charset="0"/>
              </a:rPr>
              <a:t>0</a:t>
            </a:r>
            <a:r>
              <a:rPr lang="zh-CN" altLang="en-US" b="1" dirty="0">
                <a:latin typeface="Times New Roman" panose="02020603050405020304" pitchFamily="18" charset="0"/>
              </a:rPr>
              <a:t>分</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设计时力争做到高内聚，并且能够辨认出低内聚的模块。 </a:t>
            </a:r>
            <a:endParaRPr lang="zh-CN" altLang="en-US"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0244" name="Rectangle 2"/>
          <p:cNvSpPr>
            <a:spLocks noGrp="1" noChangeArrowheads="1"/>
          </p:cNvSpPr>
          <p:nvPr>
            <p:ph type="title"/>
          </p:nvPr>
        </p:nvSpPr>
        <p:spPr>
          <a:xfrm>
            <a:off x="2667000" y="228600"/>
            <a:ext cx="4605338"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设计与质量</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8197" name="Rectangle 3"/>
          <p:cNvSpPr>
            <a:spLocks noGrp="1" noChangeArrowheads="1"/>
          </p:cNvSpPr>
          <p:nvPr>
            <p:ph idx="1"/>
          </p:nvPr>
        </p:nvSpPr>
        <p:spPr>
          <a:xfrm>
            <a:off x="685800" y="1219200"/>
            <a:ext cx="7620000" cy="41910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设计必须实现所有包含在需求模型中的明确需求，</a:t>
            </a:r>
            <a:r>
              <a:rPr kumimoji="0" lang="zh-CN" altLang="en-US" sz="2400" b="0" i="0" u="none" strike="noStrike" kern="0" cap="none" spc="0" normalizeH="0" baseline="0" noProof="0" dirty="0">
                <a:ln>
                  <a:noFill/>
                </a:ln>
                <a:solidFill>
                  <a:schemeClr val="bg1">
                    <a:lumMod val="10000"/>
                  </a:schemeClr>
                </a:solidFill>
                <a:effectLst/>
                <a:uLnTx/>
                <a:uFillTx/>
                <a:latin typeface="+mn-lt"/>
                <a:ea typeface="+mn-ea"/>
                <a:cs typeface="+mn-ea"/>
                <a:sym typeface="+mn-lt"/>
              </a:rPr>
              <a:t>而且必须满足利益相关者期望的所有隐含需求。</a:t>
            </a:r>
            <a:endParaRPr kumimoji="0" lang="en-US" altLang="zh-CN" sz="24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342900" marR="0" lvl="0" indent="-342900" algn="l"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bg1">
                    <a:lumMod val="10000"/>
                  </a:schemeClr>
                </a:solidFill>
                <a:effectLst/>
                <a:uLnTx/>
                <a:uFillTx/>
                <a:latin typeface="+mn-lt"/>
                <a:ea typeface="+mn-ea"/>
                <a:cs typeface="+mn-ea"/>
                <a:sym typeface="+mn-lt"/>
              </a:rPr>
              <a:t>对于那些生成代码的人和那些进行测试以及随后维护软件的人而言</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，设计必须是可读的、可理解的指南。</a:t>
            </a:r>
            <a:endParaRPr kumimoji="0" lang="en-US" altLang="zh-CN" sz="24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l"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设计必须提供软件的全貌，</a:t>
            </a:r>
            <a:r>
              <a:rPr kumimoji="0" lang="zh-CN" altLang="en-US" sz="2400" b="0" i="0" u="none" strike="noStrike" kern="0" cap="none" spc="0" normalizeH="0" baseline="0" noProof="0" dirty="0">
                <a:ln>
                  <a:noFill/>
                </a:ln>
                <a:solidFill>
                  <a:schemeClr val="bg1">
                    <a:lumMod val="10000"/>
                  </a:schemeClr>
                </a:solidFill>
                <a:effectLst/>
                <a:uLnTx/>
                <a:uFillTx/>
                <a:latin typeface="+mn-lt"/>
                <a:ea typeface="+mn-ea"/>
                <a:cs typeface="+mn-ea"/>
                <a:sym typeface="+mn-lt"/>
              </a:rPr>
              <a:t>从实现的角度说明数据域、功能域和行为域。</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1026"/>
          <p:cNvSpPr/>
          <p:nvPr/>
        </p:nvSpPr>
        <p:spPr>
          <a:xfrm>
            <a:off x="1214438" y="1000125"/>
            <a:ext cx="2511425" cy="641350"/>
          </a:xfrm>
          <a:prstGeom prst="rect">
            <a:avLst/>
          </a:prstGeom>
          <a:noFill/>
          <a:ln w="28575">
            <a:noFill/>
          </a:ln>
        </p:spPr>
        <p:txBody>
          <a:bodyPr wrap="none" anchor="ctr" anchorCtr="0"/>
          <a:p>
            <a:pPr eaLnBrk="0" hangingPunct="0"/>
            <a:r>
              <a:rPr lang="zh-CN" altLang="en-US" sz="2800" dirty="0">
                <a:solidFill>
                  <a:srgbClr val="CC00FF"/>
                </a:solidFill>
                <a:latin typeface="幼圆" panose="02010509060101010101" pitchFamily="49" charset="-122"/>
                <a:ea typeface="幼圆" panose="02010509060101010101" pitchFamily="49" charset="-122"/>
              </a:rPr>
              <a:t>内聚(</a:t>
            </a:r>
            <a:r>
              <a:rPr lang="en-US" altLang="zh-CN" sz="2800" dirty="0">
                <a:solidFill>
                  <a:srgbClr val="CC00FF"/>
                </a:solidFill>
                <a:latin typeface="Arial" panose="020B0604020202020204" pitchFamily="34" charset="0"/>
                <a:ea typeface="幼圆" panose="02010509060101010101" pitchFamily="49" charset="-122"/>
              </a:rPr>
              <a:t>Cohesion</a:t>
            </a:r>
            <a:r>
              <a:rPr lang="en-US" altLang="zh-CN" sz="2800" dirty="0">
                <a:solidFill>
                  <a:srgbClr val="CC00FF"/>
                </a:solidFill>
                <a:latin typeface="幼圆" panose="02010509060101010101" pitchFamily="49" charset="-122"/>
                <a:ea typeface="幼圆" panose="02010509060101010101" pitchFamily="49" charset="-122"/>
              </a:rPr>
              <a:t>)</a:t>
            </a:r>
            <a:endParaRPr lang="en-US" altLang="zh-CN" sz="2800" dirty="0">
              <a:solidFill>
                <a:srgbClr val="CC00FF"/>
              </a:solidFill>
              <a:latin typeface="幼圆" panose="02010509060101010101" pitchFamily="49" charset="-122"/>
              <a:ea typeface="幼圆" panose="02010509060101010101" pitchFamily="49" charset="-122"/>
            </a:endParaRPr>
          </a:p>
        </p:txBody>
      </p:sp>
      <p:sp>
        <p:nvSpPr>
          <p:cNvPr id="77826" name="Line 1027"/>
          <p:cNvSpPr/>
          <p:nvPr/>
        </p:nvSpPr>
        <p:spPr>
          <a:xfrm>
            <a:off x="3390900" y="2332038"/>
            <a:ext cx="3203575" cy="57150"/>
          </a:xfrm>
          <a:prstGeom prst="line">
            <a:avLst/>
          </a:prstGeom>
          <a:ln w="19050" cap="flat" cmpd="sng">
            <a:solidFill>
              <a:srgbClr val="538E3E"/>
            </a:solidFill>
            <a:prstDash val="solid"/>
            <a:round/>
            <a:headEnd type="triangle" w="med" len="med"/>
            <a:tailEnd type="none" w="med" len="med"/>
          </a:ln>
        </p:spPr>
      </p:sp>
      <p:sp>
        <p:nvSpPr>
          <p:cNvPr id="77827" name="Text Box 1028"/>
          <p:cNvSpPr txBox="1"/>
          <p:nvPr/>
        </p:nvSpPr>
        <p:spPr>
          <a:xfrm>
            <a:off x="7500938" y="2143125"/>
            <a:ext cx="468312" cy="369888"/>
          </a:xfrm>
          <a:prstGeom prst="rect">
            <a:avLst/>
          </a:prstGeom>
          <a:noFill/>
          <a:ln w="9525">
            <a:noFill/>
          </a:ln>
        </p:spPr>
        <p:txBody>
          <a:bodyPr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低</a:t>
            </a:r>
            <a:endParaRPr lang="zh-CN" altLang="en-US" sz="1800" dirty="0">
              <a:solidFill>
                <a:srgbClr val="5C22EC"/>
              </a:solidFill>
              <a:latin typeface="Arial" panose="020B0604020202020204" pitchFamily="34" charset="0"/>
              <a:ea typeface="幼圆" panose="02010509060101010101" pitchFamily="49" charset="-122"/>
            </a:endParaRPr>
          </a:p>
        </p:txBody>
      </p:sp>
      <p:graphicFrame>
        <p:nvGraphicFramePr>
          <p:cNvPr id="7" name="Group 1054"/>
          <p:cNvGraphicFramePr>
            <a:graphicFrameLocks noGrp="1"/>
          </p:cNvGraphicFramePr>
          <p:nvPr/>
        </p:nvGraphicFramePr>
        <p:xfrm>
          <a:off x="1604963" y="2728913"/>
          <a:ext cx="6753276" cy="1057292"/>
        </p:xfrm>
        <a:graphic>
          <a:graphicData uri="http://schemas.openxmlformats.org/drawingml/2006/table">
            <a:tbl>
              <a:tblPr/>
              <a:tblGrid>
                <a:gridCol w="1125546"/>
                <a:gridCol w="952385"/>
                <a:gridCol w="952385"/>
                <a:gridCol w="952385"/>
                <a:gridCol w="952385"/>
                <a:gridCol w="865805"/>
                <a:gridCol w="952385"/>
              </a:tblGrid>
              <a:tr h="105729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F89A60"/>
                          </a:solidFill>
                          <a:effectLst/>
                          <a:latin typeface="Times New Roman" panose="02020603050405020304" pitchFamily="18" charset="0"/>
                          <a:ea typeface="黑体" panose="02010609060101010101" pitchFamily="49" charset="-122"/>
                        </a:rPr>
                        <a:t>功能</a:t>
                      </a:r>
                      <a:endParaRPr kumimoji="1" lang="zh-CN" altLang="en-US" sz="1600" b="0" i="0" u="none" strike="noStrike" cap="none" normalizeH="0" baseline="0" smtClean="0">
                        <a:ln>
                          <a:noFill/>
                        </a:ln>
                        <a:solidFill>
                          <a:srgbClr val="F89A60"/>
                        </a:solidFill>
                        <a:effectLst/>
                        <a:latin typeface="Times New Roman" panose="02020603050405020304" pitchFamily="18"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F89A60"/>
                          </a:solidFill>
                          <a:effectLst/>
                          <a:latin typeface="Times New Roman" panose="02020603050405020304" pitchFamily="18" charset="0"/>
                          <a:ea typeface="黑体" panose="02010609060101010101" pitchFamily="49" charset="-122"/>
                        </a:rPr>
                        <a:t>内聚</a:t>
                      </a:r>
                      <a:endParaRPr kumimoji="1" lang="zh-CN" altLang="en-US" sz="1600" b="0" i="0" u="none" strike="noStrike" cap="none" normalizeH="0" baseline="0" smtClean="0">
                        <a:ln>
                          <a:noFill/>
                        </a:ln>
                        <a:solidFill>
                          <a:srgbClr val="F89A6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信息</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通信</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过程</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时间</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逻辑</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rPr>
                        <a:t>巧合性内聚</a:t>
                      </a:r>
                      <a:endParaRPr kumimoji="1" lang="zh-CN" altLang="en-US" sz="1600" b="0" i="0" u="none" strike="noStrike" cap="none" normalizeH="0" baseline="0" smtClean="0">
                        <a:ln>
                          <a:noFill/>
                        </a:ln>
                        <a:solidFill>
                          <a:srgbClr val="538E3E"/>
                        </a:solidFill>
                        <a:effectLst/>
                        <a:latin typeface="Times New Roman" panose="02020603050405020304" pitchFamily="18" charset="0"/>
                        <a:ea typeface="幼圆" panose="02010509060101010101" pitchFamily="49" charset="-122"/>
                      </a:endParaRPr>
                    </a:p>
                  </a:txBody>
                  <a:tcPr anchor="ctr" horzOverflow="overflow">
                    <a:lnL w="12700" cap="flat" cmpd="sng" algn="ctr">
                      <a:solidFill>
                        <a:srgbClr val="8736E8"/>
                      </a:solidFill>
                      <a:prstDash val="solid"/>
                      <a:round/>
                      <a:headEnd type="none" w="med" len="med"/>
                      <a:tailEnd type="none" w="med" len="med"/>
                    </a:lnL>
                    <a:lnR w="12700" cap="flat" cmpd="sng" algn="ctr">
                      <a:solidFill>
                        <a:srgbClr val="8736E8"/>
                      </a:solidFill>
                      <a:prstDash val="solid"/>
                      <a:round/>
                      <a:headEnd type="none" w="med" len="med"/>
                      <a:tailEnd type="none" w="med" len="med"/>
                    </a:lnR>
                    <a:lnT w="12700" cap="flat" cmpd="sng" algn="ctr">
                      <a:solidFill>
                        <a:srgbClr val="8736E8"/>
                      </a:solidFill>
                      <a:prstDash val="solid"/>
                      <a:round/>
                      <a:headEnd type="none" w="med" len="med"/>
                      <a:tailEnd type="none" w="med" len="med"/>
                    </a:lnT>
                    <a:lnB w="12700" cap="flat" cmpd="sng" algn="ctr">
                      <a:solidFill>
                        <a:srgbClr val="8736E8"/>
                      </a:solidFill>
                      <a:prstDash val="solid"/>
                      <a:round/>
                      <a:headEnd type="none" w="med" len="med"/>
                      <a:tailEnd type="none" w="med" len="med"/>
                    </a:lnB>
                    <a:lnTlToBr>
                      <a:noFill/>
                    </a:lnTlToBr>
                    <a:lnBlToTr>
                      <a:noFill/>
                    </a:lnBlToTr>
                    <a:noFill/>
                  </a:tcPr>
                </a:tc>
              </a:tr>
            </a:tbl>
          </a:graphicData>
        </a:graphic>
      </p:graphicFrame>
      <p:sp>
        <p:nvSpPr>
          <p:cNvPr id="77846" name="Text Box 1047"/>
          <p:cNvSpPr txBox="1"/>
          <p:nvPr/>
        </p:nvSpPr>
        <p:spPr>
          <a:xfrm>
            <a:off x="1943100" y="2179638"/>
            <a:ext cx="533400" cy="369887"/>
          </a:xfrm>
          <a:prstGeom prst="rect">
            <a:avLst/>
          </a:prstGeom>
          <a:noFill/>
          <a:ln w="9525">
            <a:noFill/>
          </a:ln>
        </p:spPr>
        <p:txBody>
          <a:bodyPr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 高</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77847" name="Text Box 1048"/>
          <p:cNvSpPr txBox="1"/>
          <p:nvPr/>
        </p:nvSpPr>
        <p:spPr>
          <a:xfrm>
            <a:off x="1938338" y="4138613"/>
            <a:ext cx="468312" cy="369887"/>
          </a:xfrm>
          <a:prstGeom prst="rect">
            <a:avLst/>
          </a:prstGeom>
          <a:noFill/>
          <a:ln w="9525">
            <a:noFill/>
          </a:ln>
        </p:spPr>
        <p:txBody>
          <a:bodyPr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强</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77848" name="Text Box 1049"/>
          <p:cNvSpPr txBox="1"/>
          <p:nvPr/>
        </p:nvSpPr>
        <p:spPr>
          <a:xfrm>
            <a:off x="7572375" y="4143375"/>
            <a:ext cx="468313" cy="369888"/>
          </a:xfrm>
          <a:prstGeom prst="rect">
            <a:avLst/>
          </a:prstGeom>
          <a:noFill/>
          <a:ln w="9525">
            <a:noFill/>
          </a:ln>
        </p:spPr>
        <p:txBody>
          <a:bodyPr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弱</a:t>
            </a:r>
            <a:endParaRPr lang="zh-CN" altLang="en-US" sz="1800" dirty="0">
              <a:solidFill>
                <a:srgbClr val="5C22EC"/>
              </a:solidFill>
              <a:latin typeface="Arial" panose="020B0604020202020204" pitchFamily="34" charset="0"/>
              <a:ea typeface="幼圆" panose="02010509060101010101" pitchFamily="49" charset="-122"/>
            </a:endParaRPr>
          </a:p>
        </p:txBody>
      </p:sp>
      <p:sp>
        <p:nvSpPr>
          <p:cNvPr id="77849" name="Text Box 1050"/>
          <p:cNvSpPr txBox="1"/>
          <p:nvPr/>
        </p:nvSpPr>
        <p:spPr>
          <a:xfrm>
            <a:off x="4572000" y="2143125"/>
            <a:ext cx="1082675" cy="338138"/>
          </a:xfrm>
          <a:prstGeom prst="rect">
            <a:avLst/>
          </a:prstGeom>
          <a:solidFill>
            <a:schemeClr val="bg1"/>
          </a:solidFill>
          <a:ln w="9525">
            <a:noFill/>
          </a:ln>
        </p:spPr>
        <p:txBody>
          <a:bodyPr anchor="t" anchorCtr="0">
            <a:spAutoFit/>
          </a:bodyPr>
          <a:p>
            <a:pPr eaLnBrk="0" hangingPunct="0">
              <a:spcBef>
                <a:spcPct val="20000"/>
              </a:spcBef>
              <a:buClr>
                <a:schemeClr val="accent1"/>
              </a:buClr>
              <a:buSzPct val="90000"/>
              <a:buFont typeface="Monotype Sorts" pitchFamily="2" charset="2"/>
            </a:pPr>
            <a:r>
              <a:rPr lang="zh-CN" altLang="en-US" sz="1600" dirty="0">
                <a:solidFill>
                  <a:srgbClr val="538E3E"/>
                </a:solidFill>
                <a:latin typeface="Arial" panose="020B0604020202020204" pitchFamily="34" charset="0"/>
                <a:ea typeface="幼圆" panose="02010509060101010101" pitchFamily="49" charset="-122"/>
              </a:rPr>
              <a:t> </a:t>
            </a:r>
            <a:r>
              <a:rPr lang="zh-CN" altLang="en-US" sz="1600" dirty="0">
                <a:solidFill>
                  <a:srgbClr val="CC00FF"/>
                </a:solidFill>
                <a:latin typeface="Arial" panose="020B0604020202020204" pitchFamily="34" charset="0"/>
                <a:ea typeface="幼圆" panose="02010509060101010101" pitchFamily="49" charset="-122"/>
              </a:rPr>
              <a:t>内聚性</a:t>
            </a:r>
            <a:endParaRPr lang="zh-CN" altLang="en-US" sz="1600" dirty="0">
              <a:solidFill>
                <a:srgbClr val="CC00FF"/>
              </a:solidFill>
              <a:latin typeface="Arial" panose="020B0604020202020204" pitchFamily="34" charset="0"/>
              <a:ea typeface="幼圆" panose="02010509060101010101" pitchFamily="49" charset="-122"/>
            </a:endParaRPr>
          </a:p>
        </p:txBody>
      </p:sp>
      <p:sp>
        <p:nvSpPr>
          <p:cNvPr id="77850" name="Line 1051"/>
          <p:cNvSpPr/>
          <p:nvPr/>
        </p:nvSpPr>
        <p:spPr>
          <a:xfrm>
            <a:off x="3309938" y="4367213"/>
            <a:ext cx="3203575" cy="57150"/>
          </a:xfrm>
          <a:prstGeom prst="line">
            <a:avLst/>
          </a:prstGeom>
          <a:ln w="19050" cap="flat" cmpd="sng">
            <a:solidFill>
              <a:srgbClr val="538E3E"/>
            </a:solidFill>
            <a:prstDash val="solid"/>
            <a:round/>
            <a:headEnd type="triangle" w="med" len="med"/>
            <a:tailEnd type="none" w="med" len="med"/>
          </a:ln>
        </p:spPr>
      </p:sp>
      <p:sp>
        <p:nvSpPr>
          <p:cNvPr id="77851" name="Text Box 1052"/>
          <p:cNvSpPr txBox="1"/>
          <p:nvPr/>
        </p:nvSpPr>
        <p:spPr>
          <a:xfrm>
            <a:off x="4071938" y="4214813"/>
            <a:ext cx="1508125" cy="369887"/>
          </a:xfrm>
          <a:prstGeom prst="rect">
            <a:avLst/>
          </a:prstGeom>
          <a:solidFill>
            <a:schemeClr val="bg1"/>
          </a:solidFill>
          <a:ln w="9525">
            <a:noFill/>
          </a:ln>
        </p:spPr>
        <p:txBody>
          <a:bodyPr anchor="t" anchorCtr="0">
            <a:spAutoFit/>
          </a:bodyPr>
          <a:p>
            <a:pPr eaLnBrk="0" hangingPunct="0"/>
            <a:r>
              <a:rPr lang="zh-CN" altLang="en-US" sz="1800" dirty="0">
                <a:solidFill>
                  <a:srgbClr val="5C22EC"/>
                </a:solidFill>
                <a:latin typeface="Arial" panose="020B0604020202020204" pitchFamily="34" charset="0"/>
                <a:ea typeface="幼圆" panose="02010509060101010101" pitchFamily="49" charset="-122"/>
              </a:rPr>
              <a:t>模块独立性</a:t>
            </a:r>
            <a:endParaRPr lang="zh-CN" altLang="en-US" sz="1800" dirty="0">
              <a:solidFill>
                <a:srgbClr val="5C22EC"/>
              </a:solidFill>
              <a:latin typeface="Arial" panose="020B0604020202020204" pitchFamily="34" charset="0"/>
              <a:ea typeface="幼圆" panose="020105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6628" name="Rectangle 2"/>
          <p:cNvSpPr>
            <a:spLocks noGrp="1" noChangeArrowheads="1"/>
          </p:cNvSpPr>
          <p:nvPr>
            <p:ph type="title"/>
          </p:nvPr>
        </p:nvSpPr>
        <p:spPr>
          <a:xfrm>
            <a:off x="2405063" y="228600"/>
            <a:ext cx="5062538"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方面</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6629" name="Rectangle 3"/>
          <p:cNvSpPr>
            <a:spLocks noGrp="1" noChangeArrowheads="1"/>
          </p:cNvSpPr>
          <p:nvPr>
            <p:ph idx="1"/>
          </p:nvPr>
        </p:nvSpPr>
        <p:spPr>
          <a:xfrm>
            <a:off x="457200" y="1143000"/>
            <a:ext cx="8305800" cy="33528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考虑两个需求，</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和</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。“如果已经选择了一种软件分解</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精化</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，在这种分解中，如果不考虑需求</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的话，需求</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就不能得到满足”</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[Ros04]</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，那么需求</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横切需求</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一个</a:t>
            </a:r>
            <a:r>
              <a:rPr kumimoji="0" lang="zh-CN" altLang="en-US" sz="2400" b="0" i="1" u="none" strike="noStrike" kern="0" cap="none" spc="0" normalizeH="0" baseline="0" noProof="0" dirty="0">
                <a:ln>
                  <a:noFill/>
                </a:ln>
                <a:solidFill>
                  <a:schemeClr val="folHlink"/>
                </a:solidFill>
                <a:effectLst/>
                <a:uLnTx/>
                <a:uFillTx/>
                <a:latin typeface="微软雅黑" panose="020B0503020204020204" pitchFamily="34" charset="-122"/>
                <a:ea typeface="+mn-ea"/>
                <a:cs typeface="+mn-ea"/>
              </a:rPr>
              <a:t>方面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是一个横切关注点的表示。</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7652" name="Rectangle 2"/>
          <p:cNvSpPr>
            <a:spLocks noGrp="1" noChangeArrowheads="1"/>
          </p:cNvSpPr>
          <p:nvPr>
            <p:ph type="title"/>
          </p:nvPr>
        </p:nvSpPr>
        <p:spPr>
          <a:xfrm>
            <a:off x="2459038" y="228600"/>
            <a:ext cx="4932363"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方面</a:t>
            </a:r>
            <a:r>
              <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rPr>
              <a:t>——</a:t>
            </a: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举例</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7653" name="Rectangle 3"/>
          <p:cNvSpPr>
            <a:spLocks noGrp="1" noChangeArrowheads="1"/>
          </p:cNvSpPr>
          <p:nvPr>
            <p:ph idx="1"/>
          </p:nvPr>
        </p:nvSpPr>
        <p:spPr>
          <a:xfrm>
            <a:off x="381000" y="1143000"/>
            <a:ext cx="8382000" cy="49530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考虑</a:t>
            </a:r>
            <a:r>
              <a:rPr kumimoji="0" lang="en-US" altLang="zh-CN" sz="2000" b="1" i="0" u="none" strike="noStrike" kern="0" cap="none" spc="0" normalizeH="0" baseline="0" noProof="0" dirty="0">
                <a:ln>
                  <a:noFill/>
                </a:ln>
                <a:solidFill>
                  <a:schemeClr val="tx1"/>
                </a:solidFill>
                <a:effectLst/>
                <a:uLnTx/>
                <a:uFillTx/>
                <a:latin typeface="+mn-lt"/>
                <a:ea typeface="+mn-ea"/>
                <a:cs typeface="+mn-ea"/>
                <a:sym typeface="+mn-lt"/>
              </a:rPr>
              <a:t>SafeHomeAssured.com</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网站应用中的两个需求。依照用例</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ACS-DCV()</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描述需求</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，设计求精将集中于那些能够使注册用户通过放置在空间中的相机访问视频的模块。需求</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是一个通用的安全需求，要求注册用户在使用</a:t>
            </a:r>
            <a:r>
              <a:rPr kumimoji="0" lang="en-US" altLang="zh-CN" sz="2000" b="1" i="0" u="none" strike="noStrike" kern="0" cap="none" spc="0" normalizeH="0" baseline="0" noProof="0" dirty="0">
                <a:ln>
                  <a:noFill/>
                </a:ln>
                <a:solidFill>
                  <a:schemeClr val="bg1">
                    <a:lumMod val="10000"/>
                  </a:schemeClr>
                </a:solidFill>
                <a:effectLst/>
                <a:uLnTx/>
                <a:uFillTx/>
                <a:latin typeface="+mn-lt"/>
                <a:ea typeface="+mn-ea"/>
                <a:cs typeface="+mn-ea"/>
                <a:sym typeface="+mn-lt"/>
              </a:rPr>
              <a:t>SafeHomeAssured.com</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之前必须先进行验证，该需求用于</a:t>
            </a:r>
            <a:r>
              <a:rPr kumimoji="0" lang="en-US" altLang="zh-CN" sz="2000" b="0" i="1" u="none" strike="noStrike" kern="0" cap="none" spc="0" normalizeH="0" baseline="0" noProof="0" dirty="0">
                <a:ln>
                  <a:noFill/>
                </a:ln>
                <a:solidFill>
                  <a:schemeClr val="tx1"/>
                </a:solidFill>
                <a:effectLst/>
                <a:uLnTx/>
                <a:uFillTx/>
                <a:latin typeface="+mn-lt"/>
                <a:ea typeface="+mn-ea"/>
                <a:cs typeface="+mn-ea"/>
                <a:sym typeface="+mn-lt"/>
              </a:rPr>
              <a:t>SafeHome</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注册用户可使用的所有功能中。当设计求精开始的时候，</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是需求</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的一个设计表示，</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是需求</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的一个设计表示。因此，</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和</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是关注点的表示，且</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横切</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方面是一个横切关注点的表示， 因此， 需求“ 注册用户在使用</a:t>
            </a:r>
            <a:r>
              <a:rPr kumimoji="0" lang="en-US" altLang="zh-CN" sz="2000" b="1" i="0" u="none" strike="noStrike" kern="0" cap="none" spc="0" normalizeH="0" baseline="0" noProof="0" dirty="0">
                <a:ln>
                  <a:noFill/>
                </a:ln>
                <a:solidFill>
                  <a:schemeClr val="tx1"/>
                </a:solidFill>
                <a:effectLst/>
                <a:uLnTx/>
                <a:uFillTx/>
                <a:latin typeface="+mn-lt"/>
                <a:ea typeface="+mn-ea"/>
                <a:cs typeface="+mn-ea"/>
                <a:sym typeface="+mn-lt"/>
              </a:rPr>
              <a:t>SafeHomeAssured.com</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之前必须先进行验证”的设计表示</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B*</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是</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SafeHome </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网站应用的一个方面。</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8676" name="Rectangle 2"/>
          <p:cNvSpPr>
            <a:spLocks noGrp="1" noChangeArrowheads="1"/>
          </p:cNvSpPr>
          <p:nvPr>
            <p:ph type="title"/>
          </p:nvPr>
        </p:nvSpPr>
        <p:spPr>
          <a:xfrm>
            <a:off x="2438400" y="228600"/>
            <a:ext cx="48768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重构</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8677" name="Rectangle 3"/>
          <p:cNvSpPr>
            <a:spLocks noGrp="1" noChangeArrowheads="1"/>
          </p:cNvSpPr>
          <p:nvPr>
            <p:ph idx="1"/>
          </p:nvPr>
        </p:nvSpPr>
        <p:spPr>
          <a:xfrm>
            <a:off x="533400" y="1219200"/>
            <a:ext cx="8153400" cy="4237038"/>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Fowler[FOW99]</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这样定义重构：</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folHlink"/>
                </a:solidFill>
                <a:effectLst/>
                <a:uLnTx/>
                <a:uFillTx/>
                <a:latin typeface="+mn-lt"/>
                <a:ea typeface="微软雅黑" panose="020B0503020204020204" pitchFamily="34" charset="-122"/>
                <a:cs typeface="+mn-ea"/>
                <a:sym typeface="+mn-lt"/>
              </a:rPr>
              <a:t>重构是使用这样一种方式改变软件系统的过程：不改变代码</a:t>
            </a:r>
            <a:r>
              <a:rPr kumimoji="0" lang="en-US" altLang="zh-CN" sz="2000" b="0" i="0" u="none" strike="noStrike" kern="0" cap="none" spc="0" normalizeH="0" baseline="0" noProof="0" dirty="0">
                <a:ln>
                  <a:noFill/>
                </a:ln>
                <a:solidFill>
                  <a:schemeClr val="folHlink"/>
                </a:solidFill>
                <a:effectLst/>
                <a:uLnTx/>
                <a:uFillTx/>
                <a:latin typeface="+mn-lt"/>
                <a:ea typeface="微软雅黑" panose="020B0503020204020204" pitchFamily="34" charset="-122"/>
                <a:cs typeface="+mn-ea"/>
                <a:sym typeface="+mn-lt"/>
              </a:rPr>
              <a:t>[</a:t>
            </a:r>
            <a:r>
              <a:rPr kumimoji="0" lang="zh-CN" altLang="en-US" sz="2000" b="0" i="0" u="none" strike="noStrike" kern="0" cap="none" spc="0" normalizeH="0" baseline="0" noProof="0" dirty="0">
                <a:ln>
                  <a:noFill/>
                </a:ln>
                <a:solidFill>
                  <a:schemeClr val="folHlink"/>
                </a:solidFill>
                <a:effectLst/>
                <a:uLnTx/>
                <a:uFillTx/>
                <a:latin typeface="+mn-lt"/>
                <a:ea typeface="微软雅黑" panose="020B0503020204020204" pitchFamily="34" charset="-122"/>
                <a:cs typeface="+mn-ea"/>
                <a:sym typeface="+mn-lt"/>
              </a:rPr>
              <a:t>设计</a:t>
            </a:r>
            <a:r>
              <a:rPr kumimoji="0" lang="en-US" altLang="zh-CN" sz="2000" b="0" i="0" u="none" strike="noStrike" kern="0" cap="none" spc="0" normalizeH="0" baseline="0" noProof="0" dirty="0">
                <a:ln>
                  <a:noFill/>
                </a:ln>
                <a:solidFill>
                  <a:schemeClr val="folHlink"/>
                </a:solidFill>
                <a:effectLst/>
                <a:uLnTx/>
                <a:uFillTx/>
                <a:latin typeface="+mn-lt"/>
                <a:ea typeface="微软雅黑" panose="020B0503020204020204" pitchFamily="34" charset="-122"/>
                <a:cs typeface="+mn-ea"/>
                <a:sym typeface="+mn-lt"/>
              </a:rPr>
              <a:t>]</a:t>
            </a:r>
            <a:r>
              <a:rPr kumimoji="0" lang="zh-CN" altLang="en-US" sz="2000" b="0" i="0" u="none" strike="noStrike" kern="0" cap="none" spc="0" normalizeH="0" baseline="0" noProof="0" dirty="0">
                <a:ln>
                  <a:noFill/>
                </a:ln>
                <a:solidFill>
                  <a:schemeClr val="folHlink"/>
                </a:solidFill>
                <a:effectLst/>
                <a:uLnTx/>
                <a:uFillTx/>
                <a:latin typeface="+mn-lt"/>
                <a:ea typeface="微软雅黑" panose="020B0503020204020204" pitchFamily="34" charset="-122"/>
                <a:cs typeface="+mn-ea"/>
                <a:sym typeface="+mn-lt"/>
              </a:rPr>
              <a:t>的外部行为而是改进其内部结构。</a:t>
            </a: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a:t>
            </a:r>
            <a:endParaRPr kumimoji="0" lang="en-US" altLang="zh-CN" sz="20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当重构软件时，检查现有设计的：</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冗余性</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没有使用的设计元素</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低效的或不必要的算法</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拙劣的或不恰当的数据结构</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ts val="3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以及其他不足，并通过修改获得更好的设计</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29700" name="Rectangle 2"/>
          <p:cNvSpPr>
            <a:spLocks noGrp="1" noChangeArrowheads="1"/>
          </p:cNvSpPr>
          <p:nvPr>
            <p:ph type="title"/>
          </p:nvPr>
        </p:nvSpPr>
        <p:spPr>
          <a:xfrm>
            <a:off x="2667000" y="228600"/>
            <a:ext cx="4648200"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面向对象的设计概念</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29701" name="Rectangle 3"/>
          <p:cNvSpPr>
            <a:spLocks noGrp="1" noChangeArrowheads="1"/>
          </p:cNvSpPr>
          <p:nvPr>
            <p:ph idx="1"/>
          </p:nvPr>
        </p:nvSpPr>
        <p:spPr>
          <a:xfrm>
            <a:off x="762000" y="1219200"/>
            <a:ext cx="7786688" cy="4800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设计类</a:t>
            </a:r>
            <a:endParaRPr kumimoji="0" lang="en-US" altLang="zh-CN" sz="2400" b="0" i="0" u="none" strike="noStrike" kern="0" cap="none" spc="0" normalizeH="0" baseline="0" noProof="0" dirty="0">
              <a:ln>
                <a:noFill/>
              </a:ln>
              <a:solidFill>
                <a:srgbClr val="F3FF07"/>
              </a:solidFill>
              <a:effectLst/>
              <a:uLnTx/>
              <a:uFillTx/>
              <a:latin typeface="+mn-lt"/>
              <a:ea typeface="+mn-ea"/>
              <a:cs typeface="+mn-ea"/>
              <a:sym typeface="+mn-lt"/>
            </a:endParaRPr>
          </a:p>
          <a:p>
            <a:pPr marL="742950" marR="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实体类</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边界类</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控制类</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继承</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超类的属性的任何改变都可以立即被所有子类继承</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消息</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刺激接收对象产生某种行为</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多态</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这种特性可显著减少扩展已存在的设计所需工作量</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0724" name="Rectangle 2"/>
          <p:cNvSpPr>
            <a:spLocks noGrp="1" noChangeArrowheads="1"/>
          </p:cNvSpPr>
          <p:nvPr>
            <p:ph type="title"/>
          </p:nvPr>
        </p:nvSpPr>
        <p:spPr>
          <a:xfrm>
            <a:off x="3048000" y="228600"/>
            <a:ext cx="3735388" cy="633413"/>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设计类</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0725" name="Rectangle 3"/>
          <p:cNvSpPr>
            <a:spLocks noGrp="1" noChangeArrowheads="1"/>
          </p:cNvSpPr>
          <p:nvPr>
            <p:ph idx="1"/>
          </p:nvPr>
        </p:nvSpPr>
        <p:spPr>
          <a:xfrm>
            <a:off x="838200" y="1219200"/>
            <a:ext cx="8153400" cy="48006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分析类在设计中会被精化为</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实体类</a:t>
            </a:r>
            <a:endParaRPr kumimoji="0" lang="en-US" altLang="zh-CN" sz="24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边界类</a:t>
            </a:r>
            <a:r>
              <a:rPr kumimoji="0" lang="en-US" altLang="zh-CN" sz="2400" b="0" i="1" u="none" strike="noStrike" kern="0" cap="none" spc="0" normalizeH="0" baseline="0" noProof="0" dirty="0">
                <a:ln>
                  <a:noFill/>
                </a:ln>
                <a:solidFill>
                  <a:schemeClr val="folHlink"/>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在设计中被用于创建用户在实用软件时所观看并交互的接口（例如交互窗口或打印机接口等）</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边界类在设计中用于管理实体对象代表用户的方式</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控制类</a:t>
            </a:r>
            <a:r>
              <a:rPr kumimoji="0" lang="en-US" altLang="zh-CN" sz="2400" b="0" i="1" u="none" strike="noStrike" kern="0" cap="none" spc="0" normalizeH="0" baseline="0" noProof="0" dirty="0">
                <a:ln>
                  <a:noFill/>
                </a:ln>
                <a:solidFill>
                  <a:schemeClr val="folHlink"/>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用于管理</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实体对象的创建或更新；</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微软雅黑" panose="020B0503020204020204" pitchFamily="34" charset="-122"/>
                <a:cs typeface="+mn-ea"/>
                <a:sym typeface="+mn-lt"/>
              </a:rPr>
              <a:t>从实体对象获得信息后的</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边界对象实例化</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各对象间的复杂交流；</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50000"/>
              </a:lnSpc>
              <a:spcBef>
                <a:spcPct val="20000"/>
              </a:spcBef>
              <a:spcAft>
                <a:spcPct val="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对象间或用户与应用间数据交流的确定性</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1748" name="Rectangle 2"/>
          <p:cNvSpPr>
            <a:spLocks noGrp="1" noChangeArrowheads="1"/>
          </p:cNvSpPr>
          <p:nvPr>
            <p:ph type="title"/>
          </p:nvPr>
        </p:nvSpPr>
        <p:spPr>
          <a:xfrm>
            <a:off x="3657600" y="228600"/>
            <a:ext cx="2743200" cy="63341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设计类特征</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1749" name="Rectangle 3"/>
          <p:cNvSpPr>
            <a:spLocks noGrp="1" noChangeArrowheads="1"/>
          </p:cNvSpPr>
          <p:nvPr>
            <p:ph idx="1"/>
          </p:nvPr>
        </p:nvSpPr>
        <p:spPr>
          <a:xfrm>
            <a:off x="685800" y="990600"/>
            <a:ext cx="7848600" cy="3886200"/>
          </a:xfrm>
        </p:spPr>
        <p:txBody>
          <a:bodyPr vert="horz" wrap="square" lIns="91440" tIns="45720" rIns="91440" bIns="4572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完整性</a:t>
            </a:r>
            <a:r>
              <a:rPr kumimoji="0" lang="zh-CN" altLang="en-US" sz="2400" b="0" i="0" u="none" strike="noStrike" kern="0" cap="none" spc="0" normalizeH="0" baseline="0" noProof="0" dirty="0">
                <a:ln>
                  <a:noFill/>
                </a:ln>
                <a:solidFill>
                  <a:srgbClr val="FF0000"/>
                </a:solidFill>
                <a:effectLst/>
                <a:uLnTx/>
                <a:uFillTx/>
                <a:latin typeface="+mn-lt"/>
                <a:ea typeface="+mn-ea"/>
                <a:cs typeface="+mn-ea"/>
                <a:sym typeface="+mn-lt"/>
              </a:rPr>
              <a:t> </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封装所有必要的属性和方法</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充分性</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只包含那些“对实现这个类的目的  足 够”的方法</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原始性</a:t>
            </a:r>
            <a:r>
              <a:rPr kumimoji="0" lang="zh-CN" altLang="en-US" sz="2400" b="0" i="0" u="none" strike="noStrike" kern="0" cap="none" spc="0" normalizeH="0" baseline="0" noProof="0" dirty="0">
                <a:ln>
                  <a:noFill/>
                </a:ln>
                <a:solidFill>
                  <a:srgbClr val="FF0000"/>
                </a:solidFill>
                <a:effectLst/>
                <a:uLnTx/>
                <a:uFillTx/>
                <a:latin typeface="+mn-lt"/>
                <a:ea typeface="+mn-ea"/>
                <a:cs typeface="+mn-ea"/>
                <a:sym typeface="+mn-lt"/>
              </a:rPr>
              <a:t> </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一个设计类相关的方法集中实现某一 个服务</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高内聚性 </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小型，集中，专一类</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低耦合性 </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类聚合保持最小范围</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84994" name="Freeform 10"/>
          <p:cNvSpPr/>
          <p:nvPr/>
        </p:nvSpPr>
        <p:spPr>
          <a:xfrm flipH="1">
            <a:off x="2117725" y="1295400"/>
            <a:ext cx="44450" cy="4071938"/>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2" name="Rectangle 3"/>
          <p:cNvSpPr>
            <a:spLocks noGrp="1" noChangeArrowheads="1"/>
          </p:cNvSpPr>
          <p:nvPr>
            <p:ph type="title"/>
          </p:nvPr>
        </p:nvSpPr>
        <p:spPr>
          <a:xfrm>
            <a:off x="2473325" y="152400"/>
            <a:ext cx="4872038" cy="6858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设计模型</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84996" name="文本框 33962"/>
          <p:cNvSpPr txBox="1"/>
          <p:nvPr/>
        </p:nvSpPr>
        <p:spPr>
          <a:xfrm>
            <a:off x="1773238" y="1295400"/>
            <a:ext cx="423862"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高</a:t>
            </a:r>
            <a:endParaRPr lang="zh-CN" altLang="en-US" sz="1400" dirty="0">
              <a:latin typeface="微软雅黑" panose="020B0503020204020204" pitchFamily="34" charset="-122"/>
              <a:ea typeface="微软雅黑" panose="020B0503020204020204" pitchFamily="34" charset="-122"/>
            </a:endParaRPr>
          </a:p>
        </p:txBody>
      </p:sp>
      <p:sp>
        <p:nvSpPr>
          <p:cNvPr id="84997" name="Rectangle 9"/>
          <p:cNvSpPr/>
          <p:nvPr/>
        </p:nvSpPr>
        <p:spPr>
          <a:xfrm>
            <a:off x="2159000" y="5327650"/>
            <a:ext cx="5603875" cy="46038"/>
          </a:xfrm>
          <a:prstGeom prst="rect">
            <a:avLst/>
          </a:prstGeom>
          <a:solidFill>
            <a:srgbClr val="000000"/>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84998" name="Line 136"/>
          <p:cNvSpPr/>
          <p:nvPr/>
        </p:nvSpPr>
        <p:spPr>
          <a:xfrm>
            <a:off x="3490913" y="1381125"/>
            <a:ext cx="4762" cy="3979863"/>
          </a:xfrm>
          <a:prstGeom prst="line">
            <a:avLst/>
          </a:prstGeom>
          <a:ln w="11113" cap="flat" cmpd="sng">
            <a:solidFill>
              <a:srgbClr val="000000"/>
            </a:solidFill>
            <a:prstDash val="solid"/>
            <a:round/>
            <a:headEnd type="none" w="med" len="med"/>
            <a:tailEnd type="none" w="med" len="med"/>
          </a:ln>
        </p:spPr>
      </p:sp>
      <p:sp>
        <p:nvSpPr>
          <p:cNvPr id="84999" name="Line 137"/>
          <p:cNvSpPr/>
          <p:nvPr/>
        </p:nvSpPr>
        <p:spPr>
          <a:xfrm>
            <a:off x="4856163" y="1371600"/>
            <a:ext cx="11112" cy="3941763"/>
          </a:xfrm>
          <a:prstGeom prst="line">
            <a:avLst/>
          </a:prstGeom>
          <a:ln w="11113" cap="flat" cmpd="sng">
            <a:solidFill>
              <a:srgbClr val="000000"/>
            </a:solidFill>
            <a:prstDash val="solid"/>
            <a:round/>
            <a:headEnd type="none" w="med" len="med"/>
            <a:tailEnd type="none" w="med" len="med"/>
          </a:ln>
        </p:spPr>
      </p:sp>
      <p:sp>
        <p:nvSpPr>
          <p:cNvPr id="85000" name="Line 138"/>
          <p:cNvSpPr/>
          <p:nvPr/>
        </p:nvSpPr>
        <p:spPr>
          <a:xfrm>
            <a:off x="6194425" y="1381125"/>
            <a:ext cx="6350" cy="3941763"/>
          </a:xfrm>
          <a:prstGeom prst="line">
            <a:avLst/>
          </a:prstGeom>
          <a:ln w="11113" cap="flat" cmpd="sng">
            <a:solidFill>
              <a:srgbClr val="000000"/>
            </a:solidFill>
            <a:prstDash val="solid"/>
            <a:round/>
            <a:headEnd type="none" w="med" len="med"/>
            <a:tailEnd type="none" w="med" len="med"/>
          </a:ln>
        </p:spPr>
      </p:sp>
      <p:sp>
        <p:nvSpPr>
          <p:cNvPr id="85001" name="Line 139"/>
          <p:cNvSpPr/>
          <p:nvPr/>
        </p:nvSpPr>
        <p:spPr>
          <a:xfrm>
            <a:off x="7535863" y="1344613"/>
            <a:ext cx="20637" cy="4014787"/>
          </a:xfrm>
          <a:prstGeom prst="line">
            <a:avLst/>
          </a:prstGeom>
          <a:ln w="11113" cap="flat" cmpd="sng">
            <a:solidFill>
              <a:srgbClr val="000000"/>
            </a:solidFill>
            <a:prstDash val="solid"/>
            <a:round/>
            <a:headEnd type="none" w="med" len="med"/>
            <a:tailEnd type="none" w="med" len="med"/>
          </a:ln>
        </p:spPr>
      </p:sp>
      <p:sp>
        <p:nvSpPr>
          <p:cNvPr id="85002" name="Rectangle 652"/>
          <p:cNvSpPr/>
          <p:nvPr/>
        </p:nvSpPr>
        <p:spPr>
          <a:xfrm>
            <a:off x="3321050" y="4797425"/>
            <a:ext cx="60325" cy="109538"/>
          </a:xfrm>
          <a:prstGeom prst="rect">
            <a:avLst/>
          </a:prstGeom>
          <a:noFill/>
          <a:ln w="9525">
            <a:noFill/>
          </a:ln>
        </p:spPr>
        <p:txBody>
          <a:bodyPr wrap="none" lIns="0" tIns="0" rIns="0" bIns="0" anchor="t" anchorCtr="0">
            <a:spAutoFit/>
          </a:bodyPr>
          <a:p>
            <a:pPr eaLnBrk="0" hangingPunct="0">
              <a:buSzTx/>
            </a:pPr>
            <a:r>
              <a:rPr lang="zh-CN" altLang="zh-CN" sz="700" dirty="0">
                <a:solidFill>
                  <a:srgbClr val="000000"/>
                </a:solidFill>
                <a:latin typeface="Geneva" charset="0"/>
                <a:ea typeface="MS PGothic" panose="020B0600070205080204" pitchFamily="34" charset="-128"/>
              </a:rPr>
              <a:t> </a:t>
            </a:r>
            <a:endParaRPr lang="zh-CN" altLang="zh-CN" dirty="0">
              <a:latin typeface="Arial" panose="020B0604020202020204" pitchFamily="34" charset="0"/>
              <a:ea typeface="MS PGothic" panose="020B0600070205080204" pitchFamily="34" charset="-128"/>
            </a:endParaRPr>
          </a:p>
        </p:txBody>
      </p:sp>
      <p:sp>
        <p:nvSpPr>
          <p:cNvPr id="85003" name="文本框 1259"/>
          <p:cNvSpPr txBox="1"/>
          <p:nvPr/>
        </p:nvSpPr>
        <p:spPr>
          <a:xfrm>
            <a:off x="1773238" y="5097463"/>
            <a:ext cx="460375" cy="338137"/>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低</a:t>
            </a:r>
            <a:endParaRPr lang="zh-CN" altLang="en-US" sz="1400" dirty="0">
              <a:latin typeface="微软雅黑" panose="020B0503020204020204" pitchFamily="34" charset="-122"/>
              <a:ea typeface="微软雅黑" panose="020B0503020204020204" pitchFamily="34" charset="-122"/>
            </a:endParaRPr>
          </a:p>
        </p:txBody>
      </p:sp>
      <p:sp>
        <p:nvSpPr>
          <p:cNvPr id="85004" name="文本框 1260"/>
          <p:cNvSpPr txBox="1"/>
          <p:nvPr/>
        </p:nvSpPr>
        <p:spPr>
          <a:xfrm>
            <a:off x="2233613" y="5349875"/>
            <a:ext cx="1447800" cy="336550"/>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体系结构元素</a:t>
            </a:r>
            <a:endParaRPr lang="zh-CN" altLang="en-US" sz="1400" dirty="0">
              <a:latin typeface="微软雅黑" panose="020B0503020204020204" pitchFamily="34" charset="-122"/>
              <a:ea typeface="微软雅黑" panose="020B0503020204020204" pitchFamily="34" charset="-122"/>
            </a:endParaRPr>
          </a:p>
        </p:txBody>
      </p:sp>
      <p:sp>
        <p:nvSpPr>
          <p:cNvPr id="85005" name="文本框 1261"/>
          <p:cNvSpPr txBox="1"/>
          <p:nvPr/>
        </p:nvSpPr>
        <p:spPr>
          <a:xfrm>
            <a:off x="3751263" y="5349875"/>
            <a:ext cx="990600" cy="336550"/>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接口元素</a:t>
            </a:r>
            <a:endParaRPr lang="zh-CN" altLang="en-US" sz="1400" dirty="0">
              <a:latin typeface="微软雅黑" panose="020B0503020204020204" pitchFamily="34" charset="-122"/>
              <a:ea typeface="微软雅黑" panose="020B0503020204020204" pitchFamily="34" charset="-122"/>
            </a:endParaRPr>
          </a:p>
        </p:txBody>
      </p:sp>
      <p:sp>
        <p:nvSpPr>
          <p:cNvPr id="85006" name="文本框 1262"/>
          <p:cNvSpPr txBox="1"/>
          <p:nvPr/>
        </p:nvSpPr>
        <p:spPr>
          <a:xfrm>
            <a:off x="5014913" y="5362575"/>
            <a:ext cx="1214437" cy="3333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构件级元素</a:t>
            </a:r>
            <a:endParaRPr lang="zh-CN" altLang="en-US" sz="1400" dirty="0">
              <a:latin typeface="微软雅黑" panose="020B0503020204020204" pitchFamily="34" charset="-122"/>
              <a:ea typeface="微软雅黑" panose="020B0503020204020204" pitchFamily="34" charset="-122"/>
            </a:endParaRPr>
          </a:p>
        </p:txBody>
      </p:sp>
      <p:sp>
        <p:nvSpPr>
          <p:cNvPr id="85007" name="文本框 1263"/>
          <p:cNvSpPr txBox="1"/>
          <p:nvPr/>
        </p:nvSpPr>
        <p:spPr>
          <a:xfrm>
            <a:off x="6365875" y="5348288"/>
            <a:ext cx="1214438" cy="3333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部署级元素</a:t>
            </a:r>
            <a:endParaRPr lang="zh-CN" altLang="en-US" sz="1400" dirty="0">
              <a:latin typeface="微软雅黑" panose="020B0503020204020204" pitchFamily="34" charset="-122"/>
              <a:ea typeface="微软雅黑" panose="020B0503020204020204" pitchFamily="34" charset="-122"/>
            </a:endParaRPr>
          </a:p>
        </p:txBody>
      </p:sp>
      <p:grpSp>
        <p:nvGrpSpPr>
          <p:cNvPr id="85008" name="组合 33969"/>
          <p:cNvGrpSpPr/>
          <p:nvPr/>
        </p:nvGrpSpPr>
        <p:grpSpPr>
          <a:xfrm>
            <a:off x="1681163" y="1544638"/>
            <a:ext cx="862012" cy="277812"/>
            <a:chOff x="304800" y="2492900"/>
            <a:chExt cx="861052" cy="276999"/>
          </a:xfrm>
        </p:grpSpPr>
        <p:sp>
          <p:nvSpPr>
            <p:cNvPr id="85009" name="Rectangle 1076"/>
            <p:cNvSpPr/>
            <p:nvPr/>
          </p:nvSpPr>
          <p:spPr>
            <a:xfrm>
              <a:off x="380999" y="2492901"/>
              <a:ext cx="762001" cy="274745"/>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85010" name="Line 1077"/>
            <p:cNvSpPr/>
            <p:nvPr/>
          </p:nvSpPr>
          <p:spPr>
            <a:xfrm flipV="1">
              <a:off x="380999" y="2497398"/>
              <a:ext cx="762001" cy="0"/>
            </a:xfrm>
            <a:prstGeom prst="line">
              <a:avLst/>
            </a:prstGeom>
            <a:ln w="11113" cap="flat" cmpd="sng">
              <a:solidFill>
                <a:srgbClr val="000000"/>
              </a:solidFill>
              <a:prstDash val="solid"/>
              <a:round/>
              <a:headEnd type="none" w="med" len="med"/>
              <a:tailEnd type="none" w="med" len="med"/>
            </a:ln>
          </p:spPr>
        </p:sp>
        <p:sp>
          <p:nvSpPr>
            <p:cNvPr id="85011" name="Line 1079"/>
            <p:cNvSpPr/>
            <p:nvPr/>
          </p:nvSpPr>
          <p:spPr>
            <a:xfrm>
              <a:off x="1143000" y="2492900"/>
              <a:ext cx="0" cy="274745"/>
            </a:xfrm>
            <a:prstGeom prst="line">
              <a:avLst/>
            </a:prstGeom>
            <a:ln w="11113" cap="flat" cmpd="sng">
              <a:solidFill>
                <a:srgbClr val="000000"/>
              </a:solidFill>
              <a:prstDash val="solid"/>
              <a:round/>
              <a:headEnd type="none" w="med" len="med"/>
              <a:tailEnd type="none" w="med" len="med"/>
            </a:ln>
          </p:spPr>
        </p:sp>
        <p:sp>
          <p:nvSpPr>
            <p:cNvPr id="85012" name="Line 1081"/>
            <p:cNvSpPr/>
            <p:nvPr/>
          </p:nvSpPr>
          <p:spPr>
            <a:xfrm flipH="1">
              <a:off x="381001" y="2764703"/>
              <a:ext cx="761999" cy="0"/>
            </a:xfrm>
            <a:prstGeom prst="line">
              <a:avLst/>
            </a:prstGeom>
            <a:ln w="11113" cap="flat" cmpd="sng">
              <a:solidFill>
                <a:srgbClr val="000000"/>
              </a:solidFill>
              <a:prstDash val="solid"/>
              <a:round/>
              <a:headEnd type="none" w="med" len="med"/>
              <a:tailEnd type="none" w="med" len="med"/>
            </a:ln>
          </p:spPr>
        </p:sp>
        <p:sp>
          <p:nvSpPr>
            <p:cNvPr id="85013" name="Line 1082"/>
            <p:cNvSpPr/>
            <p:nvPr/>
          </p:nvSpPr>
          <p:spPr>
            <a:xfrm>
              <a:off x="304800" y="2767646"/>
              <a:ext cx="0" cy="0"/>
            </a:xfrm>
            <a:prstGeom prst="line">
              <a:avLst/>
            </a:prstGeom>
            <a:ln w="11113" cap="flat" cmpd="sng">
              <a:solidFill>
                <a:srgbClr val="000000"/>
              </a:solidFill>
              <a:prstDash val="solid"/>
              <a:round/>
              <a:headEnd type="none" w="med" len="med"/>
              <a:tailEnd type="none" w="med" len="med"/>
            </a:ln>
          </p:spPr>
        </p:sp>
        <p:sp>
          <p:nvSpPr>
            <p:cNvPr id="85014" name="Line 1083"/>
            <p:cNvSpPr/>
            <p:nvPr/>
          </p:nvSpPr>
          <p:spPr>
            <a:xfrm flipV="1">
              <a:off x="381000" y="2492901"/>
              <a:ext cx="0" cy="274745"/>
            </a:xfrm>
            <a:prstGeom prst="line">
              <a:avLst/>
            </a:prstGeom>
            <a:ln w="11113" cap="flat" cmpd="sng">
              <a:solidFill>
                <a:srgbClr val="000000"/>
              </a:solidFill>
              <a:prstDash val="solid"/>
              <a:round/>
              <a:headEnd type="none" w="med" len="med"/>
              <a:tailEnd type="none" w="med" len="med"/>
            </a:ln>
          </p:spPr>
        </p:sp>
        <p:sp>
          <p:nvSpPr>
            <p:cNvPr id="85015" name="Line 1084"/>
            <p:cNvSpPr/>
            <p:nvPr/>
          </p:nvSpPr>
          <p:spPr>
            <a:xfrm>
              <a:off x="304800" y="2492901"/>
              <a:ext cx="0" cy="0"/>
            </a:xfrm>
            <a:prstGeom prst="line">
              <a:avLst/>
            </a:prstGeom>
            <a:ln w="11113" cap="flat" cmpd="sng">
              <a:solidFill>
                <a:srgbClr val="000000"/>
              </a:solidFill>
              <a:prstDash val="solid"/>
              <a:round/>
              <a:headEnd type="none" w="med" len="med"/>
              <a:tailEnd type="none" w="med" len="med"/>
            </a:ln>
          </p:spPr>
        </p:sp>
        <p:sp>
          <p:nvSpPr>
            <p:cNvPr id="85016" name="文本框 1264"/>
            <p:cNvSpPr txBox="1"/>
            <p:nvPr/>
          </p:nvSpPr>
          <p:spPr>
            <a:xfrm>
              <a:off x="365763" y="2492900"/>
              <a:ext cx="800089" cy="276999"/>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分析模型</a:t>
              </a:r>
              <a:endParaRPr lang="zh-CN" altLang="en-US" sz="1200" dirty="0">
                <a:latin typeface="微软雅黑" panose="020B0503020204020204" pitchFamily="34" charset="-122"/>
                <a:ea typeface="微软雅黑" panose="020B0503020204020204" pitchFamily="34" charset="-122"/>
              </a:endParaRPr>
            </a:p>
          </p:txBody>
        </p:sp>
      </p:grpSp>
      <p:sp>
        <p:nvSpPr>
          <p:cNvPr id="85017" name="文本框 33964"/>
          <p:cNvSpPr txBox="1"/>
          <p:nvPr/>
        </p:nvSpPr>
        <p:spPr>
          <a:xfrm>
            <a:off x="5070475" y="1573213"/>
            <a:ext cx="1263650" cy="1754187"/>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类图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分析包</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CRC</a:t>
            </a:r>
            <a:r>
              <a:rPr lang="zh-CN" altLang="en-US" sz="1200" dirty="0">
                <a:latin typeface="微软雅黑" panose="020B0503020204020204" pitchFamily="34" charset="-122"/>
                <a:ea typeface="微软雅黑" panose="020B0503020204020204" pitchFamily="34" charset="-122"/>
              </a:rPr>
              <a:t>模型</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协作图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数据流图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控制流图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处理过程描述</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状态图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顺序图</a:t>
            </a:r>
            <a:endParaRPr lang="zh-CN" altLang="en-US" sz="1200" dirty="0">
              <a:latin typeface="微软雅黑" panose="020B0503020204020204" pitchFamily="34" charset="-122"/>
              <a:ea typeface="微软雅黑" panose="020B0503020204020204" pitchFamily="34" charset="-122"/>
            </a:endParaRPr>
          </a:p>
        </p:txBody>
      </p:sp>
      <p:grpSp>
        <p:nvGrpSpPr>
          <p:cNvPr id="85018" name="组合 1273"/>
          <p:cNvGrpSpPr/>
          <p:nvPr/>
        </p:nvGrpSpPr>
        <p:grpSpPr>
          <a:xfrm>
            <a:off x="1676400" y="4210050"/>
            <a:ext cx="862013" cy="276225"/>
            <a:chOff x="304800" y="2492900"/>
            <a:chExt cx="861052" cy="276999"/>
          </a:xfrm>
        </p:grpSpPr>
        <p:sp>
          <p:nvSpPr>
            <p:cNvPr id="85019" name="Rectangle 1076"/>
            <p:cNvSpPr/>
            <p:nvPr/>
          </p:nvSpPr>
          <p:spPr>
            <a:xfrm>
              <a:off x="380999" y="2492901"/>
              <a:ext cx="762001" cy="274745"/>
            </a:xfrm>
            <a:prstGeom prst="rect">
              <a:avLst/>
            </a:prstGeom>
            <a:solidFill>
              <a:srgbClr val="FFFFFF"/>
            </a:solidFill>
            <a:ln w="9525">
              <a:noFill/>
            </a:ln>
          </p:spPr>
          <p:txBody>
            <a:bodyPr anchor="t" anchorCtr="0"/>
            <a:p>
              <a:pPr eaLnBrk="0" hangingPunct="0">
                <a:buSzTx/>
              </a:pPr>
              <a:endParaRPr lang="zh-CN" altLang="en-US" dirty="0">
                <a:latin typeface="Arial" panose="020B0604020202020204" pitchFamily="34" charset="0"/>
                <a:ea typeface="MS PGothic" panose="020B0600070205080204" pitchFamily="34" charset="-128"/>
              </a:endParaRPr>
            </a:p>
          </p:txBody>
        </p:sp>
        <p:sp>
          <p:nvSpPr>
            <p:cNvPr id="85020" name="Line 1077"/>
            <p:cNvSpPr/>
            <p:nvPr/>
          </p:nvSpPr>
          <p:spPr>
            <a:xfrm flipV="1">
              <a:off x="380999" y="2497398"/>
              <a:ext cx="762001" cy="0"/>
            </a:xfrm>
            <a:prstGeom prst="line">
              <a:avLst/>
            </a:prstGeom>
            <a:ln w="11113" cap="flat" cmpd="sng">
              <a:solidFill>
                <a:srgbClr val="000000"/>
              </a:solidFill>
              <a:prstDash val="solid"/>
              <a:round/>
              <a:headEnd type="none" w="med" len="med"/>
              <a:tailEnd type="none" w="med" len="med"/>
            </a:ln>
          </p:spPr>
        </p:sp>
        <p:sp>
          <p:nvSpPr>
            <p:cNvPr id="85021" name="Line 1079"/>
            <p:cNvSpPr/>
            <p:nvPr/>
          </p:nvSpPr>
          <p:spPr>
            <a:xfrm>
              <a:off x="1143000" y="2492900"/>
              <a:ext cx="0" cy="274745"/>
            </a:xfrm>
            <a:prstGeom prst="line">
              <a:avLst/>
            </a:prstGeom>
            <a:ln w="11113" cap="flat" cmpd="sng">
              <a:solidFill>
                <a:srgbClr val="000000"/>
              </a:solidFill>
              <a:prstDash val="solid"/>
              <a:round/>
              <a:headEnd type="none" w="med" len="med"/>
              <a:tailEnd type="none" w="med" len="med"/>
            </a:ln>
          </p:spPr>
        </p:sp>
        <p:sp>
          <p:nvSpPr>
            <p:cNvPr id="85022" name="Line 1081"/>
            <p:cNvSpPr/>
            <p:nvPr/>
          </p:nvSpPr>
          <p:spPr>
            <a:xfrm flipH="1">
              <a:off x="381001" y="2764703"/>
              <a:ext cx="761999" cy="0"/>
            </a:xfrm>
            <a:prstGeom prst="line">
              <a:avLst/>
            </a:prstGeom>
            <a:ln w="11113" cap="flat" cmpd="sng">
              <a:solidFill>
                <a:srgbClr val="000000"/>
              </a:solidFill>
              <a:prstDash val="solid"/>
              <a:round/>
              <a:headEnd type="none" w="med" len="med"/>
              <a:tailEnd type="none" w="med" len="med"/>
            </a:ln>
          </p:spPr>
        </p:sp>
        <p:sp>
          <p:nvSpPr>
            <p:cNvPr id="85023" name="Line 1082"/>
            <p:cNvSpPr/>
            <p:nvPr/>
          </p:nvSpPr>
          <p:spPr>
            <a:xfrm>
              <a:off x="304800" y="2767646"/>
              <a:ext cx="0" cy="0"/>
            </a:xfrm>
            <a:prstGeom prst="line">
              <a:avLst/>
            </a:prstGeom>
            <a:ln w="11113" cap="flat" cmpd="sng">
              <a:solidFill>
                <a:srgbClr val="000000"/>
              </a:solidFill>
              <a:prstDash val="solid"/>
              <a:round/>
              <a:headEnd type="none" w="med" len="med"/>
              <a:tailEnd type="none" w="med" len="med"/>
            </a:ln>
          </p:spPr>
        </p:sp>
        <p:sp>
          <p:nvSpPr>
            <p:cNvPr id="85024" name="Line 1083"/>
            <p:cNvSpPr/>
            <p:nvPr/>
          </p:nvSpPr>
          <p:spPr>
            <a:xfrm flipV="1">
              <a:off x="381000" y="2492901"/>
              <a:ext cx="0" cy="274745"/>
            </a:xfrm>
            <a:prstGeom prst="line">
              <a:avLst/>
            </a:prstGeom>
            <a:ln w="11113" cap="flat" cmpd="sng">
              <a:solidFill>
                <a:srgbClr val="000000"/>
              </a:solidFill>
              <a:prstDash val="solid"/>
              <a:round/>
              <a:headEnd type="none" w="med" len="med"/>
              <a:tailEnd type="none" w="med" len="med"/>
            </a:ln>
          </p:spPr>
        </p:sp>
        <p:sp>
          <p:nvSpPr>
            <p:cNvPr id="85025" name="Line 1084"/>
            <p:cNvSpPr/>
            <p:nvPr/>
          </p:nvSpPr>
          <p:spPr>
            <a:xfrm>
              <a:off x="304800" y="2492901"/>
              <a:ext cx="0" cy="0"/>
            </a:xfrm>
            <a:prstGeom prst="line">
              <a:avLst/>
            </a:prstGeom>
            <a:ln w="11113" cap="flat" cmpd="sng">
              <a:solidFill>
                <a:srgbClr val="000000"/>
              </a:solidFill>
              <a:prstDash val="solid"/>
              <a:round/>
              <a:headEnd type="none" w="med" len="med"/>
              <a:tailEnd type="none" w="med" len="med"/>
            </a:ln>
          </p:spPr>
        </p:sp>
        <p:sp>
          <p:nvSpPr>
            <p:cNvPr id="85026" name="文本框 1281"/>
            <p:cNvSpPr txBox="1"/>
            <p:nvPr/>
          </p:nvSpPr>
          <p:spPr>
            <a:xfrm>
              <a:off x="365763" y="2492900"/>
              <a:ext cx="800089" cy="276999"/>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设计模型</a:t>
              </a:r>
              <a:endParaRPr lang="zh-CN" altLang="en-US" sz="1200" dirty="0">
                <a:latin typeface="微软雅黑" panose="020B0503020204020204" pitchFamily="34" charset="-122"/>
                <a:ea typeface="微软雅黑" panose="020B0503020204020204" pitchFamily="34" charset="-122"/>
              </a:endParaRPr>
            </a:p>
          </p:txBody>
        </p:sp>
      </p:grpSp>
      <p:sp>
        <p:nvSpPr>
          <p:cNvPr id="85027" name="文本框 1282"/>
          <p:cNvSpPr txBox="1"/>
          <p:nvPr/>
        </p:nvSpPr>
        <p:spPr>
          <a:xfrm>
            <a:off x="2286000" y="4524375"/>
            <a:ext cx="1341438" cy="830263"/>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求精：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设计类实现</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子系统</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协作图</a:t>
            </a:r>
            <a:endParaRPr lang="zh-CN" altLang="en-US" sz="1200" dirty="0">
              <a:latin typeface="微软雅黑" panose="020B0503020204020204" pitchFamily="34" charset="-122"/>
              <a:ea typeface="微软雅黑" panose="020B0503020204020204" pitchFamily="34" charset="-122"/>
            </a:endParaRPr>
          </a:p>
        </p:txBody>
      </p:sp>
      <p:cxnSp>
        <p:nvCxnSpPr>
          <p:cNvPr id="85028" name="直接箭头连接符 33971"/>
          <p:cNvCxnSpPr/>
          <p:nvPr/>
        </p:nvCxnSpPr>
        <p:spPr>
          <a:xfrm>
            <a:off x="2776538" y="4178300"/>
            <a:ext cx="0" cy="384175"/>
          </a:xfrm>
          <a:prstGeom prst="straightConnector1">
            <a:avLst/>
          </a:prstGeom>
          <a:ln w="22225" cap="flat" cmpd="sng">
            <a:solidFill>
              <a:schemeClr val="tx1"/>
            </a:solidFill>
            <a:prstDash val="solid"/>
            <a:round/>
            <a:headEnd type="none" w="lg" len="lg"/>
            <a:tailEnd type="stealth" w="med" len="med"/>
          </a:ln>
        </p:spPr>
      </p:cxnSp>
      <p:sp>
        <p:nvSpPr>
          <p:cNvPr id="85029" name="文本框 1286"/>
          <p:cNvSpPr txBox="1"/>
          <p:nvPr/>
        </p:nvSpPr>
        <p:spPr>
          <a:xfrm>
            <a:off x="2198688" y="3532188"/>
            <a:ext cx="1341437" cy="646112"/>
          </a:xfrm>
          <a:prstGeom prst="rect">
            <a:avLst/>
          </a:prstGeom>
          <a:noFill/>
          <a:ln w="9525">
            <a:noFill/>
          </a:ln>
        </p:spPr>
        <p:txBody>
          <a:bodyPr anchor="t" anchorCtr="0">
            <a:spAutoFit/>
          </a:bodyPr>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设计类实现</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子系统</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协作图</a:t>
            </a:r>
            <a:endParaRPr lang="zh-CN" altLang="en-US" sz="1200" dirty="0">
              <a:latin typeface="微软雅黑" panose="020B0503020204020204" pitchFamily="34" charset="-122"/>
              <a:ea typeface="微软雅黑" panose="020B0503020204020204" pitchFamily="34" charset="-122"/>
            </a:endParaRPr>
          </a:p>
        </p:txBody>
      </p:sp>
      <p:cxnSp>
        <p:nvCxnSpPr>
          <p:cNvPr id="85030" name="直接连接符 33975"/>
          <p:cNvCxnSpPr/>
          <p:nvPr/>
        </p:nvCxnSpPr>
        <p:spPr>
          <a:xfrm>
            <a:off x="2025650" y="3290888"/>
            <a:ext cx="5659438" cy="236537"/>
          </a:xfrm>
          <a:prstGeom prst="line">
            <a:avLst/>
          </a:prstGeom>
          <a:ln w="9525" cap="flat" cmpd="sng">
            <a:solidFill>
              <a:schemeClr val="tx1"/>
            </a:solidFill>
            <a:prstDash val="dash"/>
            <a:round/>
            <a:headEnd type="none" w="med" len="med"/>
            <a:tailEnd type="none" w="med" len="med"/>
          </a:ln>
        </p:spPr>
      </p:cxnSp>
      <p:cxnSp>
        <p:nvCxnSpPr>
          <p:cNvPr id="85031" name="直接箭头连接符 1291"/>
          <p:cNvCxnSpPr/>
          <p:nvPr/>
        </p:nvCxnSpPr>
        <p:spPr>
          <a:xfrm flipH="1">
            <a:off x="2770188" y="3186113"/>
            <a:ext cx="1587" cy="349250"/>
          </a:xfrm>
          <a:prstGeom prst="straightConnector1">
            <a:avLst/>
          </a:prstGeom>
          <a:ln w="22225" cap="flat" cmpd="sng">
            <a:solidFill>
              <a:schemeClr val="tx1"/>
            </a:solidFill>
            <a:prstDash val="solid"/>
            <a:round/>
            <a:headEnd type="none" w="lg" len="lg"/>
            <a:tailEnd type="stealth" w="med" len="med"/>
          </a:ln>
        </p:spPr>
      </p:cxnSp>
      <p:sp>
        <p:nvSpPr>
          <p:cNvPr id="85032" name="文本框 33978"/>
          <p:cNvSpPr txBox="1"/>
          <p:nvPr/>
        </p:nvSpPr>
        <p:spPr>
          <a:xfrm>
            <a:off x="1677988" y="2852738"/>
            <a:ext cx="400050" cy="876300"/>
          </a:xfrm>
          <a:prstGeom prst="rect">
            <a:avLst/>
          </a:prstGeom>
          <a:noFill/>
          <a:ln w="9525">
            <a:noFill/>
          </a:ln>
        </p:spPr>
        <p:txBody>
          <a:bodyPr vert="eaVert"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抽象维度</a:t>
            </a:r>
            <a:endParaRPr lang="zh-CN" altLang="en-US" sz="1400" dirty="0">
              <a:latin typeface="微软雅黑" panose="020B0503020204020204" pitchFamily="34" charset="-122"/>
              <a:ea typeface="微软雅黑" panose="020B0503020204020204" pitchFamily="34" charset="-122"/>
            </a:endParaRPr>
          </a:p>
        </p:txBody>
      </p:sp>
      <p:sp>
        <p:nvSpPr>
          <p:cNvPr id="85033" name="文本框 1295"/>
          <p:cNvSpPr txBox="1"/>
          <p:nvPr/>
        </p:nvSpPr>
        <p:spPr>
          <a:xfrm>
            <a:off x="2325688" y="1827213"/>
            <a:ext cx="1262062" cy="1384300"/>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类图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分析包</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CRC</a:t>
            </a:r>
            <a:r>
              <a:rPr lang="zh-CN" altLang="en-US" sz="1200" dirty="0">
                <a:latin typeface="微软雅黑" panose="020B0503020204020204" pitchFamily="34" charset="-122"/>
                <a:ea typeface="微软雅黑" panose="020B0503020204020204" pitchFamily="34" charset="-122"/>
              </a:rPr>
              <a:t>模型</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协作图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数据流图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控制流图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处理过程描述</a:t>
            </a:r>
            <a:endParaRPr lang="zh-CN" altLang="en-US" sz="1200" dirty="0">
              <a:latin typeface="微软雅黑" panose="020B0503020204020204" pitchFamily="34" charset="-122"/>
              <a:ea typeface="微软雅黑" panose="020B0503020204020204" pitchFamily="34" charset="-122"/>
            </a:endParaRPr>
          </a:p>
        </p:txBody>
      </p:sp>
      <p:sp>
        <p:nvSpPr>
          <p:cNvPr id="85034" name="文本框 1296"/>
          <p:cNvSpPr txBox="1"/>
          <p:nvPr/>
        </p:nvSpPr>
        <p:spPr>
          <a:xfrm>
            <a:off x="3724275" y="1819275"/>
            <a:ext cx="1263650" cy="1385888"/>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用例</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文本</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用例图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活动图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泳道图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协作图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状态图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顺序图</a:t>
            </a:r>
            <a:endParaRPr lang="zh-CN" altLang="en-US" sz="1200" dirty="0">
              <a:latin typeface="微软雅黑" panose="020B0503020204020204" pitchFamily="34" charset="-122"/>
              <a:ea typeface="微软雅黑" panose="020B0503020204020204" pitchFamily="34" charset="-122"/>
            </a:endParaRPr>
          </a:p>
        </p:txBody>
      </p:sp>
      <p:cxnSp>
        <p:nvCxnSpPr>
          <p:cNvPr id="85035" name="直接箭头连接符 1297"/>
          <p:cNvCxnSpPr/>
          <p:nvPr/>
        </p:nvCxnSpPr>
        <p:spPr>
          <a:xfrm>
            <a:off x="4105275" y="3243263"/>
            <a:ext cx="0" cy="376237"/>
          </a:xfrm>
          <a:prstGeom prst="straightConnector1">
            <a:avLst/>
          </a:prstGeom>
          <a:ln w="22225" cap="flat" cmpd="sng">
            <a:solidFill>
              <a:schemeClr val="tx1"/>
            </a:solidFill>
            <a:prstDash val="solid"/>
            <a:round/>
            <a:headEnd type="none" w="lg" len="lg"/>
            <a:tailEnd type="stealth" w="med" len="med"/>
          </a:ln>
        </p:spPr>
      </p:cxnSp>
      <p:sp>
        <p:nvSpPr>
          <p:cNvPr id="85036" name="文本框 1299"/>
          <p:cNvSpPr txBox="1"/>
          <p:nvPr/>
        </p:nvSpPr>
        <p:spPr>
          <a:xfrm>
            <a:off x="3517900" y="4044950"/>
            <a:ext cx="1544638" cy="646113"/>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技术接口设计</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导航设计</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图形用户界面设计</a:t>
            </a:r>
            <a:endParaRPr lang="en-US" altLang="zh-CN" sz="1200" dirty="0">
              <a:latin typeface="微软雅黑" panose="020B0503020204020204" pitchFamily="34" charset="-122"/>
              <a:ea typeface="微软雅黑" panose="020B0503020204020204" pitchFamily="34" charset="-122"/>
            </a:endParaRPr>
          </a:p>
        </p:txBody>
      </p:sp>
      <p:sp>
        <p:nvSpPr>
          <p:cNvPr id="85037" name="文本框 1301"/>
          <p:cNvSpPr txBox="1"/>
          <p:nvPr/>
        </p:nvSpPr>
        <p:spPr>
          <a:xfrm>
            <a:off x="5164138" y="3503613"/>
            <a:ext cx="681037" cy="830262"/>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构件图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设计类</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活动图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顺序图</a:t>
            </a:r>
            <a:endParaRPr lang="en-US" altLang="zh-CN" sz="1200" dirty="0">
              <a:latin typeface="微软雅黑" panose="020B0503020204020204" pitchFamily="34" charset="-122"/>
              <a:ea typeface="微软雅黑" panose="020B0503020204020204" pitchFamily="34" charset="-122"/>
            </a:endParaRPr>
          </a:p>
        </p:txBody>
      </p:sp>
      <p:sp>
        <p:nvSpPr>
          <p:cNvPr id="85038" name="文本框 1302"/>
          <p:cNvSpPr txBox="1"/>
          <p:nvPr/>
        </p:nvSpPr>
        <p:spPr>
          <a:xfrm>
            <a:off x="4983163" y="4356100"/>
            <a:ext cx="1341437" cy="1014413"/>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求精：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构件图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设计类</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活动图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顺序图</a:t>
            </a:r>
            <a:endParaRPr lang="zh-CN" altLang="en-US" sz="1200" dirty="0">
              <a:latin typeface="微软雅黑" panose="020B0503020204020204" pitchFamily="34" charset="-122"/>
              <a:ea typeface="微软雅黑" panose="020B0503020204020204" pitchFamily="34" charset="-122"/>
            </a:endParaRPr>
          </a:p>
        </p:txBody>
      </p:sp>
      <p:cxnSp>
        <p:nvCxnSpPr>
          <p:cNvPr id="85039" name="直接箭头连接符 1303"/>
          <p:cNvCxnSpPr/>
          <p:nvPr/>
        </p:nvCxnSpPr>
        <p:spPr>
          <a:xfrm>
            <a:off x="5492750" y="3284538"/>
            <a:ext cx="0" cy="280987"/>
          </a:xfrm>
          <a:prstGeom prst="straightConnector1">
            <a:avLst/>
          </a:prstGeom>
          <a:ln w="22225" cap="flat" cmpd="sng">
            <a:solidFill>
              <a:schemeClr val="tx1"/>
            </a:solidFill>
            <a:prstDash val="solid"/>
            <a:round/>
            <a:headEnd type="none" w="lg" len="lg"/>
            <a:tailEnd type="stealth" w="med" len="med"/>
          </a:ln>
        </p:spPr>
      </p:cxnSp>
      <p:cxnSp>
        <p:nvCxnSpPr>
          <p:cNvPr id="85040" name="直接箭头连接符 1304"/>
          <p:cNvCxnSpPr/>
          <p:nvPr/>
        </p:nvCxnSpPr>
        <p:spPr>
          <a:xfrm flipH="1">
            <a:off x="5492750" y="4281488"/>
            <a:ext cx="4763" cy="134937"/>
          </a:xfrm>
          <a:prstGeom prst="straightConnector1">
            <a:avLst/>
          </a:prstGeom>
          <a:ln w="22225" cap="flat" cmpd="sng">
            <a:solidFill>
              <a:schemeClr val="tx1"/>
            </a:solidFill>
            <a:prstDash val="solid"/>
            <a:round/>
            <a:headEnd type="none" w="lg" len="lg"/>
            <a:tailEnd type="stealth" w="med" len="med"/>
          </a:ln>
        </p:spPr>
      </p:cxnSp>
      <p:sp>
        <p:nvSpPr>
          <p:cNvPr id="85041" name="文本框 1319"/>
          <p:cNvSpPr txBox="1"/>
          <p:nvPr/>
        </p:nvSpPr>
        <p:spPr>
          <a:xfrm>
            <a:off x="6502400" y="3619500"/>
            <a:ext cx="1341438" cy="1384300"/>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设计类实现</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子系统</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协作图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构件图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设计类</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活动图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顺序图</a:t>
            </a:r>
            <a:endParaRPr lang="zh-CN" altLang="en-US" sz="1200" dirty="0">
              <a:latin typeface="微软雅黑" panose="020B0503020204020204" pitchFamily="34" charset="-122"/>
              <a:ea typeface="微软雅黑" panose="020B0503020204020204" pitchFamily="34" charset="-122"/>
            </a:endParaRPr>
          </a:p>
        </p:txBody>
      </p:sp>
      <p:cxnSp>
        <p:nvCxnSpPr>
          <p:cNvPr id="85042" name="直接箭头连接符 1322"/>
          <p:cNvCxnSpPr/>
          <p:nvPr/>
        </p:nvCxnSpPr>
        <p:spPr>
          <a:xfrm>
            <a:off x="6845300" y="4943475"/>
            <a:ext cx="3175" cy="166688"/>
          </a:xfrm>
          <a:prstGeom prst="straightConnector1">
            <a:avLst/>
          </a:prstGeom>
          <a:ln w="22225" cap="flat" cmpd="sng">
            <a:solidFill>
              <a:schemeClr val="tx1"/>
            </a:solidFill>
            <a:prstDash val="solid"/>
            <a:round/>
            <a:headEnd type="none" w="lg" len="lg"/>
            <a:tailEnd type="stealth" w="med" len="med"/>
          </a:ln>
        </p:spPr>
      </p:cxnSp>
      <p:sp>
        <p:nvSpPr>
          <p:cNvPr id="85043" name="文本框 1328"/>
          <p:cNvSpPr txBox="1"/>
          <p:nvPr/>
        </p:nvSpPr>
        <p:spPr>
          <a:xfrm>
            <a:off x="6545263" y="5068888"/>
            <a:ext cx="669925" cy="277812"/>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部署图</a:t>
            </a:r>
            <a:endParaRPr lang="zh-CN" altLang="en-US" sz="1200" dirty="0">
              <a:latin typeface="微软雅黑" panose="020B0503020204020204" pitchFamily="34" charset="-122"/>
              <a:ea typeface="微软雅黑" panose="020B0503020204020204" pitchFamily="34" charset="-122"/>
            </a:endParaRPr>
          </a:p>
        </p:txBody>
      </p:sp>
      <p:cxnSp>
        <p:nvCxnSpPr>
          <p:cNvPr id="85044" name="直接箭头连接符 1329"/>
          <p:cNvCxnSpPr/>
          <p:nvPr/>
        </p:nvCxnSpPr>
        <p:spPr>
          <a:xfrm>
            <a:off x="6880225" y="2962275"/>
            <a:ext cx="12700" cy="679450"/>
          </a:xfrm>
          <a:prstGeom prst="straightConnector1">
            <a:avLst/>
          </a:prstGeom>
          <a:ln w="22225" cap="flat" cmpd="sng">
            <a:solidFill>
              <a:schemeClr val="tx1"/>
            </a:solidFill>
            <a:prstDash val="solid"/>
            <a:round/>
            <a:headEnd type="none" w="lg" len="lg"/>
            <a:tailEnd type="stealth" w="med" len="med"/>
          </a:ln>
        </p:spPr>
      </p:cxnSp>
      <p:sp>
        <p:nvSpPr>
          <p:cNvPr id="85045" name="文本框 1330"/>
          <p:cNvSpPr txBox="1"/>
          <p:nvPr/>
        </p:nvSpPr>
        <p:spPr>
          <a:xfrm>
            <a:off x="6399213" y="2054225"/>
            <a:ext cx="1263650" cy="830263"/>
          </a:xfrm>
          <a:prstGeom prst="rect">
            <a:avLst/>
          </a:prstGeom>
          <a:noFill/>
          <a:ln w="9525">
            <a:noFill/>
          </a:ln>
        </p:spPr>
        <p:txBody>
          <a:bodyPr anchor="t" anchorCtr="0">
            <a:spAutoFit/>
          </a:bodyPr>
          <a:p>
            <a:pPr eaLnBrk="0" hangingPunct="0">
              <a:buSzTx/>
            </a:pPr>
            <a:r>
              <a:rPr lang="zh-CN" altLang="en-US" sz="1200" dirty="0">
                <a:latin typeface="微软雅黑" panose="020B0503020204020204" pitchFamily="34" charset="-122"/>
                <a:ea typeface="微软雅黑" panose="020B0503020204020204" pitchFamily="34" charset="-122"/>
              </a:rPr>
              <a:t>需求图</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约束</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交互操作</a:t>
            </a:r>
            <a:endParaRPr lang="en-US" altLang="zh-CN" sz="1200" dirty="0">
              <a:latin typeface="微软雅黑" panose="020B0503020204020204" pitchFamily="34" charset="-122"/>
              <a:ea typeface="微软雅黑" panose="020B0503020204020204" pitchFamily="34" charset="-122"/>
            </a:endParaRPr>
          </a:p>
          <a:p>
            <a:pPr eaLnBrk="0" hangingPunct="0">
              <a:buSzTx/>
            </a:pPr>
            <a:r>
              <a:rPr lang="zh-CN" altLang="en-US" sz="1200" dirty="0">
                <a:latin typeface="微软雅黑" panose="020B0503020204020204" pitchFamily="34" charset="-122"/>
                <a:ea typeface="微软雅黑" panose="020B0503020204020204" pitchFamily="34" charset="-122"/>
              </a:rPr>
              <a:t>目标和配置</a:t>
            </a:r>
            <a:endParaRPr lang="zh-CN" altLang="en-US" sz="1200" dirty="0">
              <a:latin typeface="微软雅黑" panose="020B0503020204020204" pitchFamily="34" charset="-122"/>
              <a:ea typeface="微软雅黑" panose="020B0503020204020204" pitchFamily="34" charset="-122"/>
            </a:endParaRPr>
          </a:p>
        </p:txBody>
      </p:sp>
      <p:sp>
        <p:nvSpPr>
          <p:cNvPr id="85046" name="文本框 1332"/>
          <p:cNvSpPr txBox="1"/>
          <p:nvPr/>
        </p:nvSpPr>
        <p:spPr>
          <a:xfrm>
            <a:off x="4367213" y="5580063"/>
            <a:ext cx="990600" cy="307975"/>
          </a:xfrm>
          <a:prstGeom prst="rect">
            <a:avLst/>
          </a:prstGeom>
          <a:noFill/>
          <a:ln w="9525">
            <a:noFill/>
          </a:ln>
        </p:spPr>
        <p:txBody>
          <a:bodyPr anchor="t" anchorCtr="0">
            <a:spAutoFit/>
          </a:bodyPr>
          <a:p>
            <a:pPr eaLnBrk="0" hangingPunct="0">
              <a:buSzTx/>
            </a:pPr>
            <a:r>
              <a:rPr lang="zh-CN" altLang="en-US" sz="1400" dirty="0">
                <a:latin typeface="微软雅黑" panose="020B0503020204020204" pitchFamily="34" charset="-122"/>
                <a:ea typeface="微软雅黑" panose="020B0503020204020204" pitchFamily="34" charset="-122"/>
              </a:rPr>
              <a:t>过程维度</a:t>
            </a:r>
            <a:endParaRPr lang="zh-CN" altLang="en-US" sz="1400" dirty="0">
              <a:latin typeface="微软雅黑" panose="020B0503020204020204" pitchFamily="34" charset="-122"/>
              <a:ea typeface="微软雅黑" panose="020B0503020204020204" pitchFamily="34" charset="-122"/>
            </a:endParaRPr>
          </a:p>
        </p:txBody>
      </p:sp>
      <p:sp>
        <p:nvSpPr>
          <p:cNvPr id="57"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3796" name="Rectangle 2"/>
          <p:cNvSpPr>
            <a:spLocks noGrp="1" noChangeArrowheads="1"/>
          </p:cNvSpPr>
          <p:nvPr>
            <p:ph type="title"/>
          </p:nvPr>
        </p:nvSpPr>
        <p:spPr>
          <a:xfrm>
            <a:off x="2428875" y="228600"/>
            <a:ext cx="5038725" cy="6858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设计模型元素</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3797" name="Rectangle 3"/>
          <p:cNvSpPr>
            <a:spLocks noGrp="1" noChangeArrowheads="1"/>
          </p:cNvSpPr>
          <p:nvPr>
            <p:ph idx="1"/>
          </p:nvPr>
        </p:nvSpPr>
        <p:spPr>
          <a:xfrm>
            <a:off x="609600" y="1143000"/>
            <a:ext cx="8001000" cy="49530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数据设计元素</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数据模型 </a:t>
            </a:r>
            <a:r>
              <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rPr>
              <a:t>--&gt; </a:t>
            </a: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数据结构</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数据模型</a:t>
            </a:r>
            <a:r>
              <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rPr>
              <a:t> --&gt; </a:t>
            </a: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数据库架构</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体系结构设计元素</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应用域</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分析类与它们之间的关系，协作和表现，并转化为设计实现</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微软雅黑" panose="020B0503020204020204" pitchFamily="34" charset="-122"/>
                <a:cs typeface="+mn-ea"/>
                <a:sym typeface="+mn-lt"/>
              </a:rPr>
              <a:t>模式和“</a:t>
            </a: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风格” </a:t>
            </a:r>
            <a:endPar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endParaRPr>
          </a:p>
          <a:p>
            <a:pPr marR="0" lvl="0" algn="just" defTabSz="914400" rtl="0" eaLnBrk="1" fontAlgn="base" latinLnBrk="0" hangingPunct="1">
              <a:lnSpc>
                <a:spcPct val="90000"/>
              </a:lnSpc>
              <a:spcBef>
                <a:spcPct val="20000"/>
              </a:spcBef>
              <a:buClr>
                <a:schemeClr val="folHlink"/>
              </a:buClr>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接口设计元素</a:t>
            </a:r>
            <a:endPar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用户界面（</a:t>
            </a:r>
            <a:r>
              <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rPr>
              <a:t>the user interface, UI</a:t>
            </a: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和其他系统、设备、网络或其他信息生成者或使用者的外部接口</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mn-lt"/>
                <a:ea typeface="+mn-ea"/>
                <a:cs typeface="+mn-ea"/>
                <a:sym typeface="+mn-lt"/>
              </a:rPr>
              <a:t>各种设计构件之间的内部接口</a:t>
            </a:r>
            <a:endParaRPr kumimoji="0" lang="en-US" altLang="zh-CN" sz="1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构件级设计元素</a:t>
            </a:r>
            <a:endParaRPr kumimoji="0" lang="en-US" altLang="zh-CN" sz="20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部署级设计元素</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4820" name="Rectangle 2"/>
          <p:cNvSpPr>
            <a:spLocks noGrp="1" noChangeArrowheads="1"/>
          </p:cNvSpPr>
          <p:nvPr>
            <p:ph type="title"/>
          </p:nvPr>
        </p:nvSpPr>
        <p:spPr>
          <a:xfrm>
            <a:off x="1143000" y="1066800"/>
            <a:ext cx="7162800" cy="581025"/>
          </a:xfrm>
        </p:spPr>
        <p:txBody>
          <a:bodyPr vert="horz" wrap="square" lIns="90487" tIns="44450" rIns="90487" bIns="4445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数据建模</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4821" name="Rectangle 3"/>
          <p:cNvSpPr>
            <a:spLocks noGrp="1" noChangeArrowheads="1"/>
          </p:cNvSpPr>
          <p:nvPr>
            <p:ph idx="1"/>
          </p:nvPr>
        </p:nvSpPr>
        <p:spPr>
          <a:xfrm>
            <a:off x="1752600" y="1981200"/>
            <a:ext cx="6096000" cy="3000375"/>
          </a:xfrm>
        </p:spPr>
        <p:txBody>
          <a:bodyPr vert="horz" wrap="square" lIns="90487" tIns="44450" rIns="90487" bIns="4445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独立检查过程中的数据对象</a:t>
            </a:r>
            <a:endPar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关注数据域</a:t>
            </a:r>
            <a:endPar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从客户层面的抽象中建立模型</a:t>
            </a:r>
            <a:endPar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说明数据对象间如何相互关联</a:t>
            </a:r>
            <a:endPar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1268" name="Rectangle 2"/>
          <p:cNvSpPr>
            <a:spLocks noGrp="1" noChangeArrowheads="1"/>
          </p:cNvSpPr>
          <p:nvPr>
            <p:ph type="title"/>
          </p:nvPr>
        </p:nvSpPr>
        <p:spPr>
          <a:xfrm>
            <a:off x="2362200" y="228600"/>
            <a:ext cx="5105400" cy="6858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设计质量指导</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9221" name="Rectangle 3"/>
          <p:cNvSpPr>
            <a:spLocks noGrp="1" noChangeArrowheads="1"/>
          </p:cNvSpPr>
          <p:nvPr>
            <p:ph idx="1"/>
          </p:nvPr>
        </p:nvSpPr>
        <p:spPr>
          <a:xfrm>
            <a:off x="533400" y="1219200"/>
            <a:ext cx="8153400" cy="48768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设计应展示出这样一种结构</a:t>
            </a: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a:t>
            </a:r>
            <a:r>
              <a:rPr kumimoji="0" lang="en-US" altLang="zh-CN" sz="1800" b="0" i="0" u="none" strike="noStrike" kern="0" cap="none" spc="0" normalizeH="0" baseline="0" noProof="0" dirty="0">
                <a:ln>
                  <a:noFill/>
                </a:ln>
                <a:solidFill>
                  <a:schemeClr val="folHlink"/>
                </a:solidFill>
                <a:effectLst/>
                <a:uLnTx/>
                <a:uFillTx/>
                <a:latin typeface="+mn-lt"/>
                <a:ea typeface="+mn-ea"/>
                <a:cs typeface="+mn-ea"/>
                <a:sym typeface="+mn-lt"/>
              </a:rPr>
              <a:t>1</a:t>
            </a: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）已经使用可识别的体系结构风格或模式创建；（</a:t>
            </a:r>
            <a:r>
              <a:rPr kumimoji="0" lang="en-US" altLang="zh-CN" sz="1800" b="0" i="0" u="none" strike="noStrike" kern="0" cap="none" spc="0" normalizeH="0" baseline="0" noProof="0" dirty="0">
                <a:ln>
                  <a:noFill/>
                </a:ln>
                <a:solidFill>
                  <a:schemeClr val="folHlink"/>
                </a:solidFill>
                <a:effectLst/>
                <a:uLnTx/>
                <a:uFillTx/>
                <a:latin typeface="+mn-lt"/>
                <a:ea typeface="+mn-ea"/>
                <a:cs typeface="+mn-ea"/>
                <a:sym typeface="+mn-lt"/>
              </a:rPr>
              <a:t>2</a:t>
            </a: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）由展示出良好设计特征的构件构成（将在本章后面讨论）；（</a:t>
            </a:r>
            <a:r>
              <a:rPr kumimoji="0" lang="en-US" altLang="zh-CN" sz="1800" b="0" i="0" u="none" strike="noStrike" kern="0" cap="none" spc="0" normalizeH="0" baseline="0" noProof="0" dirty="0">
                <a:ln>
                  <a:noFill/>
                </a:ln>
                <a:solidFill>
                  <a:schemeClr val="folHlink"/>
                </a:solidFill>
                <a:effectLst/>
                <a:uLnTx/>
                <a:uFillTx/>
                <a:latin typeface="+mn-lt"/>
                <a:ea typeface="+mn-ea"/>
                <a:cs typeface="+mn-ea"/>
                <a:sym typeface="+mn-lt"/>
              </a:rPr>
              <a:t>3</a:t>
            </a: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）能够以演化的方式实现，从而便于实现和测试。</a:t>
            </a:r>
            <a:endPar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设计应该模块化；</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也就是说，应将软件逻辑地划分为元素或子系统。</a:t>
            </a:r>
            <a:endPar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设计应该包含</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数据、体系结构、接口和构件的</a:t>
            </a: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清晰表示。</a:t>
            </a:r>
            <a:endPar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设计应导出数据结构，</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这些数据结构适用于要实现的类，并从可识别的数据模式提取。</a:t>
            </a:r>
            <a:endPar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设计应导出显示独立功能特征的构件。</a:t>
            </a:r>
            <a:endPar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设计应导出接口</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，这些接口降低了构件之间以及与外部环境连接的复杂性。</a:t>
            </a:r>
            <a:endPar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设计的导出应根据软件需求分析过程</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中获取的信息采用可重复的方法进行。</a:t>
            </a:r>
            <a:endPar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342900" marR="0" lvl="0" indent="-342900" algn="just" defTabSz="914400" rtl="0" eaLnBrk="1" fontAlgn="base" latinLnBrk="0" hangingPunct="1">
              <a:lnSpc>
                <a:spcPct val="150000"/>
              </a:lnSpc>
              <a:spcBef>
                <a:spcPts val="600"/>
              </a:spcBef>
              <a:spcAft>
                <a:spcPct val="0"/>
              </a:spcAft>
              <a:buClr>
                <a:schemeClr val="folHlink"/>
              </a:buClr>
              <a:buSzPct val="75000"/>
              <a:buFont typeface="Wingdings" panose="05000000000000000000" pitchFamily="2" charset="2"/>
              <a:buChar char="n"/>
              <a:defRPr/>
            </a:pPr>
            <a:r>
              <a:rPr kumimoji="0" lang="zh-CN" altLang="en-US" sz="1800" b="0" i="0" u="none" strike="noStrike" kern="0" cap="none" spc="0" normalizeH="0" baseline="0" noProof="0" dirty="0">
                <a:ln>
                  <a:noFill/>
                </a:ln>
                <a:solidFill>
                  <a:schemeClr val="folHlink"/>
                </a:solidFill>
                <a:effectLst/>
                <a:uLnTx/>
                <a:uFillTx/>
                <a:latin typeface="+mn-lt"/>
                <a:ea typeface="+mn-ea"/>
                <a:cs typeface="+mn-ea"/>
                <a:sym typeface="+mn-lt"/>
              </a:rPr>
              <a:t>设计应使用能够有效的表示法</a:t>
            </a:r>
            <a:r>
              <a:rPr kumimoji="0" lang="zh-CN" altLang="en-US" sz="1800" b="0" i="0" u="none" strike="noStrike" kern="0" cap="none" spc="0" normalizeH="0" baseline="0" noProof="0" dirty="0">
                <a:ln>
                  <a:noFill/>
                </a:ln>
                <a:solidFill>
                  <a:schemeClr val="bg1">
                    <a:lumMod val="10000"/>
                  </a:schemeClr>
                </a:solidFill>
                <a:effectLst/>
                <a:uLnTx/>
                <a:uFillTx/>
                <a:latin typeface="+mn-lt"/>
                <a:ea typeface="+mn-ea"/>
                <a:cs typeface="+mn-ea"/>
                <a:sym typeface="+mn-lt"/>
              </a:rPr>
              <a:t>来传达其意义。</a:t>
            </a:r>
            <a:endParaRPr kumimoji="0" lang="en-US" altLang="zh-CN" sz="1800" b="1"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5844" name="Rectangle 1026"/>
          <p:cNvSpPr>
            <a:spLocks noGrp="1" noChangeArrowheads="1"/>
          </p:cNvSpPr>
          <p:nvPr>
            <p:ph type="title"/>
          </p:nvPr>
        </p:nvSpPr>
        <p:spPr>
          <a:xfrm>
            <a:off x="1219200" y="1143000"/>
            <a:ext cx="6705600" cy="633413"/>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j-lt"/>
                <a:ea typeface="+mj-ea"/>
                <a:cs typeface="+mn-ea"/>
                <a:sym typeface="+mn-lt"/>
              </a:rPr>
              <a:t>什么是</a:t>
            </a: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数据对象？</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5845" name="Rectangle 1027"/>
          <p:cNvSpPr>
            <a:spLocks noGrp="1" noChangeArrowheads="1"/>
          </p:cNvSpPr>
          <p:nvPr>
            <p:ph idx="1"/>
          </p:nvPr>
        </p:nvSpPr>
        <p:spPr>
          <a:xfrm>
            <a:off x="1828800" y="1752600"/>
            <a:ext cx="6934200" cy="4191000"/>
          </a:xfrm>
        </p:spPr>
        <p:txBody>
          <a:bodyPr vert="horz" wrap="square" lIns="91440" tIns="45720" rIns="91440" bIns="45720" numCol="1" anchor="ctr" anchorCtr="0" compatLnSpc="1"/>
          <a:lstStyle/>
          <a:p>
            <a:pPr marL="342900" marR="0" lvl="0" indent="-342900" algn="just" defTabSz="914400" rtl="0" eaLnBrk="0" fontAlgn="base" latinLnBrk="0" hangingPunct="0">
              <a:lnSpc>
                <a:spcPct val="90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表示软件需要理解的几乎任何综合信息</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0" fontAlgn="base" latinLnBrk="0" hangingPunct="0">
              <a:lnSpc>
                <a:spcPct val="90000"/>
              </a:lnSpc>
              <a:spcBef>
                <a:spcPts val="300"/>
              </a:spcBef>
              <a:spcAft>
                <a:spcPct val="0"/>
              </a:spcAft>
              <a:buClr>
                <a:schemeClr val="folHlink"/>
              </a:buClr>
              <a:buSzPct val="70000"/>
              <a:buFont typeface="Wingdings" panose="05000000000000000000" pitchFamily="2" charset="2"/>
              <a:buChar char="n"/>
              <a:defRPr/>
            </a:pPr>
            <a:r>
              <a:rPr kumimoji="0" lang="zh-CN" altLang="en-US" sz="2000" b="0" i="1" u="none" strike="noStrike" kern="0" cap="none" spc="0" normalizeH="0" baseline="0" noProof="0" dirty="0">
                <a:ln>
                  <a:noFill/>
                </a:ln>
                <a:solidFill>
                  <a:schemeClr val="tx1"/>
                </a:solidFill>
                <a:effectLst/>
                <a:uLnTx/>
                <a:uFillTx/>
                <a:latin typeface="+mn-lt"/>
                <a:ea typeface="+mn-ea"/>
                <a:cs typeface="+mn-ea"/>
                <a:sym typeface="+mn-lt"/>
              </a:rPr>
              <a:t>综合信息</a:t>
            </a:r>
            <a:r>
              <a:rPr kumimoji="0" lang="en-US" altLang="zh-CN" sz="2000" b="0" i="1"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1" u="none" strike="noStrike" kern="0" cap="none" spc="0" normalizeH="0" baseline="0" noProof="0" dirty="0">
                <a:ln>
                  <a:noFill/>
                </a:ln>
                <a:solidFill>
                  <a:schemeClr val="tx1"/>
                </a:solidFill>
                <a:effectLst/>
                <a:uLnTx/>
                <a:uFillTx/>
                <a:latin typeface="+mn-lt"/>
                <a:ea typeface="+mn-ea"/>
                <a:cs typeface="+mn-ea"/>
                <a:sym typeface="+mn-lt"/>
              </a:rPr>
              <a:t>具有许多不同特征属性</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可以是</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外部实体</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（例如任何产生或接受信息的事物），</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一个对象</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（例如一份报告或一次展示），</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一次发生</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（例如电话铃声）</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或事件</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（例如警报响起）</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一种角色</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（例如销售人员），</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一个组织单元</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（例如会计部门），</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一个地点</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（例如仓库）或</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0" cap="none" spc="0" normalizeH="0" baseline="0" noProof="0" dirty="0">
                <a:ln>
                  <a:noFill/>
                </a:ln>
                <a:solidFill>
                  <a:schemeClr val="folHlink"/>
                </a:solidFill>
                <a:effectLst/>
                <a:uLnTx/>
                <a:uFillTx/>
                <a:latin typeface="+mn-lt"/>
                <a:ea typeface="+mn-ea"/>
                <a:cs typeface="+mn-ea"/>
                <a:sym typeface="+mn-lt"/>
              </a:rPr>
              <a:t>一种结构</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（例如文件）。</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ts val="3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数据对象的描述包含数据对象本身及其全部属性</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ts val="6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数据对象仅囊括数据本身</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不包括作用于数据上的参照</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6868" name="Rectangle 2"/>
          <p:cNvSpPr>
            <a:spLocks noGrp="1" noChangeArrowheads="1"/>
          </p:cNvSpPr>
          <p:nvPr>
            <p:ph type="title"/>
          </p:nvPr>
        </p:nvSpPr>
        <p:spPr>
          <a:xfrm>
            <a:off x="1219200" y="1066800"/>
            <a:ext cx="6477000" cy="658813"/>
          </a:xfrm>
        </p:spPr>
        <p:txBody>
          <a:bodyPr vert="horz" wrap="square" lIns="90487" tIns="44450" rIns="90487" bIns="4445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数据对象和属性</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85347" name="Rectangle 3"/>
          <p:cNvSpPr>
            <a:spLocks noChangeArrowheads="1"/>
          </p:cNvSpPr>
          <p:nvPr/>
        </p:nvSpPr>
        <p:spPr bwMode="auto">
          <a:xfrm>
            <a:off x="1752600" y="1981200"/>
            <a:ext cx="6334125" cy="950913"/>
          </a:xfrm>
          <a:prstGeom prst="rect">
            <a:avLst/>
          </a:prstGeom>
          <a:noFill/>
          <a:ln>
            <a:noFill/>
          </a:ln>
          <a:effectLst/>
        </p:spPr>
        <p:txBody>
          <a:bodyPr lIns="90487" tIns="44450" rIns="90487" bIns="44450" anchor="ctr">
            <a:spAutoFit/>
          </a:bodyPr>
          <a:lstStyle/>
          <a:p>
            <a:pPr marL="0" marR="0" lvl="0" indent="0" algn="just"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数据对象中包含若干属性，表现为方面，质量，特征，或者对于对象的描述。</a:t>
            </a:r>
            <a:endParaRPr kumimoji="0" lang="en-US" sz="2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endParaRPr>
          </a:p>
        </p:txBody>
      </p:sp>
      <p:sp>
        <p:nvSpPr>
          <p:cNvPr id="36870" name="Rectangle 4"/>
          <p:cNvSpPr>
            <a:spLocks noChangeArrowheads="1"/>
          </p:cNvSpPr>
          <p:nvPr/>
        </p:nvSpPr>
        <p:spPr bwMode="auto">
          <a:xfrm>
            <a:off x="3148013" y="3230563"/>
            <a:ext cx="2871788" cy="2941638"/>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871" name="Rectangle 5"/>
          <p:cNvSpPr>
            <a:spLocks noChangeArrowheads="1"/>
          </p:cNvSpPr>
          <p:nvPr/>
        </p:nvSpPr>
        <p:spPr bwMode="auto">
          <a:xfrm>
            <a:off x="3649663" y="3179763"/>
            <a:ext cx="228917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nchor="ct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just"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对象：汽车</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属性：</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rPr>
              <a:t>   </a:t>
            </a:r>
            <a:r>
              <a:rPr kumimoji="0" lang="zh-CN" altLang="en-US" sz="2800" b="1" i="0" u="none" strike="noStrike" kern="1200" cap="none" spc="0" normalizeH="0" baseline="0" noProof="0" dirty="0">
                <a:ln>
                  <a:noFill/>
                </a:ln>
                <a:solidFill>
                  <a:schemeClr val="folHlink"/>
                </a:solidFill>
                <a:effectLst/>
                <a:uLnTx/>
                <a:uFillTx/>
                <a:latin typeface="+mn-lt"/>
                <a:ea typeface="+mn-ea"/>
                <a:cs typeface="+mn-ea"/>
                <a:sym typeface="+mn-lt"/>
              </a:rPr>
              <a:t>制造商</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型号</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   车身样式</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   价格</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chemeClr val="folHlink"/>
                </a:solidFill>
                <a:effectLst/>
                <a:uLnTx/>
                <a:uFillTx/>
                <a:latin typeface="+mn-lt"/>
                <a:ea typeface="+mn-ea"/>
                <a:cs typeface="+mn-ea"/>
                <a:sym typeface="+mn-lt"/>
              </a:rPr>
              <a:t>可选型号</a:t>
            </a:r>
            <a:endParaRPr kumimoji="0" lang="en-US" altLang="zh-CN" sz="2400" b="1" i="0" u="none" strike="noStrike" kern="1200" cap="none" spc="0" normalizeH="0" baseline="0" noProof="0" dirty="0">
              <a:ln>
                <a:noFill/>
              </a:ln>
              <a:solidFill>
                <a:schemeClr val="folHlink"/>
              </a:solidFill>
              <a:effectLst/>
              <a:uLnTx/>
              <a:uFillTx/>
              <a:latin typeface="+mn-lt"/>
              <a:ea typeface="+mn-ea"/>
              <a:cs typeface="+mn-ea"/>
              <a:sym typeface="+mn-lt"/>
            </a:endParaRPr>
          </a:p>
        </p:txBody>
      </p:sp>
      <p:sp>
        <p:nvSpPr>
          <p:cNvPr id="36872" name="Line 6"/>
          <p:cNvSpPr>
            <a:spLocks noChangeShapeType="1"/>
          </p:cNvSpPr>
          <p:nvPr/>
        </p:nvSpPr>
        <p:spPr bwMode="auto">
          <a:xfrm flipV="1">
            <a:off x="3160713" y="3733800"/>
            <a:ext cx="2859088" cy="174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7892" name="Rectangle 1026"/>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什么是关系？</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7893" name="Rectangle 1027"/>
          <p:cNvSpPr>
            <a:spLocks noGrp="1" noChangeArrowheads="1"/>
          </p:cNvSpPr>
          <p:nvPr>
            <p:ph idx="1"/>
          </p:nvPr>
        </p:nvSpPr>
        <p:spPr/>
        <p:txBody>
          <a:bodyPr vert="horz" wrap="square" lIns="91440" tIns="45720" rIns="91440" bIns="45720" numCol="1" anchor="ctr" anchorCtr="0" compatLnSpc="1"/>
          <a:lstStyle/>
          <a:p>
            <a:pPr marL="342900" marR="0" lvl="0" indent="-342900" algn="just" defTabSz="914400" rtl="0" eaLnBrk="0" fontAlgn="base" latinLnBrk="0" hangingPunct="0">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数据对象之间以不同方式相互关联。</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0" fontAlgn="base" latinLnBrk="0" hangingPunct="0">
              <a:lnSpc>
                <a:spcPct val="9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在</a:t>
            </a:r>
            <a:r>
              <a:rPr kumimoji="0" lang="zh-CN" altLang="en-US" sz="2400" b="1" i="0" u="none" strike="noStrike" kern="0" cap="none" spc="0" normalizeH="0" baseline="0" noProof="0" dirty="0">
                <a:ln>
                  <a:noFill/>
                </a:ln>
                <a:solidFill>
                  <a:schemeClr val="folHlink"/>
                </a:solidFill>
                <a:effectLst/>
                <a:uLnTx/>
                <a:uFillTx/>
                <a:latin typeface="+mn-lt"/>
                <a:ea typeface="+mn-ea"/>
                <a:cs typeface="+mn-ea"/>
                <a:sym typeface="+mn-lt"/>
              </a:rPr>
              <a:t>人</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和</a:t>
            </a:r>
            <a:r>
              <a:rPr kumimoji="0" lang="zh-CN" altLang="en-US" sz="2400" b="1" i="0" u="none" strike="noStrike" kern="0" cap="none" spc="0" normalizeH="0" baseline="0" noProof="0" dirty="0">
                <a:ln>
                  <a:noFill/>
                </a:ln>
                <a:solidFill>
                  <a:schemeClr val="folHlink"/>
                </a:solidFill>
                <a:effectLst/>
                <a:uLnTx/>
                <a:uFillTx/>
                <a:latin typeface="+mn-lt"/>
                <a:ea typeface="+mn-ea"/>
                <a:cs typeface="+mn-ea"/>
                <a:sym typeface="+mn-lt"/>
              </a:rPr>
              <a:t>车辆</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之间可以建立联系是因为两者存在关联</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1143000" marR="0" lvl="2" indent="-228600" algn="just" defTabSz="914400" rtl="0" eaLnBrk="0" fontAlgn="base" latinLnBrk="0" hangingPunct="0">
              <a:lnSpc>
                <a:spcPct val="90000"/>
              </a:lnSpc>
              <a:spcBef>
                <a:spcPts val="300"/>
              </a:spcBef>
              <a:spcAft>
                <a:spcPct val="0"/>
              </a:spcAft>
              <a:buClr>
                <a:schemeClr val="tx2"/>
              </a:buClr>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人 </a:t>
            </a:r>
            <a:r>
              <a:rPr kumimoji="0" lang="zh-CN" altLang="en-US" sz="2000" b="0" i="1" u="none" strike="noStrike" kern="0" cap="none" spc="0" normalizeH="0" baseline="0" noProof="0" dirty="0">
                <a:ln>
                  <a:noFill/>
                </a:ln>
                <a:solidFill>
                  <a:schemeClr val="tx1"/>
                </a:solidFill>
                <a:effectLst/>
                <a:uLnTx/>
                <a:uFillTx/>
                <a:latin typeface="+mn-lt"/>
                <a:ea typeface="+mn-ea"/>
                <a:cs typeface="+mn-ea"/>
                <a:sym typeface="+mn-lt"/>
              </a:rPr>
              <a:t>拥有  </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车</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1143000" marR="0" lvl="2" indent="-228600" algn="just" defTabSz="914400" rtl="0" eaLnBrk="0" fontAlgn="base" latinLnBrk="0" hangingPunct="0">
              <a:lnSpc>
                <a:spcPct val="90000"/>
              </a:lnSpc>
              <a:spcBef>
                <a:spcPts val="300"/>
              </a:spcBef>
              <a:spcAft>
                <a:spcPct val="0"/>
              </a:spcAft>
              <a:buClr>
                <a:schemeClr val="tx2"/>
              </a:buClr>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人 </a:t>
            </a:r>
            <a:r>
              <a:rPr kumimoji="0" lang="zh-CN" altLang="en-US" sz="2000" b="0" i="1" u="none" strike="noStrike" kern="0" cap="none" spc="0" normalizeH="0" baseline="0" noProof="0" dirty="0">
                <a:ln>
                  <a:noFill/>
                </a:ln>
                <a:solidFill>
                  <a:schemeClr val="tx1"/>
                </a:solidFill>
                <a:effectLst/>
                <a:uLnTx/>
                <a:uFillTx/>
                <a:latin typeface="+mn-lt"/>
                <a:ea typeface="+mn-ea"/>
                <a:cs typeface="+mn-ea"/>
                <a:sym typeface="+mn-lt"/>
              </a:rPr>
              <a:t>参保后驾驶  </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车辆</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ts val="6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拥有和参保后驾驶这两种关系定义了人与车辆之间的相关联性</a:t>
            </a:r>
            <a:endParaRPr kumimoji="0" lang="en-US" altLang="zh-CN" sz="2800" b="1"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ts val="6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一种关系存在多种情况</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对象会有多种不同的方式产生关系</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8916" name="Rectangle 2"/>
          <p:cNvSpPr>
            <a:spLocks noGrp="1" noChangeArrowheads="1"/>
          </p:cNvSpPr>
          <p:nvPr>
            <p:ph type="title"/>
          </p:nvPr>
        </p:nvSpPr>
        <p:spPr>
          <a:xfrm>
            <a:off x="1219200" y="1143000"/>
            <a:ext cx="6705600" cy="63341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a:ln>
                  <a:noFill/>
                </a:ln>
                <a:solidFill>
                  <a:schemeClr val="tx2"/>
                </a:solidFill>
                <a:effectLst/>
                <a:uLnTx/>
                <a:uFillTx/>
                <a:latin typeface="+mn-lt"/>
                <a:ea typeface="+mn-ea"/>
                <a:cs typeface="+mn-ea"/>
                <a:sym typeface="+mn-lt"/>
              </a:rPr>
              <a:t>体系结构设计元素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38917" name="Rectangle 3"/>
          <p:cNvSpPr>
            <a:spLocks noGrp="1" noChangeArrowheads="1"/>
          </p:cNvSpPr>
          <p:nvPr>
            <p:ph idx="1"/>
          </p:nvPr>
        </p:nvSpPr>
        <p:spPr>
          <a:xfrm>
            <a:off x="1752600" y="1905000"/>
            <a:ext cx="7010400" cy="4191000"/>
          </a:xfrm>
        </p:spPr>
        <p:txBody>
          <a:bodyPr vert="horz" wrap="square" lIns="91440" tIns="45720" rIns="91440" bIns="45720" numCol="1" anchor="ctr" anchorCtr="0" compatLnSpc="1"/>
          <a:lstStyle/>
          <a:p>
            <a:pPr marL="342900" marR="0" lvl="0" indent="-342900" algn="just"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体系结构模型</a:t>
            </a:r>
            <a:r>
              <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rPr>
              <a:t>[Sha96]</a:t>
            </a: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从以下</a:t>
            </a:r>
            <a:r>
              <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rPr>
              <a:t>3</a:t>
            </a:r>
            <a:r>
              <a:rPr kumimoji="0" lang="zh-CN" altLang="en-US" sz="3200" b="0" i="0" u="none" strike="noStrike" kern="0" cap="none" spc="0" normalizeH="0" baseline="0" noProof="0" dirty="0">
                <a:ln>
                  <a:noFill/>
                </a:ln>
                <a:solidFill>
                  <a:schemeClr val="tx1"/>
                </a:solidFill>
                <a:effectLst/>
                <a:uLnTx/>
                <a:uFillTx/>
                <a:latin typeface="+mn-lt"/>
                <a:ea typeface="+mn-ea"/>
                <a:cs typeface="+mn-ea"/>
                <a:sym typeface="+mn-lt"/>
              </a:rPr>
              <a:t>个来源获得：</a:t>
            </a:r>
            <a:endParaRPr kumimoji="0" lang="en-US" altLang="zh-CN" sz="32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1" fontAlgn="base" latinLnBrk="0" hangingPunct="1">
              <a:lnSpc>
                <a:spcPct val="100000"/>
              </a:lnSpc>
              <a:spcBef>
                <a:spcPts val="600"/>
              </a:spcBef>
              <a:spcAft>
                <a:spcPct val="0"/>
              </a:spcAft>
              <a:buClr>
                <a:schemeClr val="folHlink"/>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关于将要构建的软件的</a:t>
            </a:r>
            <a:r>
              <a:rPr kumimoji="0" lang="zh-CN" altLang="en-US" sz="2800" b="0" i="0" u="none" strike="noStrike" kern="0" cap="none" spc="0" normalizeH="0" baseline="0" noProof="0" dirty="0">
                <a:ln>
                  <a:noFill/>
                </a:ln>
                <a:solidFill>
                  <a:schemeClr val="folHlink"/>
                </a:solidFill>
                <a:effectLst/>
                <a:uLnTx/>
                <a:uFillTx/>
                <a:latin typeface="+mn-lt"/>
                <a:ea typeface="+mn-ea"/>
                <a:cs typeface="+mn-ea"/>
                <a:sym typeface="+mn-lt"/>
              </a:rPr>
              <a:t>应用域信息；</a:t>
            </a:r>
            <a:endParaRPr kumimoji="0" lang="en-US" altLang="zh-CN" sz="2800" b="0" i="0" u="none" strike="noStrike" kern="0" cap="none" spc="0" normalizeH="0" baseline="0" noProof="0" dirty="0">
              <a:ln>
                <a:noFill/>
              </a:ln>
              <a:solidFill>
                <a:schemeClr val="folHlink"/>
              </a:solidFill>
              <a:effectLst/>
              <a:uLnTx/>
              <a:uFillTx/>
              <a:latin typeface="+mn-lt"/>
              <a:ea typeface="+mn-ea"/>
              <a:cs typeface="+mn-ea"/>
              <a:sym typeface="+mn-lt"/>
            </a:endParaRPr>
          </a:p>
          <a:p>
            <a:pPr marL="742950" marR="0" lvl="1" indent="-285750" algn="just" defTabSz="914400" rtl="0" eaLnBrk="1" fontAlgn="base" latinLnBrk="0" hangingPunct="1">
              <a:lnSpc>
                <a:spcPct val="100000"/>
              </a:lnSpc>
              <a:spcBef>
                <a:spcPts val="600"/>
              </a:spcBef>
              <a:spcAft>
                <a:spcPct val="0"/>
              </a:spcAft>
              <a:buClr>
                <a:schemeClr val="folHlink"/>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chemeClr val="folHlink"/>
                </a:solidFill>
                <a:effectLst/>
                <a:uLnTx/>
                <a:uFillTx/>
                <a:latin typeface="+mn-lt"/>
                <a:ea typeface="+mn-ea"/>
                <a:cs typeface="+mn-ea"/>
                <a:sym typeface="+mn-lt"/>
              </a:rPr>
              <a:t>特定的需求模型元素</a:t>
            </a: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，如数据流图或分析类、现有问题中它们的关系和协作；</a:t>
            </a:r>
            <a:endParaRPr kumimoji="0" lang="en-US" altLang="zh-CN" sz="2800" b="0" i="0" u="none" strike="noStrike" kern="0" cap="none" spc="0" normalizeH="0" baseline="0" noProof="0" dirty="0">
              <a:ln>
                <a:noFill/>
              </a:ln>
              <a:solidFill>
                <a:schemeClr val="bg1">
                  <a:lumMod val="10000"/>
                </a:schemeClr>
              </a:solidFill>
              <a:effectLst/>
              <a:uLnTx/>
              <a:uFillTx/>
              <a:latin typeface="+mn-lt"/>
              <a:ea typeface="+mn-ea"/>
              <a:cs typeface="+mn-ea"/>
              <a:sym typeface="+mn-lt"/>
            </a:endParaRPr>
          </a:p>
          <a:p>
            <a:pPr marL="742950" marR="0" lvl="1" indent="-285750" algn="just" defTabSz="914400" rtl="0" eaLnBrk="1" fontAlgn="base" latinLnBrk="0" hangingPunct="1">
              <a:lnSpc>
                <a:spcPct val="100000"/>
              </a:lnSpc>
              <a:spcBef>
                <a:spcPts val="600"/>
              </a:spcBef>
              <a:spcAft>
                <a:spcPct val="0"/>
              </a:spcAft>
              <a:buClr>
                <a:schemeClr val="folHlink"/>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chemeClr val="folHlink"/>
                </a:solidFill>
                <a:effectLst/>
                <a:uLnTx/>
                <a:uFillTx/>
                <a:latin typeface="+mn-lt"/>
                <a:ea typeface="+mn-ea"/>
                <a:cs typeface="+mn-ea"/>
                <a:sym typeface="+mn-lt"/>
              </a:rPr>
              <a:t>体系结构风格</a:t>
            </a: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（第</a:t>
            </a:r>
            <a:r>
              <a:rPr kumimoji="0" lang="en-US" altLang="zh-CN"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13</a:t>
            </a: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章）</a:t>
            </a:r>
            <a:r>
              <a:rPr kumimoji="0" lang="zh-CN" altLang="en-US" sz="2800" b="0" i="0" u="none" strike="noStrike" kern="0" cap="none" spc="0" normalizeH="0" baseline="0" noProof="0" dirty="0">
                <a:ln>
                  <a:noFill/>
                </a:ln>
                <a:solidFill>
                  <a:schemeClr val="folHlink"/>
                </a:solidFill>
                <a:effectLst/>
                <a:uLnTx/>
                <a:uFillTx/>
                <a:latin typeface="+mn-lt"/>
                <a:ea typeface="+mn-ea"/>
                <a:cs typeface="+mn-ea"/>
                <a:sym typeface="+mn-lt"/>
              </a:rPr>
              <a:t>和模式</a:t>
            </a: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（第</a:t>
            </a:r>
            <a:r>
              <a:rPr kumimoji="0" lang="en-US" altLang="zh-CN"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16</a:t>
            </a:r>
            <a:r>
              <a:rPr kumimoji="0" lang="zh-CN" altLang="en-US" sz="2800" b="0" i="0" u="none" strike="noStrike" kern="0" cap="none" spc="0" normalizeH="0" baseline="0" noProof="0" dirty="0">
                <a:ln>
                  <a:noFill/>
                </a:ln>
                <a:solidFill>
                  <a:schemeClr val="bg1">
                    <a:lumMod val="10000"/>
                  </a:schemeClr>
                </a:solidFill>
                <a:effectLst/>
                <a:uLnTx/>
                <a:uFillTx/>
                <a:latin typeface="+mn-lt"/>
                <a:ea typeface="+mn-ea"/>
                <a:cs typeface="+mn-ea"/>
                <a:sym typeface="+mn-lt"/>
              </a:rPr>
              <a:t>章）</a:t>
            </a:r>
            <a:r>
              <a:rPr kumimoji="0" lang="zh-CN" altLang="en-US" sz="2800" b="0" i="0" u="none" strike="noStrike" kern="0" cap="none" spc="0" normalizeH="0" baseline="0" noProof="0" dirty="0">
                <a:ln>
                  <a:noFill/>
                </a:ln>
                <a:solidFill>
                  <a:schemeClr val="folHlink"/>
                </a:solidFill>
                <a:effectLst/>
                <a:uLnTx/>
                <a:uFillTx/>
                <a:latin typeface="+mn-lt"/>
                <a:ea typeface="+mn-ea"/>
                <a:cs typeface="+mn-ea"/>
                <a:sym typeface="+mn-lt"/>
              </a:rPr>
              <a:t>的可获得性</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39941" name="Rectangle 3"/>
          <p:cNvSpPr>
            <a:spLocks noGrp="1" noChangeArrowheads="1"/>
          </p:cNvSpPr>
          <p:nvPr>
            <p:ph idx="1"/>
          </p:nvPr>
        </p:nvSpPr>
        <p:spPr/>
        <p:txBody>
          <a:bodyPr vert="horz" wrap="square" lIns="91440" tIns="45720" rIns="91440" bIns="4572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接口是一组描述类的部分行为的操作，并提供了那些操作的访问方法</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重要元素</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用户界面（</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User interface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UI</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其他系统的外部接口</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just"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各种设计构件之间的内部接口</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运用</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UML</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协作图建模（在</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UML 1.x </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称之为协作图）</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Rectangle 3"/>
          <p:cNvSpPr txBox="1">
            <a:spLocks noChangeArrowheads="1"/>
          </p:cNvSpPr>
          <p:nvPr/>
        </p:nvSpPr>
        <p:spPr bwMode="auto">
          <a:xfrm>
            <a:off x="1219200" y="1066800"/>
            <a:ext cx="5386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a:ln>
                  <a:noFill/>
                </a:ln>
                <a:solidFill>
                  <a:schemeClr val="tx2"/>
                </a:solidFill>
                <a:effectLst/>
                <a:uLnTx/>
                <a:uFillTx/>
                <a:latin typeface="+mn-lt"/>
                <a:ea typeface="+mn-ea"/>
                <a:cs typeface="+mn-ea"/>
                <a:sym typeface="+mn-lt"/>
              </a:rPr>
              <a:t>接口设计元素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41988" name="Rectangle 3"/>
          <p:cNvSpPr>
            <a:spLocks noGrp="1" noChangeArrowheads="1"/>
          </p:cNvSpPr>
          <p:nvPr>
            <p:ph type="title"/>
          </p:nvPr>
        </p:nvSpPr>
        <p:spPr>
          <a:xfrm>
            <a:off x="1219200" y="1066800"/>
            <a:ext cx="5386388" cy="6858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接口设计元素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94211" name="文本框 1"/>
          <p:cNvSpPr txBox="1"/>
          <p:nvPr/>
        </p:nvSpPr>
        <p:spPr>
          <a:xfrm>
            <a:off x="3155950" y="5899150"/>
            <a:ext cx="3033713" cy="521970"/>
          </a:xfrm>
          <a:prstGeom prst="rect">
            <a:avLst/>
          </a:prstGeom>
          <a:noFill/>
          <a:ln w="9525">
            <a:noFill/>
          </a:ln>
        </p:spPr>
        <p:txBody>
          <a:bodyPr anchor="t" anchorCtr="0">
            <a:spAutoFit/>
          </a:bodyPr>
          <a:p>
            <a:pPr eaLnBrk="0" hangingPunct="0">
              <a:buSzTx/>
            </a:pPr>
            <a:r>
              <a:rPr lang="zh-CN" altLang="zh-CN" sz="1400" dirty="0">
                <a:latin typeface="Arial" panose="020B0604020202020204" pitchFamily="34" charset="0"/>
                <a:ea typeface="微软雅黑" panose="020B0503020204020204" pitchFamily="34" charset="-122"/>
                <a:sym typeface="Arial" panose="020B0604020202020204" pitchFamily="34" charset="0"/>
              </a:rPr>
              <a:t>图</a:t>
            </a:r>
            <a:r>
              <a:rPr lang="en-US" altLang="zh-CN" sz="1400" dirty="0">
                <a:latin typeface="Arial" panose="020B0604020202020204" pitchFamily="34" charset="0"/>
                <a:ea typeface="微软雅黑" panose="020B0503020204020204" pitchFamily="34" charset="-122"/>
                <a:sym typeface="Arial" panose="020B0604020202020204" pitchFamily="34" charset="0"/>
              </a:rPr>
              <a:t>8</a:t>
            </a:r>
            <a:r>
              <a:rPr lang="en-US" altLang="zh-CN" sz="1400" dirty="0">
                <a:latin typeface="Arial" panose="020B0604020202020204" pitchFamily="34" charset="0"/>
                <a:ea typeface="微软雅黑" panose="020B0503020204020204" pitchFamily="34" charset="-122"/>
                <a:sym typeface="Arial" panose="020B0604020202020204" pitchFamily="34" charset="0"/>
              </a:rPr>
              <a:t>-5  ControlPanel </a:t>
            </a:r>
            <a:r>
              <a:rPr lang="zh-CN" altLang="zh-CN" sz="1400" dirty="0">
                <a:latin typeface="Arial" panose="020B0604020202020204" pitchFamily="34" charset="0"/>
                <a:ea typeface="微软雅黑" panose="020B0503020204020204" pitchFamily="34" charset="-122"/>
                <a:sym typeface="Arial" panose="020B0604020202020204" pitchFamily="34" charset="0"/>
              </a:rPr>
              <a:t>的接口表示 </a:t>
            </a:r>
            <a:endParaRPr lang="zh-CN" altLang="zh-CN" sz="1400" dirty="0">
              <a:latin typeface="Arial" panose="020B0604020202020204" pitchFamily="34" charset="0"/>
              <a:ea typeface="微软雅黑" panose="020B0503020204020204" pitchFamily="34" charset="-122"/>
              <a:sym typeface="Arial" panose="020B0604020202020204" pitchFamily="34" charset="0"/>
            </a:endParaRPr>
          </a:p>
          <a:p>
            <a:pPr eaLnBrk="0" hangingPunct="0">
              <a:buSzTx/>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42104" name="Rectangle 371"/>
          <p:cNvSpPr>
            <a:spLocks noChangeArrowheads="1"/>
          </p:cNvSpPr>
          <p:nvPr/>
        </p:nvSpPr>
        <p:spPr bwMode="auto">
          <a:xfrm>
            <a:off x="5432425" y="1905000"/>
            <a:ext cx="728663"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5" name="Line 372"/>
          <p:cNvSpPr>
            <a:spLocks noChangeShapeType="1"/>
          </p:cNvSpPr>
          <p:nvPr/>
        </p:nvSpPr>
        <p:spPr bwMode="auto">
          <a:xfrm>
            <a:off x="5432425" y="1905000"/>
            <a:ext cx="728663"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6" name="Line 373"/>
          <p:cNvSpPr>
            <a:spLocks noChangeShapeType="1"/>
          </p:cNvSpPr>
          <p:nvPr/>
        </p:nvSpPr>
        <p:spPr bwMode="auto">
          <a:xfrm>
            <a:off x="6161088" y="19050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7" name="Line 374"/>
          <p:cNvSpPr>
            <a:spLocks noChangeShapeType="1"/>
          </p:cNvSpPr>
          <p:nvPr/>
        </p:nvSpPr>
        <p:spPr bwMode="auto">
          <a:xfrm>
            <a:off x="6161088" y="1905000"/>
            <a:ext cx="0" cy="6604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1" name="Line 378"/>
          <p:cNvSpPr>
            <a:spLocks noChangeShapeType="1"/>
          </p:cNvSpPr>
          <p:nvPr/>
        </p:nvSpPr>
        <p:spPr bwMode="auto">
          <a:xfrm flipV="1">
            <a:off x="5432425" y="1905000"/>
            <a:ext cx="0" cy="6604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2" name="Line 379"/>
          <p:cNvSpPr>
            <a:spLocks noChangeShapeType="1"/>
          </p:cNvSpPr>
          <p:nvPr/>
        </p:nvSpPr>
        <p:spPr bwMode="auto">
          <a:xfrm>
            <a:off x="5432425" y="19050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94218" name="组合 42343"/>
          <p:cNvGrpSpPr/>
          <p:nvPr/>
        </p:nvGrpSpPr>
        <p:grpSpPr>
          <a:xfrm>
            <a:off x="3214688" y="1990725"/>
            <a:ext cx="2946400" cy="3636963"/>
            <a:chOff x="3214689" y="1990725"/>
            <a:chExt cx="2946400" cy="3636963"/>
          </a:xfrm>
        </p:grpSpPr>
        <p:grpSp>
          <p:nvGrpSpPr>
            <p:cNvPr id="94219" name="Group 210"/>
            <p:cNvGrpSpPr/>
            <p:nvPr/>
          </p:nvGrpSpPr>
          <p:grpSpPr>
            <a:xfrm>
              <a:off x="3214689" y="3235324"/>
              <a:ext cx="1076325" cy="1762125"/>
              <a:chOff x="2025" y="2038"/>
              <a:chExt cx="678" cy="1110"/>
            </a:xfrm>
          </p:grpSpPr>
          <p:sp>
            <p:nvSpPr>
              <p:cNvPr id="42144" name="Rectangle 10"/>
              <p:cNvSpPr>
                <a:spLocks noChangeArrowheads="1"/>
              </p:cNvSpPr>
              <p:nvPr/>
            </p:nvSpPr>
            <p:spPr bwMode="auto">
              <a:xfrm>
                <a:off x="2025" y="2038"/>
                <a:ext cx="678"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5" name="Line 11"/>
              <p:cNvSpPr>
                <a:spLocks noChangeShapeType="1"/>
              </p:cNvSpPr>
              <p:nvPr/>
            </p:nvSpPr>
            <p:spPr bwMode="auto">
              <a:xfrm>
                <a:off x="2025" y="2038"/>
                <a:ext cx="678"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6" name="Line 12"/>
              <p:cNvSpPr>
                <a:spLocks noChangeShapeType="1"/>
              </p:cNvSpPr>
              <p:nvPr/>
            </p:nvSpPr>
            <p:spPr bwMode="auto">
              <a:xfrm>
                <a:off x="2703" y="203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7" name="Line 13"/>
              <p:cNvSpPr>
                <a:spLocks noChangeShapeType="1"/>
              </p:cNvSpPr>
              <p:nvPr/>
            </p:nvSpPr>
            <p:spPr bwMode="auto">
              <a:xfrm>
                <a:off x="2703" y="2038"/>
                <a:ext cx="0" cy="111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8" name="Line 14"/>
              <p:cNvSpPr>
                <a:spLocks noChangeShapeType="1"/>
              </p:cNvSpPr>
              <p:nvPr/>
            </p:nvSpPr>
            <p:spPr bwMode="auto">
              <a:xfrm>
                <a:off x="2703" y="314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9" name="Line 15"/>
              <p:cNvSpPr>
                <a:spLocks noChangeShapeType="1"/>
              </p:cNvSpPr>
              <p:nvPr/>
            </p:nvSpPr>
            <p:spPr bwMode="auto">
              <a:xfrm flipH="1">
                <a:off x="2025" y="3148"/>
                <a:ext cx="678"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0" name="Line 16"/>
              <p:cNvSpPr>
                <a:spLocks noChangeShapeType="1"/>
              </p:cNvSpPr>
              <p:nvPr/>
            </p:nvSpPr>
            <p:spPr bwMode="auto">
              <a:xfrm>
                <a:off x="2025" y="314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1" name="Line 17"/>
              <p:cNvSpPr>
                <a:spLocks noChangeShapeType="1"/>
              </p:cNvSpPr>
              <p:nvPr/>
            </p:nvSpPr>
            <p:spPr bwMode="auto">
              <a:xfrm flipV="1">
                <a:off x="2025" y="2038"/>
                <a:ext cx="0" cy="111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2" name="Line 18"/>
              <p:cNvSpPr>
                <a:spLocks noChangeShapeType="1"/>
              </p:cNvSpPr>
              <p:nvPr/>
            </p:nvSpPr>
            <p:spPr bwMode="auto">
              <a:xfrm>
                <a:off x="2025" y="203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3" name="Rectangle 19"/>
              <p:cNvSpPr>
                <a:spLocks noChangeArrowheads="1"/>
              </p:cNvSpPr>
              <p:nvPr/>
            </p:nvSpPr>
            <p:spPr bwMode="auto">
              <a:xfrm>
                <a:off x="2169" y="2092"/>
                <a:ext cx="4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4" name="Rectangle 20"/>
              <p:cNvSpPr>
                <a:spLocks noChangeArrowheads="1"/>
              </p:cNvSpPr>
              <p:nvPr/>
            </p:nvSpPr>
            <p:spPr bwMode="auto">
              <a:xfrm>
                <a:off x="2203"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5" name="Rectangle 21"/>
              <p:cNvSpPr>
                <a:spLocks noChangeArrowheads="1"/>
              </p:cNvSpPr>
              <p:nvPr/>
            </p:nvSpPr>
            <p:spPr bwMode="auto">
              <a:xfrm>
                <a:off x="2237"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6" name="Rectangle 22"/>
              <p:cNvSpPr>
                <a:spLocks noChangeArrowheads="1"/>
              </p:cNvSpPr>
              <p:nvPr/>
            </p:nvSpPr>
            <p:spPr bwMode="auto">
              <a:xfrm>
                <a:off x="2272" y="2092"/>
                <a:ext cx="1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7" name="Rectangle 23"/>
              <p:cNvSpPr>
                <a:spLocks noChangeArrowheads="1"/>
              </p:cNvSpPr>
              <p:nvPr/>
            </p:nvSpPr>
            <p:spPr bwMode="auto">
              <a:xfrm>
                <a:off x="2299" y="2092"/>
                <a:ext cx="2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8" name="Rectangle 24"/>
              <p:cNvSpPr>
                <a:spLocks noChangeArrowheads="1"/>
              </p:cNvSpPr>
              <p:nvPr/>
            </p:nvSpPr>
            <p:spPr bwMode="auto">
              <a:xfrm>
                <a:off x="2320"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59" name="Rectangle 25"/>
              <p:cNvSpPr>
                <a:spLocks noChangeArrowheads="1"/>
              </p:cNvSpPr>
              <p:nvPr/>
            </p:nvSpPr>
            <p:spPr bwMode="auto">
              <a:xfrm>
                <a:off x="2354" y="2092"/>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0" name="Rectangle 26"/>
              <p:cNvSpPr>
                <a:spLocks noChangeArrowheads="1"/>
              </p:cNvSpPr>
              <p:nvPr/>
            </p:nvSpPr>
            <p:spPr bwMode="auto">
              <a:xfrm>
                <a:off x="2367" y="2092"/>
                <a:ext cx="4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1" name="Rectangle 27"/>
              <p:cNvSpPr>
                <a:spLocks noChangeArrowheads="1"/>
              </p:cNvSpPr>
              <p:nvPr/>
            </p:nvSpPr>
            <p:spPr bwMode="auto">
              <a:xfrm>
                <a:off x="2402"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2" name="Rectangle 28"/>
              <p:cNvSpPr>
                <a:spLocks noChangeArrowheads="1"/>
              </p:cNvSpPr>
              <p:nvPr/>
            </p:nvSpPr>
            <p:spPr bwMode="auto">
              <a:xfrm>
                <a:off x="2436"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3" name="Rectangle 29"/>
              <p:cNvSpPr>
                <a:spLocks noChangeArrowheads="1"/>
              </p:cNvSpPr>
              <p:nvPr/>
            </p:nvSpPr>
            <p:spPr bwMode="auto">
              <a:xfrm>
                <a:off x="2470" y="2092"/>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4" name="Rectangle 30"/>
              <p:cNvSpPr>
                <a:spLocks noChangeArrowheads="1"/>
              </p:cNvSpPr>
              <p:nvPr/>
            </p:nvSpPr>
            <p:spPr bwMode="auto">
              <a:xfrm>
                <a:off x="2504" y="2092"/>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5" name="Line 31"/>
              <p:cNvSpPr>
                <a:spLocks noChangeShapeType="1"/>
              </p:cNvSpPr>
              <p:nvPr/>
            </p:nvSpPr>
            <p:spPr bwMode="auto">
              <a:xfrm>
                <a:off x="2025" y="2254"/>
                <a:ext cx="671"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6" name="Line 32"/>
              <p:cNvSpPr>
                <a:spLocks noChangeShapeType="1"/>
              </p:cNvSpPr>
              <p:nvPr/>
            </p:nvSpPr>
            <p:spPr bwMode="auto">
              <a:xfrm>
                <a:off x="2025" y="2685"/>
                <a:ext cx="678"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7" name="Rectangle 33"/>
              <p:cNvSpPr>
                <a:spLocks noChangeArrowheads="1"/>
              </p:cNvSpPr>
              <p:nvPr/>
            </p:nvSpPr>
            <p:spPr bwMode="auto">
              <a:xfrm>
                <a:off x="2080" y="229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8" name="Rectangle 34"/>
              <p:cNvSpPr>
                <a:spLocks noChangeArrowheads="1"/>
              </p:cNvSpPr>
              <p:nvPr/>
            </p:nvSpPr>
            <p:spPr bwMode="auto">
              <a:xfrm>
                <a:off x="2107" y="2293"/>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69" name="Rectangle 35"/>
              <p:cNvSpPr>
                <a:spLocks noChangeArrowheads="1"/>
              </p:cNvSpPr>
              <p:nvPr/>
            </p:nvSpPr>
            <p:spPr bwMode="auto">
              <a:xfrm>
                <a:off x="2141" y="2293"/>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0" name="Rectangle 36"/>
              <p:cNvSpPr>
                <a:spLocks noChangeArrowheads="1"/>
              </p:cNvSpPr>
              <p:nvPr/>
            </p:nvSpPr>
            <p:spPr bwMode="auto">
              <a:xfrm>
                <a:off x="2176" y="229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1" name="Rectangle 37"/>
              <p:cNvSpPr>
                <a:spLocks noChangeArrowheads="1"/>
              </p:cNvSpPr>
              <p:nvPr/>
            </p:nvSpPr>
            <p:spPr bwMode="auto">
              <a:xfrm>
                <a:off x="2203" y="2293"/>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2" name="Rectangle 38"/>
              <p:cNvSpPr>
                <a:spLocks noChangeArrowheads="1"/>
              </p:cNvSpPr>
              <p:nvPr/>
            </p:nvSpPr>
            <p:spPr bwMode="auto">
              <a:xfrm>
                <a:off x="2217" y="229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3" name="Rectangle 39"/>
              <p:cNvSpPr>
                <a:spLocks noChangeArrowheads="1"/>
              </p:cNvSpPr>
              <p:nvPr/>
            </p:nvSpPr>
            <p:spPr bwMode="auto">
              <a:xfrm>
                <a:off x="2244" y="229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4" name="Rectangle 40"/>
              <p:cNvSpPr>
                <a:spLocks noChangeArrowheads="1"/>
              </p:cNvSpPr>
              <p:nvPr/>
            </p:nvSpPr>
            <p:spPr bwMode="auto">
              <a:xfrm>
                <a:off x="2272" y="2293"/>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5" name="Rectangle 41"/>
              <p:cNvSpPr>
                <a:spLocks noChangeArrowheads="1"/>
              </p:cNvSpPr>
              <p:nvPr/>
            </p:nvSpPr>
            <p:spPr bwMode="auto">
              <a:xfrm>
                <a:off x="2285" y="229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6" name="Rectangle 42"/>
              <p:cNvSpPr>
                <a:spLocks noChangeArrowheads="1"/>
              </p:cNvSpPr>
              <p:nvPr/>
            </p:nvSpPr>
            <p:spPr bwMode="auto">
              <a:xfrm>
                <a:off x="2313" y="229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7" name="Rectangle 43"/>
              <p:cNvSpPr>
                <a:spLocks noChangeArrowheads="1"/>
              </p:cNvSpPr>
              <p:nvPr/>
            </p:nvSpPr>
            <p:spPr bwMode="auto">
              <a:xfrm>
                <a:off x="2340" y="2293"/>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8" name="Rectangle 44"/>
              <p:cNvSpPr>
                <a:spLocks noChangeArrowheads="1"/>
              </p:cNvSpPr>
              <p:nvPr/>
            </p:nvSpPr>
            <p:spPr bwMode="auto">
              <a:xfrm>
                <a:off x="2080" y="2370"/>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79" name="Rectangle 45"/>
              <p:cNvSpPr>
                <a:spLocks noChangeArrowheads="1"/>
              </p:cNvSpPr>
              <p:nvPr/>
            </p:nvSpPr>
            <p:spPr bwMode="auto">
              <a:xfrm>
                <a:off x="2107" y="2370"/>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0" name="Rectangle 46"/>
              <p:cNvSpPr>
                <a:spLocks noChangeArrowheads="1"/>
              </p:cNvSpPr>
              <p:nvPr/>
            </p:nvSpPr>
            <p:spPr bwMode="auto">
              <a:xfrm>
                <a:off x="2135" y="2370"/>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1" name="Rectangle 47"/>
              <p:cNvSpPr>
                <a:spLocks noChangeArrowheads="1"/>
              </p:cNvSpPr>
              <p:nvPr/>
            </p:nvSpPr>
            <p:spPr bwMode="auto">
              <a:xfrm>
                <a:off x="2169" y="2370"/>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2" name="Rectangle 48"/>
              <p:cNvSpPr>
                <a:spLocks noChangeArrowheads="1"/>
              </p:cNvSpPr>
              <p:nvPr/>
            </p:nvSpPr>
            <p:spPr bwMode="auto">
              <a:xfrm>
                <a:off x="2183" y="2370"/>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3" name="Rectangle 49"/>
              <p:cNvSpPr>
                <a:spLocks noChangeArrowheads="1"/>
              </p:cNvSpPr>
              <p:nvPr/>
            </p:nvSpPr>
            <p:spPr bwMode="auto">
              <a:xfrm>
                <a:off x="2210" y="2370"/>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4" name="Rectangle 50"/>
              <p:cNvSpPr>
                <a:spLocks noChangeArrowheads="1"/>
              </p:cNvSpPr>
              <p:nvPr/>
            </p:nvSpPr>
            <p:spPr bwMode="auto">
              <a:xfrm>
                <a:off x="2237" y="2370"/>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5" name="Rectangle 51"/>
              <p:cNvSpPr>
                <a:spLocks noChangeArrowheads="1"/>
              </p:cNvSpPr>
              <p:nvPr/>
            </p:nvSpPr>
            <p:spPr bwMode="auto">
              <a:xfrm>
                <a:off x="2251" y="2370"/>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6" name="Rectangle 52"/>
              <p:cNvSpPr>
                <a:spLocks noChangeArrowheads="1"/>
              </p:cNvSpPr>
              <p:nvPr/>
            </p:nvSpPr>
            <p:spPr bwMode="auto">
              <a:xfrm>
                <a:off x="2278" y="2370"/>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7" name="Rectangle 53"/>
              <p:cNvSpPr>
                <a:spLocks noChangeArrowheads="1"/>
              </p:cNvSpPr>
              <p:nvPr/>
            </p:nvSpPr>
            <p:spPr bwMode="auto">
              <a:xfrm>
                <a:off x="2306" y="2370"/>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8" name="Rectangle 54"/>
              <p:cNvSpPr>
                <a:spLocks noChangeArrowheads="1"/>
              </p:cNvSpPr>
              <p:nvPr/>
            </p:nvSpPr>
            <p:spPr bwMode="auto">
              <a:xfrm>
                <a:off x="2326" y="2370"/>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89" name="Rectangle 55"/>
              <p:cNvSpPr>
                <a:spLocks noChangeArrowheads="1"/>
              </p:cNvSpPr>
              <p:nvPr/>
            </p:nvSpPr>
            <p:spPr bwMode="auto">
              <a:xfrm>
                <a:off x="2354" y="2370"/>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0" name="Rectangle 56"/>
              <p:cNvSpPr>
                <a:spLocks noChangeArrowheads="1"/>
              </p:cNvSpPr>
              <p:nvPr/>
            </p:nvSpPr>
            <p:spPr bwMode="auto">
              <a:xfrm>
                <a:off x="2374" y="2370"/>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1" name="Rectangle 57"/>
              <p:cNvSpPr>
                <a:spLocks noChangeArrowheads="1"/>
              </p:cNvSpPr>
              <p:nvPr/>
            </p:nvSpPr>
            <p:spPr bwMode="auto">
              <a:xfrm>
                <a:off x="2402" y="2370"/>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2" name="Rectangle 58"/>
              <p:cNvSpPr>
                <a:spLocks noChangeArrowheads="1"/>
              </p:cNvSpPr>
              <p:nvPr/>
            </p:nvSpPr>
            <p:spPr bwMode="auto">
              <a:xfrm>
                <a:off x="2080"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3" name="Rectangle 59"/>
              <p:cNvSpPr>
                <a:spLocks noChangeArrowheads="1"/>
              </p:cNvSpPr>
              <p:nvPr/>
            </p:nvSpPr>
            <p:spPr bwMode="auto">
              <a:xfrm>
                <a:off x="2107"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4" name="Rectangle 60"/>
              <p:cNvSpPr>
                <a:spLocks noChangeArrowheads="1"/>
              </p:cNvSpPr>
              <p:nvPr/>
            </p:nvSpPr>
            <p:spPr bwMode="auto">
              <a:xfrm>
                <a:off x="2135"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5" name="Rectangle 61"/>
              <p:cNvSpPr>
                <a:spLocks noChangeArrowheads="1"/>
              </p:cNvSpPr>
              <p:nvPr/>
            </p:nvSpPr>
            <p:spPr bwMode="auto">
              <a:xfrm>
                <a:off x="2162" y="2439"/>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6" name="Rectangle 62"/>
              <p:cNvSpPr>
                <a:spLocks noChangeArrowheads="1"/>
              </p:cNvSpPr>
              <p:nvPr/>
            </p:nvSpPr>
            <p:spPr bwMode="auto">
              <a:xfrm>
                <a:off x="2189"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7" name="Rectangle 63"/>
              <p:cNvSpPr>
                <a:spLocks noChangeArrowheads="1"/>
              </p:cNvSpPr>
              <p:nvPr/>
            </p:nvSpPr>
            <p:spPr bwMode="auto">
              <a:xfrm>
                <a:off x="2217"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8" name="Rectangle 64"/>
              <p:cNvSpPr>
                <a:spLocks noChangeArrowheads="1"/>
              </p:cNvSpPr>
              <p:nvPr/>
            </p:nvSpPr>
            <p:spPr bwMode="auto">
              <a:xfrm>
                <a:off x="2244" y="2439"/>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99" name="Rectangle 65"/>
              <p:cNvSpPr>
                <a:spLocks noChangeArrowheads="1"/>
              </p:cNvSpPr>
              <p:nvPr/>
            </p:nvSpPr>
            <p:spPr bwMode="auto">
              <a:xfrm>
                <a:off x="2278"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h</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0" name="Rectangle 66"/>
              <p:cNvSpPr>
                <a:spLocks noChangeArrowheads="1"/>
              </p:cNvSpPr>
              <p:nvPr/>
            </p:nvSpPr>
            <p:spPr bwMode="auto">
              <a:xfrm>
                <a:off x="2306"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1" name="Rectangle 67"/>
              <p:cNvSpPr>
                <a:spLocks noChangeArrowheads="1"/>
              </p:cNvSpPr>
              <p:nvPr/>
            </p:nvSpPr>
            <p:spPr bwMode="auto">
              <a:xfrm>
                <a:off x="2333" y="2439"/>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2" name="Rectangle 68"/>
              <p:cNvSpPr>
                <a:spLocks noChangeArrowheads="1"/>
              </p:cNvSpPr>
              <p:nvPr/>
            </p:nvSpPr>
            <p:spPr bwMode="auto">
              <a:xfrm>
                <a:off x="2354"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3" name="Rectangle 69"/>
              <p:cNvSpPr>
                <a:spLocks noChangeArrowheads="1"/>
              </p:cNvSpPr>
              <p:nvPr/>
            </p:nvSpPr>
            <p:spPr bwMode="auto">
              <a:xfrm>
                <a:off x="2381"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4" name="Rectangle 70"/>
              <p:cNvSpPr>
                <a:spLocks noChangeArrowheads="1"/>
              </p:cNvSpPr>
              <p:nvPr/>
            </p:nvSpPr>
            <p:spPr bwMode="auto">
              <a:xfrm>
                <a:off x="2409" y="2439"/>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5" name="Rectangle 71"/>
              <p:cNvSpPr>
                <a:spLocks noChangeArrowheads="1"/>
              </p:cNvSpPr>
              <p:nvPr/>
            </p:nvSpPr>
            <p:spPr bwMode="auto">
              <a:xfrm>
                <a:off x="2429" y="2439"/>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6" name="Rectangle 72"/>
              <p:cNvSpPr>
                <a:spLocks noChangeArrowheads="1"/>
              </p:cNvSpPr>
              <p:nvPr/>
            </p:nvSpPr>
            <p:spPr bwMode="auto">
              <a:xfrm>
                <a:off x="2457" y="2439"/>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7" name="Rectangle 73"/>
              <p:cNvSpPr>
                <a:spLocks noChangeArrowheads="1"/>
              </p:cNvSpPr>
              <p:nvPr/>
            </p:nvSpPr>
            <p:spPr bwMode="auto">
              <a:xfrm>
                <a:off x="2477" y="2439"/>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8" name="Rectangle 74"/>
              <p:cNvSpPr>
                <a:spLocks noChangeArrowheads="1"/>
              </p:cNvSpPr>
              <p:nvPr/>
            </p:nvSpPr>
            <p:spPr bwMode="auto">
              <a:xfrm>
                <a:off x="2491"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09" name="Rectangle 75"/>
              <p:cNvSpPr>
                <a:spLocks noChangeArrowheads="1"/>
              </p:cNvSpPr>
              <p:nvPr/>
            </p:nvSpPr>
            <p:spPr bwMode="auto">
              <a:xfrm>
                <a:off x="2518" y="2439"/>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0" name="Rectangle 76"/>
              <p:cNvSpPr>
                <a:spLocks noChangeArrowheads="1"/>
              </p:cNvSpPr>
              <p:nvPr/>
            </p:nvSpPr>
            <p:spPr bwMode="auto">
              <a:xfrm>
                <a:off x="2539" y="2439"/>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1" name="Rectangle 77"/>
              <p:cNvSpPr>
                <a:spLocks noChangeArrowheads="1"/>
              </p:cNvSpPr>
              <p:nvPr/>
            </p:nvSpPr>
            <p:spPr bwMode="auto">
              <a:xfrm>
                <a:off x="2552"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2" name="Rectangle 78"/>
              <p:cNvSpPr>
                <a:spLocks noChangeArrowheads="1"/>
              </p:cNvSpPr>
              <p:nvPr/>
            </p:nvSpPr>
            <p:spPr bwMode="auto">
              <a:xfrm>
                <a:off x="2580" y="243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3" name="Rectangle 79"/>
              <p:cNvSpPr>
                <a:spLocks noChangeArrowheads="1"/>
              </p:cNvSpPr>
              <p:nvPr/>
            </p:nvSpPr>
            <p:spPr bwMode="auto">
              <a:xfrm>
                <a:off x="2607" y="2439"/>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4" name="Rectangle 80"/>
              <p:cNvSpPr>
                <a:spLocks noChangeArrowheads="1"/>
              </p:cNvSpPr>
              <p:nvPr/>
            </p:nvSpPr>
            <p:spPr bwMode="auto">
              <a:xfrm>
                <a:off x="2080" y="2508"/>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5" name="Rectangle 81"/>
              <p:cNvSpPr>
                <a:spLocks noChangeArrowheads="1"/>
              </p:cNvSpPr>
              <p:nvPr/>
            </p:nvSpPr>
            <p:spPr bwMode="auto">
              <a:xfrm>
                <a:off x="2107" y="2508"/>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6" name="Rectangle 82"/>
              <p:cNvSpPr>
                <a:spLocks noChangeArrowheads="1"/>
              </p:cNvSpPr>
              <p:nvPr/>
            </p:nvSpPr>
            <p:spPr bwMode="auto">
              <a:xfrm>
                <a:off x="2135" y="2508"/>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7" name="Rectangle 83"/>
              <p:cNvSpPr>
                <a:spLocks noChangeArrowheads="1"/>
              </p:cNvSpPr>
              <p:nvPr/>
            </p:nvSpPr>
            <p:spPr bwMode="auto">
              <a:xfrm>
                <a:off x="2162" y="2508"/>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8" name="Rectangle 84"/>
              <p:cNvSpPr>
                <a:spLocks noChangeArrowheads="1"/>
              </p:cNvSpPr>
              <p:nvPr/>
            </p:nvSpPr>
            <p:spPr bwMode="auto">
              <a:xfrm>
                <a:off x="2189" y="2508"/>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19" name="Rectangle 85"/>
              <p:cNvSpPr>
                <a:spLocks noChangeArrowheads="1"/>
              </p:cNvSpPr>
              <p:nvPr/>
            </p:nvSpPr>
            <p:spPr bwMode="auto">
              <a:xfrm>
                <a:off x="2217" y="2508"/>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0" name="Rectangle 86"/>
              <p:cNvSpPr>
                <a:spLocks noChangeArrowheads="1"/>
              </p:cNvSpPr>
              <p:nvPr/>
            </p:nvSpPr>
            <p:spPr bwMode="auto">
              <a:xfrm>
                <a:off x="2244" y="2508"/>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1" name="Rectangle 87"/>
              <p:cNvSpPr>
                <a:spLocks noChangeArrowheads="1"/>
              </p:cNvSpPr>
              <p:nvPr/>
            </p:nvSpPr>
            <p:spPr bwMode="auto">
              <a:xfrm>
                <a:off x="2265" y="2508"/>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2" name="Rectangle 88"/>
              <p:cNvSpPr>
                <a:spLocks noChangeArrowheads="1"/>
              </p:cNvSpPr>
              <p:nvPr/>
            </p:nvSpPr>
            <p:spPr bwMode="auto">
              <a:xfrm>
                <a:off x="2080" y="2585"/>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w</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3" name="Rectangle 89"/>
              <p:cNvSpPr>
                <a:spLocks noChangeArrowheads="1"/>
              </p:cNvSpPr>
              <p:nvPr/>
            </p:nvSpPr>
            <p:spPr bwMode="auto">
              <a:xfrm>
                <a:off x="2114" y="2585"/>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4" name="Rectangle 90"/>
              <p:cNvSpPr>
                <a:spLocks noChangeArrowheads="1"/>
              </p:cNvSpPr>
              <p:nvPr/>
            </p:nvSpPr>
            <p:spPr bwMode="auto">
              <a:xfrm>
                <a:off x="2128" y="2585"/>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5" name="Rectangle 91"/>
              <p:cNvSpPr>
                <a:spLocks noChangeArrowheads="1"/>
              </p:cNvSpPr>
              <p:nvPr/>
            </p:nvSpPr>
            <p:spPr bwMode="auto">
              <a:xfrm>
                <a:off x="2148"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6" name="Rectangle 92"/>
              <p:cNvSpPr>
                <a:spLocks noChangeArrowheads="1"/>
              </p:cNvSpPr>
              <p:nvPr/>
            </p:nvSpPr>
            <p:spPr bwMode="auto">
              <a:xfrm>
                <a:off x="2176" y="2585"/>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7" name="Rectangle 93"/>
              <p:cNvSpPr>
                <a:spLocks noChangeArrowheads="1"/>
              </p:cNvSpPr>
              <p:nvPr/>
            </p:nvSpPr>
            <p:spPr bwMode="auto">
              <a:xfrm>
                <a:off x="2189"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8" name="Rectangle 94"/>
              <p:cNvSpPr>
                <a:spLocks noChangeArrowheads="1"/>
              </p:cNvSpPr>
              <p:nvPr/>
            </p:nvSpPr>
            <p:spPr bwMode="auto">
              <a:xfrm>
                <a:off x="2217" y="258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29" name="Rectangle 95"/>
              <p:cNvSpPr>
                <a:spLocks noChangeArrowheads="1"/>
              </p:cNvSpPr>
              <p:nvPr/>
            </p:nvSpPr>
            <p:spPr bwMode="auto">
              <a:xfrm>
                <a:off x="2244" y="258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0" name="Rectangle 96"/>
              <p:cNvSpPr>
                <a:spLocks noChangeArrowheads="1"/>
              </p:cNvSpPr>
              <p:nvPr/>
            </p:nvSpPr>
            <p:spPr bwMode="auto">
              <a:xfrm>
                <a:off x="2272" y="2585"/>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1" name="Rectangle 97"/>
              <p:cNvSpPr>
                <a:spLocks noChangeArrowheads="1"/>
              </p:cNvSpPr>
              <p:nvPr/>
            </p:nvSpPr>
            <p:spPr bwMode="auto">
              <a:xfrm>
                <a:off x="2285"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2" name="Rectangle 98"/>
              <p:cNvSpPr>
                <a:spLocks noChangeArrowheads="1"/>
              </p:cNvSpPr>
              <p:nvPr/>
            </p:nvSpPr>
            <p:spPr bwMode="auto">
              <a:xfrm>
                <a:off x="2313" y="2585"/>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3" name="Rectangle 99"/>
              <p:cNvSpPr>
                <a:spLocks noChangeArrowheads="1"/>
              </p:cNvSpPr>
              <p:nvPr/>
            </p:nvSpPr>
            <p:spPr bwMode="auto">
              <a:xfrm>
                <a:off x="2333"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4" name="Rectangle 100"/>
              <p:cNvSpPr>
                <a:spLocks noChangeArrowheads="1"/>
              </p:cNvSpPr>
              <p:nvPr/>
            </p:nvSpPr>
            <p:spPr bwMode="auto">
              <a:xfrm>
                <a:off x="2361" y="2585"/>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5" name="Rectangle 101"/>
              <p:cNvSpPr>
                <a:spLocks noChangeArrowheads="1"/>
              </p:cNvSpPr>
              <p:nvPr/>
            </p:nvSpPr>
            <p:spPr bwMode="auto">
              <a:xfrm>
                <a:off x="2381" y="2585"/>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f</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6" name="Rectangle 102"/>
              <p:cNvSpPr>
                <a:spLocks noChangeArrowheads="1"/>
              </p:cNvSpPr>
              <p:nvPr/>
            </p:nvSpPr>
            <p:spPr bwMode="auto">
              <a:xfrm>
                <a:off x="2402"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7" name="Rectangle 103"/>
              <p:cNvSpPr>
                <a:spLocks noChangeArrowheads="1"/>
              </p:cNvSpPr>
              <p:nvPr/>
            </p:nvSpPr>
            <p:spPr bwMode="auto">
              <a:xfrm>
                <a:off x="2429" y="258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8" name="Rectangle 104"/>
              <p:cNvSpPr>
                <a:spLocks noChangeArrowheads="1"/>
              </p:cNvSpPr>
              <p:nvPr/>
            </p:nvSpPr>
            <p:spPr bwMode="auto">
              <a:xfrm>
                <a:off x="2457" y="2585"/>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39" name="Rectangle 105"/>
              <p:cNvSpPr>
                <a:spLocks noChangeArrowheads="1"/>
              </p:cNvSpPr>
              <p:nvPr/>
            </p:nvSpPr>
            <p:spPr bwMode="auto">
              <a:xfrm>
                <a:off x="2484" y="2585"/>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0" name="Rectangle 106"/>
              <p:cNvSpPr>
                <a:spLocks noChangeArrowheads="1"/>
              </p:cNvSpPr>
              <p:nvPr/>
            </p:nvSpPr>
            <p:spPr bwMode="auto">
              <a:xfrm>
                <a:off x="2080" y="271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1" name="Rectangle 107"/>
              <p:cNvSpPr>
                <a:spLocks noChangeArrowheads="1"/>
              </p:cNvSpPr>
              <p:nvPr/>
            </p:nvSpPr>
            <p:spPr bwMode="auto">
              <a:xfrm>
                <a:off x="2100"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2" name="Rectangle 108"/>
              <p:cNvSpPr>
                <a:spLocks noChangeArrowheads="1"/>
              </p:cNvSpPr>
              <p:nvPr/>
            </p:nvSpPr>
            <p:spPr bwMode="auto">
              <a:xfrm>
                <a:off x="2128"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3" name="Rectangle 109"/>
              <p:cNvSpPr>
                <a:spLocks noChangeArrowheads="1"/>
              </p:cNvSpPr>
              <p:nvPr/>
            </p:nvSpPr>
            <p:spPr bwMode="auto">
              <a:xfrm>
                <a:off x="2155"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4" name="Rectangle 110"/>
              <p:cNvSpPr>
                <a:spLocks noChangeArrowheads="1"/>
              </p:cNvSpPr>
              <p:nvPr/>
            </p:nvSpPr>
            <p:spPr bwMode="auto">
              <a:xfrm>
                <a:off x="2183" y="2716"/>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5" name="Rectangle 111"/>
              <p:cNvSpPr>
                <a:spLocks noChangeArrowheads="1"/>
              </p:cNvSpPr>
              <p:nvPr/>
            </p:nvSpPr>
            <p:spPr bwMode="auto">
              <a:xfrm>
                <a:off x="2217"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6" name="Rectangle 112"/>
              <p:cNvSpPr>
                <a:spLocks noChangeArrowheads="1"/>
              </p:cNvSpPr>
              <p:nvPr/>
            </p:nvSpPr>
            <p:spPr bwMode="auto">
              <a:xfrm>
                <a:off x="2244" y="271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7" name="Rectangle 113"/>
              <p:cNvSpPr>
                <a:spLocks noChangeArrowheads="1"/>
              </p:cNvSpPr>
              <p:nvPr/>
            </p:nvSpPr>
            <p:spPr bwMode="auto">
              <a:xfrm>
                <a:off x="2272" y="2716"/>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8" name="Rectangle 114"/>
              <p:cNvSpPr>
                <a:spLocks noChangeArrowheads="1"/>
              </p:cNvSpPr>
              <p:nvPr/>
            </p:nvSpPr>
            <p:spPr bwMode="auto">
              <a:xfrm>
                <a:off x="2299" y="2716"/>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49" name="Rectangle 115"/>
              <p:cNvSpPr>
                <a:spLocks noChangeArrowheads="1"/>
              </p:cNvSpPr>
              <p:nvPr/>
            </p:nvSpPr>
            <p:spPr bwMode="auto">
              <a:xfrm>
                <a:off x="2320" y="271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0" name="Rectangle 116"/>
              <p:cNvSpPr>
                <a:spLocks noChangeArrowheads="1"/>
              </p:cNvSpPr>
              <p:nvPr/>
            </p:nvSpPr>
            <p:spPr bwMode="auto">
              <a:xfrm>
                <a:off x="2340"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1" name="Rectangle 117"/>
              <p:cNvSpPr>
                <a:spLocks noChangeArrowheads="1"/>
              </p:cNvSpPr>
              <p:nvPr/>
            </p:nvSpPr>
            <p:spPr bwMode="auto">
              <a:xfrm>
                <a:off x="2367" y="271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2" name="Rectangle 118"/>
              <p:cNvSpPr>
                <a:spLocks noChangeArrowheads="1"/>
              </p:cNvSpPr>
              <p:nvPr/>
            </p:nvSpPr>
            <p:spPr bwMode="auto">
              <a:xfrm>
                <a:off x="2395" y="271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3" name="Rectangle 119"/>
              <p:cNvSpPr>
                <a:spLocks noChangeArrowheads="1"/>
              </p:cNvSpPr>
              <p:nvPr/>
            </p:nvSpPr>
            <p:spPr bwMode="auto">
              <a:xfrm>
                <a:off x="2422" y="271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4" name="Rectangle 120"/>
              <p:cNvSpPr>
                <a:spLocks noChangeArrowheads="1"/>
              </p:cNvSpPr>
              <p:nvPr/>
            </p:nvSpPr>
            <p:spPr bwMode="auto">
              <a:xfrm>
                <a:off x="2443" y="271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5" name="Rectangle 121"/>
              <p:cNvSpPr>
                <a:spLocks noChangeArrowheads="1"/>
              </p:cNvSpPr>
              <p:nvPr/>
            </p:nvSpPr>
            <p:spPr bwMode="auto">
              <a:xfrm>
                <a:off x="2463" y="2716"/>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6" name="Rectangle 122"/>
              <p:cNvSpPr>
                <a:spLocks noChangeArrowheads="1"/>
              </p:cNvSpPr>
              <p:nvPr/>
            </p:nvSpPr>
            <p:spPr bwMode="auto">
              <a:xfrm>
                <a:off x="2080"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7" name="Rectangle 123"/>
              <p:cNvSpPr>
                <a:spLocks noChangeArrowheads="1"/>
              </p:cNvSpPr>
              <p:nvPr/>
            </p:nvSpPr>
            <p:spPr bwMode="auto">
              <a:xfrm>
                <a:off x="2107"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8" name="Rectangle 124"/>
              <p:cNvSpPr>
                <a:spLocks noChangeArrowheads="1"/>
              </p:cNvSpPr>
              <p:nvPr/>
            </p:nvSpPr>
            <p:spPr bwMode="auto">
              <a:xfrm>
                <a:off x="2135" y="278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59" name="Rectangle 125"/>
              <p:cNvSpPr>
                <a:spLocks noChangeArrowheads="1"/>
              </p:cNvSpPr>
              <p:nvPr/>
            </p:nvSpPr>
            <p:spPr bwMode="auto">
              <a:xfrm>
                <a:off x="2162"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0" name="Rectangle 126"/>
              <p:cNvSpPr>
                <a:spLocks noChangeArrowheads="1"/>
              </p:cNvSpPr>
              <p:nvPr/>
            </p:nvSpPr>
            <p:spPr bwMode="auto">
              <a:xfrm>
                <a:off x="2189"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1" name="Rectangle 127"/>
              <p:cNvSpPr>
                <a:spLocks noChangeArrowheads="1"/>
              </p:cNvSpPr>
              <p:nvPr/>
            </p:nvSpPr>
            <p:spPr bwMode="auto">
              <a:xfrm>
                <a:off x="2217"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2" name="Rectangle 128"/>
              <p:cNvSpPr>
                <a:spLocks noChangeArrowheads="1"/>
              </p:cNvSpPr>
              <p:nvPr/>
            </p:nvSpPr>
            <p:spPr bwMode="auto">
              <a:xfrm>
                <a:off x="2244" y="2786"/>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3" name="Rectangle 129"/>
              <p:cNvSpPr>
                <a:spLocks noChangeArrowheads="1"/>
              </p:cNvSpPr>
              <p:nvPr/>
            </p:nvSpPr>
            <p:spPr bwMode="auto">
              <a:xfrm>
                <a:off x="2278" y="2786"/>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4" name="Rectangle 130"/>
              <p:cNvSpPr>
                <a:spLocks noChangeArrowheads="1"/>
              </p:cNvSpPr>
              <p:nvPr/>
            </p:nvSpPr>
            <p:spPr bwMode="auto">
              <a:xfrm>
                <a:off x="2306" y="278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5" name="Rectangle 131"/>
              <p:cNvSpPr>
                <a:spLocks noChangeArrowheads="1"/>
              </p:cNvSpPr>
              <p:nvPr/>
            </p:nvSpPr>
            <p:spPr bwMode="auto">
              <a:xfrm>
                <a:off x="2340" y="278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6" name="Rectangle 132"/>
              <p:cNvSpPr>
                <a:spLocks noChangeArrowheads="1"/>
              </p:cNvSpPr>
              <p:nvPr/>
            </p:nvSpPr>
            <p:spPr bwMode="auto">
              <a:xfrm>
                <a:off x="2361" y="2786"/>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7" name="Rectangle 133"/>
              <p:cNvSpPr>
                <a:spLocks noChangeArrowheads="1"/>
              </p:cNvSpPr>
              <p:nvPr/>
            </p:nvSpPr>
            <p:spPr bwMode="auto">
              <a:xfrm>
                <a:off x="2381" y="2786"/>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8" name="Rectangle 134"/>
              <p:cNvSpPr>
                <a:spLocks noChangeArrowheads="1"/>
              </p:cNvSpPr>
              <p:nvPr/>
            </p:nvSpPr>
            <p:spPr bwMode="auto">
              <a:xfrm>
                <a:off x="2080" y="286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69" name="Rectangle 135"/>
              <p:cNvSpPr>
                <a:spLocks noChangeArrowheads="1"/>
              </p:cNvSpPr>
              <p:nvPr/>
            </p:nvSpPr>
            <p:spPr bwMode="auto">
              <a:xfrm>
                <a:off x="2107" y="2863"/>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0" name="Rectangle 136"/>
              <p:cNvSpPr>
                <a:spLocks noChangeArrowheads="1"/>
              </p:cNvSpPr>
              <p:nvPr/>
            </p:nvSpPr>
            <p:spPr bwMode="auto">
              <a:xfrm>
                <a:off x="2121" y="286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1" name="Rectangle 137"/>
              <p:cNvSpPr>
                <a:spLocks noChangeArrowheads="1"/>
              </p:cNvSpPr>
              <p:nvPr/>
            </p:nvSpPr>
            <p:spPr bwMode="auto">
              <a:xfrm>
                <a:off x="2148" y="286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2" name="Rectangle 138"/>
              <p:cNvSpPr>
                <a:spLocks noChangeArrowheads="1"/>
              </p:cNvSpPr>
              <p:nvPr/>
            </p:nvSpPr>
            <p:spPr bwMode="auto">
              <a:xfrm>
                <a:off x="2176" y="2863"/>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3" name="Rectangle 139"/>
              <p:cNvSpPr>
                <a:spLocks noChangeArrowheads="1"/>
              </p:cNvSpPr>
              <p:nvPr/>
            </p:nvSpPr>
            <p:spPr bwMode="auto">
              <a:xfrm>
                <a:off x="2189" y="286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4" name="Rectangle 140"/>
              <p:cNvSpPr>
                <a:spLocks noChangeArrowheads="1"/>
              </p:cNvSpPr>
              <p:nvPr/>
            </p:nvSpPr>
            <p:spPr bwMode="auto">
              <a:xfrm>
                <a:off x="2217" y="286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5" name="Rectangle 141"/>
              <p:cNvSpPr>
                <a:spLocks noChangeArrowheads="1"/>
              </p:cNvSpPr>
              <p:nvPr/>
            </p:nvSpPr>
            <p:spPr bwMode="auto">
              <a:xfrm>
                <a:off x="2244" y="2863"/>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6" name="Rectangle 142"/>
              <p:cNvSpPr>
                <a:spLocks noChangeArrowheads="1"/>
              </p:cNvSpPr>
              <p:nvPr/>
            </p:nvSpPr>
            <p:spPr bwMode="auto">
              <a:xfrm>
                <a:off x="2272" y="2863"/>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7" name="Rectangle 143"/>
              <p:cNvSpPr>
                <a:spLocks noChangeArrowheads="1"/>
              </p:cNvSpPr>
              <p:nvPr/>
            </p:nvSpPr>
            <p:spPr bwMode="auto">
              <a:xfrm>
                <a:off x="2292" y="286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8" name="Rectangle 144"/>
              <p:cNvSpPr>
                <a:spLocks noChangeArrowheads="1"/>
              </p:cNvSpPr>
              <p:nvPr/>
            </p:nvSpPr>
            <p:spPr bwMode="auto">
              <a:xfrm>
                <a:off x="2320" y="2863"/>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79" name="Rectangle 145"/>
              <p:cNvSpPr>
                <a:spLocks noChangeArrowheads="1"/>
              </p:cNvSpPr>
              <p:nvPr/>
            </p:nvSpPr>
            <p:spPr bwMode="auto">
              <a:xfrm>
                <a:off x="2340" y="2863"/>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u</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0" name="Rectangle 146"/>
              <p:cNvSpPr>
                <a:spLocks noChangeArrowheads="1"/>
              </p:cNvSpPr>
              <p:nvPr/>
            </p:nvSpPr>
            <p:spPr bwMode="auto">
              <a:xfrm>
                <a:off x="2367" y="286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1" name="Rectangle 147"/>
              <p:cNvSpPr>
                <a:spLocks noChangeArrowheads="1"/>
              </p:cNvSpPr>
              <p:nvPr/>
            </p:nvSpPr>
            <p:spPr bwMode="auto">
              <a:xfrm>
                <a:off x="2395" y="2863"/>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2" name="Rectangle 148"/>
              <p:cNvSpPr>
                <a:spLocks noChangeArrowheads="1"/>
              </p:cNvSpPr>
              <p:nvPr/>
            </p:nvSpPr>
            <p:spPr bwMode="auto">
              <a:xfrm>
                <a:off x="2415" y="2863"/>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3" name="Rectangle 149"/>
              <p:cNvSpPr>
                <a:spLocks noChangeArrowheads="1"/>
              </p:cNvSpPr>
              <p:nvPr/>
            </p:nvSpPr>
            <p:spPr bwMode="auto">
              <a:xfrm>
                <a:off x="2436" y="2863"/>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4" name="Rectangle 150"/>
              <p:cNvSpPr>
                <a:spLocks noChangeArrowheads="1"/>
              </p:cNvSpPr>
              <p:nvPr/>
            </p:nvSpPr>
            <p:spPr bwMode="auto">
              <a:xfrm>
                <a:off x="2080" y="2932"/>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5" name="Rectangle 151"/>
              <p:cNvSpPr>
                <a:spLocks noChangeArrowheads="1"/>
              </p:cNvSpPr>
              <p:nvPr/>
            </p:nvSpPr>
            <p:spPr bwMode="auto">
              <a:xfrm>
                <a:off x="2093" y="2932"/>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6" name="Rectangle 152"/>
              <p:cNvSpPr>
                <a:spLocks noChangeArrowheads="1"/>
              </p:cNvSpPr>
              <p:nvPr/>
            </p:nvSpPr>
            <p:spPr bwMode="auto">
              <a:xfrm>
                <a:off x="2107" y="2932"/>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g</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7" name="Rectangle 153"/>
              <p:cNvSpPr>
                <a:spLocks noChangeArrowheads="1"/>
              </p:cNvSpPr>
              <p:nvPr/>
            </p:nvSpPr>
            <p:spPr bwMode="auto">
              <a:xfrm>
                <a:off x="2135" y="2932"/>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h</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8" name="Rectangle 154"/>
              <p:cNvSpPr>
                <a:spLocks noChangeArrowheads="1"/>
              </p:cNvSpPr>
              <p:nvPr/>
            </p:nvSpPr>
            <p:spPr bwMode="auto">
              <a:xfrm>
                <a:off x="2162" y="2932"/>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89" name="Rectangle 155"/>
              <p:cNvSpPr>
                <a:spLocks noChangeArrowheads="1"/>
              </p:cNvSpPr>
              <p:nvPr/>
            </p:nvSpPr>
            <p:spPr bwMode="auto">
              <a:xfrm>
                <a:off x="2183" y="2932"/>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0" name="Rectangle 156"/>
              <p:cNvSpPr>
                <a:spLocks noChangeArrowheads="1"/>
              </p:cNvSpPr>
              <p:nvPr/>
            </p:nvSpPr>
            <p:spPr bwMode="auto">
              <a:xfrm>
                <a:off x="2210" y="2932"/>
                <a:ext cx="3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1" name="Rectangle 157"/>
              <p:cNvSpPr>
                <a:spLocks noChangeArrowheads="1"/>
              </p:cNvSpPr>
              <p:nvPr/>
            </p:nvSpPr>
            <p:spPr bwMode="auto">
              <a:xfrm>
                <a:off x="2237" y="2932"/>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2" name="Rectangle 158"/>
              <p:cNvSpPr>
                <a:spLocks noChangeArrowheads="1"/>
              </p:cNvSpPr>
              <p:nvPr/>
            </p:nvSpPr>
            <p:spPr bwMode="auto">
              <a:xfrm>
                <a:off x="2272" y="2932"/>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3" name="Rectangle 159"/>
              <p:cNvSpPr>
                <a:spLocks noChangeArrowheads="1"/>
              </p:cNvSpPr>
              <p:nvPr/>
            </p:nvSpPr>
            <p:spPr bwMode="auto">
              <a:xfrm>
                <a:off x="2299" y="2932"/>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4" name="Rectangle 160"/>
              <p:cNvSpPr>
                <a:spLocks noChangeArrowheads="1"/>
              </p:cNvSpPr>
              <p:nvPr/>
            </p:nvSpPr>
            <p:spPr bwMode="auto">
              <a:xfrm>
                <a:off x="2320" y="2932"/>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5" name="Rectangle 161"/>
              <p:cNvSpPr>
                <a:spLocks noChangeArrowheads="1"/>
              </p:cNvSpPr>
              <p:nvPr/>
            </p:nvSpPr>
            <p:spPr bwMode="auto">
              <a:xfrm>
                <a:off x="2340" y="2932"/>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6" name="Rectangle 162"/>
              <p:cNvSpPr>
                <a:spLocks noChangeArrowheads="1"/>
              </p:cNvSpPr>
              <p:nvPr/>
            </p:nvSpPr>
            <p:spPr bwMode="auto">
              <a:xfrm>
                <a:off x="2080" y="3001"/>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7" name="Rectangle 163"/>
              <p:cNvSpPr>
                <a:spLocks noChangeArrowheads="1"/>
              </p:cNvSpPr>
              <p:nvPr/>
            </p:nvSpPr>
            <p:spPr bwMode="auto">
              <a:xfrm>
                <a:off x="2107"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8" name="Rectangle 164"/>
              <p:cNvSpPr>
                <a:spLocks noChangeArrowheads="1"/>
              </p:cNvSpPr>
              <p:nvPr/>
            </p:nvSpPr>
            <p:spPr bwMode="auto">
              <a:xfrm>
                <a:off x="2135"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299" name="Rectangle 165"/>
              <p:cNvSpPr>
                <a:spLocks noChangeArrowheads="1"/>
              </p:cNvSpPr>
              <p:nvPr/>
            </p:nvSpPr>
            <p:spPr bwMode="auto">
              <a:xfrm>
                <a:off x="2162"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0" name="Rectangle 166"/>
              <p:cNvSpPr>
                <a:spLocks noChangeArrowheads="1"/>
              </p:cNvSpPr>
              <p:nvPr/>
            </p:nvSpPr>
            <p:spPr bwMode="auto">
              <a:xfrm>
                <a:off x="2189" y="3001"/>
                <a:ext cx="4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1" name="Rectangle 167"/>
              <p:cNvSpPr>
                <a:spLocks noChangeArrowheads="1"/>
              </p:cNvSpPr>
              <p:nvPr/>
            </p:nvSpPr>
            <p:spPr bwMode="auto">
              <a:xfrm>
                <a:off x="2224"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2" name="Rectangle 168"/>
              <p:cNvSpPr>
                <a:spLocks noChangeArrowheads="1"/>
              </p:cNvSpPr>
              <p:nvPr/>
            </p:nvSpPr>
            <p:spPr bwMode="auto">
              <a:xfrm>
                <a:off x="2251"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3" name="Rectangle 169"/>
              <p:cNvSpPr>
                <a:spLocks noChangeArrowheads="1"/>
              </p:cNvSpPr>
              <p:nvPr/>
            </p:nvSpPr>
            <p:spPr bwMode="auto">
              <a:xfrm>
                <a:off x="2278" y="3001"/>
                <a:ext cx="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4" name="Rectangle 170"/>
              <p:cNvSpPr>
                <a:spLocks noChangeArrowheads="1"/>
              </p:cNvSpPr>
              <p:nvPr/>
            </p:nvSpPr>
            <p:spPr bwMode="auto">
              <a:xfrm>
                <a:off x="2299" y="3001"/>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5" name="Rectangle 171"/>
              <p:cNvSpPr>
                <a:spLocks noChangeArrowheads="1"/>
              </p:cNvSpPr>
              <p:nvPr/>
            </p:nvSpPr>
            <p:spPr bwMode="auto">
              <a:xfrm>
                <a:off x="2320"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6" name="Rectangle 172"/>
              <p:cNvSpPr>
                <a:spLocks noChangeArrowheads="1"/>
              </p:cNvSpPr>
              <p:nvPr/>
            </p:nvSpPr>
            <p:spPr bwMode="auto">
              <a:xfrm>
                <a:off x="2347" y="3001"/>
                <a:ext cx="1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7" name="Rectangle 173"/>
              <p:cNvSpPr>
                <a:spLocks noChangeArrowheads="1"/>
              </p:cNvSpPr>
              <p:nvPr/>
            </p:nvSpPr>
            <p:spPr bwMode="auto">
              <a:xfrm>
                <a:off x="2361" y="3001"/>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M</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8" name="Rectangle 174"/>
              <p:cNvSpPr>
                <a:spLocks noChangeArrowheads="1"/>
              </p:cNvSpPr>
              <p:nvPr/>
            </p:nvSpPr>
            <p:spPr bwMode="auto">
              <a:xfrm>
                <a:off x="2402" y="3001"/>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09" name="Rectangle 175"/>
              <p:cNvSpPr>
                <a:spLocks noChangeArrowheads="1"/>
              </p:cNvSpPr>
              <p:nvPr/>
            </p:nvSpPr>
            <p:spPr bwMode="auto">
              <a:xfrm>
                <a:off x="2429" y="3001"/>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g</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10" name="Rectangle 176"/>
              <p:cNvSpPr>
                <a:spLocks noChangeArrowheads="1"/>
              </p:cNvSpPr>
              <p:nvPr/>
            </p:nvSpPr>
            <p:spPr bwMode="auto">
              <a:xfrm>
                <a:off x="2450" y="3001"/>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311" name="Rectangle 177"/>
              <p:cNvSpPr>
                <a:spLocks noChangeArrowheads="1"/>
              </p:cNvSpPr>
              <p:nvPr/>
            </p:nvSpPr>
            <p:spPr bwMode="auto">
              <a:xfrm>
                <a:off x="2470" y="3001"/>
                <a:ext cx="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5" name="Line 236"/>
            <p:cNvSpPr>
              <a:spLocks noChangeShapeType="1"/>
            </p:cNvSpPr>
            <p:nvPr/>
          </p:nvSpPr>
          <p:spPr bwMode="auto">
            <a:xfrm>
              <a:off x="4291014" y="4587875"/>
              <a:ext cx="539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Line 237"/>
            <p:cNvSpPr>
              <a:spLocks noChangeShapeType="1"/>
            </p:cNvSpPr>
            <p:nvPr/>
          </p:nvSpPr>
          <p:spPr bwMode="auto">
            <a:xfrm>
              <a:off x="4378326" y="4587875"/>
              <a:ext cx="539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Line 238"/>
            <p:cNvSpPr>
              <a:spLocks noChangeShapeType="1"/>
            </p:cNvSpPr>
            <p:nvPr/>
          </p:nvSpPr>
          <p:spPr bwMode="auto">
            <a:xfrm>
              <a:off x="4465639" y="4587875"/>
              <a:ext cx="539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Line 239"/>
            <p:cNvSpPr>
              <a:spLocks noChangeShapeType="1"/>
            </p:cNvSpPr>
            <p:nvPr/>
          </p:nvSpPr>
          <p:spPr bwMode="auto">
            <a:xfrm>
              <a:off x="4551364" y="4587875"/>
              <a:ext cx="55562"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Rectangle 240"/>
            <p:cNvSpPr>
              <a:spLocks noChangeArrowheads="1"/>
            </p:cNvSpPr>
            <p:nvPr/>
          </p:nvSpPr>
          <p:spPr bwMode="auto">
            <a:xfrm>
              <a:off x="4932364" y="4733925"/>
              <a:ext cx="1076325" cy="89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Line 241"/>
            <p:cNvSpPr>
              <a:spLocks noChangeShapeType="1"/>
            </p:cNvSpPr>
            <p:nvPr/>
          </p:nvSpPr>
          <p:spPr bwMode="auto">
            <a:xfrm>
              <a:off x="4932364" y="4733925"/>
              <a:ext cx="107632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Line 242"/>
            <p:cNvSpPr>
              <a:spLocks noChangeShapeType="1"/>
            </p:cNvSpPr>
            <p:nvPr/>
          </p:nvSpPr>
          <p:spPr bwMode="auto">
            <a:xfrm>
              <a:off x="6008689" y="47339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Line 243"/>
            <p:cNvSpPr>
              <a:spLocks noChangeShapeType="1"/>
            </p:cNvSpPr>
            <p:nvPr/>
          </p:nvSpPr>
          <p:spPr bwMode="auto">
            <a:xfrm>
              <a:off x="6008689" y="4733925"/>
              <a:ext cx="0" cy="89376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3" name="Line 244"/>
            <p:cNvSpPr>
              <a:spLocks noChangeShapeType="1"/>
            </p:cNvSpPr>
            <p:nvPr/>
          </p:nvSpPr>
          <p:spPr bwMode="auto">
            <a:xfrm>
              <a:off x="6008689" y="56276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4" name="Line 245"/>
            <p:cNvSpPr>
              <a:spLocks noChangeShapeType="1"/>
            </p:cNvSpPr>
            <p:nvPr/>
          </p:nvSpPr>
          <p:spPr bwMode="auto">
            <a:xfrm flipH="1">
              <a:off x="4932364" y="5627688"/>
              <a:ext cx="107632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5" name="Line 246"/>
            <p:cNvSpPr>
              <a:spLocks noChangeShapeType="1"/>
            </p:cNvSpPr>
            <p:nvPr/>
          </p:nvSpPr>
          <p:spPr bwMode="auto">
            <a:xfrm>
              <a:off x="4932364" y="56276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6" name="Line 247"/>
            <p:cNvSpPr>
              <a:spLocks noChangeShapeType="1"/>
            </p:cNvSpPr>
            <p:nvPr/>
          </p:nvSpPr>
          <p:spPr bwMode="auto">
            <a:xfrm flipV="1">
              <a:off x="4932364" y="4733925"/>
              <a:ext cx="0" cy="89376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7" name="Line 248"/>
            <p:cNvSpPr>
              <a:spLocks noChangeShapeType="1"/>
            </p:cNvSpPr>
            <p:nvPr/>
          </p:nvSpPr>
          <p:spPr bwMode="auto">
            <a:xfrm>
              <a:off x="4932364" y="47339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8" name="Rectangle 249"/>
            <p:cNvSpPr>
              <a:spLocks noChangeArrowheads="1"/>
            </p:cNvSpPr>
            <p:nvPr/>
          </p:nvSpPr>
          <p:spPr bwMode="auto">
            <a:xfrm>
              <a:off x="5291139" y="4941888"/>
              <a:ext cx="6826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9" name="Rectangle 250"/>
            <p:cNvSpPr>
              <a:spLocks noChangeArrowheads="1"/>
            </p:cNvSpPr>
            <p:nvPr/>
          </p:nvSpPr>
          <p:spPr bwMode="auto">
            <a:xfrm>
              <a:off x="5356226" y="4941888"/>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0" name="Rectangle 251"/>
            <p:cNvSpPr>
              <a:spLocks noChangeArrowheads="1"/>
            </p:cNvSpPr>
            <p:nvPr/>
          </p:nvSpPr>
          <p:spPr bwMode="auto">
            <a:xfrm>
              <a:off x="5411789" y="4941888"/>
              <a:ext cx="508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 name="Rectangle 252"/>
            <p:cNvSpPr>
              <a:spLocks noChangeArrowheads="1"/>
            </p:cNvSpPr>
            <p:nvPr/>
          </p:nvSpPr>
          <p:spPr bwMode="auto">
            <a:xfrm>
              <a:off x="5465764" y="4941888"/>
              <a:ext cx="6826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2" name="Rectangle 253"/>
            <p:cNvSpPr>
              <a:spLocks noChangeArrowheads="1"/>
            </p:cNvSpPr>
            <p:nvPr/>
          </p:nvSpPr>
          <p:spPr bwMode="auto">
            <a:xfrm>
              <a:off x="5519739" y="4941888"/>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3" name="Rectangle 254"/>
            <p:cNvSpPr>
              <a:spLocks noChangeArrowheads="1"/>
            </p:cNvSpPr>
            <p:nvPr/>
          </p:nvSpPr>
          <p:spPr bwMode="auto">
            <a:xfrm>
              <a:off x="5573714" y="4941888"/>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84" name="Line 255"/>
            <p:cNvSpPr>
              <a:spLocks noChangeShapeType="1"/>
            </p:cNvSpPr>
            <p:nvPr/>
          </p:nvSpPr>
          <p:spPr bwMode="auto">
            <a:xfrm>
              <a:off x="4932364" y="5162550"/>
              <a:ext cx="1065212"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85" name="Rectangle 256"/>
            <p:cNvSpPr>
              <a:spLocks noChangeArrowheads="1"/>
            </p:cNvSpPr>
            <p:nvPr/>
          </p:nvSpPr>
          <p:spPr bwMode="auto">
            <a:xfrm>
              <a:off x="5008564" y="5297488"/>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86" name="Rectangle 257"/>
            <p:cNvSpPr>
              <a:spLocks noChangeArrowheads="1"/>
            </p:cNvSpPr>
            <p:nvPr/>
          </p:nvSpPr>
          <p:spPr bwMode="auto">
            <a:xfrm>
              <a:off x="5041901" y="5297488"/>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1" name="Rectangle 258"/>
            <p:cNvSpPr>
              <a:spLocks noChangeArrowheads="1"/>
            </p:cNvSpPr>
            <p:nvPr/>
          </p:nvSpPr>
          <p:spPr bwMode="auto">
            <a:xfrm>
              <a:off x="5084764" y="5297488"/>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2" name="Rectangle 259"/>
            <p:cNvSpPr>
              <a:spLocks noChangeArrowheads="1"/>
            </p:cNvSpPr>
            <p:nvPr/>
          </p:nvSpPr>
          <p:spPr bwMode="auto">
            <a:xfrm>
              <a:off x="5127626" y="5297488"/>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3" name="Rectangle 260"/>
            <p:cNvSpPr>
              <a:spLocks noChangeArrowheads="1"/>
            </p:cNvSpPr>
            <p:nvPr/>
          </p:nvSpPr>
          <p:spPr bwMode="auto">
            <a:xfrm>
              <a:off x="5172076" y="5297488"/>
              <a:ext cx="5873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4" name="Rectangle 261"/>
            <p:cNvSpPr>
              <a:spLocks noChangeArrowheads="1"/>
            </p:cNvSpPr>
            <p:nvPr/>
          </p:nvSpPr>
          <p:spPr bwMode="auto">
            <a:xfrm>
              <a:off x="5226051" y="5297488"/>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5" name="Rectangle 262"/>
            <p:cNvSpPr>
              <a:spLocks noChangeArrowheads="1"/>
            </p:cNvSpPr>
            <p:nvPr/>
          </p:nvSpPr>
          <p:spPr bwMode="auto">
            <a:xfrm>
              <a:off x="5270501" y="5297488"/>
              <a:ext cx="44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Rectangle 263"/>
            <p:cNvSpPr>
              <a:spLocks noChangeArrowheads="1"/>
            </p:cNvSpPr>
            <p:nvPr/>
          </p:nvSpPr>
          <p:spPr bwMode="auto">
            <a:xfrm>
              <a:off x="5313364" y="5297488"/>
              <a:ext cx="44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 name="Rectangle 264"/>
            <p:cNvSpPr>
              <a:spLocks noChangeArrowheads="1"/>
            </p:cNvSpPr>
            <p:nvPr/>
          </p:nvSpPr>
          <p:spPr bwMode="auto">
            <a:xfrm>
              <a:off x="5356226" y="5297488"/>
              <a:ext cx="254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8" name="Rectangle 265"/>
            <p:cNvSpPr>
              <a:spLocks noChangeArrowheads="1"/>
            </p:cNvSpPr>
            <p:nvPr/>
          </p:nvSpPr>
          <p:spPr bwMode="auto">
            <a:xfrm>
              <a:off x="5389564" y="5297488"/>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999" name="Rectangle 266"/>
            <p:cNvSpPr>
              <a:spLocks noChangeArrowheads="1"/>
            </p:cNvSpPr>
            <p:nvPr/>
          </p:nvSpPr>
          <p:spPr bwMode="auto">
            <a:xfrm>
              <a:off x="5421314" y="5297488"/>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0" name="Rectangle 267"/>
            <p:cNvSpPr>
              <a:spLocks noChangeArrowheads="1"/>
            </p:cNvSpPr>
            <p:nvPr/>
          </p:nvSpPr>
          <p:spPr bwMode="auto">
            <a:xfrm>
              <a:off x="5465764" y="5297488"/>
              <a:ext cx="44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1" name="Rectangle 268"/>
            <p:cNvSpPr>
              <a:spLocks noChangeArrowheads="1"/>
            </p:cNvSpPr>
            <p:nvPr/>
          </p:nvSpPr>
          <p:spPr bwMode="auto">
            <a:xfrm>
              <a:off x="5508626" y="5297488"/>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2" name="Rectangle 269"/>
            <p:cNvSpPr>
              <a:spLocks noChangeArrowheads="1"/>
            </p:cNvSpPr>
            <p:nvPr/>
          </p:nvSpPr>
          <p:spPr bwMode="auto">
            <a:xfrm>
              <a:off x="5541964" y="5297488"/>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3" name="Rectangle 270"/>
            <p:cNvSpPr>
              <a:spLocks noChangeArrowheads="1"/>
            </p:cNvSpPr>
            <p:nvPr/>
          </p:nvSpPr>
          <p:spPr bwMode="auto">
            <a:xfrm>
              <a:off x="5573714" y="5297488"/>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4" name="Rectangle 271"/>
            <p:cNvSpPr>
              <a:spLocks noChangeArrowheads="1"/>
            </p:cNvSpPr>
            <p:nvPr/>
          </p:nvSpPr>
          <p:spPr bwMode="auto">
            <a:xfrm>
              <a:off x="5607051" y="5297488"/>
              <a:ext cx="254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5" name="Rectangle 272"/>
            <p:cNvSpPr>
              <a:spLocks noChangeArrowheads="1"/>
            </p:cNvSpPr>
            <p:nvPr/>
          </p:nvSpPr>
          <p:spPr bwMode="auto">
            <a:xfrm>
              <a:off x="5008564" y="5407025"/>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6" name="Rectangle 273"/>
            <p:cNvSpPr>
              <a:spLocks noChangeArrowheads="1"/>
            </p:cNvSpPr>
            <p:nvPr/>
          </p:nvSpPr>
          <p:spPr bwMode="auto">
            <a:xfrm>
              <a:off x="5053014" y="5407025"/>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7" name="Rectangle 274"/>
            <p:cNvSpPr>
              <a:spLocks noChangeArrowheads="1"/>
            </p:cNvSpPr>
            <p:nvPr/>
          </p:nvSpPr>
          <p:spPr bwMode="auto">
            <a:xfrm>
              <a:off x="5095876" y="5407025"/>
              <a:ext cx="44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8" name="Rectangle 275"/>
            <p:cNvSpPr>
              <a:spLocks noChangeArrowheads="1"/>
            </p:cNvSpPr>
            <p:nvPr/>
          </p:nvSpPr>
          <p:spPr bwMode="auto">
            <a:xfrm>
              <a:off x="5138739" y="5407025"/>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09" name="Rectangle 276"/>
            <p:cNvSpPr>
              <a:spLocks noChangeArrowheads="1"/>
            </p:cNvSpPr>
            <p:nvPr/>
          </p:nvSpPr>
          <p:spPr bwMode="auto">
            <a:xfrm>
              <a:off x="5183189" y="5407025"/>
              <a:ext cx="4921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0" name="Rectangle 277"/>
            <p:cNvSpPr>
              <a:spLocks noChangeArrowheads="1"/>
            </p:cNvSpPr>
            <p:nvPr/>
          </p:nvSpPr>
          <p:spPr bwMode="auto">
            <a:xfrm>
              <a:off x="5226051" y="5407025"/>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1" name="Rectangle 278"/>
            <p:cNvSpPr>
              <a:spLocks noChangeArrowheads="1"/>
            </p:cNvSpPr>
            <p:nvPr/>
          </p:nvSpPr>
          <p:spPr bwMode="auto">
            <a:xfrm>
              <a:off x="5270501" y="5407025"/>
              <a:ext cx="5873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2" name="Rectangle 279"/>
            <p:cNvSpPr>
              <a:spLocks noChangeArrowheads="1"/>
            </p:cNvSpPr>
            <p:nvPr/>
          </p:nvSpPr>
          <p:spPr bwMode="auto">
            <a:xfrm>
              <a:off x="5324476" y="5407025"/>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3" name="Rectangle 280"/>
            <p:cNvSpPr>
              <a:spLocks noChangeArrowheads="1"/>
            </p:cNvSpPr>
            <p:nvPr/>
          </p:nvSpPr>
          <p:spPr bwMode="auto">
            <a:xfrm>
              <a:off x="5367339" y="5407025"/>
              <a:ext cx="44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4" name="Rectangle 281"/>
            <p:cNvSpPr>
              <a:spLocks noChangeArrowheads="1"/>
            </p:cNvSpPr>
            <p:nvPr/>
          </p:nvSpPr>
          <p:spPr bwMode="auto">
            <a:xfrm>
              <a:off x="5411789" y="5407025"/>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5" name="Rectangle 282"/>
            <p:cNvSpPr>
              <a:spLocks noChangeArrowheads="1"/>
            </p:cNvSpPr>
            <p:nvPr/>
          </p:nvSpPr>
          <p:spPr bwMode="auto">
            <a:xfrm>
              <a:off x="5443539" y="5407025"/>
              <a:ext cx="301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6" name="Rectangle 283"/>
            <p:cNvSpPr>
              <a:spLocks noChangeArrowheads="1"/>
            </p:cNvSpPr>
            <p:nvPr/>
          </p:nvSpPr>
          <p:spPr bwMode="auto">
            <a:xfrm>
              <a:off x="5476876" y="5407025"/>
              <a:ext cx="254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7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7" name="Rectangle 284"/>
            <p:cNvSpPr>
              <a:spLocks noChangeArrowheads="1"/>
            </p:cNvSpPr>
            <p:nvPr/>
          </p:nvSpPr>
          <p:spPr bwMode="auto">
            <a:xfrm>
              <a:off x="5118101" y="4794250"/>
              <a:ext cx="5873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8" name="Rectangle 285"/>
            <p:cNvSpPr>
              <a:spLocks noChangeArrowheads="1"/>
            </p:cNvSpPr>
            <p:nvPr/>
          </p:nvSpPr>
          <p:spPr bwMode="auto">
            <a:xfrm>
              <a:off x="5183189" y="4794250"/>
              <a:ext cx="587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19" name="Rectangle 286"/>
            <p:cNvSpPr>
              <a:spLocks noChangeArrowheads="1"/>
            </p:cNvSpPr>
            <p:nvPr/>
          </p:nvSpPr>
          <p:spPr bwMode="auto">
            <a:xfrm>
              <a:off x="5248276" y="4794250"/>
              <a:ext cx="22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0" name="Rectangle 287"/>
            <p:cNvSpPr>
              <a:spLocks noChangeArrowheads="1"/>
            </p:cNvSpPr>
            <p:nvPr/>
          </p:nvSpPr>
          <p:spPr bwMode="auto">
            <a:xfrm>
              <a:off x="5270501" y="4794250"/>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1" name="Rectangle 288"/>
            <p:cNvSpPr>
              <a:spLocks noChangeArrowheads="1"/>
            </p:cNvSpPr>
            <p:nvPr/>
          </p:nvSpPr>
          <p:spPr bwMode="auto">
            <a:xfrm>
              <a:off x="5324476" y="4794250"/>
              <a:ext cx="285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2" name="Rectangle 289"/>
            <p:cNvSpPr>
              <a:spLocks noChangeArrowheads="1"/>
            </p:cNvSpPr>
            <p:nvPr/>
          </p:nvSpPr>
          <p:spPr bwMode="auto">
            <a:xfrm>
              <a:off x="5367339" y="4794250"/>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3" name="Rectangle 290"/>
            <p:cNvSpPr>
              <a:spLocks noChangeArrowheads="1"/>
            </p:cNvSpPr>
            <p:nvPr/>
          </p:nvSpPr>
          <p:spPr bwMode="auto">
            <a:xfrm>
              <a:off x="5421314" y="4794250"/>
              <a:ext cx="333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4" name="Rectangle 291"/>
            <p:cNvSpPr>
              <a:spLocks noChangeArrowheads="1"/>
            </p:cNvSpPr>
            <p:nvPr/>
          </p:nvSpPr>
          <p:spPr bwMode="auto">
            <a:xfrm>
              <a:off x="5454651" y="4794250"/>
              <a:ext cx="285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f</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5" name="Rectangle 292"/>
            <p:cNvSpPr>
              <a:spLocks noChangeArrowheads="1"/>
            </p:cNvSpPr>
            <p:nvPr/>
          </p:nvSpPr>
          <p:spPr bwMode="auto">
            <a:xfrm>
              <a:off x="5486401" y="4794250"/>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6" name="Rectangle 293"/>
            <p:cNvSpPr>
              <a:spLocks noChangeArrowheads="1"/>
            </p:cNvSpPr>
            <p:nvPr/>
          </p:nvSpPr>
          <p:spPr bwMode="auto">
            <a:xfrm>
              <a:off x="5541964" y="4794250"/>
              <a:ext cx="508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c</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7" name="Rectangle 294"/>
            <p:cNvSpPr>
              <a:spLocks noChangeArrowheads="1"/>
            </p:cNvSpPr>
            <p:nvPr/>
          </p:nvSpPr>
          <p:spPr bwMode="auto">
            <a:xfrm>
              <a:off x="5595939" y="4794250"/>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8" name="Rectangle 295"/>
            <p:cNvSpPr>
              <a:spLocks noChangeArrowheads="1"/>
            </p:cNvSpPr>
            <p:nvPr/>
          </p:nvSpPr>
          <p:spPr bwMode="auto">
            <a:xfrm>
              <a:off x="5649914" y="4794250"/>
              <a:ext cx="587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&gt;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29" name="Rectangle 296"/>
            <p:cNvSpPr>
              <a:spLocks noChangeArrowheads="1"/>
            </p:cNvSpPr>
            <p:nvPr/>
          </p:nvSpPr>
          <p:spPr bwMode="auto">
            <a:xfrm>
              <a:off x="5715001" y="4794250"/>
              <a:ext cx="5873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&gt;</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0" name="Freeform 297"/>
            <p:cNvSpPr/>
            <p:nvPr/>
          </p:nvSpPr>
          <p:spPr bwMode="auto">
            <a:xfrm>
              <a:off x="4835526" y="5235575"/>
              <a:ext cx="85725" cy="85725"/>
            </a:xfrm>
            <a:custGeom>
              <a:avLst/>
              <a:gdLst>
                <a:gd name="T0" fmla="*/ 0 w 54"/>
                <a:gd name="T1" fmla="*/ 0 h 54"/>
                <a:gd name="T2" fmla="*/ 0 w 54"/>
                <a:gd name="T3" fmla="*/ 54 h 54"/>
                <a:gd name="T4" fmla="*/ 54 w 54"/>
                <a:gd name="T5" fmla="*/ 31 h 54"/>
                <a:gd name="T6" fmla="*/ 0 w 54"/>
                <a:gd name="T7" fmla="*/ 0 h 54"/>
              </a:gdLst>
              <a:ahLst/>
              <a:cxnLst>
                <a:cxn ang="0">
                  <a:pos x="T0" y="T1"/>
                </a:cxn>
                <a:cxn ang="0">
                  <a:pos x="T2" y="T3"/>
                </a:cxn>
                <a:cxn ang="0">
                  <a:pos x="T4" y="T5"/>
                </a:cxn>
                <a:cxn ang="0">
                  <a:pos x="T6" y="T7"/>
                </a:cxn>
              </a:cxnLst>
              <a:rect l="0" t="0" r="r" b="b"/>
              <a:pathLst>
                <a:path w="54" h="54">
                  <a:moveTo>
                    <a:pt x="0" y="0"/>
                  </a:moveTo>
                  <a:lnTo>
                    <a:pt x="0" y="54"/>
                  </a:lnTo>
                  <a:lnTo>
                    <a:pt x="54" y="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1" name="Line 298"/>
            <p:cNvSpPr>
              <a:spLocks noChangeShapeType="1"/>
            </p:cNvSpPr>
            <p:nvPr/>
          </p:nvSpPr>
          <p:spPr bwMode="auto">
            <a:xfrm>
              <a:off x="4835526" y="5235575"/>
              <a:ext cx="0" cy="857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2" name="Line 299"/>
            <p:cNvSpPr>
              <a:spLocks noChangeShapeType="1"/>
            </p:cNvSpPr>
            <p:nvPr/>
          </p:nvSpPr>
          <p:spPr bwMode="auto">
            <a:xfrm>
              <a:off x="4835526" y="53213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3" name="Line 300"/>
            <p:cNvSpPr>
              <a:spLocks noChangeShapeType="1"/>
            </p:cNvSpPr>
            <p:nvPr/>
          </p:nvSpPr>
          <p:spPr bwMode="auto">
            <a:xfrm flipV="1">
              <a:off x="4835526" y="5284788"/>
              <a:ext cx="85725" cy="365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4" name="Line 301"/>
            <p:cNvSpPr>
              <a:spLocks noChangeShapeType="1"/>
            </p:cNvSpPr>
            <p:nvPr/>
          </p:nvSpPr>
          <p:spPr bwMode="auto">
            <a:xfrm>
              <a:off x="4921251" y="52847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5" name="Line 302"/>
            <p:cNvSpPr>
              <a:spLocks noChangeShapeType="1"/>
            </p:cNvSpPr>
            <p:nvPr/>
          </p:nvSpPr>
          <p:spPr bwMode="auto">
            <a:xfrm flipH="1" flipV="1">
              <a:off x="4835526" y="5235575"/>
              <a:ext cx="85725" cy="492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6" name="Line 303"/>
            <p:cNvSpPr>
              <a:spLocks noChangeShapeType="1"/>
            </p:cNvSpPr>
            <p:nvPr/>
          </p:nvSpPr>
          <p:spPr bwMode="auto">
            <a:xfrm>
              <a:off x="4835526" y="523557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7" name="Line 304"/>
            <p:cNvSpPr>
              <a:spLocks noChangeShapeType="1"/>
            </p:cNvSpPr>
            <p:nvPr/>
          </p:nvSpPr>
          <p:spPr bwMode="auto">
            <a:xfrm>
              <a:off x="4618039" y="5284788"/>
              <a:ext cx="539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8" name="Line 305"/>
            <p:cNvSpPr>
              <a:spLocks noChangeShapeType="1"/>
            </p:cNvSpPr>
            <p:nvPr/>
          </p:nvSpPr>
          <p:spPr bwMode="auto">
            <a:xfrm>
              <a:off x="4703764" y="5284788"/>
              <a:ext cx="55562"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39" name="Line 306"/>
            <p:cNvSpPr>
              <a:spLocks noChangeShapeType="1"/>
            </p:cNvSpPr>
            <p:nvPr/>
          </p:nvSpPr>
          <p:spPr bwMode="auto">
            <a:xfrm>
              <a:off x="4791076" y="5284788"/>
              <a:ext cx="33338"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0" name="Line 307"/>
            <p:cNvSpPr>
              <a:spLocks noChangeShapeType="1"/>
            </p:cNvSpPr>
            <p:nvPr/>
          </p:nvSpPr>
          <p:spPr bwMode="auto">
            <a:xfrm>
              <a:off x="4824414" y="52847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1" name="Line 308"/>
            <p:cNvSpPr>
              <a:spLocks noChangeShapeType="1"/>
            </p:cNvSpPr>
            <p:nvPr/>
          </p:nvSpPr>
          <p:spPr bwMode="auto">
            <a:xfrm>
              <a:off x="4824414" y="52847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2" name="Line 309"/>
            <p:cNvSpPr>
              <a:spLocks noChangeShapeType="1"/>
            </p:cNvSpPr>
            <p:nvPr/>
          </p:nvSpPr>
          <p:spPr bwMode="auto">
            <a:xfrm>
              <a:off x="4618039" y="4587875"/>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3" name="Line 310"/>
            <p:cNvSpPr>
              <a:spLocks noChangeShapeType="1"/>
            </p:cNvSpPr>
            <p:nvPr/>
          </p:nvSpPr>
          <p:spPr bwMode="auto">
            <a:xfrm>
              <a:off x="4618039" y="4684713"/>
              <a:ext cx="0" cy="619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4" name="Line 311"/>
            <p:cNvSpPr>
              <a:spLocks noChangeShapeType="1"/>
            </p:cNvSpPr>
            <p:nvPr/>
          </p:nvSpPr>
          <p:spPr bwMode="auto">
            <a:xfrm>
              <a:off x="4618039" y="4783138"/>
              <a:ext cx="0" cy="619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5" name="Line 312"/>
            <p:cNvSpPr>
              <a:spLocks noChangeShapeType="1"/>
            </p:cNvSpPr>
            <p:nvPr/>
          </p:nvSpPr>
          <p:spPr bwMode="auto">
            <a:xfrm>
              <a:off x="4618039" y="4881563"/>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6" name="Line 313"/>
            <p:cNvSpPr>
              <a:spLocks noChangeShapeType="1"/>
            </p:cNvSpPr>
            <p:nvPr/>
          </p:nvSpPr>
          <p:spPr bwMode="auto">
            <a:xfrm>
              <a:off x="4618039" y="4978400"/>
              <a:ext cx="0" cy="619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7" name="Line 314"/>
            <p:cNvSpPr>
              <a:spLocks noChangeShapeType="1"/>
            </p:cNvSpPr>
            <p:nvPr/>
          </p:nvSpPr>
          <p:spPr bwMode="auto">
            <a:xfrm>
              <a:off x="4618039" y="5076825"/>
              <a:ext cx="0" cy="619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8" name="Line 315"/>
            <p:cNvSpPr>
              <a:spLocks noChangeShapeType="1"/>
            </p:cNvSpPr>
            <p:nvPr/>
          </p:nvSpPr>
          <p:spPr bwMode="auto">
            <a:xfrm>
              <a:off x="4618039" y="5175250"/>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49" name="Line 316"/>
            <p:cNvSpPr>
              <a:spLocks noChangeShapeType="1"/>
            </p:cNvSpPr>
            <p:nvPr/>
          </p:nvSpPr>
          <p:spPr bwMode="auto">
            <a:xfrm>
              <a:off x="4618039" y="5272088"/>
              <a:ext cx="0" cy="127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0" name="Line 317"/>
            <p:cNvSpPr>
              <a:spLocks noChangeShapeType="1"/>
            </p:cNvSpPr>
            <p:nvPr/>
          </p:nvSpPr>
          <p:spPr bwMode="auto">
            <a:xfrm>
              <a:off x="4618039" y="52847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1" name="Line 318"/>
            <p:cNvSpPr>
              <a:spLocks noChangeShapeType="1"/>
            </p:cNvSpPr>
            <p:nvPr/>
          </p:nvSpPr>
          <p:spPr bwMode="auto">
            <a:xfrm>
              <a:off x="4618039" y="528478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2" name="Line 319"/>
            <p:cNvSpPr>
              <a:spLocks noChangeShapeType="1"/>
            </p:cNvSpPr>
            <p:nvPr/>
          </p:nvSpPr>
          <p:spPr bwMode="auto">
            <a:xfrm>
              <a:off x="4291014" y="3997325"/>
              <a:ext cx="1195387"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3" name="Freeform 320"/>
            <p:cNvSpPr/>
            <p:nvPr/>
          </p:nvSpPr>
          <p:spPr bwMode="auto">
            <a:xfrm>
              <a:off x="5497514" y="3898900"/>
              <a:ext cx="141287" cy="158750"/>
            </a:xfrm>
            <a:custGeom>
              <a:avLst/>
              <a:gdLst>
                <a:gd name="T0" fmla="*/ 89 w 89"/>
                <a:gd name="T1" fmla="*/ 54 h 100"/>
                <a:gd name="T2" fmla="*/ 76 w 89"/>
                <a:gd name="T3" fmla="*/ 85 h 100"/>
                <a:gd name="T4" fmla="*/ 41 w 89"/>
                <a:gd name="T5" fmla="*/ 100 h 100"/>
                <a:gd name="T6" fmla="*/ 41 w 89"/>
                <a:gd name="T7" fmla="*/ 100 h 100"/>
                <a:gd name="T8" fmla="*/ 14 w 89"/>
                <a:gd name="T9" fmla="*/ 85 h 100"/>
                <a:gd name="T10" fmla="*/ 0 w 89"/>
                <a:gd name="T11" fmla="*/ 54 h 100"/>
                <a:gd name="T12" fmla="*/ 0 w 89"/>
                <a:gd name="T13" fmla="*/ 54 h 100"/>
                <a:gd name="T14" fmla="*/ 14 w 89"/>
                <a:gd name="T15" fmla="*/ 15 h 100"/>
                <a:gd name="T16" fmla="*/ 41 w 89"/>
                <a:gd name="T17" fmla="*/ 0 h 100"/>
                <a:gd name="T18" fmla="*/ 41 w 89"/>
                <a:gd name="T19" fmla="*/ 0 h 100"/>
                <a:gd name="T20" fmla="*/ 76 w 89"/>
                <a:gd name="T21" fmla="*/ 15 h 100"/>
                <a:gd name="T22" fmla="*/ 89 w 89"/>
                <a:gd name="T23"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100">
                  <a:moveTo>
                    <a:pt x="89" y="54"/>
                  </a:moveTo>
                  <a:lnTo>
                    <a:pt x="76" y="85"/>
                  </a:lnTo>
                  <a:lnTo>
                    <a:pt x="41" y="100"/>
                  </a:lnTo>
                  <a:lnTo>
                    <a:pt x="41" y="100"/>
                  </a:lnTo>
                  <a:lnTo>
                    <a:pt x="14" y="85"/>
                  </a:lnTo>
                  <a:lnTo>
                    <a:pt x="0" y="54"/>
                  </a:lnTo>
                  <a:lnTo>
                    <a:pt x="0" y="54"/>
                  </a:lnTo>
                  <a:lnTo>
                    <a:pt x="14" y="15"/>
                  </a:lnTo>
                  <a:lnTo>
                    <a:pt x="41" y="0"/>
                  </a:lnTo>
                  <a:lnTo>
                    <a:pt x="41" y="0"/>
                  </a:lnTo>
                  <a:lnTo>
                    <a:pt x="76" y="15"/>
                  </a:lnTo>
                  <a:lnTo>
                    <a:pt x="89" y="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4" name="Line 321"/>
            <p:cNvSpPr>
              <a:spLocks noChangeShapeType="1"/>
            </p:cNvSpPr>
            <p:nvPr/>
          </p:nvSpPr>
          <p:spPr bwMode="auto">
            <a:xfrm flipH="1">
              <a:off x="5618164" y="3984625"/>
              <a:ext cx="20637" cy="492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5" name="Line 322"/>
            <p:cNvSpPr>
              <a:spLocks noChangeShapeType="1"/>
            </p:cNvSpPr>
            <p:nvPr/>
          </p:nvSpPr>
          <p:spPr bwMode="auto">
            <a:xfrm>
              <a:off x="5618164" y="403383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6" name="Line 323"/>
            <p:cNvSpPr>
              <a:spLocks noChangeShapeType="1"/>
            </p:cNvSpPr>
            <p:nvPr/>
          </p:nvSpPr>
          <p:spPr bwMode="auto">
            <a:xfrm flipH="1">
              <a:off x="5562601" y="4033838"/>
              <a:ext cx="55563" cy="238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7" name="Line 324"/>
            <p:cNvSpPr>
              <a:spLocks noChangeShapeType="1"/>
            </p:cNvSpPr>
            <p:nvPr/>
          </p:nvSpPr>
          <p:spPr bwMode="auto">
            <a:xfrm>
              <a:off x="5562601" y="405765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8" name="Line 325"/>
            <p:cNvSpPr>
              <a:spLocks noChangeShapeType="1"/>
            </p:cNvSpPr>
            <p:nvPr/>
          </p:nvSpPr>
          <p:spPr bwMode="auto">
            <a:xfrm>
              <a:off x="5562601" y="405765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59" name="Line 326"/>
            <p:cNvSpPr>
              <a:spLocks noChangeShapeType="1"/>
            </p:cNvSpPr>
            <p:nvPr/>
          </p:nvSpPr>
          <p:spPr bwMode="auto">
            <a:xfrm>
              <a:off x="5562601" y="405765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0" name="Line 327"/>
            <p:cNvSpPr>
              <a:spLocks noChangeShapeType="1"/>
            </p:cNvSpPr>
            <p:nvPr/>
          </p:nvSpPr>
          <p:spPr bwMode="auto">
            <a:xfrm flipH="1" flipV="1">
              <a:off x="5519739" y="4033838"/>
              <a:ext cx="42862" cy="238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1" name="Line 328"/>
            <p:cNvSpPr>
              <a:spLocks noChangeShapeType="1"/>
            </p:cNvSpPr>
            <p:nvPr/>
          </p:nvSpPr>
          <p:spPr bwMode="auto">
            <a:xfrm>
              <a:off x="5519739" y="4033838"/>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2" name="Line 329"/>
            <p:cNvSpPr>
              <a:spLocks noChangeShapeType="1"/>
            </p:cNvSpPr>
            <p:nvPr/>
          </p:nvSpPr>
          <p:spPr bwMode="auto">
            <a:xfrm flipH="1" flipV="1">
              <a:off x="5497514" y="3984625"/>
              <a:ext cx="22225" cy="492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3" name="Line 330"/>
            <p:cNvSpPr>
              <a:spLocks noChangeShapeType="1"/>
            </p:cNvSpPr>
            <p:nvPr/>
          </p:nvSpPr>
          <p:spPr bwMode="auto">
            <a:xfrm>
              <a:off x="5497514" y="39846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4" name="Line 331"/>
            <p:cNvSpPr>
              <a:spLocks noChangeShapeType="1"/>
            </p:cNvSpPr>
            <p:nvPr/>
          </p:nvSpPr>
          <p:spPr bwMode="auto">
            <a:xfrm>
              <a:off x="5497514" y="39846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5" name="Line 332"/>
            <p:cNvSpPr>
              <a:spLocks noChangeShapeType="1"/>
            </p:cNvSpPr>
            <p:nvPr/>
          </p:nvSpPr>
          <p:spPr bwMode="auto">
            <a:xfrm>
              <a:off x="5497514" y="39846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6" name="Line 333"/>
            <p:cNvSpPr>
              <a:spLocks noChangeShapeType="1"/>
            </p:cNvSpPr>
            <p:nvPr/>
          </p:nvSpPr>
          <p:spPr bwMode="auto">
            <a:xfrm flipV="1">
              <a:off x="5497514" y="3922713"/>
              <a:ext cx="22225" cy="619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7" name="Line 334"/>
            <p:cNvSpPr>
              <a:spLocks noChangeShapeType="1"/>
            </p:cNvSpPr>
            <p:nvPr/>
          </p:nvSpPr>
          <p:spPr bwMode="auto">
            <a:xfrm>
              <a:off x="5519739" y="3922713"/>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8" name="Line 335"/>
            <p:cNvSpPr>
              <a:spLocks noChangeShapeType="1"/>
            </p:cNvSpPr>
            <p:nvPr/>
          </p:nvSpPr>
          <p:spPr bwMode="auto">
            <a:xfrm flipV="1">
              <a:off x="5519739" y="3898900"/>
              <a:ext cx="42862" cy="238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69" name="Line 336"/>
            <p:cNvSpPr>
              <a:spLocks noChangeShapeType="1"/>
            </p:cNvSpPr>
            <p:nvPr/>
          </p:nvSpPr>
          <p:spPr bwMode="auto">
            <a:xfrm>
              <a:off x="5562601" y="38989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0" name="Line 337"/>
            <p:cNvSpPr>
              <a:spLocks noChangeShapeType="1"/>
            </p:cNvSpPr>
            <p:nvPr/>
          </p:nvSpPr>
          <p:spPr bwMode="auto">
            <a:xfrm>
              <a:off x="5562601" y="38989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1" name="Line 338"/>
            <p:cNvSpPr>
              <a:spLocks noChangeShapeType="1"/>
            </p:cNvSpPr>
            <p:nvPr/>
          </p:nvSpPr>
          <p:spPr bwMode="auto">
            <a:xfrm>
              <a:off x="5562601" y="38989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2" name="Line 339"/>
            <p:cNvSpPr>
              <a:spLocks noChangeShapeType="1"/>
            </p:cNvSpPr>
            <p:nvPr/>
          </p:nvSpPr>
          <p:spPr bwMode="auto">
            <a:xfrm>
              <a:off x="5562601" y="3898900"/>
              <a:ext cx="55563" cy="238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3" name="Line 340"/>
            <p:cNvSpPr>
              <a:spLocks noChangeShapeType="1"/>
            </p:cNvSpPr>
            <p:nvPr/>
          </p:nvSpPr>
          <p:spPr bwMode="auto">
            <a:xfrm>
              <a:off x="5618164" y="3922713"/>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4" name="Line 341"/>
            <p:cNvSpPr>
              <a:spLocks noChangeShapeType="1"/>
            </p:cNvSpPr>
            <p:nvPr/>
          </p:nvSpPr>
          <p:spPr bwMode="auto">
            <a:xfrm>
              <a:off x="5618164" y="3922713"/>
              <a:ext cx="20637" cy="619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5" name="Line 342"/>
            <p:cNvSpPr>
              <a:spLocks noChangeShapeType="1"/>
            </p:cNvSpPr>
            <p:nvPr/>
          </p:nvSpPr>
          <p:spPr bwMode="auto">
            <a:xfrm>
              <a:off x="5638801" y="398462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6" name="Rectangle 343"/>
            <p:cNvSpPr>
              <a:spLocks noChangeArrowheads="1"/>
            </p:cNvSpPr>
            <p:nvPr/>
          </p:nvSpPr>
          <p:spPr bwMode="auto">
            <a:xfrm>
              <a:off x="4421189" y="2174875"/>
              <a:ext cx="739775"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7" name="Line 344"/>
            <p:cNvSpPr>
              <a:spLocks noChangeShapeType="1"/>
            </p:cNvSpPr>
            <p:nvPr/>
          </p:nvSpPr>
          <p:spPr bwMode="auto">
            <a:xfrm>
              <a:off x="4421189" y="2174875"/>
              <a:ext cx="7397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8" name="Line 345"/>
            <p:cNvSpPr>
              <a:spLocks noChangeShapeType="1"/>
            </p:cNvSpPr>
            <p:nvPr/>
          </p:nvSpPr>
          <p:spPr bwMode="auto">
            <a:xfrm>
              <a:off x="5160964" y="217487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79" name="Line 346"/>
            <p:cNvSpPr>
              <a:spLocks noChangeShapeType="1"/>
            </p:cNvSpPr>
            <p:nvPr/>
          </p:nvSpPr>
          <p:spPr bwMode="auto">
            <a:xfrm>
              <a:off x="5160964" y="2174875"/>
              <a:ext cx="0" cy="6604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0" name="Line 347"/>
            <p:cNvSpPr>
              <a:spLocks noChangeShapeType="1"/>
            </p:cNvSpPr>
            <p:nvPr/>
          </p:nvSpPr>
          <p:spPr bwMode="auto">
            <a:xfrm>
              <a:off x="5160964" y="283527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1" name="Line 348"/>
            <p:cNvSpPr>
              <a:spLocks noChangeShapeType="1"/>
            </p:cNvSpPr>
            <p:nvPr/>
          </p:nvSpPr>
          <p:spPr bwMode="auto">
            <a:xfrm flipH="1">
              <a:off x="4421189" y="2835275"/>
              <a:ext cx="7397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2" name="Line 349"/>
            <p:cNvSpPr>
              <a:spLocks noChangeShapeType="1"/>
            </p:cNvSpPr>
            <p:nvPr/>
          </p:nvSpPr>
          <p:spPr bwMode="auto">
            <a:xfrm>
              <a:off x="4421189" y="283527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3" name="Line 350"/>
            <p:cNvSpPr>
              <a:spLocks noChangeShapeType="1"/>
            </p:cNvSpPr>
            <p:nvPr/>
          </p:nvSpPr>
          <p:spPr bwMode="auto">
            <a:xfrm flipV="1">
              <a:off x="4421189" y="2174875"/>
              <a:ext cx="0" cy="6604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4" name="Line 351"/>
            <p:cNvSpPr>
              <a:spLocks noChangeShapeType="1"/>
            </p:cNvSpPr>
            <p:nvPr/>
          </p:nvSpPr>
          <p:spPr bwMode="auto">
            <a:xfrm>
              <a:off x="4421189" y="2174875"/>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5" name="Rectangle 352"/>
            <p:cNvSpPr>
              <a:spLocks noChangeArrowheads="1"/>
            </p:cNvSpPr>
            <p:nvPr/>
          </p:nvSpPr>
          <p:spPr bwMode="auto">
            <a:xfrm>
              <a:off x="4508501" y="2259013"/>
              <a:ext cx="9683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W</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6" name="Rectangle 353"/>
            <p:cNvSpPr>
              <a:spLocks noChangeArrowheads="1"/>
            </p:cNvSpPr>
            <p:nvPr/>
          </p:nvSpPr>
          <p:spPr bwMode="auto">
            <a:xfrm>
              <a:off x="4595814" y="2259013"/>
              <a:ext cx="22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7" name="Rectangle 354"/>
            <p:cNvSpPr>
              <a:spLocks noChangeArrowheads="1"/>
            </p:cNvSpPr>
            <p:nvPr/>
          </p:nvSpPr>
          <p:spPr bwMode="auto">
            <a:xfrm>
              <a:off x="4618039" y="2259013"/>
              <a:ext cx="333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r</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8" name="Rectangle 355"/>
            <p:cNvSpPr>
              <a:spLocks noChangeArrowheads="1"/>
            </p:cNvSpPr>
            <p:nvPr/>
          </p:nvSpPr>
          <p:spPr bwMode="auto">
            <a:xfrm>
              <a:off x="4649789" y="2259013"/>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89" name="Rectangle 356"/>
            <p:cNvSpPr>
              <a:spLocks noChangeArrowheads="1"/>
            </p:cNvSpPr>
            <p:nvPr/>
          </p:nvSpPr>
          <p:spPr bwMode="auto">
            <a:xfrm>
              <a:off x="4703764" y="2259013"/>
              <a:ext cx="22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0" name="Rectangle 357"/>
            <p:cNvSpPr>
              <a:spLocks noChangeArrowheads="1"/>
            </p:cNvSpPr>
            <p:nvPr/>
          </p:nvSpPr>
          <p:spPr bwMode="auto">
            <a:xfrm>
              <a:off x="4725989" y="2259013"/>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dirty="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2091" name="Rectangle 358"/>
            <p:cNvSpPr>
              <a:spLocks noChangeArrowheads="1"/>
            </p:cNvSpPr>
            <p:nvPr/>
          </p:nvSpPr>
          <p:spPr bwMode="auto">
            <a:xfrm>
              <a:off x="4779964" y="2259013"/>
              <a:ext cx="508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2" name="Rectangle 359"/>
            <p:cNvSpPr>
              <a:spLocks noChangeArrowheads="1"/>
            </p:cNvSpPr>
            <p:nvPr/>
          </p:nvSpPr>
          <p:spPr bwMode="auto">
            <a:xfrm>
              <a:off x="4824414" y="2259013"/>
              <a:ext cx="508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s</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3" name="Rectangle 360"/>
            <p:cNvSpPr>
              <a:spLocks noChangeArrowheads="1"/>
            </p:cNvSpPr>
            <p:nvPr/>
          </p:nvSpPr>
          <p:spPr bwMode="auto">
            <a:xfrm>
              <a:off x="4867276" y="2259013"/>
              <a:ext cx="682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4" name="Rectangle 361"/>
            <p:cNvSpPr>
              <a:spLocks noChangeArrowheads="1"/>
            </p:cNvSpPr>
            <p:nvPr/>
          </p:nvSpPr>
          <p:spPr bwMode="auto">
            <a:xfrm>
              <a:off x="4921251" y="2259013"/>
              <a:ext cx="730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5" name="Rectangle 362"/>
            <p:cNvSpPr>
              <a:spLocks noChangeArrowheads="1"/>
            </p:cNvSpPr>
            <p:nvPr/>
          </p:nvSpPr>
          <p:spPr bwMode="auto">
            <a:xfrm>
              <a:off x="4986339" y="2259013"/>
              <a:ext cx="6826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6" name="Rectangle 363"/>
            <p:cNvSpPr>
              <a:spLocks noChangeArrowheads="1"/>
            </p:cNvSpPr>
            <p:nvPr/>
          </p:nvSpPr>
          <p:spPr bwMode="auto">
            <a:xfrm>
              <a:off x="5703889" y="3910013"/>
              <a:ext cx="6826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K</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7" name="Rectangle 364"/>
            <p:cNvSpPr>
              <a:spLocks noChangeArrowheads="1"/>
            </p:cNvSpPr>
            <p:nvPr/>
          </p:nvSpPr>
          <p:spPr bwMode="auto">
            <a:xfrm>
              <a:off x="5770564" y="3910013"/>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8" name="Rectangle 365"/>
            <p:cNvSpPr>
              <a:spLocks noChangeArrowheads="1"/>
            </p:cNvSpPr>
            <p:nvPr/>
          </p:nvSpPr>
          <p:spPr bwMode="auto">
            <a:xfrm>
              <a:off x="5824539" y="3910013"/>
              <a:ext cx="508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y</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099" name="Rectangle 366"/>
            <p:cNvSpPr>
              <a:spLocks noChangeArrowheads="1"/>
            </p:cNvSpPr>
            <p:nvPr/>
          </p:nvSpPr>
          <p:spPr bwMode="auto">
            <a:xfrm>
              <a:off x="5878514" y="3910013"/>
              <a:ext cx="6826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0" name="Rectangle 367"/>
            <p:cNvSpPr>
              <a:spLocks noChangeArrowheads="1"/>
            </p:cNvSpPr>
            <p:nvPr/>
          </p:nvSpPr>
          <p:spPr bwMode="auto">
            <a:xfrm>
              <a:off x="5932489" y="3910013"/>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a</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1" name="Rectangle 368"/>
            <p:cNvSpPr>
              <a:spLocks noChangeArrowheads="1"/>
            </p:cNvSpPr>
            <p:nvPr/>
          </p:nvSpPr>
          <p:spPr bwMode="auto">
            <a:xfrm>
              <a:off x="5988051" y="3910013"/>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d</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2" name="Line 369"/>
            <p:cNvSpPr>
              <a:spLocks noChangeShapeType="1"/>
            </p:cNvSpPr>
            <p:nvPr/>
          </p:nvSpPr>
          <p:spPr bwMode="auto">
            <a:xfrm>
              <a:off x="4421189" y="2443163"/>
              <a:ext cx="7397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3" name="Line 370"/>
            <p:cNvSpPr>
              <a:spLocks noChangeShapeType="1"/>
            </p:cNvSpPr>
            <p:nvPr/>
          </p:nvSpPr>
          <p:spPr bwMode="auto">
            <a:xfrm>
              <a:off x="4421189" y="2601913"/>
              <a:ext cx="7397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8" name="Line 375"/>
            <p:cNvSpPr>
              <a:spLocks noChangeShapeType="1"/>
            </p:cNvSpPr>
            <p:nvPr/>
          </p:nvSpPr>
          <p:spPr bwMode="auto">
            <a:xfrm>
              <a:off x="6161089" y="25654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09" name="Line 376"/>
            <p:cNvSpPr>
              <a:spLocks noChangeShapeType="1"/>
            </p:cNvSpPr>
            <p:nvPr/>
          </p:nvSpPr>
          <p:spPr bwMode="auto">
            <a:xfrm flipH="1">
              <a:off x="5432426" y="2565400"/>
              <a:ext cx="728663"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0" name="Line 377"/>
            <p:cNvSpPr>
              <a:spLocks noChangeShapeType="1"/>
            </p:cNvSpPr>
            <p:nvPr/>
          </p:nvSpPr>
          <p:spPr bwMode="auto">
            <a:xfrm>
              <a:off x="5432426" y="25654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3" name="Rectangle 380"/>
            <p:cNvSpPr>
              <a:spLocks noChangeArrowheads="1"/>
            </p:cNvSpPr>
            <p:nvPr/>
          </p:nvSpPr>
          <p:spPr bwMode="auto">
            <a:xfrm>
              <a:off x="5508626" y="1990725"/>
              <a:ext cx="857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M</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4" name="Rectangle 381"/>
            <p:cNvSpPr>
              <a:spLocks noChangeArrowheads="1"/>
            </p:cNvSpPr>
            <p:nvPr/>
          </p:nvSpPr>
          <p:spPr bwMode="auto">
            <a:xfrm>
              <a:off x="5584826"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5" name="Rectangle 382"/>
            <p:cNvSpPr>
              <a:spLocks noChangeArrowheads="1"/>
            </p:cNvSpPr>
            <p:nvPr/>
          </p:nvSpPr>
          <p:spPr bwMode="auto">
            <a:xfrm>
              <a:off x="5638801"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b</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6" name="Rectangle 383"/>
            <p:cNvSpPr>
              <a:spLocks noChangeArrowheads="1"/>
            </p:cNvSpPr>
            <p:nvPr/>
          </p:nvSpPr>
          <p:spPr bwMode="auto">
            <a:xfrm>
              <a:off x="5694364" y="1990725"/>
              <a:ext cx="22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i</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7" name="Rectangle 384"/>
            <p:cNvSpPr>
              <a:spLocks noChangeArrowheads="1"/>
            </p:cNvSpPr>
            <p:nvPr/>
          </p:nvSpPr>
          <p:spPr bwMode="auto">
            <a:xfrm>
              <a:off x="5715001" y="1990725"/>
              <a:ext cx="22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l</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8" name="Rectangle 385"/>
            <p:cNvSpPr>
              <a:spLocks noChangeArrowheads="1"/>
            </p:cNvSpPr>
            <p:nvPr/>
          </p:nvSpPr>
          <p:spPr bwMode="auto">
            <a:xfrm>
              <a:off x="5737226"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19" name="Rectangle 386"/>
            <p:cNvSpPr>
              <a:spLocks noChangeArrowheads="1"/>
            </p:cNvSpPr>
            <p:nvPr/>
          </p:nvSpPr>
          <p:spPr bwMode="auto">
            <a:xfrm>
              <a:off x="5791201" y="1990725"/>
              <a:ext cx="682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P</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0" name="Rectangle 387"/>
            <p:cNvSpPr>
              <a:spLocks noChangeArrowheads="1"/>
            </p:cNvSpPr>
            <p:nvPr/>
          </p:nvSpPr>
          <p:spPr bwMode="auto">
            <a:xfrm>
              <a:off x="5846764"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h</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1" name="Rectangle 388"/>
            <p:cNvSpPr>
              <a:spLocks noChangeArrowheads="1"/>
            </p:cNvSpPr>
            <p:nvPr/>
          </p:nvSpPr>
          <p:spPr bwMode="auto">
            <a:xfrm>
              <a:off x="5900739"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o</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2" name="Rectangle 389"/>
            <p:cNvSpPr>
              <a:spLocks noChangeArrowheads="1"/>
            </p:cNvSpPr>
            <p:nvPr/>
          </p:nvSpPr>
          <p:spPr bwMode="auto">
            <a:xfrm>
              <a:off x="5954714"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n</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3" name="Rectangle 390"/>
            <p:cNvSpPr>
              <a:spLocks noChangeArrowheads="1"/>
            </p:cNvSpPr>
            <p:nvPr/>
          </p:nvSpPr>
          <p:spPr bwMode="auto">
            <a:xfrm>
              <a:off x="6008689" y="1990725"/>
              <a:ext cx="571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800" b="0" i="0" u="none" strike="noStrike" kern="1200" cap="none" spc="0" normalizeH="0" baseline="0" noProof="0">
                  <a:ln>
                    <a:noFill/>
                  </a:ln>
                  <a:solidFill>
                    <a:srgbClr val="000000"/>
                  </a:solidFill>
                  <a:effectLst/>
                  <a:uLnTx/>
                  <a:uFillTx/>
                  <a:latin typeface="+mn-lt"/>
                  <a:ea typeface="+mn-ea"/>
                  <a:cs typeface="+mn-ea"/>
                  <a:sym typeface="+mn-lt"/>
                </a:rPr>
                <a:t>e</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4" name="Line 391"/>
            <p:cNvSpPr>
              <a:spLocks noChangeShapeType="1"/>
            </p:cNvSpPr>
            <p:nvPr/>
          </p:nvSpPr>
          <p:spPr bwMode="auto">
            <a:xfrm>
              <a:off x="5432426" y="2174875"/>
              <a:ext cx="728663"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5" name="Line 392"/>
            <p:cNvSpPr>
              <a:spLocks noChangeShapeType="1"/>
            </p:cNvSpPr>
            <p:nvPr/>
          </p:nvSpPr>
          <p:spPr bwMode="auto">
            <a:xfrm>
              <a:off x="5421314" y="2333625"/>
              <a:ext cx="739775"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6" name="Line 393"/>
            <p:cNvSpPr>
              <a:spLocks noChangeShapeType="1"/>
            </p:cNvSpPr>
            <p:nvPr/>
          </p:nvSpPr>
          <p:spPr bwMode="auto">
            <a:xfrm>
              <a:off x="5411789" y="3373438"/>
              <a:ext cx="9525"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7" name="Line 394"/>
            <p:cNvSpPr>
              <a:spLocks noChangeShapeType="1"/>
            </p:cNvSpPr>
            <p:nvPr/>
          </p:nvSpPr>
          <p:spPr bwMode="auto">
            <a:xfrm>
              <a:off x="5432426" y="3482975"/>
              <a:ext cx="22225"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8" name="Line 395"/>
            <p:cNvSpPr>
              <a:spLocks noChangeShapeType="1"/>
            </p:cNvSpPr>
            <p:nvPr/>
          </p:nvSpPr>
          <p:spPr bwMode="auto">
            <a:xfrm>
              <a:off x="5465764" y="3592513"/>
              <a:ext cx="11112" cy="746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29" name="Line 396"/>
            <p:cNvSpPr>
              <a:spLocks noChangeShapeType="1"/>
            </p:cNvSpPr>
            <p:nvPr/>
          </p:nvSpPr>
          <p:spPr bwMode="auto">
            <a:xfrm>
              <a:off x="5486401" y="3690938"/>
              <a:ext cx="22225"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0" name="Freeform 397"/>
            <p:cNvSpPr/>
            <p:nvPr/>
          </p:nvSpPr>
          <p:spPr bwMode="auto">
            <a:xfrm>
              <a:off x="5432426" y="3703638"/>
              <a:ext cx="120650" cy="219075"/>
            </a:xfrm>
            <a:custGeom>
              <a:avLst/>
              <a:gdLst>
                <a:gd name="T0" fmla="*/ 76 w 76"/>
                <a:gd name="T1" fmla="*/ 0 h 138"/>
                <a:gd name="T2" fmla="*/ 76 w 76"/>
                <a:gd name="T3" fmla="*/ 0 h 138"/>
                <a:gd name="T4" fmla="*/ 76 w 76"/>
                <a:gd name="T5" fmla="*/ 0 h 138"/>
                <a:gd name="T6" fmla="*/ 69 w 76"/>
                <a:gd name="T7" fmla="*/ 138 h 138"/>
                <a:gd name="T8" fmla="*/ 69 w 76"/>
                <a:gd name="T9" fmla="*/ 138 h 138"/>
                <a:gd name="T10" fmla="*/ 69 w 76"/>
                <a:gd name="T11" fmla="*/ 138 h 138"/>
                <a:gd name="T12" fmla="*/ 62 w 76"/>
                <a:gd name="T13" fmla="*/ 123 h 138"/>
                <a:gd name="T14" fmla="*/ 55 w 76"/>
                <a:gd name="T15" fmla="*/ 108 h 138"/>
                <a:gd name="T16" fmla="*/ 41 w 76"/>
                <a:gd name="T17" fmla="*/ 92 h 138"/>
                <a:gd name="T18" fmla="*/ 21 w 76"/>
                <a:gd name="T19" fmla="*/ 54 h 138"/>
                <a:gd name="T20" fmla="*/ 0 w 76"/>
                <a:gd name="T21" fmla="*/ 23 h 138"/>
                <a:gd name="T22" fmla="*/ 0 w 76"/>
                <a:gd name="T23" fmla="*/ 23 h 138"/>
                <a:gd name="T24" fmla="*/ 14 w 76"/>
                <a:gd name="T25" fmla="*/ 30 h 138"/>
                <a:gd name="T26" fmla="*/ 28 w 76"/>
                <a:gd name="T27" fmla="*/ 38 h 138"/>
                <a:gd name="T28" fmla="*/ 34 w 76"/>
                <a:gd name="T29" fmla="*/ 46 h 138"/>
                <a:gd name="T30" fmla="*/ 48 w 76"/>
                <a:gd name="T31" fmla="*/ 46 h 138"/>
                <a:gd name="T32" fmla="*/ 48 w 76"/>
                <a:gd name="T33" fmla="*/ 46 h 138"/>
                <a:gd name="T34" fmla="*/ 55 w 76"/>
                <a:gd name="T35" fmla="*/ 38 h 138"/>
                <a:gd name="T36" fmla="*/ 62 w 76"/>
                <a:gd name="T37" fmla="*/ 30 h 138"/>
                <a:gd name="T38" fmla="*/ 69 w 76"/>
                <a:gd name="T39" fmla="*/ 15 h 138"/>
                <a:gd name="T40" fmla="*/ 76 w 76"/>
                <a:gd name="T4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138">
                  <a:moveTo>
                    <a:pt x="76" y="0"/>
                  </a:moveTo>
                  <a:lnTo>
                    <a:pt x="76" y="0"/>
                  </a:lnTo>
                  <a:lnTo>
                    <a:pt x="76" y="0"/>
                  </a:lnTo>
                  <a:lnTo>
                    <a:pt x="69" y="138"/>
                  </a:lnTo>
                  <a:lnTo>
                    <a:pt x="69" y="138"/>
                  </a:lnTo>
                  <a:lnTo>
                    <a:pt x="69" y="138"/>
                  </a:lnTo>
                  <a:lnTo>
                    <a:pt x="62" y="123"/>
                  </a:lnTo>
                  <a:lnTo>
                    <a:pt x="55" y="108"/>
                  </a:lnTo>
                  <a:lnTo>
                    <a:pt x="41" y="92"/>
                  </a:lnTo>
                  <a:lnTo>
                    <a:pt x="21" y="54"/>
                  </a:lnTo>
                  <a:lnTo>
                    <a:pt x="0" y="23"/>
                  </a:lnTo>
                  <a:lnTo>
                    <a:pt x="0" y="23"/>
                  </a:lnTo>
                  <a:lnTo>
                    <a:pt x="14" y="30"/>
                  </a:lnTo>
                  <a:lnTo>
                    <a:pt x="28" y="38"/>
                  </a:lnTo>
                  <a:lnTo>
                    <a:pt x="34" y="46"/>
                  </a:lnTo>
                  <a:lnTo>
                    <a:pt x="48" y="46"/>
                  </a:lnTo>
                  <a:lnTo>
                    <a:pt x="48" y="46"/>
                  </a:lnTo>
                  <a:lnTo>
                    <a:pt x="55" y="38"/>
                  </a:lnTo>
                  <a:lnTo>
                    <a:pt x="62" y="30"/>
                  </a:lnTo>
                  <a:lnTo>
                    <a:pt x="69" y="15"/>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1" name="Line 398"/>
            <p:cNvSpPr>
              <a:spLocks noChangeShapeType="1"/>
            </p:cNvSpPr>
            <p:nvPr/>
          </p:nvSpPr>
          <p:spPr bwMode="auto">
            <a:xfrm flipH="1">
              <a:off x="5715001" y="3365500"/>
              <a:ext cx="22225"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2" name="Line 399"/>
            <p:cNvSpPr>
              <a:spLocks noChangeShapeType="1"/>
            </p:cNvSpPr>
            <p:nvPr/>
          </p:nvSpPr>
          <p:spPr bwMode="auto">
            <a:xfrm flipH="1">
              <a:off x="5703889" y="3482975"/>
              <a:ext cx="11112"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3" name="Line 400"/>
            <p:cNvSpPr>
              <a:spLocks noChangeShapeType="1"/>
            </p:cNvSpPr>
            <p:nvPr/>
          </p:nvSpPr>
          <p:spPr bwMode="auto">
            <a:xfrm flipH="1">
              <a:off x="5683251" y="3592513"/>
              <a:ext cx="11113" cy="746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4" name="Line 401"/>
            <p:cNvSpPr>
              <a:spLocks noChangeShapeType="1"/>
            </p:cNvSpPr>
            <p:nvPr/>
          </p:nvSpPr>
          <p:spPr bwMode="auto">
            <a:xfrm flipH="1">
              <a:off x="5661026" y="3703638"/>
              <a:ext cx="11113" cy="730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5" name="Freeform 402"/>
            <p:cNvSpPr/>
            <p:nvPr/>
          </p:nvSpPr>
          <p:spPr bwMode="auto">
            <a:xfrm>
              <a:off x="5607051" y="3703638"/>
              <a:ext cx="119063" cy="219075"/>
            </a:xfrm>
            <a:custGeom>
              <a:avLst/>
              <a:gdLst>
                <a:gd name="T0" fmla="*/ 75 w 75"/>
                <a:gd name="T1" fmla="*/ 15 h 138"/>
                <a:gd name="T2" fmla="*/ 75 w 75"/>
                <a:gd name="T3" fmla="*/ 15 h 138"/>
                <a:gd name="T4" fmla="*/ 75 w 75"/>
                <a:gd name="T5" fmla="*/ 15 h 138"/>
                <a:gd name="T6" fmla="*/ 14 w 75"/>
                <a:gd name="T7" fmla="*/ 138 h 138"/>
                <a:gd name="T8" fmla="*/ 14 w 75"/>
                <a:gd name="T9" fmla="*/ 138 h 138"/>
                <a:gd name="T10" fmla="*/ 14 w 75"/>
                <a:gd name="T11" fmla="*/ 138 h 138"/>
                <a:gd name="T12" fmla="*/ 14 w 75"/>
                <a:gd name="T13" fmla="*/ 123 h 138"/>
                <a:gd name="T14" fmla="*/ 14 w 75"/>
                <a:gd name="T15" fmla="*/ 100 h 138"/>
                <a:gd name="T16" fmla="*/ 7 w 75"/>
                <a:gd name="T17" fmla="*/ 84 h 138"/>
                <a:gd name="T18" fmla="*/ 7 w 75"/>
                <a:gd name="T19" fmla="*/ 38 h 138"/>
                <a:gd name="T20" fmla="*/ 0 w 75"/>
                <a:gd name="T21" fmla="*/ 0 h 138"/>
                <a:gd name="T22" fmla="*/ 0 w 75"/>
                <a:gd name="T23" fmla="*/ 0 h 138"/>
                <a:gd name="T24" fmla="*/ 7 w 75"/>
                <a:gd name="T25" fmla="*/ 15 h 138"/>
                <a:gd name="T26" fmla="*/ 14 w 75"/>
                <a:gd name="T27" fmla="*/ 30 h 138"/>
                <a:gd name="T28" fmla="*/ 20 w 75"/>
                <a:gd name="T29" fmla="*/ 38 h 138"/>
                <a:gd name="T30" fmla="*/ 34 w 75"/>
                <a:gd name="T31" fmla="*/ 46 h 138"/>
                <a:gd name="T32" fmla="*/ 34 w 75"/>
                <a:gd name="T33" fmla="*/ 46 h 138"/>
                <a:gd name="T34" fmla="*/ 41 w 75"/>
                <a:gd name="T35" fmla="*/ 46 h 138"/>
                <a:gd name="T36" fmla="*/ 55 w 75"/>
                <a:gd name="T37" fmla="*/ 38 h 138"/>
                <a:gd name="T38" fmla="*/ 68 w 75"/>
                <a:gd name="T39" fmla="*/ 30 h 138"/>
                <a:gd name="T40" fmla="*/ 75 w 75"/>
                <a:gd name="T41" fmla="*/ 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138">
                  <a:moveTo>
                    <a:pt x="75" y="15"/>
                  </a:moveTo>
                  <a:lnTo>
                    <a:pt x="75" y="15"/>
                  </a:lnTo>
                  <a:lnTo>
                    <a:pt x="75" y="15"/>
                  </a:lnTo>
                  <a:lnTo>
                    <a:pt x="14" y="138"/>
                  </a:lnTo>
                  <a:lnTo>
                    <a:pt x="14" y="138"/>
                  </a:lnTo>
                  <a:lnTo>
                    <a:pt x="14" y="138"/>
                  </a:lnTo>
                  <a:lnTo>
                    <a:pt x="14" y="123"/>
                  </a:lnTo>
                  <a:lnTo>
                    <a:pt x="14" y="100"/>
                  </a:lnTo>
                  <a:lnTo>
                    <a:pt x="7" y="84"/>
                  </a:lnTo>
                  <a:lnTo>
                    <a:pt x="7" y="38"/>
                  </a:lnTo>
                  <a:lnTo>
                    <a:pt x="0" y="0"/>
                  </a:lnTo>
                  <a:lnTo>
                    <a:pt x="0" y="0"/>
                  </a:lnTo>
                  <a:lnTo>
                    <a:pt x="7" y="15"/>
                  </a:lnTo>
                  <a:lnTo>
                    <a:pt x="14" y="30"/>
                  </a:lnTo>
                  <a:lnTo>
                    <a:pt x="20" y="38"/>
                  </a:lnTo>
                  <a:lnTo>
                    <a:pt x="34" y="46"/>
                  </a:lnTo>
                  <a:lnTo>
                    <a:pt x="34" y="46"/>
                  </a:lnTo>
                  <a:lnTo>
                    <a:pt x="41" y="46"/>
                  </a:lnTo>
                  <a:lnTo>
                    <a:pt x="55" y="38"/>
                  </a:lnTo>
                  <a:lnTo>
                    <a:pt x="68" y="30"/>
                  </a:lnTo>
                  <a:lnTo>
                    <a:pt x="75" y="1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6" name="Line 403"/>
            <p:cNvSpPr>
              <a:spLocks noChangeShapeType="1"/>
            </p:cNvSpPr>
            <p:nvPr/>
          </p:nvSpPr>
          <p:spPr bwMode="auto">
            <a:xfrm flipH="1" flipV="1">
              <a:off x="5367339" y="3335338"/>
              <a:ext cx="44450" cy="381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7" name="Line 404"/>
            <p:cNvSpPr>
              <a:spLocks noChangeShapeType="1"/>
            </p:cNvSpPr>
            <p:nvPr/>
          </p:nvSpPr>
          <p:spPr bwMode="auto">
            <a:xfrm flipH="1" flipV="1">
              <a:off x="5291139" y="3287713"/>
              <a:ext cx="44450" cy="365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8" name="Line 405"/>
            <p:cNvSpPr>
              <a:spLocks noChangeShapeType="1"/>
            </p:cNvSpPr>
            <p:nvPr/>
          </p:nvSpPr>
          <p:spPr bwMode="auto">
            <a:xfrm flipH="1" flipV="1">
              <a:off x="5226051" y="3225800"/>
              <a:ext cx="44450" cy="365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39" name="Line 406"/>
            <p:cNvSpPr>
              <a:spLocks noChangeShapeType="1"/>
            </p:cNvSpPr>
            <p:nvPr/>
          </p:nvSpPr>
          <p:spPr bwMode="auto">
            <a:xfrm flipH="1" flipV="1">
              <a:off x="5160964" y="3165475"/>
              <a:ext cx="42862" cy="365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0" name="Line 407"/>
            <p:cNvSpPr>
              <a:spLocks noChangeShapeType="1"/>
            </p:cNvSpPr>
            <p:nvPr/>
          </p:nvSpPr>
          <p:spPr bwMode="auto">
            <a:xfrm flipH="1" flipV="1">
              <a:off x="5084764" y="3103563"/>
              <a:ext cx="42862" cy="365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1" name="Line 408"/>
            <p:cNvSpPr>
              <a:spLocks noChangeShapeType="1"/>
            </p:cNvSpPr>
            <p:nvPr/>
          </p:nvSpPr>
          <p:spPr bwMode="auto">
            <a:xfrm flipH="1" flipV="1">
              <a:off x="5019676" y="3043238"/>
              <a:ext cx="42863" cy="365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2" name="Line 409"/>
            <p:cNvSpPr>
              <a:spLocks noChangeShapeType="1"/>
            </p:cNvSpPr>
            <p:nvPr/>
          </p:nvSpPr>
          <p:spPr bwMode="auto">
            <a:xfrm flipH="1" flipV="1">
              <a:off x="4943476" y="2981325"/>
              <a:ext cx="42863" cy="365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143" name="Line 410"/>
            <p:cNvSpPr>
              <a:spLocks noChangeShapeType="1"/>
            </p:cNvSpPr>
            <p:nvPr/>
          </p:nvSpPr>
          <p:spPr bwMode="auto">
            <a:xfrm flipH="1" flipV="1">
              <a:off x="4878389" y="2932113"/>
              <a:ext cx="42862" cy="365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Line 412"/>
            <p:cNvSpPr>
              <a:spLocks noChangeShapeType="1"/>
            </p:cNvSpPr>
            <p:nvPr/>
          </p:nvSpPr>
          <p:spPr bwMode="auto">
            <a:xfrm flipH="1" flipV="1">
              <a:off x="4797426" y="2863850"/>
              <a:ext cx="42863" cy="365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Line 413"/>
            <p:cNvSpPr>
              <a:spLocks noChangeShapeType="1"/>
            </p:cNvSpPr>
            <p:nvPr/>
          </p:nvSpPr>
          <p:spPr bwMode="auto">
            <a:xfrm flipV="1">
              <a:off x="5737226" y="3276600"/>
              <a:ext cx="0" cy="619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Line 414"/>
            <p:cNvSpPr>
              <a:spLocks noChangeShapeType="1"/>
            </p:cNvSpPr>
            <p:nvPr/>
          </p:nvSpPr>
          <p:spPr bwMode="auto">
            <a:xfrm flipV="1">
              <a:off x="5737226" y="3178175"/>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Line 415"/>
            <p:cNvSpPr>
              <a:spLocks noChangeShapeType="1"/>
            </p:cNvSpPr>
            <p:nvPr/>
          </p:nvSpPr>
          <p:spPr bwMode="auto">
            <a:xfrm flipV="1">
              <a:off x="5737226" y="3079750"/>
              <a:ext cx="0" cy="619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Line 416"/>
            <p:cNvSpPr>
              <a:spLocks noChangeShapeType="1"/>
            </p:cNvSpPr>
            <p:nvPr/>
          </p:nvSpPr>
          <p:spPr bwMode="auto">
            <a:xfrm flipV="1">
              <a:off x="5737226" y="2981325"/>
              <a:ext cx="0" cy="61913"/>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Line 417"/>
            <p:cNvSpPr>
              <a:spLocks noChangeShapeType="1"/>
            </p:cNvSpPr>
            <p:nvPr/>
          </p:nvSpPr>
          <p:spPr bwMode="auto">
            <a:xfrm flipV="1">
              <a:off x="5737226" y="2884488"/>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Line 418"/>
            <p:cNvSpPr>
              <a:spLocks noChangeShapeType="1"/>
            </p:cNvSpPr>
            <p:nvPr/>
          </p:nvSpPr>
          <p:spPr bwMode="auto">
            <a:xfrm flipV="1">
              <a:off x="5737226" y="2786063"/>
              <a:ext cx="0" cy="61912"/>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Line 419"/>
            <p:cNvSpPr>
              <a:spLocks noChangeShapeType="1"/>
            </p:cNvSpPr>
            <p:nvPr/>
          </p:nvSpPr>
          <p:spPr bwMode="auto">
            <a:xfrm flipV="1">
              <a:off x="5737226" y="2689225"/>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 name="Line 420"/>
            <p:cNvSpPr>
              <a:spLocks noChangeShapeType="1"/>
            </p:cNvSpPr>
            <p:nvPr/>
          </p:nvSpPr>
          <p:spPr bwMode="auto">
            <a:xfrm flipV="1">
              <a:off x="5737226" y="2590800"/>
              <a:ext cx="0" cy="60325"/>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 name="Line 421"/>
            <p:cNvSpPr>
              <a:spLocks noChangeShapeType="1"/>
            </p:cNvSpPr>
            <p:nvPr/>
          </p:nvSpPr>
          <p:spPr bwMode="auto">
            <a:xfrm flipV="1">
              <a:off x="5737226" y="2590800"/>
              <a:ext cx="0" cy="2540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 name="Line 422"/>
            <p:cNvSpPr>
              <a:spLocks noChangeShapeType="1"/>
            </p:cNvSpPr>
            <p:nvPr/>
          </p:nvSpPr>
          <p:spPr bwMode="auto">
            <a:xfrm>
              <a:off x="5737226" y="25908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 name="Line 423"/>
            <p:cNvSpPr>
              <a:spLocks noChangeShapeType="1"/>
            </p:cNvSpPr>
            <p:nvPr/>
          </p:nvSpPr>
          <p:spPr bwMode="auto">
            <a:xfrm>
              <a:off x="5737226" y="2590800"/>
              <a:ext cx="0" cy="0"/>
            </a:xfrm>
            <a:prstGeom prst="line">
              <a:avLst/>
            </a:prstGeom>
            <a:noFill/>
            <a:ln w="11113">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43013" name="Rectangle 3"/>
          <p:cNvSpPr>
            <a:spLocks noGrp="1" noChangeArrowheads="1"/>
          </p:cNvSpPr>
          <p:nvPr>
            <p:ph idx="1"/>
          </p:nvPr>
        </p:nvSpPr>
        <p:spPr/>
        <p:txBody>
          <a:bodyPr vert="horz" wrap="square" lIns="91440" tIns="45720" rIns="91440" bIns="4572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描述了每个软件构件的内部细节</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定义了：</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l"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所有局部数据对象的数据结构</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l"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所有构件内发生的处理的算法细节</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742950" marR="0" lvl="1" indent="-285750" algn="l" defTabSz="914400" rtl="0" eaLnBrk="0" fontAlgn="base" latinLnBrk="0" hangingPunct="0">
              <a:lnSpc>
                <a:spcPct val="100000"/>
              </a:lnSpc>
              <a:spcBef>
                <a:spcPct val="20000"/>
              </a:spcBef>
              <a:spcAft>
                <a:spcPct val="0"/>
              </a:spcAft>
              <a:buClr>
                <a:schemeClr val="folHlink"/>
              </a:buClr>
              <a:buSzPct val="70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允许访问所有构件操作（行为）的接口</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运用</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UML</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构件图，</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 UML</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活动图，伪代码</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(PDL</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语言</a:t>
            </a:r>
            <a:r>
              <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0" cap="none" spc="0" normalizeH="0" baseline="0" noProof="0" dirty="0">
                <a:ln>
                  <a:noFill/>
                </a:ln>
                <a:solidFill>
                  <a:schemeClr val="tx1"/>
                </a:solidFill>
                <a:effectLst/>
                <a:uLnTx/>
                <a:uFillTx/>
                <a:latin typeface="+mn-lt"/>
                <a:ea typeface="+mn-ea"/>
                <a:cs typeface="+mn-ea"/>
                <a:sym typeface="+mn-lt"/>
              </a:rPr>
              <a:t>及流程图建模</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Rectangle 3"/>
          <p:cNvSpPr txBox="1">
            <a:spLocks noChangeArrowheads="1"/>
          </p:cNvSpPr>
          <p:nvPr/>
        </p:nvSpPr>
        <p:spPr bwMode="auto">
          <a:xfrm>
            <a:off x="1143000" y="1143000"/>
            <a:ext cx="50736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a:ln>
                  <a:noFill/>
                </a:ln>
                <a:solidFill>
                  <a:schemeClr val="tx2"/>
                </a:solidFill>
                <a:effectLst/>
                <a:uLnTx/>
                <a:uFillTx/>
                <a:latin typeface="+mn-lt"/>
                <a:ea typeface="+mn-ea"/>
                <a:cs typeface="+mn-ea"/>
                <a:sym typeface="+mn-lt"/>
              </a:rPr>
              <a:t>构件级设计元素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44036" name="Rectangle 3"/>
          <p:cNvSpPr>
            <a:spLocks noGrp="1" noChangeArrowheads="1"/>
          </p:cNvSpPr>
          <p:nvPr>
            <p:ph type="title"/>
          </p:nvPr>
        </p:nvSpPr>
        <p:spPr>
          <a:xfrm>
            <a:off x="1143000" y="1143000"/>
            <a:ext cx="5073650" cy="63341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构件级设计元素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pic>
        <p:nvPicPr>
          <p:cNvPr id="96259" name="Picture 4"/>
          <p:cNvPicPr>
            <a:picLocks noChangeAspect="1"/>
          </p:cNvPicPr>
          <p:nvPr/>
        </p:nvPicPr>
        <p:blipFill>
          <a:blip r:embed="rId1"/>
          <a:stretch>
            <a:fillRect/>
          </a:stretch>
        </p:blipFill>
        <p:spPr>
          <a:xfrm>
            <a:off x="1928813" y="2595563"/>
            <a:ext cx="5283200" cy="1671637"/>
          </a:xfrm>
          <a:prstGeom prst="rect">
            <a:avLst/>
          </a:prstGeom>
          <a:noFill/>
          <a:ln w="12700">
            <a:noFill/>
          </a:ln>
        </p:spPr>
      </p:pic>
      <p:sp>
        <p:nvSpPr>
          <p:cNvPr id="94211" name="文本框 1"/>
          <p:cNvSpPr txBox="1"/>
          <p:nvPr/>
        </p:nvSpPr>
        <p:spPr>
          <a:xfrm>
            <a:off x="3200400" y="5562600"/>
            <a:ext cx="3033713" cy="306705"/>
          </a:xfrm>
          <a:prstGeom prst="rect">
            <a:avLst/>
          </a:prstGeom>
          <a:noFill/>
          <a:ln w="9525">
            <a:noFill/>
          </a:ln>
        </p:spPr>
        <p:txBody>
          <a:bodyPr anchor="t" anchorCtr="0">
            <a:spAutoFit/>
          </a:bodyPr>
          <a:p>
            <a:pPr eaLnBrk="0" hangingPunct="0">
              <a:buSzTx/>
            </a:pPr>
            <a:r>
              <a:rPr lang="zh-CN" altLang="zh-CN" sz="1400" dirty="0">
                <a:latin typeface="Arial" panose="020B0604020202020204" pitchFamily="34" charset="0"/>
                <a:ea typeface="微软雅黑" panose="020B0503020204020204" pitchFamily="34" charset="-122"/>
                <a:sym typeface="Arial" panose="020B0604020202020204" pitchFamily="34" charset="0"/>
              </a:rPr>
              <a:t>图</a:t>
            </a:r>
            <a:r>
              <a:rPr lang="en-US" altLang="zh-CN" sz="1400" dirty="0">
                <a:latin typeface="Arial" panose="020B0604020202020204" pitchFamily="34" charset="0"/>
                <a:ea typeface="微软雅黑" panose="020B0503020204020204" pitchFamily="34" charset="-122"/>
                <a:sym typeface="Arial" panose="020B0604020202020204" pitchFamily="34" charset="0"/>
              </a:rPr>
              <a:t>8-</a:t>
            </a:r>
            <a:r>
              <a:rPr lang="en-US" sz="1400" dirty="0">
                <a:latin typeface="Arial" panose="020B0604020202020204" pitchFamily="34" charset="0"/>
                <a:ea typeface="微软雅黑" panose="020B0503020204020204" pitchFamily="34" charset="-122"/>
                <a:sym typeface="Arial" panose="020B0604020202020204" pitchFamily="34" charset="0"/>
              </a:rPr>
              <a:t>6 UML</a:t>
            </a:r>
            <a:r>
              <a:rPr lang="zh-CN" altLang="en-US" sz="1400" kern="0" noProof="0" dirty="0">
                <a:ln>
                  <a:noFill/>
                </a:ln>
                <a:solidFill>
                  <a:schemeClr val="tx2"/>
                </a:solidFill>
                <a:effectLst/>
                <a:uLnTx/>
                <a:uFillTx/>
                <a:latin typeface="+mn-lt"/>
                <a:ea typeface="+mn-ea"/>
                <a:cs typeface="+mn-ea"/>
                <a:sym typeface="+mn-lt"/>
              </a:rPr>
              <a:t>构件图</a:t>
            </a:r>
            <a:endParaRPr lang="en-US" sz="14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45061" name="Rectangle 3"/>
          <p:cNvSpPr>
            <a:spLocks noGrp="1" noChangeArrowheads="1"/>
          </p:cNvSpPr>
          <p:nvPr>
            <p:ph idx="1"/>
          </p:nvPr>
        </p:nvSpPr>
        <p:spPr/>
        <p:txBody>
          <a:bodyPr vert="horz" wrap="square" lIns="91440" tIns="45720" rIns="91440" bIns="45720" numCol="1" anchor="ctr" anchorCtr="0" compatLnSpc="1"/>
          <a:lstStyle/>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指明软件功能和子系统将如何在支持软件的物理计算环境内分布</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运用</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UML</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部署图建模</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1" u="none" strike="noStrike" kern="0" cap="none" spc="0" normalizeH="0" baseline="0" noProof="0" dirty="0">
                <a:ln>
                  <a:noFill/>
                </a:ln>
                <a:solidFill>
                  <a:schemeClr val="tx1"/>
                </a:solidFill>
                <a:effectLst/>
                <a:uLnTx/>
                <a:uFillTx/>
                <a:latin typeface="+mn-lt"/>
                <a:ea typeface="+mn-ea"/>
                <a:cs typeface="+mn-ea"/>
                <a:sym typeface="+mn-lt"/>
              </a:rPr>
              <a:t>描述符形式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的部署图显示了计算环境，但并没有明确地说明配置细节</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0" lang="zh-CN" altLang="en-US" sz="2400" b="0" i="1" u="none" strike="noStrike" kern="0" cap="none" spc="0" normalizeH="0" baseline="0" noProof="0" dirty="0">
                <a:ln>
                  <a:noFill/>
                </a:ln>
                <a:solidFill>
                  <a:schemeClr val="tx1"/>
                </a:solidFill>
                <a:effectLst/>
                <a:uLnTx/>
                <a:uFillTx/>
                <a:latin typeface="+mn-lt"/>
                <a:ea typeface="+mn-ea"/>
                <a:cs typeface="+mn-ea"/>
                <a:sym typeface="+mn-lt"/>
              </a:rPr>
              <a:t>实例形式 </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的部署图在后面阶段的设计中明确硬件配置细节</a:t>
            </a:r>
            <a:endPar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7" name="Rectangle 3"/>
          <p:cNvSpPr txBox="1">
            <a:spLocks noChangeArrowheads="1"/>
          </p:cNvSpPr>
          <p:nvPr/>
        </p:nvSpPr>
        <p:spPr bwMode="auto">
          <a:xfrm>
            <a:off x="1219200" y="1066800"/>
            <a:ext cx="6305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a:ln>
                  <a:noFill/>
                </a:ln>
                <a:solidFill>
                  <a:schemeClr val="tx2"/>
                </a:solidFill>
                <a:effectLst/>
                <a:uLnTx/>
                <a:uFillTx/>
                <a:latin typeface="+mn-lt"/>
                <a:ea typeface="+mn-ea"/>
                <a:cs typeface="+mn-ea"/>
                <a:sym typeface="+mn-lt"/>
              </a:rPr>
              <a:t>部署级设计元素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46084" name="Rectangle 3"/>
          <p:cNvSpPr>
            <a:spLocks noGrp="1" noChangeArrowheads="1"/>
          </p:cNvSpPr>
          <p:nvPr>
            <p:ph type="title"/>
          </p:nvPr>
        </p:nvSpPr>
        <p:spPr>
          <a:xfrm>
            <a:off x="1219200" y="1066800"/>
            <a:ext cx="6305550" cy="6858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n-lt"/>
                <a:ea typeface="+mn-ea"/>
                <a:cs typeface="+mn-ea"/>
                <a:sym typeface="+mn-lt"/>
              </a:rPr>
              <a:t>部署级设计元素</a:t>
            </a:r>
            <a:endParaRPr kumimoji="0" lang="en-US" altLang="zh-CN" sz="4000" b="0" i="0" u="none" strike="noStrike" kern="0" cap="none" spc="0" normalizeH="0" baseline="0" noProof="0" dirty="0">
              <a:ln>
                <a:noFill/>
              </a:ln>
              <a:solidFill>
                <a:schemeClr val="tx2"/>
              </a:solidFill>
              <a:effectLst/>
              <a:uLnTx/>
              <a:uFillTx/>
              <a:latin typeface="+mn-lt"/>
              <a:ea typeface="+mn-ea"/>
              <a:cs typeface="+mn-ea"/>
              <a:sym typeface="+mn-lt"/>
            </a:endParaRPr>
          </a:p>
        </p:txBody>
      </p:sp>
      <p:grpSp>
        <p:nvGrpSpPr>
          <p:cNvPr id="98307" name="组合 46885"/>
          <p:cNvGrpSpPr/>
          <p:nvPr/>
        </p:nvGrpSpPr>
        <p:grpSpPr>
          <a:xfrm>
            <a:off x="3087688" y="1981200"/>
            <a:ext cx="2957512" cy="4243388"/>
            <a:chOff x="3087688" y="1981200"/>
            <a:chExt cx="2957512" cy="4243013"/>
          </a:xfrm>
        </p:grpSpPr>
        <p:sp>
          <p:nvSpPr>
            <p:cNvPr id="867" name="Rectangle 662"/>
            <p:cNvSpPr>
              <a:spLocks noChangeArrowheads="1"/>
            </p:cNvSpPr>
            <p:nvPr/>
          </p:nvSpPr>
          <p:spPr bwMode="auto">
            <a:xfrm>
              <a:off x="3225800" y="2157397"/>
              <a:ext cx="1022350" cy="10270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29" name="Rectangle 487"/>
            <p:cNvSpPr>
              <a:spLocks noChangeArrowheads="1"/>
            </p:cNvSpPr>
            <p:nvPr/>
          </p:nvSpPr>
          <p:spPr bwMode="auto">
            <a:xfrm>
              <a:off x="3271838" y="3930478"/>
              <a:ext cx="1685925" cy="19381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0" name="Line 488"/>
            <p:cNvSpPr>
              <a:spLocks noChangeShapeType="1"/>
            </p:cNvSpPr>
            <p:nvPr/>
          </p:nvSpPr>
          <p:spPr bwMode="auto">
            <a:xfrm>
              <a:off x="3271838" y="3930478"/>
              <a:ext cx="1685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1" name="Line 489"/>
            <p:cNvSpPr>
              <a:spLocks noChangeShapeType="1"/>
            </p:cNvSpPr>
            <p:nvPr/>
          </p:nvSpPr>
          <p:spPr bwMode="auto">
            <a:xfrm>
              <a:off x="4957763" y="393047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2" name="Line 490"/>
            <p:cNvSpPr>
              <a:spLocks noChangeShapeType="1"/>
            </p:cNvSpPr>
            <p:nvPr/>
          </p:nvSpPr>
          <p:spPr bwMode="auto">
            <a:xfrm>
              <a:off x="4957763" y="3930478"/>
              <a:ext cx="0" cy="193816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3" name="Line 491"/>
            <p:cNvSpPr>
              <a:spLocks noChangeShapeType="1"/>
            </p:cNvSpPr>
            <p:nvPr/>
          </p:nvSpPr>
          <p:spPr bwMode="auto">
            <a:xfrm>
              <a:off x="4957763" y="58686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4" name="Line 492"/>
            <p:cNvSpPr>
              <a:spLocks noChangeShapeType="1"/>
            </p:cNvSpPr>
            <p:nvPr/>
          </p:nvSpPr>
          <p:spPr bwMode="auto">
            <a:xfrm flipH="1">
              <a:off x="3271838" y="5868644"/>
              <a:ext cx="1685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5" name="Line 493"/>
            <p:cNvSpPr>
              <a:spLocks noChangeShapeType="1"/>
            </p:cNvSpPr>
            <p:nvPr/>
          </p:nvSpPr>
          <p:spPr bwMode="auto">
            <a:xfrm>
              <a:off x="3271838" y="58686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6" name="Line 494"/>
            <p:cNvSpPr>
              <a:spLocks noChangeShapeType="1"/>
            </p:cNvSpPr>
            <p:nvPr/>
          </p:nvSpPr>
          <p:spPr bwMode="auto">
            <a:xfrm flipV="1">
              <a:off x="3271838" y="3930478"/>
              <a:ext cx="0" cy="193816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7" name="Line 495"/>
            <p:cNvSpPr>
              <a:spLocks noChangeShapeType="1"/>
            </p:cNvSpPr>
            <p:nvPr/>
          </p:nvSpPr>
          <p:spPr bwMode="auto">
            <a:xfrm>
              <a:off x="3271838" y="393047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8" name="Line 496"/>
            <p:cNvSpPr>
              <a:spLocks noChangeShapeType="1"/>
            </p:cNvSpPr>
            <p:nvPr/>
          </p:nvSpPr>
          <p:spPr bwMode="auto">
            <a:xfrm flipV="1">
              <a:off x="4957763" y="5536886"/>
              <a:ext cx="276225" cy="331759"/>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39" name="Line 497"/>
            <p:cNvSpPr>
              <a:spLocks noChangeShapeType="1"/>
            </p:cNvSpPr>
            <p:nvPr/>
          </p:nvSpPr>
          <p:spPr bwMode="auto">
            <a:xfrm>
              <a:off x="5233988" y="5536886"/>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0" name="Line 498"/>
            <p:cNvSpPr>
              <a:spLocks noChangeShapeType="1"/>
            </p:cNvSpPr>
            <p:nvPr/>
          </p:nvSpPr>
          <p:spPr bwMode="auto">
            <a:xfrm flipV="1">
              <a:off x="5233988" y="3608244"/>
              <a:ext cx="0" cy="192864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1" name="Line 499"/>
            <p:cNvSpPr>
              <a:spLocks noChangeShapeType="1"/>
            </p:cNvSpPr>
            <p:nvPr/>
          </p:nvSpPr>
          <p:spPr bwMode="auto">
            <a:xfrm>
              <a:off x="5233988" y="36082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2" name="Line 500"/>
            <p:cNvSpPr>
              <a:spLocks noChangeShapeType="1"/>
            </p:cNvSpPr>
            <p:nvPr/>
          </p:nvSpPr>
          <p:spPr bwMode="auto">
            <a:xfrm flipH="1">
              <a:off x="3557588" y="3608244"/>
              <a:ext cx="167640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3" name="Line 501"/>
            <p:cNvSpPr>
              <a:spLocks noChangeShapeType="1"/>
            </p:cNvSpPr>
            <p:nvPr/>
          </p:nvSpPr>
          <p:spPr bwMode="auto">
            <a:xfrm>
              <a:off x="3557588" y="36082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4" name="Line 502"/>
            <p:cNvSpPr>
              <a:spLocks noChangeShapeType="1"/>
            </p:cNvSpPr>
            <p:nvPr/>
          </p:nvSpPr>
          <p:spPr bwMode="auto">
            <a:xfrm flipH="1">
              <a:off x="3262313" y="3608244"/>
              <a:ext cx="295275" cy="322234"/>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5" name="Line 503"/>
            <p:cNvSpPr>
              <a:spLocks noChangeShapeType="1"/>
            </p:cNvSpPr>
            <p:nvPr/>
          </p:nvSpPr>
          <p:spPr bwMode="auto">
            <a:xfrm>
              <a:off x="3262313" y="393047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6" name="Line 504"/>
            <p:cNvSpPr>
              <a:spLocks noChangeShapeType="1"/>
            </p:cNvSpPr>
            <p:nvPr/>
          </p:nvSpPr>
          <p:spPr bwMode="auto">
            <a:xfrm>
              <a:off x="3262313" y="393047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47" name="Line 505"/>
            <p:cNvSpPr>
              <a:spLocks noChangeShapeType="1"/>
            </p:cNvSpPr>
            <p:nvPr/>
          </p:nvSpPr>
          <p:spPr bwMode="auto">
            <a:xfrm flipV="1">
              <a:off x="4948238" y="3608244"/>
              <a:ext cx="285750" cy="322234"/>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56" name="Rectangle 514"/>
            <p:cNvSpPr>
              <a:spLocks noChangeArrowheads="1"/>
            </p:cNvSpPr>
            <p:nvPr/>
          </p:nvSpPr>
          <p:spPr bwMode="auto">
            <a:xfrm>
              <a:off x="3594100" y="3982861"/>
              <a:ext cx="20638" cy="9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600" b="0" i="0" u="none" strike="noStrike" kern="1200" cap="none" spc="0" normalizeH="0" baseline="0" noProof="0">
                  <a:ln>
                    <a:noFill/>
                  </a:ln>
                  <a:solidFill>
                    <a:srgbClr val="000000"/>
                  </a:solidFill>
                  <a:effectLst/>
                  <a:uLnTx/>
                  <a:uFillTx/>
                  <a:latin typeface="+mn-lt"/>
                  <a:ea typeface="+mn-ea"/>
                  <a:cs typeface="+mn-ea"/>
                  <a:sym typeface="+mn-lt"/>
                </a:rPr>
                <a:t> </a:t>
              </a: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59" name="Rectangle 517"/>
            <p:cNvSpPr>
              <a:spLocks noChangeArrowheads="1"/>
            </p:cNvSpPr>
            <p:nvPr/>
          </p:nvSpPr>
          <p:spPr bwMode="auto">
            <a:xfrm>
              <a:off x="3686175" y="3982861"/>
              <a:ext cx="0" cy="36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6760" name="Rectangle 518"/>
            <p:cNvSpPr>
              <a:spLocks noChangeArrowheads="1"/>
            </p:cNvSpPr>
            <p:nvPr/>
          </p:nvSpPr>
          <p:spPr bwMode="auto">
            <a:xfrm>
              <a:off x="3741738" y="3982861"/>
              <a:ext cx="0" cy="36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6765" name="Rectangle 523"/>
            <p:cNvSpPr>
              <a:spLocks noChangeArrowheads="1"/>
            </p:cNvSpPr>
            <p:nvPr/>
          </p:nvSpPr>
          <p:spPr bwMode="auto">
            <a:xfrm>
              <a:off x="3465513" y="4728920"/>
              <a:ext cx="542925" cy="403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66" name="Line 524"/>
            <p:cNvSpPr>
              <a:spLocks noChangeShapeType="1"/>
            </p:cNvSpPr>
            <p:nvPr/>
          </p:nvSpPr>
          <p:spPr bwMode="auto">
            <a:xfrm>
              <a:off x="3465513" y="4728920"/>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67" name="Line 525"/>
            <p:cNvSpPr>
              <a:spLocks noChangeShapeType="1"/>
            </p:cNvSpPr>
            <p:nvPr/>
          </p:nvSpPr>
          <p:spPr bwMode="auto">
            <a:xfrm>
              <a:off x="4008438"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68" name="Line 526"/>
            <p:cNvSpPr>
              <a:spLocks noChangeShapeType="1"/>
            </p:cNvSpPr>
            <p:nvPr/>
          </p:nvSpPr>
          <p:spPr bwMode="auto">
            <a:xfrm>
              <a:off x="4008438" y="4728920"/>
              <a:ext cx="0" cy="403189"/>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69" name="Line 527"/>
            <p:cNvSpPr>
              <a:spLocks noChangeShapeType="1"/>
            </p:cNvSpPr>
            <p:nvPr/>
          </p:nvSpPr>
          <p:spPr bwMode="auto">
            <a:xfrm>
              <a:off x="4008438" y="513211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0" name="Line 528"/>
            <p:cNvSpPr>
              <a:spLocks noChangeShapeType="1"/>
            </p:cNvSpPr>
            <p:nvPr/>
          </p:nvSpPr>
          <p:spPr bwMode="auto">
            <a:xfrm flipH="1">
              <a:off x="3465513" y="5132110"/>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1" name="Line 529"/>
            <p:cNvSpPr>
              <a:spLocks noChangeShapeType="1"/>
            </p:cNvSpPr>
            <p:nvPr/>
          </p:nvSpPr>
          <p:spPr bwMode="auto">
            <a:xfrm>
              <a:off x="3465513" y="513211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2" name="Line 530"/>
            <p:cNvSpPr>
              <a:spLocks noChangeShapeType="1"/>
            </p:cNvSpPr>
            <p:nvPr/>
          </p:nvSpPr>
          <p:spPr bwMode="auto">
            <a:xfrm flipV="1">
              <a:off x="3465513" y="4728920"/>
              <a:ext cx="0" cy="403189"/>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3" name="Line 531"/>
            <p:cNvSpPr>
              <a:spLocks noChangeShapeType="1"/>
            </p:cNvSpPr>
            <p:nvPr/>
          </p:nvSpPr>
          <p:spPr bwMode="auto">
            <a:xfrm>
              <a:off x="3465513"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4" name="Rectangle 532"/>
            <p:cNvSpPr>
              <a:spLocks noChangeArrowheads="1"/>
            </p:cNvSpPr>
            <p:nvPr/>
          </p:nvSpPr>
          <p:spPr bwMode="auto">
            <a:xfrm>
              <a:off x="3465513" y="4676537"/>
              <a:ext cx="157162" cy="52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5" name="Line 533"/>
            <p:cNvSpPr>
              <a:spLocks noChangeShapeType="1"/>
            </p:cNvSpPr>
            <p:nvPr/>
          </p:nvSpPr>
          <p:spPr bwMode="auto">
            <a:xfrm>
              <a:off x="3465513" y="4676537"/>
              <a:ext cx="15716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6" name="Line 534"/>
            <p:cNvSpPr>
              <a:spLocks noChangeShapeType="1"/>
            </p:cNvSpPr>
            <p:nvPr/>
          </p:nvSpPr>
          <p:spPr bwMode="auto">
            <a:xfrm>
              <a:off x="3622675" y="467653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7" name="Line 535"/>
            <p:cNvSpPr>
              <a:spLocks noChangeShapeType="1"/>
            </p:cNvSpPr>
            <p:nvPr/>
          </p:nvSpPr>
          <p:spPr bwMode="auto">
            <a:xfrm>
              <a:off x="3622675" y="467653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8" name="Line 536"/>
            <p:cNvSpPr>
              <a:spLocks noChangeShapeType="1"/>
            </p:cNvSpPr>
            <p:nvPr/>
          </p:nvSpPr>
          <p:spPr bwMode="auto">
            <a:xfrm>
              <a:off x="3622675"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79" name="Line 537"/>
            <p:cNvSpPr>
              <a:spLocks noChangeShapeType="1"/>
            </p:cNvSpPr>
            <p:nvPr/>
          </p:nvSpPr>
          <p:spPr bwMode="auto">
            <a:xfrm flipH="1">
              <a:off x="3465513" y="4728920"/>
              <a:ext cx="15716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80" name="Line 538"/>
            <p:cNvSpPr>
              <a:spLocks noChangeShapeType="1"/>
            </p:cNvSpPr>
            <p:nvPr/>
          </p:nvSpPr>
          <p:spPr bwMode="auto">
            <a:xfrm>
              <a:off x="3465513"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81" name="Line 539"/>
            <p:cNvSpPr>
              <a:spLocks noChangeShapeType="1"/>
            </p:cNvSpPr>
            <p:nvPr/>
          </p:nvSpPr>
          <p:spPr bwMode="auto">
            <a:xfrm flipV="1">
              <a:off x="3465513" y="467653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82" name="Line 540"/>
            <p:cNvSpPr>
              <a:spLocks noChangeShapeType="1"/>
            </p:cNvSpPr>
            <p:nvPr/>
          </p:nvSpPr>
          <p:spPr bwMode="auto">
            <a:xfrm>
              <a:off x="3465513" y="467653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1" name="Rectangle 549"/>
            <p:cNvSpPr>
              <a:spLocks noChangeArrowheads="1"/>
            </p:cNvSpPr>
            <p:nvPr/>
          </p:nvSpPr>
          <p:spPr bwMode="auto">
            <a:xfrm>
              <a:off x="3492500" y="5340053"/>
              <a:ext cx="544513" cy="404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2" name="Line 550"/>
            <p:cNvSpPr>
              <a:spLocks noChangeShapeType="1"/>
            </p:cNvSpPr>
            <p:nvPr/>
          </p:nvSpPr>
          <p:spPr bwMode="auto">
            <a:xfrm>
              <a:off x="3492500" y="5340053"/>
              <a:ext cx="54451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3" name="Line 551"/>
            <p:cNvSpPr>
              <a:spLocks noChangeShapeType="1"/>
            </p:cNvSpPr>
            <p:nvPr/>
          </p:nvSpPr>
          <p:spPr bwMode="auto">
            <a:xfrm>
              <a:off x="4037013"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4" name="Line 552"/>
            <p:cNvSpPr>
              <a:spLocks noChangeShapeType="1"/>
            </p:cNvSpPr>
            <p:nvPr/>
          </p:nvSpPr>
          <p:spPr bwMode="auto">
            <a:xfrm>
              <a:off x="4037013" y="5340053"/>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5" name="Line 553"/>
            <p:cNvSpPr>
              <a:spLocks noChangeShapeType="1"/>
            </p:cNvSpPr>
            <p:nvPr/>
          </p:nvSpPr>
          <p:spPr bwMode="auto">
            <a:xfrm>
              <a:off x="4037013" y="574483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6" name="Line 554"/>
            <p:cNvSpPr>
              <a:spLocks noChangeShapeType="1"/>
            </p:cNvSpPr>
            <p:nvPr/>
          </p:nvSpPr>
          <p:spPr bwMode="auto">
            <a:xfrm flipH="1">
              <a:off x="3492500" y="5744830"/>
              <a:ext cx="54451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7" name="Line 555"/>
            <p:cNvSpPr>
              <a:spLocks noChangeShapeType="1"/>
            </p:cNvSpPr>
            <p:nvPr/>
          </p:nvSpPr>
          <p:spPr bwMode="auto">
            <a:xfrm>
              <a:off x="3492500" y="574483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8" name="Line 556"/>
            <p:cNvSpPr>
              <a:spLocks noChangeShapeType="1"/>
            </p:cNvSpPr>
            <p:nvPr/>
          </p:nvSpPr>
          <p:spPr bwMode="auto">
            <a:xfrm flipV="1">
              <a:off x="3492500" y="5340053"/>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799" name="Line 557"/>
            <p:cNvSpPr>
              <a:spLocks noChangeShapeType="1"/>
            </p:cNvSpPr>
            <p:nvPr/>
          </p:nvSpPr>
          <p:spPr bwMode="auto">
            <a:xfrm>
              <a:off x="3492500"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0" name="Rectangle 558"/>
            <p:cNvSpPr>
              <a:spLocks noChangeArrowheads="1"/>
            </p:cNvSpPr>
            <p:nvPr/>
          </p:nvSpPr>
          <p:spPr bwMode="auto">
            <a:xfrm>
              <a:off x="3502025" y="5298782"/>
              <a:ext cx="157163" cy="4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1" name="Line 559"/>
            <p:cNvSpPr>
              <a:spLocks noChangeShapeType="1"/>
            </p:cNvSpPr>
            <p:nvPr/>
          </p:nvSpPr>
          <p:spPr bwMode="auto">
            <a:xfrm>
              <a:off x="3502025" y="5298782"/>
              <a:ext cx="15716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2" name="Line 560"/>
            <p:cNvSpPr>
              <a:spLocks noChangeShapeType="1"/>
            </p:cNvSpPr>
            <p:nvPr/>
          </p:nvSpPr>
          <p:spPr bwMode="auto">
            <a:xfrm>
              <a:off x="3659188" y="529878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3" name="Line 561"/>
            <p:cNvSpPr>
              <a:spLocks noChangeShapeType="1"/>
            </p:cNvSpPr>
            <p:nvPr/>
          </p:nvSpPr>
          <p:spPr bwMode="auto">
            <a:xfrm>
              <a:off x="3659188" y="5298782"/>
              <a:ext cx="0" cy="4127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4" name="Line 562"/>
            <p:cNvSpPr>
              <a:spLocks noChangeShapeType="1"/>
            </p:cNvSpPr>
            <p:nvPr/>
          </p:nvSpPr>
          <p:spPr bwMode="auto">
            <a:xfrm>
              <a:off x="3659188"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5" name="Line 563"/>
            <p:cNvSpPr>
              <a:spLocks noChangeShapeType="1"/>
            </p:cNvSpPr>
            <p:nvPr/>
          </p:nvSpPr>
          <p:spPr bwMode="auto">
            <a:xfrm flipH="1">
              <a:off x="3502025" y="5340053"/>
              <a:ext cx="15716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6" name="Line 564"/>
            <p:cNvSpPr>
              <a:spLocks noChangeShapeType="1"/>
            </p:cNvSpPr>
            <p:nvPr/>
          </p:nvSpPr>
          <p:spPr bwMode="auto">
            <a:xfrm>
              <a:off x="3502025"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7" name="Line 565"/>
            <p:cNvSpPr>
              <a:spLocks noChangeShapeType="1"/>
            </p:cNvSpPr>
            <p:nvPr/>
          </p:nvSpPr>
          <p:spPr bwMode="auto">
            <a:xfrm flipV="1">
              <a:off x="3502025" y="5298782"/>
              <a:ext cx="0" cy="4127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08" name="Line 566"/>
            <p:cNvSpPr>
              <a:spLocks noChangeShapeType="1"/>
            </p:cNvSpPr>
            <p:nvPr/>
          </p:nvSpPr>
          <p:spPr bwMode="auto">
            <a:xfrm>
              <a:off x="3502025" y="529878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3" name="Rectangle 581"/>
            <p:cNvSpPr>
              <a:spLocks noChangeArrowheads="1"/>
            </p:cNvSpPr>
            <p:nvPr/>
          </p:nvSpPr>
          <p:spPr bwMode="auto">
            <a:xfrm>
              <a:off x="4148138" y="4728920"/>
              <a:ext cx="542925" cy="4031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4" name="Line 582"/>
            <p:cNvSpPr>
              <a:spLocks noChangeShapeType="1"/>
            </p:cNvSpPr>
            <p:nvPr/>
          </p:nvSpPr>
          <p:spPr bwMode="auto">
            <a:xfrm>
              <a:off x="4148138" y="4728920"/>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5" name="Line 583"/>
            <p:cNvSpPr>
              <a:spLocks noChangeShapeType="1"/>
            </p:cNvSpPr>
            <p:nvPr/>
          </p:nvSpPr>
          <p:spPr bwMode="auto">
            <a:xfrm>
              <a:off x="4691063"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6" name="Line 584"/>
            <p:cNvSpPr>
              <a:spLocks noChangeShapeType="1"/>
            </p:cNvSpPr>
            <p:nvPr/>
          </p:nvSpPr>
          <p:spPr bwMode="auto">
            <a:xfrm>
              <a:off x="4691063" y="4728920"/>
              <a:ext cx="0" cy="403189"/>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7" name="Line 585"/>
            <p:cNvSpPr>
              <a:spLocks noChangeShapeType="1"/>
            </p:cNvSpPr>
            <p:nvPr/>
          </p:nvSpPr>
          <p:spPr bwMode="auto">
            <a:xfrm>
              <a:off x="4691063" y="513211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8" name="Line 586"/>
            <p:cNvSpPr>
              <a:spLocks noChangeShapeType="1"/>
            </p:cNvSpPr>
            <p:nvPr/>
          </p:nvSpPr>
          <p:spPr bwMode="auto">
            <a:xfrm flipH="1">
              <a:off x="4148138" y="5132110"/>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29" name="Line 587"/>
            <p:cNvSpPr>
              <a:spLocks noChangeShapeType="1"/>
            </p:cNvSpPr>
            <p:nvPr/>
          </p:nvSpPr>
          <p:spPr bwMode="auto">
            <a:xfrm>
              <a:off x="4148138" y="513211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0" name="Line 588"/>
            <p:cNvSpPr>
              <a:spLocks noChangeShapeType="1"/>
            </p:cNvSpPr>
            <p:nvPr/>
          </p:nvSpPr>
          <p:spPr bwMode="auto">
            <a:xfrm flipV="1">
              <a:off x="4148138" y="4728920"/>
              <a:ext cx="0" cy="403189"/>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1" name="Line 589"/>
            <p:cNvSpPr>
              <a:spLocks noChangeShapeType="1"/>
            </p:cNvSpPr>
            <p:nvPr/>
          </p:nvSpPr>
          <p:spPr bwMode="auto">
            <a:xfrm>
              <a:off x="4148138"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2" name="Rectangle 590"/>
            <p:cNvSpPr>
              <a:spLocks noChangeArrowheads="1"/>
            </p:cNvSpPr>
            <p:nvPr/>
          </p:nvSpPr>
          <p:spPr bwMode="auto">
            <a:xfrm>
              <a:off x="4156075" y="4676537"/>
              <a:ext cx="157163" cy="52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3" name="Line 591"/>
            <p:cNvSpPr>
              <a:spLocks noChangeShapeType="1"/>
            </p:cNvSpPr>
            <p:nvPr/>
          </p:nvSpPr>
          <p:spPr bwMode="auto">
            <a:xfrm>
              <a:off x="4156075" y="4676537"/>
              <a:ext cx="15716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4" name="Line 592"/>
            <p:cNvSpPr>
              <a:spLocks noChangeShapeType="1"/>
            </p:cNvSpPr>
            <p:nvPr/>
          </p:nvSpPr>
          <p:spPr bwMode="auto">
            <a:xfrm>
              <a:off x="4313238" y="467653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5" name="Line 593"/>
            <p:cNvSpPr>
              <a:spLocks noChangeShapeType="1"/>
            </p:cNvSpPr>
            <p:nvPr/>
          </p:nvSpPr>
          <p:spPr bwMode="auto">
            <a:xfrm>
              <a:off x="4313238" y="467653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6" name="Line 594"/>
            <p:cNvSpPr>
              <a:spLocks noChangeShapeType="1"/>
            </p:cNvSpPr>
            <p:nvPr/>
          </p:nvSpPr>
          <p:spPr bwMode="auto">
            <a:xfrm>
              <a:off x="4313238"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7" name="Line 595"/>
            <p:cNvSpPr>
              <a:spLocks noChangeShapeType="1"/>
            </p:cNvSpPr>
            <p:nvPr/>
          </p:nvSpPr>
          <p:spPr bwMode="auto">
            <a:xfrm flipH="1">
              <a:off x="4156075" y="4728920"/>
              <a:ext cx="15716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8" name="Line 596"/>
            <p:cNvSpPr>
              <a:spLocks noChangeShapeType="1"/>
            </p:cNvSpPr>
            <p:nvPr/>
          </p:nvSpPr>
          <p:spPr bwMode="auto">
            <a:xfrm>
              <a:off x="4156075" y="472892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39" name="Line 597"/>
            <p:cNvSpPr>
              <a:spLocks noChangeShapeType="1"/>
            </p:cNvSpPr>
            <p:nvPr/>
          </p:nvSpPr>
          <p:spPr bwMode="auto">
            <a:xfrm flipV="1">
              <a:off x="4156075" y="467653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40" name="Line 598"/>
            <p:cNvSpPr>
              <a:spLocks noChangeShapeType="1"/>
            </p:cNvSpPr>
            <p:nvPr/>
          </p:nvSpPr>
          <p:spPr bwMode="auto">
            <a:xfrm>
              <a:off x="4156075" y="467653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3" name="Rectangle 611"/>
            <p:cNvSpPr>
              <a:spLocks noChangeArrowheads="1"/>
            </p:cNvSpPr>
            <p:nvPr/>
          </p:nvSpPr>
          <p:spPr bwMode="auto">
            <a:xfrm>
              <a:off x="4165600" y="5340053"/>
              <a:ext cx="544513" cy="404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4" name="Line 612"/>
            <p:cNvSpPr>
              <a:spLocks noChangeShapeType="1"/>
            </p:cNvSpPr>
            <p:nvPr/>
          </p:nvSpPr>
          <p:spPr bwMode="auto">
            <a:xfrm>
              <a:off x="4165600" y="5340053"/>
              <a:ext cx="54451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5" name="Line 613"/>
            <p:cNvSpPr>
              <a:spLocks noChangeShapeType="1"/>
            </p:cNvSpPr>
            <p:nvPr/>
          </p:nvSpPr>
          <p:spPr bwMode="auto">
            <a:xfrm>
              <a:off x="4710113"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6" name="Line 614"/>
            <p:cNvSpPr>
              <a:spLocks noChangeShapeType="1"/>
            </p:cNvSpPr>
            <p:nvPr/>
          </p:nvSpPr>
          <p:spPr bwMode="auto">
            <a:xfrm>
              <a:off x="4710113" y="5340053"/>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7" name="Line 615"/>
            <p:cNvSpPr>
              <a:spLocks noChangeShapeType="1"/>
            </p:cNvSpPr>
            <p:nvPr/>
          </p:nvSpPr>
          <p:spPr bwMode="auto">
            <a:xfrm>
              <a:off x="4710113" y="574483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8" name="Line 616"/>
            <p:cNvSpPr>
              <a:spLocks noChangeShapeType="1"/>
            </p:cNvSpPr>
            <p:nvPr/>
          </p:nvSpPr>
          <p:spPr bwMode="auto">
            <a:xfrm flipH="1">
              <a:off x="4165600" y="5744830"/>
              <a:ext cx="544513"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59" name="Line 617"/>
            <p:cNvSpPr>
              <a:spLocks noChangeShapeType="1"/>
            </p:cNvSpPr>
            <p:nvPr/>
          </p:nvSpPr>
          <p:spPr bwMode="auto">
            <a:xfrm>
              <a:off x="4165600" y="5744830"/>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0" name="Line 618"/>
            <p:cNvSpPr>
              <a:spLocks noChangeShapeType="1"/>
            </p:cNvSpPr>
            <p:nvPr/>
          </p:nvSpPr>
          <p:spPr bwMode="auto">
            <a:xfrm flipV="1">
              <a:off x="4165600" y="5340053"/>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1" name="Line 619"/>
            <p:cNvSpPr>
              <a:spLocks noChangeShapeType="1"/>
            </p:cNvSpPr>
            <p:nvPr/>
          </p:nvSpPr>
          <p:spPr bwMode="auto">
            <a:xfrm>
              <a:off x="4165600"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2" name="Rectangle 620"/>
            <p:cNvSpPr>
              <a:spLocks noChangeArrowheads="1"/>
            </p:cNvSpPr>
            <p:nvPr/>
          </p:nvSpPr>
          <p:spPr bwMode="auto">
            <a:xfrm>
              <a:off x="4175125" y="5298782"/>
              <a:ext cx="147638" cy="4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3" name="Line 621"/>
            <p:cNvSpPr>
              <a:spLocks noChangeShapeType="1"/>
            </p:cNvSpPr>
            <p:nvPr/>
          </p:nvSpPr>
          <p:spPr bwMode="auto">
            <a:xfrm>
              <a:off x="4175125" y="5298782"/>
              <a:ext cx="1476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4" name="Line 622"/>
            <p:cNvSpPr>
              <a:spLocks noChangeShapeType="1"/>
            </p:cNvSpPr>
            <p:nvPr/>
          </p:nvSpPr>
          <p:spPr bwMode="auto">
            <a:xfrm>
              <a:off x="4322763" y="529878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5" name="Line 623"/>
            <p:cNvSpPr>
              <a:spLocks noChangeShapeType="1"/>
            </p:cNvSpPr>
            <p:nvPr/>
          </p:nvSpPr>
          <p:spPr bwMode="auto">
            <a:xfrm>
              <a:off x="4322763" y="5298782"/>
              <a:ext cx="0" cy="4127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6" name="Line 624"/>
            <p:cNvSpPr>
              <a:spLocks noChangeShapeType="1"/>
            </p:cNvSpPr>
            <p:nvPr/>
          </p:nvSpPr>
          <p:spPr bwMode="auto">
            <a:xfrm>
              <a:off x="4322763"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7" name="Line 625"/>
            <p:cNvSpPr>
              <a:spLocks noChangeShapeType="1"/>
            </p:cNvSpPr>
            <p:nvPr/>
          </p:nvSpPr>
          <p:spPr bwMode="auto">
            <a:xfrm flipH="1">
              <a:off x="4175125" y="5340053"/>
              <a:ext cx="1476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8" name="Line 626"/>
            <p:cNvSpPr>
              <a:spLocks noChangeShapeType="1"/>
            </p:cNvSpPr>
            <p:nvPr/>
          </p:nvSpPr>
          <p:spPr bwMode="auto">
            <a:xfrm>
              <a:off x="4175125" y="534005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69" name="Line 627"/>
            <p:cNvSpPr>
              <a:spLocks noChangeShapeType="1"/>
            </p:cNvSpPr>
            <p:nvPr/>
          </p:nvSpPr>
          <p:spPr bwMode="auto">
            <a:xfrm flipV="1">
              <a:off x="4175125" y="5298782"/>
              <a:ext cx="0" cy="4127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870" name="Line 628"/>
            <p:cNvSpPr>
              <a:spLocks noChangeShapeType="1"/>
            </p:cNvSpPr>
            <p:nvPr/>
          </p:nvSpPr>
          <p:spPr bwMode="auto">
            <a:xfrm>
              <a:off x="4175125" y="529878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5" name="Line 644"/>
            <p:cNvSpPr>
              <a:spLocks noChangeShapeType="1"/>
            </p:cNvSpPr>
            <p:nvPr/>
          </p:nvSpPr>
          <p:spPr bwMode="auto">
            <a:xfrm>
              <a:off x="3225800" y="2157397"/>
              <a:ext cx="10318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6" name="Line 645"/>
            <p:cNvSpPr>
              <a:spLocks noChangeShapeType="1"/>
            </p:cNvSpPr>
            <p:nvPr/>
          </p:nvSpPr>
          <p:spPr bwMode="auto">
            <a:xfrm>
              <a:off x="4257675" y="215739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7" name="Line 646"/>
            <p:cNvSpPr>
              <a:spLocks noChangeShapeType="1"/>
            </p:cNvSpPr>
            <p:nvPr/>
          </p:nvSpPr>
          <p:spPr bwMode="auto">
            <a:xfrm>
              <a:off x="4257675" y="2157397"/>
              <a:ext cx="0" cy="102702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8" name="Line 647"/>
            <p:cNvSpPr>
              <a:spLocks noChangeShapeType="1"/>
            </p:cNvSpPr>
            <p:nvPr/>
          </p:nvSpPr>
          <p:spPr bwMode="auto">
            <a:xfrm>
              <a:off x="4257675" y="3184419"/>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9" name="Line 648"/>
            <p:cNvSpPr>
              <a:spLocks noChangeShapeType="1"/>
            </p:cNvSpPr>
            <p:nvPr/>
          </p:nvSpPr>
          <p:spPr bwMode="auto">
            <a:xfrm flipH="1">
              <a:off x="3225800" y="3184419"/>
              <a:ext cx="10318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0" name="Line 649"/>
            <p:cNvSpPr>
              <a:spLocks noChangeShapeType="1"/>
            </p:cNvSpPr>
            <p:nvPr/>
          </p:nvSpPr>
          <p:spPr bwMode="auto">
            <a:xfrm>
              <a:off x="3225800" y="3184419"/>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1" name="Line 650"/>
            <p:cNvSpPr>
              <a:spLocks noChangeShapeType="1"/>
            </p:cNvSpPr>
            <p:nvPr/>
          </p:nvSpPr>
          <p:spPr bwMode="auto">
            <a:xfrm flipV="1">
              <a:off x="3225800" y="2157397"/>
              <a:ext cx="0" cy="1027021"/>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2" name="Line 651"/>
            <p:cNvSpPr>
              <a:spLocks noChangeShapeType="1"/>
            </p:cNvSpPr>
            <p:nvPr/>
          </p:nvSpPr>
          <p:spPr bwMode="auto">
            <a:xfrm>
              <a:off x="3225800" y="215739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3" name="Line 652"/>
            <p:cNvSpPr>
              <a:spLocks noChangeShapeType="1"/>
            </p:cNvSpPr>
            <p:nvPr/>
          </p:nvSpPr>
          <p:spPr bwMode="auto">
            <a:xfrm flipV="1">
              <a:off x="4257675" y="3008222"/>
              <a:ext cx="166688" cy="1761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4" name="Line 653"/>
            <p:cNvSpPr>
              <a:spLocks noChangeShapeType="1"/>
            </p:cNvSpPr>
            <p:nvPr/>
          </p:nvSpPr>
          <p:spPr bwMode="auto">
            <a:xfrm>
              <a:off x="4424363" y="300822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5" name="Line 654"/>
            <p:cNvSpPr>
              <a:spLocks noChangeShapeType="1"/>
            </p:cNvSpPr>
            <p:nvPr/>
          </p:nvSpPr>
          <p:spPr bwMode="auto">
            <a:xfrm flipV="1">
              <a:off x="4424363" y="1992312"/>
              <a:ext cx="0" cy="101591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6" name="Line 655"/>
            <p:cNvSpPr>
              <a:spLocks noChangeShapeType="1"/>
            </p:cNvSpPr>
            <p:nvPr/>
          </p:nvSpPr>
          <p:spPr bwMode="auto">
            <a:xfrm>
              <a:off x="4424363" y="199231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7" name="Line 656"/>
            <p:cNvSpPr>
              <a:spLocks noChangeShapeType="1"/>
            </p:cNvSpPr>
            <p:nvPr/>
          </p:nvSpPr>
          <p:spPr bwMode="auto">
            <a:xfrm flipH="1">
              <a:off x="3400425" y="1992312"/>
              <a:ext cx="10239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8" name="Line 657"/>
            <p:cNvSpPr>
              <a:spLocks noChangeShapeType="1"/>
            </p:cNvSpPr>
            <p:nvPr/>
          </p:nvSpPr>
          <p:spPr bwMode="auto">
            <a:xfrm>
              <a:off x="3400425" y="199231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99" name="Line 658"/>
            <p:cNvSpPr>
              <a:spLocks noChangeShapeType="1"/>
            </p:cNvSpPr>
            <p:nvPr/>
          </p:nvSpPr>
          <p:spPr bwMode="auto">
            <a:xfrm flipH="1">
              <a:off x="3225800" y="1992312"/>
              <a:ext cx="174625" cy="165085"/>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0" name="Line 659"/>
            <p:cNvSpPr>
              <a:spLocks noChangeShapeType="1"/>
            </p:cNvSpPr>
            <p:nvPr/>
          </p:nvSpPr>
          <p:spPr bwMode="auto">
            <a:xfrm>
              <a:off x="3225800" y="215739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1" name="Line 660"/>
            <p:cNvSpPr>
              <a:spLocks noChangeShapeType="1"/>
            </p:cNvSpPr>
            <p:nvPr/>
          </p:nvSpPr>
          <p:spPr bwMode="auto">
            <a:xfrm>
              <a:off x="3225800" y="215739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2" name="Line 661"/>
            <p:cNvSpPr>
              <a:spLocks noChangeShapeType="1"/>
            </p:cNvSpPr>
            <p:nvPr/>
          </p:nvSpPr>
          <p:spPr bwMode="auto">
            <a:xfrm flipV="1">
              <a:off x="4248150" y="1981200"/>
              <a:ext cx="176213" cy="17619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3" name="Rectangle 662"/>
            <p:cNvSpPr>
              <a:spLocks noChangeArrowheads="1"/>
            </p:cNvSpPr>
            <p:nvPr/>
          </p:nvSpPr>
          <p:spPr bwMode="auto">
            <a:xfrm>
              <a:off x="4848225" y="2178033"/>
              <a:ext cx="1022350" cy="10270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4" name="Line 663"/>
            <p:cNvSpPr>
              <a:spLocks noChangeShapeType="1"/>
            </p:cNvSpPr>
            <p:nvPr/>
          </p:nvSpPr>
          <p:spPr bwMode="auto">
            <a:xfrm>
              <a:off x="4848225" y="2178033"/>
              <a:ext cx="102235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5" name="Line 664"/>
            <p:cNvSpPr>
              <a:spLocks noChangeShapeType="1"/>
            </p:cNvSpPr>
            <p:nvPr/>
          </p:nvSpPr>
          <p:spPr bwMode="auto">
            <a:xfrm>
              <a:off x="5870575" y="217803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6" name="Line 665"/>
            <p:cNvSpPr>
              <a:spLocks noChangeShapeType="1"/>
            </p:cNvSpPr>
            <p:nvPr/>
          </p:nvSpPr>
          <p:spPr bwMode="auto">
            <a:xfrm>
              <a:off x="5870575" y="2178033"/>
              <a:ext cx="0" cy="102702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7" name="Line 666"/>
            <p:cNvSpPr>
              <a:spLocks noChangeShapeType="1"/>
            </p:cNvSpPr>
            <p:nvPr/>
          </p:nvSpPr>
          <p:spPr bwMode="auto">
            <a:xfrm>
              <a:off x="5870575" y="3205055"/>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8" name="Line 667"/>
            <p:cNvSpPr>
              <a:spLocks noChangeShapeType="1"/>
            </p:cNvSpPr>
            <p:nvPr/>
          </p:nvSpPr>
          <p:spPr bwMode="auto">
            <a:xfrm flipH="1">
              <a:off x="4848225" y="3205055"/>
              <a:ext cx="102235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09" name="Line 668"/>
            <p:cNvSpPr>
              <a:spLocks noChangeShapeType="1"/>
            </p:cNvSpPr>
            <p:nvPr/>
          </p:nvSpPr>
          <p:spPr bwMode="auto">
            <a:xfrm>
              <a:off x="4848225" y="3205055"/>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0" name="Line 669"/>
            <p:cNvSpPr>
              <a:spLocks noChangeShapeType="1"/>
            </p:cNvSpPr>
            <p:nvPr/>
          </p:nvSpPr>
          <p:spPr bwMode="auto">
            <a:xfrm flipV="1">
              <a:off x="4848225" y="2178033"/>
              <a:ext cx="0" cy="102702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1" name="Line 670"/>
            <p:cNvSpPr>
              <a:spLocks noChangeShapeType="1"/>
            </p:cNvSpPr>
            <p:nvPr/>
          </p:nvSpPr>
          <p:spPr bwMode="auto">
            <a:xfrm>
              <a:off x="4848225" y="217803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2" name="Line 671"/>
            <p:cNvSpPr>
              <a:spLocks noChangeShapeType="1"/>
            </p:cNvSpPr>
            <p:nvPr/>
          </p:nvSpPr>
          <p:spPr bwMode="auto">
            <a:xfrm flipV="1">
              <a:off x="5870575" y="3028857"/>
              <a:ext cx="174625" cy="17619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3" name="Line 672"/>
            <p:cNvSpPr>
              <a:spLocks noChangeShapeType="1"/>
            </p:cNvSpPr>
            <p:nvPr/>
          </p:nvSpPr>
          <p:spPr bwMode="auto">
            <a:xfrm>
              <a:off x="6045200" y="302885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4" name="Line 673"/>
            <p:cNvSpPr>
              <a:spLocks noChangeShapeType="1"/>
            </p:cNvSpPr>
            <p:nvPr/>
          </p:nvSpPr>
          <p:spPr bwMode="auto">
            <a:xfrm flipV="1">
              <a:off x="6045200" y="2012947"/>
              <a:ext cx="0" cy="101591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5" name="Line 674"/>
            <p:cNvSpPr>
              <a:spLocks noChangeShapeType="1"/>
            </p:cNvSpPr>
            <p:nvPr/>
          </p:nvSpPr>
          <p:spPr bwMode="auto">
            <a:xfrm>
              <a:off x="6045200" y="201294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6" name="Line 675"/>
            <p:cNvSpPr>
              <a:spLocks noChangeShapeType="1"/>
            </p:cNvSpPr>
            <p:nvPr/>
          </p:nvSpPr>
          <p:spPr bwMode="auto">
            <a:xfrm flipH="1">
              <a:off x="5022850" y="2012947"/>
              <a:ext cx="102235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7" name="Line 676"/>
            <p:cNvSpPr>
              <a:spLocks noChangeShapeType="1"/>
            </p:cNvSpPr>
            <p:nvPr/>
          </p:nvSpPr>
          <p:spPr bwMode="auto">
            <a:xfrm>
              <a:off x="5022850" y="2012947"/>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8" name="Line 677"/>
            <p:cNvSpPr>
              <a:spLocks noChangeShapeType="1"/>
            </p:cNvSpPr>
            <p:nvPr/>
          </p:nvSpPr>
          <p:spPr bwMode="auto">
            <a:xfrm flipH="1">
              <a:off x="4838700" y="2012947"/>
              <a:ext cx="184150" cy="165085"/>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19" name="Line 678"/>
            <p:cNvSpPr>
              <a:spLocks noChangeShapeType="1"/>
            </p:cNvSpPr>
            <p:nvPr/>
          </p:nvSpPr>
          <p:spPr bwMode="auto">
            <a:xfrm>
              <a:off x="4838700" y="217803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20" name="Line 679"/>
            <p:cNvSpPr>
              <a:spLocks noChangeShapeType="1"/>
            </p:cNvSpPr>
            <p:nvPr/>
          </p:nvSpPr>
          <p:spPr bwMode="auto">
            <a:xfrm>
              <a:off x="4838700" y="2178033"/>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21" name="Line 680"/>
            <p:cNvSpPr>
              <a:spLocks noChangeShapeType="1"/>
            </p:cNvSpPr>
            <p:nvPr/>
          </p:nvSpPr>
          <p:spPr bwMode="auto">
            <a:xfrm flipV="1">
              <a:off x="5870575" y="2012947"/>
              <a:ext cx="174625" cy="165085"/>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45" name="Rectangle 704"/>
            <p:cNvSpPr>
              <a:spLocks noChangeArrowheads="1"/>
            </p:cNvSpPr>
            <p:nvPr/>
          </p:nvSpPr>
          <p:spPr bwMode="auto">
            <a:xfrm>
              <a:off x="3363913" y="2457408"/>
              <a:ext cx="544512" cy="404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46" name="Line 705"/>
            <p:cNvSpPr>
              <a:spLocks noChangeShapeType="1"/>
            </p:cNvSpPr>
            <p:nvPr/>
          </p:nvSpPr>
          <p:spPr bwMode="auto">
            <a:xfrm>
              <a:off x="3363913" y="2457408"/>
              <a:ext cx="54451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47" name="Line 706"/>
            <p:cNvSpPr>
              <a:spLocks noChangeShapeType="1"/>
            </p:cNvSpPr>
            <p:nvPr/>
          </p:nvSpPr>
          <p:spPr bwMode="auto">
            <a:xfrm>
              <a:off x="3908425" y="245740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48" name="Line 707"/>
            <p:cNvSpPr>
              <a:spLocks noChangeShapeType="1"/>
            </p:cNvSpPr>
            <p:nvPr/>
          </p:nvSpPr>
          <p:spPr bwMode="auto">
            <a:xfrm>
              <a:off x="3908425" y="2457408"/>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49" name="Line 708"/>
            <p:cNvSpPr>
              <a:spLocks noChangeShapeType="1"/>
            </p:cNvSpPr>
            <p:nvPr/>
          </p:nvSpPr>
          <p:spPr bwMode="auto">
            <a:xfrm>
              <a:off x="3908425" y="2862185"/>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0" name="Line 709"/>
            <p:cNvSpPr>
              <a:spLocks noChangeShapeType="1"/>
            </p:cNvSpPr>
            <p:nvPr/>
          </p:nvSpPr>
          <p:spPr bwMode="auto">
            <a:xfrm flipH="1">
              <a:off x="3363913" y="2862185"/>
              <a:ext cx="54451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1" name="Line 710"/>
            <p:cNvSpPr>
              <a:spLocks noChangeShapeType="1"/>
            </p:cNvSpPr>
            <p:nvPr/>
          </p:nvSpPr>
          <p:spPr bwMode="auto">
            <a:xfrm>
              <a:off x="3363913" y="2862185"/>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2" name="Line 711"/>
            <p:cNvSpPr>
              <a:spLocks noChangeShapeType="1"/>
            </p:cNvSpPr>
            <p:nvPr/>
          </p:nvSpPr>
          <p:spPr bwMode="auto">
            <a:xfrm flipV="1">
              <a:off x="3363913" y="2457408"/>
              <a:ext cx="0" cy="404777"/>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3" name="Line 712"/>
            <p:cNvSpPr>
              <a:spLocks noChangeShapeType="1"/>
            </p:cNvSpPr>
            <p:nvPr/>
          </p:nvSpPr>
          <p:spPr bwMode="auto">
            <a:xfrm>
              <a:off x="3363913" y="245740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4" name="Rectangle 713"/>
            <p:cNvSpPr>
              <a:spLocks noChangeArrowheads="1"/>
            </p:cNvSpPr>
            <p:nvPr/>
          </p:nvSpPr>
          <p:spPr bwMode="auto">
            <a:xfrm>
              <a:off x="3373438" y="2406612"/>
              <a:ext cx="157162" cy="507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5" name="Line 714"/>
            <p:cNvSpPr>
              <a:spLocks noChangeShapeType="1"/>
            </p:cNvSpPr>
            <p:nvPr/>
          </p:nvSpPr>
          <p:spPr bwMode="auto">
            <a:xfrm>
              <a:off x="3373438" y="2406612"/>
              <a:ext cx="15716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6" name="Line 715"/>
            <p:cNvSpPr>
              <a:spLocks noChangeShapeType="1"/>
            </p:cNvSpPr>
            <p:nvPr/>
          </p:nvSpPr>
          <p:spPr bwMode="auto">
            <a:xfrm>
              <a:off x="3530600" y="240661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7" name="Line 716"/>
            <p:cNvSpPr>
              <a:spLocks noChangeShapeType="1"/>
            </p:cNvSpPr>
            <p:nvPr/>
          </p:nvSpPr>
          <p:spPr bwMode="auto">
            <a:xfrm>
              <a:off x="3530600" y="2406612"/>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8" name="Line 717"/>
            <p:cNvSpPr>
              <a:spLocks noChangeShapeType="1"/>
            </p:cNvSpPr>
            <p:nvPr/>
          </p:nvSpPr>
          <p:spPr bwMode="auto">
            <a:xfrm>
              <a:off x="3530600" y="245740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59" name="Line 718"/>
            <p:cNvSpPr>
              <a:spLocks noChangeShapeType="1"/>
            </p:cNvSpPr>
            <p:nvPr/>
          </p:nvSpPr>
          <p:spPr bwMode="auto">
            <a:xfrm flipH="1">
              <a:off x="3373438" y="2457408"/>
              <a:ext cx="157162"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60" name="Line 719"/>
            <p:cNvSpPr>
              <a:spLocks noChangeShapeType="1"/>
            </p:cNvSpPr>
            <p:nvPr/>
          </p:nvSpPr>
          <p:spPr bwMode="auto">
            <a:xfrm>
              <a:off x="3373438" y="245740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61" name="Line 720"/>
            <p:cNvSpPr>
              <a:spLocks noChangeShapeType="1"/>
            </p:cNvSpPr>
            <p:nvPr/>
          </p:nvSpPr>
          <p:spPr bwMode="auto">
            <a:xfrm flipV="1">
              <a:off x="3373438" y="2406612"/>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62" name="Line 721"/>
            <p:cNvSpPr>
              <a:spLocks noChangeShapeType="1"/>
            </p:cNvSpPr>
            <p:nvPr/>
          </p:nvSpPr>
          <p:spPr bwMode="auto">
            <a:xfrm>
              <a:off x="3373438" y="240661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1" name="Line 730"/>
            <p:cNvSpPr>
              <a:spLocks noChangeShapeType="1"/>
            </p:cNvSpPr>
            <p:nvPr/>
          </p:nvSpPr>
          <p:spPr bwMode="auto">
            <a:xfrm flipH="1">
              <a:off x="3317875" y="2654241"/>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2" name="Line 731"/>
            <p:cNvSpPr>
              <a:spLocks noChangeShapeType="1"/>
            </p:cNvSpPr>
            <p:nvPr/>
          </p:nvSpPr>
          <p:spPr bwMode="auto">
            <a:xfrm flipH="1">
              <a:off x="3244850" y="2654241"/>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3" name="Line 732"/>
            <p:cNvSpPr>
              <a:spLocks noChangeShapeType="1"/>
            </p:cNvSpPr>
            <p:nvPr/>
          </p:nvSpPr>
          <p:spPr bwMode="auto">
            <a:xfrm flipH="1">
              <a:off x="3170238" y="2654241"/>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4" name="Line 733"/>
            <p:cNvSpPr>
              <a:spLocks noChangeShapeType="1"/>
            </p:cNvSpPr>
            <p:nvPr/>
          </p:nvSpPr>
          <p:spPr bwMode="auto">
            <a:xfrm flipH="1">
              <a:off x="3097213" y="2654241"/>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5" name="Line 734"/>
            <p:cNvSpPr>
              <a:spLocks noChangeShapeType="1"/>
            </p:cNvSpPr>
            <p:nvPr/>
          </p:nvSpPr>
          <p:spPr bwMode="auto">
            <a:xfrm>
              <a:off x="3097213" y="2665353"/>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6" name="Line 735"/>
            <p:cNvSpPr>
              <a:spLocks noChangeShapeType="1"/>
            </p:cNvSpPr>
            <p:nvPr/>
          </p:nvSpPr>
          <p:spPr bwMode="auto">
            <a:xfrm>
              <a:off x="3097213" y="2747895"/>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7" name="Line 736"/>
            <p:cNvSpPr>
              <a:spLocks noChangeShapeType="1"/>
            </p:cNvSpPr>
            <p:nvPr/>
          </p:nvSpPr>
          <p:spPr bwMode="auto">
            <a:xfrm>
              <a:off x="3097213" y="2830438"/>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8" name="Line 737"/>
            <p:cNvSpPr>
              <a:spLocks noChangeShapeType="1"/>
            </p:cNvSpPr>
            <p:nvPr/>
          </p:nvSpPr>
          <p:spPr bwMode="auto">
            <a:xfrm>
              <a:off x="3097213" y="2914568"/>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79" name="Line 738"/>
            <p:cNvSpPr>
              <a:spLocks noChangeShapeType="1"/>
            </p:cNvSpPr>
            <p:nvPr/>
          </p:nvSpPr>
          <p:spPr bwMode="auto">
            <a:xfrm>
              <a:off x="3097213" y="2997110"/>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0" name="Line 739"/>
            <p:cNvSpPr>
              <a:spLocks noChangeShapeType="1"/>
            </p:cNvSpPr>
            <p:nvPr/>
          </p:nvSpPr>
          <p:spPr bwMode="auto">
            <a:xfrm>
              <a:off x="3097213" y="3079653"/>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1" name="Line 740"/>
            <p:cNvSpPr>
              <a:spLocks noChangeShapeType="1"/>
            </p:cNvSpPr>
            <p:nvPr/>
          </p:nvSpPr>
          <p:spPr bwMode="auto">
            <a:xfrm>
              <a:off x="3097213" y="3162196"/>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2" name="Line 741"/>
            <p:cNvSpPr>
              <a:spLocks noChangeShapeType="1"/>
            </p:cNvSpPr>
            <p:nvPr/>
          </p:nvSpPr>
          <p:spPr bwMode="auto">
            <a:xfrm>
              <a:off x="3097213" y="3246326"/>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3" name="Line 742"/>
            <p:cNvSpPr>
              <a:spLocks noChangeShapeType="1"/>
            </p:cNvSpPr>
            <p:nvPr/>
          </p:nvSpPr>
          <p:spPr bwMode="auto">
            <a:xfrm>
              <a:off x="3097213" y="3328869"/>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4" name="Line 743"/>
            <p:cNvSpPr>
              <a:spLocks noChangeShapeType="1"/>
            </p:cNvSpPr>
            <p:nvPr/>
          </p:nvSpPr>
          <p:spPr bwMode="auto">
            <a:xfrm>
              <a:off x="3097213" y="3411412"/>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5" name="Line 744"/>
            <p:cNvSpPr>
              <a:spLocks noChangeShapeType="1"/>
            </p:cNvSpPr>
            <p:nvPr/>
          </p:nvSpPr>
          <p:spPr bwMode="auto">
            <a:xfrm>
              <a:off x="3097213" y="3493954"/>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6" name="Line 745"/>
            <p:cNvSpPr>
              <a:spLocks noChangeShapeType="1"/>
            </p:cNvSpPr>
            <p:nvPr/>
          </p:nvSpPr>
          <p:spPr bwMode="auto">
            <a:xfrm>
              <a:off x="3097213" y="3578084"/>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7" name="Line 746"/>
            <p:cNvSpPr>
              <a:spLocks noChangeShapeType="1"/>
            </p:cNvSpPr>
            <p:nvPr/>
          </p:nvSpPr>
          <p:spPr bwMode="auto">
            <a:xfrm>
              <a:off x="3097213" y="366062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8" name="Line 747"/>
            <p:cNvSpPr>
              <a:spLocks noChangeShapeType="1"/>
            </p:cNvSpPr>
            <p:nvPr/>
          </p:nvSpPr>
          <p:spPr bwMode="auto">
            <a:xfrm>
              <a:off x="3097213" y="3743169"/>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89" name="Line 748"/>
            <p:cNvSpPr>
              <a:spLocks noChangeShapeType="1"/>
            </p:cNvSpPr>
            <p:nvPr/>
          </p:nvSpPr>
          <p:spPr bwMode="auto">
            <a:xfrm>
              <a:off x="3097213" y="3825712"/>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0" name="Line 749"/>
            <p:cNvSpPr>
              <a:spLocks noChangeShapeType="1"/>
            </p:cNvSpPr>
            <p:nvPr/>
          </p:nvSpPr>
          <p:spPr bwMode="auto">
            <a:xfrm>
              <a:off x="3097213" y="3909843"/>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1" name="Line 750"/>
            <p:cNvSpPr>
              <a:spLocks noChangeShapeType="1"/>
            </p:cNvSpPr>
            <p:nvPr/>
          </p:nvSpPr>
          <p:spPr bwMode="auto">
            <a:xfrm>
              <a:off x="3097213" y="3992385"/>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2" name="Line 751"/>
            <p:cNvSpPr>
              <a:spLocks noChangeShapeType="1"/>
            </p:cNvSpPr>
            <p:nvPr/>
          </p:nvSpPr>
          <p:spPr bwMode="auto">
            <a:xfrm>
              <a:off x="3097213" y="4074928"/>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3" name="Line 752"/>
            <p:cNvSpPr>
              <a:spLocks noChangeShapeType="1"/>
            </p:cNvSpPr>
            <p:nvPr/>
          </p:nvSpPr>
          <p:spPr bwMode="auto">
            <a:xfrm>
              <a:off x="3097213" y="4157471"/>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4" name="Line 753"/>
            <p:cNvSpPr>
              <a:spLocks noChangeShapeType="1"/>
            </p:cNvSpPr>
            <p:nvPr/>
          </p:nvSpPr>
          <p:spPr bwMode="auto">
            <a:xfrm>
              <a:off x="3097213" y="4241600"/>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5" name="Line 754"/>
            <p:cNvSpPr>
              <a:spLocks noChangeShapeType="1"/>
            </p:cNvSpPr>
            <p:nvPr/>
          </p:nvSpPr>
          <p:spPr bwMode="auto">
            <a:xfrm>
              <a:off x="3097213" y="4324143"/>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6" name="Line 755"/>
            <p:cNvSpPr>
              <a:spLocks noChangeShapeType="1"/>
            </p:cNvSpPr>
            <p:nvPr/>
          </p:nvSpPr>
          <p:spPr bwMode="auto">
            <a:xfrm>
              <a:off x="3097213" y="4406686"/>
              <a:ext cx="0" cy="2063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7" name="Line 756"/>
            <p:cNvSpPr>
              <a:spLocks noChangeShapeType="1"/>
            </p:cNvSpPr>
            <p:nvPr/>
          </p:nvSpPr>
          <p:spPr bwMode="auto">
            <a:xfrm>
              <a:off x="3097213" y="442732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8" name="Line 757"/>
            <p:cNvSpPr>
              <a:spLocks noChangeShapeType="1"/>
            </p:cNvSpPr>
            <p:nvPr/>
          </p:nvSpPr>
          <p:spPr bwMode="auto">
            <a:xfrm>
              <a:off x="3097213" y="4427322"/>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599" name="Line 758"/>
            <p:cNvSpPr>
              <a:spLocks noChangeShapeType="1"/>
            </p:cNvSpPr>
            <p:nvPr/>
          </p:nvSpPr>
          <p:spPr bwMode="auto">
            <a:xfrm>
              <a:off x="3087688"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0" name="Line 759"/>
            <p:cNvSpPr>
              <a:spLocks noChangeShapeType="1"/>
            </p:cNvSpPr>
            <p:nvPr/>
          </p:nvSpPr>
          <p:spPr bwMode="auto">
            <a:xfrm>
              <a:off x="3160713"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1" name="Line 760"/>
            <p:cNvSpPr>
              <a:spLocks noChangeShapeType="1"/>
            </p:cNvSpPr>
            <p:nvPr/>
          </p:nvSpPr>
          <p:spPr bwMode="auto">
            <a:xfrm>
              <a:off x="3235325"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2" name="Line 761"/>
            <p:cNvSpPr>
              <a:spLocks noChangeShapeType="1"/>
            </p:cNvSpPr>
            <p:nvPr/>
          </p:nvSpPr>
          <p:spPr bwMode="auto">
            <a:xfrm>
              <a:off x="3308350"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3" name="Line 762"/>
            <p:cNvSpPr>
              <a:spLocks noChangeShapeType="1"/>
            </p:cNvSpPr>
            <p:nvPr/>
          </p:nvSpPr>
          <p:spPr bwMode="auto">
            <a:xfrm>
              <a:off x="3382963"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4" name="Line 763"/>
            <p:cNvSpPr>
              <a:spLocks noChangeShapeType="1"/>
            </p:cNvSpPr>
            <p:nvPr/>
          </p:nvSpPr>
          <p:spPr bwMode="auto">
            <a:xfrm>
              <a:off x="3455988"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5" name="Line 764"/>
            <p:cNvSpPr>
              <a:spLocks noChangeShapeType="1"/>
            </p:cNvSpPr>
            <p:nvPr/>
          </p:nvSpPr>
          <p:spPr bwMode="auto">
            <a:xfrm>
              <a:off x="3530600"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6" name="Line 765"/>
            <p:cNvSpPr>
              <a:spLocks noChangeShapeType="1"/>
            </p:cNvSpPr>
            <p:nvPr/>
          </p:nvSpPr>
          <p:spPr bwMode="auto">
            <a:xfrm>
              <a:off x="3603625"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7" name="Line 766"/>
            <p:cNvSpPr>
              <a:spLocks noChangeShapeType="1"/>
            </p:cNvSpPr>
            <p:nvPr/>
          </p:nvSpPr>
          <p:spPr bwMode="auto">
            <a:xfrm>
              <a:off x="3676650" y="4417798"/>
              <a:ext cx="476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8" name="Line 767"/>
            <p:cNvSpPr>
              <a:spLocks noChangeShapeType="1"/>
            </p:cNvSpPr>
            <p:nvPr/>
          </p:nvSpPr>
          <p:spPr bwMode="auto">
            <a:xfrm>
              <a:off x="3751263"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09" name="Line 768"/>
            <p:cNvSpPr>
              <a:spLocks noChangeShapeType="1"/>
            </p:cNvSpPr>
            <p:nvPr/>
          </p:nvSpPr>
          <p:spPr bwMode="auto">
            <a:xfrm>
              <a:off x="3824288" y="4417798"/>
              <a:ext cx="95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0" name="Line 769"/>
            <p:cNvSpPr>
              <a:spLocks noChangeShapeType="1"/>
            </p:cNvSpPr>
            <p:nvPr/>
          </p:nvSpPr>
          <p:spPr bwMode="auto">
            <a:xfrm>
              <a:off x="3833813" y="441779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1" name="Line 770"/>
            <p:cNvSpPr>
              <a:spLocks noChangeShapeType="1"/>
            </p:cNvSpPr>
            <p:nvPr/>
          </p:nvSpPr>
          <p:spPr bwMode="auto">
            <a:xfrm>
              <a:off x="3833813" y="441779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2" name="Rectangle 771"/>
            <p:cNvSpPr>
              <a:spLocks noChangeArrowheads="1"/>
            </p:cNvSpPr>
            <p:nvPr/>
          </p:nvSpPr>
          <p:spPr bwMode="auto">
            <a:xfrm>
              <a:off x="4976813" y="2478044"/>
              <a:ext cx="542925" cy="395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3" name="Line 772"/>
            <p:cNvSpPr>
              <a:spLocks noChangeShapeType="1"/>
            </p:cNvSpPr>
            <p:nvPr/>
          </p:nvSpPr>
          <p:spPr bwMode="auto">
            <a:xfrm>
              <a:off x="4976813" y="2478044"/>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4" name="Line 773"/>
            <p:cNvSpPr>
              <a:spLocks noChangeShapeType="1"/>
            </p:cNvSpPr>
            <p:nvPr/>
          </p:nvSpPr>
          <p:spPr bwMode="auto">
            <a:xfrm>
              <a:off x="5519738" y="24780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5" name="Line 774"/>
            <p:cNvSpPr>
              <a:spLocks noChangeShapeType="1"/>
            </p:cNvSpPr>
            <p:nvPr/>
          </p:nvSpPr>
          <p:spPr bwMode="auto">
            <a:xfrm>
              <a:off x="5519738" y="2478044"/>
              <a:ext cx="0" cy="39525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6" name="Line 775"/>
            <p:cNvSpPr>
              <a:spLocks noChangeShapeType="1"/>
            </p:cNvSpPr>
            <p:nvPr/>
          </p:nvSpPr>
          <p:spPr bwMode="auto">
            <a:xfrm>
              <a:off x="5519738" y="2873296"/>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7" name="Line 776"/>
            <p:cNvSpPr>
              <a:spLocks noChangeShapeType="1"/>
            </p:cNvSpPr>
            <p:nvPr/>
          </p:nvSpPr>
          <p:spPr bwMode="auto">
            <a:xfrm flipH="1">
              <a:off x="4976813" y="2873296"/>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8" name="Line 777"/>
            <p:cNvSpPr>
              <a:spLocks noChangeShapeType="1"/>
            </p:cNvSpPr>
            <p:nvPr/>
          </p:nvSpPr>
          <p:spPr bwMode="auto">
            <a:xfrm>
              <a:off x="4976813" y="2873296"/>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19" name="Line 778"/>
            <p:cNvSpPr>
              <a:spLocks noChangeShapeType="1"/>
            </p:cNvSpPr>
            <p:nvPr/>
          </p:nvSpPr>
          <p:spPr bwMode="auto">
            <a:xfrm flipV="1">
              <a:off x="4976813" y="2478044"/>
              <a:ext cx="0" cy="39525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0" name="Line 779"/>
            <p:cNvSpPr>
              <a:spLocks noChangeShapeType="1"/>
            </p:cNvSpPr>
            <p:nvPr/>
          </p:nvSpPr>
          <p:spPr bwMode="auto">
            <a:xfrm>
              <a:off x="4976813" y="24780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1" name="Rectangle 780"/>
            <p:cNvSpPr>
              <a:spLocks noChangeArrowheads="1"/>
            </p:cNvSpPr>
            <p:nvPr/>
          </p:nvSpPr>
          <p:spPr bwMode="auto">
            <a:xfrm>
              <a:off x="4986338" y="2427249"/>
              <a:ext cx="155575" cy="507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2" name="Line 781"/>
            <p:cNvSpPr>
              <a:spLocks noChangeShapeType="1"/>
            </p:cNvSpPr>
            <p:nvPr/>
          </p:nvSpPr>
          <p:spPr bwMode="auto">
            <a:xfrm>
              <a:off x="4986338" y="2427249"/>
              <a:ext cx="1555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3" name="Line 782"/>
            <p:cNvSpPr>
              <a:spLocks noChangeShapeType="1"/>
            </p:cNvSpPr>
            <p:nvPr/>
          </p:nvSpPr>
          <p:spPr bwMode="auto">
            <a:xfrm>
              <a:off x="5141913" y="2427249"/>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4" name="Line 783"/>
            <p:cNvSpPr>
              <a:spLocks noChangeShapeType="1"/>
            </p:cNvSpPr>
            <p:nvPr/>
          </p:nvSpPr>
          <p:spPr bwMode="auto">
            <a:xfrm>
              <a:off x="5141913" y="2427249"/>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5" name="Line 784"/>
            <p:cNvSpPr>
              <a:spLocks noChangeShapeType="1"/>
            </p:cNvSpPr>
            <p:nvPr/>
          </p:nvSpPr>
          <p:spPr bwMode="auto">
            <a:xfrm>
              <a:off x="5141913" y="24780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6" name="Line 785"/>
            <p:cNvSpPr>
              <a:spLocks noChangeShapeType="1"/>
            </p:cNvSpPr>
            <p:nvPr/>
          </p:nvSpPr>
          <p:spPr bwMode="auto">
            <a:xfrm flipH="1">
              <a:off x="4986338" y="2478044"/>
              <a:ext cx="1555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7" name="Line 786"/>
            <p:cNvSpPr>
              <a:spLocks noChangeShapeType="1"/>
            </p:cNvSpPr>
            <p:nvPr/>
          </p:nvSpPr>
          <p:spPr bwMode="auto">
            <a:xfrm>
              <a:off x="4986338" y="247804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8" name="Line 787"/>
            <p:cNvSpPr>
              <a:spLocks noChangeShapeType="1"/>
            </p:cNvSpPr>
            <p:nvPr/>
          </p:nvSpPr>
          <p:spPr bwMode="auto">
            <a:xfrm flipV="1">
              <a:off x="4986338" y="2427249"/>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29" name="Line 788"/>
            <p:cNvSpPr>
              <a:spLocks noChangeShapeType="1"/>
            </p:cNvSpPr>
            <p:nvPr/>
          </p:nvSpPr>
          <p:spPr bwMode="auto">
            <a:xfrm>
              <a:off x="4986338" y="2427249"/>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45" name="Rectangle 804"/>
            <p:cNvSpPr>
              <a:spLocks noChangeArrowheads="1"/>
            </p:cNvSpPr>
            <p:nvPr/>
          </p:nvSpPr>
          <p:spPr bwMode="auto">
            <a:xfrm>
              <a:off x="3843338" y="4189218"/>
              <a:ext cx="542925" cy="4047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46" name="Line 805"/>
            <p:cNvSpPr>
              <a:spLocks noChangeShapeType="1"/>
            </p:cNvSpPr>
            <p:nvPr/>
          </p:nvSpPr>
          <p:spPr bwMode="auto">
            <a:xfrm>
              <a:off x="3843338" y="4189218"/>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47" name="Line 806"/>
            <p:cNvSpPr>
              <a:spLocks noChangeShapeType="1"/>
            </p:cNvSpPr>
            <p:nvPr/>
          </p:nvSpPr>
          <p:spPr bwMode="auto">
            <a:xfrm>
              <a:off x="4386263" y="418921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48" name="Line 807"/>
            <p:cNvSpPr>
              <a:spLocks noChangeShapeType="1"/>
            </p:cNvSpPr>
            <p:nvPr/>
          </p:nvSpPr>
          <p:spPr bwMode="auto">
            <a:xfrm>
              <a:off x="4386263" y="4189218"/>
              <a:ext cx="0" cy="40477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49" name="Line 808"/>
            <p:cNvSpPr>
              <a:spLocks noChangeShapeType="1"/>
            </p:cNvSpPr>
            <p:nvPr/>
          </p:nvSpPr>
          <p:spPr bwMode="auto">
            <a:xfrm>
              <a:off x="4386263" y="459399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0" name="Line 809"/>
            <p:cNvSpPr>
              <a:spLocks noChangeShapeType="1"/>
            </p:cNvSpPr>
            <p:nvPr/>
          </p:nvSpPr>
          <p:spPr bwMode="auto">
            <a:xfrm flipH="1">
              <a:off x="3843338" y="4593994"/>
              <a:ext cx="54292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1" name="Line 810"/>
            <p:cNvSpPr>
              <a:spLocks noChangeShapeType="1"/>
            </p:cNvSpPr>
            <p:nvPr/>
          </p:nvSpPr>
          <p:spPr bwMode="auto">
            <a:xfrm>
              <a:off x="3843338" y="459399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2" name="Line 811"/>
            <p:cNvSpPr>
              <a:spLocks noChangeShapeType="1"/>
            </p:cNvSpPr>
            <p:nvPr/>
          </p:nvSpPr>
          <p:spPr bwMode="auto">
            <a:xfrm flipV="1">
              <a:off x="3843338" y="4189218"/>
              <a:ext cx="0" cy="40477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3" name="Line 812"/>
            <p:cNvSpPr>
              <a:spLocks noChangeShapeType="1"/>
            </p:cNvSpPr>
            <p:nvPr/>
          </p:nvSpPr>
          <p:spPr bwMode="auto">
            <a:xfrm>
              <a:off x="3843338" y="418921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4" name="Rectangle 813"/>
            <p:cNvSpPr>
              <a:spLocks noChangeArrowheads="1"/>
            </p:cNvSpPr>
            <p:nvPr/>
          </p:nvSpPr>
          <p:spPr bwMode="auto">
            <a:xfrm>
              <a:off x="3852863" y="4136834"/>
              <a:ext cx="155575" cy="52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5" name="Line 814"/>
            <p:cNvSpPr>
              <a:spLocks noChangeShapeType="1"/>
            </p:cNvSpPr>
            <p:nvPr/>
          </p:nvSpPr>
          <p:spPr bwMode="auto">
            <a:xfrm>
              <a:off x="3852863" y="4136834"/>
              <a:ext cx="1555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6" name="Line 815"/>
            <p:cNvSpPr>
              <a:spLocks noChangeShapeType="1"/>
            </p:cNvSpPr>
            <p:nvPr/>
          </p:nvSpPr>
          <p:spPr bwMode="auto">
            <a:xfrm>
              <a:off x="4008438" y="413683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7" name="Line 816"/>
            <p:cNvSpPr>
              <a:spLocks noChangeShapeType="1"/>
            </p:cNvSpPr>
            <p:nvPr/>
          </p:nvSpPr>
          <p:spPr bwMode="auto">
            <a:xfrm>
              <a:off x="4008438" y="4136834"/>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8" name="Line 817"/>
            <p:cNvSpPr>
              <a:spLocks noChangeShapeType="1"/>
            </p:cNvSpPr>
            <p:nvPr/>
          </p:nvSpPr>
          <p:spPr bwMode="auto">
            <a:xfrm>
              <a:off x="4008438" y="418921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59" name="Line 818"/>
            <p:cNvSpPr>
              <a:spLocks noChangeShapeType="1"/>
            </p:cNvSpPr>
            <p:nvPr/>
          </p:nvSpPr>
          <p:spPr bwMode="auto">
            <a:xfrm flipH="1">
              <a:off x="3852863" y="4189218"/>
              <a:ext cx="155575"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60" name="Line 819"/>
            <p:cNvSpPr>
              <a:spLocks noChangeShapeType="1"/>
            </p:cNvSpPr>
            <p:nvPr/>
          </p:nvSpPr>
          <p:spPr bwMode="auto">
            <a:xfrm>
              <a:off x="3852863" y="418921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61" name="Line 820"/>
            <p:cNvSpPr>
              <a:spLocks noChangeShapeType="1"/>
            </p:cNvSpPr>
            <p:nvPr/>
          </p:nvSpPr>
          <p:spPr bwMode="auto">
            <a:xfrm flipV="1">
              <a:off x="3852863" y="4136834"/>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62" name="Line 821"/>
            <p:cNvSpPr>
              <a:spLocks noChangeShapeType="1"/>
            </p:cNvSpPr>
            <p:nvPr/>
          </p:nvSpPr>
          <p:spPr bwMode="auto">
            <a:xfrm>
              <a:off x="3852863" y="4136834"/>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77" name="Line 836"/>
            <p:cNvSpPr>
              <a:spLocks noChangeShapeType="1"/>
            </p:cNvSpPr>
            <p:nvPr/>
          </p:nvSpPr>
          <p:spPr bwMode="auto">
            <a:xfrm flipH="1">
              <a:off x="4911725" y="2654241"/>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78" name="Line 837"/>
            <p:cNvSpPr>
              <a:spLocks noChangeShapeType="1"/>
            </p:cNvSpPr>
            <p:nvPr/>
          </p:nvSpPr>
          <p:spPr bwMode="auto">
            <a:xfrm flipH="1">
              <a:off x="4838700" y="2654241"/>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79" name="Line 838"/>
            <p:cNvSpPr>
              <a:spLocks noChangeShapeType="1"/>
            </p:cNvSpPr>
            <p:nvPr/>
          </p:nvSpPr>
          <p:spPr bwMode="auto">
            <a:xfrm flipH="1">
              <a:off x="4764088" y="2654241"/>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80" name="Line 839"/>
            <p:cNvSpPr>
              <a:spLocks noChangeShapeType="1"/>
            </p:cNvSpPr>
            <p:nvPr/>
          </p:nvSpPr>
          <p:spPr bwMode="auto">
            <a:xfrm flipH="1">
              <a:off x="4691063" y="2654241"/>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81" name="Line 840"/>
            <p:cNvSpPr>
              <a:spLocks noChangeShapeType="1"/>
            </p:cNvSpPr>
            <p:nvPr/>
          </p:nvSpPr>
          <p:spPr bwMode="auto">
            <a:xfrm>
              <a:off x="4681538" y="2654241"/>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682" name="Line 841"/>
            <p:cNvSpPr>
              <a:spLocks noChangeShapeType="1"/>
            </p:cNvSpPr>
            <p:nvPr/>
          </p:nvSpPr>
          <p:spPr bwMode="auto">
            <a:xfrm>
              <a:off x="4681538" y="2738371"/>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57" name="Line 843"/>
            <p:cNvSpPr>
              <a:spLocks noChangeShapeType="1"/>
            </p:cNvSpPr>
            <p:nvPr/>
          </p:nvSpPr>
          <p:spPr bwMode="auto">
            <a:xfrm>
              <a:off x="4681538" y="2820914"/>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58" name="Line 844"/>
            <p:cNvSpPr>
              <a:spLocks noChangeShapeType="1"/>
            </p:cNvSpPr>
            <p:nvPr/>
          </p:nvSpPr>
          <p:spPr bwMode="auto">
            <a:xfrm>
              <a:off x="4681538" y="2903456"/>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59" name="Line 845"/>
            <p:cNvSpPr>
              <a:spLocks noChangeShapeType="1"/>
            </p:cNvSpPr>
            <p:nvPr/>
          </p:nvSpPr>
          <p:spPr bwMode="auto">
            <a:xfrm>
              <a:off x="4681538" y="2985999"/>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0" name="Line 846"/>
            <p:cNvSpPr>
              <a:spLocks noChangeShapeType="1"/>
            </p:cNvSpPr>
            <p:nvPr/>
          </p:nvSpPr>
          <p:spPr bwMode="auto">
            <a:xfrm>
              <a:off x="4681538" y="3070129"/>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1" name="Line 847"/>
            <p:cNvSpPr>
              <a:spLocks noChangeShapeType="1"/>
            </p:cNvSpPr>
            <p:nvPr/>
          </p:nvSpPr>
          <p:spPr bwMode="auto">
            <a:xfrm>
              <a:off x="4681538" y="3152671"/>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2" name="Line 848"/>
            <p:cNvSpPr>
              <a:spLocks noChangeShapeType="1"/>
            </p:cNvSpPr>
            <p:nvPr/>
          </p:nvSpPr>
          <p:spPr bwMode="auto">
            <a:xfrm>
              <a:off x="4681538" y="3235214"/>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3" name="Line 849"/>
            <p:cNvSpPr>
              <a:spLocks noChangeShapeType="1"/>
            </p:cNvSpPr>
            <p:nvPr/>
          </p:nvSpPr>
          <p:spPr bwMode="auto">
            <a:xfrm>
              <a:off x="4681538" y="3317757"/>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4" name="Line 850"/>
            <p:cNvSpPr>
              <a:spLocks noChangeShapeType="1"/>
            </p:cNvSpPr>
            <p:nvPr/>
          </p:nvSpPr>
          <p:spPr bwMode="auto">
            <a:xfrm>
              <a:off x="4681538" y="3401887"/>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5" name="Line 851"/>
            <p:cNvSpPr>
              <a:spLocks noChangeShapeType="1"/>
            </p:cNvSpPr>
            <p:nvPr/>
          </p:nvSpPr>
          <p:spPr bwMode="auto">
            <a:xfrm>
              <a:off x="4681538" y="3484430"/>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6" name="Line 852"/>
            <p:cNvSpPr>
              <a:spLocks noChangeShapeType="1"/>
            </p:cNvSpPr>
            <p:nvPr/>
          </p:nvSpPr>
          <p:spPr bwMode="auto">
            <a:xfrm>
              <a:off x="4681538" y="3566973"/>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7" name="Line 853"/>
            <p:cNvSpPr>
              <a:spLocks noChangeShapeType="1"/>
            </p:cNvSpPr>
            <p:nvPr/>
          </p:nvSpPr>
          <p:spPr bwMode="auto">
            <a:xfrm>
              <a:off x="4681538" y="3649516"/>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8" name="Line 854"/>
            <p:cNvSpPr>
              <a:spLocks noChangeShapeType="1"/>
            </p:cNvSpPr>
            <p:nvPr/>
          </p:nvSpPr>
          <p:spPr bwMode="auto">
            <a:xfrm>
              <a:off x="4681538" y="3733645"/>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69" name="Line 855"/>
            <p:cNvSpPr>
              <a:spLocks noChangeShapeType="1"/>
            </p:cNvSpPr>
            <p:nvPr/>
          </p:nvSpPr>
          <p:spPr bwMode="auto">
            <a:xfrm>
              <a:off x="4681538" y="3816188"/>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0" name="Line 856"/>
            <p:cNvSpPr>
              <a:spLocks noChangeShapeType="1"/>
            </p:cNvSpPr>
            <p:nvPr/>
          </p:nvSpPr>
          <p:spPr bwMode="auto">
            <a:xfrm>
              <a:off x="4681538" y="3898731"/>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1" name="Line 857"/>
            <p:cNvSpPr>
              <a:spLocks noChangeShapeType="1"/>
            </p:cNvSpPr>
            <p:nvPr/>
          </p:nvSpPr>
          <p:spPr bwMode="auto">
            <a:xfrm>
              <a:off x="4681538" y="3981273"/>
              <a:ext cx="0" cy="52383"/>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2" name="Line 858"/>
            <p:cNvSpPr>
              <a:spLocks noChangeShapeType="1"/>
            </p:cNvSpPr>
            <p:nvPr/>
          </p:nvSpPr>
          <p:spPr bwMode="auto">
            <a:xfrm>
              <a:off x="4681538" y="4065404"/>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3" name="Line 859"/>
            <p:cNvSpPr>
              <a:spLocks noChangeShapeType="1"/>
            </p:cNvSpPr>
            <p:nvPr/>
          </p:nvSpPr>
          <p:spPr bwMode="auto">
            <a:xfrm>
              <a:off x="4681538" y="4147947"/>
              <a:ext cx="0" cy="5079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4" name="Line 860"/>
            <p:cNvSpPr>
              <a:spLocks noChangeShapeType="1"/>
            </p:cNvSpPr>
            <p:nvPr/>
          </p:nvSpPr>
          <p:spPr bwMode="auto">
            <a:xfrm>
              <a:off x="4681538" y="4230489"/>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5" name="Line 861"/>
            <p:cNvSpPr>
              <a:spLocks noChangeShapeType="1"/>
            </p:cNvSpPr>
            <p:nvPr/>
          </p:nvSpPr>
          <p:spPr bwMode="auto">
            <a:xfrm>
              <a:off x="4681538" y="4313032"/>
              <a:ext cx="0" cy="52382"/>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6" name="Line 862"/>
            <p:cNvSpPr>
              <a:spLocks noChangeShapeType="1"/>
            </p:cNvSpPr>
            <p:nvPr/>
          </p:nvSpPr>
          <p:spPr bwMode="auto">
            <a:xfrm>
              <a:off x="4681538" y="4397161"/>
              <a:ext cx="0" cy="20636"/>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7" name="Line 863"/>
            <p:cNvSpPr>
              <a:spLocks noChangeShapeType="1"/>
            </p:cNvSpPr>
            <p:nvPr/>
          </p:nvSpPr>
          <p:spPr bwMode="auto">
            <a:xfrm>
              <a:off x="4681538" y="441779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8" name="Line 864"/>
            <p:cNvSpPr>
              <a:spLocks noChangeShapeType="1"/>
            </p:cNvSpPr>
            <p:nvPr/>
          </p:nvSpPr>
          <p:spPr bwMode="auto">
            <a:xfrm>
              <a:off x="4681538" y="4417798"/>
              <a:ext cx="0"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79" name="Line 865"/>
            <p:cNvSpPr>
              <a:spLocks noChangeShapeType="1"/>
            </p:cNvSpPr>
            <p:nvPr/>
          </p:nvSpPr>
          <p:spPr bwMode="auto">
            <a:xfrm>
              <a:off x="4386263"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0" name="Line 866"/>
            <p:cNvSpPr>
              <a:spLocks noChangeShapeType="1"/>
            </p:cNvSpPr>
            <p:nvPr/>
          </p:nvSpPr>
          <p:spPr bwMode="auto">
            <a:xfrm>
              <a:off x="4460875"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1" name="Line 867"/>
            <p:cNvSpPr>
              <a:spLocks noChangeShapeType="1"/>
            </p:cNvSpPr>
            <p:nvPr/>
          </p:nvSpPr>
          <p:spPr bwMode="auto">
            <a:xfrm>
              <a:off x="4533900" y="4417798"/>
              <a:ext cx="46038"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482" name="Line 868"/>
            <p:cNvSpPr>
              <a:spLocks noChangeShapeType="1"/>
            </p:cNvSpPr>
            <p:nvPr/>
          </p:nvSpPr>
          <p:spPr bwMode="auto">
            <a:xfrm>
              <a:off x="4608513" y="4417798"/>
              <a:ext cx="46037" cy="0"/>
            </a:xfrm>
            <a:prstGeom prst="line">
              <a:avLst/>
            </a:prstGeom>
            <a:noFill/>
            <a:ln w="9525">
              <a:solidFill>
                <a:srgbClr val="000000"/>
              </a:solidFill>
              <a:prstDash val="solid"/>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8567" name="文本框 46882"/>
            <p:cNvSpPr txBox="1"/>
            <p:nvPr/>
          </p:nvSpPr>
          <p:spPr>
            <a:xfrm>
              <a:off x="3352800" y="2176446"/>
              <a:ext cx="804863" cy="261914"/>
            </a:xfrm>
            <a:prstGeom prst="rect">
              <a:avLst/>
            </a:prstGeom>
            <a:noFill/>
            <a:ln w="9525">
              <a:noFill/>
            </a:ln>
          </p:spPr>
          <p:txBody>
            <a:bodyPr anchor="t" anchorCtr="0">
              <a:spAutoFit/>
            </a:bodyPr>
            <a:p>
              <a:pPr eaLnBrk="0" hangingPunct="0">
                <a:buSzTx/>
              </a:pPr>
              <a:r>
                <a:rPr lang="zh-CN" altLang="en-US" sz="1100" dirty="0">
                  <a:latin typeface="Arial" panose="020B0604020202020204" pitchFamily="34" charset="0"/>
                  <a:ea typeface="微软雅黑" panose="020B0503020204020204" pitchFamily="34" charset="-122"/>
                  <a:sym typeface="Arial" panose="020B0604020202020204" pitchFamily="34" charset="0"/>
                </a:rPr>
                <a:t>控制面板</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98568" name="文本框 868"/>
            <p:cNvSpPr txBox="1"/>
            <p:nvPr/>
          </p:nvSpPr>
          <p:spPr>
            <a:xfrm>
              <a:off x="3398838" y="2533601"/>
              <a:ext cx="482600" cy="246041"/>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安全</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69" name="文本框 869"/>
            <p:cNvSpPr txBox="1"/>
            <p:nvPr/>
          </p:nvSpPr>
          <p:spPr>
            <a:xfrm>
              <a:off x="3514725" y="4806700"/>
              <a:ext cx="481013" cy="247628"/>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安全</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0" name="文本框 870"/>
            <p:cNvSpPr txBox="1"/>
            <p:nvPr/>
          </p:nvSpPr>
          <p:spPr>
            <a:xfrm>
              <a:off x="4202113" y="4803526"/>
              <a:ext cx="481012" cy="246041"/>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监视</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1" name="文本框 871"/>
            <p:cNvSpPr txBox="1"/>
            <p:nvPr/>
          </p:nvSpPr>
          <p:spPr>
            <a:xfrm>
              <a:off x="3530600" y="5349577"/>
              <a:ext cx="482600" cy="400015"/>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住宅管理</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2" name="文本框 872"/>
            <p:cNvSpPr txBox="1"/>
            <p:nvPr/>
          </p:nvSpPr>
          <p:spPr>
            <a:xfrm>
              <a:off x="4214813" y="5424184"/>
              <a:ext cx="482600" cy="246040"/>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通信</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3" name="文本框 873"/>
            <p:cNvSpPr txBox="1"/>
            <p:nvPr/>
          </p:nvSpPr>
          <p:spPr>
            <a:xfrm>
              <a:off x="3881438" y="4192393"/>
              <a:ext cx="482600" cy="400015"/>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外部访问</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4" name="文本框 874"/>
            <p:cNvSpPr txBox="1"/>
            <p:nvPr/>
          </p:nvSpPr>
          <p:spPr>
            <a:xfrm>
              <a:off x="3265488" y="3925716"/>
              <a:ext cx="946150" cy="260327"/>
            </a:xfrm>
            <a:prstGeom prst="rect">
              <a:avLst/>
            </a:prstGeom>
            <a:noFill/>
            <a:ln w="9525">
              <a:noFill/>
            </a:ln>
          </p:spPr>
          <p:txBody>
            <a:bodyPr anchor="t" anchorCtr="0">
              <a:spAutoFit/>
            </a:bodyPr>
            <a:p>
              <a:pPr eaLnBrk="0" hangingPunct="0">
                <a:buSzTx/>
              </a:pPr>
              <a:r>
                <a:rPr lang="zh-CN" altLang="en-US" sz="1100" dirty="0">
                  <a:latin typeface="Arial" panose="020B0604020202020204" pitchFamily="34" charset="0"/>
                  <a:ea typeface="微软雅黑" panose="020B0503020204020204" pitchFamily="34" charset="-122"/>
                  <a:sym typeface="Arial" panose="020B0604020202020204" pitchFamily="34" charset="0"/>
                </a:rPr>
                <a:t>个人计算机</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98575" name="文本框 875"/>
            <p:cNvSpPr txBox="1"/>
            <p:nvPr/>
          </p:nvSpPr>
          <p:spPr>
            <a:xfrm>
              <a:off x="4953000" y="2182795"/>
              <a:ext cx="890588" cy="261914"/>
            </a:xfrm>
            <a:prstGeom prst="rect">
              <a:avLst/>
            </a:prstGeom>
            <a:noFill/>
            <a:ln w="9525">
              <a:noFill/>
            </a:ln>
          </p:spPr>
          <p:txBody>
            <a:bodyPr anchor="t" anchorCtr="0">
              <a:spAutoFit/>
            </a:bodyPr>
            <a:p>
              <a:pPr eaLnBrk="0" hangingPunct="0">
                <a:buSzTx/>
              </a:pPr>
              <a:r>
                <a:rPr lang="en-US" altLang="zh-CN" sz="1100" dirty="0">
                  <a:latin typeface="Arial" panose="020B0604020202020204" pitchFamily="34" charset="0"/>
                  <a:ea typeface="微软雅黑" panose="020B0503020204020204" pitchFamily="34" charset="-122"/>
                  <a:sym typeface="Arial" panose="020B0604020202020204" pitchFamily="34" charset="0"/>
                </a:rPr>
                <a:t>CPI</a:t>
              </a:r>
              <a:r>
                <a:rPr lang="zh-CN" altLang="en-US" sz="1100" dirty="0">
                  <a:latin typeface="Arial" panose="020B0604020202020204" pitchFamily="34" charset="0"/>
                  <a:ea typeface="微软雅黑" panose="020B0503020204020204" pitchFamily="34" charset="-122"/>
                  <a:sym typeface="Arial" panose="020B0604020202020204" pitchFamily="34" charset="0"/>
                </a:rPr>
                <a:t>服务器</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98576" name="文本框 876"/>
            <p:cNvSpPr txBox="1"/>
            <p:nvPr/>
          </p:nvSpPr>
          <p:spPr>
            <a:xfrm>
              <a:off x="5033963" y="2482806"/>
              <a:ext cx="482600" cy="400015"/>
            </a:xfrm>
            <a:prstGeom prst="rect">
              <a:avLst/>
            </a:prstGeom>
            <a:noFill/>
            <a:ln w="9525">
              <a:noFill/>
            </a:ln>
          </p:spPr>
          <p:txBody>
            <a:bodyPr anchor="t" anchorCtr="0">
              <a:spAutoFit/>
            </a:bodyPr>
            <a:p>
              <a:pPr eaLnBrk="0" hangingPunct="0">
                <a:buSzTx/>
              </a:pPr>
              <a:r>
                <a:rPr lang="zh-CN" altLang="en-US" sz="1000" dirty="0">
                  <a:latin typeface="Arial" panose="020B0604020202020204" pitchFamily="34" charset="0"/>
                  <a:ea typeface="微软雅黑" panose="020B0503020204020204" pitchFamily="34" charset="-122"/>
                  <a:sym typeface="Arial" panose="020B0604020202020204" pitchFamily="34" charset="0"/>
                </a:rPr>
                <a:t>户主访问</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98577" name="文本框 46884"/>
            <p:cNvSpPr txBox="1"/>
            <p:nvPr/>
          </p:nvSpPr>
          <p:spPr>
            <a:xfrm>
              <a:off x="3852863" y="5916265"/>
              <a:ext cx="1695450" cy="307948"/>
            </a:xfrm>
            <a:prstGeom prst="rect">
              <a:avLst/>
            </a:prstGeom>
            <a:noFill/>
            <a:ln w="9525">
              <a:noFill/>
            </a:ln>
          </p:spPr>
          <p:txBody>
            <a:bodyPr anchor="t" anchorCtr="0">
              <a:spAutoFit/>
            </a:bodyPr>
            <a:p>
              <a:pPr eaLnBrk="0" hangingPunct="0">
                <a:buSzTx/>
              </a:pPr>
              <a:r>
                <a:rPr lang="zh-CN" altLang="en-US" sz="1400" dirty="0">
                  <a:latin typeface="Arial" panose="020B0604020202020204" pitchFamily="34" charset="0"/>
                  <a:ea typeface="微软雅黑" panose="020B0503020204020204" pitchFamily="34" charset="-122"/>
                  <a:sym typeface="Arial" panose="020B0604020202020204" pitchFamily="34" charset="0"/>
                </a:rPr>
                <a:t>图</a:t>
              </a:r>
              <a:r>
                <a:rPr lang="en-US" altLang="zh-CN" sz="1400" dirty="0">
                  <a:latin typeface="Arial" panose="020B0604020202020204" pitchFamily="34" charset="0"/>
                  <a:ea typeface="微软雅黑" panose="020B0503020204020204" pitchFamily="34" charset="-122"/>
                  <a:sym typeface="Arial" panose="020B0604020202020204" pitchFamily="34" charset="0"/>
                </a:rPr>
                <a:t>8-7 UML </a:t>
              </a:r>
              <a:r>
                <a:rPr lang="zh-CN" altLang="en-US" sz="1400" dirty="0">
                  <a:latin typeface="Arial" panose="020B0604020202020204" pitchFamily="34" charset="0"/>
                  <a:ea typeface="微软雅黑" panose="020B0503020204020204" pitchFamily="34" charset="-122"/>
                  <a:sym typeface="Arial" panose="020B0604020202020204" pitchFamily="34" charset="0"/>
                </a:rPr>
                <a:t>部署图</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2292" name="Rectangle 3"/>
          <p:cNvSpPr>
            <a:spLocks noGrp="1" noChangeArrowheads="1"/>
          </p:cNvSpPr>
          <p:nvPr>
            <p:ph type="title"/>
          </p:nvPr>
        </p:nvSpPr>
        <p:spPr>
          <a:xfrm>
            <a:off x="2514600" y="290513"/>
            <a:ext cx="4876800" cy="542925"/>
          </a:xfrm>
        </p:spPr>
        <p:txBody>
          <a:bodyPr vert="horz" wrap="square" lIns="63500" tIns="25400" rIns="63500" bIns="2540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设计原则</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2293" name="Rectangle 4"/>
          <p:cNvSpPr>
            <a:spLocks noGrp="1" noChangeArrowheads="1"/>
          </p:cNvSpPr>
          <p:nvPr>
            <p:ph idx="1"/>
          </p:nvPr>
        </p:nvSpPr>
        <p:spPr>
          <a:xfrm>
            <a:off x="381000" y="1295400"/>
            <a:ext cx="8458200" cy="4114800"/>
          </a:xfrm>
        </p:spPr>
        <p:txBody>
          <a:bodyPr vert="horz" wrap="square" lIns="90487" tIns="44450" rIns="90487" bIns="44450" numCol="1" anchor="ctr" anchorCtr="0" compatLnSpc="1"/>
          <a:lstStyle/>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设计过程不应做“井底之蛙”；</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设计应具有可追踪性，能回溯到分析模型；</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设计不必每次从头做起；</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设计应缩小软件与现实世界中问题的“智力距离”</a:t>
            </a:r>
            <a:r>
              <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 [DAV95] </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设计应展现一致性和集成性；</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设计应适应可能产生的变更；</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设计应能够平滑处理异常数据，时间或操作条件；</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设计不是编码，编码也不是设计；</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设计之初即能够评估质量，而不是在编码之后；</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rPr>
              <a:t>设计应坚持评审以减少概念性（语义性）错误；</a:t>
            </a:r>
            <a:endParaRPr kumimoji="0" lang="en-US" altLang="zh-CN" sz="2200" b="0" i="0" u="none" strike="noStrike" kern="0" cap="none" spc="0" normalizeH="0" baseline="0" noProof="0" dirty="0">
              <a:ln>
                <a:noFill/>
              </a:ln>
              <a:solidFill>
                <a:schemeClr val="tx1"/>
              </a:solidFill>
              <a:effectLst/>
              <a:uLnTx/>
              <a:uFillTx/>
              <a:latin typeface="微软雅黑" panose="020B0503020204020204" pitchFamily="34" charset="-122"/>
              <a:ea typeface="+mn-ea"/>
              <a:cs typeface="+mn-ea"/>
              <a:sym typeface="+mn-lt"/>
            </a:endParaRPr>
          </a:p>
        </p:txBody>
      </p:sp>
      <p:sp>
        <p:nvSpPr>
          <p:cNvPr id="12294" name="Rectangle 5"/>
          <p:cNvSpPr>
            <a:spLocks noChangeArrowheads="1"/>
          </p:cNvSpPr>
          <p:nvPr/>
        </p:nvSpPr>
        <p:spPr bwMode="auto">
          <a:xfrm>
            <a:off x="6276975" y="5580063"/>
            <a:ext cx="1893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14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sym typeface="+mn-lt"/>
              </a:rPr>
              <a:t>来自</a:t>
            </a:r>
            <a:r>
              <a:rPr kumimoji="0" lang="en-US" altLang="zh-CN" sz="14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sym typeface="+mn-lt"/>
              </a:rPr>
              <a:t> Davis [DAV95]</a:t>
            </a:r>
            <a:endParaRPr kumimoji="0" lang="en-US" altLang="zh-CN" sz="1400" b="1" i="1"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3316" name="Rectangle 2"/>
          <p:cNvSpPr>
            <a:spLocks noGrp="1" noChangeArrowheads="1"/>
          </p:cNvSpPr>
          <p:nvPr>
            <p:ph type="title"/>
          </p:nvPr>
        </p:nvSpPr>
        <p:spPr>
          <a:xfrm>
            <a:off x="3352800" y="228600"/>
            <a:ext cx="3352800" cy="544513"/>
          </a:xfrm>
        </p:spPr>
        <p:txBody>
          <a:bodyPr vert="horz" wrap="square" lIns="63500" tIns="25400" rIns="63500" bIns="254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a:ln>
                  <a:noFill/>
                </a:ln>
                <a:solidFill>
                  <a:schemeClr val="tx2"/>
                </a:solidFill>
                <a:effectLst/>
                <a:uLnTx/>
                <a:uFillTx/>
                <a:latin typeface="+mn-lt"/>
                <a:ea typeface="+mn-ea"/>
                <a:cs typeface="+mn-ea"/>
                <a:sym typeface="+mn-lt"/>
              </a:rPr>
              <a:t>基本概念</a:t>
            </a:r>
            <a:endParaRPr kumimoji="0" lang="en-US" altLang="zh-CN" sz="3200" b="0" i="0" u="none" strike="noStrike" kern="0" cap="none" spc="0" normalizeH="0" baseline="0" noProof="0">
              <a:ln>
                <a:noFill/>
              </a:ln>
              <a:solidFill>
                <a:schemeClr val="tx2"/>
              </a:solidFill>
              <a:effectLst/>
              <a:uLnTx/>
              <a:uFillTx/>
              <a:latin typeface="+mn-lt"/>
              <a:ea typeface="+mn-ea"/>
              <a:cs typeface="+mn-ea"/>
              <a:sym typeface="+mn-lt"/>
            </a:endParaRPr>
          </a:p>
        </p:txBody>
      </p:sp>
      <p:sp>
        <p:nvSpPr>
          <p:cNvPr id="13317" name="Rectangle 3"/>
          <p:cNvSpPr>
            <a:spLocks noGrp="1" noChangeArrowheads="1"/>
          </p:cNvSpPr>
          <p:nvPr>
            <p:ph idx="1"/>
          </p:nvPr>
        </p:nvSpPr>
        <p:spPr>
          <a:xfrm>
            <a:off x="533400" y="1371600"/>
            <a:ext cx="8077200" cy="4333875"/>
          </a:xfrm>
        </p:spPr>
        <p:txBody>
          <a:bodyPr vert="horz" wrap="square" lIns="90487" tIns="44450" rIns="90487" bIns="44450" numCol="1" anchor="ctr" anchorCtr="0" compatLnSpc="1"/>
          <a:lstStyle/>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抽象</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数据，过程，控制</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体系结构</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软件的整体结构</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模式</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传递已验证设计方案的精髓</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关注点分离</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任何复杂问题在被分解为若干块后将更易处理</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模块化</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数据和功能的分割</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（信息）隐蔽</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控制接口</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功能独立</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单一功能和低耦合</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求精</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细化所有抽象的细节</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方面</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理解全局需求如何影响设计的机制</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重构</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简化设计的重组技术</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面向对象的设计概念</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附录</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 II</a:t>
            </a:r>
            <a:endPar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endParaRPr>
          </a:p>
          <a:p>
            <a:pPr marL="342900" marR="0" lvl="0" indent="-342900" algn="just" defTabSz="914400" rtl="0" eaLnBrk="1" fontAlgn="base" latinLnBrk="0" hangingPunct="1">
              <a:lnSpc>
                <a:spcPct val="90000"/>
              </a:lnSpc>
              <a:spcBef>
                <a:spcPct val="20000"/>
              </a:spcBef>
              <a:spcAft>
                <a:spcPct val="0"/>
              </a:spcAft>
              <a:buClr>
                <a:schemeClr val="folHlink"/>
              </a:buClr>
              <a:buSzPct val="75000"/>
              <a:buFont typeface="Wingdings" panose="05000000000000000000" pitchFamily="2" charset="2"/>
              <a:buChar char="n"/>
              <a:defRPr/>
            </a:pPr>
            <a:r>
              <a:rPr kumimoji="0" lang="zh-CN" altLang="en-US" sz="2000" b="0" i="0" u="none" strike="noStrike" kern="0" cap="none" spc="0" normalizeH="0" baseline="0" noProof="0" dirty="0">
                <a:ln>
                  <a:noFill/>
                </a:ln>
                <a:solidFill>
                  <a:schemeClr val="folHlink"/>
                </a:solidFill>
                <a:effectLst/>
                <a:uLnTx/>
                <a:uFillTx/>
                <a:latin typeface="+mn-lt"/>
                <a:ea typeface="+mn-ea"/>
                <a:cs typeface="+mn-ea"/>
                <a:sym typeface="+mn-lt"/>
              </a:rPr>
              <a:t>设计类</a:t>
            </a:r>
            <a:r>
              <a:rPr kumimoji="0" lang="en-US" altLang="zh-CN" sz="2000" b="0" i="0" u="none" strike="noStrike" kern="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schemeClr val="tx1"/>
                </a:solidFill>
                <a:effectLst/>
                <a:uLnTx/>
                <a:uFillTx/>
                <a:latin typeface="+mn-lt"/>
                <a:ea typeface="+mn-ea"/>
                <a:cs typeface="+mn-ea"/>
                <a:sym typeface="+mn-lt"/>
              </a:rPr>
              <a:t>提供设计细节以实现分析类</a:t>
            </a:r>
            <a:endParaRPr kumimoji="0" lang="en-US" altLang="zh-CN" sz="28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6"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zh-CN" sz="1000" dirty="0">
                <a:latin typeface="Helvetica" pitchFamily="-128" charset="0"/>
                <a:ea typeface="微软雅黑" panose="020B0503020204020204" pitchFamily="34" charset="-122"/>
                <a:sym typeface="+mn-lt"/>
              </a:rPr>
            </a:fld>
            <a:endParaRPr lang="en-US" altLang="zh-CN" sz="1000" dirty="0">
              <a:latin typeface="Helvetica" pitchFamily="-128" charset="0"/>
              <a:ea typeface="微软雅黑" panose="020B0503020204020204" pitchFamily="34" charset="-122"/>
              <a:sym typeface="+mn-lt"/>
            </a:endParaRPr>
          </a:p>
        </p:txBody>
      </p:sp>
      <p:sp>
        <p:nvSpPr>
          <p:cNvPr id="14340" name="Rectangle 2"/>
          <p:cNvSpPr>
            <a:spLocks noGrp="1" noChangeArrowheads="1"/>
          </p:cNvSpPr>
          <p:nvPr>
            <p:ph type="title"/>
          </p:nvPr>
        </p:nvSpPr>
        <p:spPr>
          <a:xfrm>
            <a:off x="3051175" y="228600"/>
            <a:ext cx="3883025" cy="544513"/>
          </a:xfrm>
        </p:spPr>
        <p:txBody>
          <a:bodyPr vert="horz" wrap="square" lIns="63500" tIns="25400" rIns="63500" bIns="2540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tx2"/>
                </a:solidFill>
                <a:effectLst/>
                <a:uLnTx/>
                <a:uFillTx/>
                <a:latin typeface="+mn-lt"/>
                <a:ea typeface="+mn-ea"/>
                <a:cs typeface="+mn-ea"/>
                <a:sym typeface="+mn-lt"/>
              </a:rPr>
              <a:t>数据抽象</a:t>
            </a:r>
            <a:endParaRPr kumimoji="0" lang="en-US" altLang="zh-CN" sz="3200" b="0" i="0" u="none" strike="noStrike" kern="0" cap="none" spc="0" normalizeH="0" baseline="0" noProof="0" dirty="0">
              <a:ln>
                <a:noFill/>
              </a:ln>
              <a:solidFill>
                <a:schemeClr val="tx2"/>
              </a:solidFill>
              <a:effectLst/>
              <a:uLnTx/>
              <a:uFillTx/>
              <a:latin typeface="+mn-lt"/>
              <a:ea typeface="+mn-ea"/>
              <a:cs typeface="+mn-ea"/>
              <a:sym typeface="+mn-lt"/>
            </a:endParaRPr>
          </a:p>
        </p:txBody>
      </p:sp>
      <p:sp>
        <p:nvSpPr>
          <p:cNvPr id="14341" name="AutoShape 3"/>
          <p:cNvSpPr>
            <a:spLocks noChangeArrowheads="1"/>
          </p:cNvSpPr>
          <p:nvPr/>
        </p:nvSpPr>
        <p:spPr bwMode="auto">
          <a:xfrm>
            <a:off x="4610100" y="1322388"/>
            <a:ext cx="3263900" cy="3527425"/>
          </a:xfrm>
          <a:prstGeom prst="roundRect">
            <a:avLst>
              <a:gd name="adj" fmla="val 5843"/>
            </a:avLst>
          </a:prstGeom>
          <a:solidFill>
            <a:srgbClr val="DADADA"/>
          </a:solidFill>
          <a:ln w="25400">
            <a:solidFill>
              <a:schemeClr val="tx1"/>
            </a:solidFill>
            <a:rou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2" name="Line 4"/>
          <p:cNvSpPr>
            <a:spLocks noChangeShapeType="1"/>
          </p:cNvSpPr>
          <p:nvPr/>
        </p:nvSpPr>
        <p:spPr bwMode="auto">
          <a:xfrm>
            <a:off x="4610100" y="1778000"/>
            <a:ext cx="325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7157" name="Rectangle 5"/>
          <p:cNvSpPr>
            <a:spLocks noChangeArrowheads="1"/>
          </p:cNvSpPr>
          <p:nvPr/>
        </p:nvSpPr>
        <p:spPr bwMode="auto">
          <a:xfrm>
            <a:off x="4805363" y="1295400"/>
            <a:ext cx="490538"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门</a:t>
            </a:r>
            <a:endParaRPr kumimoji="0" lang="en-US" sz="24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4344" name="Line 6"/>
          <p:cNvSpPr>
            <a:spLocks noChangeShapeType="1"/>
          </p:cNvSpPr>
          <p:nvPr/>
        </p:nvSpPr>
        <p:spPr bwMode="auto">
          <a:xfrm flipH="1">
            <a:off x="4076700" y="3576638"/>
            <a:ext cx="825500" cy="1471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5" name="Rectangle 7"/>
          <p:cNvSpPr>
            <a:spLocks noChangeArrowheads="1"/>
          </p:cNvSpPr>
          <p:nvPr/>
        </p:nvSpPr>
        <p:spPr bwMode="auto">
          <a:xfrm>
            <a:off x="3848100" y="5030788"/>
            <a:ext cx="351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与数据结构类似过程进行抽象</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77160" name="Rectangle 8"/>
          <p:cNvSpPr>
            <a:spLocks noChangeArrowheads="1"/>
          </p:cNvSpPr>
          <p:nvPr/>
        </p:nvSpPr>
        <p:spPr bwMode="auto">
          <a:xfrm>
            <a:off x="5208588" y="2008188"/>
            <a:ext cx="874713"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制造商</a:t>
            </a: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1" name="Rectangle 9"/>
          <p:cNvSpPr>
            <a:spLocks noChangeArrowheads="1"/>
          </p:cNvSpPr>
          <p:nvPr/>
        </p:nvSpPr>
        <p:spPr bwMode="auto">
          <a:xfrm>
            <a:off x="5208588" y="2251075"/>
            <a:ext cx="1106488"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产品型号</a:t>
            </a: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2" name="Rectangle 10"/>
          <p:cNvSpPr>
            <a:spLocks noChangeArrowheads="1"/>
          </p:cNvSpPr>
          <p:nvPr/>
        </p:nvSpPr>
        <p:spPr bwMode="auto">
          <a:xfrm>
            <a:off x="5208588" y="2492375"/>
            <a:ext cx="644525"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种类</a:t>
            </a: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3" name="Rectangle 11"/>
          <p:cNvSpPr>
            <a:spLocks noChangeArrowheads="1"/>
          </p:cNvSpPr>
          <p:nvPr/>
        </p:nvSpPr>
        <p:spPr bwMode="auto">
          <a:xfrm>
            <a:off x="5208588" y="2733675"/>
            <a:ext cx="1106488"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转动方向</a:t>
            </a:r>
            <a:endParaRPr kumimoji="0" 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endParaRPr>
          </a:p>
        </p:txBody>
      </p:sp>
      <p:sp>
        <p:nvSpPr>
          <p:cNvPr id="177164" name="Rectangle 12"/>
          <p:cNvSpPr>
            <a:spLocks noChangeArrowheads="1"/>
          </p:cNvSpPr>
          <p:nvPr/>
        </p:nvSpPr>
        <p:spPr bwMode="auto">
          <a:xfrm>
            <a:off x="5208588" y="2990850"/>
            <a:ext cx="644525" cy="33972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插槽</a:t>
            </a:r>
            <a:endParaRPr kumimoji="0" 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endParaRPr>
          </a:p>
        </p:txBody>
      </p:sp>
      <p:sp>
        <p:nvSpPr>
          <p:cNvPr id="177165" name="Rectangle 13"/>
          <p:cNvSpPr>
            <a:spLocks noChangeArrowheads="1"/>
          </p:cNvSpPr>
          <p:nvPr/>
        </p:nvSpPr>
        <p:spPr bwMode="auto">
          <a:xfrm>
            <a:off x="5208588" y="3214688"/>
            <a:ext cx="644525"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门灯</a:t>
            </a: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6" name="Rectangle 14"/>
          <p:cNvSpPr>
            <a:spLocks noChangeArrowheads="1"/>
          </p:cNvSpPr>
          <p:nvPr/>
        </p:nvSpPr>
        <p:spPr bwMode="auto">
          <a:xfrm>
            <a:off x="5208588" y="3455988"/>
            <a:ext cx="850900" cy="615950"/>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rPr>
              <a:t>   </a:t>
            </a: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种类</a:t>
            </a:r>
            <a:endParaRPr kumimoji="0" 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7" name="Rectangle 15"/>
          <p:cNvSpPr>
            <a:spLocks noChangeArrowheads="1"/>
          </p:cNvSpPr>
          <p:nvPr/>
        </p:nvSpPr>
        <p:spPr bwMode="auto">
          <a:xfrm>
            <a:off x="5208588" y="3697288"/>
            <a:ext cx="850900" cy="615950"/>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rPr>
              <a:t>   </a:t>
            </a: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数量</a:t>
            </a:r>
            <a:endParaRPr kumimoji="0" 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8" name="Rectangle 16"/>
          <p:cNvSpPr>
            <a:spLocks noChangeArrowheads="1"/>
          </p:cNvSpPr>
          <p:nvPr/>
        </p:nvSpPr>
        <p:spPr bwMode="auto">
          <a:xfrm>
            <a:off x="5208588" y="3938588"/>
            <a:ext cx="644525"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重量</a:t>
            </a:r>
            <a:endParaRPr kumimoji="0" lang="en-US" sz="1800" b="0" i="0" u="none" strike="noStrike" kern="1200" cap="none" spc="0" normalizeH="0" baseline="0" noProof="0" dirty="0">
              <a:ln>
                <a:noFill/>
              </a:ln>
              <a:solidFill>
                <a:srgbClr val="AD278D"/>
              </a:solidFill>
              <a:effectLst>
                <a:outerShdw blurRad="38100" dist="38100" dir="2700000" algn="tl">
                  <a:srgbClr val="000000"/>
                </a:outerShdw>
              </a:effectLst>
              <a:uLnTx/>
              <a:uFillTx/>
              <a:latin typeface="+mn-lt"/>
              <a:ea typeface="+mn-ea"/>
              <a:cs typeface="+mn-ea"/>
              <a:sym typeface="+mn-lt"/>
            </a:endParaRPr>
          </a:p>
        </p:txBody>
      </p:sp>
      <p:sp>
        <p:nvSpPr>
          <p:cNvPr id="177169" name="Rectangle 17"/>
          <p:cNvSpPr>
            <a:spLocks noChangeArrowheads="1"/>
          </p:cNvSpPr>
          <p:nvPr/>
        </p:nvSpPr>
        <p:spPr bwMode="auto">
          <a:xfrm>
            <a:off x="5208588" y="4179888"/>
            <a:ext cx="1106488" cy="36671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rPr>
              <a:t>开门方法</a:t>
            </a:r>
            <a:endParaRPr kumimoji="0" lang="en-US"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ea"/>
              <a:sym typeface="+mn-lt"/>
            </a:endParaRPr>
          </a:p>
        </p:txBody>
      </p:sp>
      <p:sp>
        <p:nvSpPr>
          <p:cNvPr id="14356" name="Rectangle 18"/>
          <p:cNvSpPr>
            <a:spLocks noChangeArrowheads="1"/>
          </p:cNvSpPr>
          <p:nvPr/>
        </p:nvSpPr>
        <p:spPr bwMode="auto">
          <a:xfrm>
            <a:off x="1676400" y="1485900"/>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7" name="Rectangle 19"/>
          <p:cNvSpPr>
            <a:spLocks noChangeArrowheads="1"/>
          </p:cNvSpPr>
          <p:nvPr/>
        </p:nvSpPr>
        <p:spPr bwMode="auto">
          <a:xfrm>
            <a:off x="1676400" y="1487488"/>
            <a:ext cx="1727200" cy="350361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8" name="Rectangle 20"/>
          <p:cNvSpPr>
            <a:spLocks noChangeArrowheads="1"/>
          </p:cNvSpPr>
          <p:nvPr/>
        </p:nvSpPr>
        <p:spPr bwMode="auto">
          <a:xfrm>
            <a:off x="1790700" y="1600200"/>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9" name="Rectangle 21"/>
          <p:cNvSpPr>
            <a:spLocks noChangeArrowheads="1"/>
          </p:cNvSpPr>
          <p:nvPr/>
        </p:nvSpPr>
        <p:spPr bwMode="auto">
          <a:xfrm>
            <a:off x="1790700" y="1601788"/>
            <a:ext cx="1498600" cy="3389313"/>
          </a:xfrm>
          <a:prstGeom prst="rect">
            <a:avLst/>
          </a:prstGeom>
          <a:solidFill>
            <a:schemeClr val="bg2"/>
          </a:solidFill>
          <a:ln w="25400">
            <a:solidFill>
              <a:srgbClr val="000000"/>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0" name="Freeform 22"/>
          <p:cNvSpPr/>
          <p:nvPr/>
        </p:nvSpPr>
        <p:spPr bwMode="auto">
          <a:xfrm>
            <a:off x="1803400" y="1612900"/>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1" name="Freeform 23"/>
          <p:cNvSpPr/>
          <p:nvPr/>
        </p:nvSpPr>
        <p:spPr bwMode="auto">
          <a:xfrm>
            <a:off x="1790700" y="1600200"/>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2" name="Oval 24"/>
          <p:cNvSpPr>
            <a:spLocks noChangeArrowheads="1"/>
          </p:cNvSpPr>
          <p:nvPr/>
        </p:nvSpPr>
        <p:spPr bwMode="auto">
          <a:xfrm>
            <a:off x="2908300" y="3314700"/>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3" name="Oval 25"/>
          <p:cNvSpPr>
            <a:spLocks noChangeArrowheads="1"/>
          </p:cNvSpPr>
          <p:nvPr/>
        </p:nvSpPr>
        <p:spPr bwMode="auto">
          <a:xfrm>
            <a:off x="2908300" y="3316288"/>
            <a:ext cx="127000" cy="12382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4" name="Rectangle 26"/>
          <p:cNvSpPr>
            <a:spLocks noChangeArrowheads="1"/>
          </p:cNvSpPr>
          <p:nvPr/>
        </p:nvSpPr>
        <p:spPr bwMode="auto">
          <a:xfrm>
            <a:off x="2959100" y="3429000"/>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5" name="Rectangle 27"/>
          <p:cNvSpPr>
            <a:spLocks noChangeArrowheads="1"/>
          </p:cNvSpPr>
          <p:nvPr/>
        </p:nvSpPr>
        <p:spPr bwMode="auto">
          <a:xfrm>
            <a:off x="2959100" y="3430588"/>
            <a:ext cx="12700" cy="30321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defRPr>
            </a:lvl2pPr>
            <a:lvl3pPr marL="1143000" indent="-228600">
              <a:spcBef>
                <a:spcPct val="20000"/>
              </a:spcBef>
              <a:buClr>
                <a:schemeClr val="tx2"/>
              </a:buClr>
              <a:buChar char="•"/>
              <a:defRPr>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6" name="Line 28"/>
          <p:cNvSpPr>
            <a:spLocks noChangeShapeType="1"/>
          </p:cNvSpPr>
          <p:nvPr/>
        </p:nvSpPr>
        <p:spPr bwMode="auto">
          <a:xfrm>
            <a:off x="3543300" y="3200400"/>
            <a:ext cx="901700" cy="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 name="Footer Placeholder 3"/>
          <p:cNvSpPr txBox="1"/>
          <p:nvPr/>
        </p:nvSpPr>
        <p:spPr>
          <a:xfrm>
            <a:off x="1219200" y="6324600"/>
            <a:ext cx="548640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ea"/>
              <a:sym typeface="+mn-lt"/>
            </a:endParaRPr>
          </a:p>
        </p:txBody>
      </p:sp>
    </p:spTree>
  </p:cSld>
  <p:clrMapOvr>
    <a:masterClrMapping/>
  </p:clrMapOvr>
  <p:transition/>
</p:sld>
</file>

<file path=ppt/tags/tag1.xml><?xml version="1.0" encoding="utf-8"?>
<p:tagLst xmlns:p="http://schemas.openxmlformats.org/presentationml/2006/main">
  <p:tag name="COMMONDATA" val="eyJoZGlkIjoiMjJhOTE0Y2RiMGYyN2U2N2JiNDhjNmY5OTViNDEyYWE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8431</Words>
  <Application>WPS 演示</Application>
  <PresentationFormat>全屏显示(4:3)</PresentationFormat>
  <Paragraphs>1334</Paragraphs>
  <Slides>69</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7</vt:i4>
      </vt:variant>
      <vt:variant>
        <vt:lpstr>幻灯片标题</vt:lpstr>
      </vt:variant>
      <vt:variant>
        <vt:i4>69</vt:i4>
      </vt:variant>
    </vt:vector>
  </HeadingPairs>
  <TitlesOfParts>
    <vt:vector size="91" baseType="lpstr">
      <vt:lpstr>Arial</vt:lpstr>
      <vt:lpstr>宋体</vt:lpstr>
      <vt:lpstr>Wingdings</vt:lpstr>
      <vt:lpstr>MS PGothic</vt:lpstr>
      <vt:lpstr>Helvetica</vt:lpstr>
      <vt:lpstr>微软雅黑</vt:lpstr>
      <vt:lpstr>Arial Unicode MS</vt:lpstr>
      <vt:lpstr>Times New Roman</vt:lpstr>
      <vt:lpstr>幼圆</vt:lpstr>
      <vt:lpstr>Monotype Sorts</vt:lpstr>
      <vt:lpstr>Wingdings</vt:lpstr>
      <vt:lpstr>黑体</vt:lpstr>
      <vt:lpstr>Geneva</vt:lpstr>
      <vt:lpstr>Segoe Print</vt:lpstr>
      <vt:lpstr>Bold Stripes</vt:lpstr>
      <vt:lpstr>Visio.Drawing.11</vt:lpstr>
      <vt:lpstr>Visio.Drawing.11</vt:lpstr>
      <vt:lpstr>Visio.Drawing.11</vt:lpstr>
      <vt:lpstr>Visio.Drawing.11</vt:lpstr>
      <vt:lpstr>Visio.Drawing.11</vt:lpstr>
      <vt:lpstr>Visio.Drawing.11</vt:lpstr>
      <vt:lpstr>Visio.Drawing.11</vt:lpstr>
      <vt:lpstr>PowerPoint 演示文稿</vt:lpstr>
      <vt:lpstr>软件设计</vt:lpstr>
      <vt:lpstr>软件工程设计</vt:lpstr>
      <vt:lpstr>分析模型 → 设计模型</vt:lpstr>
      <vt:lpstr>设计与质量</vt:lpstr>
      <vt:lpstr>设计质量指导</vt:lpstr>
      <vt:lpstr>设计原则</vt:lpstr>
      <vt:lpstr>基本概念</vt:lpstr>
      <vt:lpstr>数据抽象</vt:lpstr>
      <vt:lpstr>过程抽象</vt:lpstr>
      <vt:lpstr>体系结构</vt:lpstr>
      <vt:lpstr>模式</vt:lpstr>
      <vt:lpstr>关注点分离</vt:lpstr>
      <vt:lpstr>模块化</vt:lpstr>
      <vt:lpstr>PowerPoint 演示文稿</vt:lpstr>
      <vt:lpstr>PowerPoint 演示文稿</vt:lpstr>
      <vt:lpstr>模块化：权衡</vt:lpstr>
      <vt:lpstr>信息隐蔽</vt:lpstr>
      <vt:lpstr>为什么隐蔽信息？</vt:lpstr>
      <vt:lpstr>步进式重构</vt:lpstr>
      <vt:lpstr>模块尺寸：两种观点</vt:lpstr>
      <vt:lpstr>功能独立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方面</vt:lpstr>
      <vt:lpstr>方面——举例</vt:lpstr>
      <vt:lpstr>重构</vt:lpstr>
      <vt:lpstr>面向对象的设计概念</vt:lpstr>
      <vt:lpstr>设计类</vt:lpstr>
      <vt:lpstr>设计类特征</vt:lpstr>
      <vt:lpstr>设计模型</vt:lpstr>
      <vt:lpstr>设计模型元素</vt:lpstr>
      <vt:lpstr>数据建模</vt:lpstr>
      <vt:lpstr>什么是数据对象？</vt:lpstr>
      <vt:lpstr>数据对象和属性</vt:lpstr>
      <vt:lpstr>什么是关系？</vt:lpstr>
      <vt:lpstr>体系结构设计元素</vt:lpstr>
      <vt:lpstr>PowerPoint 演示文稿</vt:lpstr>
      <vt:lpstr>接口设计元素</vt:lpstr>
      <vt:lpstr>PowerPoint 演示文稿</vt:lpstr>
      <vt:lpstr>构件级设计元素</vt:lpstr>
      <vt:lpstr>PowerPoint 演示文稿</vt:lpstr>
      <vt:lpstr>部署级设计元素</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碧云间</cp:lastModifiedBy>
  <cp:revision>189</cp:revision>
  <dcterms:created xsi:type="dcterms:W3CDTF">2008-02-08T18:09:00Z</dcterms:created>
  <dcterms:modified xsi:type="dcterms:W3CDTF">2022-09-12T03:16:50Z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8DAC64F1050A437FA18133D23871EE95</vt:lpwstr>
  </property>
</Properties>
</file>