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734" r:id="rId3"/>
    <p:sldId id="687" r:id="rId4"/>
    <p:sldId id="735" r:id="rId5"/>
    <p:sldId id="736" r:id="rId6"/>
    <p:sldId id="737" r:id="rId7"/>
    <p:sldId id="738" r:id="rId8"/>
    <p:sldId id="739" r:id="rId9"/>
    <p:sldId id="740" r:id="rId10"/>
    <p:sldId id="702" r:id="rId11"/>
    <p:sldId id="703" r:id="rId13"/>
    <p:sldId id="704" r:id="rId14"/>
    <p:sldId id="705" r:id="rId15"/>
    <p:sldId id="706" r:id="rId16"/>
    <p:sldId id="707" r:id="rId17"/>
    <p:sldId id="708" r:id="rId18"/>
    <p:sldId id="709" r:id="rId19"/>
    <p:sldId id="710" r:id="rId20"/>
    <p:sldId id="711" r:id="rId21"/>
    <p:sldId id="713" r:id="rId22"/>
    <p:sldId id="714" r:id="rId23"/>
    <p:sldId id="727" r:id="rId24"/>
    <p:sldId id="715" r:id="rId25"/>
    <p:sldId id="716" r:id="rId26"/>
    <p:sldId id="717" r:id="rId27"/>
    <p:sldId id="718" r:id="rId28"/>
    <p:sldId id="719" r:id="rId29"/>
    <p:sldId id="720" r:id="rId30"/>
    <p:sldId id="721" r:id="rId31"/>
    <p:sldId id="722" r:id="rId32"/>
    <p:sldId id="723" r:id="rId33"/>
    <p:sldId id="728" r:id="rId34"/>
    <p:sldId id="724" r:id="rId35"/>
    <p:sldId id="729" r:id="rId36"/>
    <p:sldId id="732" r:id="rId37"/>
    <p:sldId id="733" r:id="rId38"/>
    <p:sldId id="730" r:id="rId39"/>
    <p:sldId id="725" r:id="rId40"/>
    <p:sldId id="726" r:id="rId41"/>
  </p:sldIdLst>
  <p:sldSz cx="9144000" cy="6858000" type="screen4x3"/>
  <p:notesSz cx="6858000" cy="9144000"/>
  <p:custDataLst>
    <p:tags r:id="rId45"/>
  </p:custDataLst>
  <p:defaultTextStyle>
    <a:defPPr>
      <a:defRPr lang="zh-CN"/>
    </a:defPPr>
    <a:lvl1pPr algn="l" rtl="0" fontAlgn="base">
      <a:spcBef>
        <a:spcPct val="0"/>
      </a:spcBef>
      <a:spcAft>
        <a:spcPct val="0"/>
      </a:spcAft>
      <a:defRPr i="1" kern="1200">
        <a:solidFill>
          <a:schemeClr val="tx1"/>
        </a:solidFill>
        <a:latin typeface="Arial" panose="020B0604020202020204" pitchFamily="34" charset="0"/>
        <a:ea typeface="黑体" panose="02010609060101010101" pitchFamily="49" charset="-122"/>
        <a:cs typeface="+mn-cs"/>
      </a:defRPr>
    </a:lvl1pPr>
    <a:lvl2pPr marL="457200" algn="l" rtl="0" fontAlgn="base">
      <a:spcBef>
        <a:spcPct val="0"/>
      </a:spcBef>
      <a:spcAft>
        <a:spcPct val="0"/>
      </a:spcAft>
      <a:defRPr i="1" kern="1200">
        <a:solidFill>
          <a:schemeClr val="tx1"/>
        </a:solidFill>
        <a:latin typeface="Arial" panose="020B0604020202020204" pitchFamily="34" charset="0"/>
        <a:ea typeface="黑体" panose="02010609060101010101" pitchFamily="49" charset="-122"/>
        <a:cs typeface="+mn-cs"/>
      </a:defRPr>
    </a:lvl2pPr>
    <a:lvl3pPr marL="914400" algn="l" rtl="0" fontAlgn="base">
      <a:spcBef>
        <a:spcPct val="0"/>
      </a:spcBef>
      <a:spcAft>
        <a:spcPct val="0"/>
      </a:spcAft>
      <a:defRPr i="1" kern="1200">
        <a:solidFill>
          <a:schemeClr val="tx1"/>
        </a:solidFill>
        <a:latin typeface="Arial" panose="020B0604020202020204" pitchFamily="34" charset="0"/>
        <a:ea typeface="黑体" panose="02010609060101010101" pitchFamily="49" charset="-122"/>
        <a:cs typeface="+mn-cs"/>
      </a:defRPr>
    </a:lvl3pPr>
    <a:lvl4pPr marL="1371600" algn="l" rtl="0" fontAlgn="base">
      <a:spcBef>
        <a:spcPct val="0"/>
      </a:spcBef>
      <a:spcAft>
        <a:spcPct val="0"/>
      </a:spcAft>
      <a:defRPr i="1" kern="1200">
        <a:solidFill>
          <a:schemeClr val="tx1"/>
        </a:solidFill>
        <a:latin typeface="Arial" panose="020B0604020202020204" pitchFamily="34" charset="0"/>
        <a:ea typeface="黑体" panose="02010609060101010101" pitchFamily="49" charset="-122"/>
        <a:cs typeface="+mn-cs"/>
      </a:defRPr>
    </a:lvl4pPr>
    <a:lvl5pPr marL="1828800" algn="l" rtl="0" fontAlgn="base">
      <a:spcBef>
        <a:spcPct val="0"/>
      </a:spcBef>
      <a:spcAft>
        <a:spcPct val="0"/>
      </a:spcAft>
      <a:defRPr i="1"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i="1"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i="1"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i="1"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i="1" kern="1200">
        <a:solidFill>
          <a:schemeClr val="tx1"/>
        </a:solidFill>
        <a:latin typeface="Arial" panose="020B0604020202020204" pitchFamily="34" charset="0"/>
        <a:ea typeface="黑体" panose="0201060906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BBF"/>
    <a:srgbClr val="F8F8F8"/>
    <a:srgbClr val="DDDDDD"/>
    <a:srgbClr val="5F5F5F"/>
    <a:srgbClr val="333333"/>
    <a:srgbClr val="FF66CC"/>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9630" autoAdjust="0"/>
  </p:normalViewPr>
  <p:slideViewPr>
    <p:cSldViewPr>
      <p:cViewPr>
        <p:scale>
          <a:sx n="90" d="100"/>
          <a:sy n="90" d="100"/>
        </p:scale>
        <p:origin x="-1404" y="120"/>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0"/>
    </p:cViewPr>
  </p:sorter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gs" Target="tags/tag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i="0" noProof="1"/>
            </a:lvl1pPr>
          </a:lstStyle>
          <a:p>
            <a:pPr>
              <a:defRPr/>
            </a:pPr>
            <a:endParaRPr lang="en-US" altLang="zh-CN"/>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i="0" noProof="1"/>
            </a:lvl1pPr>
          </a:lstStyle>
          <a:p>
            <a:pPr>
              <a:defRPr/>
            </a:pPr>
            <a:endParaRPr lang="en-US" altLang="zh-CN"/>
          </a:p>
        </p:txBody>
      </p:sp>
      <p:sp>
        <p:nvSpPr>
          <p:cNvPr id="35844" name="Rectangle 4"/>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41" name="Rectangle 5"/>
          <p:cNvSpPr>
            <a:spLocks noGrp="1" noChangeArrowheads="1"/>
          </p:cNvSpPr>
          <p:nvPr>
            <p:ph type="body" sz="quarter" idx="9"/>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i="0" noProof="1"/>
            </a:lvl1pPr>
          </a:lstStyle>
          <a:p>
            <a:pPr>
              <a:defRPr/>
            </a:pPr>
            <a:endParaRPr lang="en-US" altLang="zh-CN"/>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i="0" smtClean="0">
                <a:ea typeface="宋体" panose="02010600030101010101" pitchFamily="2" charset="-122"/>
              </a:defRPr>
            </a:lvl1pPr>
          </a:lstStyle>
          <a:p>
            <a:pPr>
              <a:defRPr/>
            </a:pPr>
            <a:fld id="{D18FB9B7-3B8A-46B3-9ABE-6E9E866200FC}"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9" Type="http://schemas.openxmlformats.org/officeDocument/2006/relationships/hyperlink" Target="http://baike.baidu.com/item/%E5%88%98%E5%BF%97%E5%86%9B/9728427" TargetMode="External"/><Relationship Id="rId8" Type="http://schemas.openxmlformats.org/officeDocument/2006/relationships/hyperlink" Target="http://baike.baidu.com/item/%E7%A6%8F%E5%B7%9E%E5%8D%97%E7%AB%99" TargetMode="External"/><Relationship Id="rId7" Type="http://schemas.openxmlformats.org/officeDocument/2006/relationships/hyperlink" Target="http://baike.baidu.com/item/%E6%9D%AD%E5%B7%9E%E7%AB%99" TargetMode="External"/><Relationship Id="rId6" Type="http://schemas.openxmlformats.org/officeDocument/2006/relationships/hyperlink" Target="http://baike.baidu.com/item/%E7%A6%8F%E5%B7%9E%E7%AB%99" TargetMode="External"/><Relationship Id="rId5" Type="http://schemas.openxmlformats.org/officeDocument/2006/relationships/hyperlink" Target="http://baike.baidu.com/item/%E5%8C%97%E4%BA%AC%E5%8D%97%E7%AB%99/5908768" TargetMode="External"/><Relationship Id="rId4" Type="http://schemas.openxmlformats.org/officeDocument/2006/relationships/hyperlink" Target="http://baike.baidu.com/item/%E6%B8%A9%E5%B7%9E%E5%B8%82" TargetMode="External"/><Relationship Id="rId3" Type="http://schemas.openxmlformats.org/officeDocument/2006/relationships/hyperlink" Target="http://baike.baidu.com/item/%E6%B5%99%E6%B1%9F%E7%9C%81" TargetMode="External"/><Relationship Id="rId2" Type="http://schemas.openxmlformats.org/officeDocument/2006/relationships/notesMaster" Target="../notesMasters/notesMaster1.xml"/><Relationship Id="rId10" Type="http://schemas.openxmlformats.org/officeDocument/2006/relationships/hyperlink" Target="http://baike.baidu.com/item/%E5%BC%A0%E6%9B%99%E5%85%89/5758" TargetMode="Externa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idx="4294967295"/>
          </p:nvPr>
        </p:nvSpPr>
        <p:spPr>
          <a:xfrm>
            <a:off x="650875" y="406400"/>
            <a:ext cx="5556250" cy="4167188"/>
          </a:xfrm>
        </p:spPr>
      </p:sp>
      <p:sp>
        <p:nvSpPr>
          <p:cNvPr id="36867"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idx="4294967295"/>
          </p:nvPr>
        </p:nvSpPr>
        <p:spPr>
          <a:xfrm>
            <a:off x="650875" y="406400"/>
            <a:ext cx="5556250" cy="4167188"/>
          </a:xfrm>
        </p:spPr>
      </p:sp>
      <p:sp>
        <p:nvSpPr>
          <p:cNvPr id="46083"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idx="4294967295"/>
          </p:nvPr>
        </p:nvSpPr>
        <p:spPr>
          <a:xfrm>
            <a:off x="650875" y="406400"/>
            <a:ext cx="5556250" cy="4167188"/>
          </a:xfrm>
        </p:spPr>
      </p:sp>
      <p:sp>
        <p:nvSpPr>
          <p:cNvPr id="47107"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idx="4294967295"/>
          </p:nvPr>
        </p:nvSpPr>
        <p:spPr>
          <a:xfrm>
            <a:off x="650875" y="406400"/>
            <a:ext cx="5556250" cy="4167188"/>
          </a:xfrm>
        </p:spPr>
      </p:sp>
      <p:sp>
        <p:nvSpPr>
          <p:cNvPr id="48131"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idx="4294967295"/>
          </p:nvPr>
        </p:nvSpPr>
        <p:spPr>
          <a:xfrm>
            <a:off x="650875" y="406400"/>
            <a:ext cx="5556250" cy="4167188"/>
          </a:xfrm>
        </p:spPr>
      </p:sp>
      <p:sp>
        <p:nvSpPr>
          <p:cNvPr id="49155"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idx="4294967295"/>
          </p:nvPr>
        </p:nvSpPr>
        <p:spPr>
          <a:xfrm>
            <a:off x="650875" y="406400"/>
            <a:ext cx="5556250" cy="4167188"/>
          </a:xfrm>
        </p:spPr>
      </p:sp>
      <p:sp>
        <p:nvSpPr>
          <p:cNvPr id="50179"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idx="4294967295"/>
          </p:nvPr>
        </p:nvSpPr>
        <p:spPr>
          <a:xfrm>
            <a:off x="650875" y="406400"/>
            <a:ext cx="5556250" cy="4167188"/>
          </a:xfrm>
        </p:spPr>
      </p:sp>
      <p:sp>
        <p:nvSpPr>
          <p:cNvPr id="51203"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idx="4294967295"/>
          </p:nvPr>
        </p:nvSpPr>
        <p:spPr>
          <a:xfrm>
            <a:off x="650875" y="406400"/>
            <a:ext cx="5556250" cy="4167188"/>
          </a:xfrm>
        </p:spPr>
      </p:sp>
      <p:sp>
        <p:nvSpPr>
          <p:cNvPr id="52227"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idx="4294967295"/>
          </p:nvPr>
        </p:nvSpPr>
        <p:spPr>
          <a:xfrm>
            <a:off x="650875" y="406400"/>
            <a:ext cx="5556250" cy="4167188"/>
          </a:xfrm>
        </p:spPr>
      </p:sp>
      <p:sp>
        <p:nvSpPr>
          <p:cNvPr id="53251"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idx="4294967295"/>
          </p:nvPr>
        </p:nvSpPr>
        <p:spPr>
          <a:xfrm>
            <a:off x="650875" y="406400"/>
            <a:ext cx="5556250" cy="4167188"/>
          </a:xfrm>
        </p:spPr>
      </p:sp>
      <p:sp>
        <p:nvSpPr>
          <p:cNvPr id="54275"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ChangeArrowheads="1" noTextEdit="1"/>
          </p:cNvSpPr>
          <p:nvPr>
            <p:ph type="sldImg" idx="4294967295"/>
          </p:nvPr>
        </p:nvSpPr>
        <p:spPr>
          <a:xfrm>
            <a:off x="650875" y="406400"/>
            <a:ext cx="5556250" cy="4167188"/>
          </a:xfrm>
        </p:spPr>
      </p:sp>
      <p:sp>
        <p:nvSpPr>
          <p:cNvPr id="55299" name="Notes Placeholder 2"/>
          <p:cNvSpPr>
            <a:spLocks noGrp="1" noChangeArrowheads="1"/>
          </p:cNvSpPr>
          <p:nvPr>
            <p:ph type="body" idx="4294967295"/>
          </p:nvPr>
        </p:nvSpPr>
        <p:spPr>
          <a:xfrm>
            <a:off x="685800" y="4344988"/>
            <a:ext cx="5486400" cy="4113212"/>
          </a:xfrm>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idx="4294967295"/>
          </p:nvPr>
        </p:nvSpPr>
        <p:spPr>
          <a:xfrm>
            <a:off x="650875" y="406400"/>
            <a:ext cx="5556250" cy="4167188"/>
          </a:xfrm>
        </p:spPr>
      </p:sp>
      <p:sp>
        <p:nvSpPr>
          <p:cNvPr id="37891"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ChangeArrowheads="1" noTextEdit="1"/>
          </p:cNvSpPr>
          <p:nvPr>
            <p:ph type="sldImg" idx="4294967295"/>
          </p:nvPr>
        </p:nvSpPr>
        <p:spPr>
          <a:xfrm>
            <a:off x="650875" y="406400"/>
            <a:ext cx="5556250" cy="4167188"/>
          </a:xfrm>
        </p:spPr>
      </p:sp>
      <p:sp>
        <p:nvSpPr>
          <p:cNvPr id="56323" name="Notes Placeholder 2"/>
          <p:cNvSpPr>
            <a:spLocks noGrp="1" noChangeArrowheads="1"/>
          </p:cNvSpPr>
          <p:nvPr>
            <p:ph type="body" idx="4294967295"/>
          </p:nvPr>
        </p:nvSpPr>
        <p:spPr>
          <a:xfrm>
            <a:off x="685800" y="4344988"/>
            <a:ext cx="5486400" cy="4113212"/>
          </a:xfrm>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idx="4294967295"/>
          </p:nvPr>
        </p:nvSpPr>
        <p:spPr>
          <a:xfrm>
            <a:off x="1144588" y="685800"/>
            <a:ext cx="4570412" cy="3429000"/>
          </a:xfrm>
        </p:spPr>
      </p:sp>
      <p:sp>
        <p:nvSpPr>
          <p:cNvPr id="57347" name="Rectangle 3"/>
          <p:cNvSpPr>
            <a:spLocks noGrp="1" noChangeArrowheads="1"/>
          </p:cNvSpPr>
          <p:nvPr>
            <p:ph type="body" idx="4294967295"/>
          </p:nvPr>
        </p:nvSpPr>
        <p:spPr>
          <a:xfrm>
            <a:off x="914400" y="4344988"/>
            <a:ext cx="5029200" cy="4113212"/>
          </a:xfrm>
          <a:solidFill>
            <a:srgbClr val="FFFFFF"/>
          </a:solidFill>
          <a:ln>
            <a:solidFill>
              <a:srgbClr val="000000"/>
            </a:solidFill>
            <a:miter lim="800000"/>
          </a:ln>
        </p:spPr>
        <p:txBody>
          <a:bodyPr/>
          <a:lstStyle/>
          <a:p>
            <a:pPr eaLnBrk="1" hangingPunct="1"/>
            <a:endParaRPr lang="en-US" altLang="zh-CN" smtClean="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idx="4294967295"/>
          </p:nvPr>
        </p:nvSpPr>
        <p:spPr>
          <a:xfrm>
            <a:off x="650875" y="406400"/>
            <a:ext cx="5556250" cy="4167188"/>
          </a:xfrm>
        </p:spPr>
      </p:sp>
      <p:sp>
        <p:nvSpPr>
          <p:cNvPr id="58371"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idx="4294967295"/>
          </p:nvPr>
        </p:nvSpPr>
        <p:spPr>
          <a:xfrm>
            <a:off x="650875" y="406400"/>
            <a:ext cx="5556250" cy="4167188"/>
          </a:xfrm>
        </p:spPr>
      </p:sp>
      <p:sp>
        <p:nvSpPr>
          <p:cNvPr id="59395"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idx="4294967295"/>
          </p:nvPr>
        </p:nvSpPr>
        <p:spPr>
          <a:xfrm>
            <a:off x="1144588" y="685800"/>
            <a:ext cx="4570412" cy="3429000"/>
          </a:xfrm>
        </p:spPr>
      </p:sp>
      <p:sp>
        <p:nvSpPr>
          <p:cNvPr id="60419" name="Rectangle 3"/>
          <p:cNvSpPr>
            <a:spLocks noGrp="1" noChangeArrowheads="1"/>
          </p:cNvSpPr>
          <p:nvPr>
            <p:ph type="body" idx="4294967295"/>
          </p:nvPr>
        </p:nvSpPr>
        <p:spPr>
          <a:xfrm>
            <a:off x="685800" y="4344988"/>
            <a:ext cx="5486400" cy="4113212"/>
          </a:xfrm>
          <a:solidFill>
            <a:srgbClr val="FFFFFF"/>
          </a:solidFill>
          <a:ln>
            <a:solidFill>
              <a:srgbClr val="000000"/>
            </a:solidFill>
            <a:miter lim="800000"/>
          </a:ln>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idx="4294967295"/>
          </p:nvPr>
        </p:nvSpPr>
        <p:spPr>
          <a:xfrm>
            <a:off x="650875" y="406400"/>
            <a:ext cx="5556250" cy="4167188"/>
          </a:xfrm>
        </p:spPr>
      </p:sp>
      <p:sp>
        <p:nvSpPr>
          <p:cNvPr id="61443"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idx="4294967295"/>
          </p:nvPr>
        </p:nvSpPr>
        <p:spPr>
          <a:xfrm>
            <a:off x="650875" y="406400"/>
            <a:ext cx="5556250" cy="4167188"/>
          </a:xfrm>
        </p:spPr>
      </p:sp>
      <p:sp>
        <p:nvSpPr>
          <p:cNvPr id="62467"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idx="4294967295"/>
          </p:nvPr>
        </p:nvSpPr>
        <p:spPr>
          <a:xfrm>
            <a:off x="650875" y="406400"/>
            <a:ext cx="5556250" cy="4167188"/>
          </a:xfrm>
        </p:spPr>
      </p:sp>
      <p:sp>
        <p:nvSpPr>
          <p:cNvPr id="63491"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ChangeArrowheads="1" noTextEdit="1"/>
          </p:cNvSpPr>
          <p:nvPr>
            <p:ph type="sldImg" idx="4294967295"/>
          </p:nvPr>
        </p:nvSpPr>
        <p:spPr>
          <a:xfrm>
            <a:off x="650875" y="406400"/>
            <a:ext cx="5556250" cy="4167188"/>
          </a:xfrm>
        </p:spPr>
      </p:sp>
      <p:sp>
        <p:nvSpPr>
          <p:cNvPr id="64515" name="Notes Placeholder 2"/>
          <p:cNvSpPr>
            <a:spLocks noGrp="1" noChangeArrowheads="1"/>
          </p:cNvSpPr>
          <p:nvPr>
            <p:ph type="body" idx="4294967295"/>
          </p:nvPr>
        </p:nvSpPr>
        <p:spPr>
          <a:xfrm>
            <a:off x="685800" y="4344988"/>
            <a:ext cx="5486400" cy="4113212"/>
          </a:xfrm>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ChangeArrowheads="1" noTextEdit="1"/>
          </p:cNvSpPr>
          <p:nvPr>
            <p:ph type="sldImg" idx="4294967295"/>
          </p:nvPr>
        </p:nvSpPr>
        <p:spPr>
          <a:xfrm>
            <a:off x="650875" y="406400"/>
            <a:ext cx="5556250" cy="4167188"/>
          </a:xfrm>
        </p:spPr>
      </p:sp>
      <p:sp>
        <p:nvSpPr>
          <p:cNvPr id="38915" name="Notes Placeholder 2"/>
          <p:cNvSpPr>
            <a:spLocks noGrp="1" noChangeArrowheads="1"/>
          </p:cNvSpPr>
          <p:nvPr>
            <p:ph type="body" idx="4294967295"/>
          </p:nvPr>
        </p:nvSpPr>
        <p:spPr>
          <a:xfrm>
            <a:off x="685800" y="4344988"/>
            <a:ext cx="5486400" cy="4113212"/>
          </a:xfrm>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ChangeArrowheads="1" noTextEdit="1"/>
          </p:cNvSpPr>
          <p:nvPr>
            <p:ph type="sldImg" idx="4294967295"/>
          </p:nvPr>
        </p:nvSpPr>
        <p:spPr>
          <a:xfrm>
            <a:off x="650875" y="406400"/>
            <a:ext cx="5556250" cy="4167188"/>
          </a:xfrm>
        </p:spPr>
      </p:sp>
      <p:sp>
        <p:nvSpPr>
          <p:cNvPr id="39939" name="Notes Placeholder 2"/>
          <p:cNvSpPr>
            <a:spLocks noGrp="1" noChangeArrowheads="1"/>
          </p:cNvSpPr>
          <p:nvPr>
            <p:ph type="body" idx="4294967295"/>
          </p:nvPr>
        </p:nvSpPr>
        <p:spPr>
          <a:xfrm>
            <a:off x="685800" y="4344988"/>
            <a:ext cx="5486400" cy="4113212"/>
          </a:xfrm>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ChangeArrowheads="1" noTextEdit="1"/>
          </p:cNvSpPr>
          <p:nvPr>
            <p:ph type="sldImg" idx="4294967295"/>
          </p:nvPr>
        </p:nvSpPr>
        <p:spPr>
          <a:xfrm>
            <a:off x="650875" y="406400"/>
            <a:ext cx="5556250" cy="4167188"/>
          </a:xfrm>
        </p:spPr>
      </p:sp>
      <p:sp>
        <p:nvSpPr>
          <p:cNvPr id="40963" name="Notes Placeholder 2"/>
          <p:cNvSpPr>
            <a:spLocks noGrp="1" noChangeArrowheads="1"/>
          </p:cNvSpPr>
          <p:nvPr>
            <p:ph type="body" idx="4294967295"/>
          </p:nvPr>
        </p:nvSpPr>
        <p:spPr>
          <a:xfrm>
            <a:off x="685800" y="4344988"/>
            <a:ext cx="5486400" cy="4113212"/>
          </a:xfrm>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ChangeArrowheads="1" noTextEdit="1"/>
          </p:cNvSpPr>
          <p:nvPr>
            <p:ph type="sldImg" idx="4294967295"/>
          </p:nvPr>
        </p:nvSpPr>
        <p:spPr>
          <a:xfrm>
            <a:off x="650875" y="406400"/>
            <a:ext cx="5556250" cy="4167188"/>
          </a:xfrm>
        </p:spPr>
      </p:sp>
      <p:sp>
        <p:nvSpPr>
          <p:cNvPr id="41987" name="Notes Placeholder 2"/>
          <p:cNvSpPr>
            <a:spLocks noGrp="1" noChangeArrowheads="1"/>
          </p:cNvSpPr>
          <p:nvPr>
            <p:ph type="body" idx="4294967295"/>
          </p:nvPr>
        </p:nvSpPr>
        <p:spPr>
          <a:xfrm>
            <a:off x="685800" y="4344988"/>
            <a:ext cx="5486400" cy="4113212"/>
          </a:xfrm>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ChangeArrowheads="1" noTextEdit="1"/>
          </p:cNvSpPr>
          <p:nvPr>
            <p:ph type="sldImg" idx="4294967295"/>
          </p:nvPr>
        </p:nvSpPr>
        <p:spPr>
          <a:xfrm>
            <a:off x="1143000" y="684213"/>
            <a:ext cx="4573588" cy="3430587"/>
          </a:xfrm>
        </p:spPr>
      </p:sp>
      <p:sp>
        <p:nvSpPr>
          <p:cNvPr id="43011" name="备注占位符 2"/>
          <p:cNvSpPr>
            <a:spLocks noGrp="1" noChangeArrowheads="1"/>
          </p:cNvSpPr>
          <p:nvPr>
            <p:ph type="body" idx="4294967295"/>
          </p:nvPr>
        </p:nvSpPr>
        <p:spPr>
          <a:xfrm>
            <a:off x="915988" y="4341813"/>
            <a:ext cx="5026025" cy="4117975"/>
          </a:xfrm>
        </p:spPr>
        <p:txBody>
          <a:bodyPr lIns="92319" tIns="46160" rIns="92319" bIns="46160"/>
          <a:lstStyle/>
          <a:p>
            <a:pPr eaLnBrk="1" hangingPunct="1">
              <a:lnSpc>
                <a:spcPct val="90000"/>
              </a:lnSpc>
            </a:pPr>
            <a:r>
              <a:rPr lang="en-US" altLang="zh-CN" b="1" smtClean="0">
                <a:latin typeface="Arial" panose="020B0604020202020204" pitchFamily="34" charset="0"/>
              </a:rPr>
              <a:t>ATM</a:t>
            </a:r>
            <a:r>
              <a:rPr lang="zh-CN" altLang="en-US" b="1" smtClean="0">
                <a:latin typeface="Arial" panose="020B0604020202020204" pitchFamily="34" charset="0"/>
              </a:rPr>
              <a:t>机出故障 男子</a:t>
            </a:r>
            <a:r>
              <a:rPr lang="en-US" altLang="zh-CN" b="1" smtClean="0">
                <a:latin typeface="Arial" panose="020B0604020202020204" pitchFamily="34" charset="0"/>
              </a:rPr>
              <a:t>171</a:t>
            </a:r>
            <a:r>
              <a:rPr lang="zh-CN" altLang="en-US" b="1" smtClean="0">
                <a:latin typeface="Arial" panose="020B0604020202020204" pitchFamily="34" charset="0"/>
              </a:rPr>
              <a:t>次恶意取款被判无期</a:t>
            </a:r>
            <a:endParaRPr lang="zh-CN" altLang="en-US" b="1" smtClean="0">
              <a:latin typeface="Arial" panose="020B0604020202020204" pitchFamily="34" charset="0"/>
            </a:endParaRPr>
          </a:p>
          <a:p>
            <a:pPr eaLnBrk="1" hangingPunct="1">
              <a:lnSpc>
                <a:spcPct val="90000"/>
              </a:lnSpc>
            </a:pPr>
            <a:endParaRPr lang="en-US" altLang="zh-CN" smtClean="0">
              <a:latin typeface="Arial" panose="020B0604020202020204" pitchFamily="34" charset="0"/>
            </a:endParaRPr>
          </a:p>
          <a:p>
            <a:pPr eaLnBrk="1" hangingPunct="1">
              <a:lnSpc>
                <a:spcPct val="90000"/>
              </a:lnSpc>
            </a:pPr>
            <a:r>
              <a:rPr lang="en-US" altLang="zh-CN" smtClean="0">
                <a:latin typeface="Arial" panose="020B0604020202020204" pitchFamily="34" charset="0"/>
              </a:rPr>
              <a:t>ATM</a:t>
            </a:r>
            <a:r>
              <a:rPr lang="zh-CN" altLang="en-US" smtClean="0">
                <a:latin typeface="Arial" panose="020B0604020202020204" pitchFamily="34" charset="0"/>
              </a:rPr>
              <a:t>取款：</a:t>
            </a:r>
            <a:endParaRPr lang="en-US" altLang="zh-CN" smtClean="0">
              <a:latin typeface="Arial" panose="020B0604020202020204" pitchFamily="34" charset="0"/>
            </a:endParaRPr>
          </a:p>
          <a:p>
            <a:pPr eaLnBrk="1" hangingPunct="1">
              <a:lnSpc>
                <a:spcPct val="90000"/>
              </a:lnSpc>
            </a:pPr>
            <a:r>
              <a:rPr lang="en-US" altLang="zh-CN" smtClean="0">
                <a:latin typeface="Arial" panose="020B0604020202020204" pitchFamily="34" charset="0"/>
              </a:rPr>
              <a:t>2006</a:t>
            </a:r>
            <a:r>
              <a:rPr lang="zh-CN" altLang="en-US" smtClean="0">
                <a:latin typeface="Arial" panose="020B0604020202020204" pitchFamily="34" charset="0"/>
              </a:rPr>
              <a:t>年</a:t>
            </a:r>
            <a:r>
              <a:rPr lang="en-US" altLang="zh-CN" smtClean="0">
                <a:latin typeface="Arial" panose="020B0604020202020204" pitchFamily="34" charset="0"/>
              </a:rPr>
              <a:t>4</a:t>
            </a:r>
            <a:r>
              <a:rPr lang="zh-CN" altLang="en-US" smtClean="0">
                <a:latin typeface="Arial" panose="020B0604020202020204" pitchFamily="34" charset="0"/>
              </a:rPr>
              <a:t>月</a:t>
            </a:r>
            <a:r>
              <a:rPr lang="en-US" altLang="zh-CN" smtClean="0">
                <a:latin typeface="Arial" panose="020B0604020202020204" pitchFamily="34" charset="0"/>
              </a:rPr>
              <a:t>21</a:t>
            </a:r>
            <a:r>
              <a:rPr lang="zh-CN" altLang="en-US" smtClean="0">
                <a:latin typeface="Arial" panose="020B0604020202020204" pitchFamily="34" charset="0"/>
              </a:rPr>
              <a:t>日晚</a:t>
            </a:r>
            <a:r>
              <a:rPr lang="en-US" altLang="zh-CN" smtClean="0">
                <a:latin typeface="Arial" panose="020B0604020202020204" pitchFamily="34" charset="0"/>
              </a:rPr>
              <a:t>10</a:t>
            </a:r>
            <a:r>
              <a:rPr lang="zh-CN" altLang="en-US" smtClean="0">
                <a:latin typeface="Arial" panose="020B0604020202020204" pitchFamily="34" charset="0"/>
              </a:rPr>
              <a:t>时，被告人许霆来到天河区黄埔大道某银行的</a:t>
            </a:r>
            <a:r>
              <a:rPr lang="en-US" altLang="zh-CN" smtClean="0">
                <a:latin typeface="Arial" panose="020B0604020202020204" pitchFamily="34" charset="0"/>
              </a:rPr>
              <a:t>ATM</a:t>
            </a:r>
            <a:r>
              <a:rPr lang="zh-CN" altLang="en-US" smtClean="0">
                <a:latin typeface="Arial" panose="020B0604020202020204" pitchFamily="34" charset="0"/>
              </a:rPr>
              <a:t>取款机取款。结果取出</a:t>
            </a:r>
            <a:r>
              <a:rPr lang="en-US" altLang="zh-CN" smtClean="0">
                <a:latin typeface="Arial" panose="020B0604020202020204" pitchFamily="34" charset="0"/>
              </a:rPr>
              <a:t>1000</a:t>
            </a:r>
            <a:r>
              <a:rPr lang="zh-CN" altLang="en-US" smtClean="0">
                <a:latin typeface="Arial" panose="020B0604020202020204" pitchFamily="34" charset="0"/>
              </a:rPr>
              <a:t>元后，他惊讶地发现银行卡账户里只被扣了</a:t>
            </a:r>
            <a:r>
              <a:rPr lang="en-US" altLang="zh-CN" smtClean="0">
                <a:latin typeface="Arial" panose="020B0604020202020204" pitchFamily="34" charset="0"/>
              </a:rPr>
              <a:t>1</a:t>
            </a:r>
            <a:r>
              <a:rPr lang="zh-CN" altLang="en-US" smtClean="0">
                <a:latin typeface="Arial" panose="020B0604020202020204" pitchFamily="34" charset="0"/>
              </a:rPr>
              <a:t>元，狂喜之下，许霆连续取款</a:t>
            </a:r>
            <a:r>
              <a:rPr lang="en-US" altLang="zh-CN" smtClean="0">
                <a:latin typeface="Arial" panose="020B0604020202020204" pitchFamily="34" charset="0"/>
              </a:rPr>
              <a:t>5.4</a:t>
            </a:r>
            <a:r>
              <a:rPr lang="zh-CN" altLang="en-US" smtClean="0">
                <a:latin typeface="Arial" panose="020B0604020202020204" pitchFamily="34" charset="0"/>
              </a:rPr>
              <a:t>万元。当晚，许霆回到住处，将此事告诉了同伴郭安山。两人随即再次前往提款，之后反复操作多次。后经警方查实，许霆先后取款</a:t>
            </a:r>
            <a:r>
              <a:rPr lang="en-US" altLang="zh-CN" smtClean="0">
                <a:latin typeface="Arial" panose="020B0604020202020204" pitchFamily="34" charset="0"/>
              </a:rPr>
              <a:t>171</a:t>
            </a:r>
            <a:r>
              <a:rPr lang="zh-CN" altLang="en-US" smtClean="0">
                <a:latin typeface="Arial" panose="020B0604020202020204" pitchFamily="34" charset="0"/>
              </a:rPr>
              <a:t>笔，合计</a:t>
            </a:r>
            <a:r>
              <a:rPr lang="en-US" altLang="zh-CN" smtClean="0">
                <a:latin typeface="Arial" panose="020B0604020202020204" pitchFamily="34" charset="0"/>
              </a:rPr>
              <a:t>17.5</a:t>
            </a:r>
            <a:r>
              <a:rPr lang="zh-CN" altLang="en-US" smtClean="0">
                <a:latin typeface="Arial" panose="020B0604020202020204" pitchFamily="34" charset="0"/>
              </a:rPr>
              <a:t>万元；郭安山则取款</a:t>
            </a:r>
            <a:r>
              <a:rPr lang="en-US" altLang="zh-CN" smtClean="0">
                <a:latin typeface="Arial" panose="020B0604020202020204" pitchFamily="34" charset="0"/>
              </a:rPr>
              <a:t>1.8</a:t>
            </a:r>
            <a:r>
              <a:rPr lang="zh-CN" altLang="en-US" smtClean="0">
                <a:latin typeface="Arial" panose="020B0604020202020204" pitchFamily="34" charset="0"/>
              </a:rPr>
              <a:t>万元。事后，二人各携赃款潜逃。</a:t>
            </a:r>
            <a:endParaRPr lang="en-US" altLang="zh-CN" smtClean="0">
              <a:latin typeface="Arial" panose="020B0604020202020204" pitchFamily="34" charset="0"/>
            </a:endParaRPr>
          </a:p>
          <a:p>
            <a:pPr eaLnBrk="1" hangingPunct="1">
              <a:lnSpc>
                <a:spcPct val="90000"/>
              </a:lnSpc>
            </a:pPr>
            <a:endParaRPr lang="en-US" altLang="zh-CN" smtClean="0">
              <a:latin typeface="Arial" panose="020B0604020202020204" pitchFamily="34" charset="0"/>
            </a:endParaRPr>
          </a:p>
          <a:p>
            <a:pPr eaLnBrk="1" hangingPunct="1">
              <a:lnSpc>
                <a:spcPct val="90000"/>
              </a:lnSpc>
            </a:pPr>
            <a:r>
              <a:rPr lang="zh-CN" altLang="en-US" smtClean="0">
                <a:latin typeface="Arial" panose="020B0604020202020204" pitchFamily="34" charset="0"/>
              </a:rPr>
              <a:t>替他例子：</a:t>
            </a:r>
            <a:endParaRPr lang="en-US" altLang="zh-CN" smtClean="0">
              <a:latin typeface="Arial" panose="020B0604020202020204" pitchFamily="34" charset="0"/>
            </a:endParaRPr>
          </a:p>
          <a:p>
            <a:pPr eaLnBrk="1" hangingPunct="1">
              <a:lnSpc>
                <a:spcPct val="90000"/>
              </a:lnSpc>
            </a:pPr>
            <a:r>
              <a:rPr lang="zh-CN" altLang="en-US" smtClean="0">
                <a:latin typeface="Arial" panose="020B0604020202020204" pitchFamily="34" charset="0"/>
              </a:rPr>
              <a:t>医疗器械方面由于软件故障导致损失，后果非常严重，甚至危机生命。</a:t>
            </a:r>
            <a:endParaRPr lang="en-US" altLang="zh-CN" smtClean="0">
              <a:latin typeface="Arial" panose="020B0604020202020204" pitchFamily="34" charset="0"/>
            </a:endParaRPr>
          </a:p>
          <a:p>
            <a:pPr eaLnBrk="1" hangingPunct="1">
              <a:lnSpc>
                <a:spcPct val="90000"/>
              </a:lnSpc>
            </a:pPr>
            <a:r>
              <a:rPr lang="zh-CN" altLang="en-US" smtClean="0">
                <a:latin typeface="Arial" panose="020B0604020202020204" pitchFamily="34" charset="0"/>
              </a:rPr>
              <a:t>如心脏起博器，核磁共振等</a:t>
            </a:r>
            <a:endParaRPr lang="en-US" altLang="zh-CN" smtClean="0">
              <a:latin typeface="Arial" panose="020B0604020202020204" pitchFamily="34" charset="0"/>
            </a:endParaRPr>
          </a:p>
          <a:p>
            <a:pPr eaLnBrk="1" hangingPunct="1">
              <a:lnSpc>
                <a:spcPct val="90000"/>
              </a:lnSpc>
            </a:pPr>
            <a:endParaRPr lang="en-US" altLang="zh-CN" smtClean="0">
              <a:latin typeface="Arial" panose="020B0604020202020204" pitchFamily="34" charset="0"/>
            </a:endParaRPr>
          </a:p>
          <a:p>
            <a:pPr eaLnBrk="1" hangingPunct="1">
              <a:lnSpc>
                <a:spcPct val="90000"/>
              </a:lnSpc>
            </a:pPr>
            <a:r>
              <a:rPr lang="zh-CN" altLang="en-US" smtClean="0">
                <a:latin typeface="Arial" panose="020B0604020202020204" pitchFamily="34" charset="0"/>
              </a:rPr>
              <a:t>提问学生：</a:t>
            </a:r>
            <a:endParaRPr lang="en-US" altLang="zh-CN" smtClean="0">
              <a:latin typeface="Arial" panose="020B0604020202020204" pitchFamily="34" charset="0"/>
            </a:endParaRPr>
          </a:p>
          <a:p>
            <a:pPr eaLnBrk="1" hangingPunct="1">
              <a:lnSpc>
                <a:spcPct val="90000"/>
              </a:lnSpc>
            </a:pPr>
            <a:r>
              <a:rPr lang="zh-CN" altLang="en-US" smtClean="0">
                <a:latin typeface="Arial" panose="020B0604020202020204" pitchFamily="34" charset="0"/>
              </a:rPr>
              <a:t>还知道哪些由于软件缺陷导致损失的例子？</a:t>
            </a:r>
            <a:endParaRPr lang="en-US" altLang="zh-CN" smtClean="0">
              <a:latin typeface="Arial" panose="020B0604020202020204" pitchFamily="34" charset="0"/>
            </a:endParaRPr>
          </a:p>
          <a:p>
            <a:pPr eaLnBrk="1" hangingPunct="1">
              <a:lnSpc>
                <a:spcPct val="90000"/>
              </a:lnSpc>
            </a:pPr>
            <a:endParaRPr lang="zh-CN" altLang="en-US" smtClean="0">
              <a:latin typeface="Arial" panose="020B0604020202020204" pitchFamily="34" charset="0"/>
            </a:endParaRPr>
          </a:p>
        </p:txBody>
      </p:sp>
      <p:sp>
        <p:nvSpPr>
          <p:cNvPr id="43012" name="灯片编号占位符 3"/>
          <p:cNvSpPr txBox="1">
            <a:spLocks noGrp="1" noChangeArrowheads="1"/>
          </p:cNvSpPr>
          <p:nvPr/>
        </p:nvSpPr>
        <p:spPr bwMode="auto">
          <a:xfrm>
            <a:off x="3884613" y="8688388"/>
            <a:ext cx="2973387"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19" tIns="46160" rIns="92319" bIns="46160" anchor="b"/>
          <a:lstStyle>
            <a:lvl1pPr defTabSz="922655" eaLnBrk="0" hangingPunct="0">
              <a:defRPr i="1">
                <a:solidFill>
                  <a:schemeClr val="tx1"/>
                </a:solidFill>
                <a:latin typeface="Arial" panose="020B0604020202020204" pitchFamily="34" charset="0"/>
                <a:ea typeface="黑体" panose="02010609060101010101" pitchFamily="49" charset="-122"/>
              </a:defRPr>
            </a:lvl1pPr>
            <a:lvl2pPr marL="742950" indent="-285750" defTabSz="922655" eaLnBrk="0" hangingPunct="0">
              <a:defRPr i="1">
                <a:solidFill>
                  <a:schemeClr val="tx1"/>
                </a:solidFill>
                <a:latin typeface="Arial" panose="020B0604020202020204" pitchFamily="34" charset="0"/>
                <a:ea typeface="黑体" panose="02010609060101010101" pitchFamily="49" charset="-122"/>
              </a:defRPr>
            </a:lvl2pPr>
            <a:lvl3pPr marL="1143000" indent="-228600" defTabSz="922655" eaLnBrk="0" hangingPunct="0">
              <a:defRPr i="1">
                <a:solidFill>
                  <a:schemeClr val="tx1"/>
                </a:solidFill>
                <a:latin typeface="Arial" panose="020B0604020202020204" pitchFamily="34" charset="0"/>
                <a:ea typeface="黑体" panose="02010609060101010101" pitchFamily="49" charset="-122"/>
              </a:defRPr>
            </a:lvl3pPr>
            <a:lvl4pPr marL="1600200" indent="-228600" defTabSz="922655" eaLnBrk="0" hangingPunct="0">
              <a:defRPr i="1">
                <a:solidFill>
                  <a:schemeClr val="tx1"/>
                </a:solidFill>
                <a:latin typeface="Arial" panose="020B0604020202020204" pitchFamily="34" charset="0"/>
                <a:ea typeface="黑体" panose="02010609060101010101" pitchFamily="49" charset="-122"/>
              </a:defRPr>
            </a:lvl4pPr>
            <a:lvl5pPr marL="2057400" indent="-228600" defTabSz="922655" eaLnBrk="0" hangingPunct="0">
              <a:defRPr i="1">
                <a:solidFill>
                  <a:schemeClr val="tx1"/>
                </a:solidFill>
                <a:latin typeface="Arial" panose="020B0604020202020204" pitchFamily="34" charset="0"/>
                <a:ea typeface="黑体" panose="02010609060101010101" pitchFamily="49" charset="-122"/>
              </a:defRPr>
            </a:lvl5pPr>
            <a:lvl6pPr marL="2514600" indent="-228600" defTabSz="922655"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defTabSz="922655"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defTabSz="922655"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defTabSz="922655"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pPr algn="r"/>
            <a:fld id="{DE9EFA34-12E0-49EA-9974-8C7FD0716220}" type="slidenum">
              <a:rPr lang="de-DE" altLang="zh-CN" sz="1200">
                <a:latin typeface="Times New Roman" panose="02020603050405020304" pitchFamily="18" charset="0"/>
                <a:ea typeface="宋体" panose="02010600030101010101" pitchFamily="2" charset="-122"/>
              </a:rPr>
            </a:fld>
            <a:endParaRPr lang="de-DE" altLang="zh-CN" sz="1200">
              <a:latin typeface="Times New Roman" panose="02020603050405020304" pitchFamily="18"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idx="4294967295"/>
          </p:nvPr>
        </p:nvSpPr>
        <p:spPr>
          <a:xfrm>
            <a:off x="1141413" y="685800"/>
            <a:ext cx="4570412" cy="3429000"/>
          </a:xfrm>
        </p:spPr>
      </p:sp>
      <p:sp>
        <p:nvSpPr>
          <p:cNvPr id="44035" name="Rectangle 3"/>
          <p:cNvSpPr>
            <a:spLocks noGrp="1" noChangeArrowheads="1"/>
          </p:cNvSpPr>
          <p:nvPr>
            <p:ph type="body" idx="4294967295"/>
          </p:nvPr>
        </p:nvSpPr>
        <p:spPr>
          <a:xfrm>
            <a:off x="915988" y="4341813"/>
            <a:ext cx="5026025" cy="4116387"/>
          </a:xfrm>
        </p:spPr>
        <p:txBody>
          <a:bodyPr/>
          <a:lstStyle/>
          <a:p>
            <a:pPr eaLnBrk="1" hangingPunct="1">
              <a:lnSpc>
                <a:spcPct val="90000"/>
              </a:lnSpc>
            </a:pPr>
            <a:endParaRPr lang="en-US" altLang="zh-CN" smtClean="0">
              <a:latin typeface="Arial" panose="020B0604020202020204" pitchFamily="34" charset="0"/>
            </a:endParaRPr>
          </a:p>
          <a:p>
            <a:pPr eaLnBrk="1" hangingPunct="1">
              <a:lnSpc>
                <a:spcPct val="90000"/>
              </a:lnSpc>
            </a:pPr>
            <a:r>
              <a:rPr lang="en-US" altLang="zh-CN" b="1" smtClean="0">
                <a:sym typeface="+mn-ea"/>
              </a:rPr>
              <a:t>08</a:t>
            </a:r>
            <a:r>
              <a:rPr lang="zh-CN" altLang="en-US" b="1" smtClean="0">
                <a:sym typeface="+mn-ea"/>
              </a:rPr>
              <a:t>奥运票务中心的道歉</a:t>
            </a:r>
            <a:endParaRPr lang="zh-CN" altLang="en-US" b="1" smtClean="0">
              <a:latin typeface="Arial" panose="020B0604020202020204" pitchFamily="34" charset="0"/>
            </a:endParaRPr>
          </a:p>
          <a:p>
            <a:pPr eaLnBrk="1" hangingPunct="1">
              <a:lnSpc>
                <a:spcPct val="90000"/>
              </a:lnSpc>
            </a:pPr>
            <a:endParaRPr lang="en-US" altLang="zh-CN" smtClean="0">
              <a:sym typeface="+mn-ea"/>
            </a:endParaRPr>
          </a:p>
          <a:p>
            <a:pPr eaLnBrk="1" hangingPunct="1">
              <a:lnSpc>
                <a:spcPct val="90000"/>
              </a:lnSpc>
            </a:pPr>
            <a:r>
              <a:rPr lang="en-US" altLang="zh-CN" smtClean="0">
                <a:sym typeface="+mn-ea"/>
              </a:rPr>
              <a:t>2007</a:t>
            </a:r>
            <a:r>
              <a:rPr lang="zh-CN" altLang="en-US" smtClean="0">
                <a:sym typeface="+mn-ea"/>
              </a:rPr>
              <a:t>年</a:t>
            </a:r>
            <a:r>
              <a:rPr lang="en-US" altLang="zh-CN" smtClean="0">
                <a:sym typeface="+mn-ea"/>
              </a:rPr>
              <a:t>10</a:t>
            </a:r>
            <a:r>
              <a:rPr lang="zh-CN" altLang="en-US" smtClean="0">
                <a:sym typeface="+mn-ea"/>
              </a:rPr>
              <a:t>月</a:t>
            </a:r>
            <a:r>
              <a:rPr lang="en-US" altLang="zh-CN" smtClean="0">
                <a:sym typeface="+mn-ea"/>
              </a:rPr>
              <a:t>30</a:t>
            </a:r>
            <a:r>
              <a:rPr lang="zh-CN" altLang="en-US" smtClean="0">
                <a:sym typeface="+mn-ea"/>
              </a:rPr>
              <a:t>日，北京奥运会第二阶段门票销售刚启动就因为购票者太多而被迫暂停。低估了群众购票的热情，导致售票系统出现了瓶颈问题，对此将在升级售票技术系统的同时考虑调整售票政策。 </a:t>
            </a:r>
            <a:endParaRPr lang="zh-CN" altLang="en-US" smtClean="0">
              <a:latin typeface="Arial" panose="020B0604020202020204" pitchFamily="34" charset="0"/>
            </a:endParaRPr>
          </a:p>
          <a:p>
            <a:pPr eaLnBrk="1" hangingPunct="1">
              <a:lnSpc>
                <a:spcPct val="90000"/>
              </a:lnSpc>
            </a:pPr>
            <a:r>
              <a:rPr lang="zh-CN" altLang="en-US" smtClean="0">
                <a:sym typeface="+mn-ea"/>
              </a:rPr>
              <a:t>功能没出乱子，而性能却不行了！</a:t>
            </a:r>
            <a:endParaRPr lang="zh-CN" altLang="en-US" smtClean="0">
              <a:latin typeface="Arial" panose="020B0604020202020204" pitchFamily="34" charset="0"/>
            </a:endParaRPr>
          </a:p>
          <a:p>
            <a:pPr eaLnBrk="1" hangingPunct="1"/>
            <a:endParaRPr lang="zh-CN" altLang="en-US"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idx="4294967295"/>
          </p:nvPr>
        </p:nvSpPr>
        <p:spPr>
          <a:xfrm>
            <a:off x="1141413" y="685800"/>
            <a:ext cx="4570412" cy="3429000"/>
          </a:xfrm>
        </p:spPr>
      </p:sp>
      <p:sp>
        <p:nvSpPr>
          <p:cNvPr id="45059" name="Rectangle 3"/>
          <p:cNvSpPr>
            <a:spLocks noGrp="1" noChangeArrowheads="1"/>
          </p:cNvSpPr>
          <p:nvPr>
            <p:ph type="body" idx="4294967295"/>
          </p:nvPr>
        </p:nvSpPr>
        <p:spPr>
          <a:xfrm>
            <a:off x="915988" y="4341813"/>
            <a:ext cx="5026025" cy="4116387"/>
          </a:xfrm>
        </p:spPr>
        <p:txBody>
          <a:bodyPr/>
          <a:lstStyle/>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2011</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年</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7</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月</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23</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日</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20</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时</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30</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分</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05</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秒，甬温线</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3"/>
              </a:rPr>
              <a:t>浙江省</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4"/>
              </a:rPr>
              <a:t>温州市</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境内，由</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5"/>
              </a:rPr>
              <a:t>北京南站</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开往</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6"/>
              </a:rPr>
              <a:t>福州站</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的</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D301</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次列车与</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7"/>
              </a:rPr>
              <a:t>杭州站</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开往</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8"/>
              </a:rPr>
              <a:t>福州南站</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的</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D3115</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次列车发生动车组列车追尾事故。此次事故已确认共有六节车厢脱轨，即</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D301</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次列车第</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1</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至</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4</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位，</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D3115</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次列车第</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15</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16</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位。造成</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40</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人死亡、</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172</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人受伤，中断行车</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32</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小时</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35</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分，直接经济损失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19371.65</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万元。</a:t>
            </a:r>
            <a:endParaRPr lang="zh-CN" altLang="en-US" sz="1200" b="0" i="0" kern="1200" dirty="0" smtClean="0">
              <a:solidFill>
                <a:schemeClr val="tx1"/>
              </a:solidFill>
              <a:effectLst/>
              <a:latin typeface="Arial" panose="020B0604020202020204" pitchFamily="34" charset="0"/>
              <a:ea typeface="宋体" panose="02010600030101010101" pitchFamily="2" charset="-122"/>
              <a:cs typeface="+mn-cs"/>
            </a:endParaRPr>
          </a:p>
          <a:p>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7·23</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甬温线特别重大铁路交通事故是一起因</a:t>
            </a:r>
            <a:r>
              <a:rPr lang="zh-CN" altLang="en-US" sz="1200" b="0" i="0" u="sng" kern="1200" dirty="0" smtClean="0">
                <a:solidFill>
                  <a:srgbClr val="C00000"/>
                </a:solidFill>
                <a:effectLst/>
                <a:latin typeface="Arial" panose="020B0604020202020204" pitchFamily="34" charset="0"/>
                <a:ea typeface="宋体" panose="02010600030101010101" pitchFamily="2" charset="-122"/>
                <a:cs typeface="+mn-cs"/>
              </a:rPr>
              <a:t>列控中心设备存在严重设计缺陷</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u="sng" kern="1200" dirty="0" smtClean="0">
                <a:solidFill>
                  <a:schemeClr val="tx1"/>
                </a:solidFill>
                <a:effectLst/>
                <a:latin typeface="Arial" panose="020B0604020202020204" pitchFamily="34" charset="0"/>
                <a:ea typeface="宋体" panose="02010600030101010101" pitchFamily="2" charset="-122"/>
                <a:cs typeface="+mn-cs"/>
              </a:rPr>
              <a:t>上道使用审查把关不严</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u="sng" kern="1200" dirty="0" smtClean="0">
                <a:solidFill>
                  <a:schemeClr val="tx1"/>
                </a:solidFill>
                <a:effectLst/>
                <a:latin typeface="Arial" panose="020B0604020202020204" pitchFamily="34" charset="0"/>
                <a:ea typeface="宋体" panose="02010600030101010101" pitchFamily="2" charset="-122"/>
                <a:cs typeface="+mn-cs"/>
              </a:rPr>
              <a:t>雷击导致设备故障后应急处置不力</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等因素造成的责任事故。</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铁道部原部长</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9"/>
              </a:rPr>
              <a:t>刘志军</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、原副总工程师兼运输局原局长</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10"/>
              </a:rPr>
              <a:t>张曙光</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等</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54</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名事故责任人员受到严肃处理。</a:t>
            </a:r>
            <a:endParaRPr lang="zh-CN" altLang="en-US" sz="1200" b="0" i="0" kern="1200" dirty="0" smtClean="0">
              <a:solidFill>
                <a:schemeClr val="tx1"/>
              </a:solidFill>
              <a:effectLst/>
              <a:latin typeface="Arial" panose="020B0604020202020204" pitchFamily="34" charset="0"/>
              <a:ea typeface="宋体" panose="02010600030101010101" pitchFamily="2" charset="-122"/>
              <a:cs typeface="+mn-cs"/>
            </a:endParaRPr>
          </a:p>
          <a:p>
            <a:pPr eaLnBrk="1" hangingPunct="1"/>
            <a:endParaRPr lang="zh-CN" altLang="en-US" dirty="0"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灯片编号占位符 4"/>
          <p:cNvSpPr>
            <a:spLocks noGrp="1"/>
          </p:cNvSpPr>
          <p:nvPr>
            <p:ph type="sldNum" sz="quarter" idx="10"/>
          </p:nvPr>
        </p:nvSpPr>
        <p:spPr/>
        <p:txBody>
          <a:bodyPr/>
          <a:lstStyle>
            <a:lvl1pPr>
              <a:defRPr/>
            </a:lvl1pPr>
          </a:lstStyle>
          <a:p>
            <a:pPr>
              <a:defRPr/>
            </a:pPr>
            <a:fld id="{6671BFB0-6F98-4363-8F21-2E0E692F00BB}"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260350"/>
            <a:ext cx="2057400" cy="5865813"/>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68313" y="260350"/>
            <a:ext cx="6019800" cy="5865813"/>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灯片编号占位符 4"/>
          <p:cNvSpPr>
            <a:spLocks noGrp="1"/>
          </p:cNvSpPr>
          <p:nvPr>
            <p:ph type="sldNum" sz="quarter" idx="10"/>
          </p:nvPr>
        </p:nvSpPr>
        <p:spPr/>
        <p:txBody>
          <a:bodyPr/>
          <a:lstStyle>
            <a:lvl1pPr>
              <a:defRPr/>
            </a:lvl1pPr>
          </a:lstStyle>
          <a:p>
            <a:pPr>
              <a:defRPr/>
            </a:pPr>
            <a:fld id="{57511348-EE29-49BD-B35C-66759DA260B9}"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33400" y="609600"/>
            <a:ext cx="6400800" cy="487363"/>
          </a:xfrm>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a:xfrm>
            <a:off x="533400" y="1611313"/>
            <a:ext cx="8191500" cy="4713287"/>
          </a:xfrm>
        </p:spPr>
        <p:txBody>
          <a:bodyPr/>
          <a:lstStyle/>
          <a:p>
            <a:pPr lvl="0"/>
            <a:endParaRPr lang="zh-CN" altLang="en-US" noProof="1"/>
          </a:p>
        </p:txBody>
      </p:sp>
      <p:sp>
        <p:nvSpPr>
          <p:cNvPr id="4" name="页脚占位符 3"/>
          <p:cNvSpPr>
            <a:spLocks noGrp="1"/>
          </p:cNvSpPr>
          <p:nvPr>
            <p:ph type="ftr" sz="quarter" idx="10"/>
          </p:nvPr>
        </p:nvSpPr>
        <p:spPr>
          <a:xfrm>
            <a:off x="7315200" y="6461125"/>
            <a:ext cx="1752600" cy="320675"/>
          </a:xfrm>
          <a:prstGeom prst="rect">
            <a:avLst/>
          </a:prstGeom>
        </p:spPr>
        <p:txBody>
          <a:bodyPr/>
          <a:lstStyle>
            <a:lvl1pPr>
              <a:defRPr noProof="1"/>
            </a:lvl1pPr>
          </a:lstStyle>
          <a:p>
            <a:pPr>
              <a:defRPr/>
            </a:pPr>
            <a:endParaRPr lang="en-US" altLang="zh-CN"/>
          </a:p>
        </p:txBody>
      </p:sp>
      <p:sp>
        <p:nvSpPr>
          <p:cNvPr id="5" name="灯片编号占位符 4"/>
          <p:cNvSpPr>
            <a:spLocks noGrp="1"/>
          </p:cNvSpPr>
          <p:nvPr>
            <p:ph type="sldNum" sz="quarter" idx="11"/>
          </p:nvPr>
        </p:nvSpPr>
        <p:spPr>
          <a:xfrm>
            <a:off x="4191000" y="6477000"/>
            <a:ext cx="838200" cy="261938"/>
          </a:xfrm>
        </p:spPr>
        <p:txBody>
          <a:bodyPr/>
          <a:lstStyle>
            <a:lvl1pPr>
              <a:defRPr smtClean="0"/>
            </a:lvl1pPr>
          </a:lstStyle>
          <a:p>
            <a:pPr>
              <a:defRPr/>
            </a:pPr>
            <a:fld id="{ABCA956F-3852-440F-A4A4-CF11962B2FB3}" type="slidenum">
              <a:rPr lang="zh-CN" altLang="en-US"/>
            </a:fld>
            <a:endParaRPr lang="en-US" altLang="zh-CN"/>
          </a:p>
        </p:txBody>
      </p:sp>
      <p:sp>
        <p:nvSpPr>
          <p:cNvPr id="6" name="日期占位符 5"/>
          <p:cNvSpPr>
            <a:spLocks noGrp="1"/>
          </p:cNvSpPr>
          <p:nvPr>
            <p:ph type="dt" sz="half" idx="12"/>
          </p:nvPr>
        </p:nvSpPr>
        <p:spPr>
          <a:xfrm>
            <a:off x="293688" y="6477000"/>
            <a:ext cx="1905000" cy="261938"/>
          </a:xfrm>
          <a:prstGeom prst="rect">
            <a:avLst/>
          </a:prstGeom>
        </p:spPr>
        <p:txBody>
          <a:bodyPr/>
          <a:lstStyle>
            <a:lvl1pPr>
              <a:defRPr noProof="1"/>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灯片编号占位符 4"/>
          <p:cNvSpPr>
            <a:spLocks noGrp="1"/>
          </p:cNvSpPr>
          <p:nvPr>
            <p:ph type="sldNum" sz="quarter" idx="10"/>
          </p:nvPr>
        </p:nvSpPr>
        <p:spPr/>
        <p:txBody>
          <a:bodyPr/>
          <a:lstStyle>
            <a:lvl1pPr>
              <a:defRPr/>
            </a:lvl1pPr>
          </a:lstStyle>
          <a:p>
            <a:pPr>
              <a:defRPr/>
            </a:pPr>
            <a:fld id="{5A4DC8DB-1280-4058-8B72-1FD222A73299}"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灯片编号占位符 4"/>
          <p:cNvSpPr>
            <a:spLocks noGrp="1"/>
          </p:cNvSpPr>
          <p:nvPr>
            <p:ph type="sldNum" sz="quarter" idx="10"/>
          </p:nvPr>
        </p:nvSpPr>
        <p:spPr/>
        <p:txBody>
          <a:bodyPr/>
          <a:lstStyle>
            <a:lvl1pPr>
              <a:defRPr/>
            </a:lvl1pPr>
          </a:lstStyle>
          <a:p>
            <a:pPr>
              <a:defRPr/>
            </a:pPr>
            <a:fld id="{A7DAAEA9-ACB7-4D6A-ABE0-D3C1D4B9F682}"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53975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灯片编号占位符 4"/>
          <p:cNvSpPr>
            <a:spLocks noGrp="1"/>
          </p:cNvSpPr>
          <p:nvPr>
            <p:ph type="sldNum" sz="quarter" idx="10"/>
          </p:nvPr>
        </p:nvSpPr>
        <p:spPr/>
        <p:txBody>
          <a:bodyPr/>
          <a:lstStyle>
            <a:lvl1pPr>
              <a:defRPr/>
            </a:lvl1pPr>
          </a:lstStyle>
          <a:p>
            <a:pPr>
              <a:defRPr/>
            </a:pPr>
            <a:fld id="{2AC7E38E-4AFA-4E4B-8DA6-D6321F252E35}"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灯片编号占位符 4"/>
          <p:cNvSpPr>
            <a:spLocks noGrp="1"/>
          </p:cNvSpPr>
          <p:nvPr>
            <p:ph type="sldNum" sz="quarter" idx="10"/>
          </p:nvPr>
        </p:nvSpPr>
        <p:spPr/>
        <p:txBody>
          <a:bodyPr/>
          <a:lstStyle>
            <a:lvl1pPr>
              <a:defRPr/>
            </a:lvl1pPr>
          </a:lstStyle>
          <a:p>
            <a:pPr>
              <a:defRPr/>
            </a:pPr>
            <a:fld id="{57C308B9-0B34-413B-9850-70B181499AC6}"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灯片编号占位符 4"/>
          <p:cNvSpPr>
            <a:spLocks noGrp="1"/>
          </p:cNvSpPr>
          <p:nvPr>
            <p:ph type="sldNum" sz="quarter" idx="10"/>
          </p:nvPr>
        </p:nvSpPr>
        <p:spPr/>
        <p:txBody>
          <a:bodyPr/>
          <a:lstStyle>
            <a:lvl1pPr>
              <a:defRPr/>
            </a:lvl1pPr>
          </a:lstStyle>
          <a:p>
            <a:pPr>
              <a:defRPr/>
            </a:pPr>
            <a:fld id="{A2697D82-BDCB-4100-BDD8-DBF924033457}"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4"/>
          <p:cNvSpPr>
            <a:spLocks noGrp="1"/>
          </p:cNvSpPr>
          <p:nvPr>
            <p:ph type="sldNum" sz="quarter" idx="10"/>
          </p:nvPr>
        </p:nvSpPr>
        <p:spPr/>
        <p:txBody>
          <a:bodyPr/>
          <a:lstStyle>
            <a:lvl1pPr>
              <a:defRPr/>
            </a:lvl1pPr>
          </a:lstStyle>
          <a:p>
            <a:pPr>
              <a:defRPr/>
            </a:pPr>
            <a:fld id="{7D298B11-D037-4316-98DA-E85E9A0E450B}"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灯片编号占位符 4"/>
          <p:cNvSpPr>
            <a:spLocks noGrp="1"/>
          </p:cNvSpPr>
          <p:nvPr>
            <p:ph type="sldNum" sz="quarter" idx="10"/>
          </p:nvPr>
        </p:nvSpPr>
        <p:spPr/>
        <p:txBody>
          <a:bodyPr/>
          <a:lstStyle>
            <a:lvl1pPr>
              <a:defRPr/>
            </a:lvl1pPr>
          </a:lstStyle>
          <a:p>
            <a:pPr>
              <a:defRPr/>
            </a:pPr>
            <a:fld id="{E6568517-E682-44B5-BC73-E5FB3BFEC41D}"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1" smtClean="0"/>
              <a:t>单击图标添加图片</a:t>
            </a:r>
            <a:endParaRPr lang="zh-CN" altLang="en-US" noProof="1"/>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灯片编号占位符 4"/>
          <p:cNvSpPr>
            <a:spLocks noGrp="1"/>
          </p:cNvSpPr>
          <p:nvPr>
            <p:ph type="sldNum" sz="quarter" idx="10"/>
          </p:nvPr>
        </p:nvSpPr>
        <p:spPr/>
        <p:txBody>
          <a:bodyPr/>
          <a:lstStyle>
            <a:lvl1pPr>
              <a:defRPr/>
            </a:lvl1pPr>
          </a:lstStyle>
          <a:p>
            <a:pPr>
              <a:defRPr/>
            </a:pPr>
            <a:fld id="{CAF54246-4CEA-46BF-B144-7FD93B1F8A2C}"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矩形 5"/>
          <p:cNvSpPr>
            <a:spLocks noChangeArrowheads="1"/>
          </p:cNvSpPr>
          <p:nvPr/>
        </p:nvSpPr>
        <p:spPr bwMode="auto">
          <a:xfrm rot="10800000">
            <a:off x="0" y="1214438"/>
            <a:ext cx="9144000" cy="5643562"/>
          </a:xfrm>
          <a:prstGeom prst="rect">
            <a:avLst/>
          </a:prstGeom>
          <a:gradFill rotWithShape="1">
            <a:gsLst>
              <a:gs pos="0">
                <a:schemeClr val="bg1">
                  <a:alpha val="87000"/>
                </a:schemeClr>
              </a:gs>
              <a:gs pos="100000">
                <a:schemeClr val="bg1">
                  <a:alpha val="62000"/>
                </a:schemeClr>
              </a:gs>
            </a:gsLst>
            <a:lin ang="16200000" scaled="1"/>
          </a:gra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pPr eaLnBrk="1" hangingPunct="1"/>
            <a:endParaRPr lang="zh-CN" altLang="en-US">
              <a:ea typeface="宋体" panose="02010600030101010101" pitchFamily="2" charset="-122"/>
            </a:endParaRPr>
          </a:p>
        </p:txBody>
      </p:sp>
      <p:sp>
        <p:nvSpPr>
          <p:cNvPr id="1027" name="Rectangle 27"/>
          <p:cNvSpPr>
            <a:spLocks noGrp="1" noChangeArrowheads="1"/>
          </p:cNvSpPr>
          <p:nvPr>
            <p:ph type="title" idx="4294967295"/>
          </p:nvPr>
        </p:nvSpPr>
        <p:spPr bwMode="auto">
          <a:xfrm>
            <a:off x="468313" y="366713"/>
            <a:ext cx="7104062"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8" name="Rectangle 31"/>
          <p:cNvSpPr>
            <a:spLocks noGrp="1" noChangeArrowheads="1"/>
          </p:cNvSpPr>
          <p:nvPr>
            <p:ph type="body" idx="9"/>
          </p:nvPr>
        </p:nvSpPr>
        <p:spPr bwMode="auto">
          <a:xfrm>
            <a:off x="1357313" y="1285875"/>
            <a:ext cx="7104062"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5" name="灯片编号占位符 4"/>
          <p:cNvSpPr>
            <a:spLocks noGrp="1"/>
          </p:cNvSpPr>
          <p:nvPr>
            <p:ph type="sldNum" sz="quarter" idx="4"/>
          </p:nvPr>
        </p:nvSpPr>
        <p:spPr>
          <a:xfrm>
            <a:off x="0" y="6545263"/>
            <a:ext cx="9144000" cy="268287"/>
          </a:xfrm>
          <a:prstGeom prst="rect">
            <a:avLst/>
          </a:prstGeom>
        </p:spPr>
        <p:txBody>
          <a:bodyPr vert="horz" wrap="square" lIns="91440" tIns="45720" rIns="91440" bIns="45720" numCol="1" anchor="t" anchorCtr="0" compatLnSpc="1"/>
          <a:lstStyle>
            <a:lvl1pPr>
              <a:defRPr smtClean="0">
                <a:ea typeface="宋体" panose="02010600030101010101" pitchFamily="2" charset="-122"/>
              </a:defRPr>
            </a:lvl1pPr>
          </a:lstStyle>
          <a:p>
            <a:pPr>
              <a:defRPr/>
            </a:pPr>
            <a:fld id="{BDE27034-66A9-4547-A7AD-FC45309BD145}" type="slidenum">
              <a:rPr lang="en-US" altLang="zh-CN"/>
            </a:fld>
            <a:endParaRPr lang="en-US" altLang="zh-CN"/>
          </a:p>
        </p:txBody>
      </p:sp>
      <p:pic>
        <p:nvPicPr>
          <p:cNvPr id="1030" name="图片 7" descr="professional.gif"/>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016875" y="188913"/>
            <a:ext cx="1127125"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r" rtl="0" eaLnBrk="0" fontAlgn="base" hangingPunct="0">
        <a:spcBef>
          <a:spcPct val="0"/>
        </a:spcBef>
        <a:spcAft>
          <a:spcPct val="0"/>
        </a:spcAft>
        <a:defRPr sz="2800">
          <a:solidFill>
            <a:schemeClr val="bg1"/>
          </a:solidFill>
          <a:latin typeface="+mj-lt"/>
          <a:ea typeface="+mj-ea"/>
          <a:cs typeface="+mj-cs"/>
        </a:defRPr>
      </a:lvl1pPr>
      <a:lvl2pPr algn="r" rtl="0" eaLnBrk="0" fontAlgn="base" hangingPunct="0">
        <a:spcBef>
          <a:spcPct val="0"/>
        </a:spcBef>
        <a:spcAft>
          <a:spcPct val="0"/>
        </a:spcAft>
        <a:defRPr sz="2800">
          <a:solidFill>
            <a:schemeClr val="bg1"/>
          </a:solidFill>
          <a:latin typeface="Arial" panose="020B0604020202020204" pitchFamily="34" charset="0"/>
          <a:ea typeface="黑体" panose="02010609060101010101" pitchFamily="49" charset="-122"/>
        </a:defRPr>
      </a:lvl2pPr>
      <a:lvl3pPr algn="r" rtl="0" eaLnBrk="0" fontAlgn="base" hangingPunct="0">
        <a:spcBef>
          <a:spcPct val="0"/>
        </a:spcBef>
        <a:spcAft>
          <a:spcPct val="0"/>
        </a:spcAft>
        <a:defRPr sz="2800">
          <a:solidFill>
            <a:schemeClr val="bg1"/>
          </a:solidFill>
          <a:latin typeface="Arial" panose="020B0604020202020204" pitchFamily="34" charset="0"/>
          <a:ea typeface="黑体" panose="02010609060101010101" pitchFamily="49" charset="-122"/>
        </a:defRPr>
      </a:lvl3pPr>
      <a:lvl4pPr algn="r" rtl="0" eaLnBrk="0" fontAlgn="base" hangingPunct="0">
        <a:spcBef>
          <a:spcPct val="0"/>
        </a:spcBef>
        <a:spcAft>
          <a:spcPct val="0"/>
        </a:spcAft>
        <a:defRPr sz="2800">
          <a:solidFill>
            <a:schemeClr val="bg1"/>
          </a:solidFill>
          <a:latin typeface="Arial" panose="020B0604020202020204" pitchFamily="34" charset="0"/>
          <a:ea typeface="黑体" panose="02010609060101010101" pitchFamily="49" charset="-122"/>
        </a:defRPr>
      </a:lvl4pPr>
      <a:lvl5pPr algn="r" rtl="0" eaLnBrk="0" fontAlgn="base" hangingPunct="0">
        <a:spcBef>
          <a:spcPct val="0"/>
        </a:spcBef>
        <a:spcAft>
          <a:spcPct val="0"/>
        </a:spcAft>
        <a:defRPr sz="2800">
          <a:solidFill>
            <a:schemeClr val="bg1"/>
          </a:solidFill>
          <a:latin typeface="Arial" panose="020B0604020202020204" pitchFamily="34" charset="0"/>
          <a:ea typeface="黑体" panose="02010609060101010101" pitchFamily="49" charset="-122"/>
        </a:defRPr>
      </a:lvl5pPr>
      <a:lvl6pPr marL="4572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49" charset="-122"/>
        </a:defRPr>
      </a:lvl6pPr>
      <a:lvl7pPr marL="9144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49" charset="-122"/>
        </a:defRPr>
      </a:lvl7pPr>
      <a:lvl8pPr marL="13716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49" charset="-122"/>
        </a:defRPr>
      </a:lvl8pPr>
      <a:lvl9pPr marL="18288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defRPr sz="2000">
          <a:solidFill>
            <a:schemeClr val="tx1"/>
          </a:solidFill>
          <a:latin typeface="+mn-lt"/>
          <a:ea typeface="+mn-ea"/>
          <a:cs typeface="+mn-cs"/>
        </a:defRPr>
      </a:lvl1pPr>
      <a:lvl2pPr marL="742950" indent="-285750" algn="l" rtl="0" eaLnBrk="0" fontAlgn="base" hangingPunct="0">
        <a:spcBef>
          <a:spcPct val="20000"/>
        </a:spcBef>
        <a:spcAft>
          <a:spcPct val="0"/>
        </a:spcAft>
        <a:defRPr sz="2000">
          <a:solidFill>
            <a:schemeClr val="tx1"/>
          </a:solidFill>
          <a:latin typeface="+mn-lt"/>
          <a:ea typeface="+mn-ea"/>
        </a:defRPr>
      </a:lvl2pPr>
      <a:lvl3pPr marL="1143000" indent="-228600" algn="l" rtl="0" eaLnBrk="0" fontAlgn="base" hangingPunct="0">
        <a:spcBef>
          <a:spcPct val="20000"/>
        </a:spcBef>
        <a:spcAft>
          <a:spcPct val="0"/>
        </a:spcAft>
        <a:defRPr sz="20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defRPr sz="2000">
          <a:solidFill>
            <a:schemeClr val="tx1"/>
          </a:solidFill>
          <a:latin typeface="+mn-lt"/>
          <a:ea typeface="+mn-ea"/>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13.jpeg"/><Relationship Id="rId2" Type="http://schemas.openxmlformats.org/officeDocument/2006/relationships/hyperlink" Target="http://news.163.com/07/1217/01/3VSLHQ4E00011229.html" TargetMode="External"/><Relationship Id="rId1" Type="http://schemas.openxmlformats.org/officeDocument/2006/relationships/image" Target="../media/image12.jpe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image" Target="../media/image20.jpeg"/><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7.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NULL" TargetMode="External"/><Relationship Id="rId1" Type="http://schemas.openxmlformats.org/officeDocument/2006/relationships/image" Target="../media/image23.jpe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26.GIF"/><Relationship Id="rId2" Type="http://schemas.openxmlformats.org/officeDocument/2006/relationships/image" Target="NULL" TargetMode="External"/><Relationship Id="rId1" Type="http://schemas.openxmlformats.org/officeDocument/2006/relationships/image" Target="../media/image25.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28.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29.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6"/>
          <p:cNvSpPr>
            <a:spLocks noChangeArrowheads="1"/>
          </p:cNvSpPr>
          <p:nvPr/>
        </p:nvSpPr>
        <p:spPr bwMode="black">
          <a:xfrm>
            <a:off x="0" y="428625"/>
            <a:ext cx="9144000" cy="519113"/>
          </a:xfrm>
          <a:prstGeom prst="rect">
            <a:avLst/>
          </a:prstGeom>
          <a:noFill/>
          <a:ln w="9525">
            <a:noFill/>
            <a:miter lim="800000"/>
          </a:ln>
          <a:effectLst/>
        </p:spPr>
        <p:txBody>
          <a:bodyPr anchor="ctr"/>
          <a:lstStyle/>
          <a:p>
            <a:pPr fontAlgn="auto">
              <a:spcBef>
                <a:spcPts val="0"/>
              </a:spcBef>
              <a:spcAft>
                <a:spcPts val="0"/>
              </a:spcAft>
              <a:defRPr/>
            </a:pPr>
            <a:r>
              <a:rPr lang="en-US" altLang="zh-CN" sz="2400" i="0" kern="0" dirty="0">
                <a:solidFill>
                  <a:srgbClr val="FFFFFF"/>
                </a:solidFill>
                <a:latin typeface="+mj-lt"/>
                <a:ea typeface="+mn-ea"/>
              </a:rPr>
              <a:t>     </a:t>
            </a:r>
            <a:endParaRPr lang="zh-CN" altLang="en-US" sz="2400" i="0" kern="0" dirty="0">
              <a:solidFill>
                <a:srgbClr val="FFFFFF"/>
              </a:solidFill>
              <a:latin typeface="+mj-lt"/>
              <a:ea typeface="+mn-ea"/>
            </a:endParaRPr>
          </a:p>
        </p:txBody>
      </p:sp>
      <p:sp>
        <p:nvSpPr>
          <p:cNvPr id="4099" name="标题 1"/>
          <p:cNvSpPr txBox="1">
            <a:spLocks noChangeArrowheads="1"/>
          </p:cNvSpPr>
          <p:nvPr/>
        </p:nvSpPr>
        <p:spPr bwMode="auto">
          <a:xfrm>
            <a:off x="107950" y="1989138"/>
            <a:ext cx="8567738"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pPr algn="ctr" eaLnBrk="1" hangingPunct="1">
              <a:lnSpc>
                <a:spcPct val="140000"/>
              </a:lnSpc>
            </a:pPr>
            <a:r>
              <a:rPr lang="zh-CN" altLang="en-US" sz="3200" b="1" i="0" dirty="0">
                <a:solidFill>
                  <a:schemeClr val="bg1"/>
                </a:solidFill>
                <a:ea typeface="宋体" panose="02010600030101010101" pitchFamily="2" charset="-122"/>
              </a:rPr>
              <a:t>软件测试方法和技术</a:t>
            </a:r>
            <a:endParaRPr lang="en-US" altLang="zh-CN" sz="3200" b="1" i="0" dirty="0">
              <a:solidFill>
                <a:schemeClr val="bg1"/>
              </a:solidFill>
              <a:ea typeface="宋体" panose="02010600030101010101" pitchFamily="2" charset="-122"/>
            </a:endParaRPr>
          </a:p>
          <a:p>
            <a:pPr algn="ctr" eaLnBrk="1" hangingPunct="1">
              <a:lnSpc>
                <a:spcPct val="140000"/>
              </a:lnSpc>
            </a:pPr>
            <a:r>
              <a:rPr lang="zh-CN" altLang="en-US" sz="3600" b="1" i="0" dirty="0">
                <a:solidFill>
                  <a:srgbClr val="FFFF00"/>
                </a:solidFill>
                <a:ea typeface="宋体" panose="02010600030101010101" pitchFamily="2" charset="-122"/>
              </a:rPr>
              <a:t>第</a:t>
            </a:r>
            <a:r>
              <a:rPr lang="en-US" altLang="zh-CN" sz="3600" b="1" i="0" dirty="0">
                <a:solidFill>
                  <a:srgbClr val="FFFF00"/>
                </a:solidFill>
                <a:ea typeface="宋体" panose="02010600030101010101" pitchFamily="2" charset="-122"/>
              </a:rPr>
              <a:t>1</a:t>
            </a:r>
            <a:r>
              <a:rPr lang="zh-CN" altLang="en-US" sz="3600" b="1" i="0" dirty="0">
                <a:solidFill>
                  <a:srgbClr val="FFFF00"/>
                </a:solidFill>
                <a:ea typeface="宋体" panose="02010600030101010101" pitchFamily="2" charset="-122"/>
              </a:rPr>
              <a:t>章 引论</a:t>
            </a:r>
            <a:endParaRPr lang="zh-CN" altLang="en-US" sz="3600" b="1" i="0" dirty="0">
              <a:solidFill>
                <a:srgbClr val="FFFF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标题 1"/>
          <p:cNvSpPr>
            <a:spLocks noGrp="1" noChangeArrowheads="1"/>
          </p:cNvSpPr>
          <p:nvPr>
            <p:ph type="title"/>
          </p:nvPr>
        </p:nvSpPr>
        <p:spPr>
          <a:xfrm>
            <a:off x="792163" y="368300"/>
            <a:ext cx="7772400" cy="612775"/>
          </a:xfrm>
        </p:spPr>
        <p:txBody>
          <a:bodyPr/>
          <a:lstStyle/>
          <a:p>
            <a:pPr marL="533400" indent="-355600" algn="ctr" eaLnBrk="1" hangingPunct="1">
              <a:lnSpc>
                <a:spcPct val="150000"/>
              </a:lnSpc>
            </a:pPr>
            <a:r>
              <a:rPr lang="zh-CN" altLang="en-US" sz="3600" b="1" smtClean="0">
                <a:solidFill>
                  <a:srgbClr val="FFFF00"/>
                </a:solidFill>
                <a:latin typeface="黑体" panose="02010609060101010101" pitchFamily="49" charset="-122"/>
              </a:rPr>
              <a:t>问题</a:t>
            </a:r>
            <a:endParaRPr lang="zh-CN" altLang="en-US" sz="3600" b="1" smtClean="0">
              <a:solidFill>
                <a:srgbClr val="FFFF00"/>
              </a:solidFill>
              <a:latin typeface="黑体" panose="02010609060101010101" pitchFamily="49" charset="-122"/>
            </a:endParaRPr>
          </a:p>
        </p:txBody>
      </p:sp>
      <p:pic>
        <p:nvPicPr>
          <p:cNvPr id="6147" name="Picture 6" descr="http://t1.gstatic.com/images?q=tbn:ANd9GcTRWrVfgbWnsR8zidpoEFBUhJsQMocL3NedSnQu0H-bRNc2RXN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9813" y="2673350"/>
            <a:ext cx="2052637"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extBox 5"/>
          <p:cNvSpPr txBox="1">
            <a:spLocks noChangeArrowheads="1"/>
          </p:cNvSpPr>
          <p:nvPr/>
        </p:nvSpPr>
        <p:spPr bwMode="auto">
          <a:xfrm>
            <a:off x="1295400" y="3500438"/>
            <a:ext cx="50768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pPr eaLnBrk="1" hangingPunct="1"/>
            <a:r>
              <a:rPr lang="zh-CN" altLang="en-US" sz="3600" b="1">
                <a:solidFill>
                  <a:srgbClr val="FFC000"/>
                </a:solidFill>
                <a:ea typeface="宋体" panose="02010600030101010101" pitchFamily="2" charset="-122"/>
              </a:rPr>
              <a:t>为什么要实施软件测试</a:t>
            </a:r>
            <a:endParaRPr lang="zh-CN" altLang="en-US" sz="3600" b="1">
              <a:solidFill>
                <a:srgbClr val="FFC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71550" y="404813"/>
            <a:ext cx="6913563" cy="660400"/>
          </a:xfrm>
        </p:spPr>
        <p:txBody>
          <a:bodyPr/>
          <a:lstStyle/>
          <a:p>
            <a:pPr marL="533400" indent="-355600" algn="ctr" eaLnBrk="1" hangingPunct="1">
              <a:lnSpc>
                <a:spcPct val="150000"/>
              </a:lnSpc>
            </a:pPr>
            <a:r>
              <a:rPr lang="en-US" altLang="zh-CN" sz="3600" b="1" smtClean="0">
                <a:solidFill>
                  <a:srgbClr val="FFFF00"/>
                </a:solidFill>
                <a:latin typeface="黑体" panose="02010609060101010101" pitchFamily="49" charset="-122"/>
              </a:rPr>
              <a:t>1.1 </a:t>
            </a:r>
            <a:r>
              <a:rPr lang="zh-CN" altLang="en-US" sz="3600" b="1" smtClean="0">
                <a:solidFill>
                  <a:srgbClr val="FFFF00"/>
                </a:solidFill>
                <a:latin typeface="黑体" panose="02010609060101010101" pitchFamily="49" charset="-122"/>
              </a:rPr>
              <a:t>软件测试的必要性</a:t>
            </a:r>
            <a:endParaRPr lang="en-US" altLang="zh-CN" sz="3600" b="1" smtClean="0">
              <a:solidFill>
                <a:srgbClr val="FFFF00"/>
              </a:solidFill>
              <a:latin typeface="黑体" panose="02010609060101010101" pitchFamily="49" charset="-122"/>
            </a:endParaRPr>
          </a:p>
        </p:txBody>
      </p:sp>
      <p:sp>
        <p:nvSpPr>
          <p:cNvPr id="7171" name="Content Placeholder 4"/>
          <p:cNvSpPr>
            <a:spLocks noGrp="1" noChangeArrowheads="1"/>
          </p:cNvSpPr>
          <p:nvPr>
            <p:ph idx="1"/>
          </p:nvPr>
        </p:nvSpPr>
        <p:spPr>
          <a:xfrm>
            <a:off x="1030288" y="2078038"/>
            <a:ext cx="6980237" cy="2741612"/>
          </a:xfrm>
        </p:spPr>
        <p:txBody>
          <a:bodyPr/>
          <a:lstStyle/>
          <a:p>
            <a:pPr eaLnBrk="1" hangingPunct="1">
              <a:lnSpc>
                <a:spcPct val="140000"/>
              </a:lnSpc>
            </a:pPr>
            <a:r>
              <a:rPr lang="en-US" altLang="zh-CN" sz="2400" smtClean="0"/>
              <a:t>1.1.1 </a:t>
            </a:r>
            <a:r>
              <a:rPr lang="zh-CN" altLang="en-US" sz="2400" smtClean="0"/>
              <a:t>迪斯尼并不总是带来笑声</a:t>
            </a:r>
            <a:endParaRPr lang="en-US" altLang="zh-CN" sz="2400" smtClean="0"/>
          </a:p>
          <a:p>
            <a:pPr eaLnBrk="1" hangingPunct="1">
              <a:lnSpc>
                <a:spcPct val="140000"/>
              </a:lnSpc>
            </a:pPr>
            <a:r>
              <a:rPr lang="en-US" altLang="zh-CN" sz="2400" smtClean="0"/>
              <a:t>1.1.2 </a:t>
            </a:r>
            <a:r>
              <a:rPr lang="zh-CN" altLang="en-US" sz="2400" smtClean="0"/>
              <a:t>一个缺陷造成了数亿美元损失</a:t>
            </a:r>
            <a:endParaRPr lang="en-US" altLang="zh-CN" sz="2400" smtClean="0"/>
          </a:p>
          <a:p>
            <a:pPr eaLnBrk="1" hangingPunct="1">
              <a:lnSpc>
                <a:spcPct val="140000"/>
              </a:lnSpc>
            </a:pPr>
            <a:r>
              <a:rPr lang="en-US" altLang="zh-CN" sz="2400" smtClean="0"/>
              <a:t>1.1.3 </a:t>
            </a:r>
            <a:r>
              <a:rPr lang="zh-CN" altLang="en-US" sz="2400" smtClean="0"/>
              <a:t>火星探测飞船坠毁</a:t>
            </a:r>
            <a:endParaRPr lang="en-US" altLang="zh-CN" sz="2400" smtClean="0"/>
          </a:p>
          <a:p>
            <a:pPr eaLnBrk="1" hangingPunct="1">
              <a:lnSpc>
                <a:spcPct val="140000"/>
              </a:lnSpc>
            </a:pPr>
            <a:r>
              <a:rPr lang="en-US" altLang="zh-CN" sz="2400" smtClean="0"/>
              <a:t>1.1.4 </a:t>
            </a:r>
            <a:r>
              <a:rPr lang="zh-CN" altLang="en-US" sz="2400" smtClean="0"/>
              <a:t>更多的悲剧</a:t>
            </a:r>
            <a:endParaRPr lang="zh-CN" altLang="en-US" sz="2400" smtClean="0"/>
          </a:p>
        </p:txBody>
      </p:sp>
      <p:pic>
        <p:nvPicPr>
          <p:cNvPr id="7172" name="Picture 8" descr="http://nagpals.com/blog/assets/content/images/bug.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22963" y="3392488"/>
            <a:ext cx="2847975" cy="250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Title 1"/>
          <p:cNvSpPr>
            <a:spLocks noGrp="1" noChangeArrowheads="1"/>
          </p:cNvSpPr>
          <p:nvPr>
            <p:ph type="title"/>
          </p:nvPr>
        </p:nvSpPr>
        <p:spPr/>
        <p:txBody>
          <a:bodyPr/>
          <a:lstStyle/>
          <a:p>
            <a:pPr marL="533400" indent="-355600" algn="ctr" eaLnBrk="1" hangingPunct="1">
              <a:lnSpc>
                <a:spcPct val="150000"/>
              </a:lnSpc>
            </a:pPr>
            <a:r>
              <a:rPr lang="zh-CN" altLang="en-US" sz="3600" b="1" smtClean="0">
                <a:solidFill>
                  <a:srgbClr val="FFFF00"/>
                </a:solidFill>
                <a:latin typeface="黑体" panose="02010609060101010101" pitchFamily="49" charset="-122"/>
              </a:rPr>
              <a:t>迪斯尼并不总是带来笑声</a:t>
            </a:r>
            <a:endParaRPr lang="zh-CN" altLang="en-US" sz="3600" b="1" smtClean="0">
              <a:solidFill>
                <a:srgbClr val="FFFF00"/>
              </a:solidFill>
              <a:latin typeface="黑体" panose="02010609060101010101" pitchFamily="49" charset="-122"/>
            </a:endParaRPr>
          </a:p>
        </p:txBody>
      </p:sp>
      <p:sp>
        <p:nvSpPr>
          <p:cNvPr id="8195" name="Content Placeholder 2"/>
          <p:cNvSpPr>
            <a:spLocks noGrp="1" noChangeArrowheads="1"/>
          </p:cNvSpPr>
          <p:nvPr>
            <p:ph idx="1"/>
          </p:nvPr>
        </p:nvSpPr>
        <p:spPr>
          <a:xfrm>
            <a:off x="914400" y="1600200"/>
            <a:ext cx="7772400" cy="2705100"/>
          </a:xfrm>
        </p:spPr>
        <p:txBody>
          <a:bodyPr/>
          <a:lstStyle/>
          <a:p>
            <a:pPr eaLnBrk="1" hangingPunct="1"/>
            <a:r>
              <a:rPr lang="en-US" altLang="zh-CN" sz="2400" smtClean="0">
                <a:latin typeface="楷体_GB2312" pitchFamily="49" charset="-122"/>
                <a:ea typeface="楷体_GB2312" pitchFamily="49" charset="-122"/>
              </a:rPr>
              <a:t>1994</a:t>
            </a:r>
            <a:r>
              <a:rPr lang="zh-CN" altLang="en-US" sz="2400" smtClean="0">
                <a:latin typeface="楷体_GB2312" pitchFamily="49" charset="-122"/>
                <a:ea typeface="楷体_GB2312" pitchFamily="49" charset="-122"/>
              </a:rPr>
              <a:t>年圣诞节前夕，迪斯尼公司发布了第一个面向儿童的多媒体光盘游戏“狮子王童话”</a:t>
            </a:r>
            <a:endParaRPr lang="en-US" altLang="zh-CN" sz="2400" smtClean="0">
              <a:latin typeface="楷体_GB2312" pitchFamily="49" charset="-122"/>
              <a:ea typeface="楷体_GB2312" pitchFamily="49" charset="-122"/>
            </a:endParaRPr>
          </a:p>
          <a:p>
            <a:pPr eaLnBrk="1" hangingPunct="1"/>
            <a:r>
              <a:rPr lang="zh-CN" altLang="en-US" sz="2400" smtClean="0">
                <a:latin typeface="楷体_GB2312" pitchFamily="49" charset="-122"/>
                <a:ea typeface="楷体_GB2312" pitchFamily="49" charset="-122"/>
              </a:rPr>
              <a:t>圣诞节后的第一天，迪斯尼客户支持部电话开始响个不停，不断有人咨询、抱怨为什么游戏总是安装不成功，或没法正常使用</a:t>
            </a:r>
            <a:endParaRPr lang="en-US" altLang="zh-CN" sz="2400" smtClean="0">
              <a:latin typeface="楷体_GB2312" pitchFamily="49" charset="-122"/>
              <a:ea typeface="楷体_GB2312" pitchFamily="49" charset="-122"/>
            </a:endParaRPr>
          </a:p>
          <a:p>
            <a:pPr eaLnBrk="1" hangingPunct="1"/>
            <a:r>
              <a:rPr lang="zh-CN" altLang="en-US" sz="2400" smtClean="0">
                <a:latin typeface="楷体_GB2312" pitchFamily="49" charset="-122"/>
                <a:ea typeface="楷体_GB2312" pitchFamily="49" charset="-122"/>
              </a:rPr>
              <a:t>这个游戏软件只能在少数系统中正常运行</a:t>
            </a:r>
            <a:endParaRPr lang="zh-CN" altLang="en-US" sz="2400" smtClean="0">
              <a:latin typeface="楷体_GB2312" pitchFamily="49" charset="-122"/>
              <a:ea typeface="楷体_GB2312" pitchFamily="49" charset="-122"/>
            </a:endParaRPr>
          </a:p>
        </p:txBody>
      </p:sp>
      <p:pic>
        <p:nvPicPr>
          <p:cNvPr id="8196" name="Picture 7" descr="http://c1334242.cdn.cloudfiles.rackspacecloud.com/images/products/specials/lion_king_large.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06588" y="4159250"/>
            <a:ext cx="5294312"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Title 1"/>
          <p:cNvSpPr>
            <a:spLocks noGrp="1" noChangeArrowheads="1"/>
          </p:cNvSpPr>
          <p:nvPr>
            <p:ph type="title"/>
          </p:nvPr>
        </p:nvSpPr>
        <p:spPr>
          <a:xfrm>
            <a:off x="738188" y="215900"/>
            <a:ext cx="7772400" cy="836613"/>
          </a:xfrm>
        </p:spPr>
        <p:txBody>
          <a:bodyPr/>
          <a:lstStyle/>
          <a:p>
            <a:pPr marL="533400" indent="-355600" algn="ctr" eaLnBrk="1" hangingPunct="1">
              <a:lnSpc>
                <a:spcPct val="150000"/>
              </a:lnSpc>
            </a:pPr>
            <a:r>
              <a:rPr lang="zh-CN" altLang="en-US" sz="3600" b="1" smtClean="0">
                <a:solidFill>
                  <a:srgbClr val="FFFF00"/>
                </a:solidFill>
                <a:latin typeface="黑体" panose="02010609060101010101" pitchFamily="49" charset="-122"/>
              </a:rPr>
              <a:t>一个缺陷造成了数亿美元损失</a:t>
            </a:r>
            <a:endParaRPr lang="zh-CN" altLang="en-US" sz="3600" b="1" smtClean="0">
              <a:solidFill>
                <a:srgbClr val="FFFF00"/>
              </a:solidFill>
              <a:latin typeface="黑体" panose="02010609060101010101" pitchFamily="49" charset="-122"/>
            </a:endParaRPr>
          </a:p>
        </p:txBody>
      </p:sp>
      <p:sp>
        <p:nvSpPr>
          <p:cNvPr id="9219" name="Content Placeholder 2"/>
          <p:cNvSpPr>
            <a:spLocks noGrp="1" noChangeArrowheads="1"/>
          </p:cNvSpPr>
          <p:nvPr>
            <p:ph idx="1"/>
          </p:nvPr>
        </p:nvSpPr>
        <p:spPr>
          <a:xfrm>
            <a:off x="446088" y="1858963"/>
            <a:ext cx="8229600" cy="550862"/>
          </a:xfrm>
        </p:spPr>
        <p:txBody>
          <a:bodyPr/>
          <a:lstStyle/>
          <a:p>
            <a:pPr eaLnBrk="1" hangingPunct="1">
              <a:buFont typeface="Wingdings" panose="05000000000000000000" pitchFamily="2" charset="2"/>
              <a:buNone/>
            </a:pPr>
            <a:r>
              <a:rPr lang="zh-CN" altLang="en-US" b="1" smtClean="0"/>
              <a:t>（</a:t>
            </a:r>
            <a:r>
              <a:rPr lang="en-US" altLang="zh-CN" b="1" smtClean="0"/>
              <a:t>4195835</a:t>
            </a:r>
            <a:r>
              <a:rPr lang="zh-CN" altLang="en-US" b="1" smtClean="0"/>
              <a:t>／</a:t>
            </a:r>
            <a:r>
              <a:rPr lang="en-US" altLang="zh-CN" b="1" smtClean="0"/>
              <a:t>3145727</a:t>
            </a:r>
            <a:r>
              <a:rPr lang="zh-CN" altLang="en-US" b="1" smtClean="0"/>
              <a:t>）</a:t>
            </a:r>
            <a:r>
              <a:rPr lang="zh-CN" altLang="zh-CN" b="1" smtClean="0"/>
              <a:t>×</a:t>
            </a:r>
            <a:r>
              <a:rPr lang="en-US" altLang="zh-CN" b="1" smtClean="0"/>
              <a:t>3145727- 4195835 = </a:t>
            </a:r>
            <a:r>
              <a:rPr lang="en-US" altLang="zh-CN" sz="3600" b="1" smtClean="0">
                <a:solidFill>
                  <a:srgbClr val="FF0000"/>
                </a:solidFill>
              </a:rPr>
              <a:t>?</a:t>
            </a:r>
            <a:endParaRPr lang="zh-CN" altLang="en-US" sz="3600" smtClean="0">
              <a:solidFill>
                <a:srgbClr val="FF0000"/>
              </a:solidFill>
            </a:endParaRPr>
          </a:p>
        </p:txBody>
      </p:sp>
      <p:pic>
        <p:nvPicPr>
          <p:cNvPr id="21508" name="Picture 4" descr="pentium-CPU.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33563" y="2954338"/>
            <a:ext cx="5153025"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446088" y="5875338"/>
            <a:ext cx="8324850" cy="461962"/>
          </a:xfrm>
          <a:prstGeom prst="rect">
            <a:avLst/>
          </a:prstGeom>
          <a:noFill/>
        </p:spPr>
        <p:txBody>
          <a:bodyPr>
            <a:spAutoFit/>
          </a:bodyPr>
          <a:lstStyle/>
          <a:p>
            <a:pPr>
              <a:defRPr/>
            </a:pPr>
            <a:r>
              <a:rPr lang="zh-CN" altLang="en-US" sz="2400" b="1" noProof="1">
                <a:solidFill>
                  <a:schemeClr val="accent6"/>
                </a:solidFill>
                <a:latin typeface="Arial" panose="020B0604020202020204" pitchFamily="34" charset="0"/>
                <a:ea typeface="宋体" panose="02010600030101010101" pitchFamily="2" charset="-122"/>
              </a:rPr>
              <a:t>最后 </a:t>
            </a:r>
            <a:r>
              <a:rPr lang="en-US" altLang="zh-CN" sz="2400" b="1" noProof="1">
                <a:solidFill>
                  <a:schemeClr val="accent6"/>
                </a:solidFill>
                <a:latin typeface="Arial" panose="020B0604020202020204" pitchFamily="34" charset="0"/>
                <a:ea typeface="宋体" panose="02010600030101010101" pitchFamily="2" charset="-122"/>
              </a:rPr>
              <a:t>Intel</a:t>
            </a:r>
            <a:r>
              <a:rPr lang="zh-CN" altLang="en-US" sz="2400" b="1" noProof="1">
                <a:solidFill>
                  <a:schemeClr val="accent6"/>
                </a:solidFill>
                <a:latin typeface="Arial" panose="020B0604020202020204" pitchFamily="34" charset="0"/>
                <a:ea typeface="宋体" panose="02010600030101010101" pitchFamily="2" charset="-122"/>
              </a:rPr>
              <a:t>公司付出很大代价，回收</a:t>
            </a:r>
            <a:r>
              <a:rPr lang="en-US" altLang="zh-CN" sz="2400" b="1" noProof="1">
                <a:solidFill>
                  <a:schemeClr val="accent6"/>
                </a:solidFill>
                <a:latin typeface="Arial" panose="020B0604020202020204" pitchFamily="34" charset="0"/>
                <a:ea typeface="宋体" panose="02010600030101010101" pitchFamily="2" charset="-122"/>
              </a:rPr>
              <a:t>CPU</a:t>
            </a:r>
            <a:r>
              <a:rPr lang="zh-CN" altLang="en-US" sz="2400" b="1" noProof="1">
                <a:solidFill>
                  <a:schemeClr val="accent6"/>
                </a:solidFill>
                <a:latin typeface="Arial" panose="020B0604020202020204" pitchFamily="34" charset="0"/>
                <a:ea typeface="宋体" panose="02010600030101010101" pitchFamily="2" charset="-122"/>
              </a:rPr>
              <a:t>，造成</a:t>
            </a:r>
            <a:r>
              <a:rPr lang="en-US" altLang="zh-CN" sz="2400" b="1" noProof="1">
                <a:solidFill>
                  <a:schemeClr val="accent6"/>
                </a:solidFill>
                <a:latin typeface="Arial" panose="020B0604020202020204" pitchFamily="34" charset="0"/>
                <a:ea typeface="宋体" panose="02010600030101010101" pitchFamily="2" charset="-122"/>
              </a:rPr>
              <a:t>4</a:t>
            </a:r>
            <a:r>
              <a:rPr lang="zh-CN" altLang="en-US" sz="2400" b="1" noProof="1">
                <a:solidFill>
                  <a:schemeClr val="accent6"/>
                </a:solidFill>
                <a:latin typeface="Arial" panose="020B0604020202020204" pitchFamily="34" charset="0"/>
                <a:ea typeface="宋体" panose="02010600030101010101" pitchFamily="2" charset="-122"/>
              </a:rPr>
              <a:t>亿美元损失</a:t>
            </a:r>
            <a:endParaRPr lang="zh-CN" altLang="en-US" sz="2400" b="1" noProof="1">
              <a:solidFill>
                <a:schemeClr val="accent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anim calcmode="lin" valueType="num">
                                      <p:cBhvr>
                                        <p:cTn id="7" dur="1000" fill="hold"/>
                                        <p:tgtEl>
                                          <p:spTgt spid="21508"/>
                                        </p:tgtEl>
                                        <p:attrNameLst>
                                          <p:attrName>ppt_w</p:attrName>
                                        </p:attrNameLst>
                                      </p:cBhvr>
                                      <p:tavLst>
                                        <p:tav tm="0">
                                          <p:val>
                                            <p:strVal val="#ppt_w*0.70"/>
                                          </p:val>
                                        </p:tav>
                                        <p:tav tm="100000">
                                          <p:val>
                                            <p:strVal val="#ppt_w"/>
                                          </p:val>
                                        </p:tav>
                                      </p:tavLst>
                                    </p:anim>
                                    <p:anim calcmode="lin" valueType="num">
                                      <p:cBhvr>
                                        <p:cTn id="8" dur="1000" fill="hold"/>
                                        <p:tgtEl>
                                          <p:spTgt spid="21508"/>
                                        </p:tgtEl>
                                        <p:attrNameLst>
                                          <p:attrName>ppt_h</p:attrName>
                                        </p:attrNameLst>
                                      </p:cBhvr>
                                      <p:tavLst>
                                        <p:tav tm="0">
                                          <p:val>
                                            <p:strVal val="#ppt_h"/>
                                          </p:val>
                                        </p:tav>
                                        <p:tav tm="100000">
                                          <p:val>
                                            <p:strVal val="#ppt_h"/>
                                          </p:val>
                                        </p:tav>
                                      </p:tavLst>
                                    </p:anim>
                                    <p:animEffect transition="in" filter="fade">
                                      <p:cBhvr>
                                        <p:cTn id="9" dur="1000"/>
                                        <p:tgtEl>
                                          <p:spTgt spid="21508"/>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Title 1"/>
          <p:cNvSpPr>
            <a:spLocks noGrp="1" noChangeArrowheads="1"/>
          </p:cNvSpPr>
          <p:nvPr>
            <p:ph type="title"/>
          </p:nvPr>
        </p:nvSpPr>
        <p:spPr>
          <a:xfrm>
            <a:off x="1331913" y="366713"/>
            <a:ext cx="6240462" cy="561975"/>
          </a:xfrm>
        </p:spPr>
        <p:txBody>
          <a:bodyPr/>
          <a:lstStyle/>
          <a:p>
            <a:pPr marL="533400" indent="-355600" algn="ctr" eaLnBrk="1" hangingPunct="1">
              <a:lnSpc>
                <a:spcPct val="150000"/>
              </a:lnSpc>
            </a:pPr>
            <a:r>
              <a:rPr lang="zh-CN" altLang="en-US" sz="3600" b="1" smtClean="0">
                <a:solidFill>
                  <a:srgbClr val="FFFF00"/>
                </a:solidFill>
                <a:latin typeface="黑体" panose="02010609060101010101" pitchFamily="49" charset="-122"/>
              </a:rPr>
              <a:t>火星探测飞船坠毁</a:t>
            </a:r>
            <a:endParaRPr lang="zh-CN" altLang="en-US" sz="3600" b="1" smtClean="0">
              <a:solidFill>
                <a:srgbClr val="FFFF00"/>
              </a:solidFill>
              <a:latin typeface="黑体" panose="02010609060101010101" pitchFamily="49" charset="-122"/>
            </a:endParaRPr>
          </a:p>
        </p:txBody>
      </p:sp>
      <p:sp>
        <p:nvSpPr>
          <p:cNvPr id="22531" name="Content Placeholder 2"/>
          <p:cNvSpPr>
            <a:spLocks noGrp="1" noChangeArrowheads="1"/>
          </p:cNvSpPr>
          <p:nvPr>
            <p:ph idx="1"/>
          </p:nvPr>
        </p:nvSpPr>
        <p:spPr>
          <a:xfrm>
            <a:off x="395288" y="1557338"/>
            <a:ext cx="5329237" cy="4749800"/>
          </a:xfrm>
        </p:spPr>
        <p:txBody>
          <a:bodyPr/>
          <a:lstStyle/>
          <a:p>
            <a:pPr>
              <a:lnSpc>
                <a:spcPct val="130000"/>
              </a:lnSpc>
              <a:buClr>
                <a:srgbClr val="3C8C93"/>
              </a:buClr>
              <a:buSzPct val="90000"/>
              <a:buFont typeface="Wingdings" panose="05000000000000000000" pitchFamily="2" charset="2"/>
              <a:buChar char="p"/>
            </a:pPr>
            <a:r>
              <a:rPr lang="zh-CN" altLang="en-US" sz="2400" smtClean="0">
                <a:ea typeface="楷体" panose="02010609060101010101" pitchFamily="49" charset="-122"/>
              </a:rPr>
              <a:t>机械震动在大多数情况下也会触发着地开关，设置错误的数据位。设想飞船开始着陆时，计算机极有可能关闭推进器，而火星登陆飞船下坠</a:t>
            </a:r>
            <a:r>
              <a:rPr lang="en-US" altLang="zh-CN" sz="2400" smtClean="0">
                <a:ea typeface="楷体" panose="02010609060101010101" pitchFamily="49" charset="-122"/>
              </a:rPr>
              <a:t>1800</a:t>
            </a:r>
            <a:r>
              <a:rPr lang="zh-CN" altLang="en-US" sz="2400" smtClean="0">
                <a:ea typeface="楷体" panose="02010609060101010101" pitchFamily="49" charset="-122"/>
              </a:rPr>
              <a:t>米之后没有反推进器的帮助，冲向地面，必然会撞成碎片</a:t>
            </a:r>
            <a:endParaRPr lang="en-US" altLang="zh-CN" sz="2400" smtClean="0">
              <a:ea typeface="楷体" panose="02010609060101010101" pitchFamily="49" charset="-122"/>
            </a:endParaRPr>
          </a:p>
          <a:p>
            <a:pPr>
              <a:lnSpc>
                <a:spcPct val="130000"/>
              </a:lnSpc>
              <a:buClr>
                <a:srgbClr val="3C8C93"/>
              </a:buClr>
              <a:buSzPct val="90000"/>
              <a:buFont typeface="Wingdings" panose="05000000000000000000" pitchFamily="2" charset="2"/>
              <a:buChar char="p"/>
            </a:pPr>
            <a:r>
              <a:rPr lang="zh-CN" altLang="en-US" sz="2400" smtClean="0">
                <a:ea typeface="楷体" panose="02010609060101010101" pitchFamily="49" charset="-122"/>
              </a:rPr>
              <a:t>两个小组本身的工作都没什么问题，就是没有合在一起测试，其接口没有被测，而问题就在这里</a:t>
            </a:r>
            <a:endParaRPr lang="zh-CN" altLang="en-US" sz="2400" smtClean="0">
              <a:ea typeface="楷体" panose="02010609060101010101" pitchFamily="49" charset="-122"/>
            </a:endParaRPr>
          </a:p>
        </p:txBody>
      </p:sp>
      <p:pic>
        <p:nvPicPr>
          <p:cNvPr id="10244" name="Picture 5" descr="http://www.scientificamerican.com/media/inline/E94DBF14-9F3B-3D1F-3CFD4102717B20A9_1.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95963" y="2492375"/>
            <a:ext cx="3048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Effect transition="in" filter="wipe(left)">
                                      <p:cBhvr>
                                        <p:cTn id="7" dur="500"/>
                                        <p:tgtEl>
                                          <p:spTgt spid="225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Title 1"/>
          <p:cNvSpPr>
            <a:spLocks noGrp="1" noChangeArrowheads="1"/>
          </p:cNvSpPr>
          <p:nvPr>
            <p:ph type="title"/>
          </p:nvPr>
        </p:nvSpPr>
        <p:spPr/>
        <p:txBody>
          <a:bodyPr/>
          <a:lstStyle/>
          <a:p>
            <a:pPr marL="533400" indent="-355600" algn="ctr" eaLnBrk="1" hangingPunct="1">
              <a:lnSpc>
                <a:spcPct val="150000"/>
              </a:lnSpc>
            </a:pPr>
            <a:r>
              <a:rPr lang="zh-CN" altLang="en-US" sz="3600" b="1" smtClean="0">
                <a:solidFill>
                  <a:srgbClr val="FFFF00"/>
                </a:solidFill>
                <a:latin typeface="黑体" panose="02010609060101010101" pitchFamily="49" charset="-122"/>
              </a:rPr>
              <a:t>更多的悲剧</a:t>
            </a:r>
            <a:endParaRPr lang="zh-CN" altLang="en-US" sz="3600" b="1" smtClean="0">
              <a:solidFill>
                <a:srgbClr val="FFFF00"/>
              </a:solidFill>
              <a:latin typeface="黑体" panose="02010609060101010101" pitchFamily="49" charset="-122"/>
            </a:endParaRPr>
          </a:p>
        </p:txBody>
      </p:sp>
      <p:sp>
        <p:nvSpPr>
          <p:cNvPr id="23555" name="Content Placeholder 2"/>
          <p:cNvSpPr>
            <a:spLocks noGrp="1" noChangeArrowheads="1"/>
          </p:cNvSpPr>
          <p:nvPr>
            <p:ph idx="1"/>
          </p:nvPr>
        </p:nvSpPr>
        <p:spPr>
          <a:xfrm>
            <a:off x="539750" y="1844675"/>
            <a:ext cx="8064500" cy="4032250"/>
          </a:xfrm>
        </p:spPr>
        <p:txBody>
          <a:bodyPr/>
          <a:lstStyle/>
          <a:p>
            <a:pPr>
              <a:lnSpc>
                <a:spcPct val="130000"/>
              </a:lnSpc>
              <a:buClr>
                <a:srgbClr val="3C8C93"/>
              </a:buClr>
              <a:buSzPct val="90000"/>
              <a:buFont typeface="Wingdings" panose="05000000000000000000" pitchFamily="2" charset="2"/>
              <a:buChar char="p"/>
            </a:pPr>
            <a:r>
              <a:rPr lang="zh-CN" altLang="en-US" sz="2400" smtClean="0">
                <a:ea typeface="楷体" panose="02010609060101010101" pitchFamily="49" charset="-122"/>
              </a:rPr>
              <a:t>放射性治疗仪</a:t>
            </a:r>
            <a:r>
              <a:rPr lang="en-US" altLang="zh-CN" sz="2400" smtClean="0">
                <a:ea typeface="楷体" panose="02010609060101010101" pitchFamily="49" charset="-122"/>
              </a:rPr>
              <a:t>Therac-25</a:t>
            </a:r>
            <a:r>
              <a:rPr lang="zh-CN" altLang="en-US" sz="2400" smtClean="0">
                <a:ea typeface="楷体" panose="02010609060101010101" pitchFamily="49" charset="-122"/>
              </a:rPr>
              <a:t>中的软件存在缺陷，导致几个癌症病人受到非常严重的过量放射性治疗，其中</a:t>
            </a:r>
            <a:r>
              <a:rPr lang="en-US" altLang="zh-CN" sz="2400" smtClean="0">
                <a:ea typeface="楷体" panose="02010609060101010101" pitchFamily="49" charset="-122"/>
              </a:rPr>
              <a:t>4</a:t>
            </a:r>
            <a:r>
              <a:rPr lang="zh-CN" altLang="en-US" sz="2400" smtClean="0">
                <a:ea typeface="楷体" panose="02010609060101010101" pitchFamily="49" charset="-122"/>
              </a:rPr>
              <a:t>个人因此死亡</a:t>
            </a:r>
            <a:endParaRPr lang="en-US" altLang="zh-CN" sz="2400" smtClean="0">
              <a:ea typeface="楷体" panose="02010609060101010101" pitchFamily="49" charset="-122"/>
            </a:endParaRPr>
          </a:p>
          <a:p>
            <a:pPr>
              <a:lnSpc>
                <a:spcPct val="130000"/>
              </a:lnSpc>
              <a:buClr>
                <a:srgbClr val="3C8C93"/>
              </a:buClr>
              <a:buSzPct val="90000"/>
              <a:buFont typeface="Wingdings" panose="05000000000000000000" pitchFamily="2" charset="2"/>
              <a:buChar char="p"/>
            </a:pPr>
            <a:r>
              <a:rPr lang="zh-CN" altLang="en-US" sz="2400" smtClean="0">
                <a:ea typeface="楷体" panose="02010609060101010101" pitchFamily="49" charset="-122"/>
              </a:rPr>
              <a:t>当爱国者导弹防御系统的时钟累计运行超过</a:t>
            </a:r>
            <a:r>
              <a:rPr lang="en-US" altLang="zh-CN" sz="2400" smtClean="0">
                <a:ea typeface="楷体" panose="02010609060101010101" pitchFamily="49" charset="-122"/>
              </a:rPr>
              <a:t>14</a:t>
            </a:r>
            <a:r>
              <a:rPr lang="zh-CN" altLang="en-US" sz="2400" smtClean="0">
                <a:ea typeface="楷体" panose="02010609060101010101" pitchFamily="49" charset="-122"/>
              </a:rPr>
              <a:t>小时后，系统的跟踪系统就不准确。从而导致拦截伊拉克飞毛腿导弹的几次失败，其中一枚在沙特阿拉伯的多哈爆炸的飞毛腿导弹造成</a:t>
            </a:r>
            <a:r>
              <a:rPr lang="en-US" altLang="zh-CN" sz="2400" smtClean="0">
                <a:ea typeface="楷体" panose="02010609060101010101" pitchFamily="49" charset="-122"/>
              </a:rPr>
              <a:t>28</a:t>
            </a:r>
            <a:r>
              <a:rPr lang="zh-CN" altLang="en-US" sz="2400" smtClean="0">
                <a:ea typeface="楷体" panose="02010609060101010101" pitchFamily="49" charset="-122"/>
              </a:rPr>
              <a:t>名美国士兵死亡</a:t>
            </a:r>
            <a:endParaRPr lang="zh-CN" altLang="en-US" sz="2400" smtClean="0">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Effect transition="in" filter="wipe(left)">
                                      <p:cBhvr>
                                        <p:cTn id="7" dur="500"/>
                                        <p:tgtEl>
                                          <p:spTgt spid="235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67288" y="4076700"/>
            <a:ext cx="3563937"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4"/>
          <p:cNvSpPr txBox="1">
            <a:spLocks noChangeArrowheads="1"/>
          </p:cNvSpPr>
          <p:nvPr/>
        </p:nvSpPr>
        <p:spPr bwMode="auto">
          <a:xfrm>
            <a:off x="611188" y="6092825"/>
            <a:ext cx="3957637"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r>
              <a:rPr lang="de-DE" altLang="zh-CN" sz="1400" b="1">
                <a:solidFill>
                  <a:schemeClr val="accent2"/>
                </a:solidFill>
                <a:ea typeface="宋体" panose="02010600030101010101" pitchFamily="2" charset="-122"/>
                <a:hlinkClick r:id="rId2"/>
              </a:rPr>
              <a:t>http://news.163.com/07/1217/01/3VSLHQ4E00011229.html</a:t>
            </a:r>
            <a:endParaRPr lang="zh-TW" altLang="en-US" sz="1400" b="1">
              <a:ea typeface="宋体" panose="02010600030101010101" pitchFamily="2" charset="-122"/>
            </a:endParaRPr>
          </a:p>
        </p:txBody>
      </p:sp>
      <p:pic>
        <p:nvPicPr>
          <p:cNvPr id="1229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7288" y="1520825"/>
            <a:ext cx="3554412"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56" name="Text Box 8"/>
          <p:cNvSpPr txBox="1">
            <a:spLocks noChangeArrowheads="1"/>
          </p:cNvSpPr>
          <p:nvPr/>
        </p:nvSpPr>
        <p:spPr bwMode="auto">
          <a:xfrm>
            <a:off x="179388" y="1484313"/>
            <a:ext cx="4824412" cy="439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marL="342900" indent="-342900"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pPr>
              <a:lnSpc>
                <a:spcPct val="130000"/>
              </a:lnSpc>
              <a:spcBef>
                <a:spcPct val="20000"/>
              </a:spcBef>
              <a:buClr>
                <a:srgbClr val="3C8C93"/>
              </a:buClr>
              <a:buSzPct val="90000"/>
              <a:buFont typeface="Wingdings" panose="05000000000000000000" pitchFamily="2" charset="2"/>
              <a:buChar char="p"/>
            </a:pPr>
            <a:r>
              <a:rPr lang="en-US" altLang="zh-CN" sz="2400" i="0">
                <a:ea typeface="楷体" panose="02010609060101010101" pitchFamily="49" charset="-122"/>
              </a:rPr>
              <a:t>2006</a:t>
            </a:r>
            <a:r>
              <a:rPr lang="zh-CN" altLang="en-US" sz="2400" i="0">
                <a:ea typeface="楷体" panose="02010609060101010101" pitchFamily="49" charset="-122"/>
              </a:rPr>
              <a:t>年</a:t>
            </a:r>
            <a:r>
              <a:rPr lang="en-US" altLang="zh-CN" sz="2400" i="0">
                <a:ea typeface="楷体" panose="02010609060101010101" pitchFamily="49" charset="-122"/>
              </a:rPr>
              <a:t>4</a:t>
            </a:r>
            <a:r>
              <a:rPr lang="zh-CN" altLang="en-US" sz="2400" i="0">
                <a:ea typeface="楷体" panose="02010609060101010101" pitchFamily="49" charset="-122"/>
              </a:rPr>
              <a:t>月</a:t>
            </a:r>
            <a:r>
              <a:rPr lang="en-US" altLang="zh-CN" sz="2400" i="0">
                <a:ea typeface="楷体" panose="02010609060101010101" pitchFamily="49" charset="-122"/>
              </a:rPr>
              <a:t>21</a:t>
            </a:r>
            <a:r>
              <a:rPr lang="zh-CN" altLang="en-US" sz="2400" i="0">
                <a:ea typeface="楷体" panose="02010609060101010101" pitchFamily="49" charset="-122"/>
              </a:rPr>
              <a:t>日晚</a:t>
            </a:r>
            <a:r>
              <a:rPr lang="en-US" altLang="zh-CN" sz="2400" i="0">
                <a:ea typeface="楷体" panose="02010609060101010101" pitchFamily="49" charset="-122"/>
              </a:rPr>
              <a:t>10</a:t>
            </a:r>
            <a:r>
              <a:rPr lang="zh-CN" altLang="en-US" sz="2400" i="0">
                <a:ea typeface="楷体" panose="02010609060101010101" pitchFamily="49" charset="-122"/>
              </a:rPr>
              <a:t>时，许霆来到广州天河区黄埔大道某银行的</a:t>
            </a:r>
            <a:r>
              <a:rPr lang="en-US" altLang="zh-CN" sz="2400" i="0">
                <a:ea typeface="楷体" panose="02010609060101010101" pitchFamily="49" charset="-122"/>
              </a:rPr>
              <a:t>ATM</a:t>
            </a:r>
            <a:r>
              <a:rPr lang="zh-CN" altLang="en-US" sz="2400" i="0">
                <a:ea typeface="楷体" panose="02010609060101010101" pitchFamily="49" charset="-122"/>
              </a:rPr>
              <a:t>取款机取款。结果取出</a:t>
            </a:r>
            <a:r>
              <a:rPr lang="en-US" altLang="zh-CN" sz="2400" i="0">
                <a:ea typeface="楷体" panose="02010609060101010101" pitchFamily="49" charset="-122"/>
              </a:rPr>
              <a:t>1000</a:t>
            </a:r>
            <a:r>
              <a:rPr lang="zh-CN" altLang="en-US" sz="2400" i="0">
                <a:ea typeface="楷体" panose="02010609060101010101" pitchFamily="49" charset="-122"/>
              </a:rPr>
              <a:t>元后，银行卡账户里只被扣</a:t>
            </a:r>
            <a:r>
              <a:rPr lang="en-US" altLang="zh-CN" sz="2400" i="0">
                <a:ea typeface="楷体" panose="02010609060101010101" pitchFamily="49" charset="-122"/>
              </a:rPr>
              <a:t>1</a:t>
            </a:r>
            <a:r>
              <a:rPr lang="zh-CN" altLang="en-US" sz="2400" i="0">
                <a:ea typeface="楷体" panose="02010609060101010101" pitchFamily="49" charset="-122"/>
              </a:rPr>
              <a:t>元，许霆先后取款</a:t>
            </a:r>
            <a:r>
              <a:rPr lang="en-US" altLang="zh-CN" sz="2400" i="0">
                <a:ea typeface="楷体" panose="02010609060101010101" pitchFamily="49" charset="-122"/>
              </a:rPr>
              <a:t>171</a:t>
            </a:r>
            <a:r>
              <a:rPr lang="zh-CN" altLang="en-US" sz="2400" i="0">
                <a:ea typeface="楷体" panose="02010609060101010101" pitchFamily="49" charset="-122"/>
              </a:rPr>
              <a:t>笔，合计</a:t>
            </a:r>
            <a:r>
              <a:rPr lang="en-US" altLang="zh-CN" sz="2400" i="0">
                <a:ea typeface="楷体" panose="02010609060101010101" pitchFamily="49" charset="-122"/>
              </a:rPr>
              <a:t>17.5</a:t>
            </a:r>
            <a:r>
              <a:rPr lang="zh-CN" altLang="en-US" sz="2400" i="0">
                <a:ea typeface="楷体" panose="02010609060101010101" pitchFamily="49" charset="-122"/>
              </a:rPr>
              <a:t>万元。许霆潜逃一年后被抓获，以盗窃罪被判无期徒刑，后改判为</a:t>
            </a:r>
            <a:r>
              <a:rPr lang="en-US" altLang="zh-CN" sz="2400" i="0">
                <a:ea typeface="楷体" panose="02010609060101010101" pitchFamily="49" charset="-122"/>
              </a:rPr>
              <a:t>5</a:t>
            </a:r>
            <a:r>
              <a:rPr lang="zh-CN" altLang="en-US" sz="2400" i="0">
                <a:ea typeface="楷体" panose="02010609060101010101" pitchFamily="49" charset="-122"/>
              </a:rPr>
              <a:t>年有期徒刑。</a:t>
            </a:r>
            <a:endParaRPr lang="zh-CN" altLang="en-US" sz="2400" i="0">
              <a:ea typeface="楷体" panose="02010609060101010101" pitchFamily="49" charset="-122"/>
            </a:endParaRPr>
          </a:p>
        </p:txBody>
      </p:sp>
      <p:sp>
        <p:nvSpPr>
          <p:cNvPr id="12294" name="标题 6"/>
          <p:cNvSpPr>
            <a:spLocks noGrp="1" noChangeArrowheads="1"/>
          </p:cNvSpPr>
          <p:nvPr>
            <p:ph type="title" idx="4294967295"/>
          </p:nvPr>
        </p:nvSpPr>
        <p:spPr>
          <a:xfrm>
            <a:off x="539750" y="333375"/>
            <a:ext cx="7488238" cy="1008063"/>
          </a:xfrm>
          <a:solidFill>
            <a:srgbClr val="FFFFFF"/>
          </a:solidFill>
          <a:ln>
            <a:solidFill>
              <a:srgbClr val="000000"/>
            </a:solidFill>
            <a:miter lim="800000"/>
          </a:ln>
        </p:spPr>
        <p:txBody>
          <a:bodyPr tIns="0" bIns="0" anchor="t"/>
          <a:lstStyle/>
          <a:p>
            <a:pPr marL="533400" indent="-355600" algn="ctr" eaLnBrk="1" hangingPunct="1">
              <a:lnSpc>
                <a:spcPct val="150000"/>
              </a:lnSpc>
            </a:pPr>
            <a:r>
              <a:rPr lang="zh-CN" altLang="en-US" sz="3600" b="1" smtClean="0">
                <a:solidFill>
                  <a:srgbClr val="FFFF00"/>
                </a:solidFill>
                <a:latin typeface="黑体" panose="02010609060101010101" pitchFamily="49" charset="-122"/>
              </a:rPr>
              <a:t>是软件的错误将许霆送进了监狱？</a:t>
            </a:r>
            <a:endParaRPr lang="zh-CN" altLang="en-US" sz="3600" b="1" smtClean="0">
              <a:solidFill>
                <a:srgbClr val="FFFF00"/>
              </a:solidFill>
              <a:latin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0056"/>
                                        </p:tgtEl>
                                        <p:attrNameLst>
                                          <p:attrName>style.visibility</p:attrName>
                                        </p:attrNameLst>
                                      </p:cBhvr>
                                      <p:to>
                                        <p:strVal val="visible"/>
                                      </p:to>
                                    </p:set>
                                    <p:anim calcmode="lin" valueType="num">
                                      <p:cBhvr>
                                        <p:cTn id="7" dur="500" fill="hold"/>
                                        <p:tgtEl>
                                          <p:spTgt spid="130056"/>
                                        </p:tgtEl>
                                        <p:attrNameLst>
                                          <p:attrName>ppt_x</p:attrName>
                                        </p:attrNameLst>
                                      </p:cBhvr>
                                      <p:tavLst>
                                        <p:tav tm="0">
                                          <p:val>
                                            <p:strVal val="1+#ppt_w/2"/>
                                          </p:val>
                                        </p:tav>
                                        <p:tav tm="100000">
                                          <p:val>
                                            <p:strVal val="#ppt_x"/>
                                          </p:val>
                                        </p:tav>
                                      </p:tavLst>
                                    </p:anim>
                                    <p:anim calcmode="lin" valueType="num">
                                      <p:cBhvr>
                                        <p:cTn id="8" dur="500" fill="hold"/>
                                        <p:tgtEl>
                                          <p:spTgt spid="13005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ppt_x</p:attrName>
                                        </p:attrNameLst>
                                      </p:cBhvr>
                                      <p:tavLst>
                                        <p:tav tm="0">
                                          <p:val>
                                            <p:strVal val="0-#ppt_w/2"/>
                                          </p:val>
                                        </p:tav>
                                        <p:tav tm="100000">
                                          <p:val>
                                            <p:strVal val="#ppt_x"/>
                                          </p:val>
                                        </p:tav>
                                      </p:tavLst>
                                    </p:anim>
                                    <p:anim calcmode="lin" valueType="num">
                                      <p:cBhvr>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0056"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3314"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650" y="1557338"/>
            <a:ext cx="4062413" cy="295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ext Box 11"/>
          <p:cNvSpPr txBox="1">
            <a:spLocks noChangeArrowheads="1"/>
          </p:cNvSpPr>
          <p:nvPr/>
        </p:nvSpPr>
        <p:spPr bwMode="auto">
          <a:xfrm>
            <a:off x="792163" y="4545013"/>
            <a:ext cx="4221162" cy="194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pPr>
              <a:lnSpc>
                <a:spcPct val="120000"/>
              </a:lnSpc>
              <a:spcBef>
                <a:spcPct val="50000"/>
              </a:spcBef>
            </a:pPr>
            <a:r>
              <a:rPr lang="en-US" altLang="zh-CN" sz="2000">
                <a:solidFill>
                  <a:srgbClr val="000066"/>
                </a:solidFill>
                <a:ea typeface="宋体" panose="02010600030101010101" pitchFamily="2" charset="-122"/>
              </a:rPr>
              <a:t>2007</a:t>
            </a:r>
            <a:r>
              <a:rPr lang="zh-CN" altLang="en-US" sz="2000">
                <a:solidFill>
                  <a:srgbClr val="000066"/>
                </a:solidFill>
                <a:ea typeface="宋体" panose="02010600030101010101" pitchFamily="2" charset="-122"/>
              </a:rPr>
              <a:t>年</a:t>
            </a:r>
            <a:r>
              <a:rPr lang="en-US" altLang="zh-CN" sz="2000">
                <a:solidFill>
                  <a:srgbClr val="000066"/>
                </a:solidFill>
                <a:ea typeface="宋体" panose="02010600030101010101" pitchFamily="2" charset="-122"/>
              </a:rPr>
              <a:t>10</a:t>
            </a:r>
            <a:r>
              <a:rPr lang="zh-CN" altLang="en-US" sz="2000">
                <a:solidFill>
                  <a:srgbClr val="000066"/>
                </a:solidFill>
                <a:ea typeface="宋体" panose="02010600030101010101" pitchFamily="2" charset="-122"/>
              </a:rPr>
              <a:t>月</a:t>
            </a:r>
            <a:r>
              <a:rPr lang="en-US" altLang="zh-CN" sz="2000">
                <a:solidFill>
                  <a:srgbClr val="000066"/>
                </a:solidFill>
                <a:ea typeface="宋体" panose="02010600030101010101" pitchFamily="2" charset="-122"/>
              </a:rPr>
              <a:t>30</a:t>
            </a:r>
            <a:r>
              <a:rPr lang="zh-CN" altLang="en-US" sz="2000">
                <a:solidFill>
                  <a:srgbClr val="000066"/>
                </a:solidFill>
                <a:ea typeface="宋体" panose="02010600030101010101" pitchFamily="2" charset="-122"/>
              </a:rPr>
              <a:t>日，北京奥运会第二阶段门票销售刚启动就因为购票者太多而被迫暂停。低估了群众购票的热情，导致售票系统出现了瓶颈问题</a:t>
            </a:r>
            <a:endParaRPr lang="zh-CN" altLang="en-US" sz="2000">
              <a:solidFill>
                <a:srgbClr val="000066"/>
              </a:solidFill>
              <a:ea typeface="宋体" panose="02010600030101010101" pitchFamily="2" charset="-122"/>
            </a:endParaRPr>
          </a:p>
        </p:txBody>
      </p:sp>
      <p:sp>
        <p:nvSpPr>
          <p:cNvPr id="13316" name="标题 5"/>
          <p:cNvSpPr>
            <a:spLocks noGrp="1" noChangeArrowheads="1"/>
          </p:cNvSpPr>
          <p:nvPr>
            <p:ph type="title" idx="4294967295"/>
          </p:nvPr>
        </p:nvSpPr>
        <p:spPr>
          <a:xfrm>
            <a:off x="900113" y="333375"/>
            <a:ext cx="7056437" cy="792163"/>
          </a:xfrm>
          <a:solidFill>
            <a:srgbClr val="FFFFFF"/>
          </a:solidFill>
          <a:ln>
            <a:solidFill>
              <a:srgbClr val="000000"/>
            </a:solidFill>
            <a:miter lim="800000"/>
          </a:ln>
        </p:spPr>
        <p:txBody>
          <a:bodyPr tIns="0" bIns="0" anchor="t"/>
          <a:lstStyle/>
          <a:p>
            <a:pPr marL="533400" indent="-355600" algn="ctr" eaLnBrk="1" hangingPunct="1">
              <a:lnSpc>
                <a:spcPct val="150000"/>
              </a:lnSpc>
            </a:pPr>
            <a:r>
              <a:rPr lang="en-US" altLang="zh-CN" sz="3600" b="1" smtClean="0">
                <a:solidFill>
                  <a:srgbClr val="FFFF00"/>
                </a:solidFill>
                <a:latin typeface="黑体" panose="02010609060101010101" pitchFamily="49" charset="-122"/>
              </a:rPr>
              <a:t>08</a:t>
            </a:r>
            <a:r>
              <a:rPr lang="zh-CN" altLang="en-US" sz="3600" b="1" smtClean="0">
                <a:solidFill>
                  <a:srgbClr val="FFFF00"/>
                </a:solidFill>
                <a:latin typeface="黑体" panose="02010609060101010101" pitchFamily="49" charset="-122"/>
              </a:rPr>
              <a:t>奥运票务中心、</a:t>
            </a:r>
            <a:r>
              <a:rPr lang="en-US" altLang="zh-CN" sz="3600" b="1" smtClean="0">
                <a:solidFill>
                  <a:srgbClr val="FFFF00"/>
                </a:solidFill>
                <a:latin typeface="黑体" panose="02010609060101010101" pitchFamily="49" charset="-122"/>
              </a:rPr>
              <a:t>12306</a:t>
            </a:r>
            <a:r>
              <a:rPr lang="zh-CN" altLang="en-US" sz="3600" b="1" smtClean="0">
                <a:solidFill>
                  <a:srgbClr val="FFFF00"/>
                </a:solidFill>
                <a:latin typeface="黑体" panose="02010609060101010101" pitchFamily="49" charset="-122"/>
              </a:rPr>
              <a:t>的道歉</a:t>
            </a:r>
            <a:endParaRPr lang="zh-CN" altLang="en-US" sz="3600" b="1" smtClean="0">
              <a:solidFill>
                <a:srgbClr val="FFFF00"/>
              </a:solidFill>
              <a:latin typeface="黑体" panose="02010609060101010101" pitchFamily="49" charset="-122"/>
            </a:endParaRPr>
          </a:p>
        </p:txBody>
      </p:sp>
      <p:pic>
        <p:nvPicPr>
          <p:cNvPr id="13317" name="Picture 2" descr="http://ww2.sinaimg.cn/bmiddle/6285ad1bgw1doqpc7z5huj.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66" y="3933825"/>
            <a:ext cx="3397250"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4" descr="http://ww4.sinaimg.cn/bmiddle/6285ad1bgw1doqkdpn9u0j.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313" y="2349500"/>
            <a:ext cx="3914775"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标题 5"/>
          <p:cNvSpPr>
            <a:spLocks noGrp="1" noChangeArrowheads="1"/>
          </p:cNvSpPr>
          <p:nvPr>
            <p:ph type="title" idx="4294967295"/>
          </p:nvPr>
        </p:nvSpPr>
        <p:spPr>
          <a:xfrm>
            <a:off x="5076825" y="277813"/>
            <a:ext cx="2951163" cy="919162"/>
          </a:xfrm>
          <a:solidFill>
            <a:srgbClr val="FFFFFF"/>
          </a:solidFill>
          <a:ln>
            <a:solidFill>
              <a:srgbClr val="000000"/>
            </a:solidFill>
            <a:miter lim="800000"/>
          </a:ln>
        </p:spPr>
        <p:txBody>
          <a:bodyPr tIns="0" bIns="0" anchor="t"/>
          <a:lstStyle/>
          <a:p>
            <a:pPr marL="533400" indent="-355600" algn="ctr" eaLnBrk="1" hangingPunct="1">
              <a:lnSpc>
                <a:spcPct val="150000"/>
              </a:lnSpc>
            </a:pPr>
            <a:r>
              <a:rPr lang="zh-CN" altLang="en-US" sz="3600" b="1" smtClean="0">
                <a:solidFill>
                  <a:srgbClr val="FFFF00"/>
                </a:solidFill>
                <a:latin typeface="黑体" panose="02010609060101010101" pitchFamily="49" charset="-122"/>
              </a:rPr>
              <a:t>动车事故</a:t>
            </a:r>
            <a:endParaRPr lang="zh-CN" altLang="en-US" sz="3600" b="1" smtClean="0">
              <a:solidFill>
                <a:srgbClr val="FFFF00"/>
              </a:solidFill>
              <a:latin typeface="黑体" panose="02010609060101010101" pitchFamily="49" charset="-122"/>
            </a:endParaRPr>
          </a:p>
        </p:txBody>
      </p:sp>
      <p:pic>
        <p:nvPicPr>
          <p:cNvPr id="14339" name="Picture 2" descr="http://www.cnnb.com.cn/pic/0/02/14/84/2148432_89748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7088" y="1612900"/>
            <a:ext cx="7885112" cy="524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2756" name="Picture 4" descr="http://finance.gucheng.com/UploadFiles_7830/201107/2011072509414954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00" y="1568450"/>
            <a:ext cx="784860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6" descr="http://www.cschouse.com/images/pic/dongch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7063" y="368300"/>
            <a:ext cx="19050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2760" name="Picture 8" descr="http://upload.newhua.com/4/42/131173547897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754" y="1568450"/>
            <a:ext cx="6120510" cy="528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202756"/>
                                        </p:tgtEl>
                                        <p:attrNameLst>
                                          <p:attrName>style.visibility</p:attrName>
                                        </p:attrNameLst>
                                      </p:cBhvr>
                                      <p:to>
                                        <p:strVal val="visible"/>
                                      </p:to>
                                    </p:set>
                                    <p:animEffect transition="in" filter="blinds(vertical)">
                                      <p:cBhvr>
                                        <p:cTn id="7" dur="500"/>
                                        <p:tgtEl>
                                          <p:spTgt spid="20275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32" fill="hold" nodeType="clickEffect">
                                  <p:stCondLst>
                                    <p:cond delay="0"/>
                                  </p:stCondLst>
                                  <p:childTnLst>
                                    <p:set>
                                      <p:cBhvr>
                                        <p:cTn id="11" dur="1" fill="hold">
                                          <p:stCondLst>
                                            <p:cond delay="0"/>
                                          </p:stCondLst>
                                        </p:cTn>
                                        <p:tgtEl>
                                          <p:spTgt spid="202760"/>
                                        </p:tgtEl>
                                        <p:attrNameLst>
                                          <p:attrName>style.visibility</p:attrName>
                                        </p:attrNameLst>
                                      </p:cBhvr>
                                      <p:to>
                                        <p:strVal val="visible"/>
                                      </p:to>
                                    </p:set>
                                    <p:animEffect transition="in" filter="diamond(out)">
                                      <p:cBhvr>
                                        <p:cTn id="12" dur="1000"/>
                                        <p:tgtEl>
                                          <p:spTgt spid="202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27088" y="260350"/>
            <a:ext cx="7104062" cy="706438"/>
          </a:xfrm>
        </p:spPr>
        <p:txBody>
          <a:bodyPr/>
          <a:lstStyle/>
          <a:p>
            <a:pPr marL="533400" indent="-355600" algn="ctr" eaLnBrk="1" hangingPunct="1">
              <a:lnSpc>
                <a:spcPct val="150000"/>
              </a:lnSpc>
            </a:pPr>
            <a:r>
              <a:rPr lang="en-US" altLang="zh-CN" sz="3600" b="1" smtClean="0">
                <a:solidFill>
                  <a:srgbClr val="FFFF00"/>
                </a:solidFill>
                <a:latin typeface="黑体" panose="02010609060101010101" pitchFamily="49" charset="-122"/>
              </a:rPr>
              <a:t>为什么要进行软件测试?</a:t>
            </a:r>
            <a:endParaRPr lang="zh-CN" altLang="en-US" sz="3600" b="1" smtClean="0">
              <a:solidFill>
                <a:srgbClr val="FFFF00"/>
              </a:solidFill>
              <a:latin typeface="黑体" panose="02010609060101010101" pitchFamily="49" charset="-122"/>
            </a:endParaRPr>
          </a:p>
        </p:txBody>
      </p:sp>
      <p:sp>
        <p:nvSpPr>
          <p:cNvPr id="6" name="Rectangle 3"/>
          <p:cNvSpPr txBox="1">
            <a:spLocks noChangeArrowheads="1"/>
          </p:cNvSpPr>
          <p:nvPr/>
        </p:nvSpPr>
        <p:spPr bwMode="auto">
          <a:xfrm>
            <a:off x="395288" y="1484313"/>
            <a:ext cx="8424862"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pPr>
              <a:lnSpc>
                <a:spcPct val="130000"/>
              </a:lnSpc>
              <a:spcBef>
                <a:spcPct val="20000"/>
              </a:spcBef>
              <a:buClr>
                <a:srgbClr val="3C8C93"/>
              </a:buClr>
              <a:buSzPct val="90000"/>
              <a:buFont typeface="Wingdings" panose="05000000000000000000" pitchFamily="2" charset="2"/>
              <a:buChar char="p"/>
            </a:pPr>
            <a:r>
              <a:rPr lang="zh-CN" altLang="en-US" sz="2400" i="0">
                <a:ea typeface="楷体" panose="02010609060101010101" pitchFamily="49" charset="-122"/>
              </a:rPr>
              <a:t>软件总存在缺陷。只有通过测试，才可以发现软件缺陷。也只有发现了缺陷，才可以将软件缺陷从软件产品或软件系统中清理出去。</a:t>
            </a:r>
            <a:endParaRPr lang="zh-CN" altLang="en-US" sz="2400" i="0">
              <a:ea typeface="楷体" panose="02010609060101010101" pitchFamily="49" charset="-122"/>
            </a:endParaRPr>
          </a:p>
          <a:p>
            <a:pPr>
              <a:lnSpc>
                <a:spcPct val="130000"/>
              </a:lnSpc>
              <a:spcBef>
                <a:spcPct val="20000"/>
              </a:spcBef>
              <a:buClr>
                <a:srgbClr val="3C8C93"/>
              </a:buClr>
              <a:buSzPct val="90000"/>
              <a:buFont typeface="Wingdings" panose="05000000000000000000" pitchFamily="2" charset="2"/>
              <a:buChar char="p"/>
            </a:pPr>
            <a:r>
              <a:rPr lang="zh-CN" altLang="en-US" sz="2400" i="0">
                <a:ea typeface="楷体" panose="02010609060101010101" pitchFamily="49" charset="-122"/>
              </a:rPr>
              <a:t>软件中存在的缺陷给我们带来的损失是巨大的，这也说明了软件测试的必要性和重要性</a:t>
            </a:r>
            <a:endParaRPr lang="en-US" altLang="zh-CN" sz="2400" i="0">
              <a:ea typeface="楷体" panose="02010609060101010101" pitchFamily="49" charset="-122"/>
            </a:endParaRPr>
          </a:p>
          <a:p>
            <a:pPr>
              <a:lnSpc>
                <a:spcPct val="130000"/>
              </a:lnSpc>
              <a:spcBef>
                <a:spcPct val="20000"/>
              </a:spcBef>
              <a:buClr>
                <a:srgbClr val="3C8C93"/>
              </a:buClr>
              <a:buSzPct val="90000"/>
              <a:buFont typeface="Wingdings" panose="05000000000000000000" pitchFamily="2" charset="2"/>
              <a:buChar char="p"/>
            </a:pPr>
            <a:r>
              <a:rPr lang="zh-CN" altLang="en-US" sz="2400" i="0">
                <a:ea typeface="楷体" panose="02010609060101010101" pitchFamily="49" charset="-122"/>
              </a:rPr>
              <a:t>测试是所有工程学科的基本组成单元，自然也是软件开发的重要组成部分。 </a:t>
            </a:r>
            <a:endParaRPr lang="en-US" altLang="zh-CN" sz="2400" i="0">
              <a:ea typeface="楷体" panose="02010609060101010101" pitchFamily="49" charset="-122"/>
            </a:endParaRPr>
          </a:p>
          <a:p>
            <a:pPr>
              <a:lnSpc>
                <a:spcPct val="130000"/>
              </a:lnSpc>
              <a:spcBef>
                <a:spcPct val="20000"/>
              </a:spcBef>
              <a:buClr>
                <a:srgbClr val="3C8C93"/>
              </a:buClr>
              <a:buSzPct val="90000"/>
              <a:buFont typeface="Wingdings" panose="05000000000000000000" pitchFamily="2" charset="2"/>
              <a:buChar char="p"/>
            </a:pPr>
            <a:r>
              <a:rPr lang="zh-CN" altLang="en-US" sz="2400" i="0">
                <a:ea typeface="楷体" panose="02010609060101010101" pitchFamily="49" charset="-122"/>
              </a:rPr>
              <a:t>测试人员水平越高，找到软件问题的时间就越早，软件就越容易更正，产品发布之后越稳定，公司赚的钱也越多，微软就是一个典型的例子</a:t>
            </a:r>
            <a:endParaRPr lang="zh-CN" altLang="en-US" sz="2400" i="0">
              <a:ea typeface="楷体" panose="02010609060101010101" pitchFamily="49" charset="-122"/>
            </a:endParaRPr>
          </a:p>
          <a:p>
            <a:pPr eaLnBrk="1" hangingPunct="1">
              <a:lnSpc>
                <a:spcPct val="90000"/>
              </a:lnSpc>
              <a:spcBef>
                <a:spcPct val="20000"/>
              </a:spcBef>
              <a:buClr>
                <a:schemeClr val="folHlink"/>
              </a:buClr>
              <a:buSzPct val="90000"/>
              <a:buFont typeface="Wingdings" panose="05000000000000000000" pitchFamily="2" charset="2"/>
              <a:buNone/>
            </a:pP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strips(downRight)">
                                      <p:cBhvr>
                                        <p:cTn id="7" dur="10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strips(downRight)">
                                      <p:cBhvr>
                                        <p:cTn id="12" dur="10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strips(downRight)">
                                      <p:cBhvr>
                                        <p:cTn id="17" dur="1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6"/>
          <p:cNvSpPr>
            <a:spLocks noChangeArrowheads="1"/>
          </p:cNvSpPr>
          <p:nvPr/>
        </p:nvSpPr>
        <p:spPr bwMode="black">
          <a:xfrm>
            <a:off x="0" y="428625"/>
            <a:ext cx="9144000" cy="519113"/>
          </a:xfrm>
          <a:prstGeom prst="rect">
            <a:avLst/>
          </a:prstGeom>
          <a:noFill/>
          <a:ln w="9525">
            <a:noFill/>
            <a:miter lim="800000"/>
          </a:ln>
          <a:effectLst/>
        </p:spPr>
        <p:txBody>
          <a:bodyPr anchor="ctr"/>
          <a:lstStyle/>
          <a:p>
            <a:pPr fontAlgn="auto">
              <a:spcBef>
                <a:spcPts val="0"/>
              </a:spcBef>
              <a:spcAft>
                <a:spcPts val="0"/>
              </a:spcAft>
              <a:defRPr/>
            </a:pPr>
            <a:r>
              <a:rPr lang="en-US" altLang="zh-CN" sz="2400" i="0" kern="0" dirty="0">
                <a:solidFill>
                  <a:srgbClr val="FFFFFF"/>
                </a:solidFill>
                <a:latin typeface="+mj-lt"/>
                <a:ea typeface="+mn-ea"/>
              </a:rPr>
              <a:t>     </a:t>
            </a:r>
            <a:endParaRPr lang="zh-CN" altLang="en-US" sz="2400" i="0" kern="0" dirty="0">
              <a:solidFill>
                <a:srgbClr val="FFFFFF"/>
              </a:solidFill>
              <a:latin typeface="+mj-lt"/>
              <a:ea typeface="+mn-ea"/>
            </a:endParaRPr>
          </a:p>
        </p:txBody>
      </p:sp>
      <p:sp>
        <p:nvSpPr>
          <p:cNvPr id="2" name="矩形 1"/>
          <p:cNvSpPr/>
          <p:nvPr/>
        </p:nvSpPr>
        <p:spPr>
          <a:xfrm>
            <a:off x="107628" y="763072"/>
            <a:ext cx="3243580" cy="460375"/>
          </a:xfrm>
          <a:prstGeom prst="rect">
            <a:avLst/>
          </a:prstGeom>
        </p:spPr>
        <p:txBody>
          <a:bodyPr wrap="none">
            <a:spAutoFit/>
          </a:bodyPr>
          <a:lstStyle/>
          <a:p>
            <a:r>
              <a:rPr lang="zh-CN" altLang="en-US" sz="2400" b="1" i="0" dirty="0">
                <a:solidFill>
                  <a:srgbClr val="FF0000"/>
                </a:solidFill>
              </a:rPr>
              <a:t>软件测试就业前景趋势</a:t>
            </a:r>
            <a:endParaRPr lang="zh-CN" altLang="en-US" sz="2400" b="1" i="0" dirty="0">
              <a:solidFill>
                <a:srgbClr val="FF0000"/>
              </a:solidFill>
            </a:endParaRPr>
          </a:p>
        </p:txBody>
      </p:sp>
      <p:sp>
        <p:nvSpPr>
          <p:cNvPr id="3" name="矩形 2"/>
          <p:cNvSpPr/>
          <p:nvPr/>
        </p:nvSpPr>
        <p:spPr>
          <a:xfrm>
            <a:off x="323646" y="1674674"/>
            <a:ext cx="8496708" cy="923330"/>
          </a:xfrm>
          <a:prstGeom prst="rect">
            <a:avLst/>
          </a:prstGeom>
        </p:spPr>
        <p:txBody>
          <a:bodyPr wrap="square">
            <a:spAutoFit/>
          </a:bodyPr>
          <a:lstStyle/>
          <a:p>
            <a:r>
              <a:rPr lang="zh-CN" altLang="en-US" i="0" dirty="0">
                <a:solidFill>
                  <a:schemeClr val="bg1"/>
                </a:solidFill>
              </a:rPr>
              <a:t>随着中国</a:t>
            </a:r>
            <a:r>
              <a:rPr lang="en-US" altLang="zh-CN" i="0" dirty="0">
                <a:solidFill>
                  <a:schemeClr val="bg1"/>
                </a:solidFill>
              </a:rPr>
              <a:t>IT</a:t>
            </a:r>
            <a:r>
              <a:rPr lang="zh-CN" altLang="en-US" i="0" dirty="0">
                <a:solidFill>
                  <a:schemeClr val="bg1"/>
                </a:solidFill>
              </a:rPr>
              <a:t>行业的发展和软件市场的成熟，人们对软件作用期望值也越来越高，软件的质量、性能、可靠性等方面也正逐渐成为人们关注的焦点。几乎每个中大型</a:t>
            </a:r>
            <a:r>
              <a:rPr lang="en-US" altLang="zh-CN" i="0" dirty="0">
                <a:solidFill>
                  <a:schemeClr val="bg1"/>
                </a:solidFill>
              </a:rPr>
              <a:t>IT</a:t>
            </a:r>
            <a:r>
              <a:rPr lang="zh-CN" altLang="en-US" i="0" dirty="0">
                <a:solidFill>
                  <a:schemeClr val="bg1"/>
                </a:solidFill>
              </a:rPr>
              <a:t>企业的产品在发布前都需要大量的质量控制、测试和文档工作。</a:t>
            </a:r>
            <a:endParaRPr lang="zh-CN" altLang="en-US" dirty="0">
              <a:solidFill>
                <a:schemeClr val="bg1"/>
              </a:solidFill>
            </a:endParaRPr>
          </a:p>
        </p:txBody>
      </p:sp>
      <p:sp>
        <p:nvSpPr>
          <p:cNvPr id="5" name="矩形 4"/>
          <p:cNvSpPr/>
          <p:nvPr/>
        </p:nvSpPr>
        <p:spPr>
          <a:xfrm>
            <a:off x="467658" y="3140976"/>
            <a:ext cx="8352696" cy="923330"/>
          </a:xfrm>
          <a:prstGeom prst="rect">
            <a:avLst/>
          </a:prstGeom>
        </p:spPr>
        <p:txBody>
          <a:bodyPr wrap="square">
            <a:spAutoFit/>
          </a:bodyPr>
          <a:lstStyle/>
          <a:p>
            <a:r>
              <a:rPr lang="zh-CN" altLang="en-US" b="1" i="0" dirty="0">
                <a:solidFill>
                  <a:schemeClr val="bg1"/>
                </a:solidFill>
              </a:rPr>
              <a:t>软件测试工程师，目前</a:t>
            </a:r>
            <a:r>
              <a:rPr lang="en-US" altLang="zh-CN" b="1" i="0" dirty="0">
                <a:solidFill>
                  <a:schemeClr val="bg1"/>
                </a:solidFill>
              </a:rPr>
              <a:t>IT</a:t>
            </a:r>
            <a:r>
              <a:rPr lang="zh-CN" altLang="en-US" b="1" i="0" dirty="0">
                <a:solidFill>
                  <a:schemeClr val="bg1"/>
                </a:solidFill>
              </a:rPr>
              <a:t>行业极端短缺的人才。</a:t>
            </a:r>
            <a:r>
              <a:rPr lang="zh-CN" altLang="en-US" i="0" dirty="0">
                <a:solidFill>
                  <a:schemeClr val="bg1"/>
                </a:solidFill>
              </a:rPr>
              <a:t>中国软件业每年新增约</a:t>
            </a:r>
            <a:r>
              <a:rPr lang="en-US" altLang="zh-CN" i="0" dirty="0">
                <a:solidFill>
                  <a:schemeClr val="bg1"/>
                </a:solidFill>
              </a:rPr>
              <a:t>20</a:t>
            </a:r>
            <a:r>
              <a:rPr lang="zh-CN" altLang="en-US" i="0" dirty="0">
                <a:solidFill>
                  <a:schemeClr val="bg1"/>
                </a:solidFill>
              </a:rPr>
              <a:t>万测试岗位就业机会，而企业、学校培养出的测试人才却不足需求量的</a:t>
            </a:r>
            <a:r>
              <a:rPr lang="en-US" altLang="zh-CN" i="0" dirty="0">
                <a:solidFill>
                  <a:schemeClr val="bg1"/>
                </a:solidFill>
              </a:rPr>
              <a:t>1/10</a:t>
            </a:r>
            <a:r>
              <a:rPr lang="zh-CN" altLang="en-US" i="0" dirty="0">
                <a:solidFill>
                  <a:schemeClr val="bg1"/>
                </a:solidFill>
              </a:rPr>
              <a:t>，这种测试人才需求与供给间的差距仍在拉大。</a:t>
            </a:r>
            <a:endParaRPr lang="zh-CN" altLang="en-US" dirty="0">
              <a:solidFill>
                <a:schemeClr val="bg1"/>
              </a:solidFill>
            </a:endParaRPr>
          </a:p>
        </p:txBody>
      </p:sp>
      <p:sp>
        <p:nvSpPr>
          <p:cNvPr id="6" name="矩形 5"/>
          <p:cNvSpPr/>
          <p:nvPr/>
        </p:nvSpPr>
        <p:spPr>
          <a:xfrm>
            <a:off x="467658" y="4449832"/>
            <a:ext cx="7992666" cy="646331"/>
          </a:xfrm>
          <a:prstGeom prst="rect">
            <a:avLst/>
          </a:prstGeom>
        </p:spPr>
        <p:txBody>
          <a:bodyPr wrap="square">
            <a:spAutoFit/>
          </a:bodyPr>
          <a:lstStyle/>
          <a:p>
            <a:r>
              <a:rPr lang="zh-CN" altLang="en-US" i="0" dirty="0"/>
              <a:t>软件测试目前就业的最好选择，具有“地位高”，“待遇高”的“双高”地位称号，前景光明；而且就业门槛低，人才需求量</a:t>
            </a:r>
            <a:r>
              <a:rPr lang="zh-CN" altLang="en-US" i="0" dirty="0" smtClean="0"/>
              <a:t>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marL="533400" indent="-355600" algn="ctr" eaLnBrk="1" hangingPunct="1">
              <a:lnSpc>
                <a:spcPct val="150000"/>
              </a:lnSpc>
            </a:pPr>
            <a:r>
              <a:rPr lang="en-US" altLang="zh-CN" sz="3600" b="1" smtClean="0">
                <a:solidFill>
                  <a:srgbClr val="FFFF00"/>
                </a:solidFill>
                <a:latin typeface="黑体" panose="02010609060101010101" pitchFamily="49" charset="-122"/>
              </a:rPr>
              <a:t>1.3 </a:t>
            </a:r>
            <a:r>
              <a:rPr lang="zh-CN" altLang="en-US" sz="3600" b="1" smtClean="0">
                <a:solidFill>
                  <a:srgbClr val="FFFF00"/>
                </a:solidFill>
                <a:latin typeface="黑体" panose="02010609060101010101" pitchFamily="49" charset="-122"/>
              </a:rPr>
              <a:t>什么是软件测试？</a:t>
            </a:r>
            <a:endParaRPr lang="zh-CN" altLang="en-US" sz="3600" b="1" smtClean="0">
              <a:solidFill>
                <a:srgbClr val="FFFF00"/>
              </a:solidFill>
              <a:latin typeface="黑体" panose="02010609060101010101" pitchFamily="49" charset="-122"/>
            </a:endParaRPr>
          </a:p>
        </p:txBody>
      </p:sp>
      <p:sp>
        <p:nvSpPr>
          <p:cNvPr id="16387" name="Rectangle 3"/>
          <p:cNvSpPr txBox="1">
            <a:spLocks noChangeArrowheads="1"/>
          </p:cNvSpPr>
          <p:nvPr/>
        </p:nvSpPr>
        <p:spPr bwMode="auto">
          <a:xfrm>
            <a:off x="468313" y="2420938"/>
            <a:ext cx="5513387"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pPr eaLnBrk="1" hangingPunct="1">
              <a:lnSpc>
                <a:spcPct val="150000"/>
              </a:lnSpc>
              <a:spcBef>
                <a:spcPct val="20000"/>
              </a:spcBef>
              <a:buClr>
                <a:srgbClr val="72BFC5"/>
              </a:buClr>
              <a:buSzPct val="90000"/>
              <a:buFont typeface="Wingdings" panose="05000000000000000000" pitchFamily="2" charset="2"/>
              <a:buChar char="p"/>
            </a:pPr>
            <a:r>
              <a:rPr lang="en-US" altLang="zh-CN" sz="2800" i="0" dirty="0">
                <a:solidFill>
                  <a:srgbClr val="000090"/>
                </a:solidFill>
                <a:latin typeface="黑体" panose="02010609060101010101" pitchFamily="49" charset="-122"/>
              </a:rPr>
              <a:t>1.3.1 </a:t>
            </a:r>
            <a:r>
              <a:rPr lang="zh-CN" altLang="en-US" sz="2800" i="0" dirty="0">
                <a:solidFill>
                  <a:srgbClr val="000090"/>
                </a:solidFill>
                <a:latin typeface="黑体" panose="02010609060101010101" pitchFamily="49" charset="-122"/>
              </a:rPr>
              <a:t>软件测试学科的形成</a:t>
            </a:r>
            <a:endParaRPr lang="zh-CN" altLang="en-US" sz="2800" i="0" dirty="0">
              <a:solidFill>
                <a:srgbClr val="000090"/>
              </a:solidFill>
              <a:latin typeface="黑体" panose="02010609060101010101" pitchFamily="49" charset="-122"/>
            </a:endParaRPr>
          </a:p>
          <a:p>
            <a:pPr eaLnBrk="1" hangingPunct="1">
              <a:lnSpc>
                <a:spcPct val="150000"/>
              </a:lnSpc>
              <a:spcBef>
                <a:spcPct val="20000"/>
              </a:spcBef>
              <a:buClr>
                <a:srgbClr val="72BFC5"/>
              </a:buClr>
              <a:buSzPct val="90000"/>
              <a:buFont typeface="Wingdings" panose="05000000000000000000" pitchFamily="2" charset="2"/>
              <a:buChar char="p"/>
            </a:pPr>
            <a:r>
              <a:rPr lang="en-US" altLang="zh-CN" sz="2800" i="0" dirty="0">
                <a:solidFill>
                  <a:srgbClr val="000090"/>
                </a:solidFill>
                <a:latin typeface="黑体" panose="02010609060101010101" pitchFamily="49" charset="-122"/>
              </a:rPr>
              <a:t>1.3.2 </a:t>
            </a:r>
            <a:r>
              <a:rPr lang="zh-CN" altLang="en-US" sz="2800" i="0" dirty="0">
                <a:solidFill>
                  <a:srgbClr val="000090"/>
                </a:solidFill>
                <a:latin typeface="黑体" panose="02010609060101010101" pitchFamily="49" charset="-122"/>
              </a:rPr>
              <a:t>正反两方面的争辩</a:t>
            </a:r>
            <a:endParaRPr lang="zh-CN" altLang="en-US" sz="2800" i="0" dirty="0">
              <a:solidFill>
                <a:srgbClr val="000090"/>
              </a:solidFill>
              <a:latin typeface="黑体" panose="02010609060101010101" pitchFamily="49" charset="-122"/>
            </a:endParaRPr>
          </a:p>
          <a:p>
            <a:pPr eaLnBrk="1" hangingPunct="1">
              <a:lnSpc>
                <a:spcPct val="150000"/>
              </a:lnSpc>
              <a:spcBef>
                <a:spcPct val="20000"/>
              </a:spcBef>
              <a:buClr>
                <a:srgbClr val="72BFC5"/>
              </a:buClr>
              <a:buSzPct val="90000"/>
              <a:buFont typeface="Wingdings" panose="05000000000000000000" pitchFamily="2" charset="2"/>
              <a:buChar char="p"/>
            </a:pPr>
            <a:r>
              <a:rPr lang="en-US" altLang="zh-CN" sz="2800" i="0" dirty="0">
                <a:solidFill>
                  <a:srgbClr val="000090"/>
                </a:solidFill>
                <a:latin typeface="黑体" panose="02010609060101010101" pitchFamily="49" charset="-122"/>
              </a:rPr>
              <a:t>1.3.3 </a:t>
            </a:r>
            <a:r>
              <a:rPr lang="zh-CN" altLang="en-US" sz="2800" i="0" dirty="0">
                <a:solidFill>
                  <a:srgbClr val="000090"/>
                </a:solidFill>
                <a:latin typeface="黑体" panose="02010609060101010101" pitchFamily="49" charset="-122"/>
              </a:rPr>
              <a:t>软件测试的定义</a:t>
            </a:r>
            <a:endParaRPr lang="zh-CN" altLang="en-US" sz="2800" i="0" dirty="0">
              <a:solidFill>
                <a:srgbClr val="000090"/>
              </a:solidFill>
              <a:latin typeface="黑体" panose="02010609060101010101" pitchFamily="49" charset="-122"/>
            </a:endParaRPr>
          </a:p>
          <a:p>
            <a:pPr eaLnBrk="1" hangingPunct="1">
              <a:lnSpc>
                <a:spcPct val="150000"/>
              </a:lnSpc>
              <a:spcBef>
                <a:spcPct val="20000"/>
              </a:spcBef>
              <a:buClr>
                <a:srgbClr val="72BFC5"/>
              </a:buClr>
              <a:buSzPct val="90000"/>
              <a:buFont typeface="Wingdings" panose="05000000000000000000" pitchFamily="2" charset="2"/>
              <a:buChar char="p"/>
            </a:pPr>
            <a:r>
              <a:rPr lang="en-US" altLang="zh-CN" sz="2800" i="0" dirty="0">
                <a:solidFill>
                  <a:srgbClr val="000090"/>
                </a:solidFill>
                <a:latin typeface="黑体" panose="02010609060101010101" pitchFamily="49" charset="-122"/>
              </a:rPr>
              <a:t>1.3.4 </a:t>
            </a:r>
            <a:r>
              <a:rPr lang="zh-CN" altLang="en-US" sz="2800" i="0" dirty="0">
                <a:solidFill>
                  <a:srgbClr val="000090"/>
                </a:solidFill>
                <a:latin typeface="黑体" panose="02010609060101010101" pitchFamily="49" charset="-122"/>
              </a:rPr>
              <a:t>软件测试的其它观点</a:t>
            </a:r>
            <a:endParaRPr lang="zh-CN" altLang="en-US" sz="2800" i="0" dirty="0">
              <a:solidFill>
                <a:srgbClr val="000090"/>
              </a:solidFill>
              <a:latin typeface="黑体" panose="02010609060101010101" pitchFamily="49" charset="-122"/>
            </a:endParaRPr>
          </a:p>
        </p:txBody>
      </p:sp>
      <p:pic>
        <p:nvPicPr>
          <p:cNvPr id="16388" name="Picture 7" descr="http://outsourceportfolio.com/wp-content/themes/revol/images/blogs/bugFreeSoftware.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72113" y="2297113"/>
            <a:ext cx="3671887"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a:xfrm>
            <a:off x="1547813" y="274638"/>
            <a:ext cx="6048375" cy="777875"/>
          </a:xfrm>
        </p:spPr>
        <p:txBody>
          <a:bodyPr/>
          <a:lstStyle/>
          <a:p>
            <a:pPr algn="ctr" eaLnBrk="1" hangingPunct="1"/>
            <a:r>
              <a:rPr lang="zh-CN" altLang="en-US" sz="3600" b="1" smtClean="0">
                <a:solidFill>
                  <a:srgbClr val="FFFF00"/>
                </a:solidFill>
                <a:latin typeface="黑体" panose="02010609060101010101" pitchFamily="49" charset="-122"/>
              </a:rPr>
              <a:t>什么是测试？</a:t>
            </a:r>
            <a:endParaRPr lang="zh-CN" altLang="en-US" sz="3600" b="1" smtClean="0">
              <a:solidFill>
                <a:srgbClr val="FFFF00"/>
              </a:solidFill>
              <a:latin typeface="黑体" panose="02010609060101010101" pitchFamily="49" charset="-122"/>
            </a:endParaRPr>
          </a:p>
        </p:txBody>
      </p:sp>
      <p:sp>
        <p:nvSpPr>
          <p:cNvPr id="5" name="Rectangle 3"/>
          <p:cNvSpPr txBox="1">
            <a:spLocks noChangeArrowheads="1"/>
          </p:cNvSpPr>
          <p:nvPr/>
        </p:nvSpPr>
        <p:spPr bwMode="auto">
          <a:xfrm>
            <a:off x="611188" y="1628775"/>
            <a:ext cx="5616575"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FontTx/>
              <a:buChar char="•"/>
            </a:pPr>
            <a:r>
              <a:rPr lang="zh-CN" altLang="en-US" sz="2800" i="0">
                <a:ea typeface="宋体" panose="02010600030101010101" pitchFamily="2" charset="-122"/>
              </a:rPr>
              <a:t>检验 </a:t>
            </a:r>
            <a:r>
              <a:rPr lang="en-US" altLang="zh-CN" sz="2800" i="0">
                <a:ea typeface="宋体" panose="02010600030101010101" pitchFamily="2" charset="-122"/>
              </a:rPr>
              <a:t>Check </a:t>
            </a:r>
            <a:r>
              <a:rPr lang="zh-CN" altLang="en-US" sz="2800" i="0">
                <a:ea typeface="宋体" panose="02010600030101010101" pitchFamily="2" charset="-122"/>
              </a:rPr>
              <a:t>？</a:t>
            </a:r>
            <a:endParaRPr lang="en-US" altLang="zh-CN" sz="2800" i="0">
              <a:ea typeface="宋体" panose="02010600030101010101" pitchFamily="2" charset="-122"/>
            </a:endParaRPr>
          </a:p>
          <a:p>
            <a:pPr>
              <a:lnSpc>
                <a:spcPct val="120000"/>
              </a:lnSpc>
              <a:spcBef>
                <a:spcPct val="20000"/>
              </a:spcBef>
              <a:buFontTx/>
              <a:buChar char="•"/>
            </a:pPr>
            <a:r>
              <a:rPr lang="zh-CN" altLang="en-US" sz="2800" i="0">
                <a:ea typeface="宋体" panose="02010600030101010101" pitchFamily="2" charset="-122"/>
              </a:rPr>
              <a:t>发现问题 </a:t>
            </a:r>
            <a:r>
              <a:rPr lang="en-US" altLang="zh-CN" sz="2800" i="0">
                <a:ea typeface="宋体" panose="02010600030101010101" pitchFamily="2" charset="-122"/>
              </a:rPr>
              <a:t>Detect error </a:t>
            </a:r>
            <a:r>
              <a:rPr lang="zh-CN" altLang="en-US" sz="2800" i="0">
                <a:ea typeface="宋体" panose="02010600030101010101" pitchFamily="2" charset="-122"/>
              </a:rPr>
              <a:t>？</a:t>
            </a:r>
            <a:endParaRPr lang="en-US" altLang="zh-CN" sz="2800" i="0">
              <a:ea typeface="宋体" panose="02010600030101010101" pitchFamily="2" charset="-122"/>
            </a:endParaRPr>
          </a:p>
          <a:p>
            <a:pPr>
              <a:lnSpc>
                <a:spcPct val="120000"/>
              </a:lnSpc>
              <a:spcBef>
                <a:spcPct val="20000"/>
              </a:spcBef>
              <a:buFontTx/>
              <a:buChar char="•"/>
            </a:pPr>
            <a:r>
              <a:rPr lang="zh-CN" altLang="en-US" sz="2800" i="0">
                <a:ea typeface="宋体" panose="02010600030101010101" pitchFamily="2" charset="-122"/>
              </a:rPr>
              <a:t>验证 </a:t>
            </a:r>
            <a:r>
              <a:rPr lang="en-US" altLang="zh-CN" sz="2800" i="0">
                <a:ea typeface="宋体" panose="02010600030101010101" pitchFamily="2" charset="-122"/>
              </a:rPr>
              <a:t>Verification </a:t>
            </a:r>
            <a:r>
              <a:rPr lang="zh-CN" altLang="en-US" sz="2800" i="0">
                <a:ea typeface="宋体" panose="02010600030101010101" pitchFamily="2" charset="-122"/>
              </a:rPr>
              <a:t>？</a:t>
            </a:r>
            <a:endParaRPr lang="en-US" altLang="zh-CN" sz="2800" i="0">
              <a:ea typeface="宋体" panose="02010600030101010101" pitchFamily="2" charset="-122"/>
            </a:endParaRPr>
          </a:p>
          <a:p>
            <a:pPr>
              <a:lnSpc>
                <a:spcPct val="120000"/>
              </a:lnSpc>
              <a:spcBef>
                <a:spcPct val="20000"/>
              </a:spcBef>
              <a:buFontTx/>
              <a:buChar char="•"/>
            </a:pPr>
            <a:r>
              <a:rPr lang="zh-CN" altLang="en-US" sz="2800" i="0">
                <a:ea typeface="宋体" panose="02010600030101010101" pitchFamily="2" charset="-122"/>
              </a:rPr>
              <a:t>确认 </a:t>
            </a:r>
            <a:r>
              <a:rPr lang="en-US" altLang="zh-CN" sz="2800" i="0">
                <a:ea typeface="宋体" panose="02010600030101010101" pitchFamily="2" charset="-122"/>
              </a:rPr>
              <a:t>Validation </a:t>
            </a:r>
            <a:r>
              <a:rPr lang="zh-CN" altLang="en-US" sz="2800" i="0">
                <a:ea typeface="宋体" panose="02010600030101010101" pitchFamily="2" charset="-122"/>
              </a:rPr>
              <a:t>？</a:t>
            </a:r>
            <a:endParaRPr lang="en-US" altLang="zh-CN" sz="2800" i="0">
              <a:ea typeface="宋体" panose="02010600030101010101" pitchFamily="2" charset="-122"/>
            </a:endParaRPr>
          </a:p>
          <a:p>
            <a:pPr>
              <a:lnSpc>
                <a:spcPct val="120000"/>
              </a:lnSpc>
              <a:spcBef>
                <a:spcPct val="20000"/>
              </a:spcBef>
              <a:buFontTx/>
              <a:buChar char="•"/>
            </a:pPr>
            <a:r>
              <a:rPr lang="zh-CN" altLang="en-US" sz="2800" i="0">
                <a:ea typeface="宋体" panose="02010600030101010101" pitchFamily="2" charset="-122"/>
              </a:rPr>
              <a:t>证明是对的 </a:t>
            </a:r>
            <a:r>
              <a:rPr lang="en-US" altLang="zh-CN" sz="2800" i="0">
                <a:ea typeface="宋体" panose="02010600030101010101" pitchFamily="2" charset="-122"/>
              </a:rPr>
              <a:t>Correction proof </a:t>
            </a:r>
            <a:r>
              <a:rPr lang="zh-CN" altLang="en-US" sz="2800" i="0">
                <a:ea typeface="宋体" panose="02010600030101010101" pitchFamily="2" charset="-122"/>
              </a:rPr>
              <a:t>？</a:t>
            </a:r>
            <a:endParaRPr lang="en-US" altLang="zh-CN" sz="2800" i="0">
              <a:ea typeface="宋体" panose="02010600030101010101" pitchFamily="2" charset="-122"/>
            </a:endParaRPr>
          </a:p>
          <a:p>
            <a:pPr>
              <a:lnSpc>
                <a:spcPct val="120000"/>
              </a:lnSpc>
              <a:spcBef>
                <a:spcPct val="20000"/>
              </a:spcBef>
              <a:buFontTx/>
              <a:buChar char="•"/>
            </a:pPr>
            <a:r>
              <a:rPr lang="zh-CN" altLang="en-US" sz="2800" i="0">
                <a:ea typeface="宋体" panose="02010600030101010101" pitchFamily="2" charset="-122"/>
              </a:rPr>
              <a:t>质量评估 </a:t>
            </a:r>
            <a:r>
              <a:rPr lang="en-US" altLang="zh-CN" sz="2800" i="0">
                <a:ea typeface="宋体" panose="02010600030101010101" pitchFamily="2" charset="-122"/>
              </a:rPr>
              <a:t>Quality evaluation </a:t>
            </a:r>
            <a:r>
              <a:rPr lang="zh-CN" altLang="en-US" sz="2800" i="0">
                <a:ea typeface="宋体" panose="02010600030101010101" pitchFamily="2" charset="-122"/>
              </a:rPr>
              <a:t>？</a:t>
            </a:r>
            <a:endParaRPr lang="en-US" altLang="zh-CN" sz="2800" i="0">
              <a:ea typeface="宋体" panose="02010600030101010101" pitchFamily="2" charset="-122"/>
            </a:endParaRPr>
          </a:p>
          <a:p>
            <a:pPr>
              <a:lnSpc>
                <a:spcPct val="120000"/>
              </a:lnSpc>
              <a:spcBef>
                <a:spcPct val="20000"/>
              </a:spcBef>
              <a:buFontTx/>
              <a:buChar char="•"/>
            </a:pPr>
            <a:r>
              <a:rPr lang="zh-CN" altLang="en-US" sz="2800" i="0">
                <a:ea typeface="宋体" panose="02010600030101010101" pitchFamily="2" charset="-122"/>
              </a:rPr>
              <a:t>质量保证 </a:t>
            </a:r>
            <a:r>
              <a:rPr lang="en-US" altLang="zh-CN" sz="2800" i="0">
                <a:ea typeface="宋体" panose="02010600030101010101" pitchFamily="2" charset="-122"/>
              </a:rPr>
              <a:t>Quality  Assurance</a:t>
            </a:r>
            <a:r>
              <a:rPr lang="zh-CN" altLang="en-US" sz="2800" i="0">
                <a:ea typeface="宋体" panose="02010600030101010101" pitchFamily="2" charset="-122"/>
              </a:rPr>
              <a:t>？</a:t>
            </a:r>
            <a:endParaRPr lang="en-US" altLang="zh-CN" sz="2800" i="0">
              <a:ea typeface="宋体" panose="02010600030101010101" pitchFamily="2" charset="-122"/>
            </a:endParaRPr>
          </a:p>
        </p:txBody>
      </p:sp>
      <p:pic>
        <p:nvPicPr>
          <p:cNvPr id="17412" name="Picture 2" descr="http://www.buzzle.com/img/articleImages/307413-10314-5.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72225" y="2636838"/>
            <a:ext cx="2592388"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1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up)">
                                      <p:cBhvr>
                                        <p:cTn id="12" dur="1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up)">
                                      <p:cBhvr>
                                        <p:cTn id="17" dur="1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up)">
                                      <p:cBhvr>
                                        <p:cTn id="22" dur="1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up)">
                                      <p:cBhvr>
                                        <p:cTn id="27" dur="1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up)">
                                      <p:cBhvr>
                                        <p:cTn id="32" dur="10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up)">
                                      <p:cBhvr>
                                        <p:cTn id="37" dur="1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116013" y="0"/>
            <a:ext cx="6840537" cy="1196814"/>
          </a:xfrm>
        </p:spPr>
        <p:txBody>
          <a:bodyPr/>
          <a:lstStyle/>
          <a:p>
            <a:pPr marL="533400" indent="-355600" algn="ctr" eaLnBrk="1" hangingPunct="1">
              <a:lnSpc>
                <a:spcPct val="150000"/>
              </a:lnSpc>
            </a:pPr>
            <a:r>
              <a:rPr lang="zh-CN" altLang="en-US" sz="3600" b="1" dirty="0" smtClean="0">
                <a:solidFill>
                  <a:srgbClr val="FFFF00"/>
                </a:solidFill>
                <a:latin typeface="黑体" panose="02010609060101010101" pitchFamily="49" charset="-122"/>
              </a:rPr>
              <a:t>软件测试学科的发展</a:t>
            </a:r>
            <a:endParaRPr lang="zh-CN" altLang="en-US" sz="3600" b="1" dirty="0" smtClean="0">
              <a:solidFill>
                <a:srgbClr val="FFFF00"/>
              </a:solidFill>
              <a:latin typeface="黑体" panose="02010609060101010101" pitchFamily="49" charset="-122"/>
            </a:endParaRPr>
          </a:p>
        </p:txBody>
      </p:sp>
      <p:sp>
        <p:nvSpPr>
          <p:cNvPr id="18435" name="Rectangle 4"/>
          <p:cNvSpPr>
            <a:spLocks noGrp="1" noChangeArrowheads="1"/>
          </p:cNvSpPr>
          <p:nvPr>
            <p:ph type="body" idx="1"/>
          </p:nvPr>
        </p:nvSpPr>
        <p:spPr>
          <a:xfrm>
            <a:off x="395288" y="1628775"/>
            <a:ext cx="8137525" cy="4379913"/>
          </a:xfrm>
        </p:spPr>
        <p:txBody>
          <a:bodyPr/>
          <a:lstStyle/>
          <a:p>
            <a:pPr>
              <a:lnSpc>
                <a:spcPct val="130000"/>
              </a:lnSpc>
              <a:buClr>
                <a:srgbClr val="3C8C93"/>
              </a:buClr>
              <a:buSzPct val="90000"/>
              <a:buFont typeface="Wingdings" panose="05000000000000000000" pitchFamily="2" charset="2"/>
              <a:buChar char="p"/>
            </a:pPr>
            <a:r>
              <a:rPr lang="en-US" altLang="zh-CN" sz="2400" dirty="0" smtClean="0">
                <a:ea typeface="楷体" panose="02010609060101010101" pitchFamily="49" charset="-122"/>
              </a:rPr>
              <a:t>1957</a:t>
            </a:r>
            <a:r>
              <a:rPr lang="zh-CN" altLang="en-US" sz="2400" dirty="0" smtClean="0">
                <a:ea typeface="楷体" panose="02010609060101010101" pitchFamily="49" charset="-122"/>
              </a:rPr>
              <a:t>～</a:t>
            </a:r>
            <a:r>
              <a:rPr lang="en-US" altLang="zh-CN" sz="2400" dirty="0" smtClean="0">
                <a:ea typeface="楷体" panose="02010609060101010101" pitchFamily="49" charset="-122"/>
              </a:rPr>
              <a:t>1978</a:t>
            </a:r>
            <a:r>
              <a:rPr lang="zh-CN" altLang="en-US" sz="2400" dirty="0" smtClean="0">
                <a:ea typeface="楷体" panose="02010609060101010101" pitchFamily="49" charset="-122"/>
              </a:rPr>
              <a:t>年，以</a:t>
            </a:r>
            <a:r>
              <a:rPr lang="zh-CN" altLang="en-US" sz="2400" u="sng" dirty="0" smtClean="0">
                <a:solidFill>
                  <a:srgbClr val="FF0000"/>
                </a:solidFill>
                <a:ea typeface="楷体" panose="02010609060101010101" pitchFamily="49" charset="-122"/>
              </a:rPr>
              <a:t>功能验证</a:t>
            </a:r>
            <a:r>
              <a:rPr lang="zh-CN" altLang="en-US" sz="2400" dirty="0" smtClean="0">
                <a:ea typeface="楷体" panose="02010609060101010101" pitchFamily="49" charset="-122"/>
              </a:rPr>
              <a:t>为导向，测试是证明软件是正确的（正向思维）。</a:t>
            </a:r>
            <a:endParaRPr lang="zh-CN" altLang="en-US" sz="2400" dirty="0" smtClean="0">
              <a:ea typeface="楷体" panose="02010609060101010101" pitchFamily="49" charset="-122"/>
            </a:endParaRPr>
          </a:p>
          <a:p>
            <a:pPr>
              <a:lnSpc>
                <a:spcPct val="130000"/>
              </a:lnSpc>
              <a:buClr>
                <a:srgbClr val="3C8C93"/>
              </a:buClr>
              <a:buSzPct val="90000"/>
              <a:buFont typeface="Wingdings" panose="05000000000000000000" pitchFamily="2" charset="2"/>
              <a:buChar char="p"/>
            </a:pPr>
            <a:r>
              <a:rPr lang="en-US" altLang="zh-CN" sz="2400" dirty="0" smtClean="0">
                <a:ea typeface="楷体" panose="02010609060101010101" pitchFamily="49" charset="-122"/>
              </a:rPr>
              <a:t>1978</a:t>
            </a:r>
            <a:r>
              <a:rPr lang="zh-CN" altLang="en-US" sz="2400" dirty="0" smtClean="0">
                <a:ea typeface="楷体" panose="02010609060101010101" pitchFamily="49" charset="-122"/>
              </a:rPr>
              <a:t>～</a:t>
            </a:r>
            <a:r>
              <a:rPr lang="en-US" altLang="zh-CN" sz="2400" dirty="0" smtClean="0">
                <a:ea typeface="楷体" panose="02010609060101010101" pitchFamily="49" charset="-122"/>
              </a:rPr>
              <a:t>1983</a:t>
            </a:r>
            <a:r>
              <a:rPr lang="zh-CN" altLang="en-US" sz="2400" dirty="0" smtClean="0">
                <a:ea typeface="楷体" panose="02010609060101010101" pitchFamily="49" charset="-122"/>
              </a:rPr>
              <a:t>年，以</a:t>
            </a:r>
            <a:r>
              <a:rPr lang="zh-CN" altLang="en-US" sz="2400" u="sng" dirty="0" smtClean="0">
                <a:solidFill>
                  <a:srgbClr val="FF0000"/>
                </a:solidFill>
                <a:ea typeface="楷体" panose="02010609060101010101" pitchFamily="49" charset="-122"/>
              </a:rPr>
              <a:t>破坏性检测</a:t>
            </a:r>
            <a:r>
              <a:rPr lang="zh-CN" altLang="en-US" sz="2400" dirty="0" smtClean="0">
                <a:ea typeface="楷体" panose="02010609060101010101" pitchFamily="49" charset="-122"/>
              </a:rPr>
              <a:t>为导向，测试是为了找到软件中的错误（逆向思维）。</a:t>
            </a:r>
            <a:endParaRPr lang="zh-CN" altLang="en-US" sz="2400" dirty="0" smtClean="0">
              <a:ea typeface="楷体" panose="02010609060101010101" pitchFamily="49" charset="-122"/>
            </a:endParaRPr>
          </a:p>
          <a:p>
            <a:pPr>
              <a:lnSpc>
                <a:spcPct val="130000"/>
              </a:lnSpc>
              <a:buClr>
                <a:srgbClr val="3C8C93"/>
              </a:buClr>
              <a:buSzPct val="90000"/>
              <a:buFont typeface="Wingdings" panose="05000000000000000000" pitchFamily="2" charset="2"/>
              <a:buChar char="p"/>
            </a:pPr>
            <a:r>
              <a:rPr lang="en-US" altLang="zh-CN" sz="2400" dirty="0" smtClean="0">
                <a:ea typeface="楷体" panose="02010609060101010101" pitchFamily="49" charset="-122"/>
              </a:rPr>
              <a:t>1983</a:t>
            </a:r>
            <a:r>
              <a:rPr lang="zh-CN" altLang="en-US" sz="2400" dirty="0" smtClean="0">
                <a:ea typeface="楷体" panose="02010609060101010101" pitchFamily="49" charset="-122"/>
              </a:rPr>
              <a:t>～</a:t>
            </a:r>
            <a:r>
              <a:rPr lang="en-US" altLang="zh-CN" sz="2400" dirty="0" smtClean="0">
                <a:ea typeface="楷体" panose="02010609060101010101" pitchFamily="49" charset="-122"/>
              </a:rPr>
              <a:t>1987</a:t>
            </a:r>
            <a:r>
              <a:rPr lang="zh-CN" altLang="en-US" sz="2400" dirty="0" smtClean="0">
                <a:ea typeface="楷体" panose="02010609060101010101" pitchFamily="49" charset="-122"/>
              </a:rPr>
              <a:t>年，以</a:t>
            </a:r>
            <a:r>
              <a:rPr lang="zh-CN" altLang="en-US" sz="2400" u="sng" dirty="0" smtClean="0">
                <a:solidFill>
                  <a:srgbClr val="FF0000"/>
                </a:solidFill>
                <a:ea typeface="楷体" panose="02010609060101010101" pitchFamily="49" charset="-122"/>
              </a:rPr>
              <a:t>质量评估</a:t>
            </a:r>
            <a:r>
              <a:rPr lang="zh-CN" altLang="en-US" sz="2400" dirty="0" smtClean="0">
                <a:ea typeface="楷体" panose="02010609060101010101" pitchFamily="49" charset="-122"/>
              </a:rPr>
              <a:t>为导向，测试是提供产品的评估和质量度量。</a:t>
            </a:r>
            <a:endParaRPr lang="zh-CN" altLang="en-US" sz="2400" dirty="0" smtClean="0">
              <a:ea typeface="楷体" panose="02010609060101010101" pitchFamily="49" charset="-122"/>
            </a:endParaRPr>
          </a:p>
          <a:p>
            <a:pPr>
              <a:lnSpc>
                <a:spcPct val="130000"/>
              </a:lnSpc>
              <a:buClr>
                <a:srgbClr val="3C8C93"/>
              </a:buClr>
              <a:buSzPct val="90000"/>
              <a:buFont typeface="Wingdings" panose="05000000000000000000" pitchFamily="2" charset="2"/>
              <a:buChar char="p"/>
            </a:pPr>
            <a:r>
              <a:rPr lang="en-US" altLang="zh-CN" sz="2400" dirty="0" smtClean="0">
                <a:ea typeface="楷体" panose="02010609060101010101" pitchFamily="49" charset="-122"/>
              </a:rPr>
              <a:t>1988</a:t>
            </a:r>
            <a:r>
              <a:rPr lang="zh-CN" altLang="en-US" sz="2400" dirty="0" smtClean="0">
                <a:ea typeface="楷体" panose="02010609060101010101" pitchFamily="49" charset="-122"/>
              </a:rPr>
              <a:t>年起，以</a:t>
            </a:r>
            <a:r>
              <a:rPr lang="zh-CN" altLang="en-US" sz="2400" u="sng" dirty="0" smtClean="0">
                <a:solidFill>
                  <a:srgbClr val="FF0000"/>
                </a:solidFill>
                <a:ea typeface="楷体" panose="02010609060101010101" pitchFamily="49" charset="-122"/>
              </a:rPr>
              <a:t>缺陷预防</a:t>
            </a:r>
            <a:r>
              <a:rPr lang="zh-CN" altLang="en-US" sz="2400" dirty="0" smtClean="0">
                <a:ea typeface="楷体" panose="02010609060101010101" pitchFamily="49" charset="-122"/>
              </a:rPr>
              <a:t>为导向，测试是为了展示软件符合设计要求，发现缺陷、预防缺陷。</a:t>
            </a:r>
            <a:endParaRPr lang="zh-CN" altLang="en-US" sz="2400" dirty="0" smtClean="0">
              <a:ea typeface="楷体" panose="02010609060101010101" pitchFamily="49" charset="-122"/>
            </a:endParaRPr>
          </a:p>
        </p:txBody>
      </p:sp>
      <p:grpSp>
        <p:nvGrpSpPr>
          <p:cNvPr id="18436" name="Group 5"/>
          <p:cNvGrpSpPr/>
          <p:nvPr/>
        </p:nvGrpSpPr>
        <p:grpSpPr bwMode="auto">
          <a:xfrm>
            <a:off x="6899275" y="5067300"/>
            <a:ext cx="2244725" cy="1790700"/>
            <a:chOff x="1632" y="1248"/>
            <a:chExt cx="2682" cy="2286"/>
          </a:xfrm>
        </p:grpSpPr>
        <p:sp>
          <p:nvSpPr>
            <p:cNvPr id="18437" name="Gear"/>
            <p:cNvSpPr>
              <a:spLocks noEditPoints="1" noChangeArrowheads="1"/>
            </p:cNvSpPr>
            <p:nvPr/>
          </p:nvSpPr>
          <p:spPr bwMode="auto">
            <a:xfrm>
              <a:off x="3119" y="1248"/>
              <a:ext cx="1195" cy="1048"/>
            </a:xfrm>
            <a:custGeom>
              <a:avLst/>
              <a:gdLst>
                <a:gd name="T0" fmla="*/ 644 w 21600"/>
                <a:gd name="T1" fmla="*/ 4 h 21600"/>
                <a:gd name="T2" fmla="*/ 791 w 21600"/>
                <a:gd name="T3" fmla="*/ 29 h 21600"/>
                <a:gd name="T4" fmla="*/ 908 w 21600"/>
                <a:gd name="T5" fmla="*/ 171 h 21600"/>
                <a:gd name="T6" fmla="*/ 1007 w 21600"/>
                <a:gd name="T7" fmla="*/ 258 h 21600"/>
                <a:gd name="T8" fmla="*/ 1154 w 21600"/>
                <a:gd name="T9" fmla="*/ 350 h 21600"/>
                <a:gd name="T10" fmla="*/ 1197 w 21600"/>
                <a:gd name="T11" fmla="*/ 499 h 21600"/>
                <a:gd name="T12" fmla="*/ 1103 w 21600"/>
                <a:gd name="T13" fmla="*/ 638 h 21600"/>
                <a:gd name="T14" fmla="*/ 1052 w 21600"/>
                <a:gd name="T15" fmla="*/ 750 h 21600"/>
                <a:gd name="T16" fmla="*/ 1001 w 21600"/>
                <a:gd name="T17" fmla="*/ 912 h 21600"/>
                <a:gd name="T18" fmla="*/ 845 w 21600"/>
                <a:gd name="T19" fmla="*/ 1012 h 21600"/>
                <a:gd name="T20" fmla="*/ 678 w 21600"/>
                <a:gd name="T21" fmla="*/ 979 h 21600"/>
                <a:gd name="T22" fmla="*/ 539 w 21600"/>
                <a:gd name="T23" fmla="*/ 977 h 21600"/>
                <a:gd name="T24" fmla="*/ 326 w 21600"/>
                <a:gd name="T25" fmla="*/ 994 h 21600"/>
                <a:gd name="T26" fmla="*/ 187 w 21600"/>
                <a:gd name="T27" fmla="*/ 914 h 21600"/>
                <a:gd name="T28" fmla="*/ 162 w 21600"/>
                <a:gd name="T29" fmla="*/ 750 h 21600"/>
                <a:gd name="T30" fmla="*/ 108 w 21600"/>
                <a:gd name="T31" fmla="*/ 626 h 21600"/>
                <a:gd name="T32" fmla="*/ 3 w 21600"/>
                <a:gd name="T33" fmla="*/ 487 h 21600"/>
                <a:gd name="T34" fmla="*/ 34 w 21600"/>
                <a:gd name="T35" fmla="*/ 347 h 21600"/>
                <a:gd name="T36" fmla="*/ 199 w 21600"/>
                <a:gd name="T37" fmla="*/ 263 h 21600"/>
                <a:gd name="T38" fmla="*/ 306 w 21600"/>
                <a:gd name="T39" fmla="*/ 166 h 21600"/>
                <a:gd name="T40" fmla="*/ 400 w 21600"/>
                <a:gd name="T41" fmla="*/ 34 h 21600"/>
                <a:gd name="T42" fmla="*/ 598 w 21600"/>
                <a:gd name="T43" fmla="*/ 700 h 21600"/>
                <a:gd name="T44" fmla="*/ 658 w 21600"/>
                <a:gd name="T45" fmla="*/ 692 h 21600"/>
                <a:gd name="T46" fmla="*/ 709 w 21600"/>
                <a:gd name="T47" fmla="*/ 670 h 21600"/>
                <a:gd name="T48" fmla="*/ 751 w 21600"/>
                <a:gd name="T49" fmla="*/ 636 h 21600"/>
                <a:gd name="T50" fmla="*/ 781 w 21600"/>
                <a:gd name="T51" fmla="*/ 595 h 21600"/>
                <a:gd name="T52" fmla="*/ 796 w 21600"/>
                <a:gd name="T53" fmla="*/ 544 h 21600"/>
                <a:gd name="T54" fmla="*/ 792 w 21600"/>
                <a:gd name="T55" fmla="*/ 492 h 21600"/>
                <a:gd name="T56" fmla="*/ 772 w 21600"/>
                <a:gd name="T57" fmla="*/ 444 h 21600"/>
                <a:gd name="T58" fmla="*/ 737 w 21600"/>
                <a:gd name="T59" fmla="*/ 404 h 21600"/>
                <a:gd name="T60" fmla="*/ 692 w 21600"/>
                <a:gd name="T61" fmla="*/ 376 h 21600"/>
                <a:gd name="T62" fmla="*/ 638 w 21600"/>
                <a:gd name="T63" fmla="*/ 358 h 21600"/>
                <a:gd name="T64" fmla="*/ 578 w 21600"/>
                <a:gd name="T65" fmla="*/ 355 h 21600"/>
                <a:gd name="T66" fmla="*/ 522 w 21600"/>
                <a:gd name="T67" fmla="*/ 367 h 21600"/>
                <a:gd name="T68" fmla="*/ 473 w 21600"/>
                <a:gd name="T69" fmla="*/ 393 h 21600"/>
                <a:gd name="T70" fmla="*/ 435 w 21600"/>
                <a:gd name="T71" fmla="*/ 429 h 21600"/>
                <a:gd name="T72" fmla="*/ 409 w 21600"/>
                <a:gd name="T73" fmla="*/ 476 h 21600"/>
                <a:gd name="T74" fmla="*/ 402 w 21600"/>
                <a:gd name="T75" fmla="*/ 526 h 21600"/>
                <a:gd name="T76" fmla="*/ 409 w 21600"/>
                <a:gd name="T77" fmla="*/ 579 h 21600"/>
                <a:gd name="T78" fmla="*/ 435 w 21600"/>
                <a:gd name="T79" fmla="*/ 623 h 21600"/>
                <a:gd name="T80" fmla="*/ 473 w 21600"/>
                <a:gd name="T81" fmla="*/ 660 h 21600"/>
                <a:gd name="T82" fmla="*/ 522 w 21600"/>
                <a:gd name="T83" fmla="*/ 687 h 21600"/>
                <a:gd name="T84" fmla="*/ 578 w 21600"/>
                <a:gd name="T85" fmla="*/ 698 h 21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99FF">
                <a:alpha val="50195"/>
              </a:srgbClr>
            </a:solidFill>
            <a:ln w="9525">
              <a:round/>
            </a:ln>
            <a:scene3d>
              <a:camera prst="legacyPerspectiveFront">
                <a:rot lat="20099980" lon="1500000" rev="0"/>
              </a:camera>
              <a:lightRig rig="legacyFlat4" dir="b"/>
            </a:scene3d>
            <a:sp3d extrusionH="430200" prstMaterial="legacyMatte">
              <a:bevelT w="13500" h="13500" prst="angle"/>
              <a:bevelB w="13500" h="13500" prst="angle"/>
              <a:extrusionClr>
                <a:srgbClr val="CC99FF"/>
              </a:extrusionClr>
            </a:sp3d>
          </p:spPr>
          <p:txBody>
            <a:bodyPr>
              <a:flatTx/>
            </a:bodyPr>
            <a:lstStyle/>
            <a:p>
              <a:endParaRPr lang="zh-CN" altLang="en-US"/>
            </a:p>
          </p:txBody>
        </p:sp>
        <p:sp>
          <p:nvSpPr>
            <p:cNvPr id="18438" name="AutoShape 7"/>
            <p:cNvSpPr>
              <a:spLocks noEditPoints="1" noChangeArrowheads="1"/>
            </p:cNvSpPr>
            <p:nvPr/>
          </p:nvSpPr>
          <p:spPr bwMode="auto">
            <a:xfrm>
              <a:off x="1632" y="1680"/>
              <a:ext cx="1429" cy="1253"/>
            </a:xfrm>
            <a:custGeom>
              <a:avLst/>
              <a:gdLst>
                <a:gd name="T0" fmla="*/ 770 w 21600"/>
                <a:gd name="T1" fmla="*/ 5 h 21600"/>
                <a:gd name="T2" fmla="*/ 946 w 21600"/>
                <a:gd name="T3" fmla="*/ 35 h 21600"/>
                <a:gd name="T4" fmla="*/ 1085 w 21600"/>
                <a:gd name="T5" fmla="*/ 204 h 21600"/>
                <a:gd name="T6" fmla="*/ 1204 w 21600"/>
                <a:gd name="T7" fmla="*/ 308 h 21600"/>
                <a:gd name="T8" fmla="*/ 1380 w 21600"/>
                <a:gd name="T9" fmla="*/ 418 h 21600"/>
                <a:gd name="T10" fmla="*/ 1431 w 21600"/>
                <a:gd name="T11" fmla="*/ 597 h 21600"/>
                <a:gd name="T12" fmla="*/ 1319 w 21600"/>
                <a:gd name="T13" fmla="*/ 763 h 21600"/>
                <a:gd name="T14" fmla="*/ 1258 w 21600"/>
                <a:gd name="T15" fmla="*/ 897 h 21600"/>
                <a:gd name="T16" fmla="*/ 1197 w 21600"/>
                <a:gd name="T17" fmla="*/ 1090 h 21600"/>
                <a:gd name="T18" fmla="*/ 1011 w 21600"/>
                <a:gd name="T19" fmla="*/ 1209 h 21600"/>
                <a:gd name="T20" fmla="*/ 811 w 21600"/>
                <a:gd name="T21" fmla="*/ 1171 h 21600"/>
                <a:gd name="T22" fmla="*/ 644 w 21600"/>
                <a:gd name="T23" fmla="*/ 1168 h 21600"/>
                <a:gd name="T24" fmla="*/ 390 w 21600"/>
                <a:gd name="T25" fmla="*/ 1189 h 21600"/>
                <a:gd name="T26" fmla="*/ 224 w 21600"/>
                <a:gd name="T27" fmla="*/ 1093 h 21600"/>
                <a:gd name="T28" fmla="*/ 193 w 21600"/>
                <a:gd name="T29" fmla="*/ 897 h 21600"/>
                <a:gd name="T30" fmla="*/ 129 w 21600"/>
                <a:gd name="T31" fmla="*/ 748 h 21600"/>
                <a:gd name="T32" fmla="*/ 3 w 21600"/>
                <a:gd name="T33" fmla="*/ 582 h 21600"/>
                <a:gd name="T34" fmla="*/ 41 w 21600"/>
                <a:gd name="T35" fmla="*/ 415 h 21600"/>
                <a:gd name="T36" fmla="*/ 237 w 21600"/>
                <a:gd name="T37" fmla="*/ 314 h 21600"/>
                <a:gd name="T38" fmla="*/ 366 w 21600"/>
                <a:gd name="T39" fmla="*/ 198 h 21600"/>
                <a:gd name="T40" fmla="*/ 478 w 21600"/>
                <a:gd name="T41" fmla="*/ 41 h 21600"/>
                <a:gd name="T42" fmla="*/ 716 w 21600"/>
                <a:gd name="T43" fmla="*/ 837 h 21600"/>
                <a:gd name="T44" fmla="*/ 787 w 21600"/>
                <a:gd name="T45" fmla="*/ 828 h 21600"/>
                <a:gd name="T46" fmla="*/ 848 w 21600"/>
                <a:gd name="T47" fmla="*/ 801 h 21600"/>
                <a:gd name="T48" fmla="*/ 898 w 21600"/>
                <a:gd name="T49" fmla="*/ 760 h 21600"/>
                <a:gd name="T50" fmla="*/ 934 w 21600"/>
                <a:gd name="T51" fmla="*/ 712 h 21600"/>
                <a:gd name="T52" fmla="*/ 952 w 21600"/>
                <a:gd name="T53" fmla="*/ 650 h 21600"/>
                <a:gd name="T54" fmla="*/ 947 w 21600"/>
                <a:gd name="T55" fmla="*/ 588 h 21600"/>
                <a:gd name="T56" fmla="*/ 924 w 21600"/>
                <a:gd name="T57" fmla="*/ 530 h 21600"/>
                <a:gd name="T58" fmla="*/ 882 w 21600"/>
                <a:gd name="T59" fmla="*/ 483 h 21600"/>
                <a:gd name="T60" fmla="*/ 827 w 21600"/>
                <a:gd name="T61" fmla="*/ 449 h 21600"/>
                <a:gd name="T62" fmla="*/ 763 w 21600"/>
                <a:gd name="T63" fmla="*/ 428 h 21600"/>
                <a:gd name="T64" fmla="*/ 691 w 21600"/>
                <a:gd name="T65" fmla="*/ 424 h 21600"/>
                <a:gd name="T66" fmla="*/ 624 w 21600"/>
                <a:gd name="T67" fmla="*/ 439 h 21600"/>
                <a:gd name="T68" fmla="*/ 565 w 21600"/>
                <a:gd name="T69" fmla="*/ 470 h 21600"/>
                <a:gd name="T70" fmla="*/ 520 w 21600"/>
                <a:gd name="T71" fmla="*/ 513 h 21600"/>
                <a:gd name="T72" fmla="*/ 489 w 21600"/>
                <a:gd name="T73" fmla="*/ 569 h 21600"/>
                <a:gd name="T74" fmla="*/ 480 w 21600"/>
                <a:gd name="T75" fmla="*/ 629 h 21600"/>
                <a:gd name="T76" fmla="*/ 489 w 21600"/>
                <a:gd name="T77" fmla="*/ 692 h 21600"/>
                <a:gd name="T78" fmla="*/ 520 w 21600"/>
                <a:gd name="T79" fmla="*/ 745 h 21600"/>
                <a:gd name="T80" fmla="*/ 565 w 21600"/>
                <a:gd name="T81" fmla="*/ 789 h 21600"/>
                <a:gd name="T82" fmla="*/ 624 w 21600"/>
                <a:gd name="T83" fmla="*/ 822 h 21600"/>
                <a:gd name="T84" fmla="*/ 691 w 21600"/>
                <a:gd name="T85" fmla="*/ 835 h 21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FFFF">
                <a:alpha val="50195"/>
              </a:srgbClr>
            </a:solidFill>
            <a:ln w="9525">
              <a:round/>
            </a:ln>
            <a:scene3d>
              <a:camera prst="legacyPerspectiveFront">
                <a:rot lat="20099980" lon="1500000" rev="0"/>
              </a:camera>
              <a:lightRig rig="legacyFlat4" dir="b"/>
            </a:scene3d>
            <a:sp3d extrusionH="430200" prstMaterial="legacyMatte">
              <a:bevelT w="13500" h="13500" prst="angle"/>
              <a:bevelB w="13500" h="13500" prst="angle"/>
              <a:extrusionClr>
                <a:srgbClr val="CCFFFF"/>
              </a:extrusionClr>
            </a:sp3d>
          </p:spPr>
          <p:txBody>
            <a:bodyPr>
              <a:flatTx/>
            </a:bodyPr>
            <a:lstStyle/>
            <a:p>
              <a:endParaRPr lang="zh-CN" altLang="en-US"/>
            </a:p>
          </p:txBody>
        </p:sp>
        <p:sp>
          <p:nvSpPr>
            <p:cNvPr id="18439" name="AutoShape 8"/>
            <p:cNvSpPr>
              <a:spLocks noEditPoints="1" noChangeArrowheads="1"/>
            </p:cNvSpPr>
            <p:nvPr/>
          </p:nvSpPr>
          <p:spPr bwMode="auto">
            <a:xfrm>
              <a:off x="2559" y="2142"/>
              <a:ext cx="1588" cy="1392"/>
            </a:xfrm>
            <a:custGeom>
              <a:avLst/>
              <a:gdLst>
                <a:gd name="T0" fmla="*/ 856 w 21600"/>
                <a:gd name="T1" fmla="*/ 5 h 21600"/>
                <a:gd name="T2" fmla="*/ 1052 w 21600"/>
                <a:gd name="T3" fmla="*/ 39 h 21600"/>
                <a:gd name="T4" fmla="*/ 1206 w 21600"/>
                <a:gd name="T5" fmla="*/ 227 h 21600"/>
                <a:gd name="T6" fmla="*/ 1338 w 21600"/>
                <a:gd name="T7" fmla="*/ 342 h 21600"/>
                <a:gd name="T8" fmla="*/ 1534 w 21600"/>
                <a:gd name="T9" fmla="*/ 465 h 21600"/>
                <a:gd name="T10" fmla="*/ 1590 w 21600"/>
                <a:gd name="T11" fmla="*/ 663 h 21600"/>
                <a:gd name="T12" fmla="*/ 1466 w 21600"/>
                <a:gd name="T13" fmla="*/ 848 h 21600"/>
                <a:gd name="T14" fmla="*/ 1398 w 21600"/>
                <a:gd name="T15" fmla="*/ 997 h 21600"/>
                <a:gd name="T16" fmla="*/ 1330 w 21600"/>
                <a:gd name="T17" fmla="*/ 1211 h 21600"/>
                <a:gd name="T18" fmla="*/ 1123 w 21600"/>
                <a:gd name="T19" fmla="*/ 1344 h 21600"/>
                <a:gd name="T20" fmla="*/ 901 w 21600"/>
                <a:gd name="T21" fmla="*/ 1301 h 21600"/>
                <a:gd name="T22" fmla="*/ 716 w 21600"/>
                <a:gd name="T23" fmla="*/ 1297 h 21600"/>
                <a:gd name="T24" fmla="*/ 433 w 21600"/>
                <a:gd name="T25" fmla="*/ 1320 h 21600"/>
                <a:gd name="T26" fmla="*/ 249 w 21600"/>
                <a:gd name="T27" fmla="*/ 1215 h 21600"/>
                <a:gd name="T28" fmla="*/ 215 w 21600"/>
                <a:gd name="T29" fmla="*/ 997 h 21600"/>
                <a:gd name="T30" fmla="*/ 143 w 21600"/>
                <a:gd name="T31" fmla="*/ 831 h 21600"/>
                <a:gd name="T32" fmla="*/ 4 w 21600"/>
                <a:gd name="T33" fmla="*/ 646 h 21600"/>
                <a:gd name="T34" fmla="*/ 45 w 21600"/>
                <a:gd name="T35" fmla="*/ 461 h 21600"/>
                <a:gd name="T36" fmla="*/ 264 w 21600"/>
                <a:gd name="T37" fmla="*/ 349 h 21600"/>
                <a:gd name="T38" fmla="*/ 407 w 21600"/>
                <a:gd name="T39" fmla="*/ 220 h 21600"/>
                <a:gd name="T40" fmla="*/ 531 w 21600"/>
                <a:gd name="T41" fmla="*/ 45 h 21600"/>
                <a:gd name="T42" fmla="*/ 795 w 21600"/>
                <a:gd name="T43" fmla="*/ 929 h 21600"/>
                <a:gd name="T44" fmla="*/ 874 w 21600"/>
                <a:gd name="T45" fmla="*/ 919 h 21600"/>
                <a:gd name="T46" fmla="*/ 942 w 21600"/>
                <a:gd name="T47" fmla="*/ 890 h 21600"/>
                <a:gd name="T48" fmla="*/ 997 w 21600"/>
                <a:gd name="T49" fmla="*/ 845 h 21600"/>
                <a:gd name="T50" fmla="*/ 1038 w 21600"/>
                <a:gd name="T51" fmla="*/ 791 h 21600"/>
                <a:gd name="T52" fmla="*/ 1058 w 21600"/>
                <a:gd name="T53" fmla="*/ 722 h 21600"/>
                <a:gd name="T54" fmla="*/ 1053 w 21600"/>
                <a:gd name="T55" fmla="*/ 653 h 21600"/>
                <a:gd name="T56" fmla="*/ 1026 w 21600"/>
                <a:gd name="T57" fmla="*/ 589 h 21600"/>
                <a:gd name="T58" fmla="*/ 980 w 21600"/>
                <a:gd name="T59" fmla="*/ 536 h 21600"/>
                <a:gd name="T60" fmla="*/ 920 w 21600"/>
                <a:gd name="T61" fmla="*/ 499 h 21600"/>
                <a:gd name="T62" fmla="*/ 848 w 21600"/>
                <a:gd name="T63" fmla="*/ 476 h 21600"/>
                <a:gd name="T64" fmla="*/ 768 w 21600"/>
                <a:gd name="T65" fmla="*/ 471 h 21600"/>
                <a:gd name="T66" fmla="*/ 693 w 21600"/>
                <a:gd name="T67" fmla="*/ 488 h 21600"/>
                <a:gd name="T68" fmla="*/ 628 w 21600"/>
                <a:gd name="T69" fmla="*/ 522 h 21600"/>
                <a:gd name="T70" fmla="*/ 578 w 21600"/>
                <a:gd name="T71" fmla="*/ 570 h 21600"/>
                <a:gd name="T72" fmla="*/ 544 w 21600"/>
                <a:gd name="T73" fmla="*/ 632 h 21600"/>
                <a:gd name="T74" fmla="*/ 534 w 21600"/>
                <a:gd name="T75" fmla="*/ 699 h 21600"/>
                <a:gd name="T76" fmla="*/ 544 w 21600"/>
                <a:gd name="T77" fmla="*/ 769 h 21600"/>
                <a:gd name="T78" fmla="*/ 578 w 21600"/>
                <a:gd name="T79" fmla="*/ 828 h 21600"/>
                <a:gd name="T80" fmla="*/ 628 w 21600"/>
                <a:gd name="T81" fmla="*/ 877 h 21600"/>
                <a:gd name="T82" fmla="*/ 693 w 21600"/>
                <a:gd name="T83" fmla="*/ 913 h 21600"/>
                <a:gd name="T84" fmla="*/ 768 w 21600"/>
                <a:gd name="T85" fmla="*/ 927 h 21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CC99">
                <a:alpha val="50195"/>
              </a:srgbClr>
            </a:solidFill>
            <a:ln w="9525">
              <a:round/>
            </a:ln>
            <a:scene3d>
              <a:camera prst="legacyPerspectiveFront">
                <a:rot lat="20099980" lon="1500000" rev="0"/>
              </a:camera>
              <a:lightRig rig="legacyFlat4" dir="b"/>
            </a:scene3d>
            <a:sp3d extrusionH="430200" prstMaterial="legacyMatte">
              <a:bevelT w="13500" h="13500" prst="angle"/>
              <a:bevelB w="13500" h="13500" prst="angle"/>
              <a:extrusionClr>
                <a:srgbClr val="FFCC99"/>
              </a:extrusionClr>
            </a:sp3d>
          </p:spPr>
          <p:txBody>
            <a:bodyPr>
              <a:flatTx/>
            </a:bodyPr>
            <a:lstStyle/>
            <a:p>
              <a:endParaRPr lang="zh-CN" alt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476375" y="188913"/>
            <a:ext cx="6264275" cy="792162"/>
          </a:xfrm>
        </p:spPr>
        <p:txBody>
          <a:bodyPr/>
          <a:lstStyle/>
          <a:p>
            <a:pPr marL="533400" indent="-355600" algn="ctr" eaLnBrk="1" hangingPunct="1">
              <a:lnSpc>
                <a:spcPct val="150000"/>
              </a:lnSpc>
            </a:pPr>
            <a:r>
              <a:rPr lang="zh-CN" altLang="en-US" sz="3600" b="1" dirty="0" smtClean="0">
                <a:solidFill>
                  <a:srgbClr val="FFFF00"/>
                </a:solidFill>
                <a:latin typeface="黑体" panose="02010609060101010101" pitchFamily="49" charset="-122"/>
              </a:rPr>
              <a:t>更好的阶段划分</a:t>
            </a:r>
            <a:endParaRPr lang="zh-CN" altLang="en-US" sz="3600" b="1" dirty="0" smtClean="0">
              <a:solidFill>
                <a:srgbClr val="FFFF00"/>
              </a:solidFill>
              <a:latin typeface="黑体" panose="02010609060101010101" pitchFamily="49" charset="-122"/>
            </a:endParaRPr>
          </a:p>
        </p:txBody>
      </p:sp>
      <p:sp>
        <p:nvSpPr>
          <p:cNvPr id="19459" name="Rectangle 3"/>
          <p:cNvSpPr>
            <a:spLocks noGrp="1" noChangeArrowheads="1"/>
          </p:cNvSpPr>
          <p:nvPr>
            <p:ph type="body" idx="1"/>
          </p:nvPr>
        </p:nvSpPr>
        <p:spPr>
          <a:xfrm>
            <a:off x="323850" y="1773238"/>
            <a:ext cx="8389938" cy="3743325"/>
          </a:xfrm>
        </p:spPr>
        <p:txBody>
          <a:bodyPr/>
          <a:lstStyle/>
          <a:p>
            <a:pPr>
              <a:lnSpc>
                <a:spcPct val="130000"/>
              </a:lnSpc>
              <a:buClr>
                <a:srgbClr val="3C8C93"/>
              </a:buClr>
              <a:buSzPct val="90000"/>
              <a:buFont typeface="Wingdings" panose="05000000000000000000" pitchFamily="2" charset="2"/>
              <a:buChar char="p"/>
            </a:pPr>
            <a:r>
              <a:rPr lang="zh-CN" altLang="en-US" sz="2400" dirty="0" smtClean="0">
                <a:ea typeface="楷体" panose="02010609060101010101" pitchFamily="49" charset="-122"/>
              </a:rPr>
              <a:t>初级阶段（</a:t>
            </a:r>
            <a:r>
              <a:rPr lang="en-US" altLang="zh-CN" sz="2400" dirty="0" smtClean="0">
                <a:ea typeface="楷体" panose="02010609060101010101" pitchFamily="49" charset="-122"/>
              </a:rPr>
              <a:t>1957</a:t>
            </a:r>
            <a:r>
              <a:rPr lang="zh-CN" altLang="en-US" sz="2400" dirty="0" smtClean="0">
                <a:ea typeface="楷体" panose="02010609060101010101" pitchFamily="49" charset="-122"/>
              </a:rPr>
              <a:t>～</a:t>
            </a:r>
            <a:r>
              <a:rPr lang="en-US" altLang="zh-CN" sz="2400" dirty="0" smtClean="0">
                <a:ea typeface="楷体" panose="02010609060101010101" pitchFamily="49" charset="-122"/>
              </a:rPr>
              <a:t>1971</a:t>
            </a:r>
            <a:r>
              <a:rPr lang="zh-CN" altLang="en-US" sz="2400" dirty="0" smtClean="0">
                <a:ea typeface="楷体" panose="02010609060101010101" pitchFamily="49" charset="-122"/>
              </a:rPr>
              <a:t>）测试通常被认为是对产品进行事后检验 ，缺乏有效的测试方法</a:t>
            </a:r>
            <a:endParaRPr lang="zh-CN" altLang="en-US" sz="2400" dirty="0" smtClean="0">
              <a:ea typeface="楷体" panose="02010609060101010101" pitchFamily="49" charset="-122"/>
            </a:endParaRPr>
          </a:p>
          <a:p>
            <a:pPr>
              <a:lnSpc>
                <a:spcPct val="130000"/>
              </a:lnSpc>
              <a:buClr>
                <a:srgbClr val="3C8C93"/>
              </a:buClr>
              <a:buSzPct val="90000"/>
              <a:buFont typeface="Wingdings" panose="05000000000000000000" pitchFamily="2" charset="2"/>
              <a:buChar char="p"/>
            </a:pPr>
            <a:r>
              <a:rPr lang="zh-CN" altLang="en-US" sz="2400" dirty="0" smtClean="0">
                <a:ea typeface="楷体" panose="02010609060101010101" pitchFamily="49" charset="-122"/>
              </a:rPr>
              <a:t>发展阶段（</a:t>
            </a:r>
            <a:r>
              <a:rPr lang="en-US" altLang="zh-CN" sz="2400" dirty="0" smtClean="0">
                <a:ea typeface="楷体" panose="02010609060101010101" pitchFamily="49" charset="-122"/>
              </a:rPr>
              <a:t>1972</a:t>
            </a:r>
            <a:r>
              <a:rPr lang="zh-CN" altLang="en-US" sz="2400" dirty="0" smtClean="0">
                <a:ea typeface="楷体" panose="02010609060101010101" pitchFamily="49" charset="-122"/>
              </a:rPr>
              <a:t>～</a:t>
            </a:r>
            <a:r>
              <a:rPr lang="en-US" altLang="zh-CN" sz="2400" dirty="0" smtClean="0">
                <a:ea typeface="楷体" panose="02010609060101010101" pitchFamily="49" charset="-122"/>
              </a:rPr>
              <a:t>1982</a:t>
            </a:r>
            <a:r>
              <a:rPr lang="zh-CN" altLang="en-US" sz="2400" dirty="0" smtClean="0">
                <a:ea typeface="楷体" panose="02010609060101010101" pitchFamily="49" charset="-122"/>
              </a:rPr>
              <a:t>），</a:t>
            </a:r>
            <a:r>
              <a:rPr lang="en-US" altLang="zh-CN" sz="2400" dirty="0" smtClean="0">
                <a:ea typeface="楷体" panose="02010609060101010101" pitchFamily="49" charset="-122"/>
              </a:rPr>
              <a:t>1972</a:t>
            </a:r>
            <a:r>
              <a:rPr lang="zh-CN" altLang="en-US" sz="2400" dirty="0" smtClean="0">
                <a:ea typeface="楷体" panose="02010609060101010101" pitchFamily="49" charset="-122"/>
              </a:rPr>
              <a:t>年第一次关于软件测试的正式会议，促进了软件测试的发展  </a:t>
            </a:r>
            <a:endParaRPr lang="zh-CN" altLang="en-US" sz="2400" dirty="0" smtClean="0">
              <a:ea typeface="楷体" panose="02010609060101010101" pitchFamily="49" charset="-122"/>
            </a:endParaRPr>
          </a:p>
          <a:p>
            <a:pPr>
              <a:lnSpc>
                <a:spcPct val="130000"/>
              </a:lnSpc>
              <a:buClr>
                <a:srgbClr val="3C8C93"/>
              </a:buClr>
              <a:buSzPct val="90000"/>
              <a:buFont typeface="Wingdings" panose="05000000000000000000" pitchFamily="2" charset="2"/>
              <a:buChar char="p"/>
            </a:pPr>
            <a:r>
              <a:rPr lang="zh-CN" altLang="en-US" sz="2400" dirty="0" smtClean="0">
                <a:ea typeface="楷体" panose="02010609060101010101" pitchFamily="49" charset="-122"/>
              </a:rPr>
              <a:t>成熟阶段（</a:t>
            </a:r>
            <a:r>
              <a:rPr lang="en-US" altLang="zh-CN" sz="2400" dirty="0" smtClean="0">
                <a:ea typeface="楷体" panose="02010609060101010101" pitchFamily="49" charset="-122"/>
              </a:rPr>
              <a:t>1983</a:t>
            </a:r>
            <a:r>
              <a:rPr lang="zh-CN" altLang="en-US" sz="2400" dirty="0" smtClean="0">
                <a:ea typeface="楷体" panose="02010609060101010101" pitchFamily="49" charset="-122"/>
              </a:rPr>
              <a:t>到现在），国际标准</a:t>
            </a:r>
            <a:r>
              <a:rPr lang="en-US" altLang="zh-CN" sz="2400" dirty="0" err="1" smtClean="0">
                <a:ea typeface="楷体" panose="02010609060101010101" pitchFamily="49" charset="-122"/>
              </a:rPr>
              <a:t>Std</a:t>
            </a:r>
            <a:r>
              <a:rPr lang="en-US" altLang="zh-CN" sz="2400" dirty="0" smtClean="0">
                <a:ea typeface="楷体" panose="02010609060101010101" pitchFamily="49" charset="-122"/>
              </a:rPr>
              <a:t> 829-1983 </a:t>
            </a:r>
            <a:r>
              <a:rPr lang="zh-CN" altLang="en-US" sz="2400" dirty="0" smtClean="0">
                <a:ea typeface="楷体" panose="02010609060101010101" pitchFamily="49" charset="-122"/>
              </a:rPr>
              <a:t>，形成一门独立的学科和专业，成为软件工程学科中的一个重要组成部分 </a:t>
            </a:r>
            <a:endParaRPr lang="zh-CN" altLang="en-US" sz="2400" dirty="0" smtClean="0">
              <a:ea typeface="楷体" panose="02010609060101010101" pitchFamily="49" charset="-122"/>
            </a:endParaRPr>
          </a:p>
        </p:txBody>
      </p:sp>
      <p:grpSp>
        <p:nvGrpSpPr>
          <p:cNvPr id="19460" name="Group 4"/>
          <p:cNvGrpSpPr/>
          <p:nvPr/>
        </p:nvGrpSpPr>
        <p:grpSpPr bwMode="auto">
          <a:xfrm>
            <a:off x="6899275" y="5067300"/>
            <a:ext cx="2244725" cy="1790700"/>
            <a:chOff x="1632" y="1248"/>
            <a:chExt cx="2682" cy="2286"/>
          </a:xfrm>
        </p:grpSpPr>
        <p:sp>
          <p:nvSpPr>
            <p:cNvPr id="19461" name="Gear"/>
            <p:cNvSpPr>
              <a:spLocks noEditPoints="1" noChangeArrowheads="1"/>
            </p:cNvSpPr>
            <p:nvPr/>
          </p:nvSpPr>
          <p:spPr bwMode="auto">
            <a:xfrm>
              <a:off x="3119" y="1248"/>
              <a:ext cx="1195" cy="1048"/>
            </a:xfrm>
            <a:custGeom>
              <a:avLst/>
              <a:gdLst>
                <a:gd name="T0" fmla="*/ 644 w 21600"/>
                <a:gd name="T1" fmla="*/ 4 h 21600"/>
                <a:gd name="T2" fmla="*/ 791 w 21600"/>
                <a:gd name="T3" fmla="*/ 29 h 21600"/>
                <a:gd name="T4" fmla="*/ 908 w 21600"/>
                <a:gd name="T5" fmla="*/ 171 h 21600"/>
                <a:gd name="T6" fmla="*/ 1007 w 21600"/>
                <a:gd name="T7" fmla="*/ 258 h 21600"/>
                <a:gd name="T8" fmla="*/ 1154 w 21600"/>
                <a:gd name="T9" fmla="*/ 350 h 21600"/>
                <a:gd name="T10" fmla="*/ 1197 w 21600"/>
                <a:gd name="T11" fmla="*/ 499 h 21600"/>
                <a:gd name="T12" fmla="*/ 1103 w 21600"/>
                <a:gd name="T13" fmla="*/ 638 h 21600"/>
                <a:gd name="T14" fmla="*/ 1052 w 21600"/>
                <a:gd name="T15" fmla="*/ 750 h 21600"/>
                <a:gd name="T16" fmla="*/ 1001 w 21600"/>
                <a:gd name="T17" fmla="*/ 912 h 21600"/>
                <a:gd name="T18" fmla="*/ 845 w 21600"/>
                <a:gd name="T19" fmla="*/ 1012 h 21600"/>
                <a:gd name="T20" fmla="*/ 678 w 21600"/>
                <a:gd name="T21" fmla="*/ 979 h 21600"/>
                <a:gd name="T22" fmla="*/ 539 w 21600"/>
                <a:gd name="T23" fmla="*/ 977 h 21600"/>
                <a:gd name="T24" fmla="*/ 326 w 21600"/>
                <a:gd name="T25" fmla="*/ 994 h 21600"/>
                <a:gd name="T26" fmla="*/ 187 w 21600"/>
                <a:gd name="T27" fmla="*/ 914 h 21600"/>
                <a:gd name="T28" fmla="*/ 162 w 21600"/>
                <a:gd name="T29" fmla="*/ 750 h 21600"/>
                <a:gd name="T30" fmla="*/ 108 w 21600"/>
                <a:gd name="T31" fmla="*/ 626 h 21600"/>
                <a:gd name="T32" fmla="*/ 3 w 21600"/>
                <a:gd name="T33" fmla="*/ 487 h 21600"/>
                <a:gd name="T34" fmla="*/ 34 w 21600"/>
                <a:gd name="T35" fmla="*/ 347 h 21600"/>
                <a:gd name="T36" fmla="*/ 199 w 21600"/>
                <a:gd name="T37" fmla="*/ 263 h 21600"/>
                <a:gd name="T38" fmla="*/ 306 w 21600"/>
                <a:gd name="T39" fmla="*/ 166 h 21600"/>
                <a:gd name="T40" fmla="*/ 400 w 21600"/>
                <a:gd name="T41" fmla="*/ 34 h 21600"/>
                <a:gd name="T42" fmla="*/ 598 w 21600"/>
                <a:gd name="T43" fmla="*/ 700 h 21600"/>
                <a:gd name="T44" fmla="*/ 658 w 21600"/>
                <a:gd name="T45" fmla="*/ 692 h 21600"/>
                <a:gd name="T46" fmla="*/ 709 w 21600"/>
                <a:gd name="T47" fmla="*/ 670 h 21600"/>
                <a:gd name="T48" fmla="*/ 751 w 21600"/>
                <a:gd name="T49" fmla="*/ 636 h 21600"/>
                <a:gd name="T50" fmla="*/ 781 w 21600"/>
                <a:gd name="T51" fmla="*/ 595 h 21600"/>
                <a:gd name="T52" fmla="*/ 796 w 21600"/>
                <a:gd name="T53" fmla="*/ 544 h 21600"/>
                <a:gd name="T54" fmla="*/ 792 w 21600"/>
                <a:gd name="T55" fmla="*/ 492 h 21600"/>
                <a:gd name="T56" fmla="*/ 772 w 21600"/>
                <a:gd name="T57" fmla="*/ 444 h 21600"/>
                <a:gd name="T58" fmla="*/ 737 w 21600"/>
                <a:gd name="T59" fmla="*/ 404 h 21600"/>
                <a:gd name="T60" fmla="*/ 692 w 21600"/>
                <a:gd name="T61" fmla="*/ 376 h 21600"/>
                <a:gd name="T62" fmla="*/ 638 w 21600"/>
                <a:gd name="T63" fmla="*/ 358 h 21600"/>
                <a:gd name="T64" fmla="*/ 578 w 21600"/>
                <a:gd name="T65" fmla="*/ 355 h 21600"/>
                <a:gd name="T66" fmla="*/ 522 w 21600"/>
                <a:gd name="T67" fmla="*/ 367 h 21600"/>
                <a:gd name="T68" fmla="*/ 473 w 21600"/>
                <a:gd name="T69" fmla="*/ 393 h 21600"/>
                <a:gd name="T70" fmla="*/ 435 w 21600"/>
                <a:gd name="T71" fmla="*/ 429 h 21600"/>
                <a:gd name="T72" fmla="*/ 409 w 21600"/>
                <a:gd name="T73" fmla="*/ 476 h 21600"/>
                <a:gd name="T74" fmla="*/ 402 w 21600"/>
                <a:gd name="T75" fmla="*/ 526 h 21600"/>
                <a:gd name="T76" fmla="*/ 409 w 21600"/>
                <a:gd name="T77" fmla="*/ 579 h 21600"/>
                <a:gd name="T78" fmla="*/ 435 w 21600"/>
                <a:gd name="T79" fmla="*/ 623 h 21600"/>
                <a:gd name="T80" fmla="*/ 473 w 21600"/>
                <a:gd name="T81" fmla="*/ 660 h 21600"/>
                <a:gd name="T82" fmla="*/ 522 w 21600"/>
                <a:gd name="T83" fmla="*/ 687 h 21600"/>
                <a:gd name="T84" fmla="*/ 578 w 21600"/>
                <a:gd name="T85" fmla="*/ 698 h 21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99FF">
                <a:alpha val="50195"/>
              </a:srgbClr>
            </a:solidFill>
            <a:ln w="9525">
              <a:round/>
            </a:ln>
            <a:scene3d>
              <a:camera prst="legacyPerspectiveFront">
                <a:rot lat="20099980" lon="1500000" rev="0"/>
              </a:camera>
              <a:lightRig rig="legacyFlat4" dir="b"/>
            </a:scene3d>
            <a:sp3d extrusionH="430200" prstMaterial="legacyMatte">
              <a:bevelT w="13500" h="13500" prst="angle"/>
              <a:bevelB w="13500" h="13500" prst="angle"/>
              <a:extrusionClr>
                <a:srgbClr val="CC99FF"/>
              </a:extrusionClr>
            </a:sp3d>
          </p:spPr>
          <p:txBody>
            <a:bodyPr>
              <a:flatTx/>
            </a:bodyPr>
            <a:lstStyle/>
            <a:p>
              <a:endParaRPr lang="zh-CN" altLang="en-US"/>
            </a:p>
          </p:txBody>
        </p:sp>
        <p:sp>
          <p:nvSpPr>
            <p:cNvPr id="19462" name="AutoShape 6"/>
            <p:cNvSpPr>
              <a:spLocks noEditPoints="1" noChangeArrowheads="1"/>
            </p:cNvSpPr>
            <p:nvPr/>
          </p:nvSpPr>
          <p:spPr bwMode="auto">
            <a:xfrm>
              <a:off x="1632" y="1680"/>
              <a:ext cx="1429" cy="1253"/>
            </a:xfrm>
            <a:custGeom>
              <a:avLst/>
              <a:gdLst>
                <a:gd name="T0" fmla="*/ 770 w 21600"/>
                <a:gd name="T1" fmla="*/ 5 h 21600"/>
                <a:gd name="T2" fmla="*/ 946 w 21600"/>
                <a:gd name="T3" fmla="*/ 35 h 21600"/>
                <a:gd name="T4" fmla="*/ 1085 w 21600"/>
                <a:gd name="T5" fmla="*/ 204 h 21600"/>
                <a:gd name="T6" fmla="*/ 1204 w 21600"/>
                <a:gd name="T7" fmla="*/ 308 h 21600"/>
                <a:gd name="T8" fmla="*/ 1380 w 21600"/>
                <a:gd name="T9" fmla="*/ 418 h 21600"/>
                <a:gd name="T10" fmla="*/ 1431 w 21600"/>
                <a:gd name="T11" fmla="*/ 597 h 21600"/>
                <a:gd name="T12" fmla="*/ 1319 w 21600"/>
                <a:gd name="T13" fmla="*/ 763 h 21600"/>
                <a:gd name="T14" fmla="*/ 1258 w 21600"/>
                <a:gd name="T15" fmla="*/ 897 h 21600"/>
                <a:gd name="T16" fmla="*/ 1197 w 21600"/>
                <a:gd name="T17" fmla="*/ 1090 h 21600"/>
                <a:gd name="T18" fmla="*/ 1011 w 21600"/>
                <a:gd name="T19" fmla="*/ 1209 h 21600"/>
                <a:gd name="T20" fmla="*/ 811 w 21600"/>
                <a:gd name="T21" fmla="*/ 1171 h 21600"/>
                <a:gd name="T22" fmla="*/ 644 w 21600"/>
                <a:gd name="T23" fmla="*/ 1168 h 21600"/>
                <a:gd name="T24" fmla="*/ 390 w 21600"/>
                <a:gd name="T25" fmla="*/ 1189 h 21600"/>
                <a:gd name="T26" fmla="*/ 224 w 21600"/>
                <a:gd name="T27" fmla="*/ 1093 h 21600"/>
                <a:gd name="T28" fmla="*/ 193 w 21600"/>
                <a:gd name="T29" fmla="*/ 897 h 21600"/>
                <a:gd name="T30" fmla="*/ 129 w 21600"/>
                <a:gd name="T31" fmla="*/ 748 h 21600"/>
                <a:gd name="T32" fmla="*/ 3 w 21600"/>
                <a:gd name="T33" fmla="*/ 582 h 21600"/>
                <a:gd name="T34" fmla="*/ 41 w 21600"/>
                <a:gd name="T35" fmla="*/ 415 h 21600"/>
                <a:gd name="T36" fmla="*/ 237 w 21600"/>
                <a:gd name="T37" fmla="*/ 314 h 21600"/>
                <a:gd name="T38" fmla="*/ 366 w 21600"/>
                <a:gd name="T39" fmla="*/ 198 h 21600"/>
                <a:gd name="T40" fmla="*/ 478 w 21600"/>
                <a:gd name="T41" fmla="*/ 41 h 21600"/>
                <a:gd name="T42" fmla="*/ 716 w 21600"/>
                <a:gd name="T43" fmla="*/ 837 h 21600"/>
                <a:gd name="T44" fmla="*/ 787 w 21600"/>
                <a:gd name="T45" fmla="*/ 828 h 21600"/>
                <a:gd name="T46" fmla="*/ 848 w 21600"/>
                <a:gd name="T47" fmla="*/ 801 h 21600"/>
                <a:gd name="T48" fmla="*/ 898 w 21600"/>
                <a:gd name="T49" fmla="*/ 760 h 21600"/>
                <a:gd name="T50" fmla="*/ 934 w 21600"/>
                <a:gd name="T51" fmla="*/ 712 h 21600"/>
                <a:gd name="T52" fmla="*/ 952 w 21600"/>
                <a:gd name="T53" fmla="*/ 650 h 21600"/>
                <a:gd name="T54" fmla="*/ 947 w 21600"/>
                <a:gd name="T55" fmla="*/ 588 h 21600"/>
                <a:gd name="T56" fmla="*/ 924 w 21600"/>
                <a:gd name="T57" fmla="*/ 530 h 21600"/>
                <a:gd name="T58" fmla="*/ 882 w 21600"/>
                <a:gd name="T59" fmla="*/ 483 h 21600"/>
                <a:gd name="T60" fmla="*/ 827 w 21600"/>
                <a:gd name="T61" fmla="*/ 449 h 21600"/>
                <a:gd name="T62" fmla="*/ 763 w 21600"/>
                <a:gd name="T63" fmla="*/ 428 h 21600"/>
                <a:gd name="T64" fmla="*/ 691 w 21600"/>
                <a:gd name="T65" fmla="*/ 424 h 21600"/>
                <a:gd name="T66" fmla="*/ 624 w 21600"/>
                <a:gd name="T67" fmla="*/ 439 h 21600"/>
                <a:gd name="T68" fmla="*/ 565 w 21600"/>
                <a:gd name="T69" fmla="*/ 470 h 21600"/>
                <a:gd name="T70" fmla="*/ 520 w 21600"/>
                <a:gd name="T71" fmla="*/ 513 h 21600"/>
                <a:gd name="T72" fmla="*/ 489 w 21600"/>
                <a:gd name="T73" fmla="*/ 569 h 21600"/>
                <a:gd name="T74" fmla="*/ 480 w 21600"/>
                <a:gd name="T75" fmla="*/ 629 h 21600"/>
                <a:gd name="T76" fmla="*/ 489 w 21600"/>
                <a:gd name="T77" fmla="*/ 692 h 21600"/>
                <a:gd name="T78" fmla="*/ 520 w 21600"/>
                <a:gd name="T79" fmla="*/ 745 h 21600"/>
                <a:gd name="T80" fmla="*/ 565 w 21600"/>
                <a:gd name="T81" fmla="*/ 789 h 21600"/>
                <a:gd name="T82" fmla="*/ 624 w 21600"/>
                <a:gd name="T83" fmla="*/ 822 h 21600"/>
                <a:gd name="T84" fmla="*/ 691 w 21600"/>
                <a:gd name="T85" fmla="*/ 835 h 21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FFFF">
                <a:alpha val="50195"/>
              </a:srgbClr>
            </a:solidFill>
            <a:ln w="9525">
              <a:round/>
            </a:ln>
            <a:scene3d>
              <a:camera prst="legacyPerspectiveFront">
                <a:rot lat="20099980" lon="1500000" rev="0"/>
              </a:camera>
              <a:lightRig rig="legacyFlat4" dir="b"/>
            </a:scene3d>
            <a:sp3d extrusionH="430200" prstMaterial="legacyMatte">
              <a:bevelT w="13500" h="13500" prst="angle"/>
              <a:bevelB w="13500" h="13500" prst="angle"/>
              <a:extrusionClr>
                <a:srgbClr val="CCFFFF"/>
              </a:extrusionClr>
            </a:sp3d>
          </p:spPr>
          <p:txBody>
            <a:bodyPr>
              <a:flatTx/>
            </a:bodyPr>
            <a:lstStyle/>
            <a:p>
              <a:endParaRPr lang="zh-CN" altLang="en-US"/>
            </a:p>
          </p:txBody>
        </p:sp>
        <p:sp>
          <p:nvSpPr>
            <p:cNvPr id="19463" name="AutoShape 7"/>
            <p:cNvSpPr>
              <a:spLocks noEditPoints="1" noChangeArrowheads="1"/>
            </p:cNvSpPr>
            <p:nvPr/>
          </p:nvSpPr>
          <p:spPr bwMode="auto">
            <a:xfrm>
              <a:off x="2559" y="2142"/>
              <a:ext cx="1588" cy="1392"/>
            </a:xfrm>
            <a:custGeom>
              <a:avLst/>
              <a:gdLst>
                <a:gd name="T0" fmla="*/ 856 w 21600"/>
                <a:gd name="T1" fmla="*/ 5 h 21600"/>
                <a:gd name="T2" fmla="*/ 1052 w 21600"/>
                <a:gd name="T3" fmla="*/ 39 h 21600"/>
                <a:gd name="T4" fmla="*/ 1206 w 21600"/>
                <a:gd name="T5" fmla="*/ 227 h 21600"/>
                <a:gd name="T6" fmla="*/ 1338 w 21600"/>
                <a:gd name="T7" fmla="*/ 342 h 21600"/>
                <a:gd name="T8" fmla="*/ 1534 w 21600"/>
                <a:gd name="T9" fmla="*/ 465 h 21600"/>
                <a:gd name="T10" fmla="*/ 1590 w 21600"/>
                <a:gd name="T11" fmla="*/ 663 h 21600"/>
                <a:gd name="T12" fmla="*/ 1466 w 21600"/>
                <a:gd name="T13" fmla="*/ 848 h 21600"/>
                <a:gd name="T14" fmla="*/ 1398 w 21600"/>
                <a:gd name="T15" fmla="*/ 997 h 21600"/>
                <a:gd name="T16" fmla="*/ 1330 w 21600"/>
                <a:gd name="T17" fmla="*/ 1211 h 21600"/>
                <a:gd name="T18" fmla="*/ 1123 w 21600"/>
                <a:gd name="T19" fmla="*/ 1344 h 21600"/>
                <a:gd name="T20" fmla="*/ 901 w 21600"/>
                <a:gd name="T21" fmla="*/ 1301 h 21600"/>
                <a:gd name="T22" fmla="*/ 716 w 21600"/>
                <a:gd name="T23" fmla="*/ 1297 h 21600"/>
                <a:gd name="T24" fmla="*/ 433 w 21600"/>
                <a:gd name="T25" fmla="*/ 1320 h 21600"/>
                <a:gd name="T26" fmla="*/ 249 w 21600"/>
                <a:gd name="T27" fmla="*/ 1215 h 21600"/>
                <a:gd name="T28" fmla="*/ 215 w 21600"/>
                <a:gd name="T29" fmla="*/ 997 h 21600"/>
                <a:gd name="T30" fmla="*/ 143 w 21600"/>
                <a:gd name="T31" fmla="*/ 831 h 21600"/>
                <a:gd name="T32" fmla="*/ 4 w 21600"/>
                <a:gd name="T33" fmla="*/ 646 h 21600"/>
                <a:gd name="T34" fmla="*/ 45 w 21600"/>
                <a:gd name="T35" fmla="*/ 461 h 21600"/>
                <a:gd name="T36" fmla="*/ 264 w 21600"/>
                <a:gd name="T37" fmla="*/ 349 h 21600"/>
                <a:gd name="T38" fmla="*/ 407 w 21600"/>
                <a:gd name="T39" fmla="*/ 220 h 21600"/>
                <a:gd name="T40" fmla="*/ 531 w 21600"/>
                <a:gd name="T41" fmla="*/ 45 h 21600"/>
                <a:gd name="T42" fmla="*/ 795 w 21600"/>
                <a:gd name="T43" fmla="*/ 929 h 21600"/>
                <a:gd name="T44" fmla="*/ 874 w 21600"/>
                <a:gd name="T45" fmla="*/ 919 h 21600"/>
                <a:gd name="T46" fmla="*/ 942 w 21600"/>
                <a:gd name="T47" fmla="*/ 890 h 21600"/>
                <a:gd name="T48" fmla="*/ 997 w 21600"/>
                <a:gd name="T49" fmla="*/ 845 h 21600"/>
                <a:gd name="T50" fmla="*/ 1038 w 21600"/>
                <a:gd name="T51" fmla="*/ 791 h 21600"/>
                <a:gd name="T52" fmla="*/ 1058 w 21600"/>
                <a:gd name="T53" fmla="*/ 722 h 21600"/>
                <a:gd name="T54" fmla="*/ 1053 w 21600"/>
                <a:gd name="T55" fmla="*/ 653 h 21600"/>
                <a:gd name="T56" fmla="*/ 1026 w 21600"/>
                <a:gd name="T57" fmla="*/ 589 h 21600"/>
                <a:gd name="T58" fmla="*/ 980 w 21600"/>
                <a:gd name="T59" fmla="*/ 536 h 21600"/>
                <a:gd name="T60" fmla="*/ 920 w 21600"/>
                <a:gd name="T61" fmla="*/ 499 h 21600"/>
                <a:gd name="T62" fmla="*/ 848 w 21600"/>
                <a:gd name="T63" fmla="*/ 476 h 21600"/>
                <a:gd name="T64" fmla="*/ 768 w 21600"/>
                <a:gd name="T65" fmla="*/ 471 h 21600"/>
                <a:gd name="T66" fmla="*/ 693 w 21600"/>
                <a:gd name="T67" fmla="*/ 488 h 21600"/>
                <a:gd name="T68" fmla="*/ 628 w 21600"/>
                <a:gd name="T69" fmla="*/ 522 h 21600"/>
                <a:gd name="T70" fmla="*/ 578 w 21600"/>
                <a:gd name="T71" fmla="*/ 570 h 21600"/>
                <a:gd name="T72" fmla="*/ 544 w 21600"/>
                <a:gd name="T73" fmla="*/ 632 h 21600"/>
                <a:gd name="T74" fmla="*/ 534 w 21600"/>
                <a:gd name="T75" fmla="*/ 699 h 21600"/>
                <a:gd name="T76" fmla="*/ 544 w 21600"/>
                <a:gd name="T77" fmla="*/ 769 h 21600"/>
                <a:gd name="T78" fmla="*/ 578 w 21600"/>
                <a:gd name="T79" fmla="*/ 828 h 21600"/>
                <a:gd name="T80" fmla="*/ 628 w 21600"/>
                <a:gd name="T81" fmla="*/ 877 h 21600"/>
                <a:gd name="T82" fmla="*/ 693 w 21600"/>
                <a:gd name="T83" fmla="*/ 913 h 21600"/>
                <a:gd name="T84" fmla="*/ 768 w 21600"/>
                <a:gd name="T85" fmla="*/ 927 h 21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CC99">
                <a:alpha val="50195"/>
              </a:srgbClr>
            </a:solidFill>
            <a:ln w="9525">
              <a:round/>
            </a:ln>
            <a:scene3d>
              <a:camera prst="legacyPerspectiveFront">
                <a:rot lat="20099980" lon="1500000" rev="0"/>
              </a:camera>
              <a:lightRig rig="legacyFlat4" dir="b"/>
            </a:scene3d>
            <a:sp3d extrusionH="430200" prstMaterial="legacyMatte">
              <a:bevelT w="13500" h="13500" prst="angle"/>
              <a:bevelB w="13500" h="13500" prst="angle"/>
              <a:extrusionClr>
                <a:srgbClr val="FFCC99"/>
              </a:extrusionClr>
            </a:sp3d>
          </p:spPr>
          <p:txBody>
            <a:bodyPr>
              <a:flatTx/>
            </a:bodyPr>
            <a:lstStyle/>
            <a:p>
              <a:endParaRPr lang="zh-CN"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547813" y="188913"/>
            <a:ext cx="6264275" cy="890587"/>
          </a:xfrm>
        </p:spPr>
        <p:txBody>
          <a:bodyPr/>
          <a:lstStyle/>
          <a:p>
            <a:pPr marL="533400" indent="-355600" algn="ctr" eaLnBrk="1" hangingPunct="1">
              <a:lnSpc>
                <a:spcPct val="150000"/>
              </a:lnSpc>
            </a:pPr>
            <a:r>
              <a:rPr lang="zh-CN" altLang="en-US" sz="3600" b="1" smtClean="0">
                <a:solidFill>
                  <a:srgbClr val="FFFF00"/>
                </a:solidFill>
                <a:latin typeface="黑体" panose="02010609060101010101" pitchFamily="49" charset="-122"/>
              </a:rPr>
              <a:t>软件测试的正向思维</a:t>
            </a:r>
            <a:endParaRPr lang="zh-CN" altLang="en-US" sz="3600" b="1" smtClean="0">
              <a:solidFill>
                <a:srgbClr val="FFFF00"/>
              </a:solidFill>
              <a:latin typeface="黑体" panose="02010609060101010101" pitchFamily="49" charset="-122"/>
            </a:endParaRPr>
          </a:p>
        </p:txBody>
      </p:sp>
      <p:sp>
        <p:nvSpPr>
          <p:cNvPr id="28675" name="Rectangle 3"/>
          <p:cNvSpPr>
            <a:spLocks noChangeArrowheads="1"/>
          </p:cNvSpPr>
          <p:nvPr/>
        </p:nvSpPr>
        <p:spPr bwMode="auto">
          <a:xfrm>
            <a:off x="539750" y="1478280"/>
            <a:ext cx="8208963" cy="3669665"/>
          </a:xfrm>
          <a:prstGeom prst="rect">
            <a:avLst/>
          </a:prstGeom>
          <a:noFill/>
          <a:ln w="9525" algn="ctr">
            <a:noFill/>
            <a:miter lim="800000"/>
          </a:ln>
        </p:spPr>
        <p:txBody>
          <a:bodyPr anchor="ctr">
            <a:spAutoFit/>
          </a:bodyPr>
          <a:lstStyle/>
          <a:p>
            <a:pPr marL="274955" indent="-274955" defTabSz="0">
              <a:lnSpc>
                <a:spcPct val="130000"/>
              </a:lnSpc>
              <a:buClr>
                <a:schemeClr val="accent1"/>
              </a:buClr>
              <a:buSzPct val="75000"/>
              <a:tabLst>
                <a:tab pos="571500" algn="l"/>
              </a:tabLst>
              <a:defRPr/>
            </a:pPr>
            <a:r>
              <a:rPr lang="en-US" altLang="zh-CN" sz="2400" b="1" noProof="1">
                <a:latin typeface="Arial" panose="020B0604020202020204" pitchFamily="34" charset="0"/>
                <a:ea typeface="宋体" panose="02010600030101010101" pitchFamily="2" charset="-122"/>
              </a:rPr>
              <a:t>Bill Hetzel</a:t>
            </a:r>
            <a:r>
              <a:rPr lang="zh-CN" altLang="en-US" sz="2400" b="1" noProof="1">
                <a:latin typeface="Arial" panose="020B0604020202020204" pitchFamily="34" charset="0"/>
                <a:ea typeface="宋体" panose="02010600030101010101" pitchFamily="2" charset="-122"/>
              </a:rPr>
              <a:t>博士（正向思维的代表）：</a:t>
            </a:r>
            <a:endParaRPr lang="zh-CN" altLang="en-US" sz="2400" b="1" noProof="1"/>
          </a:p>
          <a:p>
            <a:pPr marL="342900" indent="-342900" defTabSz="0" eaLnBrk="0" hangingPunct="0">
              <a:lnSpc>
                <a:spcPct val="130000"/>
              </a:lnSpc>
              <a:spcBef>
                <a:spcPct val="20000"/>
              </a:spcBef>
              <a:buClr>
                <a:schemeClr val="accent1">
                  <a:lumMod val="50000"/>
                </a:schemeClr>
              </a:buClr>
              <a:buSzPct val="90000"/>
              <a:buFont typeface="Wingdings" panose="05000000000000000000" pitchFamily="2" charset="2"/>
              <a:buChar char="p"/>
              <a:tabLst>
                <a:tab pos="571500" algn="l"/>
              </a:tabLst>
              <a:defRPr/>
            </a:pPr>
            <a:r>
              <a:rPr lang="zh-CN" altLang="en-US" sz="2400" i="0" noProof="1">
                <a:latin typeface="+mn-lt"/>
                <a:ea typeface="楷体" panose="02010609060101010101" pitchFamily="49" charset="-122"/>
                <a:cs typeface="楷体" panose="02010609060101010101" pitchFamily="49" charset="-122"/>
              </a:rPr>
              <a:t>软件测试就是为程序能够按预期设想那样运行而建立足够的信心</a:t>
            </a:r>
            <a:endParaRPr lang="zh-CN" altLang="en-US" sz="2400" i="0" noProof="1">
              <a:latin typeface="+mn-lt"/>
              <a:ea typeface="楷体" panose="02010609060101010101" pitchFamily="49" charset="-122"/>
              <a:cs typeface="楷体" panose="02010609060101010101" pitchFamily="49" charset="-122"/>
            </a:endParaRPr>
          </a:p>
          <a:p>
            <a:pPr marL="342900" indent="-342900" defTabSz="0" eaLnBrk="0" hangingPunct="0">
              <a:lnSpc>
                <a:spcPct val="130000"/>
              </a:lnSpc>
              <a:spcBef>
                <a:spcPct val="20000"/>
              </a:spcBef>
              <a:buClr>
                <a:schemeClr val="accent1">
                  <a:lumMod val="50000"/>
                </a:schemeClr>
              </a:buClr>
              <a:buSzPct val="90000"/>
              <a:buFont typeface="Wingdings" panose="05000000000000000000" pitchFamily="2" charset="2"/>
              <a:buChar char="p"/>
              <a:tabLst>
                <a:tab pos="571500" algn="l"/>
              </a:tabLst>
              <a:defRPr/>
            </a:pPr>
            <a:r>
              <a:rPr lang="zh-CN" altLang="en-US" sz="2400" i="0" noProof="1">
                <a:latin typeface="+mn-lt"/>
                <a:ea typeface="楷体" panose="02010609060101010101" pitchFamily="49" charset="-122"/>
                <a:cs typeface="楷体" panose="02010609060101010101" pitchFamily="49" charset="-122"/>
              </a:rPr>
              <a:t>“软件测试是一系列活动以评价一个程序或系统的特性或能力并确定是否达到预期的结果”</a:t>
            </a:r>
            <a:endParaRPr lang="zh-CN" altLang="en-US" sz="2400" i="0" noProof="1">
              <a:latin typeface="+mn-lt"/>
              <a:ea typeface="楷体" panose="02010609060101010101" pitchFamily="49" charset="-122"/>
              <a:cs typeface="楷体" panose="02010609060101010101" pitchFamily="49" charset="-122"/>
            </a:endParaRPr>
          </a:p>
          <a:p>
            <a:pPr marL="342900" indent="-342900" defTabSz="0" eaLnBrk="0" hangingPunct="0">
              <a:lnSpc>
                <a:spcPct val="130000"/>
              </a:lnSpc>
              <a:spcBef>
                <a:spcPct val="20000"/>
              </a:spcBef>
              <a:buClr>
                <a:schemeClr val="accent1">
                  <a:lumMod val="50000"/>
                </a:schemeClr>
              </a:buClr>
              <a:buSzPct val="90000"/>
              <a:buFont typeface="Wingdings" panose="05000000000000000000" pitchFamily="2" charset="2"/>
              <a:buChar char="p"/>
              <a:tabLst>
                <a:tab pos="571500" algn="l"/>
              </a:tabLst>
              <a:defRPr/>
            </a:pPr>
            <a:r>
              <a:rPr lang="zh-CN" altLang="en-US" sz="2400" i="0" noProof="1">
                <a:latin typeface="+mn-lt"/>
                <a:ea typeface="楷体" panose="02010609060101010101" pitchFamily="49" charset="-122"/>
                <a:cs typeface="楷体" panose="02010609060101010101" pitchFamily="49" charset="-122"/>
              </a:rPr>
              <a:t>测试是为了验证软件是否符合用户需求，即验证软件产品是否能正常工作</a:t>
            </a:r>
            <a:endParaRPr lang="en-US" altLang="zh-CN" sz="2400" i="0" noProof="1">
              <a:latin typeface="+mn-lt"/>
              <a:ea typeface="楷体" panose="02010609060101010101" pitchFamily="49" charset="-122"/>
              <a:cs typeface="楷体" panose="02010609060101010101" pitchFamily="49" charset="-122"/>
            </a:endParaRPr>
          </a:p>
        </p:txBody>
      </p:sp>
      <p:pic>
        <p:nvPicPr>
          <p:cNvPr id="20484" name="Picture 2" descr="http://t0.gstatic.cn/images?q=tbn:jac8d-se5Sy-8M"/>
          <p:cNvPicPr>
            <a:picLocks noChangeAspect="1" noChangeArrowheads="1"/>
          </p:cNvPicPr>
          <p:nvPr/>
        </p:nvPicPr>
        <p:blipFill>
          <a:blip r:embed="rId1" r:link="rId2">
            <a:extLst>
              <a:ext uri="{28A0092B-C50C-407E-A947-70E740481C1C}">
                <a14:useLocalDpi xmlns:a14="http://schemas.microsoft.com/office/drawing/2010/main" val="0"/>
              </a:ext>
            </a:extLst>
          </a:blip>
          <a:srcRect/>
          <a:stretch>
            <a:fillRect/>
          </a:stretch>
        </p:blipFill>
        <p:spPr bwMode="auto">
          <a:xfrm>
            <a:off x="5824538" y="4889500"/>
            <a:ext cx="2014537"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3" descr="http://www.stickyminds.com/images_upload/bk183_5372.gif"/>
          <p:cNvPicPr>
            <a:picLocks noChangeAspect="1" noChangeArrowheads="1"/>
          </p:cNvPicPr>
          <p:nvPr/>
        </p:nvPicPr>
        <p:blipFill>
          <a:blip r:embed="rId3" r:link="rId2">
            <a:extLst>
              <a:ext uri="{28A0092B-C50C-407E-A947-70E740481C1C}">
                <a14:useLocalDpi xmlns:a14="http://schemas.microsoft.com/office/drawing/2010/main" val="0"/>
              </a:ext>
            </a:extLst>
          </a:blip>
          <a:srcRect/>
          <a:stretch>
            <a:fillRect/>
          </a:stretch>
        </p:blipFill>
        <p:spPr bwMode="auto">
          <a:xfrm>
            <a:off x="7821613" y="4875213"/>
            <a:ext cx="1322387" cy="1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476375" y="188913"/>
            <a:ext cx="6264275" cy="890587"/>
          </a:xfrm>
        </p:spPr>
        <p:txBody>
          <a:bodyPr/>
          <a:lstStyle/>
          <a:p>
            <a:pPr marL="533400" indent="-355600" algn="ctr" eaLnBrk="1" hangingPunct="1">
              <a:lnSpc>
                <a:spcPct val="150000"/>
              </a:lnSpc>
            </a:pPr>
            <a:r>
              <a:rPr lang="zh-CN" altLang="en-US" sz="3600" b="1" smtClean="0">
                <a:solidFill>
                  <a:srgbClr val="FFFF00"/>
                </a:solidFill>
                <a:latin typeface="黑体" panose="02010609060101010101" pitchFamily="49" charset="-122"/>
              </a:rPr>
              <a:t>软件测试的反向思维 </a:t>
            </a:r>
            <a:endParaRPr lang="zh-CN" altLang="en-US" sz="3600" b="1" smtClean="0">
              <a:solidFill>
                <a:srgbClr val="FFFF00"/>
              </a:solidFill>
              <a:latin typeface="黑体" panose="02010609060101010101" pitchFamily="49" charset="-122"/>
            </a:endParaRPr>
          </a:p>
        </p:txBody>
      </p:sp>
      <p:sp>
        <p:nvSpPr>
          <p:cNvPr id="29699" name="Rectangle 3"/>
          <p:cNvSpPr>
            <a:spLocks noChangeArrowheads="1"/>
          </p:cNvSpPr>
          <p:nvPr/>
        </p:nvSpPr>
        <p:spPr bwMode="auto">
          <a:xfrm>
            <a:off x="611188" y="1557338"/>
            <a:ext cx="8064500" cy="2295525"/>
          </a:xfrm>
          <a:prstGeom prst="rect">
            <a:avLst/>
          </a:prstGeom>
          <a:noFill/>
          <a:ln w="9525" algn="ctr">
            <a:noFill/>
            <a:miter lim="800000"/>
          </a:ln>
        </p:spPr>
        <p:txBody>
          <a:bodyPr anchor="ctr">
            <a:spAutoFit/>
          </a:bodyPr>
          <a:lstStyle/>
          <a:p>
            <a:pPr marL="274955" indent="-274955" defTabSz="0">
              <a:lnSpc>
                <a:spcPct val="130000"/>
              </a:lnSpc>
              <a:buClr>
                <a:schemeClr val="accent1"/>
              </a:buClr>
              <a:buSzPct val="75000"/>
              <a:tabLst>
                <a:tab pos="274320" algn="l"/>
              </a:tabLst>
              <a:defRPr/>
            </a:pPr>
            <a:r>
              <a:rPr lang="en-US" altLang="zh-CN" sz="2800" b="1" i="0" noProof="1">
                <a:latin typeface="Arial" panose="020B0604020202020204" pitchFamily="34" charset="0"/>
                <a:ea typeface="宋体" panose="02010600030101010101" pitchFamily="2" charset="-122"/>
              </a:rPr>
              <a:t>Glenford J. Myers</a:t>
            </a:r>
            <a:r>
              <a:rPr lang="en-US" altLang="zh-CN" sz="2800" i="0" noProof="1">
                <a:latin typeface="Arial" panose="020B0604020202020204" pitchFamily="34" charset="0"/>
                <a:ea typeface="宋体" panose="02010600030101010101" pitchFamily="2" charset="-122"/>
              </a:rPr>
              <a:t> </a:t>
            </a:r>
            <a:r>
              <a:rPr lang="zh-CN" altLang="en-US" sz="2800" b="1" i="0" noProof="1">
                <a:latin typeface="Arial" panose="020B0604020202020204" pitchFamily="34" charset="0"/>
                <a:ea typeface="宋体" panose="02010600030101010101" pitchFamily="2" charset="-122"/>
              </a:rPr>
              <a:t>（反向思维的代表）：</a:t>
            </a:r>
            <a:endParaRPr lang="zh-CN" altLang="en-US" sz="2800" b="1" i="0" noProof="1"/>
          </a:p>
          <a:p>
            <a:pPr marL="342900" indent="-342900" defTabSz="0" eaLnBrk="0" hangingPunct="0">
              <a:lnSpc>
                <a:spcPct val="130000"/>
              </a:lnSpc>
              <a:spcBef>
                <a:spcPct val="20000"/>
              </a:spcBef>
              <a:buClr>
                <a:schemeClr val="accent1">
                  <a:lumMod val="50000"/>
                </a:schemeClr>
              </a:buClr>
              <a:buSzPct val="90000"/>
              <a:buFont typeface="Wingdings" panose="05000000000000000000" pitchFamily="2" charset="2"/>
              <a:buChar char="p"/>
              <a:tabLst>
                <a:tab pos="274320" algn="l"/>
              </a:tabLst>
              <a:defRPr/>
            </a:pPr>
            <a:r>
              <a:rPr lang="zh-CN" altLang="en-US" i="0" noProof="1">
                <a:latin typeface="Arial" panose="020B0604020202020204" pitchFamily="34" charset="0"/>
                <a:ea typeface="宋体" panose="02010600030101010101" pitchFamily="2" charset="-122"/>
              </a:rPr>
              <a:t>  </a:t>
            </a:r>
            <a:r>
              <a:rPr lang="zh-CN" altLang="en-US" sz="2400" i="0" noProof="1">
                <a:latin typeface="+mn-lt"/>
                <a:ea typeface="楷体" panose="02010609060101010101" pitchFamily="49" charset="-122"/>
                <a:cs typeface="楷体" panose="02010609060101010101" pitchFamily="49" charset="-122"/>
              </a:rPr>
              <a:t>测试是为了证明程序有错，而不是证明程序无错误</a:t>
            </a:r>
            <a:endParaRPr lang="zh-CN" altLang="en-US" sz="2400" i="0" noProof="1">
              <a:latin typeface="+mn-lt"/>
              <a:ea typeface="楷体" panose="02010609060101010101" pitchFamily="49" charset="-122"/>
              <a:cs typeface="楷体" panose="02010609060101010101" pitchFamily="49" charset="-122"/>
            </a:endParaRPr>
          </a:p>
          <a:p>
            <a:pPr marL="342900" indent="-342900" defTabSz="0" eaLnBrk="0" hangingPunct="0">
              <a:lnSpc>
                <a:spcPct val="130000"/>
              </a:lnSpc>
              <a:spcBef>
                <a:spcPct val="20000"/>
              </a:spcBef>
              <a:buClr>
                <a:schemeClr val="accent1">
                  <a:lumMod val="50000"/>
                </a:schemeClr>
              </a:buClr>
              <a:buSzPct val="90000"/>
              <a:buFont typeface="Wingdings" panose="05000000000000000000" pitchFamily="2" charset="2"/>
              <a:buChar char="p"/>
              <a:tabLst>
                <a:tab pos="274320" algn="l"/>
              </a:tabLst>
              <a:defRPr/>
            </a:pPr>
            <a:r>
              <a:rPr lang="zh-CN" altLang="en-US" sz="2400" i="0" noProof="1">
                <a:latin typeface="+mn-lt"/>
                <a:ea typeface="楷体" panose="02010609060101010101" pitchFamily="49" charset="-122"/>
                <a:cs typeface="楷体" panose="02010609060101010101" pitchFamily="49" charset="-122"/>
              </a:rPr>
              <a:t>  一个好的测试用例是在于它能发现至今未发现的错误 </a:t>
            </a:r>
            <a:endParaRPr lang="zh-CN" altLang="en-US" sz="2400" i="0" noProof="1">
              <a:latin typeface="+mn-lt"/>
              <a:ea typeface="楷体" panose="02010609060101010101" pitchFamily="49" charset="-122"/>
              <a:cs typeface="楷体" panose="02010609060101010101" pitchFamily="49" charset="-122"/>
            </a:endParaRPr>
          </a:p>
          <a:p>
            <a:pPr marL="342900" indent="-342900" defTabSz="0" eaLnBrk="0" hangingPunct="0">
              <a:lnSpc>
                <a:spcPct val="130000"/>
              </a:lnSpc>
              <a:spcBef>
                <a:spcPct val="20000"/>
              </a:spcBef>
              <a:buClr>
                <a:schemeClr val="accent1">
                  <a:lumMod val="50000"/>
                </a:schemeClr>
              </a:buClr>
              <a:buSzPct val="90000"/>
              <a:buFont typeface="Wingdings" panose="05000000000000000000" pitchFamily="2" charset="2"/>
              <a:buChar char="p"/>
              <a:tabLst>
                <a:tab pos="274320" algn="l"/>
              </a:tabLst>
              <a:defRPr/>
            </a:pPr>
            <a:r>
              <a:rPr lang="zh-CN" altLang="en-US" sz="2400" i="0" noProof="1">
                <a:latin typeface="+mn-lt"/>
                <a:ea typeface="楷体" panose="02010609060101010101" pitchFamily="49" charset="-122"/>
                <a:cs typeface="楷体" panose="02010609060101010101" pitchFamily="49" charset="-122"/>
              </a:rPr>
              <a:t>  一个成功的测试是发现了至今未发现的错误的测试 </a:t>
            </a:r>
            <a:endParaRPr lang="en-US" altLang="zh-CN" sz="2400" i="0" noProof="1">
              <a:latin typeface="+mn-lt"/>
              <a:ea typeface="楷体" panose="02010609060101010101" pitchFamily="49" charset="-122"/>
              <a:cs typeface="楷体" panose="02010609060101010101" pitchFamily="49" charset="-122"/>
            </a:endParaRPr>
          </a:p>
        </p:txBody>
      </p:sp>
      <p:pic>
        <p:nvPicPr>
          <p:cNvPr id="21508" name="Picture 2" descr="http://t.douban.com/lpic/s1640918.jpg"/>
          <p:cNvPicPr>
            <a:picLocks noChangeAspect="1" noChangeArrowheads="1"/>
          </p:cNvPicPr>
          <p:nvPr/>
        </p:nvPicPr>
        <p:blipFill>
          <a:blip r:embed="rId1" r:link="rId2">
            <a:extLst>
              <a:ext uri="{28A0092B-C50C-407E-A947-70E740481C1C}">
                <a14:useLocalDpi xmlns:a14="http://schemas.microsoft.com/office/drawing/2010/main" val="0"/>
              </a:ext>
            </a:extLst>
          </a:blip>
          <a:srcRect/>
          <a:stretch>
            <a:fillRect/>
          </a:stretch>
        </p:blipFill>
        <p:spPr bwMode="auto">
          <a:xfrm>
            <a:off x="4836714" y="4149725"/>
            <a:ext cx="1535436" cy="234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3" descr="http://www.dorothygraham.co.uk/books/images/topTen12.gif"/>
          <p:cNvPicPr>
            <a:picLocks noChangeAspect="1" noChangeArrowheads="1"/>
          </p:cNvPicPr>
          <p:nvPr/>
        </p:nvPicPr>
        <p:blipFill>
          <a:blip r:embed="rId3" r:link="rId2">
            <a:extLst>
              <a:ext uri="{28A0092B-C50C-407E-A947-70E740481C1C}">
                <a14:useLocalDpi xmlns:a14="http://schemas.microsoft.com/office/drawing/2010/main" val="0"/>
              </a:ext>
            </a:extLst>
          </a:blip>
          <a:srcRect/>
          <a:stretch>
            <a:fillRect/>
          </a:stretch>
        </p:blipFill>
        <p:spPr bwMode="auto">
          <a:xfrm>
            <a:off x="2555832" y="4149725"/>
            <a:ext cx="1656138" cy="234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258888" y="188913"/>
            <a:ext cx="6264275" cy="890587"/>
          </a:xfrm>
        </p:spPr>
        <p:txBody>
          <a:bodyPr/>
          <a:lstStyle/>
          <a:p>
            <a:pPr marL="533400" indent="-355600" algn="ctr" eaLnBrk="1" hangingPunct="1">
              <a:lnSpc>
                <a:spcPct val="150000"/>
              </a:lnSpc>
            </a:pPr>
            <a:r>
              <a:rPr lang="zh-CN" altLang="en-US" sz="3600" b="1" smtClean="0">
                <a:solidFill>
                  <a:srgbClr val="FFFF00"/>
                </a:solidFill>
                <a:latin typeface="黑体" panose="02010609060101010101" pitchFamily="49" charset="-122"/>
              </a:rPr>
              <a:t>软件测试定义的两面性 </a:t>
            </a:r>
            <a:endParaRPr lang="zh-CN" altLang="en-US" sz="3600" b="1" smtClean="0">
              <a:solidFill>
                <a:srgbClr val="FFFF00"/>
              </a:solidFill>
              <a:latin typeface="黑体" panose="02010609060101010101" pitchFamily="49" charset="-122"/>
            </a:endParaRPr>
          </a:p>
        </p:txBody>
      </p:sp>
      <p:grpSp>
        <p:nvGrpSpPr>
          <p:cNvPr id="22531" name="Group 4"/>
          <p:cNvGrpSpPr>
            <a:grpSpLocks noChangeAspect="1"/>
          </p:cNvGrpSpPr>
          <p:nvPr/>
        </p:nvGrpSpPr>
        <p:grpSpPr bwMode="auto">
          <a:xfrm>
            <a:off x="30163" y="2116138"/>
            <a:ext cx="9144000" cy="3240087"/>
            <a:chOff x="2076" y="8513"/>
            <a:chExt cx="7018" cy="2174"/>
          </a:xfrm>
        </p:grpSpPr>
        <p:sp>
          <p:nvSpPr>
            <p:cNvPr id="22533" name="AutoShape 5"/>
            <p:cNvSpPr>
              <a:spLocks noChangeAspect="1" noChangeArrowheads="1"/>
            </p:cNvSpPr>
            <p:nvPr/>
          </p:nvSpPr>
          <p:spPr bwMode="auto">
            <a:xfrm>
              <a:off x="2076" y="8513"/>
              <a:ext cx="7018" cy="2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pPr eaLnBrk="1" hangingPunct="1"/>
              <a:endParaRPr lang="zh-CN" altLang="en-US" i="0">
                <a:ea typeface="宋体" panose="02010600030101010101" pitchFamily="2" charset="-122"/>
              </a:endParaRPr>
            </a:p>
          </p:txBody>
        </p:sp>
        <p:sp>
          <p:nvSpPr>
            <p:cNvPr id="22534" name="Rectangle 6"/>
            <p:cNvSpPr>
              <a:spLocks noChangeArrowheads="1"/>
            </p:cNvSpPr>
            <p:nvPr/>
          </p:nvSpPr>
          <p:spPr bwMode="auto">
            <a:xfrm>
              <a:off x="4552" y="8531"/>
              <a:ext cx="1723" cy="951"/>
            </a:xfrm>
            <a:prstGeom prst="rect">
              <a:avLst/>
            </a:prstGeom>
            <a:solidFill>
              <a:srgbClr val="FFFFFF"/>
            </a:solidFill>
            <a:ln w="9525">
              <a:solidFill>
                <a:srgbClr val="000000"/>
              </a:solidFill>
              <a:miter lim="800000"/>
            </a:ln>
          </p:spPr>
          <p:txBody>
            <a:bodyPr/>
            <a:lstStyle>
              <a:lvl1pPr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pPr algn="just" eaLnBrk="1" hangingPunct="1"/>
              <a:r>
                <a:rPr lang="zh-CN" altLang="en-US" sz="2000" i="0">
                  <a:latin typeface="Verdana" panose="020B0604030504040204" pitchFamily="34" charset="0"/>
                  <a:ea typeface="宋体" panose="02010600030101010101" pitchFamily="2" charset="-122"/>
                </a:rPr>
                <a:t>评价一个程序或系统的特性或能力并确定是否达到预期的结果</a:t>
              </a:r>
              <a:endParaRPr lang="zh-CN" altLang="en-US" sz="2000" i="0">
                <a:ea typeface="宋体" panose="02010600030101010101" pitchFamily="2" charset="-122"/>
              </a:endParaRPr>
            </a:p>
          </p:txBody>
        </p:sp>
        <p:sp>
          <p:nvSpPr>
            <p:cNvPr id="22535" name="Rectangle 7"/>
            <p:cNvSpPr>
              <a:spLocks noChangeArrowheads="1"/>
            </p:cNvSpPr>
            <p:nvPr/>
          </p:nvSpPr>
          <p:spPr bwMode="auto">
            <a:xfrm>
              <a:off x="4553" y="9736"/>
              <a:ext cx="1566" cy="951"/>
            </a:xfrm>
            <a:prstGeom prst="rect">
              <a:avLst/>
            </a:prstGeom>
            <a:solidFill>
              <a:srgbClr val="FFFFFF"/>
            </a:solidFill>
            <a:ln w="9525">
              <a:solidFill>
                <a:srgbClr val="000000"/>
              </a:solidFill>
              <a:miter lim="800000"/>
            </a:ln>
          </p:spPr>
          <p:txBody>
            <a:bodyPr/>
            <a:lstStyle>
              <a:lvl1pPr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pPr algn="just" eaLnBrk="1" hangingPunct="1"/>
              <a:r>
                <a:rPr lang="zh-CN" altLang="en-US" sz="2000" i="0">
                  <a:solidFill>
                    <a:srgbClr val="000000"/>
                  </a:solidFill>
                  <a:latin typeface="宋体" panose="02010600030101010101" pitchFamily="2" charset="-122"/>
                  <a:ea typeface="宋体" panose="02010600030101010101" pitchFamily="2" charset="-122"/>
                </a:rPr>
                <a:t>测试是为发现错误而针对某个程序或系统的执行过程</a:t>
              </a:r>
              <a:endParaRPr lang="zh-CN" altLang="en-US" sz="2000" i="0">
                <a:ea typeface="宋体" panose="02010600030101010101" pitchFamily="2" charset="-122"/>
              </a:endParaRPr>
            </a:p>
          </p:txBody>
        </p:sp>
        <p:sp>
          <p:nvSpPr>
            <p:cNvPr id="22536" name="Text Box 8"/>
            <p:cNvSpPr txBox="1">
              <a:spLocks noChangeArrowheads="1"/>
            </p:cNvSpPr>
            <p:nvPr/>
          </p:nvSpPr>
          <p:spPr bwMode="auto">
            <a:xfrm>
              <a:off x="2166" y="9090"/>
              <a:ext cx="470" cy="1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pPr algn="just" eaLnBrk="1" hangingPunct="1"/>
              <a:r>
                <a:rPr lang="zh-CN" altLang="en-US" sz="2400" b="1" i="0">
                  <a:latin typeface="Times New Roman" panose="02020603050405020304" pitchFamily="18" charset="0"/>
                  <a:ea typeface="宋体" panose="02010600030101010101" pitchFamily="2" charset="-122"/>
                </a:rPr>
                <a:t>软件测试</a:t>
              </a:r>
              <a:endParaRPr lang="zh-CN" altLang="en-US" sz="2400" b="1" i="0">
                <a:ea typeface="宋体" panose="02010600030101010101" pitchFamily="2" charset="-122"/>
              </a:endParaRPr>
            </a:p>
          </p:txBody>
        </p:sp>
        <p:sp>
          <p:nvSpPr>
            <p:cNvPr id="22537" name="Rectangle 9"/>
            <p:cNvSpPr>
              <a:spLocks noChangeArrowheads="1"/>
            </p:cNvSpPr>
            <p:nvPr/>
          </p:nvSpPr>
          <p:spPr bwMode="auto">
            <a:xfrm>
              <a:off x="2780" y="8680"/>
              <a:ext cx="1317" cy="681"/>
            </a:xfrm>
            <a:prstGeom prst="rect">
              <a:avLst/>
            </a:prstGeom>
            <a:solidFill>
              <a:srgbClr val="FFFFFF"/>
            </a:solidFill>
            <a:ln w="9525">
              <a:solidFill>
                <a:srgbClr val="000000"/>
              </a:solidFill>
              <a:miter lim="800000"/>
            </a:ln>
          </p:spPr>
          <p:txBody>
            <a:bodyPr lIns="15240" rIns="15240"/>
            <a:lstStyle>
              <a:lvl1pPr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pPr algn="ctr" eaLnBrk="1" hangingPunct="1"/>
              <a:r>
                <a:rPr lang="zh-CN" altLang="en-US" sz="2000" b="1" i="0">
                  <a:solidFill>
                    <a:srgbClr val="0000FF"/>
                  </a:solidFill>
                  <a:ea typeface="宋体" panose="02010600030101010101" pitchFamily="2" charset="-122"/>
                </a:rPr>
                <a:t>正向思维</a:t>
              </a:r>
              <a:r>
                <a:rPr lang="zh-CN" altLang="en-US" sz="2000" i="0">
                  <a:solidFill>
                    <a:srgbClr val="0000FF"/>
                  </a:solidFill>
                  <a:ea typeface="宋体" panose="02010600030101010101" pitchFamily="2" charset="-122"/>
                </a:rPr>
                <a:t>－</a:t>
              </a:r>
              <a:endParaRPr lang="zh-CN" altLang="en-US" sz="2000" i="0">
                <a:solidFill>
                  <a:srgbClr val="0000FF"/>
                </a:solidFill>
                <a:ea typeface="宋体" panose="02010600030101010101" pitchFamily="2" charset="-122"/>
              </a:endParaRPr>
            </a:p>
            <a:p>
              <a:pPr algn="ctr" eaLnBrk="1" hangingPunct="1"/>
              <a:r>
                <a:rPr lang="zh-CN" altLang="en-US" sz="2000" i="0">
                  <a:solidFill>
                    <a:srgbClr val="008000"/>
                  </a:solidFill>
                  <a:ea typeface="宋体" panose="02010600030101010101" pitchFamily="2" charset="-122"/>
                </a:rPr>
                <a:t>验证软件正常工作</a:t>
              </a:r>
              <a:endParaRPr lang="zh-CN" altLang="en-US" sz="2000" i="0">
                <a:solidFill>
                  <a:srgbClr val="008000"/>
                </a:solidFill>
                <a:ea typeface="宋体" panose="02010600030101010101" pitchFamily="2" charset="-122"/>
              </a:endParaRPr>
            </a:p>
          </p:txBody>
        </p:sp>
        <p:sp>
          <p:nvSpPr>
            <p:cNvPr id="22538" name="Rectangle 10"/>
            <p:cNvSpPr>
              <a:spLocks noChangeArrowheads="1"/>
            </p:cNvSpPr>
            <p:nvPr/>
          </p:nvSpPr>
          <p:spPr bwMode="auto">
            <a:xfrm>
              <a:off x="2794" y="9833"/>
              <a:ext cx="1278" cy="718"/>
            </a:xfrm>
            <a:prstGeom prst="rect">
              <a:avLst/>
            </a:prstGeom>
            <a:solidFill>
              <a:srgbClr val="FFFFFF"/>
            </a:solidFill>
            <a:ln w="9525">
              <a:solidFill>
                <a:srgbClr val="000000"/>
              </a:solidFill>
              <a:miter lim="800000"/>
            </a:ln>
          </p:spPr>
          <p:txBody>
            <a:bodyPr lIns="15240" rIns="15240"/>
            <a:lstStyle>
              <a:lvl1pPr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pPr algn="ctr" eaLnBrk="1" hangingPunct="1"/>
              <a:r>
                <a:rPr lang="zh-CN" altLang="en-US" sz="2000" b="1" i="0">
                  <a:solidFill>
                    <a:srgbClr val="0000FF"/>
                  </a:solidFill>
                  <a:ea typeface="宋体" panose="02010600030101010101" pitchFamily="2" charset="-122"/>
                </a:rPr>
                <a:t>逆向思维</a:t>
              </a:r>
              <a:r>
                <a:rPr lang="zh-CN" altLang="en-US" sz="2000" i="0">
                  <a:solidFill>
                    <a:srgbClr val="0000FF"/>
                  </a:solidFill>
                  <a:ea typeface="宋体" panose="02010600030101010101" pitchFamily="2" charset="-122"/>
                </a:rPr>
                <a:t>－</a:t>
              </a:r>
              <a:endParaRPr lang="zh-CN" altLang="en-US" sz="2000" i="0">
                <a:solidFill>
                  <a:srgbClr val="0000FF"/>
                </a:solidFill>
                <a:ea typeface="宋体" panose="02010600030101010101" pitchFamily="2" charset="-122"/>
              </a:endParaRPr>
            </a:p>
            <a:p>
              <a:pPr algn="ctr" eaLnBrk="1" hangingPunct="1"/>
              <a:r>
                <a:rPr lang="zh-CN" altLang="en-US" sz="2000" b="1" i="0">
                  <a:solidFill>
                    <a:srgbClr val="FF6600"/>
                  </a:solidFill>
                  <a:ea typeface="宋体" panose="02010600030101010101" pitchFamily="2" charset="-122"/>
                </a:rPr>
                <a:t>假定软件有错误</a:t>
              </a:r>
              <a:endParaRPr lang="zh-CN" altLang="en-US" sz="2000" b="1" i="0">
                <a:solidFill>
                  <a:srgbClr val="FF6600"/>
                </a:solidFill>
                <a:ea typeface="宋体" panose="02010600030101010101" pitchFamily="2" charset="-122"/>
              </a:endParaRPr>
            </a:p>
          </p:txBody>
        </p:sp>
        <p:sp>
          <p:nvSpPr>
            <p:cNvPr id="22539" name="AutoShape 11"/>
            <p:cNvSpPr/>
            <p:nvPr/>
          </p:nvSpPr>
          <p:spPr bwMode="auto">
            <a:xfrm>
              <a:off x="2479" y="9130"/>
              <a:ext cx="300" cy="1085"/>
            </a:xfrm>
            <a:prstGeom prst="leftBrace">
              <a:avLst>
                <a:gd name="adj1" fmla="val 30139"/>
                <a:gd name="adj2" fmla="val 50000"/>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pPr eaLnBrk="1" hangingPunct="1"/>
              <a:endParaRPr lang="zh-CN" altLang="en-US" i="0">
                <a:ea typeface="宋体" panose="02010600030101010101" pitchFamily="2" charset="-122"/>
              </a:endParaRPr>
            </a:p>
          </p:txBody>
        </p:sp>
        <p:cxnSp>
          <p:nvCxnSpPr>
            <p:cNvPr id="22540" name="AutoShape 12"/>
            <p:cNvCxnSpPr>
              <a:cxnSpLocks noChangeShapeType="1"/>
              <a:stCxn id="22537" idx="3"/>
              <a:endCxn id="22534" idx="1"/>
            </p:cNvCxnSpPr>
            <p:nvPr/>
          </p:nvCxnSpPr>
          <p:spPr bwMode="auto">
            <a:xfrm flipV="1">
              <a:off x="4097" y="9007"/>
              <a:ext cx="455" cy="14"/>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22541" name="AutoShape 13"/>
            <p:cNvCxnSpPr>
              <a:cxnSpLocks noChangeShapeType="1"/>
              <a:stCxn id="22538" idx="3"/>
              <a:endCxn id="22535" idx="1"/>
            </p:cNvCxnSpPr>
            <p:nvPr/>
          </p:nvCxnSpPr>
          <p:spPr bwMode="auto">
            <a:xfrm>
              <a:off x="4072" y="10192"/>
              <a:ext cx="481" cy="19"/>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sp>
          <p:nvSpPr>
            <p:cNvPr id="22542" name="Rectangle 14"/>
            <p:cNvSpPr>
              <a:spLocks noChangeArrowheads="1"/>
            </p:cNvSpPr>
            <p:nvPr/>
          </p:nvSpPr>
          <p:spPr bwMode="auto">
            <a:xfrm>
              <a:off x="6901" y="8531"/>
              <a:ext cx="1723" cy="951"/>
            </a:xfrm>
            <a:prstGeom prst="rect">
              <a:avLst/>
            </a:prstGeom>
            <a:solidFill>
              <a:srgbClr val="FFFFFF"/>
            </a:solidFill>
            <a:ln w="9525">
              <a:solidFill>
                <a:srgbClr val="000000"/>
              </a:solidFill>
              <a:miter lim="800000"/>
            </a:ln>
          </p:spPr>
          <p:txBody>
            <a:bodyPr/>
            <a:lstStyle>
              <a:lvl1pPr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pPr algn="just" eaLnBrk="1" hangingPunct="1"/>
              <a:r>
                <a:rPr lang="zh-CN" altLang="en-US" sz="2000" i="0">
                  <a:solidFill>
                    <a:srgbClr val="000000"/>
                  </a:solidFill>
                  <a:latin typeface="宋体" panose="02010600030101010101" pitchFamily="2" charset="-122"/>
                  <a:ea typeface="宋体" panose="02010600030101010101" pitchFamily="2" charset="-122"/>
                </a:rPr>
                <a:t>在设计规定的环境下运行软件的所有功能，直至全部通过</a:t>
              </a:r>
              <a:r>
                <a:rPr lang="zh-CN" altLang="en-US" sz="1600" i="0">
                  <a:solidFill>
                    <a:srgbClr val="000000"/>
                  </a:solidFill>
                  <a:latin typeface="宋体" panose="02010600030101010101" pitchFamily="2" charset="-122"/>
                  <a:ea typeface="宋体" panose="02010600030101010101" pitchFamily="2" charset="-122"/>
                </a:rPr>
                <a:t>。</a:t>
              </a:r>
              <a:endParaRPr lang="zh-CN" altLang="en-US" sz="1600" i="0">
                <a:ea typeface="宋体" panose="02010600030101010101" pitchFamily="2" charset="-122"/>
              </a:endParaRPr>
            </a:p>
          </p:txBody>
        </p:sp>
        <p:cxnSp>
          <p:nvCxnSpPr>
            <p:cNvPr id="22543" name="AutoShape 15"/>
            <p:cNvCxnSpPr>
              <a:cxnSpLocks noChangeShapeType="1"/>
              <a:stCxn id="22534" idx="3"/>
              <a:endCxn id="22542" idx="1"/>
            </p:cNvCxnSpPr>
            <p:nvPr/>
          </p:nvCxnSpPr>
          <p:spPr bwMode="auto">
            <a:xfrm>
              <a:off x="6275" y="9007"/>
              <a:ext cx="626" cy="1"/>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22544" name="AutoShape 16"/>
            <p:cNvCxnSpPr>
              <a:cxnSpLocks noChangeShapeType="1"/>
              <a:stCxn id="22535" idx="3"/>
            </p:cNvCxnSpPr>
            <p:nvPr/>
          </p:nvCxnSpPr>
          <p:spPr bwMode="auto">
            <a:xfrm flipV="1">
              <a:off x="6119" y="10210"/>
              <a:ext cx="626" cy="1"/>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grpSp>
      <p:sp>
        <p:nvSpPr>
          <p:cNvPr id="22532" name="Rectangle 17"/>
          <p:cNvSpPr>
            <a:spLocks noChangeArrowheads="1"/>
          </p:cNvSpPr>
          <p:nvPr/>
        </p:nvSpPr>
        <p:spPr bwMode="auto">
          <a:xfrm>
            <a:off x="5559425" y="3933825"/>
            <a:ext cx="2663825" cy="1476375"/>
          </a:xfrm>
          <a:prstGeom prst="rect">
            <a:avLst/>
          </a:prstGeom>
          <a:solidFill>
            <a:srgbClr val="FFFFFF"/>
          </a:solidFill>
          <a:ln w="9525">
            <a:solidFill>
              <a:srgbClr val="000000"/>
            </a:solidFill>
            <a:miter lim="800000"/>
          </a:ln>
        </p:spPr>
        <p:txBody>
          <a:bodyPr/>
          <a:lstStyle>
            <a:lvl1pPr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pPr algn="just" eaLnBrk="1" hangingPunct="1"/>
            <a:r>
              <a:rPr lang="zh-CN" altLang="en-US" sz="2000" i="0">
                <a:solidFill>
                  <a:srgbClr val="000000"/>
                </a:solidFill>
                <a:latin typeface="宋体" panose="02010600030101010101" pitchFamily="2" charset="-122"/>
                <a:ea typeface="宋体" panose="02010600030101010101" pitchFamily="2" charset="-122"/>
              </a:rPr>
              <a:t>寻找容易犯错误的地方和系统的薄弱环节，试图破坏系统，直至找不出问题。</a:t>
            </a:r>
            <a:endParaRPr lang="zh-CN" altLang="en-US" sz="2000" i="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331913" y="188913"/>
            <a:ext cx="6264275" cy="890587"/>
          </a:xfrm>
        </p:spPr>
        <p:txBody>
          <a:bodyPr/>
          <a:lstStyle/>
          <a:p>
            <a:pPr marL="533400" indent="-355600" algn="ctr" eaLnBrk="1" hangingPunct="1">
              <a:lnSpc>
                <a:spcPct val="150000"/>
              </a:lnSpc>
            </a:pPr>
            <a:r>
              <a:rPr lang="zh-CN" altLang="en-US" sz="3600" b="1" smtClean="0">
                <a:solidFill>
                  <a:srgbClr val="FFFF00"/>
                </a:solidFill>
                <a:latin typeface="黑体" panose="02010609060101010101" pitchFamily="49" charset="-122"/>
              </a:rPr>
              <a:t>软件测试的定义</a:t>
            </a:r>
            <a:endParaRPr lang="zh-CN" altLang="en-US" sz="3600" b="1" smtClean="0">
              <a:solidFill>
                <a:srgbClr val="FFFF00"/>
              </a:solidFill>
              <a:latin typeface="黑体" panose="02010609060101010101" pitchFamily="49" charset="-122"/>
            </a:endParaRPr>
          </a:p>
        </p:txBody>
      </p:sp>
      <p:sp>
        <p:nvSpPr>
          <p:cNvPr id="23555" name="Rectangle 3"/>
          <p:cNvSpPr>
            <a:spLocks noChangeArrowheads="1"/>
          </p:cNvSpPr>
          <p:nvPr/>
        </p:nvSpPr>
        <p:spPr bwMode="auto">
          <a:xfrm>
            <a:off x="755650" y="1916113"/>
            <a:ext cx="7612063"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274955" indent="-274955" defTabSz="0" eaLnBrk="0" hangingPunct="0">
              <a:tabLst>
                <a:tab pos="571500" algn="l"/>
              </a:tabLst>
              <a:defRPr i="1">
                <a:solidFill>
                  <a:schemeClr val="tx1"/>
                </a:solidFill>
                <a:latin typeface="Arial" panose="020B0604020202020204" pitchFamily="34" charset="0"/>
                <a:ea typeface="黑体" panose="02010609060101010101" pitchFamily="49" charset="-122"/>
              </a:defRPr>
            </a:lvl1pPr>
            <a:lvl2pPr marL="742950" indent="-285750" defTabSz="0" eaLnBrk="0" hangingPunct="0">
              <a:tabLst>
                <a:tab pos="571500" algn="l"/>
              </a:tabLst>
              <a:defRPr i="1">
                <a:solidFill>
                  <a:schemeClr val="tx1"/>
                </a:solidFill>
                <a:latin typeface="Arial" panose="020B0604020202020204" pitchFamily="34" charset="0"/>
                <a:ea typeface="黑体" panose="02010609060101010101" pitchFamily="49" charset="-122"/>
              </a:defRPr>
            </a:lvl2pPr>
            <a:lvl3pPr marL="1143000" indent="-228600" defTabSz="0" eaLnBrk="0" hangingPunct="0">
              <a:tabLst>
                <a:tab pos="571500" algn="l"/>
              </a:tabLst>
              <a:defRPr i="1">
                <a:solidFill>
                  <a:schemeClr val="tx1"/>
                </a:solidFill>
                <a:latin typeface="Arial" panose="020B0604020202020204" pitchFamily="34" charset="0"/>
                <a:ea typeface="黑体" panose="02010609060101010101" pitchFamily="49" charset="-122"/>
              </a:defRPr>
            </a:lvl3pPr>
            <a:lvl4pPr marL="1600200" indent="-228600" defTabSz="0" eaLnBrk="0" hangingPunct="0">
              <a:tabLst>
                <a:tab pos="571500" algn="l"/>
              </a:tabLst>
              <a:defRPr i="1">
                <a:solidFill>
                  <a:schemeClr val="tx1"/>
                </a:solidFill>
                <a:latin typeface="Arial" panose="020B0604020202020204" pitchFamily="34" charset="0"/>
                <a:ea typeface="黑体" panose="02010609060101010101" pitchFamily="49" charset="-122"/>
              </a:defRPr>
            </a:lvl4pPr>
            <a:lvl5pPr marL="2057400" indent="-228600" defTabSz="0" eaLnBrk="0" hangingPunct="0">
              <a:tabLst>
                <a:tab pos="571500" algn="l"/>
              </a:tabLst>
              <a:defRPr i="1">
                <a:solidFill>
                  <a:schemeClr val="tx1"/>
                </a:solidFill>
                <a:latin typeface="Arial" panose="020B0604020202020204" pitchFamily="34" charset="0"/>
                <a:ea typeface="黑体" panose="02010609060101010101" pitchFamily="49" charset="-122"/>
              </a:defRPr>
            </a:lvl5pPr>
            <a:lvl6pPr marL="2514600" indent="-228600" defTabSz="0" eaLnBrk="0" fontAlgn="base" hangingPunct="0">
              <a:spcBef>
                <a:spcPct val="0"/>
              </a:spcBef>
              <a:spcAft>
                <a:spcPct val="0"/>
              </a:spcAft>
              <a:tabLst>
                <a:tab pos="571500" algn="l"/>
              </a:tabLst>
              <a:defRPr i="1">
                <a:solidFill>
                  <a:schemeClr val="tx1"/>
                </a:solidFill>
                <a:latin typeface="Arial" panose="020B0604020202020204" pitchFamily="34" charset="0"/>
                <a:ea typeface="黑体" panose="02010609060101010101" pitchFamily="49" charset="-122"/>
              </a:defRPr>
            </a:lvl6pPr>
            <a:lvl7pPr marL="2971800" indent="-228600" defTabSz="0" eaLnBrk="0" fontAlgn="base" hangingPunct="0">
              <a:spcBef>
                <a:spcPct val="0"/>
              </a:spcBef>
              <a:spcAft>
                <a:spcPct val="0"/>
              </a:spcAft>
              <a:tabLst>
                <a:tab pos="571500" algn="l"/>
              </a:tabLst>
              <a:defRPr i="1">
                <a:solidFill>
                  <a:schemeClr val="tx1"/>
                </a:solidFill>
                <a:latin typeface="Arial" panose="020B0604020202020204" pitchFamily="34" charset="0"/>
                <a:ea typeface="黑体" panose="02010609060101010101" pitchFamily="49" charset="-122"/>
              </a:defRPr>
            </a:lvl7pPr>
            <a:lvl8pPr marL="3429000" indent="-228600" defTabSz="0" eaLnBrk="0" fontAlgn="base" hangingPunct="0">
              <a:spcBef>
                <a:spcPct val="0"/>
              </a:spcBef>
              <a:spcAft>
                <a:spcPct val="0"/>
              </a:spcAft>
              <a:tabLst>
                <a:tab pos="571500" algn="l"/>
              </a:tabLst>
              <a:defRPr i="1">
                <a:solidFill>
                  <a:schemeClr val="tx1"/>
                </a:solidFill>
                <a:latin typeface="Arial" panose="020B0604020202020204" pitchFamily="34" charset="0"/>
                <a:ea typeface="黑体" panose="02010609060101010101" pitchFamily="49" charset="-122"/>
              </a:defRPr>
            </a:lvl8pPr>
            <a:lvl9pPr marL="3886200" indent="-228600" defTabSz="0" eaLnBrk="0" fontAlgn="base" hangingPunct="0">
              <a:spcBef>
                <a:spcPct val="0"/>
              </a:spcBef>
              <a:spcAft>
                <a:spcPct val="0"/>
              </a:spcAft>
              <a:tabLst>
                <a:tab pos="571500" algn="l"/>
              </a:tabLst>
              <a:defRPr i="1">
                <a:solidFill>
                  <a:schemeClr val="tx1"/>
                </a:solidFill>
                <a:latin typeface="Arial" panose="020B0604020202020204" pitchFamily="34" charset="0"/>
                <a:ea typeface="黑体" panose="02010609060101010101" pitchFamily="49" charset="-122"/>
              </a:defRPr>
            </a:lvl9pPr>
          </a:lstStyle>
          <a:p>
            <a:pPr eaLnBrk="1" hangingPunct="1">
              <a:lnSpc>
                <a:spcPct val="140000"/>
              </a:lnSpc>
              <a:buClr>
                <a:schemeClr val="accent1"/>
              </a:buClr>
              <a:buSzPct val="75000"/>
            </a:pPr>
            <a:r>
              <a:rPr lang="en-US" altLang="zh-CN" sz="2800" b="1" i="0">
                <a:ea typeface="宋体" panose="02010600030101010101" pitchFamily="2" charset="-122"/>
              </a:rPr>
              <a:t>IEEE </a:t>
            </a:r>
            <a:r>
              <a:rPr lang="zh-CN" altLang="en-US" sz="2800" b="1" i="0">
                <a:ea typeface="宋体" panose="02010600030101010101" pitchFamily="2" charset="-122"/>
              </a:rPr>
              <a:t>的定义</a:t>
            </a:r>
            <a:r>
              <a:rPr lang="zh-CN" altLang="en-US" sz="2800" i="0">
                <a:ea typeface="宋体" panose="02010600030101010101" pitchFamily="2" charset="-122"/>
              </a:rPr>
              <a:t> </a:t>
            </a:r>
            <a:r>
              <a:rPr lang="zh-CN" altLang="en-US" sz="2800" b="1" i="0">
                <a:ea typeface="宋体" panose="02010600030101010101" pitchFamily="2" charset="-122"/>
              </a:rPr>
              <a:t>：</a:t>
            </a:r>
            <a:endParaRPr lang="zh-CN" altLang="en-US" sz="2800" b="1" i="0">
              <a:ea typeface="宋体" panose="02010600030101010101" pitchFamily="2" charset="-122"/>
            </a:endParaRPr>
          </a:p>
          <a:p>
            <a:pPr eaLnBrk="1" hangingPunct="1">
              <a:lnSpc>
                <a:spcPct val="140000"/>
              </a:lnSpc>
              <a:buClr>
                <a:schemeClr val="accent1"/>
              </a:buClr>
              <a:buSzPct val="75000"/>
              <a:buFont typeface="Wingdings" panose="05000000000000000000" pitchFamily="2" charset="2"/>
              <a:buChar char="p"/>
            </a:pPr>
            <a:r>
              <a:rPr lang="zh-CN" altLang="en-US" sz="2400" i="0" u="sng">
                <a:ea typeface="宋体" panose="02010600030101010101" pitchFamily="2" charset="-122"/>
              </a:rPr>
              <a:t>在特定的条件下运行系统或构件，观察或记录结果，对系统的某个方面做出评价</a:t>
            </a:r>
            <a:r>
              <a:rPr lang="zh-CN" altLang="en-US" sz="2400" i="0">
                <a:ea typeface="宋体" panose="02010600030101010101" pitchFamily="2" charset="-122"/>
              </a:rPr>
              <a:t> </a:t>
            </a:r>
            <a:endParaRPr lang="zh-CN" altLang="en-US" sz="2400" i="0">
              <a:ea typeface="宋体" panose="02010600030101010101" pitchFamily="2" charset="-122"/>
            </a:endParaRPr>
          </a:p>
          <a:p>
            <a:pPr eaLnBrk="1" hangingPunct="1">
              <a:lnSpc>
                <a:spcPct val="140000"/>
              </a:lnSpc>
              <a:buClr>
                <a:schemeClr val="accent1"/>
              </a:buClr>
              <a:buSzPct val="75000"/>
              <a:buFont typeface="Wingdings" panose="05000000000000000000" pitchFamily="2" charset="2"/>
              <a:buChar char="p"/>
            </a:pPr>
            <a:r>
              <a:rPr lang="zh-CN" altLang="en-US" sz="2400" i="0" u="sng">
                <a:ea typeface="宋体" panose="02010600030101010101" pitchFamily="2" charset="-122"/>
              </a:rPr>
              <a:t>分析某个软件项以发现现存的和要求的条件之差别（即错误）并评价此软件项的特性</a:t>
            </a:r>
            <a:r>
              <a:rPr lang="zh-CN" altLang="en-US" sz="2400" i="0">
                <a:ea typeface="宋体" panose="02010600030101010101" pitchFamily="2" charset="-122"/>
              </a:rPr>
              <a:t> </a:t>
            </a:r>
            <a:endParaRPr lang="en-US" altLang="zh-CN" sz="2400" i="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403350" y="188913"/>
            <a:ext cx="6264275" cy="890587"/>
          </a:xfrm>
        </p:spPr>
        <p:txBody>
          <a:bodyPr/>
          <a:lstStyle/>
          <a:p>
            <a:pPr marL="533400" indent="-355600" algn="ctr" eaLnBrk="1" hangingPunct="1">
              <a:lnSpc>
                <a:spcPct val="150000"/>
              </a:lnSpc>
            </a:pPr>
            <a:r>
              <a:rPr lang="zh-CN" altLang="en-US" sz="3600" b="1" smtClean="0">
                <a:solidFill>
                  <a:srgbClr val="FFFF00"/>
                </a:solidFill>
                <a:latin typeface="黑体" panose="02010609060101010101" pitchFamily="49" charset="-122"/>
              </a:rPr>
              <a:t>最新测试标准 </a:t>
            </a:r>
            <a:r>
              <a:rPr lang="en-US" altLang="zh-CN" sz="3600" b="1" smtClean="0">
                <a:solidFill>
                  <a:srgbClr val="FFFF00"/>
                </a:solidFill>
                <a:latin typeface="黑体" panose="02010609060101010101" pitchFamily="49" charset="-122"/>
              </a:rPr>
              <a:t>– ISO29119</a:t>
            </a:r>
            <a:endParaRPr lang="zh-CN" altLang="en-US" sz="3600" b="1" smtClean="0">
              <a:solidFill>
                <a:srgbClr val="FFFF00"/>
              </a:solidFill>
              <a:latin typeface="黑体" panose="02010609060101010101" pitchFamily="49" charset="-122"/>
            </a:endParaRPr>
          </a:p>
        </p:txBody>
      </p:sp>
      <p:sp>
        <p:nvSpPr>
          <p:cNvPr id="5" name="矩形 4"/>
          <p:cNvSpPr/>
          <p:nvPr/>
        </p:nvSpPr>
        <p:spPr>
          <a:xfrm>
            <a:off x="323850" y="1484313"/>
            <a:ext cx="8351838" cy="3444875"/>
          </a:xfrm>
          <a:prstGeom prst="rect">
            <a:avLst/>
          </a:prstGeom>
        </p:spPr>
        <p:txBody>
          <a:bodyPr>
            <a:spAutoFit/>
          </a:bodyPr>
          <a:lstStyle/>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defRPr/>
            </a:pPr>
            <a:r>
              <a:rPr lang="en-US" altLang="zh-CN" sz="2400" i="0" noProof="1">
                <a:latin typeface="+mn-lt"/>
                <a:ea typeface="楷体" panose="02010609060101010101" pitchFamily="49" charset="-122"/>
                <a:cs typeface="楷体" panose="02010609060101010101" pitchFamily="49" charset="-122"/>
              </a:rPr>
              <a:t>An activity in which a system or component is executed under specified conditions, the results are observed or</a:t>
            </a:r>
            <a:r>
              <a:rPr lang="zh-CN" altLang="en-US" sz="2400" i="0" noProof="1">
                <a:latin typeface="+mn-lt"/>
                <a:ea typeface="楷体" panose="02010609060101010101" pitchFamily="49" charset="-122"/>
                <a:cs typeface="楷体" panose="02010609060101010101" pitchFamily="49" charset="-122"/>
              </a:rPr>
              <a:t> </a:t>
            </a:r>
            <a:r>
              <a:rPr lang="en-US" altLang="zh-CN" sz="2400" i="0" noProof="1">
                <a:latin typeface="+mn-lt"/>
                <a:ea typeface="楷体" panose="02010609060101010101" pitchFamily="49" charset="-122"/>
                <a:cs typeface="楷体" panose="02010609060101010101" pitchFamily="49" charset="-122"/>
              </a:rPr>
              <a:t>recorded, and an evaluation is made of some aspect of the system or component. </a:t>
            </a:r>
            <a:endParaRPr lang="en-US" altLang="zh-CN" sz="2400" i="0" noProof="1">
              <a:latin typeface="+mn-lt"/>
              <a:ea typeface="楷体" panose="02010609060101010101" pitchFamily="49" charset="-122"/>
              <a:cs typeface="楷体" panose="02010609060101010101" pitchFamily="49" charset="-122"/>
            </a:endParaRPr>
          </a:p>
          <a:p>
            <a:pPr algn="r" eaLnBrk="0" hangingPunct="0">
              <a:lnSpc>
                <a:spcPct val="130000"/>
              </a:lnSpc>
              <a:spcBef>
                <a:spcPct val="20000"/>
              </a:spcBef>
              <a:buClr>
                <a:schemeClr val="accent1">
                  <a:lumMod val="50000"/>
                </a:schemeClr>
              </a:buClr>
              <a:buSzPct val="90000"/>
              <a:defRPr/>
            </a:pPr>
            <a:r>
              <a:rPr lang="en-US" altLang="zh-CN" i="0" noProof="1">
                <a:latin typeface="+mn-lt"/>
                <a:ea typeface="楷体" panose="02010609060101010101" pitchFamily="49" charset="-122"/>
                <a:cs typeface="楷体" panose="02010609060101010101" pitchFamily="49" charset="-122"/>
              </a:rPr>
              <a:t>[ISO/IEC 24765, Systems &amp; Software Engineering Vocabulary] </a:t>
            </a:r>
            <a:endParaRPr lang="en-US" altLang="zh-CN" i="0" noProof="1">
              <a:latin typeface="+mn-lt"/>
              <a:ea typeface="楷体" panose="02010609060101010101" pitchFamily="49" charset="-122"/>
              <a:cs typeface="楷体" panose="02010609060101010101" pitchFamily="49"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defRPr/>
            </a:pPr>
            <a:r>
              <a:rPr lang="en-US" altLang="zh-CN" sz="2400" i="0" noProof="1">
                <a:latin typeface="+mn-lt"/>
                <a:ea typeface="楷体" panose="02010609060101010101" pitchFamily="49" charset="-122"/>
                <a:cs typeface="楷体" panose="02010609060101010101" pitchFamily="49" charset="-122"/>
              </a:rPr>
              <a:t>Testing is comparing what the test item does with what it is expected to do </a:t>
            </a:r>
            <a:endParaRPr lang="zh-CN" altLang="en-US" sz="2400" i="0" noProof="1">
              <a:latin typeface="+mn-lt"/>
              <a:ea typeface="楷体" panose="02010609060101010101" pitchFamily="49" charset="-122"/>
              <a:cs typeface="楷体" panose="02010609060101010101"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Title 1"/>
          <p:cNvSpPr>
            <a:spLocks noGrp="1" noChangeArrowheads="1"/>
          </p:cNvSpPr>
          <p:nvPr>
            <p:ph type="title"/>
          </p:nvPr>
        </p:nvSpPr>
        <p:spPr/>
        <p:txBody>
          <a:bodyPr/>
          <a:lstStyle/>
          <a:p>
            <a:pPr marL="533400" indent="-355600" algn="ctr" eaLnBrk="1" hangingPunct="1">
              <a:lnSpc>
                <a:spcPct val="150000"/>
              </a:lnSpc>
            </a:pPr>
            <a:r>
              <a:rPr lang="zh-CN" altLang="en-US" sz="3600" b="1" smtClean="0">
                <a:solidFill>
                  <a:srgbClr val="FFFF00"/>
                </a:solidFill>
                <a:latin typeface="黑体" panose="02010609060101010101" pitchFamily="49" charset="-122"/>
              </a:rPr>
              <a:t>更完整的定义</a:t>
            </a:r>
            <a:endParaRPr lang="zh-CN" altLang="en-US" sz="3600" b="1" smtClean="0">
              <a:solidFill>
                <a:srgbClr val="FFFF00"/>
              </a:solidFill>
              <a:latin typeface="黑体" panose="02010609060101010101" pitchFamily="49" charset="-122"/>
            </a:endParaRPr>
          </a:p>
        </p:txBody>
      </p:sp>
      <p:sp>
        <p:nvSpPr>
          <p:cNvPr id="25603" name="Content Placeholder 2"/>
          <p:cNvSpPr>
            <a:spLocks noGrp="1" noChangeArrowheads="1"/>
          </p:cNvSpPr>
          <p:nvPr>
            <p:ph idx="1"/>
          </p:nvPr>
        </p:nvSpPr>
        <p:spPr>
          <a:xfrm>
            <a:off x="684213" y="3213100"/>
            <a:ext cx="7920037" cy="2154238"/>
          </a:xfrm>
        </p:spPr>
        <p:txBody>
          <a:bodyPr/>
          <a:lstStyle/>
          <a:p>
            <a:pPr>
              <a:lnSpc>
                <a:spcPct val="130000"/>
              </a:lnSpc>
              <a:buClr>
                <a:srgbClr val="3C8C93"/>
              </a:buClr>
              <a:buSzPct val="90000"/>
              <a:buFont typeface="Wingdings" panose="05000000000000000000" pitchFamily="2" charset="2"/>
              <a:buChar char="p"/>
            </a:pPr>
            <a:r>
              <a:rPr lang="zh-CN" altLang="en-US" sz="2400" smtClean="0">
                <a:ea typeface="楷体" panose="02010609060101010101" pitchFamily="49" charset="-122"/>
              </a:rPr>
              <a:t>“</a:t>
            </a:r>
            <a:r>
              <a:rPr lang="zh-CN" altLang="en-US" sz="2400" smtClean="0">
                <a:solidFill>
                  <a:srgbClr val="3366FF"/>
                </a:solidFill>
                <a:ea typeface="楷体" panose="02010609060101010101" pitchFamily="49" charset="-122"/>
              </a:rPr>
              <a:t>验证</a:t>
            </a:r>
            <a:r>
              <a:rPr lang="zh-CN" altLang="en-US" sz="2400" smtClean="0">
                <a:ea typeface="楷体" panose="02010609060101010101" pitchFamily="49" charset="-122"/>
              </a:rPr>
              <a:t>”是检验软件是否已正确地实现了产品规格书所定义的系统功能和特性</a:t>
            </a:r>
            <a:endParaRPr lang="en-US" altLang="zh-CN" sz="2400" smtClean="0">
              <a:ea typeface="楷体" panose="02010609060101010101" pitchFamily="49" charset="-122"/>
            </a:endParaRPr>
          </a:p>
          <a:p>
            <a:pPr>
              <a:lnSpc>
                <a:spcPct val="130000"/>
              </a:lnSpc>
              <a:buClr>
                <a:srgbClr val="3C8C93"/>
              </a:buClr>
              <a:buSzPct val="90000"/>
              <a:buFont typeface="Wingdings" panose="05000000000000000000" pitchFamily="2" charset="2"/>
              <a:buChar char="p"/>
            </a:pPr>
            <a:r>
              <a:rPr lang="zh-CN" altLang="en-US" sz="2400" smtClean="0">
                <a:ea typeface="楷体" panose="02010609060101010101" pitchFamily="49" charset="-122"/>
              </a:rPr>
              <a:t>“</a:t>
            </a:r>
            <a:r>
              <a:rPr lang="zh-CN" altLang="en-US" sz="2400" u="sng" smtClean="0">
                <a:solidFill>
                  <a:srgbClr val="3366FF"/>
                </a:solidFill>
                <a:ea typeface="楷体" panose="02010609060101010101" pitchFamily="49" charset="-122"/>
              </a:rPr>
              <a:t>有效性确认</a:t>
            </a:r>
            <a:r>
              <a:rPr lang="zh-CN" altLang="en-US" sz="2400" smtClean="0">
                <a:ea typeface="楷体" panose="02010609060101010101" pitchFamily="49" charset="-122"/>
              </a:rPr>
              <a:t>”是确认所开发的软件是否满足用户真正需求的活动。</a:t>
            </a:r>
            <a:endParaRPr lang="zh-CN" altLang="en-US" sz="2400" smtClean="0">
              <a:ea typeface="楷体" panose="02010609060101010101" pitchFamily="49" charset="-122"/>
            </a:endParaRPr>
          </a:p>
        </p:txBody>
      </p:sp>
      <p:sp>
        <p:nvSpPr>
          <p:cNvPr id="25604" name="Rectangle 3"/>
          <p:cNvSpPr>
            <a:spLocks noChangeArrowheads="1"/>
          </p:cNvSpPr>
          <p:nvPr/>
        </p:nvSpPr>
        <p:spPr bwMode="auto">
          <a:xfrm>
            <a:off x="539750" y="1773238"/>
            <a:ext cx="8064500"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pPr>
              <a:lnSpc>
                <a:spcPct val="130000"/>
              </a:lnSpc>
              <a:spcBef>
                <a:spcPct val="20000"/>
              </a:spcBef>
              <a:buClr>
                <a:srgbClr val="3C8C93"/>
              </a:buClr>
              <a:buSzPct val="90000"/>
            </a:pPr>
            <a:r>
              <a:rPr lang="zh-CN" altLang="en-US" sz="2400" i="0">
                <a:solidFill>
                  <a:srgbClr val="800000"/>
                </a:solidFill>
                <a:ea typeface="楷体" panose="02010609060101010101" pitchFamily="49" charset="-122"/>
              </a:rPr>
              <a:t>软件测试是由“验证（</a:t>
            </a:r>
            <a:r>
              <a:rPr lang="en-US" altLang="en-US" sz="2400" i="0">
                <a:solidFill>
                  <a:srgbClr val="800000"/>
                </a:solidFill>
                <a:ea typeface="楷体" panose="02010609060101010101" pitchFamily="49" charset="-122"/>
              </a:rPr>
              <a:t>Verification</a:t>
            </a:r>
            <a:r>
              <a:rPr lang="zh-CN" altLang="en-US" sz="2400" i="0">
                <a:solidFill>
                  <a:srgbClr val="800000"/>
                </a:solidFill>
                <a:ea typeface="楷体" panose="02010609060101010101" pitchFamily="49" charset="-122"/>
              </a:rPr>
              <a:t>）”和“有效性确认（</a:t>
            </a:r>
            <a:r>
              <a:rPr lang="en-US" altLang="en-US" sz="2400" i="0">
                <a:solidFill>
                  <a:srgbClr val="800000"/>
                </a:solidFill>
                <a:ea typeface="楷体" panose="02010609060101010101" pitchFamily="49" charset="-122"/>
              </a:rPr>
              <a:t>Validation</a:t>
            </a:r>
            <a:r>
              <a:rPr lang="zh-CN" altLang="en-US" sz="2400" i="0">
                <a:solidFill>
                  <a:srgbClr val="800000"/>
                </a:solidFill>
                <a:ea typeface="楷体" panose="02010609060101010101" pitchFamily="49" charset="-122"/>
              </a:rPr>
              <a:t>）”活动构成的整体</a:t>
            </a:r>
            <a:endParaRPr lang="zh-CN" altLang="en-US" sz="2400" i="0">
              <a:solidFill>
                <a:srgbClr val="800000"/>
              </a:solidFill>
              <a:ea typeface="楷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6"/>
          <p:cNvSpPr>
            <a:spLocks noChangeArrowheads="1"/>
          </p:cNvSpPr>
          <p:nvPr/>
        </p:nvSpPr>
        <p:spPr bwMode="black">
          <a:xfrm>
            <a:off x="0" y="428625"/>
            <a:ext cx="9144000" cy="519113"/>
          </a:xfrm>
          <a:prstGeom prst="rect">
            <a:avLst/>
          </a:prstGeom>
          <a:noFill/>
          <a:ln w="9525">
            <a:noFill/>
            <a:miter lim="800000"/>
          </a:ln>
          <a:effectLst/>
        </p:spPr>
        <p:txBody>
          <a:bodyPr anchor="ctr"/>
          <a:lstStyle/>
          <a:p>
            <a:pPr fontAlgn="auto">
              <a:spcBef>
                <a:spcPts val="0"/>
              </a:spcBef>
              <a:spcAft>
                <a:spcPts val="0"/>
              </a:spcAft>
              <a:defRPr/>
            </a:pPr>
            <a:r>
              <a:rPr lang="en-US" altLang="zh-CN" sz="2400" i="0" kern="0" dirty="0">
                <a:solidFill>
                  <a:srgbClr val="FFFFFF"/>
                </a:solidFill>
                <a:latin typeface="+mj-lt"/>
                <a:ea typeface="+mn-ea"/>
              </a:rPr>
              <a:t>     </a:t>
            </a:r>
            <a:endParaRPr lang="zh-CN" altLang="en-US" sz="2400" i="0" kern="0" dirty="0">
              <a:solidFill>
                <a:srgbClr val="FFFFFF"/>
              </a:solidFill>
              <a:latin typeface="+mj-lt"/>
              <a:ea typeface="+mn-ea"/>
            </a:endParaRPr>
          </a:p>
        </p:txBody>
      </p:sp>
      <p:sp>
        <p:nvSpPr>
          <p:cNvPr id="7" name="矩形 6"/>
          <p:cNvSpPr/>
          <p:nvPr/>
        </p:nvSpPr>
        <p:spPr>
          <a:xfrm>
            <a:off x="102014" y="764778"/>
            <a:ext cx="7926274" cy="460375"/>
          </a:xfrm>
          <a:prstGeom prst="rect">
            <a:avLst/>
          </a:prstGeom>
        </p:spPr>
        <p:txBody>
          <a:bodyPr wrap="square">
            <a:spAutoFit/>
          </a:bodyPr>
          <a:lstStyle/>
          <a:p>
            <a:r>
              <a:rPr lang="zh-CN" altLang="en-US" sz="2400" i="0" dirty="0">
                <a:solidFill>
                  <a:srgbClr val="FF0000"/>
                </a:solidFill>
              </a:rPr>
              <a:t>经过调查，中国软件测试行业呈现出以下几大趋势：</a:t>
            </a:r>
            <a:endParaRPr lang="zh-CN" altLang="en-US" sz="2400" dirty="0">
              <a:solidFill>
                <a:srgbClr val="FF0000"/>
              </a:solidFill>
            </a:endParaRPr>
          </a:p>
        </p:txBody>
      </p:sp>
      <p:sp>
        <p:nvSpPr>
          <p:cNvPr id="8" name="矩形 7"/>
          <p:cNvSpPr/>
          <p:nvPr/>
        </p:nvSpPr>
        <p:spPr>
          <a:xfrm>
            <a:off x="471172" y="1628850"/>
            <a:ext cx="1688283" cy="400110"/>
          </a:xfrm>
          <a:prstGeom prst="rect">
            <a:avLst/>
          </a:prstGeom>
        </p:spPr>
        <p:txBody>
          <a:bodyPr wrap="none">
            <a:spAutoFit/>
          </a:bodyPr>
          <a:lstStyle/>
          <a:p>
            <a:r>
              <a:rPr lang="en-US" altLang="zh-CN" sz="2000" b="1" i="0" dirty="0" smtClean="0">
                <a:solidFill>
                  <a:schemeClr val="bg1"/>
                </a:solidFill>
              </a:rPr>
              <a:t>1 </a:t>
            </a:r>
            <a:r>
              <a:rPr lang="zh-CN" altLang="en-US" sz="2000" b="1" i="0" dirty="0" smtClean="0">
                <a:solidFill>
                  <a:schemeClr val="bg1"/>
                </a:solidFill>
              </a:rPr>
              <a:t>就业</a:t>
            </a:r>
            <a:r>
              <a:rPr lang="zh-CN" altLang="en-US" sz="2000" b="1" i="0" dirty="0">
                <a:solidFill>
                  <a:schemeClr val="bg1"/>
                </a:solidFill>
              </a:rPr>
              <a:t>竞争小</a:t>
            </a:r>
            <a:endParaRPr lang="zh-CN" altLang="en-US" sz="2000" b="1" dirty="0">
              <a:solidFill>
                <a:schemeClr val="bg1"/>
              </a:solidFill>
            </a:endParaRPr>
          </a:p>
        </p:txBody>
      </p:sp>
      <p:sp>
        <p:nvSpPr>
          <p:cNvPr id="9" name="矩形 8"/>
          <p:cNvSpPr/>
          <p:nvPr/>
        </p:nvSpPr>
        <p:spPr>
          <a:xfrm>
            <a:off x="484758" y="2204898"/>
            <a:ext cx="7831553" cy="923330"/>
          </a:xfrm>
          <a:prstGeom prst="rect">
            <a:avLst/>
          </a:prstGeom>
        </p:spPr>
        <p:txBody>
          <a:bodyPr wrap="square">
            <a:spAutoFit/>
          </a:bodyPr>
          <a:lstStyle/>
          <a:p>
            <a:r>
              <a:rPr lang="zh-CN" altLang="en-US" i="0" dirty="0">
                <a:solidFill>
                  <a:schemeClr val="bg1"/>
                </a:solidFill>
              </a:rPr>
              <a:t>软件测试工程师目前正在成为</a:t>
            </a:r>
            <a:r>
              <a:rPr lang="en-US" altLang="zh-CN" i="0" dirty="0">
                <a:solidFill>
                  <a:schemeClr val="bg1"/>
                </a:solidFill>
              </a:rPr>
              <a:t>IT</a:t>
            </a:r>
            <a:r>
              <a:rPr lang="zh-CN" altLang="en-US" i="0" dirty="0">
                <a:solidFill>
                  <a:schemeClr val="bg1"/>
                </a:solidFill>
              </a:rPr>
              <a:t>行业中一个新亮点，不仅其从业人员薪水高、人员需求增加快而广受关注，而该行业未来良好的发展前景也受到肯定。据国家权威部门统计，中国软件人才缺口中，其中</a:t>
            </a:r>
            <a:r>
              <a:rPr lang="en-US" altLang="zh-CN" i="0" dirty="0">
                <a:solidFill>
                  <a:schemeClr val="bg1"/>
                </a:solidFill>
              </a:rPr>
              <a:t>30%</a:t>
            </a:r>
            <a:r>
              <a:rPr lang="zh-CN" altLang="en-US" i="0" dirty="0">
                <a:solidFill>
                  <a:schemeClr val="bg1"/>
                </a:solidFill>
              </a:rPr>
              <a:t>的人才为软件测试人才。</a:t>
            </a:r>
            <a:endParaRPr lang="zh-CN" altLang="en-US" dirty="0">
              <a:solidFill>
                <a:schemeClr val="bg1"/>
              </a:solidFill>
            </a:endParaRPr>
          </a:p>
        </p:txBody>
      </p:sp>
      <p:sp>
        <p:nvSpPr>
          <p:cNvPr id="10" name="矩形 9"/>
          <p:cNvSpPr/>
          <p:nvPr/>
        </p:nvSpPr>
        <p:spPr>
          <a:xfrm>
            <a:off x="539663" y="3128228"/>
            <a:ext cx="7776647" cy="2584450"/>
          </a:xfrm>
          <a:prstGeom prst="rect">
            <a:avLst/>
          </a:prstGeom>
        </p:spPr>
        <p:txBody>
          <a:bodyPr wrap="square">
            <a:spAutoFit/>
          </a:bodyPr>
          <a:lstStyle/>
          <a:p>
            <a:endParaRPr lang="en-US" altLang="zh-CN" i="0" dirty="0" smtClean="0"/>
          </a:p>
          <a:p>
            <a:r>
              <a:rPr lang="zh-CN" altLang="en-US" i="0" dirty="0" smtClean="0"/>
              <a:t>软件测试</a:t>
            </a:r>
            <a:r>
              <a:rPr lang="zh-CN" altLang="en-US" i="0" dirty="0"/>
              <a:t>作为软件质量把关的重要环节，已经愈来愈引起国内软件企业的关注，致使软件测试人才的需求升温，但是，由于我国企业对于软件测试技术在整个软件行业中的重要作用认识较晚，因此，这方面的专业技术人员在国内还是凤毛麟角，人才供需之间的缺口超过</a:t>
            </a:r>
            <a:r>
              <a:rPr lang="en-US" altLang="zh-CN" i="0" dirty="0"/>
              <a:t>20</a:t>
            </a:r>
            <a:r>
              <a:rPr lang="zh-CN" altLang="en-US" i="0" dirty="0"/>
              <a:t>万，这已成为影响中国软件产业发展的瓶颈</a:t>
            </a:r>
            <a:r>
              <a:rPr lang="zh-CN" altLang="en-US" i="0" dirty="0" smtClean="0"/>
              <a:t>。据</a:t>
            </a:r>
            <a:r>
              <a:rPr lang="zh-CN" altLang="en-US" i="0" dirty="0"/>
              <a:t>招聘网站</a:t>
            </a:r>
            <a:r>
              <a:rPr lang="en-US" altLang="zh-CN" i="0" dirty="0"/>
              <a:t>51job</a:t>
            </a:r>
            <a:r>
              <a:rPr lang="zh-CN" altLang="en-US" i="0" dirty="0"/>
              <a:t>数据显示，软件测试工程师将成为最近几年最紧缺的人才，该类职位的需求主要集中在沿海发达城市，其中北京、上海的需求量分别占</a:t>
            </a:r>
            <a:r>
              <a:rPr lang="en-US" altLang="zh-CN" i="0" dirty="0"/>
              <a:t>33%</a:t>
            </a:r>
            <a:r>
              <a:rPr lang="zh-CN" altLang="en-US" i="0" dirty="0"/>
              <a:t>和</a:t>
            </a:r>
            <a:r>
              <a:rPr lang="en-US" altLang="zh-CN" i="0" dirty="0"/>
              <a:t>29%</a:t>
            </a:r>
            <a:r>
              <a:rPr lang="zh-CN" altLang="en-US" i="0" dirty="0"/>
              <a:t>。</a:t>
            </a:r>
            <a:endParaRPr lang="zh-CN" altLang="en-US" i="0" dirty="0"/>
          </a:p>
          <a:p>
            <a:r>
              <a:rPr lang="zh-CN" altLang="en-US" i="0" dirty="0"/>
              <a:t>　</a:t>
            </a:r>
            <a:endParaRPr lang="zh-CN" altLang="en-US"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Title 1"/>
          <p:cNvSpPr>
            <a:spLocks noGrp="1" noChangeArrowheads="1"/>
          </p:cNvSpPr>
          <p:nvPr>
            <p:ph type="title"/>
          </p:nvPr>
        </p:nvSpPr>
        <p:spPr/>
        <p:txBody>
          <a:bodyPr/>
          <a:lstStyle/>
          <a:p>
            <a:pPr marL="533400" indent="-355600" algn="ctr" eaLnBrk="1" hangingPunct="1">
              <a:lnSpc>
                <a:spcPct val="150000"/>
              </a:lnSpc>
            </a:pPr>
            <a:r>
              <a:rPr lang="zh-CN" altLang="en-US" sz="3600" b="1" smtClean="0">
                <a:solidFill>
                  <a:srgbClr val="FFFF00"/>
                </a:solidFill>
                <a:latin typeface="黑体" panose="02010609060101010101" pitchFamily="49" charset="-122"/>
              </a:rPr>
              <a:t>软件测试的其它观点</a:t>
            </a:r>
            <a:endParaRPr lang="zh-CN" altLang="en-US" sz="3600" b="1" smtClean="0">
              <a:solidFill>
                <a:srgbClr val="FFFF00"/>
              </a:solidFill>
              <a:latin typeface="黑体" panose="02010609060101010101" pitchFamily="49" charset="-122"/>
            </a:endParaRPr>
          </a:p>
        </p:txBody>
      </p:sp>
      <p:sp>
        <p:nvSpPr>
          <p:cNvPr id="33795" name="Content Placeholder 2"/>
          <p:cNvSpPr>
            <a:spLocks noGrp="1" noChangeArrowheads="1"/>
          </p:cNvSpPr>
          <p:nvPr>
            <p:ph idx="1"/>
          </p:nvPr>
        </p:nvSpPr>
        <p:spPr>
          <a:xfrm>
            <a:off x="395288" y="1484313"/>
            <a:ext cx="8353425" cy="4673600"/>
          </a:xfrm>
        </p:spPr>
        <p:txBody>
          <a:bodyPr/>
          <a:lstStyle/>
          <a:p>
            <a:pPr>
              <a:lnSpc>
                <a:spcPct val="130000"/>
              </a:lnSpc>
              <a:buClr>
                <a:srgbClr val="3C8C93"/>
              </a:buClr>
              <a:buSzPct val="90000"/>
              <a:buFont typeface="Wingdings" panose="05000000000000000000" pitchFamily="2" charset="2"/>
              <a:buChar char="p"/>
            </a:pPr>
            <a:r>
              <a:rPr lang="zh-CN" altLang="en-US" sz="2400" smtClean="0">
                <a:ea typeface="楷体" panose="02010609060101010101" pitchFamily="49" charset="-122"/>
              </a:rPr>
              <a:t>软件测试被认为是对软件系统中</a:t>
            </a:r>
            <a:r>
              <a:rPr lang="zh-CN" altLang="en-US" sz="2400" u="sng" smtClean="0">
                <a:ea typeface="楷体" panose="02010609060101010101" pitchFamily="49" charset="-122"/>
              </a:rPr>
              <a:t>潜在的</a:t>
            </a:r>
            <a:r>
              <a:rPr lang="zh-CN" altLang="en-US" sz="2400" b="1" u="sng" smtClean="0">
                <a:solidFill>
                  <a:srgbClr val="3366FF"/>
                </a:solidFill>
                <a:ea typeface="楷体" panose="02010609060101010101" pitchFamily="49" charset="-122"/>
              </a:rPr>
              <a:t>各种</a:t>
            </a:r>
            <a:r>
              <a:rPr lang="zh-CN" altLang="en-US" sz="2400" b="1" u="sng" smtClean="0">
                <a:solidFill>
                  <a:srgbClr val="FF6600"/>
                </a:solidFill>
                <a:ea typeface="楷体" panose="02010609060101010101" pitchFamily="49" charset="-122"/>
              </a:rPr>
              <a:t>质量风险</a:t>
            </a:r>
            <a:r>
              <a:rPr lang="zh-CN" altLang="en-US" sz="2400" b="1" u="sng" smtClean="0">
                <a:solidFill>
                  <a:srgbClr val="3366FF"/>
                </a:solidFill>
                <a:ea typeface="楷体" panose="02010609060101010101" pitchFamily="49" charset="-122"/>
              </a:rPr>
              <a:t>进行评估的活动</a:t>
            </a:r>
            <a:r>
              <a:rPr lang="zh-CN" altLang="en-US" sz="2400" smtClean="0">
                <a:ea typeface="楷体" panose="02010609060101010101" pitchFamily="49" charset="-122"/>
              </a:rPr>
              <a:t>。不能穷举测试，测试是抽样的活动（</a:t>
            </a:r>
            <a:r>
              <a:rPr lang="en-US" altLang="zh-CN" sz="2400" smtClean="0">
                <a:ea typeface="楷体" panose="02010609060101010101" pitchFamily="49" charset="-122"/>
              </a:rPr>
              <a:t>sampling activity</a:t>
            </a:r>
            <a:r>
              <a:rPr lang="zh-CN" altLang="en-US" sz="2400" smtClean="0">
                <a:ea typeface="楷体" panose="02010609060101010101" pitchFamily="49" charset="-122"/>
              </a:rPr>
              <a:t>）风险总是存在的。基于风险的测试强调对软件开发全过程进行检测，随时发现问题、报告问题，减少对客户不利影响的风险</a:t>
            </a:r>
            <a:endParaRPr lang="en-US" altLang="zh-CN" sz="2400" smtClean="0">
              <a:ea typeface="楷体" panose="02010609060101010101" pitchFamily="49" charset="-122"/>
            </a:endParaRPr>
          </a:p>
          <a:p>
            <a:pPr>
              <a:lnSpc>
                <a:spcPct val="130000"/>
              </a:lnSpc>
              <a:buClr>
                <a:srgbClr val="3C8C93"/>
              </a:buClr>
              <a:buSzPct val="90000"/>
              <a:buFont typeface="Wingdings" panose="05000000000000000000" pitchFamily="2" charset="2"/>
              <a:buChar char="p"/>
            </a:pPr>
            <a:r>
              <a:rPr lang="zh-CN" altLang="en-US" sz="2400" b="1" u="sng" smtClean="0">
                <a:solidFill>
                  <a:srgbClr val="3366FF"/>
                </a:solidFill>
                <a:ea typeface="楷体" panose="02010609060101010101" pitchFamily="49" charset="-122"/>
              </a:rPr>
              <a:t>测试的经济观点</a:t>
            </a:r>
            <a:r>
              <a:rPr lang="zh-CN" altLang="en-US" sz="2400" smtClean="0">
                <a:ea typeface="楷体" panose="02010609060101010101" pitchFamily="49" charset="-122"/>
              </a:rPr>
              <a:t>就是以最小的代价获得最高的软件产品质量。经济观点也要求软件测试尽早开展工作，发现缺陷越早，返工的工作量就越小，所造成的损失就越小。测试的成本</a:t>
            </a:r>
            <a:r>
              <a:rPr lang="en-US" altLang="zh-CN" sz="2400" smtClean="0">
                <a:ea typeface="楷体" panose="02010609060101010101" pitchFamily="49" charset="-122"/>
              </a:rPr>
              <a:t>&lt; </a:t>
            </a:r>
            <a:r>
              <a:rPr lang="zh-CN" altLang="en-US" sz="2400" smtClean="0">
                <a:ea typeface="楷体" panose="02010609060101010101" pitchFamily="49" charset="-122"/>
              </a:rPr>
              <a:t>缺陷造成的损失，测试才有意义。</a:t>
            </a:r>
            <a:endParaRPr lang="zh-CN" altLang="en-US" sz="2400" smtClean="0">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anim calcmode="lin" valueType="num">
                                      <p:cBhvr>
                                        <p:cTn id="7" dur="500" fill="hold"/>
                                        <p:tgtEl>
                                          <p:spTgt spid="33795">
                                            <p:txEl>
                                              <p:pRg st="1" end="1"/>
                                            </p:txEl>
                                          </p:spTgt>
                                        </p:tgtEl>
                                        <p:attrNameLst>
                                          <p:attrName>ppt_x</p:attrName>
                                        </p:attrNameLst>
                                      </p:cBhvr>
                                      <p:tavLst>
                                        <p:tav tm="0">
                                          <p:val>
                                            <p:strVal val="0-#ppt_w/2"/>
                                          </p:val>
                                        </p:tav>
                                        <p:tav tm="100000">
                                          <p:val>
                                            <p:strVal val="#ppt_x"/>
                                          </p:val>
                                        </p:tav>
                                      </p:tavLst>
                                    </p:anim>
                                    <p:anim calcmode="lin" valueType="num">
                                      <p:cBhvr>
                                        <p:cTn id="8" dur="500" fill="hold"/>
                                        <p:tgtEl>
                                          <p:spTgt spid="3379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116013" y="404813"/>
            <a:ext cx="6400800" cy="487362"/>
          </a:xfrm>
        </p:spPr>
        <p:txBody>
          <a:bodyPr/>
          <a:lstStyle/>
          <a:p>
            <a:pPr algn="ctr" eaLnBrk="1" hangingPunct="1"/>
            <a:r>
              <a:rPr lang="zh-CN" altLang="en-US" sz="3600" b="1" smtClean="0">
                <a:solidFill>
                  <a:srgbClr val="FFFF00"/>
                </a:solidFill>
                <a:latin typeface="黑体" panose="02010609060101010101" pitchFamily="49" charset="-122"/>
              </a:rPr>
              <a:t>软件测试的价值</a:t>
            </a:r>
            <a:endParaRPr lang="zh-CN" altLang="en-US" sz="3600" b="1" smtClean="0">
              <a:solidFill>
                <a:srgbClr val="FFFF00"/>
              </a:solidFill>
              <a:latin typeface="黑体" panose="02010609060101010101" pitchFamily="49" charset="-122"/>
            </a:endParaRPr>
          </a:p>
        </p:txBody>
      </p:sp>
      <p:sp>
        <p:nvSpPr>
          <p:cNvPr id="27651" name="矩形 4"/>
          <p:cNvSpPr>
            <a:spLocks noChangeArrowheads="1"/>
          </p:cNvSpPr>
          <p:nvPr/>
        </p:nvSpPr>
        <p:spPr bwMode="auto">
          <a:xfrm>
            <a:off x="971550" y="2133600"/>
            <a:ext cx="6985000" cy="296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FontTx/>
              <a:buChar char="•"/>
            </a:pPr>
            <a:r>
              <a:rPr lang="zh-CN" altLang="en-US" sz="2400" i="0" dirty="0">
                <a:ea typeface="宋体" panose="02010600030101010101" pitchFamily="2" charset="-122"/>
              </a:rPr>
              <a:t>全面评估产品质量，获得有关产品质量的全面、客观的信息</a:t>
            </a:r>
            <a:endParaRPr lang="en-US" altLang="zh-CN" sz="2400" i="0" dirty="0">
              <a:ea typeface="宋体" panose="02010600030101010101" pitchFamily="2" charset="-122"/>
            </a:endParaRPr>
          </a:p>
          <a:p>
            <a:pPr>
              <a:lnSpc>
                <a:spcPct val="120000"/>
              </a:lnSpc>
              <a:spcBef>
                <a:spcPct val="20000"/>
              </a:spcBef>
              <a:buFontTx/>
              <a:buChar char="•"/>
            </a:pPr>
            <a:r>
              <a:rPr lang="zh-CN" altLang="en-US" sz="2400" i="0" dirty="0">
                <a:ea typeface="宋体" panose="02010600030101010101" pitchFamily="2" charset="-122"/>
              </a:rPr>
              <a:t>发现问题，督促问题解决，提高产品质量</a:t>
            </a:r>
            <a:endParaRPr lang="en-US" altLang="zh-CN" sz="2400" i="0" dirty="0">
              <a:ea typeface="宋体" panose="02010600030101010101" pitchFamily="2" charset="-122"/>
            </a:endParaRPr>
          </a:p>
          <a:p>
            <a:pPr>
              <a:lnSpc>
                <a:spcPct val="120000"/>
              </a:lnSpc>
              <a:spcBef>
                <a:spcPct val="20000"/>
              </a:spcBef>
              <a:buFontTx/>
              <a:buChar char="•"/>
            </a:pPr>
            <a:r>
              <a:rPr lang="zh-CN" altLang="en-US" sz="2400" i="0" dirty="0">
                <a:ea typeface="宋体" panose="02010600030101010101" pitchFamily="2" charset="-122"/>
              </a:rPr>
              <a:t>持续提供质量反馈、及时揭示质量风险，有助于控制项目风险，提高构建的质量</a:t>
            </a:r>
            <a:endParaRPr lang="en-US" altLang="zh-CN" sz="2400" i="0" dirty="0">
              <a:ea typeface="宋体" panose="02010600030101010101" pitchFamily="2" charset="-122"/>
            </a:endParaRPr>
          </a:p>
          <a:p>
            <a:pPr>
              <a:lnSpc>
                <a:spcPct val="120000"/>
              </a:lnSpc>
              <a:spcBef>
                <a:spcPct val="20000"/>
              </a:spcBef>
              <a:buFontTx/>
              <a:buChar char="•"/>
            </a:pPr>
            <a:r>
              <a:rPr lang="zh-CN" altLang="en-US" sz="2400" i="0" dirty="0">
                <a:ea typeface="宋体" panose="02010600030101010101" pitchFamily="2" charset="-122"/>
              </a:rPr>
              <a:t>通过缺陷分析，获得缺陷模式，有助于缺陷预防</a:t>
            </a:r>
            <a:endParaRPr lang="en-US" altLang="zh-CN" sz="2400" i="0" dirty="0">
              <a:ea typeface="宋体" panose="02010600030101010101" pitchFamily="2" charset="-122"/>
            </a:endParaRPr>
          </a:p>
        </p:txBody>
      </p:sp>
    </p:spTree>
  </p:cSld>
  <p:clrMapOvr>
    <a:masterClrMapping/>
  </p:clrMapOvr>
  <p:transition>
    <p:push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258888" y="252413"/>
            <a:ext cx="6553200" cy="728662"/>
          </a:xfrm>
        </p:spPr>
        <p:txBody>
          <a:bodyPr/>
          <a:lstStyle/>
          <a:p>
            <a:pPr marL="533400" indent="-355600" algn="ctr" eaLnBrk="1" hangingPunct="1">
              <a:lnSpc>
                <a:spcPct val="150000"/>
              </a:lnSpc>
            </a:pPr>
            <a:r>
              <a:rPr lang="en-US" altLang="zh-CN" sz="3600" b="1" smtClean="0">
                <a:solidFill>
                  <a:srgbClr val="FFFF00"/>
                </a:solidFill>
                <a:latin typeface="黑体" panose="02010609060101010101" pitchFamily="49" charset="-122"/>
              </a:rPr>
              <a:t>1.4 </a:t>
            </a:r>
            <a:r>
              <a:rPr lang="zh-CN" altLang="en-US" sz="3600" b="1" smtClean="0">
                <a:solidFill>
                  <a:srgbClr val="FFFF00"/>
                </a:solidFill>
                <a:latin typeface="黑体" panose="02010609060101010101" pitchFamily="49" charset="-122"/>
              </a:rPr>
              <a:t>软件测试和开发的关系</a:t>
            </a:r>
            <a:endParaRPr lang="zh-CN" altLang="en-US" sz="3600" b="1" smtClean="0">
              <a:solidFill>
                <a:srgbClr val="FFFF00"/>
              </a:solidFill>
              <a:latin typeface="黑体" panose="02010609060101010101" pitchFamily="49" charset="-122"/>
            </a:endParaRPr>
          </a:p>
        </p:txBody>
      </p:sp>
      <p:sp>
        <p:nvSpPr>
          <p:cNvPr id="28675" name="Rectangle 3"/>
          <p:cNvSpPr txBox="1">
            <a:spLocks noChangeArrowheads="1"/>
          </p:cNvSpPr>
          <p:nvPr/>
        </p:nvSpPr>
        <p:spPr bwMode="auto">
          <a:xfrm>
            <a:off x="1504950" y="2151063"/>
            <a:ext cx="5513388"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20000"/>
              </a:spcBef>
              <a:buClr>
                <a:schemeClr val="folHlink"/>
              </a:buClr>
              <a:buSzPct val="90000"/>
              <a:buFont typeface="Wingdings" panose="05000000000000000000" pitchFamily="2" charset="2"/>
              <a:buChar char="n"/>
            </a:pPr>
            <a:endParaRPr lang="zh-CN" altLang="en-US" sz="2800"/>
          </a:p>
        </p:txBody>
      </p:sp>
      <p:pic>
        <p:nvPicPr>
          <p:cNvPr id="11776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58900" y="1858963"/>
            <a:ext cx="646271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468438" y="5437188"/>
            <a:ext cx="57689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pPr algn="ctr" eaLnBrk="1" hangingPunct="1"/>
            <a:r>
              <a:rPr lang="zh-CN" altLang="en-US" sz="2800" b="1">
                <a:solidFill>
                  <a:srgbClr val="C00000"/>
                </a:solidFill>
                <a:ea typeface="宋体" panose="02010600030101010101" pitchFamily="2" charset="-122"/>
              </a:rPr>
              <a:t>让人误解的瀑布模型</a:t>
            </a:r>
            <a:endParaRPr lang="zh-CN" altLang="en-US" sz="2800" b="1">
              <a:solidFill>
                <a:srgbClr val="C00000"/>
              </a:solidFill>
              <a:ea typeface="宋体" panose="02010600030101010101" pitchFamily="2" charset="-122"/>
            </a:endParaRPr>
          </a:p>
        </p:txBody>
      </p:sp>
      <p:sp>
        <p:nvSpPr>
          <p:cNvPr id="28678" name="Rectangle 3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pPr eaLnBrk="1" hangingPunct="1"/>
            <a:endParaRPr lang="zh-CN" altLang="en-US">
              <a:ea typeface="宋体" panose="02010600030101010101" pitchFamily="2" charset="-122"/>
            </a:endParaRPr>
          </a:p>
        </p:txBody>
      </p:sp>
      <p:grpSp>
        <p:nvGrpSpPr>
          <p:cNvPr id="2" name="Group 3"/>
          <p:cNvGrpSpPr>
            <a:grpSpLocks noChangeAspect="1"/>
          </p:cNvGrpSpPr>
          <p:nvPr/>
        </p:nvGrpSpPr>
        <p:grpSpPr bwMode="auto">
          <a:xfrm>
            <a:off x="920750" y="1785938"/>
            <a:ext cx="6996113" cy="4418012"/>
            <a:chOff x="3208" y="7619"/>
            <a:chExt cx="6129" cy="3875"/>
          </a:xfrm>
        </p:grpSpPr>
        <p:sp>
          <p:nvSpPr>
            <p:cNvPr id="28680" name="AutoShape 33"/>
            <p:cNvSpPr>
              <a:spLocks noChangeAspect="1" noChangeArrowheads="1" noTextEdit="1"/>
            </p:cNvSpPr>
            <p:nvPr/>
          </p:nvSpPr>
          <p:spPr bwMode="auto">
            <a:xfrm>
              <a:off x="3208" y="7619"/>
              <a:ext cx="6129" cy="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681" name="Line 32"/>
            <p:cNvSpPr>
              <a:spLocks noChangeShapeType="1"/>
            </p:cNvSpPr>
            <p:nvPr/>
          </p:nvSpPr>
          <p:spPr bwMode="auto">
            <a:xfrm>
              <a:off x="6248" y="7540"/>
              <a:ext cx="0" cy="4032"/>
            </a:xfrm>
            <a:prstGeom prst="line">
              <a:avLst/>
            </a:prstGeom>
            <a:noFill/>
            <a:ln w="9525">
              <a:solidFill>
                <a:srgbClr val="CCFFCC"/>
              </a:solidFill>
              <a:prstDash val="dashDot"/>
              <a:round/>
            </a:ln>
            <a:extLst>
              <a:ext uri="{909E8E84-426E-40DD-AFC4-6F175D3DCCD1}">
                <a14:hiddenFill xmlns:a14="http://schemas.microsoft.com/office/drawing/2010/main">
                  <a:noFill/>
                </a14:hiddenFill>
              </a:ext>
            </a:extLst>
          </p:spPr>
          <p:txBody>
            <a:bodyPr/>
            <a:lstStyle/>
            <a:p>
              <a:endParaRPr lang="zh-CN" altLang="en-US"/>
            </a:p>
          </p:txBody>
        </p:sp>
        <p:sp>
          <p:nvSpPr>
            <p:cNvPr id="28682" name="Line 31"/>
            <p:cNvSpPr>
              <a:spLocks noChangeShapeType="1"/>
            </p:cNvSpPr>
            <p:nvPr/>
          </p:nvSpPr>
          <p:spPr bwMode="auto">
            <a:xfrm>
              <a:off x="4053" y="7953"/>
              <a:ext cx="2190" cy="348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683" name="Line 30"/>
            <p:cNvSpPr>
              <a:spLocks noChangeShapeType="1"/>
            </p:cNvSpPr>
            <p:nvPr/>
          </p:nvSpPr>
          <p:spPr bwMode="auto">
            <a:xfrm flipV="1">
              <a:off x="6258" y="7953"/>
              <a:ext cx="2152" cy="348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684" name="Oval 29"/>
            <p:cNvSpPr>
              <a:spLocks noChangeArrowheads="1"/>
            </p:cNvSpPr>
            <p:nvPr/>
          </p:nvSpPr>
          <p:spPr bwMode="auto">
            <a:xfrm>
              <a:off x="3973" y="7888"/>
              <a:ext cx="159" cy="135"/>
            </a:xfrm>
            <a:prstGeom prst="ellipse">
              <a:avLst/>
            </a:prstGeom>
            <a:solidFill>
              <a:srgbClr val="C0C0C0"/>
            </a:solidFill>
            <a:ln w="9525">
              <a:solidFill>
                <a:srgbClr val="000000"/>
              </a:solidFill>
              <a:round/>
            </a:ln>
          </p:spPr>
          <p:txBody>
            <a:bodyPr/>
            <a:lstStyle>
              <a:lvl1pPr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pPr eaLnBrk="1" hangingPunct="1"/>
              <a:endParaRPr lang="zh-CN" altLang="en-US">
                <a:ea typeface="宋体" panose="02010600030101010101" pitchFamily="2" charset="-122"/>
              </a:endParaRPr>
            </a:p>
          </p:txBody>
        </p:sp>
        <p:sp>
          <p:nvSpPr>
            <p:cNvPr id="28685" name="Oval 28"/>
            <p:cNvSpPr>
              <a:spLocks noChangeArrowheads="1"/>
            </p:cNvSpPr>
            <p:nvPr/>
          </p:nvSpPr>
          <p:spPr bwMode="auto">
            <a:xfrm>
              <a:off x="4575" y="8868"/>
              <a:ext cx="156" cy="136"/>
            </a:xfrm>
            <a:prstGeom prst="ellipse">
              <a:avLst/>
            </a:prstGeom>
            <a:solidFill>
              <a:srgbClr val="C0C0C0"/>
            </a:solidFill>
            <a:ln w="9525">
              <a:solidFill>
                <a:srgbClr val="000000"/>
              </a:solidFill>
              <a:round/>
            </a:ln>
          </p:spPr>
          <p:txBody>
            <a:bodyPr/>
            <a:lstStyle>
              <a:lvl1pPr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pPr eaLnBrk="1" hangingPunct="1"/>
              <a:endParaRPr lang="zh-CN" altLang="en-US">
                <a:ea typeface="宋体" panose="02010600030101010101" pitchFamily="2" charset="-122"/>
              </a:endParaRPr>
            </a:p>
          </p:txBody>
        </p:sp>
        <p:sp>
          <p:nvSpPr>
            <p:cNvPr id="28686" name="Oval 27"/>
            <p:cNvSpPr>
              <a:spLocks noChangeArrowheads="1"/>
            </p:cNvSpPr>
            <p:nvPr/>
          </p:nvSpPr>
          <p:spPr bwMode="auto">
            <a:xfrm>
              <a:off x="5238" y="9926"/>
              <a:ext cx="157" cy="136"/>
            </a:xfrm>
            <a:prstGeom prst="ellipse">
              <a:avLst/>
            </a:prstGeom>
            <a:solidFill>
              <a:srgbClr val="C0C0C0"/>
            </a:solidFill>
            <a:ln w="9525">
              <a:solidFill>
                <a:srgbClr val="000000"/>
              </a:solidFill>
              <a:round/>
            </a:ln>
          </p:spPr>
          <p:txBody>
            <a:bodyPr/>
            <a:lstStyle>
              <a:lvl1pPr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pPr eaLnBrk="1" hangingPunct="1"/>
              <a:endParaRPr lang="zh-CN" altLang="en-US">
                <a:ea typeface="宋体" panose="02010600030101010101" pitchFamily="2" charset="-122"/>
              </a:endParaRPr>
            </a:p>
          </p:txBody>
        </p:sp>
        <p:sp>
          <p:nvSpPr>
            <p:cNvPr id="28687" name="Oval 26"/>
            <p:cNvSpPr>
              <a:spLocks noChangeArrowheads="1"/>
            </p:cNvSpPr>
            <p:nvPr/>
          </p:nvSpPr>
          <p:spPr bwMode="auto">
            <a:xfrm>
              <a:off x="5907" y="10971"/>
              <a:ext cx="157" cy="137"/>
            </a:xfrm>
            <a:prstGeom prst="ellipse">
              <a:avLst/>
            </a:prstGeom>
            <a:solidFill>
              <a:srgbClr val="C0C0C0"/>
            </a:solidFill>
            <a:ln w="9525">
              <a:solidFill>
                <a:srgbClr val="000000"/>
              </a:solidFill>
              <a:round/>
            </a:ln>
          </p:spPr>
          <p:txBody>
            <a:bodyPr/>
            <a:lstStyle>
              <a:lvl1pPr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pPr eaLnBrk="1" hangingPunct="1"/>
              <a:endParaRPr lang="zh-CN" altLang="en-US">
                <a:ea typeface="宋体" panose="02010600030101010101" pitchFamily="2" charset="-122"/>
              </a:endParaRPr>
            </a:p>
          </p:txBody>
        </p:sp>
        <p:sp>
          <p:nvSpPr>
            <p:cNvPr id="28688" name="Oval 25"/>
            <p:cNvSpPr>
              <a:spLocks noChangeArrowheads="1"/>
            </p:cNvSpPr>
            <p:nvPr/>
          </p:nvSpPr>
          <p:spPr bwMode="auto">
            <a:xfrm>
              <a:off x="6415" y="10971"/>
              <a:ext cx="157" cy="139"/>
            </a:xfrm>
            <a:prstGeom prst="ellipse">
              <a:avLst/>
            </a:prstGeom>
            <a:solidFill>
              <a:srgbClr val="C0C0C0"/>
            </a:solidFill>
            <a:ln w="9525">
              <a:solidFill>
                <a:srgbClr val="000000"/>
              </a:solidFill>
              <a:round/>
            </a:ln>
          </p:spPr>
          <p:txBody>
            <a:bodyPr/>
            <a:lstStyle>
              <a:lvl1pPr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pPr eaLnBrk="1" hangingPunct="1"/>
              <a:endParaRPr lang="zh-CN" altLang="en-US">
                <a:ea typeface="宋体" panose="02010600030101010101" pitchFamily="2" charset="-122"/>
              </a:endParaRPr>
            </a:p>
          </p:txBody>
        </p:sp>
        <p:sp>
          <p:nvSpPr>
            <p:cNvPr id="28689" name="Oval 24"/>
            <p:cNvSpPr>
              <a:spLocks noChangeArrowheads="1"/>
            </p:cNvSpPr>
            <p:nvPr/>
          </p:nvSpPr>
          <p:spPr bwMode="auto">
            <a:xfrm>
              <a:off x="7081" y="9926"/>
              <a:ext cx="157" cy="137"/>
            </a:xfrm>
            <a:prstGeom prst="ellipse">
              <a:avLst/>
            </a:prstGeom>
            <a:solidFill>
              <a:srgbClr val="C0C0C0"/>
            </a:solidFill>
            <a:ln w="9525">
              <a:solidFill>
                <a:srgbClr val="000000"/>
              </a:solidFill>
              <a:round/>
            </a:ln>
          </p:spPr>
          <p:txBody>
            <a:bodyPr/>
            <a:lstStyle>
              <a:lvl1pPr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pPr eaLnBrk="1" hangingPunct="1"/>
              <a:endParaRPr lang="zh-CN" altLang="en-US">
                <a:ea typeface="宋体" panose="02010600030101010101" pitchFamily="2" charset="-122"/>
              </a:endParaRPr>
            </a:p>
          </p:txBody>
        </p:sp>
        <p:sp>
          <p:nvSpPr>
            <p:cNvPr id="28690" name="Oval 23"/>
            <p:cNvSpPr>
              <a:spLocks noChangeArrowheads="1"/>
            </p:cNvSpPr>
            <p:nvPr/>
          </p:nvSpPr>
          <p:spPr bwMode="auto">
            <a:xfrm>
              <a:off x="7744" y="8842"/>
              <a:ext cx="157" cy="136"/>
            </a:xfrm>
            <a:prstGeom prst="ellipse">
              <a:avLst/>
            </a:prstGeom>
            <a:solidFill>
              <a:srgbClr val="C0C0C0"/>
            </a:solidFill>
            <a:ln w="9525">
              <a:solidFill>
                <a:srgbClr val="000000"/>
              </a:solidFill>
              <a:round/>
            </a:ln>
          </p:spPr>
          <p:txBody>
            <a:bodyPr/>
            <a:lstStyle>
              <a:lvl1pPr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pPr eaLnBrk="1" hangingPunct="1"/>
              <a:endParaRPr lang="zh-CN" altLang="en-US">
                <a:ea typeface="宋体" panose="02010600030101010101" pitchFamily="2" charset="-122"/>
              </a:endParaRPr>
            </a:p>
          </p:txBody>
        </p:sp>
        <p:sp>
          <p:nvSpPr>
            <p:cNvPr id="28691" name="Oval 22"/>
            <p:cNvSpPr>
              <a:spLocks noChangeArrowheads="1"/>
            </p:cNvSpPr>
            <p:nvPr/>
          </p:nvSpPr>
          <p:spPr bwMode="auto">
            <a:xfrm>
              <a:off x="8345" y="7888"/>
              <a:ext cx="157" cy="137"/>
            </a:xfrm>
            <a:prstGeom prst="ellipse">
              <a:avLst/>
            </a:prstGeom>
            <a:solidFill>
              <a:srgbClr val="C0C0C0"/>
            </a:solidFill>
            <a:ln w="9525">
              <a:solidFill>
                <a:srgbClr val="000000"/>
              </a:solidFill>
              <a:round/>
            </a:ln>
          </p:spPr>
          <p:txBody>
            <a:bodyPr/>
            <a:lstStyle>
              <a:lvl1pPr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pPr eaLnBrk="1" hangingPunct="1"/>
              <a:endParaRPr lang="zh-CN" altLang="en-US">
                <a:ea typeface="宋体" panose="02010600030101010101" pitchFamily="2" charset="-122"/>
              </a:endParaRPr>
            </a:p>
          </p:txBody>
        </p:sp>
        <p:sp>
          <p:nvSpPr>
            <p:cNvPr id="28692" name="Line 21"/>
            <p:cNvSpPr>
              <a:spLocks noChangeShapeType="1"/>
            </p:cNvSpPr>
            <p:nvPr/>
          </p:nvSpPr>
          <p:spPr bwMode="auto">
            <a:xfrm>
              <a:off x="4159" y="7945"/>
              <a:ext cx="4186" cy="1"/>
            </a:xfrm>
            <a:prstGeom prst="line">
              <a:avLst/>
            </a:prstGeom>
            <a:noFill/>
            <a:ln w="9525">
              <a:solidFill>
                <a:srgbClr val="000000"/>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8693" name="Line 20"/>
            <p:cNvSpPr>
              <a:spLocks noChangeShapeType="1"/>
            </p:cNvSpPr>
            <p:nvPr/>
          </p:nvSpPr>
          <p:spPr bwMode="auto">
            <a:xfrm>
              <a:off x="4745" y="8912"/>
              <a:ext cx="3012" cy="1"/>
            </a:xfrm>
            <a:prstGeom prst="line">
              <a:avLst/>
            </a:prstGeom>
            <a:noFill/>
            <a:ln w="9525">
              <a:solidFill>
                <a:srgbClr val="000000"/>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8694" name="Line 19"/>
            <p:cNvSpPr>
              <a:spLocks noChangeShapeType="1"/>
            </p:cNvSpPr>
            <p:nvPr/>
          </p:nvSpPr>
          <p:spPr bwMode="auto">
            <a:xfrm>
              <a:off x="5425" y="9983"/>
              <a:ext cx="1640" cy="1"/>
            </a:xfrm>
            <a:prstGeom prst="line">
              <a:avLst/>
            </a:prstGeom>
            <a:noFill/>
            <a:ln w="9525">
              <a:solidFill>
                <a:srgbClr val="000000"/>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8695" name="Line 18"/>
            <p:cNvSpPr>
              <a:spLocks noChangeShapeType="1"/>
            </p:cNvSpPr>
            <p:nvPr/>
          </p:nvSpPr>
          <p:spPr bwMode="auto">
            <a:xfrm>
              <a:off x="6064" y="11029"/>
              <a:ext cx="375" cy="1"/>
            </a:xfrm>
            <a:prstGeom prst="line">
              <a:avLst/>
            </a:prstGeom>
            <a:noFill/>
            <a:ln w="9525">
              <a:solidFill>
                <a:srgbClr val="000000"/>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8696" name="Text Box 17"/>
            <p:cNvSpPr txBox="1">
              <a:spLocks noChangeArrowheads="1"/>
            </p:cNvSpPr>
            <p:nvPr/>
          </p:nvSpPr>
          <p:spPr bwMode="auto">
            <a:xfrm>
              <a:off x="3208" y="7723"/>
              <a:ext cx="1110" cy="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r>
                <a:rPr lang="zh-CN" altLang="en-US" sz="900">
                  <a:latin typeface="Times New Roman" panose="02020603050405020304" pitchFamily="18" charset="0"/>
                  <a:ea typeface="宋体" panose="02010600030101010101" pitchFamily="2" charset="-122"/>
                </a:rPr>
                <a:t>需求分</a:t>
              </a:r>
              <a:endParaRPr lang="zh-CN" altLang="en-US" sz="1100">
                <a:ea typeface="宋体" panose="02010600030101010101" pitchFamily="2" charset="-122"/>
              </a:endParaRPr>
            </a:p>
            <a:p>
              <a:r>
                <a:rPr lang="zh-CN" altLang="en-US" sz="900">
                  <a:latin typeface="Times New Roman" panose="02020603050405020304" pitchFamily="18" charset="0"/>
                  <a:ea typeface="宋体" panose="02010600030101010101" pitchFamily="2" charset="-122"/>
                </a:rPr>
                <a:t>析和定义</a:t>
              </a:r>
              <a:endParaRPr lang="zh-CN" altLang="en-US">
                <a:ea typeface="宋体" panose="02010600030101010101" pitchFamily="2" charset="-122"/>
              </a:endParaRPr>
            </a:p>
          </p:txBody>
        </p:sp>
        <p:sp>
          <p:nvSpPr>
            <p:cNvPr id="28697" name="Text Box 16"/>
            <p:cNvSpPr txBox="1">
              <a:spLocks noChangeArrowheads="1"/>
            </p:cNvSpPr>
            <p:nvPr/>
          </p:nvSpPr>
          <p:spPr bwMode="auto">
            <a:xfrm>
              <a:off x="4043" y="8664"/>
              <a:ext cx="563" cy="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r>
                <a:rPr lang="zh-CN" altLang="en-US" sz="900">
                  <a:latin typeface="Times New Roman" panose="02020603050405020304" pitchFamily="18" charset="0"/>
                  <a:ea typeface="宋体" panose="02010600030101010101" pitchFamily="2" charset="-122"/>
                </a:rPr>
                <a:t>系统设计</a:t>
              </a:r>
              <a:endParaRPr lang="zh-CN" altLang="en-US">
                <a:ea typeface="宋体" panose="02010600030101010101" pitchFamily="2" charset="-122"/>
              </a:endParaRPr>
            </a:p>
          </p:txBody>
        </p:sp>
        <p:sp>
          <p:nvSpPr>
            <p:cNvPr id="28698" name="Text Box 15"/>
            <p:cNvSpPr txBox="1">
              <a:spLocks noChangeArrowheads="1"/>
            </p:cNvSpPr>
            <p:nvPr/>
          </p:nvSpPr>
          <p:spPr bwMode="auto">
            <a:xfrm>
              <a:off x="4526" y="9696"/>
              <a:ext cx="736" cy="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r>
                <a:rPr lang="zh-CN" altLang="en-US" sz="900">
                  <a:latin typeface="Times New Roman" panose="02020603050405020304" pitchFamily="18" charset="0"/>
                  <a:ea typeface="宋体" panose="02010600030101010101" pitchFamily="2" charset="-122"/>
                </a:rPr>
                <a:t>详细功能设计</a:t>
              </a:r>
              <a:endParaRPr lang="zh-CN" altLang="en-US">
                <a:ea typeface="宋体" panose="02010600030101010101" pitchFamily="2" charset="-122"/>
              </a:endParaRPr>
            </a:p>
          </p:txBody>
        </p:sp>
        <p:sp>
          <p:nvSpPr>
            <p:cNvPr id="28699" name="Text Box 14"/>
            <p:cNvSpPr txBox="1">
              <a:spLocks noChangeArrowheads="1"/>
            </p:cNvSpPr>
            <p:nvPr/>
          </p:nvSpPr>
          <p:spPr bwMode="auto">
            <a:xfrm>
              <a:off x="5257" y="10833"/>
              <a:ext cx="616"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r>
                <a:rPr lang="zh-CN" altLang="en-US" sz="900">
                  <a:latin typeface="Times New Roman" panose="02020603050405020304" pitchFamily="18" charset="0"/>
                  <a:ea typeface="宋体" panose="02010600030101010101" pitchFamily="2" charset="-122"/>
                </a:rPr>
                <a:t>编码</a:t>
              </a:r>
              <a:endParaRPr lang="zh-CN" altLang="en-US">
                <a:ea typeface="宋体" panose="02010600030101010101" pitchFamily="2" charset="-122"/>
              </a:endParaRPr>
            </a:p>
          </p:txBody>
        </p:sp>
        <p:sp>
          <p:nvSpPr>
            <p:cNvPr id="28700" name="Text Box 13"/>
            <p:cNvSpPr txBox="1">
              <a:spLocks noChangeArrowheads="1"/>
            </p:cNvSpPr>
            <p:nvPr/>
          </p:nvSpPr>
          <p:spPr bwMode="auto">
            <a:xfrm>
              <a:off x="6655" y="10715"/>
              <a:ext cx="577" cy="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r>
                <a:rPr lang="zh-CN" altLang="en-US" sz="900">
                  <a:latin typeface="Times New Roman" panose="02020603050405020304" pitchFamily="18" charset="0"/>
                  <a:ea typeface="宋体" panose="02010600030101010101" pitchFamily="2" charset="-122"/>
                </a:rPr>
                <a:t>单元测试</a:t>
              </a:r>
              <a:endParaRPr lang="zh-CN" altLang="en-US">
                <a:ea typeface="宋体" panose="02010600030101010101" pitchFamily="2" charset="-122"/>
              </a:endParaRPr>
            </a:p>
          </p:txBody>
        </p:sp>
        <p:sp>
          <p:nvSpPr>
            <p:cNvPr id="28701" name="Text Box 12"/>
            <p:cNvSpPr txBox="1">
              <a:spLocks noChangeArrowheads="1"/>
            </p:cNvSpPr>
            <p:nvPr/>
          </p:nvSpPr>
          <p:spPr bwMode="auto">
            <a:xfrm>
              <a:off x="7225" y="9774"/>
              <a:ext cx="578" cy="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r>
                <a:rPr lang="zh-CN" altLang="en-US" sz="900">
                  <a:latin typeface="Times New Roman" panose="02020603050405020304" pitchFamily="18" charset="0"/>
                  <a:ea typeface="宋体" panose="02010600030101010101" pitchFamily="2" charset="-122"/>
                </a:rPr>
                <a:t>功能测试</a:t>
              </a:r>
              <a:endParaRPr lang="zh-CN" altLang="en-US">
                <a:ea typeface="宋体" panose="02010600030101010101" pitchFamily="2" charset="-122"/>
              </a:endParaRPr>
            </a:p>
          </p:txBody>
        </p:sp>
        <p:sp>
          <p:nvSpPr>
            <p:cNvPr id="28702" name="Text Box 11"/>
            <p:cNvSpPr txBox="1">
              <a:spLocks noChangeArrowheads="1"/>
            </p:cNvSpPr>
            <p:nvPr/>
          </p:nvSpPr>
          <p:spPr bwMode="auto">
            <a:xfrm>
              <a:off x="7852" y="8651"/>
              <a:ext cx="577" cy="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r>
                <a:rPr lang="zh-CN" altLang="en-US" sz="900">
                  <a:latin typeface="Times New Roman" panose="02020603050405020304" pitchFamily="18" charset="0"/>
                  <a:ea typeface="宋体" panose="02010600030101010101" pitchFamily="2" charset="-122"/>
                </a:rPr>
                <a:t>系统测试</a:t>
              </a:r>
              <a:endParaRPr lang="zh-CN" altLang="en-US">
                <a:ea typeface="宋体" panose="02010600030101010101" pitchFamily="2" charset="-122"/>
              </a:endParaRPr>
            </a:p>
          </p:txBody>
        </p:sp>
        <p:sp>
          <p:nvSpPr>
            <p:cNvPr id="28703" name="Text Box 10"/>
            <p:cNvSpPr txBox="1">
              <a:spLocks noChangeArrowheads="1"/>
            </p:cNvSpPr>
            <p:nvPr/>
          </p:nvSpPr>
          <p:spPr bwMode="auto">
            <a:xfrm>
              <a:off x="8453" y="7697"/>
              <a:ext cx="604" cy="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r>
                <a:rPr lang="zh-CN" altLang="en-US" sz="900">
                  <a:latin typeface="Times New Roman" panose="02020603050405020304" pitchFamily="18" charset="0"/>
                  <a:ea typeface="宋体" panose="02010600030101010101" pitchFamily="2" charset="-122"/>
                </a:rPr>
                <a:t>验收测试测试</a:t>
              </a:r>
              <a:endParaRPr lang="zh-CN" altLang="en-US">
                <a:ea typeface="宋体" panose="02010600030101010101" pitchFamily="2" charset="-122"/>
              </a:endParaRPr>
            </a:p>
          </p:txBody>
        </p:sp>
        <p:sp>
          <p:nvSpPr>
            <p:cNvPr id="28704" name="Text Box 9"/>
            <p:cNvSpPr txBox="1">
              <a:spLocks noChangeArrowheads="1"/>
            </p:cNvSpPr>
            <p:nvPr/>
          </p:nvSpPr>
          <p:spPr bwMode="auto">
            <a:xfrm>
              <a:off x="5660" y="7619"/>
              <a:ext cx="128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r>
                <a:rPr lang="zh-CN" altLang="en-US" sz="900">
                  <a:latin typeface="Times New Roman" panose="02020603050405020304" pitchFamily="18" charset="0"/>
                  <a:ea typeface="宋体" panose="02010600030101010101" pitchFamily="2" charset="-122"/>
                </a:rPr>
                <a:t>用户需求验证</a:t>
              </a:r>
              <a:endParaRPr lang="zh-CN" altLang="en-US">
                <a:ea typeface="宋体" panose="02010600030101010101" pitchFamily="2" charset="-122"/>
              </a:endParaRPr>
            </a:p>
          </p:txBody>
        </p:sp>
        <p:sp>
          <p:nvSpPr>
            <p:cNvPr id="28705" name="Text Box 8"/>
            <p:cNvSpPr txBox="1">
              <a:spLocks noChangeArrowheads="1"/>
            </p:cNvSpPr>
            <p:nvPr/>
          </p:nvSpPr>
          <p:spPr bwMode="auto">
            <a:xfrm>
              <a:off x="5439" y="8559"/>
              <a:ext cx="1854"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r>
                <a:rPr lang="zh-CN" altLang="en-US" sz="900">
                  <a:latin typeface="Times New Roman" panose="02020603050405020304" pitchFamily="18" charset="0"/>
                  <a:ea typeface="宋体" panose="02010600030101010101" pitchFamily="2" charset="-122"/>
                </a:rPr>
                <a:t>系统非功能特性验证</a:t>
              </a:r>
              <a:endParaRPr lang="zh-CN" altLang="en-US">
                <a:ea typeface="宋体" panose="02010600030101010101" pitchFamily="2" charset="-122"/>
              </a:endParaRPr>
            </a:p>
          </p:txBody>
        </p:sp>
        <p:sp>
          <p:nvSpPr>
            <p:cNvPr id="28706" name="Text Box 7"/>
            <p:cNvSpPr txBox="1">
              <a:spLocks noChangeArrowheads="1"/>
            </p:cNvSpPr>
            <p:nvPr/>
          </p:nvSpPr>
          <p:spPr bwMode="auto">
            <a:xfrm>
              <a:off x="5871" y="9631"/>
              <a:ext cx="914"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r>
                <a:rPr lang="zh-CN" altLang="en-US" sz="900">
                  <a:latin typeface="Times New Roman" panose="02020603050405020304" pitchFamily="18" charset="0"/>
                  <a:ea typeface="宋体" panose="02010600030101010101" pitchFamily="2" charset="-122"/>
                </a:rPr>
                <a:t>功能验证</a:t>
              </a:r>
              <a:endParaRPr lang="zh-CN" altLang="en-US">
                <a:ea typeface="宋体" panose="02010600030101010101" pitchFamily="2" charset="-122"/>
              </a:endParaRPr>
            </a:p>
          </p:txBody>
        </p:sp>
        <p:sp>
          <p:nvSpPr>
            <p:cNvPr id="28707" name="Text Box 6"/>
            <p:cNvSpPr txBox="1">
              <a:spLocks noChangeArrowheads="1"/>
            </p:cNvSpPr>
            <p:nvPr/>
          </p:nvSpPr>
          <p:spPr bwMode="auto">
            <a:xfrm>
              <a:off x="5963" y="10362"/>
              <a:ext cx="563"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r>
                <a:rPr lang="zh-CN" altLang="en-US" sz="900">
                  <a:latin typeface="Times New Roman" panose="02020603050405020304" pitchFamily="18" charset="0"/>
                  <a:ea typeface="宋体" panose="02010600030101010101" pitchFamily="2" charset="-122"/>
                </a:rPr>
                <a:t>代码验证</a:t>
              </a:r>
              <a:endParaRPr lang="zh-CN" altLang="en-US">
                <a:ea typeface="宋体" panose="02010600030101010101" pitchFamily="2" charset="-122"/>
              </a:endParaRPr>
            </a:p>
          </p:txBody>
        </p:sp>
        <p:sp>
          <p:nvSpPr>
            <p:cNvPr id="28708" name="Text Box 5"/>
            <p:cNvSpPr txBox="1">
              <a:spLocks noChangeArrowheads="1"/>
            </p:cNvSpPr>
            <p:nvPr/>
          </p:nvSpPr>
          <p:spPr bwMode="auto">
            <a:xfrm>
              <a:off x="3264" y="10571"/>
              <a:ext cx="1047"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r>
                <a:rPr lang="zh-CN" altLang="en-US" sz="900" u="sng">
                  <a:latin typeface="Times New Roman" panose="02020603050405020304" pitchFamily="18" charset="0"/>
                  <a:ea typeface="宋体" panose="02010600030101010101" pitchFamily="2" charset="-122"/>
                </a:rPr>
                <a:t>构建过程</a:t>
              </a:r>
              <a:endParaRPr lang="zh-CN" altLang="en-US">
                <a:ea typeface="宋体" panose="02010600030101010101" pitchFamily="2" charset="-122"/>
              </a:endParaRPr>
            </a:p>
          </p:txBody>
        </p:sp>
        <p:sp>
          <p:nvSpPr>
            <p:cNvPr id="28709" name="Text Box 4"/>
            <p:cNvSpPr txBox="1">
              <a:spLocks noChangeArrowheads="1"/>
            </p:cNvSpPr>
            <p:nvPr/>
          </p:nvSpPr>
          <p:spPr bwMode="auto">
            <a:xfrm>
              <a:off x="8220" y="10480"/>
              <a:ext cx="1047"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r>
                <a:rPr lang="zh-CN" altLang="en-US" sz="900" u="sng">
                  <a:latin typeface="Times New Roman" panose="02020603050405020304" pitchFamily="18" charset="0"/>
                  <a:ea typeface="宋体" panose="02010600030101010101" pitchFamily="2" charset="-122"/>
                </a:rPr>
                <a:t>验证过程</a:t>
              </a:r>
              <a:endParaRPr lang="zh-CN" altLang="en-US">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xit" presetSubtype="16" fill="hold" nodeType="clickEffect">
                                  <p:stCondLst>
                                    <p:cond delay="0"/>
                                  </p:stCondLst>
                                  <p:childTnLst>
                                    <p:animEffect transition="out" filter="diamond(in)">
                                      <p:cBhvr>
                                        <p:cTn id="6" dur="500"/>
                                        <p:tgtEl>
                                          <p:spTgt spid="117762"/>
                                        </p:tgtEl>
                                      </p:cBhvr>
                                    </p:animEffect>
                                    <p:set>
                                      <p:cBhvr>
                                        <p:cTn id="7" dur="1" fill="hold">
                                          <p:stCondLst>
                                            <p:cond delay="499"/>
                                          </p:stCondLst>
                                        </p:cTn>
                                        <p:tgtEl>
                                          <p:spTgt spid="117762"/>
                                        </p:tgtEl>
                                        <p:attrNameLst>
                                          <p:attrName>style.visibility</p:attrName>
                                        </p:attrNameLst>
                                      </p:cBhvr>
                                      <p:to>
                                        <p:strVal val="hidden"/>
                                      </p:to>
                                    </p:set>
                                  </p:childTnLst>
                                </p:cTn>
                              </p:par>
                              <p:par>
                                <p:cTn id="8" presetID="8" presetClass="exit" presetSubtype="16" fill="hold" grpId="0" nodeType="withEffect">
                                  <p:stCondLst>
                                    <p:cond delay="0"/>
                                  </p:stCondLst>
                                  <p:childTnLst>
                                    <p:animEffect transition="out" filter="diamond(in)">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55"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strVal val="#ppt_w*0.70"/>
                                          </p:val>
                                        </p:tav>
                                        <p:tav tm="100000">
                                          <p:val>
                                            <p:strVal val="#ppt_w"/>
                                          </p:val>
                                        </p:tav>
                                      </p:tavLst>
                                    </p:anim>
                                    <p:anim calcmode="lin" valueType="num">
                                      <p:cBhvr>
                                        <p:cTn id="14" dur="1000" fill="hold"/>
                                        <p:tgtEl>
                                          <p:spTgt spid="2"/>
                                        </p:tgtEl>
                                        <p:attrNameLst>
                                          <p:attrName>ppt_h</p:attrName>
                                        </p:attrNameLst>
                                      </p:cBhvr>
                                      <p:tavLst>
                                        <p:tav tm="0">
                                          <p:val>
                                            <p:strVal val="#ppt_h"/>
                                          </p:val>
                                        </p:tav>
                                        <p:tav tm="100000">
                                          <p:val>
                                            <p:strVal val="#ppt_h"/>
                                          </p:val>
                                        </p:tav>
                                      </p:tavLst>
                                    </p:anim>
                                    <p:animEffect transition="in" filter="fade">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258888" y="252413"/>
            <a:ext cx="6553200" cy="728662"/>
          </a:xfrm>
        </p:spPr>
        <p:txBody>
          <a:bodyPr/>
          <a:lstStyle/>
          <a:p>
            <a:pPr marL="533400" indent="-355600" algn="ctr" eaLnBrk="1" hangingPunct="1">
              <a:lnSpc>
                <a:spcPct val="150000"/>
              </a:lnSpc>
            </a:pPr>
            <a:r>
              <a:rPr lang="en-US" altLang="zh-CN" sz="3600" b="1" smtClean="0">
                <a:solidFill>
                  <a:srgbClr val="FFFF00"/>
                </a:solidFill>
                <a:latin typeface="黑体" panose="02010609060101010101" pitchFamily="49" charset="-122"/>
              </a:rPr>
              <a:t>1.5 </a:t>
            </a:r>
            <a:r>
              <a:rPr lang="zh-CN" altLang="en-US" sz="3600" b="1" smtClean="0">
                <a:solidFill>
                  <a:srgbClr val="FFFF00"/>
                </a:solidFill>
                <a:latin typeface="黑体" panose="02010609060101010101" pitchFamily="49" charset="-122"/>
              </a:rPr>
              <a:t>测试和质量保证的关系</a:t>
            </a:r>
            <a:endParaRPr lang="zh-CN" altLang="en-US" sz="3600" b="1" smtClean="0">
              <a:solidFill>
                <a:srgbClr val="FFFF00"/>
              </a:solidFill>
              <a:latin typeface="黑体" panose="02010609060101010101" pitchFamily="49" charset="-122"/>
            </a:endParaRPr>
          </a:p>
        </p:txBody>
      </p:sp>
      <p:sp>
        <p:nvSpPr>
          <p:cNvPr id="29699" name="Rectangle 3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pPr eaLnBrk="1" hangingPunct="1"/>
            <a:endParaRPr lang="zh-CN" altLang="en-US">
              <a:ea typeface="宋体" panose="02010600030101010101" pitchFamily="2" charset="-122"/>
            </a:endParaRPr>
          </a:p>
        </p:txBody>
      </p:sp>
      <p:sp>
        <p:nvSpPr>
          <p:cNvPr id="3" name="矩形 2"/>
          <p:cNvSpPr/>
          <p:nvPr/>
        </p:nvSpPr>
        <p:spPr>
          <a:xfrm>
            <a:off x="684213" y="1341438"/>
            <a:ext cx="7920037" cy="5138737"/>
          </a:xfrm>
          <a:prstGeom prst="rect">
            <a:avLst/>
          </a:prstGeom>
        </p:spPr>
        <p:txBody>
          <a:bodyPr>
            <a:spAutoFit/>
          </a:bodyPr>
          <a:lstStyle/>
          <a:p>
            <a:pPr>
              <a:lnSpc>
                <a:spcPct val="130000"/>
              </a:lnSpc>
              <a:defRPr/>
            </a:pPr>
            <a:r>
              <a:rPr lang="zh-CN" altLang="zh-CN" sz="2400" i="0" u="sng" noProof="1">
                <a:solidFill>
                  <a:schemeClr val="accent1">
                    <a:lumMod val="25000"/>
                  </a:schemeClr>
                </a:solidFill>
                <a:latin typeface="Arial" panose="020B0604020202020204" pitchFamily="34" charset="0"/>
                <a:ea typeface="宋体" panose="02010600030101010101" pitchFamily="2" charset="-122"/>
              </a:rPr>
              <a:t>软件质量保证（</a:t>
            </a:r>
            <a:r>
              <a:rPr lang="en-US" altLang="zh-CN" sz="2400" i="0" u="sng" noProof="1">
                <a:solidFill>
                  <a:schemeClr val="accent1">
                    <a:lumMod val="25000"/>
                  </a:schemeClr>
                </a:solidFill>
                <a:latin typeface="Arial" panose="020B0604020202020204" pitchFamily="34" charset="0"/>
                <a:ea typeface="宋体" panose="02010600030101010101" pitchFamily="2" charset="-122"/>
              </a:rPr>
              <a:t>Software Quality Assurance</a:t>
            </a:r>
            <a:r>
              <a:rPr lang="zh-CN" altLang="zh-CN" sz="2400" i="0" u="sng" noProof="1">
                <a:solidFill>
                  <a:schemeClr val="accent1">
                    <a:lumMod val="25000"/>
                  </a:schemeClr>
                </a:solidFill>
                <a:latin typeface="Arial" panose="020B0604020202020204" pitchFamily="34" charset="0"/>
                <a:ea typeface="宋体" panose="02010600030101010101" pitchFamily="2" charset="-122"/>
              </a:rPr>
              <a:t>，</a:t>
            </a:r>
            <a:r>
              <a:rPr lang="en-US" altLang="zh-CN" sz="2400" i="0" u="sng" noProof="1">
                <a:solidFill>
                  <a:schemeClr val="accent1">
                    <a:lumMod val="25000"/>
                  </a:schemeClr>
                </a:solidFill>
                <a:latin typeface="Arial" panose="020B0604020202020204" pitchFamily="34" charset="0"/>
                <a:ea typeface="宋体" panose="02010600030101010101" pitchFamily="2" charset="-122"/>
              </a:rPr>
              <a:t>SQA</a:t>
            </a:r>
            <a:r>
              <a:rPr lang="zh-CN" altLang="zh-CN" sz="2400" i="0" u="sng" noProof="1">
                <a:solidFill>
                  <a:schemeClr val="accent1">
                    <a:lumMod val="25000"/>
                  </a:schemeClr>
                </a:solidFill>
                <a:latin typeface="Arial" panose="020B0604020202020204" pitchFamily="34" charset="0"/>
                <a:ea typeface="宋体" panose="02010600030101010101" pitchFamily="2" charset="-122"/>
              </a:rPr>
              <a:t>）活动是通过对软件产品有计划的进行评审和审计来验证软件是否合乎标准的系统工程，通过协调、审查和跟踪以获取有用信息，形成分析结果以指导软件过程。</a:t>
            </a:r>
            <a:endParaRPr lang="zh-CN" altLang="zh-CN" sz="2400" i="0" noProof="1">
              <a:solidFill>
                <a:schemeClr val="accent1">
                  <a:lumMod val="25000"/>
                </a:schemeClr>
              </a:solidFill>
            </a:endParaRPr>
          </a:p>
          <a:p>
            <a:pPr>
              <a:lnSpc>
                <a:spcPct val="130000"/>
              </a:lnSpc>
              <a:defRPr/>
            </a:pPr>
            <a:endParaRPr lang="en-US" altLang="zh-CN" sz="2400" i="0" noProof="1"/>
          </a:p>
          <a:p>
            <a:pPr marL="342900" indent="-342900">
              <a:lnSpc>
                <a:spcPct val="120000"/>
              </a:lnSpc>
              <a:buFont typeface="Wingdings" panose="05000000000000000000" pitchFamily="2" charset="2"/>
              <a:buChar char="²"/>
              <a:defRPr/>
            </a:pPr>
            <a:r>
              <a:rPr lang="zh-CN" altLang="zh-CN" sz="2400" i="0" noProof="1">
                <a:latin typeface="Arial" panose="020B0604020202020204" pitchFamily="34" charset="0"/>
                <a:ea typeface="宋体" panose="02010600030101010101" pitchFamily="2" charset="-122"/>
              </a:rPr>
              <a:t>对软件工程各个阶段的进展、完成质量及出现的问题进行评审、跟踪。</a:t>
            </a:r>
            <a:endParaRPr lang="zh-CN" altLang="zh-CN" sz="2400" i="0" noProof="1"/>
          </a:p>
          <a:p>
            <a:pPr marL="342900" indent="-342900">
              <a:lnSpc>
                <a:spcPct val="120000"/>
              </a:lnSpc>
              <a:buFont typeface="Wingdings" panose="05000000000000000000" pitchFamily="2" charset="2"/>
              <a:buChar char="²"/>
              <a:defRPr/>
            </a:pPr>
            <a:r>
              <a:rPr lang="zh-CN" altLang="zh-CN" sz="2400" i="0" noProof="1">
                <a:latin typeface="Arial" panose="020B0604020202020204" pitchFamily="34" charset="0"/>
                <a:ea typeface="宋体" panose="02010600030101010101" pitchFamily="2" charset="-122"/>
              </a:rPr>
              <a:t>审查和验证软件产品是否遵守适用的标准、规程和要求，并最终确保符合标准、满足要求。</a:t>
            </a:r>
            <a:endParaRPr lang="zh-CN" altLang="zh-CN" sz="2400" i="0" noProof="1"/>
          </a:p>
          <a:p>
            <a:pPr marL="342900" indent="-342900">
              <a:lnSpc>
                <a:spcPct val="120000"/>
              </a:lnSpc>
              <a:buFont typeface="Wingdings" panose="05000000000000000000" pitchFamily="2" charset="2"/>
              <a:buChar char="²"/>
              <a:defRPr/>
            </a:pPr>
            <a:r>
              <a:rPr lang="zh-CN" altLang="zh-CN" sz="2400" i="0" noProof="1">
                <a:latin typeface="Arial" panose="020B0604020202020204" pitchFamily="34" charset="0"/>
                <a:ea typeface="宋体" panose="02010600030101010101" pitchFamily="2" charset="-122"/>
              </a:rPr>
              <a:t>建立软件质量要素的度量机制，了解各种指标的量化信息，向管理者提供可视信息。</a:t>
            </a:r>
            <a:endParaRPr lang="zh-CN" altLang="zh-CN" sz="2400" i="0" noProof="1"/>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55650" y="260350"/>
            <a:ext cx="7772400" cy="1143000"/>
          </a:xfrm>
        </p:spPr>
        <p:txBody>
          <a:bodyPr/>
          <a:lstStyle/>
          <a:p>
            <a:pPr algn="ctr" eaLnBrk="1" hangingPunct="1"/>
            <a:r>
              <a:rPr lang="en-US" altLang="zh-CN" sz="3600" smtClean="0">
                <a:solidFill>
                  <a:srgbClr val="FFFF00"/>
                </a:solidFill>
                <a:latin typeface="黑体" panose="02010609060101010101" pitchFamily="49" charset="-122"/>
              </a:rPr>
              <a:t>SQA</a:t>
            </a:r>
            <a:r>
              <a:rPr lang="zh-CN" altLang="en-US" sz="3600" smtClean="0">
                <a:solidFill>
                  <a:srgbClr val="FFFF00"/>
                </a:solidFill>
                <a:latin typeface="黑体" panose="02010609060101010101" pitchFamily="49" charset="-122"/>
              </a:rPr>
              <a:t>活动</a:t>
            </a:r>
            <a:endParaRPr lang="zh-CN" altLang="en-US" sz="3600" smtClean="0">
              <a:solidFill>
                <a:srgbClr val="FFFF00"/>
              </a:solidFill>
              <a:latin typeface="黑体" panose="02010609060101010101" pitchFamily="49" charset="-122"/>
            </a:endParaRPr>
          </a:p>
        </p:txBody>
      </p:sp>
      <p:sp>
        <p:nvSpPr>
          <p:cNvPr id="30723" name="Rectangle 3"/>
          <p:cNvSpPr>
            <a:spLocks noGrp="1" noChangeArrowheads="1"/>
          </p:cNvSpPr>
          <p:nvPr>
            <p:ph type="body" idx="1"/>
          </p:nvPr>
        </p:nvSpPr>
        <p:spPr>
          <a:xfrm>
            <a:off x="1116013" y="1844675"/>
            <a:ext cx="4232275" cy="4311650"/>
          </a:xfrm>
        </p:spPr>
        <p:txBody>
          <a:bodyPr/>
          <a:lstStyle/>
          <a:p>
            <a:pPr marL="342900" lvl="1" indent="-342900">
              <a:lnSpc>
                <a:spcPct val="130000"/>
              </a:lnSpc>
              <a:buClr>
                <a:srgbClr val="3C8C93"/>
              </a:buClr>
              <a:buSzPct val="90000"/>
              <a:buFont typeface="Wingdings" panose="05000000000000000000" pitchFamily="2" charset="2"/>
              <a:buChar char="p"/>
            </a:pPr>
            <a:r>
              <a:rPr lang="zh-CN" altLang="en-US" sz="2400" smtClean="0">
                <a:ea typeface="楷体" panose="02010609060101010101" pitchFamily="49" charset="-122"/>
              </a:rPr>
              <a:t>技术方法的应用</a:t>
            </a:r>
            <a:endParaRPr lang="zh-CN" altLang="en-US" sz="2400" smtClean="0">
              <a:ea typeface="楷体" panose="02010609060101010101" pitchFamily="49" charset="-122"/>
            </a:endParaRPr>
          </a:p>
          <a:p>
            <a:pPr marL="342900" lvl="1" indent="-342900">
              <a:lnSpc>
                <a:spcPct val="130000"/>
              </a:lnSpc>
              <a:buClr>
                <a:srgbClr val="3C8C93"/>
              </a:buClr>
              <a:buSzPct val="90000"/>
              <a:buFont typeface="Wingdings" panose="05000000000000000000" pitchFamily="2" charset="2"/>
              <a:buChar char="p"/>
            </a:pPr>
            <a:r>
              <a:rPr lang="zh-CN" altLang="en-US" sz="2400" smtClean="0">
                <a:ea typeface="楷体" panose="02010609060101010101" pitchFamily="49" charset="-122"/>
              </a:rPr>
              <a:t>正式技术评审的实施</a:t>
            </a:r>
            <a:endParaRPr lang="zh-CN" altLang="en-US" sz="2400" smtClean="0">
              <a:ea typeface="楷体" panose="02010609060101010101" pitchFamily="49" charset="-122"/>
            </a:endParaRPr>
          </a:p>
          <a:p>
            <a:pPr marL="342900" lvl="1" indent="-342900">
              <a:lnSpc>
                <a:spcPct val="130000"/>
              </a:lnSpc>
              <a:buClr>
                <a:srgbClr val="3C8C93"/>
              </a:buClr>
              <a:buSzPct val="90000"/>
              <a:buFont typeface="Wingdings" panose="05000000000000000000" pitchFamily="2" charset="2"/>
              <a:buChar char="p"/>
            </a:pPr>
            <a:r>
              <a:rPr lang="zh-CN" altLang="en-US" sz="2400" smtClean="0">
                <a:ea typeface="楷体" panose="02010609060101010101" pitchFamily="49" charset="-122"/>
              </a:rPr>
              <a:t>软件测试</a:t>
            </a:r>
            <a:endParaRPr lang="zh-CN" altLang="en-US" sz="2400" smtClean="0">
              <a:ea typeface="楷体" panose="02010609060101010101" pitchFamily="49" charset="-122"/>
            </a:endParaRPr>
          </a:p>
          <a:p>
            <a:pPr marL="342900" lvl="1" indent="-342900">
              <a:lnSpc>
                <a:spcPct val="130000"/>
              </a:lnSpc>
              <a:buClr>
                <a:srgbClr val="3C8C93"/>
              </a:buClr>
              <a:buSzPct val="90000"/>
              <a:buFont typeface="Wingdings" panose="05000000000000000000" pitchFamily="2" charset="2"/>
              <a:buChar char="p"/>
            </a:pPr>
            <a:r>
              <a:rPr lang="zh-CN" altLang="en-US" sz="2400" smtClean="0">
                <a:ea typeface="楷体" panose="02010609060101010101" pitchFamily="49" charset="-122"/>
              </a:rPr>
              <a:t>标准的执行</a:t>
            </a:r>
            <a:endParaRPr lang="zh-CN" altLang="en-US" sz="2400" smtClean="0">
              <a:ea typeface="楷体" panose="02010609060101010101" pitchFamily="49" charset="-122"/>
            </a:endParaRPr>
          </a:p>
          <a:p>
            <a:pPr marL="342900" lvl="1" indent="-342900">
              <a:lnSpc>
                <a:spcPct val="130000"/>
              </a:lnSpc>
              <a:buClr>
                <a:srgbClr val="3C8C93"/>
              </a:buClr>
              <a:buSzPct val="90000"/>
              <a:buFont typeface="Wingdings" panose="05000000000000000000" pitchFamily="2" charset="2"/>
              <a:buChar char="p"/>
            </a:pPr>
            <a:r>
              <a:rPr lang="zh-CN" altLang="en-US" sz="2400" smtClean="0">
                <a:ea typeface="楷体" panose="02010609060101010101" pitchFamily="49" charset="-122"/>
              </a:rPr>
              <a:t>修改的控制</a:t>
            </a:r>
            <a:endParaRPr lang="zh-CN" altLang="en-US" sz="2400" smtClean="0">
              <a:ea typeface="楷体" panose="02010609060101010101" pitchFamily="49" charset="-122"/>
            </a:endParaRPr>
          </a:p>
          <a:p>
            <a:pPr marL="342900" lvl="1" indent="-342900">
              <a:lnSpc>
                <a:spcPct val="130000"/>
              </a:lnSpc>
              <a:buClr>
                <a:srgbClr val="3C8C93"/>
              </a:buClr>
              <a:buSzPct val="90000"/>
              <a:buFont typeface="Wingdings" panose="05000000000000000000" pitchFamily="2" charset="2"/>
              <a:buChar char="p"/>
            </a:pPr>
            <a:r>
              <a:rPr lang="zh-CN" altLang="en-US" sz="2400" smtClean="0">
                <a:ea typeface="楷体" panose="02010609060101010101" pitchFamily="49" charset="-122"/>
              </a:rPr>
              <a:t>度量</a:t>
            </a:r>
            <a:endParaRPr lang="zh-CN" altLang="en-US" sz="2400" smtClean="0">
              <a:ea typeface="楷体" panose="02010609060101010101" pitchFamily="49" charset="-122"/>
            </a:endParaRPr>
          </a:p>
          <a:p>
            <a:pPr marL="342900" lvl="1" indent="-342900">
              <a:lnSpc>
                <a:spcPct val="130000"/>
              </a:lnSpc>
              <a:buClr>
                <a:srgbClr val="3C8C93"/>
              </a:buClr>
              <a:buSzPct val="90000"/>
              <a:buFont typeface="Wingdings" panose="05000000000000000000" pitchFamily="2" charset="2"/>
              <a:buChar char="p"/>
            </a:pPr>
            <a:r>
              <a:rPr lang="zh-CN" altLang="en-US" sz="2400" smtClean="0">
                <a:ea typeface="楷体" panose="02010609060101010101" pitchFamily="49" charset="-122"/>
              </a:rPr>
              <a:t>质量记录和记录保存</a:t>
            </a:r>
            <a:endParaRPr lang="zh-CN" altLang="en-US" sz="2400" smtClean="0">
              <a:ea typeface="楷体" panose="02010609060101010101" pitchFamily="49" charset="-122"/>
            </a:endParaRPr>
          </a:p>
        </p:txBody>
      </p:sp>
      <p:pic>
        <p:nvPicPr>
          <p:cNvPr id="30724" name="Picture 6" descr="http://www.mahavirtraders.co.in/images/pges%20img/software_bug.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32363" y="2060575"/>
            <a:ext cx="3614737" cy="361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4213" y="4868863"/>
            <a:ext cx="7848600" cy="1143000"/>
          </a:xfrm>
        </p:spPr>
        <p:txBody>
          <a:bodyPr/>
          <a:lstStyle/>
          <a:p>
            <a:pPr algn="ctr" eaLnBrk="1" hangingPunct="1"/>
            <a:r>
              <a:rPr lang="en-US" altLang="zh-CN" sz="3600" b="1" smtClean="0">
                <a:solidFill>
                  <a:srgbClr val="00B050"/>
                </a:solidFill>
              </a:rPr>
              <a:t>SQA</a:t>
            </a:r>
            <a:r>
              <a:rPr lang="zh-CN" altLang="en-US" sz="3600" b="1" smtClean="0">
                <a:solidFill>
                  <a:srgbClr val="00B050"/>
                </a:solidFill>
              </a:rPr>
              <a:t>与软件测试有什么关系和区别？</a:t>
            </a:r>
            <a:r>
              <a:rPr lang="zh-CN" altLang="en-US" sz="3800" smtClean="0">
                <a:solidFill>
                  <a:srgbClr val="00B050"/>
                </a:solidFill>
              </a:rPr>
              <a:t> </a:t>
            </a:r>
            <a:endParaRPr lang="zh-CN" altLang="en-US" sz="3800" smtClean="0">
              <a:solidFill>
                <a:srgbClr val="00B050"/>
              </a:solidFill>
            </a:endParaRPr>
          </a:p>
        </p:txBody>
      </p:sp>
      <p:pic>
        <p:nvPicPr>
          <p:cNvPr id="31747" name="Picture 3" descr="http://testingblues.com/wp-content/uploads/2008/12/software-testing.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2988" y="1989138"/>
            <a:ext cx="6937375" cy="269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258888" y="252413"/>
            <a:ext cx="6553200" cy="728662"/>
          </a:xfrm>
        </p:spPr>
        <p:txBody>
          <a:bodyPr/>
          <a:lstStyle/>
          <a:p>
            <a:pPr marL="533400" indent="-355600" algn="ctr" eaLnBrk="1" hangingPunct="1">
              <a:lnSpc>
                <a:spcPct val="150000"/>
              </a:lnSpc>
            </a:pPr>
            <a:r>
              <a:rPr lang="zh-CN" altLang="en-US" sz="3600" b="1" smtClean="0">
                <a:solidFill>
                  <a:srgbClr val="FFFF00"/>
                </a:solidFill>
                <a:latin typeface="黑体" panose="02010609060101010101" pitchFamily="49" charset="-122"/>
              </a:rPr>
              <a:t>测试</a:t>
            </a:r>
            <a:r>
              <a:rPr lang="en-US" altLang="zh-CN" sz="3600" b="1" smtClean="0">
                <a:solidFill>
                  <a:srgbClr val="FFFF00"/>
                </a:solidFill>
                <a:latin typeface="黑体" panose="02010609060101010101" pitchFamily="49" charset="-122"/>
              </a:rPr>
              <a:t> vs. SQA</a:t>
            </a:r>
            <a:endParaRPr lang="zh-CN" altLang="en-US" sz="3600" b="1" smtClean="0">
              <a:solidFill>
                <a:srgbClr val="FFFF00"/>
              </a:solidFill>
              <a:latin typeface="黑体" panose="02010609060101010101" pitchFamily="49" charset="-122"/>
            </a:endParaRPr>
          </a:p>
        </p:txBody>
      </p:sp>
      <p:sp>
        <p:nvSpPr>
          <p:cNvPr id="32771" name="Rectangle 3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pPr eaLnBrk="1" hangingPunct="1"/>
            <a:endParaRPr lang="zh-CN" altLang="en-US">
              <a:ea typeface="宋体" panose="02010600030101010101" pitchFamily="2" charset="-122"/>
            </a:endParaRPr>
          </a:p>
        </p:txBody>
      </p:sp>
      <p:sp>
        <p:nvSpPr>
          <p:cNvPr id="2" name="矩形 1"/>
          <p:cNvSpPr/>
          <p:nvPr/>
        </p:nvSpPr>
        <p:spPr>
          <a:xfrm>
            <a:off x="539750" y="1844675"/>
            <a:ext cx="8064500" cy="3502025"/>
          </a:xfrm>
          <a:prstGeom prst="rect">
            <a:avLst/>
          </a:prstGeom>
        </p:spPr>
        <p:txBody>
          <a:bodyPr>
            <a:spAutoFit/>
          </a:bodyPr>
          <a:lstStyle/>
          <a:p>
            <a:pPr marL="342900" indent="-342900">
              <a:lnSpc>
                <a:spcPct val="130000"/>
              </a:lnSpc>
              <a:buFont typeface="Wingdings" panose="05000000000000000000" pitchFamily="2" charset="2"/>
              <a:buChar char="²"/>
              <a:defRPr/>
            </a:pPr>
            <a:r>
              <a:rPr lang="en-US" altLang="zh-CN" sz="2400" i="0" noProof="1">
                <a:latin typeface="Arial" panose="020B0604020202020204" pitchFamily="34" charset="0"/>
                <a:ea typeface="宋体" panose="02010600030101010101" pitchFamily="2" charset="-122"/>
              </a:rPr>
              <a:t>SQA</a:t>
            </a:r>
            <a:r>
              <a:rPr lang="zh-CN" altLang="zh-CN" sz="2400" i="0" noProof="1">
                <a:latin typeface="Arial" panose="020B0604020202020204" pitchFamily="34" charset="0"/>
                <a:ea typeface="宋体" panose="02010600030101010101" pitchFamily="2" charset="-122"/>
              </a:rPr>
              <a:t>指导、监督软件测试的计划和执行，督促测试工作的结果客观、准确和有效，并协助测试流程的改进。</a:t>
            </a:r>
            <a:endParaRPr lang="en-US" altLang="zh-CN" sz="2400" i="0" noProof="1"/>
          </a:p>
          <a:p>
            <a:pPr marL="342900" indent="-342900">
              <a:lnSpc>
                <a:spcPct val="130000"/>
              </a:lnSpc>
              <a:buFont typeface="Wingdings" panose="05000000000000000000" pitchFamily="2" charset="2"/>
              <a:buChar char="²"/>
              <a:defRPr/>
            </a:pPr>
            <a:r>
              <a:rPr lang="zh-CN" altLang="zh-CN" sz="2400" i="0" noProof="1">
                <a:latin typeface="Arial" panose="020B0604020202020204" pitchFamily="34" charset="0"/>
                <a:ea typeface="宋体" panose="02010600030101010101" pitchFamily="2" charset="-122"/>
              </a:rPr>
              <a:t>软件测试是</a:t>
            </a:r>
            <a:r>
              <a:rPr lang="en-US" altLang="zh-CN" sz="2400" i="0" noProof="1">
                <a:latin typeface="Arial" panose="020B0604020202020204" pitchFamily="34" charset="0"/>
                <a:ea typeface="宋体" panose="02010600030101010101" pitchFamily="2" charset="-122"/>
              </a:rPr>
              <a:t>SQA</a:t>
            </a:r>
            <a:r>
              <a:rPr lang="zh-CN" altLang="zh-CN" sz="2400" i="0" noProof="1">
                <a:latin typeface="Arial" panose="020B0604020202020204" pitchFamily="34" charset="0"/>
                <a:ea typeface="宋体" panose="02010600030101010101" pitchFamily="2" charset="-122"/>
              </a:rPr>
              <a:t>重要手段之一，为</a:t>
            </a:r>
            <a:r>
              <a:rPr lang="en-US" altLang="zh-CN" sz="2400" i="0" noProof="1">
                <a:latin typeface="Arial" panose="020B0604020202020204" pitchFamily="34" charset="0"/>
                <a:ea typeface="宋体" panose="02010600030101010101" pitchFamily="2" charset="-122"/>
              </a:rPr>
              <a:t>SQA</a:t>
            </a:r>
            <a:r>
              <a:rPr lang="zh-CN" altLang="zh-CN" sz="2400" i="0" noProof="1">
                <a:latin typeface="Arial" panose="020B0604020202020204" pitchFamily="34" charset="0"/>
                <a:ea typeface="宋体" panose="02010600030101010101" pitchFamily="2" charset="-122"/>
              </a:rPr>
              <a:t>提供所需的数据，作为质量评价的客观依据。</a:t>
            </a:r>
            <a:endParaRPr lang="en-US" altLang="zh-CN" sz="2400" i="0" noProof="1"/>
          </a:p>
          <a:p>
            <a:pPr>
              <a:lnSpc>
                <a:spcPct val="130000"/>
              </a:lnSpc>
              <a:defRPr/>
            </a:pPr>
            <a:endParaRPr lang="en-US" altLang="zh-CN" sz="2400" i="0" noProof="1"/>
          </a:p>
          <a:p>
            <a:pPr marL="342900" indent="-342900">
              <a:lnSpc>
                <a:spcPct val="140000"/>
              </a:lnSpc>
              <a:buFont typeface="Wingdings" panose="05000000000000000000" pitchFamily="2" charset="2"/>
              <a:buChar char="²"/>
              <a:defRPr/>
            </a:pPr>
            <a:r>
              <a:rPr lang="en-US" altLang="zh-CN" sz="2400" i="0" noProof="1">
                <a:solidFill>
                  <a:srgbClr val="FF6600"/>
                </a:solidFill>
                <a:latin typeface="Arial" panose="020B0604020202020204" pitchFamily="34" charset="0"/>
                <a:ea typeface="宋体" panose="02010600030101010101" pitchFamily="2" charset="-122"/>
              </a:rPr>
              <a:t>SQA</a:t>
            </a:r>
            <a:r>
              <a:rPr lang="zh-CN" altLang="zh-CN" sz="2400" i="0" noProof="1">
                <a:solidFill>
                  <a:srgbClr val="FF6600"/>
                </a:solidFill>
                <a:latin typeface="Arial" panose="020B0604020202020204" pitchFamily="34" charset="0"/>
                <a:ea typeface="宋体" panose="02010600030101010101" pitchFamily="2" charset="-122"/>
              </a:rPr>
              <a:t>是一项管理工作，侧重于对流程的评审和监控</a:t>
            </a:r>
            <a:endParaRPr lang="en-US" altLang="zh-CN" sz="2400" i="0" noProof="1">
              <a:solidFill>
                <a:srgbClr val="FF6600"/>
              </a:solidFill>
            </a:endParaRPr>
          </a:p>
          <a:p>
            <a:pPr marL="342900" indent="-342900">
              <a:lnSpc>
                <a:spcPct val="140000"/>
              </a:lnSpc>
              <a:buFont typeface="Wingdings" panose="05000000000000000000" pitchFamily="2" charset="2"/>
              <a:buChar char="²"/>
              <a:defRPr/>
            </a:pPr>
            <a:r>
              <a:rPr lang="zh-CN" altLang="zh-CN" sz="2400" i="0" noProof="1">
                <a:solidFill>
                  <a:srgbClr val="FF6600"/>
                </a:solidFill>
                <a:latin typeface="Arial" panose="020B0604020202020204" pitchFamily="34" charset="0"/>
                <a:ea typeface="宋体" panose="02010600030101010101" pitchFamily="2" charset="-122"/>
              </a:rPr>
              <a:t>测试是一项技术性的工作，侧重对产品进行评估和验证 </a:t>
            </a:r>
            <a:endParaRPr lang="zh-CN" altLang="en-US" sz="2400" i="0" noProof="1">
              <a:solidFill>
                <a:srgbClr val="FF66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65163" y="288925"/>
            <a:ext cx="7772400" cy="619125"/>
          </a:xfrm>
        </p:spPr>
        <p:txBody>
          <a:bodyPr/>
          <a:lstStyle/>
          <a:p>
            <a:pPr marL="533400" indent="-355600" algn="ctr" eaLnBrk="1" hangingPunct="1">
              <a:lnSpc>
                <a:spcPct val="150000"/>
              </a:lnSpc>
            </a:pPr>
            <a:r>
              <a:rPr lang="en-US" altLang="zh-CN" sz="3600" b="1" smtClean="0">
                <a:solidFill>
                  <a:srgbClr val="FFFF00"/>
                </a:solidFill>
                <a:latin typeface="黑体" panose="02010609060101010101" pitchFamily="49" charset="-122"/>
              </a:rPr>
              <a:t>1.6 </a:t>
            </a:r>
            <a:r>
              <a:rPr lang="zh-CN" altLang="en-US" sz="3600" b="1" smtClean="0">
                <a:solidFill>
                  <a:srgbClr val="FFFF00"/>
                </a:solidFill>
                <a:latin typeface="黑体" panose="02010609060101010101" pitchFamily="49" charset="-122"/>
              </a:rPr>
              <a:t>测试驱动开发的思想</a:t>
            </a:r>
            <a:endParaRPr lang="zh-CN" altLang="en-US" sz="3600" b="1" smtClean="0">
              <a:solidFill>
                <a:srgbClr val="FFFF00"/>
              </a:solidFill>
              <a:latin typeface="黑体" panose="02010609060101010101" pitchFamily="49" charset="-122"/>
            </a:endParaRPr>
          </a:p>
        </p:txBody>
      </p:sp>
      <p:sp>
        <p:nvSpPr>
          <p:cNvPr id="33795" name="Rectangle 3"/>
          <p:cNvSpPr txBox="1">
            <a:spLocks noChangeArrowheads="1"/>
          </p:cNvSpPr>
          <p:nvPr/>
        </p:nvSpPr>
        <p:spPr bwMode="auto">
          <a:xfrm>
            <a:off x="1504950" y="2151063"/>
            <a:ext cx="5513388"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20000"/>
              </a:spcBef>
              <a:buClr>
                <a:schemeClr val="folHlink"/>
              </a:buClr>
              <a:buSzPct val="90000"/>
              <a:buFont typeface="Wingdings" panose="05000000000000000000" pitchFamily="2" charset="2"/>
              <a:buChar char="n"/>
            </a:pPr>
            <a:endParaRPr lang="zh-CN" altLang="en-US" sz="2800"/>
          </a:p>
        </p:txBody>
      </p:sp>
      <p:pic>
        <p:nvPicPr>
          <p:cNvPr id="33796" name="Picture 1" descr="10-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2151063"/>
            <a:ext cx="6754813" cy="390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Title 1"/>
          <p:cNvSpPr>
            <a:spLocks noGrp="1" noChangeArrowheads="1"/>
          </p:cNvSpPr>
          <p:nvPr>
            <p:ph type="title"/>
          </p:nvPr>
        </p:nvSpPr>
        <p:spPr>
          <a:xfrm>
            <a:off x="628650" y="252413"/>
            <a:ext cx="7772400" cy="800100"/>
          </a:xfrm>
        </p:spPr>
        <p:txBody>
          <a:bodyPr/>
          <a:lstStyle/>
          <a:p>
            <a:pPr marL="533400" indent="-355600" algn="ctr" eaLnBrk="1" hangingPunct="1">
              <a:lnSpc>
                <a:spcPct val="150000"/>
              </a:lnSpc>
            </a:pPr>
            <a:r>
              <a:rPr lang="en-US" altLang="zh-CN" sz="3600" b="1" smtClean="0">
                <a:solidFill>
                  <a:srgbClr val="FFFF00"/>
                </a:solidFill>
                <a:latin typeface="黑体" panose="02010609060101010101" pitchFamily="49" charset="-122"/>
              </a:rPr>
              <a:t>TDD</a:t>
            </a:r>
            <a:r>
              <a:rPr lang="zh-CN" altLang="en-US" sz="3600" b="1" smtClean="0">
                <a:solidFill>
                  <a:srgbClr val="FFFF00"/>
                </a:solidFill>
                <a:latin typeface="黑体" panose="02010609060101010101" pitchFamily="49" charset="-122"/>
              </a:rPr>
              <a:t>的实践</a:t>
            </a:r>
            <a:endParaRPr lang="zh-CN" altLang="en-US" sz="3600" b="1" smtClean="0">
              <a:solidFill>
                <a:srgbClr val="FFFF00"/>
              </a:solidFill>
              <a:latin typeface="黑体" panose="02010609060101010101" pitchFamily="49" charset="-122"/>
            </a:endParaRPr>
          </a:p>
        </p:txBody>
      </p:sp>
      <p:pic>
        <p:nvPicPr>
          <p:cNvPr id="34819" name="Picture 2" descr="10-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0750" y="2078038"/>
            <a:ext cx="7662863"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6"/>
          <p:cNvSpPr>
            <a:spLocks noChangeArrowheads="1"/>
          </p:cNvSpPr>
          <p:nvPr/>
        </p:nvSpPr>
        <p:spPr bwMode="black">
          <a:xfrm>
            <a:off x="0" y="428625"/>
            <a:ext cx="9144000" cy="519113"/>
          </a:xfrm>
          <a:prstGeom prst="rect">
            <a:avLst/>
          </a:prstGeom>
          <a:noFill/>
          <a:ln w="9525">
            <a:noFill/>
            <a:miter lim="800000"/>
          </a:ln>
          <a:effectLst/>
        </p:spPr>
        <p:txBody>
          <a:bodyPr anchor="ctr"/>
          <a:lstStyle/>
          <a:p>
            <a:pPr fontAlgn="auto">
              <a:spcBef>
                <a:spcPts val="0"/>
              </a:spcBef>
              <a:spcAft>
                <a:spcPts val="0"/>
              </a:spcAft>
              <a:defRPr/>
            </a:pPr>
            <a:r>
              <a:rPr lang="en-US" altLang="zh-CN" sz="2400" i="0" kern="0" dirty="0">
                <a:solidFill>
                  <a:srgbClr val="FFFFFF"/>
                </a:solidFill>
                <a:latin typeface="+mj-lt"/>
                <a:ea typeface="+mn-ea"/>
              </a:rPr>
              <a:t>     </a:t>
            </a:r>
            <a:endParaRPr lang="zh-CN" altLang="en-US" sz="2400" i="0" kern="0" dirty="0">
              <a:solidFill>
                <a:srgbClr val="FFFFFF"/>
              </a:solidFill>
              <a:latin typeface="+mj-lt"/>
              <a:ea typeface="+mn-ea"/>
            </a:endParaRPr>
          </a:p>
        </p:txBody>
      </p:sp>
      <p:sp>
        <p:nvSpPr>
          <p:cNvPr id="8" name="矩形 7"/>
          <p:cNvSpPr/>
          <p:nvPr/>
        </p:nvSpPr>
        <p:spPr>
          <a:xfrm>
            <a:off x="323646" y="1340826"/>
            <a:ext cx="2297424" cy="461665"/>
          </a:xfrm>
          <a:prstGeom prst="rect">
            <a:avLst/>
          </a:prstGeom>
        </p:spPr>
        <p:txBody>
          <a:bodyPr wrap="none">
            <a:spAutoFit/>
          </a:bodyPr>
          <a:lstStyle/>
          <a:p>
            <a:r>
              <a:rPr lang="en-US" altLang="zh-CN" sz="2400" b="1" i="0" dirty="0" smtClean="0">
                <a:solidFill>
                  <a:schemeClr val="bg1"/>
                </a:solidFill>
              </a:rPr>
              <a:t>2 </a:t>
            </a:r>
            <a:r>
              <a:rPr lang="zh-CN" altLang="en-US" sz="2400" b="1" i="0" dirty="0" smtClean="0">
                <a:solidFill>
                  <a:schemeClr val="bg1"/>
                </a:solidFill>
              </a:rPr>
              <a:t>职业</a:t>
            </a:r>
            <a:r>
              <a:rPr lang="zh-CN" altLang="en-US" sz="2400" b="1" i="0" dirty="0">
                <a:solidFill>
                  <a:schemeClr val="bg1"/>
                </a:solidFill>
              </a:rPr>
              <a:t>发展方向</a:t>
            </a:r>
            <a:endParaRPr lang="zh-CN" altLang="en-US" sz="2400" b="1" dirty="0">
              <a:solidFill>
                <a:schemeClr val="bg1"/>
              </a:solidFill>
            </a:endParaRPr>
          </a:p>
        </p:txBody>
      </p:sp>
      <p:sp>
        <p:nvSpPr>
          <p:cNvPr id="9" name="矩形 8"/>
          <p:cNvSpPr/>
          <p:nvPr/>
        </p:nvSpPr>
        <p:spPr>
          <a:xfrm>
            <a:off x="484758" y="2204898"/>
            <a:ext cx="7831553" cy="923330"/>
          </a:xfrm>
          <a:prstGeom prst="rect">
            <a:avLst/>
          </a:prstGeom>
        </p:spPr>
        <p:txBody>
          <a:bodyPr wrap="square">
            <a:spAutoFit/>
          </a:bodyPr>
          <a:lstStyle/>
          <a:p>
            <a:r>
              <a:rPr lang="zh-CN" altLang="en-US" i="0" dirty="0">
                <a:solidFill>
                  <a:schemeClr val="bg1"/>
                </a:solidFill>
              </a:rPr>
              <a:t>软件测试工程师目前正在成为</a:t>
            </a:r>
            <a:r>
              <a:rPr lang="en-US" altLang="zh-CN" i="0" dirty="0">
                <a:solidFill>
                  <a:schemeClr val="bg1"/>
                </a:solidFill>
              </a:rPr>
              <a:t>IT</a:t>
            </a:r>
            <a:r>
              <a:rPr lang="zh-CN" altLang="en-US" i="0" dirty="0">
                <a:solidFill>
                  <a:schemeClr val="bg1"/>
                </a:solidFill>
              </a:rPr>
              <a:t>行业中一个新亮点，不仅其从业人员薪水高、人员需求增加快而广受关注，而该行业未来良好的发展前景也受到肯定。据国家权威部门统计，中国软件人才缺口中，其中</a:t>
            </a:r>
            <a:r>
              <a:rPr lang="en-US" altLang="zh-CN" i="0" dirty="0">
                <a:solidFill>
                  <a:schemeClr val="bg1"/>
                </a:solidFill>
              </a:rPr>
              <a:t>30%</a:t>
            </a:r>
            <a:r>
              <a:rPr lang="zh-CN" altLang="en-US" i="0" dirty="0">
                <a:solidFill>
                  <a:schemeClr val="bg1"/>
                </a:solidFill>
              </a:rPr>
              <a:t>的人才为软件测试人才。</a:t>
            </a:r>
            <a:endParaRPr lang="zh-CN" altLang="en-US" dirty="0">
              <a:solidFill>
                <a:schemeClr val="bg1"/>
              </a:solidFill>
            </a:endParaRPr>
          </a:p>
        </p:txBody>
      </p:sp>
      <p:sp>
        <p:nvSpPr>
          <p:cNvPr id="10" name="矩形 9"/>
          <p:cNvSpPr/>
          <p:nvPr/>
        </p:nvSpPr>
        <p:spPr>
          <a:xfrm>
            <a:off x="371241" y="3356994"/>
            <a:ext cx="7776647" cy="2585323"/>
          </a:xfrm>
          <a:prstGeom prst="rect">
            <a:avLst/>
          </a:prstGeom>
        </p:spPr>
        <p:txBody>
          <a:bodyPr wrap="square">
            <a:spAutoFit/>
          </a:bodyPr>
          <a:lstStyle/>
          <a:p>
            <a:endParaRPr lang="en-US" altLang="zh-CN" i="0" dirty="0" smtClean="0"/>
          </a:p>
          <a:p>
            <a:r>
              <a:rPr lang="zh-CN" altLang="en-US" i="0" dirty="0" smtClean="0"/>
              <a:t>由于</a:t>
            </a:r>
            <a:r>
              <a:rPr lang="zh-CN" altLang="en-US" i="0" dirty="0"/>
              <a:t>工作的特殊性，测试人员不但需要对软件的质量进行检测，而且对于软件项目的立项、管理、售前、售后的等领域都要涉及。在这过程中，测试人员不仅提升了专业的软件测试技能，还能接触到各行各业，项目管理、沟通协调、市场需求分析等能力都能得到很好的锻炼，从而为自己的多元化发展奠定了基础</a:t>
            </a:r>
            <a:r>
              <a:rPr lang="zh-CN" altLang="en-US" i="0" dirty="0" smtClean="0"/>
              <a:t>。经过</a:t>
            </a:r>
            <a:r>
              <a:rPr lang="zh-CN" altLang="en-US" i="0" dirty="0"/>
              <a:t>软件测试岗位洗礼的人才往往是行业中的多面手，比其它</a:t>
            </a:r>
            <a:r>
              <a:rPr lang="en-US" altLang="zh-CN" i="0" dirty="0"/>
              <a:t>IT</a:t>
            </a:r>
            <a:r>
              <a:rPr lang="zh-CN" altLang="en-US" i="0" dirty="0"/>
              <a:t>人才具有更强的可塑性，在技术、管理、市场甚至其它非</a:t>
            </a:r>
            <a:r>
              <a:rPr lang="en-US" altLang="zh-CN" i="0" dirty="0"/>
              <a:t>IT</a:t>
            </a:r>
            <a:r>
              <a:rPr lang="zh-CN" altLang="en-US" i="0" dirty="0"/>
              <a:t>领域都能得到良好的发展。</a:t>
            </a:r>
            <a:endParaRPr lang="zh-CN" altLang="en-US" i="0" dirty="0"/>
          </a:p>
          <a:p>
            <a:r>
              <a:rPr lang="zh-CN" altLang="en-US" i="0" dirty="0"/>
              <a:t>　</a:t>
            </a:r>
            <a:endParaRPr lang="zh-CN" altLang="en-US"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6"/>
          <p:cNvSpPr>
            <a:spLocks noChangeArrowheads="1"/>
          </p:cNvSpPr>
          <p:nvPr/>
        </p:nvSpPr>
        <p:spPr bwMode="black">
          <a:xfrm>
            <a:off x="0" y="428625"/>
            <a:ext cx="9144000" cy="519113"/>
          </a:xfrm>
          <a:prstGeom prst="rect">
            <a:avLst/>
          </a:prstGeom>
          <a:noFill/>
          <a:ln w="9525">
            <a:noFill/>
            <a:miter lim="800000"/>
          </a:ln>
          <a:effectLst/>
        </p:spPr>
        <p:txBody>
          <a:bodyPr anchor="ctr"/>
          <a:lstStyle/>
          <a:p>
            <a:pPr fontAlgn="auto">
              <a:spcBef>
                <a:spcPts val="0"/>
              </a:spcBef>
              <a:spcAft>
                <a:spcPts val="0"/>
              </a:spcAft>
              <a:defRPr/>
            </a:pPr>
            <a:r>
              <a:rPr lang="en-US" altLang="zh-CN" sz="2400" i="0" kern="0" dirty="0">
                <a:solidFill>
                  <a:srgbClr val="FFFFFF"/>
                </a:solidFill>
                <a:latin typeface="+mj-lt"/>
                <a:ea typeface="+mn-ea"/>
              </a:rPr>
              <a:t>     </a:t>
            </a:r>
            <a:endParaRPr lang="zh-CN" altLang="en-US" sz="2400" i="0" kern="0" dirty="0">
              <a:solidFill>
                <a:srgbClr val="FFFFFF"/>
              </a:solidFill>
              <a:latin typeface="+mj-lt"/>
              <a:ea typeface="+mn-ea"/>
            </a:endParaRPr>
          </a:p>
        </p:txBody>
      </p:sp>
      <p:sp>
        <p:nvSpPr>
          <p:cNvPr id="8" name="矩形 7"/>
          <p:cNvSpPr/>
          <p:nvPr/>
        </p:nvSpPr>
        <p:spPr>
          <a:xfrm>
            <a:off x="107628" y="1431708"/>
            <a:ext cx="1988045" cy="461665"/>
          </a:xfrm>
          <a:prstGeom prst="rect">
            <a:avLst/>
          </a:prstGeom>
        </p:spPr>
        <p:txBody>
          <a:bodyPr wrap="none">
            <a:spAutoFit/>
          </a:bodyPr>
          <a:lstStyle/>
          <a:p>
            <a:r>
              <a:rPr lang="en-US" altLang="zh-CN" sz="2400" b="1" i="0" dirty="0" smtClean="0">
                <a:solidFill>
                  <a:schemeClr val="bg1"/>
                </a:solidFill>
              </a:rPr>
              <a:t>3 </a:t>
            </a:r>
            <a:r>
              <a:rPr lang="zh-CN" altLang="en-US" sz="2400" b="1" i="0" dirty="0" smtClean="0">
                <a:solidFill>
                  <a:schemeClr val="bg1"/>
                </a:solidFill>
              </a:rPr>
              <a:t>越</a:t>
            </a:r>
            <a:r>
              <a:rPr lang="zh-CN" altLang="en-US" sz="2400" b="1" i="0" dirty="0">
                <a:solidFill>
                  <a:schemeClr val="bg1"/>
                </a:solidFill>
              </a:rPr>
              <a:t>老越吃香</a:t>
            </a:r>
            <a:endParaRPr lang="zh-CN" altLang="en-US" sz="2400" b="1" dirty="0">
              <a:solidFill>
                <a:schemeClr val="bg1"/>
              </a:solidFill>
            </a:endParaRPr>
          </a:p>
        </p:txBody>
      </p:sp>
      <p:sp>
        <p:nvSpPr>
          <p:cNvPr id="2" name="矩形 1"/>
          <p:cNvSpPr/>
          <p:nvPr/>
        </p:nvSpPr>
        <p:spPr>
          <a:xfrm>
            <a:off x="539664" y="2333685"/>
            <a:ext cx="7848654" cy="3139321"/>
          </a:xfrm>
          <a:prstGeom prst="rect">
            <a:avLst/>
          </a:prstGeom>
        </p:spPr>
        <p:txBody>
          <a:bodyPr wrap="square">
            <a:spAutoFit/>
          </a:bodyPr>
          <a:lstStyle/>
          <a:p>
            <a:r>
              <a:rPr lang="zh-CN" altLang="en-US" i="0" dirty="0" smtClean="0">
                <a:solidFill>
                  <a:schemeClr val="bg1"/>
                </a:solidFill>
              </a:rPr>
              <a:t>软件测试</a:t>
            </a:r>
            <a:r>
              <a:rPr lang="zh-CN" altLang="en-US" i="0" dirty="0">
                <a:solidFill>
                  <a:schemeClr val="bg1"/>
                </a:solidFill>
              </a:rPr>
              <a:t>员的一生如同一名医生的一生，随着职业阅历和临床经验的丰富累积，到一定的年龄他们通过“望闻问切”就能知道毛病出在什么地方。因此，有人说软件测试员和医生是最不需要用“青春”来保证和延续自己职业寿命的职业。</a:t>
            </a:r>
            <a:endParaRPr lang="zh-CN" altLang="en-US" i="0" dirty="0">
              <a:solidFill>
                <a:schemeClr val="bg1"/>
              </a:solidFill>
            </a:endParaRPr>
          </a:p>
          <a:p>
            <a:r>
              <a:rPr lang="zh-CN" altLang="en-US" i="0" dirty="0">
                <a:solidFill>
                  <a:schemeClr val="bg1"/>
                </a:solidFill>
              </a:rPr>
              <a:t>　</a:t>
            </a:r>
            <a:endParaRPr lang="en-US" altLang="zh-CN" i="0" dirty="0" smtClean="0">
              <a:solidFill>
                <a:schemeClr val="bg1"/>
              </a:solidFill>
            </a:endParaRPr>
          </a:p>
          <a:p>
            <a:r>
              <a:rPr lang="zh-CN" altLang="en-US" i="0" dirty="0" smtClean="0"/>
              <a:t>软件测试</a:t>
            </a:r>
            <a:r>
              <a:rPr lang="zh-CN" altLang="en-US" i="0" dirty="0"/>
              <a:t>工程师地位‘翻天覆地’的变化，源自信息产业的发展以及软件企业自身、用户成熟度的不断加深。”。一方面，计算机使用越来越普及，越来越多的领域使用了计算机，特别是一些重要领域如国防、银行、金融、通、航天等，他们对软件质量要求很高。同时一些重大事故的发生，也引发了人们对软件质量的关注。毋庸置疑，在经历了长期的不为人知和可有可无后，软件测试工程师目前已变得非常抢手。</a:t>
            </a:r>
            <a:endParaRPr lang="zh-CN" altLang="en-US"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6"/>
          <p:cNvSpPr>
            <a:spLocks noChangeArrowheads="1"/>
          </p:cNvSpPr>
          <p:nvPr/>
        </p:nvSpPr>
        <p:spPr bwMode="black">
          <a:xfrm>
            <a:off x="0" y="428625"/>
            <a:ext cx="9144000" cy="519113"/>
          </a:xfrm>
          <a:prstGeom prst="rect">
            <a:avLst/>
          </a:prstGeom>
          <a:noFill/>
          <a:ln w="9525">
            <a:noFill/>
            <a:miter lim="800000"/>
          </a:ln>
          <a:effectLst/>
        </p:spPr>
        <p:txBody>
          <a:bodyPr anchor="ctr"/>
          <a:lstStyle/>
          <a:p>
            <a:pPr fontAlgn="auto">
              <a:spcBef>
                <a:spcPts val="0"/>
              </a:spcBef>
              <a:spcAft>
                <a:spcPts val="0"/>
              </a:spcAft>
              <a:defRPr/>
            </a:pPr>
            <a:r>
              <a:rPr lang="en-US" altLang="zh-CN" sz="2400" i="0" kern="0" dirty="0">
                <a:solidFill>
                  <a:srgbClr val="FFFFFF"/>
                </a:solidFill>
                <a:latin typeface="+mj-lt"/>
                <a:ea typeface="+mn-ea"/>
              </a:rPr>
              <a:t>     </a:t>
            </a:r>
            <a:endParaRPr lang="zh-CN" altLang="en-US" sz="2400" i="0" kern="0" dirty="0">
              <a:solidFill>
                <a:srgbClr val="FFFFFF"/>
              </a:solidFill>
              <a:latin typeface="+mj-lt"/>
              <a:ea typeface="+mn-ea"/>
            </a:endParaRPr>
          </a:p>
        </p:txBody>
      </p:sp>
      <p:sp>
        <p:nvSpPr>
          <p:cNvPr id="8" name="矩形 7"/>
          <p:cNvSpPr/>
          <p:nvPr/>
        </p:nvSpPr>
        <p:spPr>
          <a:xfrm>
            <a:off x="179634" y="1340826"/>
            <a:ext cx="1988045" cy="461665"/>
          </a:xfrm>
          <a:prstGeom prst="rect">
            <a:avLst/>
          </a:prstGeom>
        </p:spPr>
        <p:txBody>
          <a:bodyPr wrap="none">
            <a:spAutoFit/>
          </a:bodyPr>
          <a:lstStyle/>
          <a:p>
            <a:r>
              <a:rPr lang="en-US" altLang="zh-CN" sz="2400" b="1" i="0" dirty="0" smtClean="0">
                <a:solidFill>
                  <a:schemeClr val="bg1"/>
                </a:solidFill>
              </a:rPr>
              <a:t>4 </a:t>
            </a:r>
            <a:r>
              <a:rPr lang="zh-CN" altLang="en-US" sz="2400" b="1" i="0" dirty="0" smtClean="0">
                <a:solidFill>
                  <a:schemeClr val="bg1"/>
                </a:solidFill>
              </a:rPr>
              <a:t>高薪</a:t>
            </a:r>
            <a:r>
              <a:rPr lang="zh-CN" altLang="en-US" sz="2400" b="1" i="0" dirty="0">
                <a:solidFill>
                  <a:schemeClr val="bg1"/>
                </a:solidFill>
              </a:rPr>
              <a:t>没商量</a:t>
            </a:r>
            <a:endParaRPr lang="zh-CN" altLang="en-US" sz="2400" b="1" dirty="0">
              <a:solidFill>
                <a:schemeClr val="bg1"/>
              </a:solidFill>
            </a:endParaRPr>
          </a:p>
        </p:txBody>
      </p:sp>
      <p:sp>
        <p:nvSpPr>
          <p:cNvPr id="2" name="矩形 1"/>
          <p:cNvSpPr/>
          <p:nvPr/>
        </p:nvSpPr>
        <p:spPr>
          <a:xfrm>
            <a:off x="395652" y="2333685"/>
            <a:ext cx="7848654" cy="1754326"/>
          </a:xfrm>
          <a:prstGeom prst="rect">
            <a:avLst/>
          </a:prstGeom>
        </p:spPr>
        <p:txBody>
          <a:bodyPr wrap="square">
            <a:spAutoFit/>
          </a:bodyPr>
          <a:lstStyle/>
          <a:p>
            <a:r>
              <a:rPr lang="zh-CN" altLang="en-US" i="0" dirty="0">
                <a:solidFill>
                  <a:schemeClr val="bg1"/>
                </a:solidFill>
              </a:rPr>
              <a:t>　　软件测试工程师作为软件质量的把关者，其职能在于保证交付到客户手中的软件可靠好用，运行畅通无阻。从产品定义到产品开发再到产品维护，都离不了软件测试。但由于软件测试的重要性是近两年才被充分认识到的，高校教育和企业培养都还没有跟上，致使软件测试人才严重供不应求，出现跑步上岗、快速提升的状态，薪资也逐步走高，优秀的软件测试人才年薪可达十万，甚至二、三十万或更高。</a:t>
            </a:r>
            <a:endParaRPr lang="zh-CN" altLang="en-US" i="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6"/>
          <p:cNvSpPr>
            <a:spLocks noChangeArrowheads="1"/>
          </p:cNvSpPr>
          <p:nvPr/>
        </p:nvSpPr>
        <p:spPr bwMode="black">
          <a:xfrm>
            <a:off x="0" y="428625"/>
            <a:ext cx="9144000" cy="519113"/>
          </a:xfrm>
          <a:prstGeom prst="rect">
            <a:avLst/>
          </a:prstGeom>
          <a:noFill/>
          <a:ln w="9525">
            <a:noFill/>
            <a:miter lim="800000"/>
          </a:ln>
          <a:effectLst/>
        </p:spPr>
        <p:txBody>
          <a:bodyPr anchor="ctr"/>
          <a:lstStyle/>
          <a:p>
            <a:pPr fontAlgn="auto">
              <a:spcBef>
                <a:spcPts val="0"/>
              </a:spcBef>
              <a:spcAft>
                <a:spcPts val="0"/>
              </a:spcAft>
              <a:defRPr/>
            </a:pPr>
            <a:r>
              <a:rPr lang="en-US" altLang="zh-CN" sz="2400" i="0" kern="0" dirty="0">
                <a:solidFill>
                  <a:srgbClr val="FFFFFF"/>
                </a:solidFill>
                <a:latin typeface="+mj-lt"/>
                <a:ea typeface="+mn-ea"/>
              </a:rPr>
              <a:t>     </a:t>
            </a:r>
            <a:endParaRPr lang="zh-CN" altLang="en-US" sz="2400" i="0" kern="0" dirty="0">
              <a:solidFill>
                <a:srgbClr val="FFFFFF"/>
              </a:solidFill>
              <a:latin typeface="+mj-lt"/>
              <a:ea typeface="+mn-ea"/>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6"/>
          <p:cNvSpPr>
            <a:spLocks noChangeArrowheads="1"/>
          </p:cNvSpPr>
          <p:nvPr/>
        </p:nvSpPr>
        <p:spPr bwMode="black">
          <a:xfrm>
            <a:off x="0" y="428625"/>
            <a:ext cx="9144000" cy="519113"/>
          </a:xfrm>
          <a:prstGeom prst="rect">
            <a:avLst/>
          </a:prstGeom>
          <a:noFill/>
          <a:ln w="9525">
            <a:noFill/>
            <a:miter lim="800000"/>
          </a:ln>
          <a:effectLst/>
        </p:spPr>
        <p:txBody>
          <a:bodyPr anchor="ctr"/>
          <a:lstStyle/>
          <a:p>
            <a:pPr fontAlgn="auto">
              <a:spcBef>
                <a:spcPts val="0"/>
              </a:spcBef>
              <a:spcAft>
                <a:spcPts val="0"/>
              </a:spcAft>
              <a:defRPr/>
            </a:pPr>
            <a:r>
              <a:rPr lang="en-US" altLang="zh-CN" sz="2400" i="0" kern="0" dirty="0">
                <a:solidFill>
                  <a:srgbClr val="FFFFFF"/>
                </a:solidFill>
                <a:latin typeface="+mj-lt"/>
                <a:ea typeface="+mn-ea"/>
              </a:rPr>
              <a:t>     </a:t>
            </a:r>
            <a:endParaRPr lang="zh-CN" altLang="en-US" sz="2400" i="0" kern="0" dirty="0">
              <a:solidFill>
                <a:srgbClr val="FFFFFF"/>
              </a:solidFill>
              <a:latin typeface="+mj-lt"/>
              <a:ea typeface="+mn-ea"/>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40" y="0"/>
            <a:ext cx="913656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122" name="Picture 6" descr="http://leonmeijer.nl/images/leonmeijer_nl/WindowsLiveWriter/TestdrivendevelopmentUni.NETwhatsallthis_D86E/sw_testing.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41850" y="2060575"/>
            <a:ext cx="450215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2"/>
          <p:cNvSpPr>
            <a:spLocks noGrp="1" noChangeArrowheads="1"/>
          </p:cNvSpPr>
          <p:nvPr>
            <p:ph type="title"/>
          </p:nvPr>
        </p:nvSpPr>
        <p:spPr>
          <a:xfrm>
            <a:off x="1763713" y="333375"/>
            <a:ext cx="5976937" cy="661988"/>
          </a:xfrm>
        </p:spPr>
        <p:txBody>
          <a:bodyPr/>
          <a:lstStyle/>
          <a:p>
            <a:pPr marL="533400" indent="-355600" algn="ctr" eaLnBrk="1" hangingPunct="1">
              <a:lnSpc>
                <a:spcPct val="150000"/>
              </a:lnSpc>
            </a:pPr>
            <a:r>
              <a:rPr lang="zh-CN" altLang="en-US" sz="3600" b="1" smtClean="0">
                <a:solidFill>
                  <a:srgbClr val="FFFF00"/>
                </a:solidFill>
                <a:latin typeface="黑体" panose="02010609060101010101" pitchFamily="49" charset="-122"/>
              </a:rPr>
              <a:t>第</a:t>
            </a:r>
            <a:r>
              <a:rPr lang="en-US" altLang="zh-CN" sz="3600" b="1" smtClean="0">
                <a:solidFill>
                  <a:srgbClr val="FFFF00"/>
                </a:solidFill>
                <a:latin typeface="黑体" panose="02010609060101010101" pitchFamily="49" charset="-122"/>
              </a:rPr>
              <a:t>1</a:t>
            </a:r>
            <a:r>
              <a:rPr lang="zh-CN" altLang="en-US" sz="3600" b="1" smtClean="0">
                <a:solidFill>
                  <a:srgbClr val="FFFF00"/>
                </a:solidFill>
                <a:latin typeface="黑体" panose="02010609060101010101" pitchFamily="49" charset="-122"/>
              </a:rPr>
              <a:t>章 引论</a:t>
            </a:r>
            <a:endParaRPr lang="zh-CN" altLang="en-US" sz="3600" b="1" smtClean="0">
              <a:solidFill>
                <a:srgbClr val="FFFF00"/>
              </a:solidFill>
              <a:latin typeface="黑体" panose="02010609060101010101" pitchFamily="49" charset="-122"/>
            </a:endParaRPr>
          </a:p>
        </p:txBody>
      </p:sp>
      <p:sp>
        <p:nvSpPr>
          <p:cNvPr id="2" name="Rectangle 4"/>
          <p:cNvSpPr>
            <a:spLocks noChangeArrowheads="1"/>
          </p:cNvSpPr>
          <p:nvPr/>
        </p:nvSpPr>
        <p:spPr bwMode="auto">
          <a:xfrm>
            <a:off x="0" y="2060575"/>
            <a:ext cx="4643438" cy="3841750"/>
          </a:xfrm>
          <a:prstGeom prst="rect">
            <a:avLst/>
          </a:prstGeom>
          <a:solidFill>
            <a:srgbClr val="A9D8D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533400" indent="-355600" eaLnBrk="0" hangingPunct="0">
              <a:defRPr i="1">
                <a:solidFill>
                  <a:schemeClr val="tx1"/>
                </a:solidFill>
                <a:latin typeface="Arial" panose="020B0604020202020204" pitchFamily="34" charset="0"/>
                <a:ea typeface="黑体" panose="02010609060101010101" pitchFamily="49" charset="-122"/>
              </a:defRPr>
            </a:lvl1pPr>
            <a:lvl2pPr marL="742950" indent="-285750" eaLnBrk="0" hangingPunct="0">
              <a:defRPr i="1">
                <a:solidFill>
                  <a:schemeClr val="tx1"/>
                </a:solidFill>
                <a:latin typeface="Arial" panose="020B0604020202020204" pitchFamily="34" charset="0"/>
                <a:ea typeface="黑体" panose="02010609060101010101" pitchFamily="49" charset="-122"/>
              </a:defRPr>
            </a:lvl2pPr>
            <a:lvl3pPr marL="1143000" indent="-228600" eaLnBrk="0" hangingPunct="0">
              <a:defRPr i="1">
                <a:solidFill>
                  <a:schemeClr val="tx1"/>
                </a:solidFill>
                <a:latin typeface="Arial" panose="020B0604020202020204" pitchFamily="34" charset="0"/>
                <a:ea typeface="黑体" panose="02010609060101010101" pitchFamily="49" charset="-122"/>
              </a:defRPr>
            </a:lvl3pPr>
            <a:lvl4pPr marL="1600200" indent="-228600" eaLnBrk="0" hangingPunct="0">
              <a:defRPr i="1">
                <a:solidFill>
                  <a:schemeClr val="tx1"/>
                </a:solidFill>
                <a:latin typeface="Arial" panose="020B0604020202020204" pitchFamily="34" charset="0"/>
                <a:ea typeface="黑体" panose="02010609060101010101" pitchFamily="49" charset="-122"/>
              </a:defRPr>
            </a:lvl4pPr>
            <a:lvl5pPr marL="2057400" indent="-228600" eaLnBrk="0" hangingPunct="0">
              <a:defRPr i="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pPr eaLnBrk="1" hangingPunct="1">
              <a:lnSpc>
                <a:spcPct val="150000"/>
              </a:lnSpc>
            </a:pPr>
            <a:r>
              <a:rPr lang="en-US" altLang="zh-CN" sz="2800" i="0">
                <a:ea typeface="宋体" panose="02010600030101010101" pitchFamily="2" charset="-122"/>
              </a:rPr>
              <a:t>1.1 </a:t>
            </a:r>
            <a:r>
              <a:rPr lang="zh-CN" altLang="en-US" sz="2800" i="0">
                <a:ea typeface="宋体" panose="02010600030101010101" pitchFamily="2" charset="-122"/>
              </a:rPr>
              <a:t>软件测试的必要性</a:t>
            </a:r>
            <a:endParaRPr lang="zh-CN" altLang="en-US" sz="2800" i="0">
              <a:ea typeface="宋体" panose="02010600030101010101" pitchFamily="2" charset="-122"/>
            </a:endParaRPr>
          </a:p>
          <a:p>
            <a:pPr eaLnBrk="1" hangingPunct="1">
              <a:lnSpc>
                <a:spcPct val="150000"/>
              </a:lnSpc>
            </a:pPr>
            <a:r>
              <a:rPr lang="en-US" altLang="zh-CN" sz="2800" i="0">
                <a:ea typeface="宋体" panose="02010600030101010101" pitchFamily="2" charset="-122"/>
              </a:rPr>
              <a:t>1.2 </a:t>
            </a:r>
            <a:r>
              <a:rPr lang="zh-CN" altLang="en-US" sz="2800" i="0">
                <a:ea typeface="宋体" panose="02010600030101010101" pitchFamily="2" charset="-122"/>
              </a:rPr>
              <a:t>为什么要进行软件测试？</a:t>
            </a:r>
            <a:endParaRPr lang="zh-CN" altLang="en-US" sz="2800" i="0">
              <a:ea typeface="宋体" panose="02010600030101010101" pitchFamily="2" charset="-122"/>
            </a:endParaRPr>
          </a:p>
          <a:p>
            <a:pPr eaLnBrk="1" hangingPunct="1">
              <a:lnSpc>
                <a:spcPct val="150000"/>
              </a:lnSpc>
            </a:pPr>
            <a:r>
              <a:rPr lang="en-US" altLang="zh-CN" sz="2800" i="0">
                <a:ea typeface="宋体" panose="02010600030101010101" pitchFamily="2" charset="-122"/>
              </a:rPr>
              <a:t>1.3 </a:t>
            </a:r>
            <a:r>
              <a:rPr lang="zh-CN" altLang="en-US" sz="2800" i="0">
                <a:ea typeface="宋体" panose="02010600030101010101" pitchFamily="2" charset="-122"/>
              </a:rPr>
              <a:t>什么是软件测试 ？</a:t>
            </a:r>
            <a:endParaRPr lang="zh-CN" altLang="en-US" sz="2800" i="0">
              <a:ea typeface="宋体" panose="02010600030101010101" pitchFamily="2" charset="-122"/>
            </a:endParaRPr>
          </a:p>
          <a:p>
            <a:pPr eaLnBrk="1" hangingPunct="1">
              <a:lnSpc>
                <a:spcPct val="150000"/>
              </a:lnSpc>
            </a:pPr>
            <a:r>
              <a:rPr lang="en-US" altLang="zh-CN" sz="2800" i="0">
                <a:ea typeface="宋体" panose="02010600030101010101" pitchFamily="2" charset="-122"/>
              </a:rPr>
              <a:t>1.4 </a:t>
            </a:r>
            <a:r>
              <a:rPr lang="zh-CN" altLang="en-US" sz="2800" i="0">
                <a:ea typeface="宋体" panose="02010600030101010101" pitchFamily="2" charset="-122"/>
              </a:rPr>
              <a:t>软件测试和开发的关系</a:t>
            </a:r>
            <a:endParaRPr lang="en-US" altLang="zh-CN" sz="2800" i="0">
              <a:ea typeface="宋体" panose="02010600030101010101" pitchFamily="2" charset="-122"/>
            </a:endParaRPr>
          </a:p>
          <a:p>
            <a:pPr eaLnBrk="1" hangingPunct="1">
              <a:lnSpc>
                <a:spcPct val="150000"/>
              </a:lnSpc>
            </a:pPr>
            <a:r>
              <a:rPr lang="en-US" altLang="zh-CN" sz="2800" i="0">
                <a:ea typeface="宋体" panose="02010600030101010101" pitchFamily="2" charset="-122"/>
              </a:rPr>
              <a:t>1.5 </a:t>
            </a:r>
            <a:r>
              <a:rPr lang="zh-CN" altLang="en-US" sz="2800" i="0">
                <a:ea typeface="宋体" panose="02010600030101010101" pitchFamily="2" charset="-122"/>
              </a:rPr>
              <a:t>测试和质量保证的关系</a:t>
            </a:r>
            <a:endParaRPr lang="zh-CN" altLang="en-US" sz="2800" i="0">
              <a:ea typeface="宋体" panose="02010600030101010101" pitchFamily="2" charset="-122"/>
            </a:endParaRPr>
          </a:p>
          <a:p>
            <a:pPr eaLnBrk="1" hangingPunct="1">
              <a:lnSpc>
                <a:spcPct val="150000"/>
              </a:lnSpc>
            </a:pPr>
            <a:r>
              <a:rPr lang="en-US" altLang="zh-CN" sz="2800" i="0">
                <a:ea typeface="宋体" panose="02010600030101010101" pitchFamily="2" charset="-122"/>
              </a:rPr>
              <a:t>1.6 </a:t>
            </a:r>
            <a:r>
              <a:rPr lang="zh-CN" altLang="en-US" sz="2800" i="0">
                <a:ea typeface="宋体" panose="02010600030101010101" pitchFamily="2" charset="-122"/>
              </a:rPr>
              <a:t>测试驱动开发的思想</a:t>
            </a:r>
            <a:endParaRPr lang="zh-CN" altLang="en-US" sz="2800" i="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strips(downRight)">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strips(downRight)">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strips(downRigh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strips(downRigh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strips(downRight)">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PP_MARK_KEY" val="25dd77e1-aabb-4068-b808-5d7331df150a"/>
  <p:tag name="COMMONDATA" val="eyJoZGlkIjoiY2VlNmUzMzA1NGVlMDE4MTAwYWZlOTYyMTllMzBhZDUifQ=="/>
</p:tagLst>
</file>

<file path=ppt/theme/theme1.xml><?xml version="1.0" encoding="utf-8"?>
<a:theme xmlns:a="http://schemas.openxmlformats.org/drawingml/2006/main" name="6">
  <a:themeElements>
    <a:clrScheme name="NordriDesign">
      <a:dk1>
        <a:srgbClr val="000000"/>
      </a:dk1>
      <a:lt1>
        <a:srgbClr val="FFFFFF"/>
      </a:lt1>
      <a:dk2>
        <a:srgbClr val="000000"/>
      </a:dk2>
      <a:lt2>
        <a:srgbClr val="808080"/>
      </a:lt2>
      <a:accent1>
        <a:srgbClr val="BBE0E3"/>
      </a:accent1>
      <a:accent2>
        <a:srgbClr val="3C8C92"/>
      </a:accent2>
      <a:accent3>
        <a:srgbClr val="FFFFFF"/>
      </a:accent3>
      <a:accent4>
        <a:srgbClr val="1E4649"/>
      </a:accent4>
      <a:accent5>
        <a:srgbClr val="BBE0E3"/>
      </a:accent5>
      <a:accent6>
        <a:srgbClr val="71BEC4"/>
      </a:accent6>
      <a:hlink>
        <a:srgbClr val="000000"/>
      </a:hlink>
      <a:folHlink>
        <a:srgbClr val="262626"/>
      </a:folHlink>
    </a:clrScheme>
    <a:fontScheme name="NordriDesign_免费商务模板系列">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20000"/>
            <a:lumOff val="80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ordriDesign_免费商务模板系列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_免费商务模板系列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_免费商务模板系列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_免费商务模板系列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_免费商务模板系列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_免费商务模板系列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_免费商务模板系列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_免费商务模板系列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_免费商务模板系列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_免费商务模板系列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_免费商务模板系列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_免费商务模板系列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_免费商务模板系列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Template>
  <TotalTime>0</TotalTime>
  <Words>4973</Words>
  <Application>WPS 演示</Application>
  <PresentationFormat>全屏显示(4:3)</PresentationFormat>
  <Paragraphs>273</Paragraphs>
  <Slides>38</Slides>
  <Notes>28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38</vt:i4>
      </vt:variant>
    </vt:vector>
  </HeadingPairs>
  <TitlesOfParts>
    <vt:vector size="50" baseType="lpstr">
      <vt:lpstr>Arial</vt:lpstr>
      <vt:lpstr>宋体</vt:lpstr>
      <vt:lpstr>Wingdings</vt:lpstr>
      <vt:lpstr>黑体</vt:lpstr>
      <vt:lpstr>微软雅黑</vt:lpstr>
      <vt:lpstr>Arial Unicode MS</vt:lpstr>
      <vt:lpstr>楷体_GB2312</vt:lpstr>
      <vt:lpstr>新宋体</vt:lpstr>
      <vt:lpstr>楷体</vt:lpstr>
      <vt:lpstr>Times New Roman</vt:lpstr>
      <vt:lpstr>Verdana</vt:lpstr>
      <vt:lpstr>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第1章 引论</vt:lpstr>
      <vt:lpstr>问题</vt:lpstr>
      <vt:lpstr>1.1 软件测试的必要性</vt:lpstr>
      <vt:lpstr>迪斯尼并不总是带来笑声</vt:lpstr>
      <vt:lpstr>一个缺陷造成了数亿美元损失</vt:lpstr>
      <vt:lpstr>火星探测飞船坠毁</vt:lpstr>
      <vt:lpstr>更多的悲剧</vt:lpstr>
      <vt:lpstr>是软件的错误将许霆送进了监狱？</vt:lpstr>
      <vt:lpstr>08奥运票务中心、12306的道歉</vt:lpstr>
      <vt:lpstr>动车事故</vt:lpstr>
      <vt:lpstr>为什么要进行软件测试?</vt:lpstr>
      <vt:lpstr>1.3 什么是软件测试？</vt:lpstr>
      <vt:lpstr>什么是测试？</vt:lpstr>
      <vt:lpstr>软件测试学科的发展</vt:lpstr>
      <vt:lpstr>更好的阶段划分</vt:lpstr>
      <vt:lpstr>软件测试的正向思维</vt:lpstr>
      <vt:lpstr>软件测试的反向思维 </vt:lpstr>
      <vt:lpstr>软件测试定义的两面性 </vt:lpstr>
      <vt:lpstr>软件测试的定义</vt:lpstr>
      <vt:lpstr>最新测试标准 – ISO29119</vt:lpstr>
      <vt:lpstr>更完整的定义</vt:lpstr>
      <vt:lpstr>软件测试的其它观点</vt:lpstr>
      <vt:lpstr>软件测试的价值</vt:lpstr>
      <vt:lpstr>1.4 软件测试和开发的关系</vt:lpstr>
      <vt:lpstr>1.5 测试和质量保证的关系</vt:lpstr>
      <vt:lpstr>SQA活动</vt:lpstr>
      <vt:lpstr>SQA与软件测试有什么关系和区别？ </vt:lpstr>
      <vt:lpstr>测试 vs. SQA</vt:lpstr>
      <vt:lpstr>1.6 测试驱动开发的思想</vt:lpstr>
      <vt:lpstr>TDD的实践</vt:lpstr>
    </vt:vector>
  </TitlesOfParts>
  <Company>Webex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Kerryzhu</dc:creator>
  <cp:keywords>ppt幻灯设计/ppt模板设计</cp:keywords>
  <dc:description>Nordri设计工作室ppt模版发布供大家免费下载使用。版权为Nordri设计工作室所有。您可以自行使用、修改、复制本模版。转载、发表或以其它方式利用本模版上内容，如果您需更进一步的服务，请和我们联系。</dc:description>
  <cp:category>免费模板</cp:category>
  <cp:lastModifiedBy>Administrator</cp:lastModifiedBy>
  <cp:revision>325</cp:revision>
  <dcterms:created xsi:type="dcterms:W3CDTF">2011-09-26T13:26:00Z</dcterms:created>
  <dcterms:modified xsi:type="dcterms:W3CDTF">2022-11-07T01:09:32Z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C789631DB37C4228B35EA214E40D4748</vt:lpwstr>
  </property>
</Properties>
</file>