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704" r:id="rId2"/>
    <p:sldId id="705" r:id="rId3"/>
    <p:sldId id="706" r:id="rId4"/>
    <p:sldId id="707" r:id="rId5"/>
    <p:sldId id="708" r:id="rId6"/>
    <p:sldId id="709" r:id="rId7"/>
    <p:sldId id="710" r:id="rId8"/>
    <p:sldId id="711" r:id="rId9"/>
    <p:sldId id="712" r:id="rId10"/>
    <p:sldId id="713" r:id="rId11"/>
    <p:sldId id="714" r:id="rId12"/>
    <p:sldId id="715" r:id="rId13"/>
    <p:sldId id="716" r:id="rId14"/>
    <p:sldId id="767" r:id="rId15"/>
    <p:sldId id="753" r:id="rId16"/>
    <p:sldId id="759" r:id="rId17"/>
    <p:sldId id="760" r:id="rId18"/>
    <p:sldId id="761" r:id="rId19"/>
    <p:sldId id="762" r:id="rId20"/>
    <p:sldId id="763" r:id="rId21"/>
    <p:sldId id="757" r:id="rId22"/>
    <p:sldId id="758" r:id="rId23"/>
    <p:sldId id="717" r:id="rId24"/>
    <p:sldId id="718" r:id="rId25"/>
    <p:sldId id="802" r:id="rId26"/>
    <p:sldId id="719" r:id="rId27"/>
    <p:sldId id="720" r:id="rId28"/>
    <p:sldId id="721" r:id="rId29"/>
    <p:sldId id="722" r:id="rId30"/>
    <p:sldId id="723" r:id="rId31"/>
    <p:sldId id="724" r:id="rId32"/>
    <p:sldId id="725" r:id="rId33"/>
    <p:sldId id="768" r:id="rId34"/>
    <p:sldId id="769" r:id="rId35"/>
    <p:sldId id="726" r:id="rId36"/>
    <p:sldId id="775" r:id="rId37"/>
    <p:sldId id="776" r:id="rId38"/>
    <p:sldId id="770" r:id="rId39"/>
    <p:sldId id="771" r:id="rId40"/>
    <p:sldId id="772" r:id="rId41"/>
    <p:sldId id="783" r:id="rId42"/>
    <p:sldId id="773" r:id="rId43"/>
    <p:sldId id="727" r:id="rId44"/>
    <p:sldId id="728" r:id="rId45"/>
    <p:sldId id="778" r:id="rId46"/>
    <p:sldId id="779" r:id="rId47"/>
    <p:sldId id="777" r:id="rId48"/>
    <p:sldId id="738" r:id="rId49"/>
    <p:sldId id="764" r:id="rId50"/>
    <p:sldId id="782" r:id="rId51"/>
    <p:sldId id="742" r:id="rId52"/>
    <p:sldId id="743" r:id="rId53"/>
    <p:sldId id="744" r:id="rId54"/>
    <p:sldId id="745" r:id="rId55"/>
    <p:sldId id="746" r:id="rId56"/>
    <p:sldId id="747" r:id="rId57"/>
    <p:sldId id="748" r:id="rId58"/>
    <p:sldId id="749" r:id="rId59"/>
    <p:sldId id="750" r:id="rId60"/>
    <p:sldId id="751" r:id="rId61"/>
    <p:sldId id="784" r:id="rId62"/>
    <p:sldId id="785" r:id="rId63"/>
    <p:sldId id="786" r:id="rId64"/>
    <p:sldId id="794" r:id="rId65"/>
    <p:sldId id="795" r:id="rId66"/>
    <p:sldId id="799" r:id="rId67"/>
    <p:sldId id="800" r:id="rId68"/>
    <p:sldId id="766" r:id="rId69"/>
    <p:sldId id="801" r:id="rId70"/>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黑体" pitchFamily="2" charset="-122"/>
        <a:cs typeface="+mn-cs"/>
      </a:defRPr>
    </a:lvl1pPr>
    <a:lvl2pPr marL="457200" algn="l" rtl="0" fontAlgn="base">
      <a:spcBef>
        <a:spcPct val="0"/>
      </a:spcBef>
      <a:spcAft>
        <a:spcPct val="0"/>
      </a:spcAft>
      <a:defRPr i="1" kern="1200">
        <a:solidFill>
          <a:schemeClr val="tx1"/>
        </a:solidFill>
        <a:latin typeface="Arial" charset="0"/>
        <a:ea typeface="黑体" pitchFamily="2" charset="-122"/>
        <a:cs typeface="+mn-cs"/>
      </a:defRPr>
    </a:lvl2pPr>
    <a:lvl3pPr marL="914400" algn="l" rtl="0" fontAlgn="base">
      <a:spcBef>
        <a:spcPct val="0"/>
      </a:spcBef>
      <a:spcAft>
        <a:spcPct val="0"/>
      </a:spcAft>
      <a:defRPr i="1" kern="1200">
        <a:solidFill>
          <a:schemeClr val="tx1"/>
        </a:solidFill>
        <a:latin typeface="Arial" charset="0"/>
        <a:ea typeface="黑体" pitchFamily="2" charset="-122"/>
        <a:cs typeface="+mn-cs"/>
      </a:defRPr>
    </a:lvl3pPr>
    <a:lvl4pPr marL="1371600" algn="l" rtl="0" fontAlgn="base">
      <a:spcBef>
        <a:spcPct val="0"/>
      </a:spcBef>
      <a:spcAft>
        <a:spcPct val="0"/>
      </a:spcAft>
      <a:defRPr i="1" kern="1200">
        <a:solidFill>
          <a:schemeClr val="tx1"/>
        </a:solidFill>
        <a:latin typeface="Arial" charset="0"/>
        <a:ea typeface="黑体" pitchFamily="2" charset="-122"/>
        <a:cs typeface="+mn-cs"/>
      </a:defRPr>
    </a:lvl4pPr>
    <a:lvl5pPr marL="1828800" algn="l" rtl="0" fontAlgn="base">
      <a:spcBef>
        <a:spcPct val="0"/>
      </a:spcBef>
      <a:spcAft>
        <a:spcPct val="0"/>
      </a:spcAft>
      <a:defRPr i="1" kern="1200">
        <a:solidFill>
          <a:schemeClr val="tx1"/>
        </a:solidFill>
        <a:latin typeface="Arial" charset="0"/>
        <a:ea typeface="黑体" pitchFamily="2" charset="-122"/>
        <a:cs typeface="+mn-cs"/>
      </a:defRPr>
    </a:lvl5pPr>
    <a:lvl6pPr marL="2286000" algn="l" defTabSz="914400" rtl="0" eaLnBrk="1" latinLnBrk="0" hangingPunct="1">
      <a:defRPr i="1" kern="1200">
        <a:solidFill>
          <a:schemeClr val="tx1"/>
        </a:solidFill>
        <a:latin typeface="Arial" charset="0"/>
        <a:ea typeface="黑体" pitchFamily="2" charset="-122"/>
        <a:cs typeface="+mn-cs"/>
      </a:defRPr>
    </a:lvl6pPr>
    <a:lvl7pPr marL="2743200" algn="l" defTabSz="914400" rtl="0" eaLnBrk="1" latinLnBrk="0" hangingPunct="1">
      <a:defRPr i="1" kern="1200">
        <a:solidFill>
          <a:schemeClr val="tx1"/>
        </a:solidFill>
        <a:latin typeface="Arial" charset="0"/>
        <a:ea typeface="黑体" pitchFamily="2" charset="-122"/>
        <a:cs typeface="+mn-cs"/>
      </a:defRPr>
    </a:lvl7pPr>
    <a:lvl8pPr marL="3200400" algn="l" defTabSz="914400" rtl="0" eaLnBrk="1" latinLnBrk="0" hangingPunct="1">
      <a:defRPr i="1" kern="1200">
        <a:solidFill>
          <a:schemeClr val="tx1"/>
        </a:solidFill>
        <a:latin typeface="Arial" charset="0"/>
        <a:ea typeface="黑体" pitchFamily="2" charset="-122"/>
        <a:cs typeface="+mn-cs"/>
      </a:defRPr>
    </a:lvl8pPr>
    <a:lvl9pPr marL="3657600" algn="l" defTabSz="914400" rtl="0" eaLnBrk="1" latinLnBrk="0" hangingPunct="1">
      <a:defRPr i="1"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8" autoAdjust="0"/>
    <p:restoredTop sz="97256" autoAdjust="0"/>
  </p:normalViewPr>
  <p:slideViewPr>
    <p:cSldViewPr>
      <p:cViewPr>
        <p:scale>
          <a:sx n="100" d="100"/>
          <a:sy n="100" d="100"/>
        </p:scale>
        <p:origin x="-1002" y="5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noProof="1">
                <a:latin typeface="Arial" pitchFamily="34" charset="0"/>
                <a:ea typeface="黑体" pitchFamily="49"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noProof="1">
                <a:latin typeface="Arial" pitchFamily="34" charset="0"/>
                <a:ea typeface="黑体" pitchFamily="49" charset="-122"/>
              </a:defRPr>
            </a:lvl1pPr>
          </a:lstStyle>
          <a:p>
            <a:pPr>
              <a:defRPr/>
            </a:pPr>
            <a:endParaRPr lang="en-US" altLang="zh-CN"/>
          </a:p>
        </p:txBody>
      </p:sp>
      <p:sp>
        <p:nvSpPr>
          <p:cNvPr id="7578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noProof="1">
                <a:latin typeface="Arial" pitchFamily="34" charset="0"/>
                <a:ea typeface="黑体" pitchFamily="49"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i="0" smtClean="0">
                <a:latin typeface="Arial" pitchFamily="34" charset="0"/>
                <a:ea typeface="宋体" pitchFamily="2" charset="-122"/>
              </a:defRPr>
            </a:lvl1pPr>
          </a:lstStyle>
          <a:p>
            <a:pPr>
              <a:defRPr/>
            </a:pPr>
            <a:fld id="{F590DB6E-A387-422D-A17F-6A3E5973C840}" type="slidenum">
              <a:rPr lang="en-US" altLang="zh-CN"/>
              <a:pPr>
                <a:defRPr/>
              </a:pPr>
              <a:t>‹#›</a:t>
            </a:fld>
            <a:endParaRPr lang="en-US" altLang="zh-CN"/>
          </a:p>
        </p:txBody>
      </p:sp>
    </p:spTree>
    <p:extLst>
      <p:ext uri="{BB962C8B-B14F-4D97-AF65-F5344CB8AC3E}">
        <p14:creationId xmlns:p14="http://schemas.microsoft.com/office/powerpoint/2010/main" val="386888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idx="4294967295"/>
          </p:nvPr>
        </p:nvSpPr>
        <p:spPr>
          <a:xfrm>
            <a:off x="650875" y="406400"/>
            <a:ext cx="5556250" cy="4167188"/>
          </a:xfrm>
          <a:ln/>
        </p:spPr>
      </p:sp>
      <p:sp>
        <p:nvSpPr>
          <p:cNvPr id="7680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idx="4294967295"/>
          </p:nvPr>
        </p:nvSpPr>
        <p:spPr>
          <a:xfrm>
            <a:off x="650875" y="406400"/>
            <a:ext cx="5556250" cy="4167188"/>
          </a:xfrm>
          <a:ln/>
        </p:spPr>
      </p:sp>
      <p:sp>
        <p:nvSpPr>
          <p:cNvPr id="8601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idx="4294967295"/>
          </p:nvPr>
        </p:nvSpPr>
        <p:spPr>
          <a:xfrm>
            <a:off x="650875" y="406400"/>
            <a:ext cx="5556250" cy="4167188"/>
          </a:xfrm>
          <a:ln/>
        </p:spPr>
      </p:sp>
      <p:sp>
        <p:nvSpPr>
          <p:cNvPr id="8704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ChangeArrowheads="1" noTextEdit="1"/>
          </p:cNvSpPr>
          <p:nvPr>
            <p:ph type="sldImg" idx="4294967295"/>
          </p:nvPr>
        </p:nvSpPr>
        <p:spPr>
          <a:xfrm>
            <a:off x="650875" y="406400"/>
            <a:ext cx="5556250" cy="4167188"/>
          </a:xfrm>
          <a:ln/>
        </p:spPr>
      </p:sp>
      <p:sp>
        <p:nvSpPr>
          <p:cNvPr id="88067"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idx="4294967295"/>
          </p:nvPr>
        </p:nvSpPr>
        <p:spPr>
          <a:xfrm>
            <a:off x="650875" y="406400"/>
            <a:ext cx="5556250" cy="4167188"/>
          </a:xfrm>
          <a:ln/>
        </p:spPr>
      </p:sp>
      <p:sp>
        <p:nvSpPr>
          <p:cNvPr id="8909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ChangeArrowheads="1" noTextEdit="1"/>
          </p:cNvSpPr>
          <p:nvPr>
            <p:ph type="sldImg" idx="4294967295"/>
          </p:nvPr>
        </p:nvSpPr>
        <p:spPr>
          <a:ln/>
        </p:spPr>
      </p:sp>
      <p:sp>
        <p:nvSpPr>
          <p:cNvPr id="90115" name="备注占位符 2"/>
          <p:cNvSpPr>
            <a:spLocks noGrp="1" noChangeArrowheads="1"/>
          </p:cNvSpPr>
          <p:nvPr>
            <p:ph type="body" idx="4294967295"/>
          </p:nvPr>
        </p:nvSpPr>
        <p:spPr/>
        <p:txBody>
          <a:bodyPr/>
          <a:lstStyle/>
          <a:p>
            <a:pPr eaLnBrk="1" hangingPunct="1"/>
            <a:r>
              <a:rPr lang="en-US" altLang="zh-CN" smtClean="0"/>
              <a:t>http://www.defence.org.cn/article-13-29100.html</a:t>
            </a:r>
          </a:p>
          <a:p>
            <a:pPr eaLnBrk="1" hangingPunct="1"/>
            <a:endParaRPr lang="zh-CN" altLang="en-US" smtClean="0"/>
          </a:p>
        </p:txBody>
      </p:sp>
      <p:sp>
        <p:nvSpPr>
          <p:cNvPr id="90116"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1319BBC7-6AE6-48F4-B749-EFA72C860EC6}" type="slidenum">
              <a:rPr lang="en-US" altLang="zh-CN" i="0">
                <a:ea typeface="宋体" pitchFamily="2" charset="-122"/>
              </a:rPr>
              <a:pPr eaLnBrk="1" hangingPunct="1"/>
              <a:t>14</a:t>
            </a:fld>
            <a:endParaRPr lang="en-US" altLang="zh-CN" i="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idx="4294967295"/>
          </p:nvPr>
        </p:nvSpPr>
        <p:spPr>
          <a:xfrm>
            <a:off x="650875" y="406400"/>
            <a:ext cx="5556250" cy="4167188"/>
          </a:xfrm>
          <a:ln/>
        </p:spPr>
      </p:sp>
      <p:sp>
        <p:nvSpPr>
          <p:cNvPr id="9113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idx="4294967295"/>
          </p:nvPr>
        </p:nvSpPr>
        <p:spPr>
          <a:ln/>
        </p:spPr>
      </p:sp>
      <p:sp>
        <p:nvSpPr>
          <p:cNvPr id="92163" name="备注占位符 2"/>
          <p:cNvSpPr>
            <a:spLocks noGrp="1" noChangeArrowheads="1"/>
          </p:cNvSpPr>
          <p:nvPr>
            <p:ph type="body" idx="4294967295"/>
          </p:nvPr>
        </p:nvSpPr>
        <p:spPr/>
        <p:txBody>
          <a:bodyPr/>
          <a:lstStyle/>
          <a:p>
            <a:pPr eaLnBrk="1" hangingPunct="1"/>
            <a:endParaRPr lang="en-US" altLang="zh-CN" smtClean="0"/>
          </a:p>
        </p:txBody>
      </p:sp>
      <p:sp>
        <p:nvSpPr>
          <p:cNvPr id="92164"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CD4D3076-D743-41AD-87E6-F66C6BC52FBD}" type="slidenum">
              <a:rPr lang="en-US" altLang="zh-CN" i="0">
                <a:ea typeface="宋体" pitchFamily="2" charset="-122"/>
              </a:rPr>
              <a:pPr eaLnBrk="1" hangingPunct="1"/>
              <a:t>16</a:t>
            </a:fld>
            <a:endParaRPr lang="en-US" altLang="zh-CN" i="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p:spPr>
      </p:sp>
      <p:sp>
        <p:nvSpPr>
          <p:cNvPr id="93187" name="备注占位符 2"/>
          <p:cNvSpPr>
            <a:spLocks noGrp="1" noChangeArrowheads="1"/>
          </p:cNvSpPr>
          <p:nvPr>
            <p:ph type="body" idx="4294967295"/>
          </p:nvPr>
        </p:nvSpPr>
        <p:spPr/>
        <p:txBody>
          <a:bodyPr/>
          <a:lstStyle/>
          <a:p>
            <a:pPr eaLnBrk="1" hangingPunct="1"/>
            <a:r>
              <a:rPr lang="en-US" altLang="zh-CN" smtClean="0"/>
              <a:t>Economic</a:t>
            </a:r>
            <a:r>
              <a:rPr lang="zh-CN" altLang="en-US" smtClean="0"/>
              <a:t> </a:t>
            </a:r>
            <a:r>
              <a:rPr lang="en-US" altLang="zh-CN" smtClean="0"/>
              <a:t>risk</a:t>
            </a:r>
            <a:r>
              <a:rPr lang="zh-CN" altLang="en-US" smtClean="0"/>
              <a:t> </a:t>
            </a:r>
            <a:r>
              <a:rPr lang="en-US" altLang="zh-CN" smtClean="0"/>
              <a:t>mitigation</a:t>
            </a:r>
            <a:r>
              <a:rPr lang="zh-CN" altLang="en-US" smtClean="0"/>
              <a:t> （缓解、减轻）</a:t>
            </a:r>
            <a:endParaRPr lang="en-US" altLang="zh-CN" smtClean="0"/>
          </a:p>
          <a:p>
            <a:pPr eaLnBrk="1" hangingPunct="1"/>
            <a:endParaRPr lang="en-US" altLang="zh-CN" smtClean="0"/>
          </a:p>
          <a:p>
            <a:pPr eaLnBrk="1" hangingPunct="1"/>
            <a:r>
              <a:rPr lang="zh-CN" altLang="en-US" smtClean="0"/>
              <a:t>按照</a:t>
            </a:r>
            <a:r>
              <a:rPr lang="en-US" altLang="zh-CN" smtClean="0"/>
              <a:t>ISO</a:t>
            </a:r>
            <a:r>
              <a:rPr lang="zh-CN" altLang="en-US" smtClean="0"/>
              <a:t>／</a:t>
            </a:r>
            <a:r>
              <a:rPr lang="en-US" altLang="zh-CN" smtClean="0"/>
              <a:t>IEC 9126-1:2001</a:t>
            </a:r>
            <a:r>
              <a:rPr lang="zh-CN" altLang="en-US" smtClean="0"/>
              <a:t>，软件质量模型可以分为：内部质量和外部质量模型、使用质量模型</a:t>
            </a:r>
          </a:p>
        </p:txBody>
      </p:sp>
      <p:sp>
        <p:nvSpPr>
          <p:cNvPr id="93188"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4835B201-1312-4BAD-AEDF-11807BE69ED0}" type="slidenum">
              <a:rPr lang="en-US" altLang="zh-CN" i="0">
                <a:ea typeface="宋体" pitchFamily="2" charset="-122"/>
              </a:rPr>
              <a:pPr eaLnBrk="1" hangingPunct="1"/>
              <a:t>17</a:t>
            </a:fld>
            <a:endParaRPr lang="en-US" altLang="zh-CN" i="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idx="4294967295"/>
          </p:nvPr>
        </p:nvSpPr>
        <p:spPr>
          <a:ln/>
        </p:spPr>
      </p:sp>
      <p:sp>
        <p:nvSpPr>
          <p:cNvPr id="94211" name="备注占位符 2"/>
          <p:cNvSpPr>
            <a:spLocks noGrp="1" noChangeArrowheads="1"/>
          </p:cNvSpPr>
          <p:nvPr>
            <p:ph type="body" idx="4294967295"/>
          </p:nvPr>
        </p:nvSpPr>
        <p:spPr/>
        <p:txBody>
          <a:bodyPr/>
          <a:lstStyle/>
          <a:p>
            <a:pPr eaLnBrk="1" hangingPunct="1"/>
            <a:r>
              <a:rPr lang="en-US" altLang="zh-CN" smtClean="0"/>
              <a:t>Economic</a:t>
            </a:r>
            <a:r>
              <a:rPr lang="zh-CN" altLang="en-US" smtClean="0"/>
              <a:t> </a:t>
            </a:r>
            <a:r>
              <a:rPr lang="en-US" altLang="zh-CN" smtClean="0"/>
              <a:t>risk</a:t>
            </a:r>
            <a:r>
              <a:rPr lang="zh-CN" altLang="en-US" smtClean="0"/>
              <a:t> </a:t>
            </a:r>
            <a:r>
              <a:rPr lang="en-US" altLang="zh-CN" smtClean="0"/>
              <a:t>mitigation</a:t>
            </a:r>
            <a:r>
              <a:rPr lang="zh-CN" altLang="en-US" smtClean="0"/>
              <a:t> （缓解、减轻）</a:t>
            </a:r>
            <a:endParaRPr lang="en-US" altLang="zh-CN" smtClean="0"/>
          </a:p>
          <a:p>
            <a:pPr eaLnBrk="1" hangingPunct="1"/>
            <a:endParaRPr lang="en-US" altLang="zh-CN" smtClean="0"/>
          </a:p>
          <a:p>
            <a:pPr eaLnBrk="1" hangingPunct="1"/>
            <a:r>
              <a:rPr lang="zh-CN" altLang="en-US" smtClean="0"/>
              <a:t>按照</a:t>
            </a:r>
            <a:r>
              <a:rPr lang="en-US" altLang="zh-CN" smtClean="0"/>
              <a:t>ISO</a:t>
            </a:r>
            <a:r>
              <a:rPr lang="zh-CN" altLang="en-US" smtClean="0"/>
              <a:t>／</a:t>
            </a:r>
            <a:r>
              <a:rPr lang="en-US" altLang="zh-CN" smtClean="0"/>
              <a:t>IEC 9126-1:2001</a:t>
            </a:r>
            <a:r>
              <a:rPr lang="zh-CN" altLang="en-US" smtClean="0"/>
              <a:t>，软件质量模型可以分为：内部质量和外部质量模型、使用质量模型</a:t>
            </a:r>
          </a:p>
        </p:txBody>
      </p:sp>
      <p:sp>
        <p:nvSpPr>
          <p:cNvPr id="94212"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C3C73C2C-E20C-4EE6-8BF3-F0762CDB9419}" type="slidenum">
              <a:rPr lang="en-US" altLang="zh-CN" i="0">
                <a:ea typeface="宋体" pitchFamily="2" charset="-122"/>
              </a:rPr>
              <a:pPr eaLnBrk="1" hangingPunct="1"/>
              <a:t>18</a:t>
            </a:fld>
            <a:endParaRPr lang="en-US" altLang="zh-CN" i="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a:ln/>
        </p:spPr>
      </p:sp>
      <p:sp>
        <p:nvSpPr>
          <p:cNvPr id="95235" name="备注占位符 2"/>
          <p:cNvSpPr>
            <a:spLocks noGrp="1" noChangeArrowheads="1"/>
          </p:cNvSpPr>
          <p:nvPr>
            <p:ph type="body" idx="4294967295"/>
          </p:nvPr>
        </p:nvSpPr>
        <p:spPr/>
        <p:txBody>
          <a:bodyPr/>
          <a:lstStyle/>
          <a:p>
            <a:pPr eaLnBrk="1" hangingPunct="1"/>
            <a:r>
              <a:rPr lang="en-US" altLang="zh-CN" smtClean="0"/>
              <a:t>Economic</a:t>
            </a:r>
            <a:r>
              <a:rPr lang="zh-CN" altLang="en-US" smtClean="0"/>
              <a:t> </a:t>
            </a:r>
            <a:r>
              <a:rPr lang="en-US" altLang="zh-CN" smtClean="0"/>
              <a:t>risk</a:t>
            </a:r>
            <a:r>
              <a:rPr lang="zh-CN" altLang="en-US" smtClean="0"/>
              <a:t> </a:t>
            </a:r>
            <a:r>
              <a:rPr lang="en-US" altLang="zh-CN" smtClean="0"/>
              <a:t>mitigation</a:t>
            </a:r>
            <a:r>
              <a:rPr lang="zh-CN" altLang="en-US" smtClean="0"/>
              <a:t> （缓解、减轻）</a:t>
            </a:r>
            <a:endParaRPr lang="en-US" altLang="zh-CN" smtClean="0"/>
          </a:p>
          <a:p>
            <a:pPr eaLnBrk="1" hangingPunct="1"/>
            <a:endParaRPr lang="en-US" altLang="zh-CN" smtClean="0"/>
          </a:p>
          <a:p>
            <a:pPr eaLnBrk="1" hangingPunct="1"/>
            <a:r>
              <a:rPr lang="zh-CN" altLang="en-US" smtClean="0"/>
              <a:t>按照</a:t>
            </a:r>
            <a:r>
              <a:rPr lang="en-US" altLang="zh-CN" smtClean="0"/>
              <a:t>ISO</a:t>
            </a:r>
            <a:r>
              <a:rPr lang="zh-CN" altLang="en-US" smtClean="0"/>
              <a:t>／</a:t>
            </a:r>
            <a:r>
              <a:rPr lang="en-US" altLang="zh-CN" smtClean="0"/>
              <a:t>IEC 9126-1:2001</a:t>
            </a:r>
            <a:r>
              <a:rPr lang="zh-CN" altLang="en-US" smtClean="0"/>
              <a:t>，软件质量模型可以分为：内部质量和外部质量模型、使用质量模型</a:t>
            </a:r>
          </a:p>
        </p:txBody>
      </p:sp>
      <p:sp>
        <p:nvSpPr>
          <p:cNvPr id="95236"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D28597EF-CE46-44C6-9DD1-6FF6629A3EC7}" type="slidenum">
              <a:rPr lang="en-US" altLang="zh-CN" i="0">
                <a:ea typeface="宋体" pitchFamily="2" charset="-122"/>
              </a:rPr>
              <a:pPr eaLnBrk="1" hangingPunct="1"/>
              <a:t>19</a:t>
            </a:fld>
            <a:endParaRPr lang="en-US" altLang="zh-CN" i="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idx="4294967295"/>
          </p:nvPr>
        </p:nvSpPr>
        <p:spPr>
          <a:xfrm>
            <a:off x="650875" y="406400"/>
            <a:ext cx="5556250" cy="4167188"/>
          </a:xfrm>
          <a:ln/>
        </p:spPr>
      </p:sp>
      <p:sp>
        <p:nvSpPr>
          <p:cNvPr id="7782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ChangeArrowheads="1" noTextEdit="1"/>
          </p:cNvSpPr>
          <p:nvPr>
            <p:ph type="sldImg" idx="4294967295"/>
          </p:nvPr>
        </p:nvSpPr>
        <p:spPr>
          <a:ln/>
        </p:spPr>
      </p:sp>
      <p:sp>
        <p:nvSpPr>
          <p:cNvPr id="96259" name="备注占位符 2"/>
          <p:cNvSpPr>
            <a:spLocks noGrp="1" noChangeArrowheads="1"/>
          </p:cNvSpPr>
          <p:nvPr>
            <p:ph type="body" idx="4294967295"/>
          </p:nvPr>
        </p:nvSpPr>
        <p:spPr/>
        <p:txBody>
          <a:bodyPr/>
          <a:lstStyle/>
          <a:p>
            <a:pPr eaLnBrk="1" hangingPunct="1"/>
            <a:r>
              <a:rPr lang="en-US" altLang="zh-CN" smtClean="0"/>
              <a:t>Economic</a:t>
            </a:r>
            <a:r>
              <a:rPr lang="zh-CN" altLang="en-US" smtClean="0"/>
              <a:t> </a:t>
            </a:r>
            <a:r>
              <a:rPr lang="en-US" altLang="zh-CN" smtClean="0"/>
              <a:t>risk</a:t>
            </a:r>
            <a:r>
              <a:rPr lang="zh-CN" altLang="en-US" smtClean="0"/>
              <a:t> </a:t>
            </a:r>
            <a:r>
              <a:rPr lang="en-US" altLang="zh-CN" smtClean="0"/>
              <a:t>mitigation</a:t>
            </a:r>
            <a:r>
              <a:rPr lang="zh-CN" altLang="en-US" smtClean="0"/>
              <a:t> （缓解、减轻）</a:t>
            </a:r>
            <a:endParaRPr lang="en-US" altLang="zh-CN" smtClean="0"/>
          </a:p>
          <a:p>
            <a:pPr eaLnBrk="1" hangingPunct="1"/>
            <a:endParaRPr lang="en-US" altLang="zh-CN" smtClean="0"/>
          </a:p>
          <a:p>
            <a:pPr eaLnBrk="1" hangingPunct="1"/>
            <a:r>
              <a:rPr lang="zh-CN" altLang="en-US" smtClean="0"/>
              <a:t>按照</a:t>
            </a:r>
            <a:r>
              <a:rPr lang="en-US" altLang="zh-CN" smtClean="0"/>
              <a:t>ISO</a:t>
            </a:r>
            <a:r>
              <a:rPr lang="zh-CN" altLang="en-US" smtClean="0"/>
              <a:t>／</a:t>
            </a:r>
            <a:r>
              <a:rPr lang="en-US" altLang="zh-CN" smtClean="0"/>
              <a:t>IEC 9126-1:2001</a:t>
            </a:r>
            <a:r>
              <a:rPr lang="zh-CN" altLang="en-US" smtClean="0"/>
              <a:t>，软件质量模型可以分为：内部质量和外部质量模型、使用质量模型</a:t>
            </a:r>
          </a:p>
        </p:txBody>
      </p:sp>
      <p:sp>
        <p:nvSpPr>
          <p:cNvPr id="96260"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FFAAC01E-B5C9-45F8-B8BE-409D281919AF}" type="slidenum">
              <a:rPr lang="en-US" altLang="zh-CN" i="0">
                <a:ea typeface="宋体" pitchFamily="2" charset="-122"/>
              </a:rPr>
              <a:pPr eaLnBrk="1" hangingPunct="1"/>
              <a:t>20</a:t>
            </a:fld>
            <a:endParaRPr lang="en-US" altLang="zh-CN" i="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ChangeArrowheads="1" noTextEdit="1"/>
          </p:cNvSpPr>
          <p:nvPr>
            <p:ph type="sldImg" idx="4294967295"/>
          </p:nvPr>
        </p:nvSpPr>
        <p:spPr>
          <a:ln/>
        </p:spPr>
      </p:sp>
      <p:sp>
        <p:nvSpPr>
          <p:cNvPr id="97283" name="备注占位符 2"/>
          <p:cNvSpPr>
            <a:spLocks noGrp="1" noChangeArrowheads="1"/>
          </p:cNvSpPr>
          <p:nvPr>
            <p:ph type="body" idx="4294967295"/>
          </p:nvPr>
        </p:nvSpPr>
        <p:spPr/>
        <p:txBody>
          <a:bodyPr/>
          <a:lstStyle/>
          <a:p>
            <a:pPr eaLnBrk="1" hangingPunct="1"/>
            <a:r>
              <a:rPr lang="en-US" altLang="zh-CN" smtClean="0"/>
              <a:t>Economic</a:t>
            </a:r>
            <a:r>
              <a:rPr lang="zh-CN" altLang="en-US" smtClean="0"/>
              <a:t> </a:t>
            </a:r>
            <a:r>
              <a:rPr lang="en-US" altLang="zh-CN" smtClean="0"/>
              <a:t>risk</a:t>
            </a:r>
            <a:r>
              <a:rPr lang="zh-CN" altLang="en-US" smtClean="0"/>
              <a:t> </a:t>
            </a:r>
            <a:r>
              <a:rPr lang="en-US" altLang="zh-CN" smtClean="0"/>
              <a:t>mitigation</a:t>
            </a:r>
            <a:r>
              <a:rPr lang="zh-CN" altLang="en-US" smtClean="0"/>
              <a:t> （缓解、减轻）</a:t>
            </a:r>
            <a:endParaRPr lang="en-US" altLang="zh-CN" smtClean="0"/>
          </a:p>
          <a:p>
            <a:pPr eaLnBrk="1" hangingPunct="1"/>
            <a:endParaRPr lang="en-US" altLang="zh-CN" smtClean="0"/>
          </a:p>
          <a:p>
            <a:pPr eaLnBrk="1" hangingPunct="1"/>
            <a:r>
              <a:rPr lang="zh-CN" altLang="en-US" smtClean="0"/>
              <a:t>按照</a:t>
            </a:r>
            <a:r>
              <a:rPr lang="en-US" altLang="zh-CN" smtClean="0"/>
              <a:t>ISO</a:t>
            </a:r>
            <a:r>
              <a:rPr lang="zh-CN" altLang="en-US" smtClean="0"/>
              <a:t>／</a:t>
            </a:r>
            <a:r>
              <a:rPr lang="en-US" altLang="zh-CN" smtClean="0"/>
              <a:t>IEC 9126-1:2001</a:t>
            </a:r>
            <a:r>
              <a:rPr lang="zh-CN" altLang="en-US" smtClean="0"/>
              <a:t>，软件质量模型可以分为：内部质量和外部质量模型、使用质量模型</a:t>
            </a:r>
          </a:p>
        </p:txBody>
      </p:sp>
      <p:sp>
        <p:nvSpPr>
          <p:cNvPr id="97284"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F76D4E4D-9926-4B51-805E-54396067F6A0}" type="slidenum">
              <a:rPr lang="en-US" altLang="zh-CN" i="0">
                <a:ea typeface="宋体" pitchFamily="2" charset="-122"/>
              </a:rPr>
              <a:pPr eaLnBrk="1" hangingPunct="1"/>
              <a:t>21</a:t>
            </a:fld>
            <a:endParaRPr lang="en-US" altLang="zh-CN" i="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ChangeArrowheads="1" noTextEdit="1"/>
          </p:cNvSpPr>
          <p:nvPr>
            <p:ph type="sldImg" idx="4294967295"/>
          </p:nvPr>
        </p:nvSpPr>
        <p:spPr>
          <a:ln/>
        </p:spPr>
      </p:sp>
      <p:sp>
        <p:nvSpPr>
          <p:cNvPr id="98307" name="备注占位符 2"/>
          <p:cNvSpPr>
            <a:spLocks noGrp="1" noChangeArrowheads="1"/>
          </p:cNvSpPr>
          <p:nvPr>
            <p:ph type="body" idx="4294967295"/>
          </p:nvPr>
        </p:nvSpPr>
        <p:spPr/>
        <p:txBody>
          <a:bodyPr/>
          <a:lstStyle/>
          <a:p>
            <a:pPr eaLnBrk="1" hangingPunct="1"/>
            <a:endParaRPr lang="en-US" altLang="zh-CN" smtClean="0"/>
          </a:p>
        </p:txBody>
      </p:sp>
      <p:sp>
        <p:nvSpPr>
          <p:cNvPr id="98308" name="幻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01F1B898-E245-41CC-9375-43559A31D330}" type="slidenum">
              <a:rPr lang="en-US" altLang="zh-CN" i="0">
                <a:ea typeface="宋体" pitchFamily="2" charset="-122"/>
              </a:rPr>
              <a:pPr eaLnBrk="1" hangingPunct="1"/>
              <a:t>22</a:t>
            </a:fld>
            <a:endParaRPr lang="en-US" altLang="zh-CN" i="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idx="4294967295"/>
          </p:nvPr>
        </p:nvSpPr>
        <p:spPr>
          <a:xfrm>
            <a:off x="650875" y="406400"/>
            <a:ext cx="5556250" cy="4167188"/>
          </a:xfrm>
          <a:ln/>
        </p:spPr>
      </p:sp>
      <p:sp>
        <p:nvSpPr>
          <p:cNvPr id="9933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idx="4294967295"/>
          </p:nvPr>
        </p:nvSpPr>
        <p:spPr>
          <a:xfrm>
            <a:off x="1144588" y="685800"/>
            <a:ext cx="4568825" cy="3427413"/>
          </a:xfrm>
          <a:ln/>
        </p:spPr>
      </p:sp>
      <p:sp>
        <p:nvSpPr>
          <p:cNvPr id="100355"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idx="4294967295"/>
          </p:nvPr>
        </p:nvSpPr>
        <p:spPr>
          <a:xfrm>
            <a:off x="650875" y="406400"/>
            <a:ext cx="5556250" cy="4167188"/>
          </a:xfrm>
          <a:ln/>
        </p:spPr>
      </p:sp>
      <p:sp>
        <p:nvSpPr>
          <p:cNvPr id="10137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idx="4294967295"/>
          </p:nvPr>
        </p:nvSpPr>
        <p:spPr>
          <a:xfrm>
            <a:off x="650875" y="406400"/>
            <a:ext cx="5556250" cy="4167188"/>
          </a:xfrm>
          <a:ln/>
        </p:spPr>
      </p:sp>
      <p:sp>
        <p:nvSpPr>
          <p:cNvPr id="10240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idx="4294967295"/>
          </p:nvPr>
        </p:nvSpPr>
        <p:spPr>
          <a:xfrm>
            <a:off x="650875" y="406400"/>
            <a:ext cx="5556250" cy="4167188"/>
          </a:xfrm>
          <a:ln/>
        </p:spPr>
      </p:sp>
      <p:sp>
        <p:nvSpPr>
          <p:cNvPr id="10342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idx="4294967295"/>
          </p:nvPr>
        </p:nvSpPr>
        <p:spPr>
          <a:xfrm>
            <a:off x="650875" y="406400"/>
            <a:ext cx="5556250" cy="4167188"/>
          </a:xfrm>
          <a:ln/>
        </p:spPr>
      </p:sp>
      <p:sp>
        <p:nvSpPr>
          <p:cNvPr id="10445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idx="4294967295"/>
          </p:nvPr>
        </p:nvSpPr>
        <p:spPr>
          <a:xfrm>
            <a:off x="650875" y="406400"/>
            <a:ext cx="5556250" cy="4167188"/>
          </a:xfrm>
          <a:ln/>
        </p:spPr>
      </p:sp>
      <p:sp>
        <p:nvSpPr>
          <p:cNvPr id="10547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idx="4294967295"/>
          </p:nvPr>
        </p:nvSpPr>
        <p:spPr>
          <a:xfrm>
            <a:off x="650875" y="406400"/>
            <a:ext cx="5556250" cy="4167188"/>
          </a:xfrm>
          <a:ln/>
        </p:spPr>
      </p:sp>
      <p:sp>
        <p:nvSpPr>
          <p:cNvPr id="78851"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idx="4294967295"/>
          </p:nvPr>
        </p:nvSpPr>
        <p:spPr>
          <a:xfrm>
            <a:off x="650875" y="406400"/>
            <a:ext cx="5556250" cy="4167188"/>
          </a:xfrm>
          <a:ln/>
        </p:spPr>
      </p:sp>
      <p:sp>
        <p:nvSpPr>
          <p:cNvPr id="10649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idx="4294967295"/>
          </p:nvPr>
        </p:nvSpPr>
        <p:spPr>
          <a:xfrm>
            <a:off x="650875" y="406400"/>
            <a:ext cx="5556250" cy="4167188"/>
          </a:xfrm>
          <a:ln/>
        </p:spPr>
      </p:sp>
      <p:sp>
        <p:nvSpPr>
          <p:cNvPr id="10752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idx="4294967295"/>
          </p:nvPr>
        </p:nvSpPr>
        <p:spPr>
          <a:xfrm>
            <a:off x="650875" y="406400"/>
            <a:ext cx="5556250" cy="4167188"/>
          </a:xfrm>
          <a:ln/>
        </p:spPr>
      </p:sp>
      <p:sp>
        <p:nvSpPr>
          <p:cNvPr id="10854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idx="4294967295"/>
          </p:nvPr>
        </p:nvSpPr>
        <p:spPr>
          <a:xfrm>
            <a:off x="650875" y="406400"/>
            <a:ext cx="5556250" cy="4167188"/>
          </a:xfrm>
          <a:ln/>
        </p:spPr>
      </p:sp>
      <p:sp>
        <p:nvSpPr>
          <p:cNvPr id="10957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idx="4294967295"/>
          </p:nvPr>
        </p:nvSpPr>
        <p:spPr>
          <a:xfrm>
            <a:off x="650875" y="406400"/>
            <a:ext cx="5556250" cy="4167188"/>
          </a:xfrm>
          <a:ln/>
        </p:spPr>
      </p:sp>
      <p:sp>
        <p:nvSpPr>
          <p:cNvPr id="11059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idx="4294967295"/>
          </p:nvPr>
        </p:nvSpPr>
        <p:spPr>
          <a:xfrm>
            <a:off x="1144588" y="685800"/>
            <a:ext cx="4570412" cy="3429000"/>
          </a:xfrm>
          <a:ln/>
        </p:spPr>
      </p:sp>
      <p:sp>
        <p:nvSpPr>
          <p:cNvPr id="111619"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ChangeArrowheads="1" noTextEdit="1"/>
          </p:cNvSpPr>
          <p:nvPr>
            <p:ph type="sldImg" idx="4294967295"/>
          </p:nvPr>
        </p:nvSpPr>
        <p:spPr>
          <a:xfrm>
            <a:off x="650875" y="406400"/>
            <a:ext cx="5556250" cy="4167188"/>
          </a:xfrm>
          <a:ln/>
        </p:spPr>
      </p:sp>
      <p:sp>
        <p:nvSpPr>
          <p:cNvPr id="112643"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ChangeArrowheads="1" noTextEdit="1"/>
          </p:cNvSpPr>
          <p:nvPr>
            <p:ph type="sldImg" idx="4294967295"/>
          </p:nvPr>
        </p:nvSpPr>
        <p:spPr>
          <a:xfrm>
            <a:off x="650875" y="406400"/>
            <a:ext cx="5556250" cy="4167188"/>
          </a:xfrm>
          <a:ln/>
        </p:spPr>
      </p:sp>
      <p:sp>
        <p:nvSpPr>
          <p:cNvPr id="113667"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ChangeArrowheads="1" noTextEdit="1"/>
          </p:cNvSpPr>
          <p:nvPr>
            <p:ph type="sldImg" idx="4294967295"/>
          </p:nvPr>
        </p:nvSpPr>
        <p:spPr>
          <a:xfrm>
            <a:off x="650875" y="406400"/>
            <a:ext cx="5556250" cy="4167188"/>
          </a:xfrm>
          <a:ln/>
        </p:spPr>
      </p:sp>
      <p:sp>
        <p:nvSpPr>
          <p:cNvPr id="114691"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idx="4294967295"/>
          </p:nvPr>
        </p:nvSpPr>
        <p:spPr>
          <a:xfrm>
            <a:off x="650875" y="406400"/>
            <a:ext cx="5556250" cy="4167188"/>
          </a:xfrm>
          <a:ln/>
        </p:spPr>
      </p:sp>
      <p:sp>
        <p:nvSpPr>
          <p:cNvPr id="11571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idx="4294967295"/>
          </p:nvPr>
        </p:nvSpPr>
        <p:spPr>
          <a:xfrm>
            <a:off x="650875" y="406400"/>
            <a:ext cx="5556250" cy="4167188"/>
          </a:xfrm>
          <a:ln/>
        </p:spPr>
      </p:sp>
      <p:sp>
        <p:nvSpPr>
          <p:cNvPr id="7987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ChangeArrowheads="1" noTextEdit="1"/>
          </p:cNvSpPr>
          <p:nvPr>
            <p:ph type="sldImg" idx="4294967295"/>
          </p:nvPr>
        </p:nvSpPr>
        <p:spPr>
          <a:xfrm>
            <a:off x="650875" y="406400"/>
            <a:ext cx="5556250" cy="4167188"/>
          </a:xfrm>
          <a:ln/>
        </p:spPr>
      </p:sp>
      <p:sp>
        <p:nvSpPr>
          <p:cNvPr id="116739"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idx="4294967295"/>
          </p:nvPr>
        </p:nvSpPr>
        <p:spPr>
          <a:xfrm>
            <a:off x="650875" y="406400"/>
            <a:ext cx="5556250" cy="4167188"/>
          </a:xfrm>
          <a:ln/>
        </p:spPr>
      </p:sp>
      <p:sp>
        <p:nvSpPr>
          <p:cNvPr id="11776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idx="4294967295"/>
          </p:nvPr>
        </p:nvSpPr>
        <p:spPr>
          <a:xfrm>
            <a:off x="650875" y="406400"/>
            <a:ext cx="5556250" cy="4167188"/>
          </a:xfrm>
          <a:ln/>
        </p:spPr>
      </p:sp>
      <p:sp>
        <p:nvSpPr>
          <p:cNvPr id="11878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idx="4294967295"/>
          </p:nvPr>
        </p:nvSpPr>
        <p:spPr>
          <a:xfrm>
            <a:off x="1144588" y="685800"/>
            <a:ext cx="4570412" cy="3429000"/>
          </a:xfrm>
          <a:ln/>
        </p:spPr>
      </p:sp>
      <p:sp>
        <p:nvSpPr>
          <p:cNvPr id="119811"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idx="4294967295"/>
          </p:nvPr>
        </p:nvSpPr>
        <p:spPr>
          <a:xfrm>
            <a:off x="1144588" y="685800"/>
            <a:ext cx="4570412" cy="3429000"/>
          </a:xfrm>
          <a:ln/>
        </p:spPr>
      </p:sp>
      <p:sp>
        <p:nvSpPr>
          <p:cNvPr id="120835"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idx="4294967295"/>
          </p:nvPr>
        </p:nvSpPr>
        <p:spPr>
          <a:xfrm>
            <a:off x="650875" y="406400"/>
            <a:ext cx="5556250" cy="4167188"/>
          </a:xfrm>
          <a:ln/>
        </p:spPr>
      </p:sp>
      <p:sp>
        <p:nvSpPr>
          <p:cNvPr id="12185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idx="4294967295"/>
          </p:nvPr>
        </p:nvSpPr>
        <p:spPr>
          <a:xfrm>
            <a:off x="650875" y="406400"/>
            <a:ext cx="5556250" cy="4167188"/>
          </a:xfrm>
          <a:ln/>
        </p:spPr>
      </p:sp>
      <p:sp>
        <p:nvSpPr>
          <p:cNvPr id="12288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idx="4294967295"/>
          </p:nvPr>
        </p:nvSpPr>
        <p:spPr>
          <a:xfrm>
            <a:off x="1144588" y="685800"/>
            <a:ext cx="4570412" cy="3429000"/>
          </a:xfrm>
          <a:ln/>
        </p:spPr>
      </p:sp>
      <p:sp>
        <p:nvSpPr>
          <p:cNvPr id="123907" name="Rectangle 3"/>
          <p:cNvSpPr>
            <a:spLocks noGrp="1" noChangeArrowheads="1"/>
          </p:cNvSpPr>
          <p:nvPr>
            <p:ph type="body" idx="4294967295"/>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77" tIns="45789" rIns="91577" bIns="45789" anchor="b"/>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r" eaLnBrk="1" hangingPunct="1"/>
            <a:fld id="{59EACD80-CB6E-4F0A-8AD9-A8F45E696E75}" type="slidenum">
              <a:rPr lang="de-DE" altLang="zh-CN" sz="1200">
                <a:latin typeface="Times New Roman" pitchFamily="18" charset="0"/>
              </a:rPr>
              <a:pPr algn="r" eaLnBrk="1" hangingPunct="1"/>
              <a:t>50</a:t>
            </a:fld>
            <a:endParaRPr lang="de-DE" altLang="zh-CN" sz="1200">
              <a:latin typeface="Times New Roman" pitchFamily="18" charset="0"/>
            </a:endParaRPr>
          </a:p>
        </p:txBody>
      </p:sp>
      <p:sp>
        <p:nvSpPr>
          <p:cNvPr id="124931" name="Rectangle 2"/>
          <p:cNvSpPr>
            <a:spLocks noGrp="1" noRot="1" noChangeAspect="1" noChangeArrowheads="1" noTextEdit="1"/>
          </p:cNvSpPr>
          <p:nvPr>
            <p:ph type="sldImg" idx="4294967295"/>
          </p:nvPr>
        </p:nvSpPr>
        <p:spPr>
          <a:xfrm>
            <a:off x="1300163" y="801688"/>
            <a:ext cx="4259262" cy="3194050"/>
          </a:xfrm>
          <a:ln/>
        </p:spPr>
      </p:sp>
      <p:sp>
        <p:nvSpPr>
          <p:cNvPr id="124932" name="Rectangle 3"/>
          <p:cNvSpPr>
            <a:spLocks noGrp="1" noChangeArrowheads="1"/>
          </p:cNvSpPr>
          <p:nvPr>
            <p:ph type="body" idx="4294967295"/>
          </p:nvPr>
        </p:nvSpPr>
        <p:spPr>
          <a:xfrm>
            <a:off x="914400" y="4357688"/>
            <a:ext cx="5026025" cy="3617912"/>
          </a:xfrm>
        </p:spPr>
        <p:txBody>
          <a:bodyPr lIns="90946" tIns="45473" rIns="90946" bIns="45473"/>
          <a:lstStyle/>
          <a:p>
            <a:pPr eaLnBrk="1" hangingPunct="1"/>
            <a:endParaRPr lang="de-DE"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idx="4294967295"/>
          </p:nvPr>
        </p:nvSpPr>
        <p:spPr>
          <a:xfrm>
            <a:off x="650875" y="406400"/>
            <a:ext cx="5556250" cy="4167188"/>
          </a:xfrm>
          <a:ln/>
        </p:spPr>
      </p:sp>
      <p:sp>
        <p:nvSpPr>
          <p:cNvPr id="12595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idx="4294967295"/>
          </p:nvPr>
        </p:nvSpPr>
        <p:spPr>
          <a:xfrm>
            <a:off x="650875" y="406400"/>
            <a:ext cx="5556250" cy="4167188"/>
          </a:xfrm>
          <a:ln/>
        </p:spPr>
      </p:sp>
      <p:sp>
        <p:nvSpPr>
          <p:cNvPr id="8089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idx="4294967295"/>
          </p:nvPr>
        </p:nvSpPr>
        <p:spPr>
          <a:xfrm>
            <a:off x="650875" y="406400"/>
            <a:ext cx="5556250" cy="4167188"/>
          </a:xfrm>
          <a:ln/>
        </p:spPr>
      </p:sp>
      <p:sp>
        <p:nvSpPr>
          <p:cNvPr id="12697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idx="4294967295"/>
          </p:nvPr>
        </p:nvSpPr>
        <p:spPr>
          <a:xfrm>
            <a:off x="650875" y="406400"/>
            <a:ext cx="5556250" cy="4167188"/>
          </a:xfrm>
          <a:ln/>
        </p:spPr>
      </p:sp>
      <p:sp>
        <p:nvSpPr>
          <p:cNvPr id="128003" name="Rectangle 3"/>
          <p:cNvSpPr>
            <a:spLocks noGrp="1" noChangeArrowheads="1"/>
          </p:cNvSpPr>
          <p:nvPr>
            <p:ph type="body" idx="4294967295"/>
          </p:nvPr>
        </p:nvSpPr>
        <p:spPr>
          <a:xfrm>
            <a:off x="685800" y="4344988"/>
            <a:ext cx="5486400" cy="4113212"/>
          </a:xfrm>
        </p:spPr>
        <p:txBody>
          <a:bodyPr/>
          <a:lstStyle/>
          <a:p>
            <a:pPr eaLnBrk="1" hangingPunct="1"/>
            <a:r>
              <a:rPr lang="en-US" altLang="zh-CN" b="1" smtClean="0">
                <a:latin typeface="Times New Roman" pitchFamily="18" charset="0"/>
              </a:rPr>
              <a:t>DotNetNuke</a:t>
            </a:r>
            <a:r>
              <a:rPr lang="en-US" altLang="zh-CN" smtClean="0">
                <a:latin typeface="Times New Roman" pitchFamily="18" charset="0"/>
              </a:rPr>
              <a:t>:</a:t>
            </a:r>
            <a:r>
              <a:rPr lang="zh-CN" altLang="en-US" smtClean="0">
                <a:latin typeface="Times New Roman" pitchFamily="18" charset="0"/>
              </a:rPr>
              <a:t>一套非常优秀的基于</a:t>
            </a:r>
            <a:r>
              <a:rPr lang="en-US" altLang="zh-CN" smtClean="0">
                <a:latin typeface="Times New Roman" pitchFamily="18" charset="0"/>
              </a:rPr>
              <a:t>asp.net</a:t>
            </a:r>
            <a:r>
              <a:rPr lang="zh-CN" altLang="en-US" smtClean="0">
                <a:latin typeface="Times New Roman" pitchFamily="18" charset="0"/>
              </a:rPr>
              <a:t>的开源门户网站程</a:t>
            </a:r>
            <a:r>
              <a:rPr lang="en-US" altLang="zh-CN" smtClean="0">
                <a:latin typeface="Times New Roman" pitchFamily="18" charset="0"/>
              </a:rPr>
              <a:t>:http://www.dotnetnuke.com/</a:t>
            </a:r>
          </a:p>
          <a:p>
            <a:pPr eaLnBrk="1" hangingPunct="1"/>
            <a:endParaRPr lang="en-US" altLang="zh-CN" b="1" smtClean="0">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idx="4294967295"/>
          </p:nvPr>
        </p:nvSpPr>
        <p:spPr>
          <a:xfrm>
            <a:off x="650875" y="406400"/>
            <a:ext cx="5556250" cy="4167188"/>
          </a:xfrm>
          <a:ln/>
        </p:spPr>
      </p:sp>
      <p:sp>
        <p:nvSpPr>
          <p:cNvPr id="12902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idx="4294967295"/>
          </p:nvPr>
        </p:nvSpPr>
        <p:spPr>
          <a:xfrm>
            <a:off x="650875" y="406400"/>
            <a:ext cx="5556250" cy="4167188"/>
          </a:xfrm>
          <a:ln/>
        </p:spPr>
      </p:sp>
      <p:sp>
        <p:nvSpPr>
          <p:cNvPr id="13005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idx="4294967295"/>
          </p:nvPr>
        </p:nvSpPr>
        <p:spPr>
          <a:xfrm>
            <a:off x="650875" y="406400"/>
            <a:ext cx="5556250" cy="4167188"/>
          </a:xfrm>
          <a:ln/>
        </p:spPr>
      </p:sp>
      <p:sp>
        <p:nvSpPr>
          <p:cNvPr id="13107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idx="4294967295"/>
          </p:nvPr>
        </p:nvSpPr>
        <p:spPr>
          <a:xfrm>
            <a:off x="650875" y="406400"/>
            <a:ext cx="5556250" cy="4167188"/>
          </a:xfrm>
          <a:ln/>
        </p:spPr>
      </p:sp>
      <p:sp>
        <p:nvSpPr>
          <p:cNvPr id="13209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idx="4294967295"/>
          </p:nvPr>
        </p:nvSpPr>
        <p:spPr>
          <a:xfrm>
            <a:off x="650875" y="406400"/>
            <a:ext cx="5556250" cy="4167188"/>
          </a:xfrm>
          <a:ln/>
        </p:spPr>
      </p:sp>
      <p:sp>
        <p:nvSpPr>
          <p:cNvPr id="13312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ChangeArrowheads="1" noTextEdit="1"/>
          </p:cNvSpPr>
          <p:nvPr>
            <p:ph type="sldImg" idx="4294967295"/>
          </p:nvPr>
        </p:nvSpPr>
        <p:spPr>
          <a:xfrm>
            <a:off x="650875" y="406400"/>
            <a:ext cx="5556250" cy="4167188"/>
          </a:xfrm>
          <a:ln/>
        </p:spPr>
      </p:sp>
      <p:sp>
        <p:nvSpPr>
          <p:cNvPr id="134147"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idx="4294967295"/>
          </p:nvPr>
        </p:nvSpPr>
        <p:spPr>
          <a:xfrm>
            <a:off x="650875" y="406400"/>
            <a:ext cx="5556250" cy="4167188"/>
          </a:xfrm>
          <a:ln/>
        </p:spPr>
      </p:sp>
      <p:sp>
        <p:nvSpPr>
          <p:cNvPr id="13517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idx="4294967295"/>
          </p:nvPr>
        </p:nvSpPr>
        <p:spPr>
          <a:xfrm>
            <a:off x="650875" y="406400"/>
            <a:ext cx="5556250" cy="4167188"/>
          </a:xfrm>
          <a:ln/>
        </p:spPr>
      </p:sp>
      <p:sp>
        <p:nvSpPr>
          <p:cNvPr id="13619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idx="4294967295"/>
          </p:nvPr>
        </p:nvSpPr>
        <p:spPr>
          <a:xfrm>
            <a:off x="650875" y="406400"/>
            <a:ext cx="5556250" cy="4167188"/>
          </a:xfrm>
          <a:ln/>
        </p:spPr>
      </p:sp>
      <p:sp>
        <p:nvSpPr>
          <p:cNvPr id="81923"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idx="4294967295"/>
          </p:nvPr>
        </p:nvSpPr>
        <p:spPr>
          <a:xfrm>
            <a:off x="650875" y="406400"/>
            <a:ext cx="5556250" cy="4167188"/>
          </a:xfrm>
          <a:ln/>
        </p:spPr>
      </p:sp>
      <p:sp>
        <p:nvSpPr>
          <p:cNvPr id="137219"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idx="4294967295"/>
          </p:nvPr>
        </p:nvSpPr>
        <p:spPr>
          <a:ln/>
        </p:spPr>
      </p:sp>
      <p:sp>
        <p:nvSpPr>
          <p:cNvPr id="138243"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idx="4294967295"/>
          </p:nvPr>
        </p:nvSpPr>
        <p:spPr>
          <a:ln/>
        </p:spPr>
      </p:sp>
      <p:sp>
        <p:nvSpPr>
          <p:cNvPr id="139267" name="Rectangle 3"/>
          <p:cNvSpPr>
            <a:spLocks noGrp="1" noChangeArrowheads="1"/>
          </p:cNvSpPr>
          <p:nvPr>
            <p:ph type="body" idx="4294967295"/>
          </p:nvPr>
        </p:nvSpPr>
        <p:spPr>
          <a:xfrm>
            <a:off x="685800" y="4344988"/>
            <a:ext cx="5486400" cy="4113212"/>
          </a:xfrm>
          <a:solidFill>
            <a:srgbClr val="FFFFFF"/>
          </a:solidFill>
          <a:ln>
            <a:solidFill>
              <a:srgbClr val="000000"/>
            </a:solidFill>
            <a:miter lim="800000"/>
            <a:headEnd/>
            <a:tailEnd/>
          </a:ln>
        </p:spPr>
        <p:txBody>
          <a:bodyPr/>
          <a:lstStyle/>
          <a:p>
            <a:pPr eaLnBrk="1" hangingPunct="1"/>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idx="4294967295"/>
          </p:nvPr>
        </p:nvSpPr>
        <p:spPr>
          <a:xfrm>
            <a:off x="650875" y="406400"/>
            <a:ext cx="5556250" cy="4167188"/>
          </a:xfrm>
          <a:ln/>
        </p:spPr>
      </p:sp>
      <p:sp>
        <p:nvSpPr>
          <p:cNvPr id="14029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idx="4294967295"/>
          </p:nvPr>
        </p:nvSpPr>
        <p:spPr>
          <a:xfrm>
            <a:off x="650875" y="406400"/>
            <a:ext cx="5556250" cy="4167188"/>
          </a:xfrm>
          <a:ln/>
        </p:spPr>
      </p:sp>
      <p:sp>
        <p:nvSpPr>
          <p:cNvPr id="14131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ChangeArrowheads="1" noTextEdit="1"/>
          </p:cNvSpPr>
          <p:nvPr>
            <p:ph type="sldImg" idx="4294967295"/>
          </p:nvPr>
        </p:nvSpPr>
        <p:spPr>
          <a:xfrm>
            <a:off x="650875" y="406400"/>
            <a:ext cx="5556250" cy="4167188"/>
          </a:xfrm>
          <a:ln/>
        </p:spPr>
      </p:sp>
      <p:sp>
        <p:nvSpPr>
          <p:cNvPr id="142339"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ChangeArrowheads="1" noTextEdit="1"/>
          </p:cNvSpPr>
          <p:nvPr>
            <p:ph type="sldImg" idx="4294967295"/>
          </p:nvPr>
        </p:nvSpPr>
        <p:spPr>
          <a:xfrm>
            <a:off x="650875" y="406400"/>
            <a:ext cx="5556250" cy="4167188"/>
          </a:xfrm>
          <a:ln/>
        </p:spPr>
      </p:sp>
      <p:sp>
        <p:nvSpPr>
          <p:cNvPr id="143363" name="Notes Placeholder 2"/>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idx="4294967295"/>
          </p:nvPr>
        </p:nvSpPr>
        <p:spPr>
          <a:xfrm>
            <a:off x="650875" y="406400"/>
            <a:ext cx="5556250" cy="4167188"/>
          </a:xfrm>
          <a:ln/>
        </p:spPr>
      </p:sp>
      <p:sp>
        <p:nvSpPr>
          <p:cNvPr id="82947"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idx="4294967295"/>
          </p:nvPr>
        </p:nvSpPr>
        <p:spPr>
          <a:xfrm>
            <a:off x="650875" y="406400"/>
            <a:ext cx="5556250" cy="4167188"/>
          </a:xfrm>
          <a:ln/>
        </p:spPr>
      </p:sp>
      <p:sp>
        <p:nvSpPr>
          <p:cNvPr id="83971"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idx="4294967295"/>
          </p:nvPr>
        </p:nvSpPr>
        <p:spPr>
          <a:xfrm>
            <a:off x="650875" y="406400"/>
            <a:ext cx="5556250" cy="4167188"/>
          </a:xfrm>
          <a:ln/>
        </p:spPr>
      </p:sp>
      <p:sp>
        <p:nvSpPr>
          <p:cNvPr id="84995" name="Rectangle 3"/>
          <p:cNvSpPr>
            <a:spLocks noGrp="1" noChangeArrowheads="1"/>
          </p:cNvSpPr>
          <p:nvPr>
            <p:ph type="body" idx="4294967295"/>
          </p:nvPr>
        </p:nvSpPr>
        <p:spPr>
          <a:xfrm>
            <a:off x="685800" y="4344988"/>
            <a:ext cx="5486400" cy="4113212"/>
          </a:xfrm>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2077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4"/>
          <p:cNvSpPr>
            <a:spLocks noGrp="1"/>
          </p:cNvSpPr>
          <p:nvPr>
            <p:ph type="sldNum" sz="quarter" idx="10"/>
          </p:nvPr>
        </p:nvSpPr>
        <p:spPr/>
        <p:txBody>
          <a:bodyPr/>
          <a:lstStyle>
            <a:lvl1pPr>
              <a:defRPr/>
            </a:lvl1pPr>
          </a:lstStyle>
          <a:p>
            <a:pPr>
              <a:defRPr/>
            </a:pPr>
            <a:fld id="{1A63F429-103F-43D9-BF58-C0C144405CA8}" type="slidenum">
              <a:rPr lang="en-US" altLang="zh-CN"/>
              <a:pPr>
                <a:defRPr/>
              </a:pPr>
              <a:t>‹#›</a:t>
            </a:fld>
            <a:endParaRPr lang="en-US" altLang="zh-CN"/>
          </a:p>
        </p:txBody>
      </p:sp>
    </p:spTree>
    <p:extLst>
      <p:ext uri="{BB962C8B-B14F-4D97-AF65-F5344CB8AC3E}">
        <p14:creationId xmlns:p14="http://schemas.microsoft.com/office/powerpoint/2010/main" val="38013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4"/>
          <p:cNvSpPr>
            <a:spLocks noGrp="1"/>
          </p:cNvSpPr>
          <p:nvPr>
            <p:ph type="sldNum" sz="quarter" idx="10"/>
          </p:nvPr>
        </p:nvSpPr>
        <p:spPr/>
        <p:txBody>
          <a:bodyPr/>
          <a:lstStyle>
            <a:lvl1pPr>
              <a:defRPr/>
            </a:lvl1pPr>
          </a:lstStyle>
          <a:p>
            <a:pPr>
              <a:defRPr/>
            </a:pPr>
            <a:fld id="{4904FFDD-DA11-4A8B-9FD9-81EC53E08FB4}" type="slidenum">
              <a:rPr lang="en-US" altLang="zh-CN"/>
              <a:pPr>
                <a:defRPr/>
              </a:pPr>
              <a:t>‹#›</a:t>
            </a:fld>
            <a:endParaRPr lang="en-US" altLang="zh-CN"/>
          </a:p>
        </p:txBody>
      </p:sp>
    </p:spTree>
    <p:extLst>
      <p:ext uri="{BB962C8B-B14F-4D97-AF65-F5344CB8AC3E}">
        <p14:creationId xmlns:p14="http://schemas.microsoft.com/office/powerpoint/2010/main" val="895255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zh-CN" altLang="en-US" noProof="1" smtClean="0"/>
              <a:t>单击此处编辑母版标题样式</a:t>
            </a:r>
            <a:endParaRPr lang="zh-CN" altLang="en-US" noProof="1"/>
          </a:p>
        </p:txBody>
      </p:sp>
      <p:sp>
        <p:nvSpPr>
          <p:cNvPr id="3" name="Text Placeholder 2"/>
          <p:cNvSpPr>
            <a:spLocks noGrp="1"/>
          </p:cNvSpPr>
          <p:nvPr>
            <p:ph type="body" sz="half" idx="1"/>
          </p:nvPr>
        </p:nvSpPr>
        <p:spPr>
          <a:xfrm>
            <a:off x="914400" y="1600200"/>
            <a:ext cx="3810000" cy="45307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Content Placeholder 3"/>
          <p:cNvSpPr>
            <a:spLocks noGrp="1"/>
          </p:cNvSpPr>
          <p:nvPr>
            <p:ph sz="quarter" idx="2"/>
          </p:nvPr>
        </p:nvSpPr>
        <p:spPr>
          <a:xfrm>
            <a:off x="4876800" y="1600200"/>
            <a:ext cx="3810000" cy="21891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Content Placeholder 4"/>
          <p:cNvSpPr>
            <a:spLocks noGrp="1"/>
          </p:cNvSpPr>
          <p:nvPr>
            <p:ph sz="quarter" idx="3"/>
          </p:nvPr>
        </p:nvSpPr>
        <p:spPr>
          <a:xfrm>
            <a:off x="4876800" y="3941763"/>
            <a:ext cx="3810000" cy="2189162"/>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noProof="1">
                <a:latin typeface="Arial" pitchFamily="34" charset="0"/>
                <a:ea typeface="黑体" pitchFamily="49" charset="-122"/>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noProof="1">
                <a:latin typeface="Arial" pitchFamily="34" charset="0"/>
                <a:ea typeface="黑体" pitchFamily="49" charset="-122"/>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smtClean="0"/>
            </a:lvl1pPr>
          </a:lstStyle>
          <a:p>
            <a:pPr>
              <a:defRPr/>
            </a:pPr>
            <a:fld id="{F5D4C727-7257-49BE-BDE9-8297F28070DA}" type="slidenum">
              <a:rPr lang="zh-CN" altLang="en-US"/>
              <a:pPr>
                <a:defRPr/>
              </a:pPr>
              <a:t>‹#›</a:t>
            </a:fld>
            <a:endParaRPr lang="en-US" altLang="zh-CN"/>
          </a:p>
        </p:txBody>
      </p:sp>
    </p:spTree>
    <p:extLst>
      <p:ext uri="{BB962C8B-B14F-4D97-AF65-F5344CB8AC3E}">
        <p14:creationId xmlns:p14="http://schemas.microsoft.com/office/powerpoint/2010/main" val="2675688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zh-CN" altLang="en-US" noProof="1" smtClean="0"/>
              <a:t>单击此处编辑母版标题样式</a:t>
            </a:r>
            <a:endParaRPr lang="zh-CN" altLang="en-US" noProof="1"/>
          </a:p>
        </p:txBody>
      </p:sp>
      <p:sp>
        <p:nvSpPr>
          <p:cNvPr id="3" name="Chart Placeholder 2"/>
          <p:cNvSpPr>
            <a:spLocks noGrp="1"/>
          </p:cNvSpPr>
          <p:nvPr>
            <p:ph type="chart" idx="1"/>
          </p:nvPr>
        </p:nvSpPr>
        <p:spPr>
          <a:xfrm>
            <a:off x="914400" y="1600200"/>
            <a:ext cx="7772400" cy="4530725"/>
          </a:xfrm>
        </p:spPr>
        <p:txBody>
          <a:bodyPr/>
          <a:lstStyle/>
          <a:p>
            <a:pPr lvl="0"/>
            <a:endParaRPr lang="zh-CN" altLang="en-US" noProof="0" smtClean="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noProof="1">
                <a:latin typeface="Arial" pitchFamily="34" charset="0"/>
                <a:ea typeface="黑体" pitchFamily="49" charset="-122"/>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noProof="1">
                <a:latin typeface="Arial" pitchFamily="34" charset="0"/>
                <a:ea typeface="黑体" pitchFamily="49" charset="-122"/>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smtClean="0"/>
            </a:lvl1pPr>
          </a:lstStyle>
          <a:p>
            <a:pPr>
              <a:defRPr/>
            </a:pPr>
            <a:fld id="{13F6E546-ACF4-4190-B20F-E2681EE03469}" type="slidenum">
              <a:rPr lang="zh-CN" altLang="en-US"/>
              <a:pPr>
                <a:defRPr/>
              </a:pPr>
              <a:t>‹#›</a:t>
            </a:fld>
            <a:endParaRPr lang="en-US" altLang="zh-CN"/>
          </a:p>
        </p:txBody>
      </p:sp>
    </p:spTree>
    <p:extLst>
      <p:ext uri="{BB962C8B-B14F-4D97-AF65-F5344CB8AC3E}">
        <p14:creationId xmlns:p14="http://schemas.microsoft.com/office/powerpoint/2010/main" val="457904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533400" y="1611313"/>
            <a:ext cx="4019550" cy="471328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705350" y="1611313"/>
            <a:ext cx="4019550" cy="471328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4"/>
          <p:cNvSpPr>
            <a:spLocks noGrp="1"/>
          </p:cNvSpPr>
          <p:nvPr>
            <p:ph type="ftr" sz="quarter" idx="10"/>
          </p:nvPr>
        </p:nvSpPr>
        <p:spPr>
          <a:xfrm>
            <a:off x="7315200" y="6461125"/>
            <a:ext cx="1752600" cy="320675"/>
          </a:xfrm>
          <a:prstGeom prst="rect">
            <a:avLst/>
          </a:prstGeom>
        </p:spPr>
        <p:txBody>
          <a:bodyPr/>
          <a:lstStyle>
            <a:lvl1pPr>
              <a:defRPr noProof="1">
                <a:latin typeface="Arial" pitchFamily="34" charset="0"/>
                <a:ea typeface="黑体" pitchFamily="49" charset="-122"/>
              </a:defRPr>
            </a:lvl1pPr>
          </a:lstStyle>
          <a:p>
            <a:pPr>
              <a:defRPr/>
            </a:pPr>
            <a:endParaRPr lang="en-US" altLang="zh-CN"/>
          </a:p>
        </p:txBody>
      </p:sp>
      <p:sp>
        <p:nvSpPr>
          <p:cNvPr id="6" name="灯片编号占位符 5"/>
          <p:cNvSpPr>
            <a:spLocks noGrp="1"/>
          </p:cNvSpPr>
          <p:nvPr>
            <p:ph type="sldNum" sz="quarter" idx="11"/>
          </p:nvPr>
        </p:nvSpPr>
        <p:spPr>
          <a:xfrm>
            <a:off x="4191000" y="6477000"/>
            <a:ext cx="838200" cy="261938"/>
          </a:xfrm>
        </p:spPr>
        <p:txBody>
          <a:bodyPr/>
          <a:lstStyle>
            <a:lvl1pPr>
              <a:defRPr smtClean="0"/>
            </a:lvl1pPr>
          </a:lstStyle>
          <a:p>
            <a:pPr>
              <a:defRPr/>
            </a:pPr>
            <a:fld id="{66C16DF7-3870-4BBE-BA4E-3500AA59C4C3}" type="slidenum">
              <a:rPr lang="zh-CN" altLang="en-US"/>
              <a:pPr>
                <a:defRPr/>
              </a:pPr>
              <a:t>‹#›</a:t>
            </a:fld>
            <a:endParaRPr lang="en-US" altLang="zh-CN"/>
          </a:p>
        </p:txBody>
      </p:sp>
      <p:sp>
        <p:nvSpPr>
          <p:cNvPr id="7" name="日期占位符 6"/>
          <p:cNvSpPr>
            <a:spLocks noGrp="1"/>
          </p:cNvSpPr>
          <p:nvPr>
            <p:ph type="dt" sz="half" idx="12"/>
          </p:nvPr>
        </p:nvSpPr>
        <p:spPr>
          <a:xfrm>
            <a:off x="293688" y="6477000"/>
            <a:ext cx="1905000" cy="261938"/>
          </a:xfrm>
          <a:prstGeom prst="rect">
            <a:avLst/>
          </a:prstGeom>
        </p:spPr>
        <p:txBody>
          <a:bodyPr/>
          <a:lstStyle>
            <a:lvl1pPr>
              <a:defRPr noProof="1">
                <a:latin typeface="Arial" pitchFamily="34" charset="0"/>
                <a:ea typeface="黑体" pitchFamily="49" charset="-122"/>
              </a:defRPr>
            </a:lvl1pPr>
          </a:lstStyle>
          <a:p>
            <a:pPr>
              <a:defRPr/>
            </a:pPr>
            <a:endParaRPr lang="en-US" altLang="zh-CN"/>
          </a:p>
        </p:txBody>
      </p:sp>
    </p:spTree>
    <p:extLst>
      <p:ext uri="{BB962C8B-B14F-4D97-AF65-F5344CB8AC3E}">
        <p14:creationId xmlns:p14="http://schemas.microsoft.com/office/powerpoint/2010/main" val="420506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4"/>
          <p:cNvSpPr>
            <a:spLocks noGrp="1"/>
          </p:cNvSpPr>
          <p:nvPr>
            <p:ph type="sldNum" sz="quarter" idx="10"/>
          </p:nvPr>
        </p:nvSpPr>
        <p:spPr/>
        <p:txBody>
          <a:bodyPr/>
          <a:lstStyle>
            <a:lvl1pPr>
              <a:defRPr/>
            </a:lvl1pPr>
          </a:lstStyle>
          <a:p>
            <a:pPr>
              <a:defRPr/>
            </a:pPr>
            <a:fld id="{DDB3826C-0D28-4BB3-8392-BB8656919D60}" type="slidenum">
              <a:rPr lang="en-US" altLang="zh-CN"/>
              <a:pPr>
                <a:defRPr/>
              </a:pPr>
              <a:t>‹#›</a:t>
            </a:fld>
            <a:endParaRPr lang="en-US" altLang="zh-CN"/>
          </a:p>
        </p:txBody>
      </p:sp>
    </p:spTree>
    <p:extLst>
      <p:ext uri="{BB962C8B-B14F-4D97-AF65-F5344CB8AC3E}">
        <p14:creationId xmlns:p14="http://schemas.microsoft.com/office/powerpoint/2010/main" val="243640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灯片编号占位符 4"/>
          <p:cNvSpPr>
            <a:spLocks noGrp="1"/>
          </p:cNvSpPr>
          <p:nvPr>
            <p:ph type="sldNum" sz="quarter" idx="10"/>
          </p:nvPr>
        </p:nvSpPr>
        <p:spPr/>
        <p:txBody>
          <a:bodyPr/>
          <a:lstStyle>
            <a:lvl1pPr>
              <a:defRPr/>
            </a:lvl1pPr>
          </a:lstStyle>
          <a:p>
            <a:pPr>
              <a:defRPr/>
            </a:pPr>
            <a:fld id="{44E6BAB2-0322-47DB-AE66-D1A5F8F2B0BF}" type="slidenum">
              <a:rPr lang="en-US" altLang="zh-CN"/>
              <a:pPr>
                <a:defRPr/>
              </a:pPr>
              <a:t>‹#›</a:t>
            </a:fld>
            <a:endParaRPr lang="en-US" altLang="zh-CN"/>
          </a:p>
        </p:txBody>
      </p:sp>
    </p:spTree>
    <p:extLst>
      <p:ext uri="{BB962C8B-B14F-4D97-AF65-F5344CB8AC3E}">
        <p14:creationId xmlns:p14="http://schemas.microsoft.com/office/powerpoint/2010/main" val="29015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p:txBody>
          <a:bodyPr/>
          <a:lstStyle>
            <a:lvl1pPr>
              <a:defRPr/>
            </a:lvl1pPr>
          </a:lstStyle>
          <a:p>
            <a:pPr>
              <a:defRPr/>
            </a:pPr>
            <a:fld id="{7611D65C-855D-4B29-959C-B31DEFE8389C}" type="slidenum">
              <a:rPr lang="en-US" altLang="zh-CN"/>
              <a:pPr>
                <a:defRPr/>
              </a:pPr>
              <a:t>‹#›</a:t>
            </a:fld>
            <a:endParaRPr lang="en-US" altLang="zh-CN"/>
          </a:p>
        </p:txBody>
      </p:sp>
    </p:spTree>
    <p:extLst>
      <p:ext uri="{BB962C8B-B14F-4D97-AF65-F5344CB8AC3E}">
        <p14:creationId xmlns:p14="http://schemas.microsoft.com/office/powerpoint/2010/main" val="353165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灯片编号占位符 4"/>
          <p:cNvSpPr>
            <a:spLocks noGrp="1"/>
          </p:cNvSpPr>
          <p:nvPr>
            <p:ph type="sldNum" sz="quarter" idx="10"/>
          </p:nvPr>
        </p:nvSpPr>
        <p:spPr/>
        <p:txBody>
          <a:bodyPr/>
          <a:lstStyle>
            <a:lvl1pPr>
              <a:defRPr/>
            </a:lvl1pPr>
          </a:lstStyle>
          <a:p>
            <a:pPr>
              <a:defRPr/>
            </a:pPr>
            <a:fld id="{8A17AAC2-0D19-4D63-8EC1-EA29310AFDF6}" type="slidenum">
              <a:rPr lang="en-US" altLang="zh-CN"/>
              <a:pPr>
                <a:defRPr/>
              </a:pPr>
              <a:t>‹#›</a:t>
            </a:fld>
            <a:endParaRPr lang="en-US" altLang="zh-CN"/>
          </a:p>
        </p:txBody>
      </p:sp>
    </p:spTree>
    <p:extLst>
      <p:ext uri="{BB962C8B-B14F-4D97-AF65-F5344CB8AC3E}">
        <p14:creationId xmlns:p14="http://schemas.microsoft.com/office/powerpoint/2010/main" val="363363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4"/>
          <p:cNvSpPr>
            <a:spLocks noGrp="1"/>
          </p:cNvSpPr>
          <p:nvPr>
            <p:ph type="sldNum" sz="quarter" idx="10"/>
          </p:nvPr>
        </p:nvSpPr>
        <p:spPr/>
        <p:txBody>
          <a:bodyPr/>
          <a:lstStyle>
            <a:lvl1pPr>
              <a:defRPr/>
            </a:lvl1pPr>
          </a:lstStyle>
          <a:p>
            <a:pPr>
              <a:defRPr/>
            </a:pPr>
            <a:fld id="{E81A75F2-CBD9-4BBA-BE9A-62DED0F77352}" type="slidenum">
              <a:rPr lang="en-US" altLang="zh-CN"/>
              <a:pPr>
                <a:defRPr/>
              </a:pPr>
              <a:t>‹#›</a:t>
            </a:fld>
            <a:endParaRPr lang="en-US" altLang="zh-CN"/>
          </a:p>
        </p:txBody>
      </p:sp>
    </p:spTree>
    <p:extLst>
      <p:ext uri="{BB962C8B-B14F-4D97-AF65-F5344CB8AC3E}">
        <p14:creationId xmlns:p14="http://schemas.microsoft.com/office/powerpoint/2010/main" val="193919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3ACF655D-D744-4BDD-9ED8-887CAD05EE87}" type="slidenum">
              <a:rPr lang="en-US" altLang="zh-CN"/>
              <a:pPr>
                <a:defRPr/>
              </a:pPr>
              <a:t>‹#›</a:t>
            </a:fld>
            <a:endParaRPr lang="en-US" altLang="zh-CN"/>
          </a:p>
        </p:txBody>
      </p:sp>
    </p:spTree>
    <p:extLst>
      <p:ext uri="{BB962C8B-B14F-4D97-AF65-F5344CB8AC3E}">
        <p14:creationId xmlns:p14="http://schemas.microsoft.com/office/powerpoint/2010/main" val="195573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070C5442-1AD4-4214-BF5A-C365AB16376C}" type="slidenum">
              <a:rPr lang="en-US" altLang="zh-CN"/>
              <a:pPr>
                <a:defRPr/>
              </a:pPr>
              <a:t>‹#›</a:t>
            </a:fld>
            <a:endParaRPr lang="en-US" altLang="zh-CN"/>
          </a:p>
        </p:txBody>
      </p:sp>
    </p:spTree>
    <p:extLst>
      <p:ext uri="{BB962C8B-B14F-4D97-AF65-F5344CB8AC3E}">
        <p14:creationId xmlns:p14="http://schemas.microsoft.com/office/powerpoint/2010/main" val="222662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5051DE04-6C12-42B7-8D02-7B540B839E7D}" type="slidenum">
              <a:rPr lang="en-US" altLang="zh-CN"/>
              <a:pPr>
                <a:defRPr/>
              </a:pPr>
              <a:t>‹#›</a:t>
            </a:fld>
            <a:endParaRPr lang="en-US" altLang="zh-CN"/>
          </a:p>
        </p:txBody>
      </p:sp>
    </p:spTree>
    <p:extLst>
      <p:ext uri="{BB962C8B-B14F-4D97-AF65-F5344CB8AC3E}">
        <p14:creationId xmlns:p14="http://schemas.microsoft.com/office/powerpoint/2010/main" val="82940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矩形 5"/>
          <p:cNvSpPr>
            <a:spLocks noChangeArrowheads="1"/>
          </p:cNvSpPr>
          <p:nvPr/>
        </p:nvSpPr>
        <p:spPr bwMode="auto">
          <a:xfrm rot="10800000">
            <a:off x="0" y="1214438"/>
            <a:ext cx="9144000" cy="5643562"/>
          </a:xfrm>
          <a:prstGeom prst="rect">
            <a:avLst/>
          </a:prstGeom>
          <a:gradFill rotWithShape="1">
            <a:gsLst>
              <a:gs pos="0">
                <a:schemeClr val="bg1">
                  <a:alpha val="87000"/>
                </a:schemeClr>
              </a:gs>
              <a:gs pos="100000">
                <a:schemeClr val="bg1">
                  <a:alpha val="62000"/>
                </a:scheme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1027" name="Rectangle 27"/>
          <p:cNvSpPr>
            <a:spLocks noGrp="1" noChangeArrowheads="1"/>
          </p:cNvSpPr>
          <p:nvPr>
            <p:ph type="title" idx="4294967295"/>
          </p:nvPr>
        </p:nvSpPr>
        <p:spPr bwMode="auto">
          <a:xfrm>
            <a:off x="468313" y="366713"/>
            <a:ext cx="71040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1"/>
          <p:cNvSpPr>
            <a:spLocks noGrp="1" noChangeArrowheads="1"/>
          </p:cNvSpPr>
          <p:nvPr>
            <p:ph type="body" idx="4294967295"/>
          </p:nvPr>
        </p:nvSpPr>
        <p:spPr bwMode="auto">
          <a:xfrm>
            <a:off x="1357313" y="1285875"/>
            <a:ext cx="7104062"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vert="horz" wrap="square" lIns="91440" tIns="45720" rIns="91440" bIns="45720" numCol="1" anchor="t" anchorCtr="0" compatLnSpc="1">
            <a:prstTxWarp prst="textNoShape">
              <a:avLst/>
            </a:prstTxWarp>
          </a:bodyPr>
          <a:lstStyle>
            <a:lvl1pPr>
              <a:defRPr smtClean="0">
                <a:latin typeface="Arial" pitchFamily="34" charset="0"/>
                <a:ea typeface="宋体" pitchFamily="2" charset="-122"/>
              </a:defRPr>
            </a:lvl1pPr>
          </a:lstStyle>
          <a:p>
            <a:pPr>
              <a:defRPr/>
            </a:pPr>
            <a:fld id="{816EAD59-772A-48A3-B8C6-72FF2ECC78B9}" type="slidenum">
              <a:rPr lang="en-US" altLang="zh-CN"/>
              <a:pPr>
                <a:defRPr/>
              </a:pPr>
              <a:t>‹#›</a:t>
            </a:fld>
            <a:endParaRPr lang="en-US" altLang="zh-CN"/>
          </a:p>
        </p:txBody>
      </p:sp>
      <p:pic>
        <p:nvPicPr>
          <p:cNvPr id="1030" name="图片 7" descr="professional.gif"/>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016875" y="188913"/>
            <a:ext cx="1127125"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2" r:id="rId12"/>
    <p:sldLayoutId id="2147483693" r:id="rId13"/>
    <p:sldLayoutId id="2147483694" r:id="rId14"/>
  </p:sldLayoutIdLst>
  <p:hf hdr="0" ftr="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黑体" pitchFamily="2" charset="-122"/>
        </a:defRPr>
      </a:lvl2pPr>
      <a:lvl3pPr algn="r" rtl="0" eaLnBrk="0" fontAlgn="base" hangingPunct="0">
        <a:spcBef>
          <a:spcPct val="0"/>
        </a:spcBef>
        <a:spcAft>
          <a:spcPct val="0"/>
        </a:spcAft>
        <a:defRPr sz="2800">
          <a:solidFill>
            <a:schemeClr val="bg1"/>
          </a:solidFill>
          <a:latin typeface="Arial" charset="0"/>
          <a:ea typeface="黑体" pitchFamily="2" charset="-122"/>
        </a:defRPr>
      </a:lvl3pPr>
      <a:lvl4pPr algn="r" rtl="0" eaLnBrk="0" fontAlgn="base" hangingPunct="0">
        <a:spcBef>
          <a:spcPct val="0"/>
        </a:spcBef>
        <a:spcAft>
          <a:spcPct val="0"/>
        </a:spcAft>
        <a:defRPr sz="2800">
          <a:solidFill>
            <a:schemeClr val="bg1"/>
          </a:solidFill>
          <a:latin typeface="Arial" charset="0"/>
          <a:ea typeface="黑体" pitchFamily="2" charset="-122"/>
        </a:defRPr>
      </a:lvl4pPr>
      <a:lvl5pPr algn="r" rtl="0" eaLnBrk="0" fontAlgn="base" hangingPunct="0">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defRPr sz="2000">
          <a:solidFill>
            <a:schemeClr val="tx1"/>
          </a:solidFill>
          <a:latin typeface="+mn-lt"/>
          <a:ea typeface="+mn-ea"/>
        </a:defRPr>
      </a:lvl2pPr>
      <a:lvl3pPr marL="1143000" indent="-228600" algn="l" rtl="0" eaLnBrk="0" fontAlgn="base" hangingPunct="0">
        <a:spcBef>
          <a:spcPct val="20000"/>
        </a:spcBef>
        <a:spcAft>
          <a:spcPct val="0"/>
        </a:spcAft>
        <a:defRPr sz="20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appperfect.com/products/java-unit-test-features.html" TargetMode="Externa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blogs.msdn.com/b/seliot/"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http://www.thetestingplanet.com/2011/11/the-future-of-software-testing-part-one-testing-in-production/"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1.wmf"/><Relationship Id="rId4" Type="http://schemas.openxmlformats.org/officeDocument/2006/relationships/oleObject" Target="../embeddings/oleObject2.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47813" y="333375"/>
            <a:ext cx="5903912" cy="661988"/>
          </a:xfrm>
        </p:spPr>
        <p:txBody>
          <a:bodyPr/>
          <a:lstStyle/>
          <a:p>
            <a:pPr algn="ctr" eaLnBrk="1" hangingPunct="1"/>
            <a:r>
              <a:rPr lang="zh-CN" altLang="en-US" sz="3600" smtClean="0">
                <a:solidFill>
                  <a:srgbClr val="FFFF00"/>
                </a:solidFill>
                <a:latin typeface="黑体" pitchFamily="2" charset="-122"/>
              </a:rPr>
              <a:t>第</a:t>
            </a:r>
            <a:r>
              <a:rPr lang="en-US" altLang="zh-CN" sz="3600" smtClean="0">
                <a:solidFill>
                  <a:srgbClr val="FFFF00"/>
                </a:solidFill>
                <a:latin typeface="黑体" pitchFamily="2" charset="-122"/>
              </a:rPr>
              <a:t>1</a:t>
            </a:r>
            <a:r>
              <a:rPr lang="zh-CN" altLang="en-US" sz="3600" smtClean="0">
                <a:solidFill>
                  <a:srgbClr val="FFFF00"/>
                </a:solidFill>
                <a:latin typeface="黑体" pitchFamily="2" charset="-122"/>
              </a:rPr>
              <a:t>章回顾</a:t>
            </a:r>
          </a:p>
        </p:txBody>
      </p:sp>
      <p:sp>
        <p:nvSpPr>
          <p:cNvPr id="6148" name="Text Box 6"/>
          <p:cNvSpPr txBox="1">
            <a:spLocks noChangeArrowheads="1"/>
          </p:cNvSpPr>
          <p:nvPr/>
        </p:nvSpPr>
        <p:spPr bwMode="auto">
          <a:xfrm>
            <a:off x="1116013" y="2060575"/>
            <a:ext cx="4535487" cy="3816350"/>
          </a:xfrm>
          <a:prstGeom prst="rect">
            <a:avLst/>
          </a:prstGeom>
          <a:noFill/>
          <a:ln w="9525">
            <a:noFill/>
            <a:miter lim="800000"/>
          </a:ln>
        </p:spPr>
        <p:txBody>
          <a:bodyPr lIns="0" tIns="0" rIns="0" bIns="0">
            <a:spAutoFit/>
          </a:bodyPr>
          <a:lstStyle/>
          <a:p>
            <a:pPr marL="457200" indent="-457200">
              <a:spcBef>
                <a:spcPct val="50000"/>
              </a:spcBef>
              <a:buFontTx/>
              <a:buAutoNum type="circleNumDbPlain"/>
              <a:defRPr/>
            </a:pPr>
            <a:r>
              <a:rPr lang="zh-CN" altLang="en-US" sz="2800" b="1" i="0" noProof="1">
                <a:ea typeface="宋体" pitchFamily="2" charset="-122"/>
              </a:rPr>
              <a:t>什么是软件测试</a:t>
            </a:r>
            <a:endParaRPr lang="en-US" altLang="zh-CN" sz="2800" b="1" i="0" noProof="1">
              <a:latin typeface="Arial" pitchFamily="34" charset="0"/>
              <a:ea typeface="黑体" pitchFamily="49" charset="-122"/>
            </a:endParaRPr>
          </a:p>
          <a:p>
            <a:pPr marL="457200" indent="-457200">
              <a:spcBef>
                <a:spcPct val="50000"/>
              </a:spcBef>
              <a:buFontTx/>
              <a:buAutoNum type="circleNumDbPlain"/>
              <a:defRPr/>
            </a:pPr>
            <a:r>
              <a:rPr lang="zh-CN" altLang="en-US" sz="2800" b="1" i="0" noProof="1">
                <a:ea typeface="宋体" pitchFamily="2" charset="-122"/>
              </a:rPr>
              <a:t>软件测试的正反两面性</a:t>
            </a:r>
            <a:endParaRPr lang="zh-CN" altLang="en-US" sz="2800" b="1" i="0" noProof="1">
              <a:latin typeface="Arial" pitchFamily="34" charset="0"/>
              <a:ea typeface="黑体" pitchFamily="49" charset="-122"/>
            </a:endParaRPr>
          </a:p>
          <a:p>
            <a:pPr marL="906780" indent="-457200">
              <a:lnSpc>
                <a:spcPct val="130000"/>
              </a:lnSpc>
              <a:buClr>
                <a:srgbClr val="91AC4E"/>
              </a:buClr>
              <a:buSzPct val="80000"/>
              <a:buFont typeface="Wingdings" pitchFamily="2" charset="2"/>
              <a:buChar char="p"/>
              <a:defRPr/>
            </a:pPr>
            <a:r>
              <a:rPr lang="zh-CN" altLang="en-US" sz="2400" i="0" noProof="1">
                <a:ea typeface="宋体" pitchFamily="2" charset="-122"/>
              </a:rPr>
              <a:t>验证软件</a:t>
            </a:r>
            <a:endParaRPr lang="en-US" altLang="zh-CN" sz="2400" i="0" noProof="1">
              <a:latin typeface="Arial" pitchFamily="34" charset="0"/>
              <a:ea typeface="黑体" pitchFamily="49" charset="-122"/>
            </a:endParaRPr>
          </a:p>
          <a:p>
            <a:pPr marL="906780" indent="-457200">
              <a:lnSpc>
                <a:spcPct val="130000"/>
              </a:lnSpc>
              <a:buClr>
                <a:srgbClr val="91AC4E"/>
              </a:buClr>
              <a:buSzPct val="80000"/>
              <a:buFont typeface="Wingdings" pitchFamily="2" charset="2"/>
              <a:buChar char="p"/>
              <a:defRPr/>
            </a:pPr>
            <a:r>
              <a:rPr lang="zh-CN" altLang="en-US" sz="2400" i="0" noProof="1">
                <a:ea typeface="宋体" pitchFamily="2" charset="-122"/>
              </a:rPr>
              <a:t>发现缺陷</a:t>
            </a:r>
            <a:endParaRPr lang="en-US" altLang="zh-CN" sz="2400" i="0" noProof="1">
              <a:latin typeface="Arial" pitchFamily="34" charset="0"/>
              <a:ea typeface="黑体" pitchFamily="49" charset="-122"/>
            </a:endParaRPr>
          </a:p>
          <a:p>
            <a:pPr marL="906780" indent="-457200">
              <a:lnSpc>
                <a:spcPct val="130000"/>
              </a:lnSpc>
              <a:buClr>
                <a:srgbClr val="91AC4E"/>
              </a:buClr>
              <a:buSzPct val="80000"/>
              <a:buFont typeface="Wingdings" pitchFamily="2" charset="2"/>
              <a:buChar char="p"/>
              <a:defRPr/>
            </a:pPr>
            <a:r>
              <a:rPr lang="en-US" altLang="zh-CN" sz="2400" i="0" noProof="1">
                <a:ea typeface="宋体" pitchFamily="2" charset="-122"/>
              </a:rPr>
              <a:t>V&amp;V</a:t>
            </a:r>
            <a:endParaRPr lang="zh-CN" altLang="en-US" sz="2400" i="0" noProof="1">
              <a:latin typeface="Arial" pitchFamily="34" charset="0"/>
              <a:ea typeface="黑体" pitchFamily="49" charset="-122"/>
            </a:endParaRPr>
          </a:p>
          <a:p>
            <a:pPr marL="457200" indent="-457200">
              <a:spcBef>
                <a:spcPct val="50000"/>
              </a:spcBef>
              <a:buFontTx/>
              <a:buAutoNum type="circleNumDbPlain"/>
              <a:defRPr/>
            </a:pPr>
            <a:r>
              <a:rPr lang="zh-CN" altLang="en-US" sz="2800" b="1" i="0" noProof="1">
                <a:ea typeface="宋体" pitchFamily="2" charset="-122"/>
              </a:rPr>
              <a:t>软件测试和开发的关系</a:t>
            </a:r>
            <a:endParaRPr lang="en-US" altLang="zh-CN" sz="2800" b="1" i="0" noProof="1">
              <a:latin typeface="Arial" pitchFamily="34" charset="0"/>
              <a:ea typeface="黑体" pitchFamily="49" charset="-122"/>
            </a:endParaRPr>
          </a:p>
          <a:p>
            <a:pPr marL="457200" indent="-457200">
              <a:spcBef>
                <a:spcPct val="50000"/>
              </a:spcBef>
              <a:buFontTx/>
              <a:buAutoNum type="circleNumDbPlain"/>
              <a:defRPr/>
            </a:pPr>
            <a:r>
              <a:rPr lang="en-US" altLang="zh-CN" sz="2800" b="1" i="0" noProof="1">
                <a:ea typeface="宋体" pitchFamily="2" charset="-122"/>
              </a:rPr>
              <a:t>TDD</a:t>
            </a:r>
            <a:endParaRPr lang="zh-CN" altLang="en-US" sz="2800" b="1" i="0" noProof="1">
              <a:latin typeface="Arial" pitchFamily="34" charset="0"/>
              <a:ea typeface="黑体" pitchFamily="49" charset="-122"/>
            </a:endParaRPr>
          </a:p>
        </p:txBody>
      </p:sp>
      <p:pic>
        <p:nvPicPr>
          <p:cNvPr id="2" name="Picture 6" descr="http://www.zwcadclub.com/en/blogs/CAD-1/upload/2009/12/review-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2767013"/>
            <a:ext cx="3348037"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4" descr="http://nosheep.net/wp-content/uploads/gorilla-270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2708275"/>
            <a:ext cx="25717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a:xfrm>
            <a:off x="1619250" y="333375"/>
            <a:ext cx="5719763" cy="717550"/>
          </a:xfrm>
        </p:spPr>
        <p:txBody>
          <a:bodyPr/>
          <a:lstStyle/>
          <a:p>
            <a:pPr algn="ctr" eaLnBrk="1" hangingPunct="1"/>
            <a:r>
              <a:rPr lang="zh-CN" altLang="en-US" sz="3600" smtClean="0">
                <a:solidFill>
                  <a:srgbClr val="FFFF00"/>
                </a:solidFill>
                <a:latin typeface="黑体" pitchFamily="2" charset="-122"/>
              </a:rPr>
              <a:t>产品质量的标准</a:t>
            </a:r>
          </a:p>
        </p:txBody>
      </p:sp>
      <p:sp>
        <p:nvSpPr>
          <p:cNvPr id="15364" name="Rectangle 3"/>
          <p:cNvSpPr>
            <a:spLocks noChangeArrowheads="1"/>
          </p:cNvSpPr>
          <p:nvPr/>
        </p:nvSpPr>
        <p:spPr bwMode="auto">
          <a:xfrm>
            <a:off x="827088" y="1916113"/>
            <a:ext cx="4573587"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黑体" pitchFamily="2" charset="-122"/>
              </a:defRPr>
            </a:lvl1pPr>
            <a:lvl2pPr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功能性</a:t>
            </a:r>
            <a:r>
              <a:rPr lang="zh-CN" altLang="en-US" sz="2000" i="0">
                <a:ea typeface="宋体" pitchFamily="2" charset="-122"/>
              </a:rPr>
              <a:t> </a:t>
            </a:r>
            <a:r>
              <a:rPr lang="en-US" altLang="zh-CN" sz="2000" i="0">
                <a:ea typeface="宋体" pitchFamily="2" charset="-122"/>
              </a:rPr>
              <a:t>Functionality</a:t>
            </a: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可用性</a:t>
            </a:r>
            <a:r>
              <a:rPr lang="zh-CN" altLang="en-US" sz="2000" i="0">
                <a:ea typeface="宋体" pitchFamily="2" charset="-122"/>
              </a:rPr>
              <a:t> </a:t>
            </a:r>
            <a:r>
              <a:rPr lang="en-US" altLang="zh-CN" sz="2000" i="0">
                <a:ea typeface="宋体" pitchFamily="2" charset="-122"/>
              </a:rPr>
              <a:t>Usability</a:t>
            </a:r>
            <a:endParaRPr lang="zh-CN" altLang="en-US" sz="2000" i="0">
              <a:ea typeface="宋体" pitchFamily="2" charset="-122"/>
            </a:endParaRP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可靠性</a:t>
            </a:r>
            <a:r>
              <a:rPr lang="zh-CN" altLang="en-US" sz="2000" i="0">
                <a:ea typeface="宋体" pitchFamily="2" charset="-122"/>
              </a:rPr>
              <a:t> </a:t>
            </a:r>
            <a:r>
              <a:rPr lang="en-US" altLang="zh-CN" sz="2000" i="0">
                <a:ea typeface="宋体" pitchFamily="2" charset="-122"/>
              </a:rPr>
              <a:t>Reliability </a:t>
            </a:r>
            <a:endParaRPr lang="zh-CN" altLang="en-US" sz="2000" i="0">
              <a:ea typeface="宋体" pitchFamily="2" charset="-122"/>
            </a:endParaRP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性能</a:t>
            </a:r>
            <a:r>
              <a:rPr lang="zh-CN" altLang="en-US" sz="2000" i="0">
                <a:ea typeface="宋体" pitchFamily="2" charset="-122"/>
              </a:rPr>
              <a:t> </a:t>
            </a:r>
            <a:r>
              <a:rPr lang="en-US" altLang="zh-CN" sz="2000" i="0">
                <a:ea typeface="宋体" pitchFamily="2" charset="-122"/>
              </a:rPr>
              <a:t>Performance</a:t>
            </a: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容量</a:t>
            </a:r>
            <a:r>
              <a:rPr lang="zh-CN" altLang="en-US" sz="2000" i="0">
                <a:ea typeface="宋体" pitchFamily="2" charset="-122"/>
              </a:rPr>
              <a:t> </a:t>
            </a:r>
            <a:r>
              <a:rPr lang="en-US" altLang="zh-CN" sz="2000" i="0">
                <a:ea typeface="宋体" pitchFamily="2" charset="-122"/>
              </a:rPr>
              <a:t>Capacity</a:t>
            </a: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可伸缩性</a:t>
            </a:r>
            <a:r>
              <a:rPr lang="zh-CN" altLang="en-US" sz="2000" i="0">
                <a:ea typeface="宋体" pitchFamily="2" charset="-122"/>
              </a:rPr>
              <a:t> </a:t>
            </a:r>
            <a:r>
              <a:rPr lang="en-US" altLang="zh-CN" sz="2000" i="0">
                <a:ea typeface="宋体" pitchFamily="2" charset="-122"/>
              </a:rPr>
              <a:t>Scalability</a:t>
            </a: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可维护性</a:t>
            </a:r>
            <a:r>
              <a:rPr lang="zh-CN" altLang="en-US" sz="2000" i="0">
                <a:ea typeface="宋体" pitchFamily="2" charset="-122"/>
              </a:rPr>
              <a:t> </a:t>
            </a:r>
            <a:r>
              <a:rPr lang="en-US" altLang="zh-CN" sz="2000" i="0">
                <a:ea typeface="宋体" pitchFamily="2" charset="-122"/>
              </a:rPr>
              <a:t>Service manageability</a:t>
            </a: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兼容性</a:t>
            </a:r>
            <a:r>
              <a:rPr lang="zh-CN" altLang="en-US" sz="2000" i="0">
                <a:ea typeface="宋体" pitchFamily="2" charset="-122"/>
              </a:rPr>
              <a:t> </a:t>
            </a:r>
            <a:r>
              <a:rPr lang="en-US" altLang="zh-CN" sz="2000" i="0">
                <a:ea typeface="宋体" pitchFamily="2" charset="-122"/>
              </a:rPr>
              <a:t>Compatibility</a:t>
            </a:r>
          </a:p>
          <a:p>
            <a:pPr lvl="1" eaLnBrk="1" hangingPunct="1">
              <a:spcBef>
                <a:spcPct val="50000"/>
              </a:spcBef>
            </a:pPr>
            <a:r>
              <a:rPr lang="en-US" altLang="zh-CN" sz="2000" b="1" i="0">
                <a:solidFill>
                  <a:srgbClr val="99CCFF"/>
                </a:solidFill>
                <a:ea typeface="宋体" pitchFamily="2" charset="-122"/>
              </a:rPr>
              <a:t>- </a:t>
            </a:r>
            <a:r>
              <a:rPr lang="zh-CN" altLang="en-US" sz="2000" b="1" i="0">
                <a:solidFill>
                  <a:srgbClr val="3366FF"/>
                </a:solidFill>
                <a:ea typeface="宋体" pitchFamily="2" charset="-122"/>
              </a:rPr>
              <a:t>可扩展性</a:t>
            </a:r>
            <a:r>
              <a:rPr lang="zh-CN" altLang="en-US" sz="2000" b="1" i="0">
                <a:solidFill>
                  <a:schemeClr val="accent2"/>
                </a:solidFill>
                <a:ea typeface="宋体" pitchFamily="2" charset="-122"/>
              </a:rPr>
              <a:t> </a:t>
            </a:r>
            <a:r>
              <a:rPr lang="en-US" altLang="zh-CN" sz="2000" i="0">
                <a:ea typeface="宋体" pitchFamily="2" charset="-122"/>
              </a:rPr>
              <a:t>Extensibility</a:t>
            </a:r>
          </a:p>
        </p:txBody>
      </p:sp>
      <p:sp>
        <p:nvSpPr>
          <p:cNvPr id="15365" name="右大括号 4"/>
          <p:cNvSpPr>
            <a:spLocks/>
          </p:cNvSpPr>
          <p:nvPr/>
        </p:nvSpPr>
        <p:spPr bwMode="auto">
          <a:xfrm>
            <a:off x="5184775" y="2349500"/>
            <a:ext cx="503238" cy="3635375"/>
          </a:xfrm>
          <a:prstGeom prst="rightBrace">
            <a:avLst>
              <a:gd name="adj1" fmla="val 48896"/>
              <a:gd name="adj2" fmla="val 50000"/>
            </a:avLst>
          </a:prstGeom>
          <a:noFill/>
          <a:ln w="19050">
            <a:solidFill>
              <a:srgbClr val="00009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i="0">
              <a:ea typeface="宋体" pitchFamily="2" charset="-122"/>
            </a:endParaRPr>
          </a:p>
        </p:txBody>
      </p:sp>
      <p:sp>
        <p:nvSpPr>
          <p:cNvPr id="15366" name="TextBox 5"/>
          <p:cNvSpPr txBox="1">
            <a:spLocks noChangeArrowheads="1"/>
          </p:cNvSpPr>
          <p:nvPr/>
        </p:nvSpPr>
        <p:spPr bwMode="auto">
          <a:xfrm>
            <a:off x="5651500" y="3789363"/>
            <a:ext cx="158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b="1">
                <a:solidFill>
                  <a:srgbClr val="00B050"/>
                </a:solidFill>
                <a:ea typeface="宋体" pitchFamily="2" charset="-122"/>
              </a:rPr>
              <a:t>非功能特性</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58888" y="366713"/>
            <a:ext cx="6313487" cy="561975"/>
          </a:xfrm>
        </p:spPr>
        <p:txBody>
          <a:bodyPr/>
          <a:lstStyle/>
          <a:p>
            <a:pPr algn="ctr" eaLnBrk="1" hangingPunct="1"/>
            <a:r>
              <a:rPr lang="zh-CN" altLang="en-US" sz="3600" smtClean="0">
                <a:solidFill>
                  <a:srgbClr val="FFFF00"/>
                </a:solidFill>
                <a:latin typeface="黑体" pitchFamily="2" charset="-122"/>
              </a:rPr>
              <a:t>软件质量特征 </a:t>
            </a:r>
            <a:r>
              <a:rPr lang="en-US" altLang="zh-CN" sz="3600" smtClean="0">
                <a:solidFill>
                  <a:srgbClr val="FF0000"/>
                </a:solidFill>
              </a:rPr>
              <a:t>(ISO 9126)</a:t>
            </a:r>
          </a:p>
        </p:txBody>
      </p:sp>
      <p:sp>
        <p:nvSpPr>
          <p:cNvPr id="1465347" name="Rectangle 3"/>
          <p:cNvSpPr>
            <a:spLocks noGrp="1" noChangeArrowheads="1"/>
          </p:cNvSpPr>
          <p:nvPr>
            <p:ph type="body" idx="1"/>
          </p:nvPr>
        </p:nvSpPr>
        <p:spPr>
          <a:xfrm>
            <a:off x="323850" y="1628775"/>
            <a:ext cx="8496300" cy="4752975"/>
          </a:xfrm>
          <a:ln>
            <a:miter lim="800000"/>
          </a:ln>
        </p:spPr>
        <p:txBody>
          <a:bodyPr/>
          <a:lstStyle/>
          <a:p>
            <a:pPr eaLnBrk="1" hangingPunct="1">
              <a:lnSpc>
                <a:spcPct val="110000"/>
              </a:lnSpc>
              <a:buClr>
                <a:srgbClr val="336600"/>
              </a:buClr>
              <a:buFont typeface="Wingdings" pitchFamily="2" charset="2"/>
              <a:buChar char="p"/>
              <a:defRPr/>
            </a:pPr>
            <a:r>
              <a:rPr lang="zh-CN" altLang="en-US" sz="2400" b="1" noProof="1" smtClean="0">
                <a:latin typeface="楷体"/>
                <a:ea typeface="楷体"/>
                <a:cs typeface="楷体"/>
              </a:rPr>
              <a:t>功能</a:t>
            </a:r>
            <a:r>
              <a:rPr lang="zh-CN" altLang="en-US" sz="2400" noProof="1" smtClean="0">
                <a:latin typeface="楷体"/>
                <a:ea typeface="楷体"/>
                <a:cs typeface="楷体"/>
              </a:rPr>
              <a:t>：</a:t>
            </a:r>
            <a:r>
              <a:rPr lang="zh-CN" altLang="en-US" noProof="1" smtClean="0">
                <a:latin typeface="楷体"/>
                <a:ea typeface="楷体"/>
                <a:cs typeface="楷体"/>
              </a:rPr>
              <a:t>与一组功能及其指定性质有关的一组属性，这里的功能是满足明确或隐含的需求的那些功能。</a:t>
            </a:r>
            <a:endParaRPr lang="en-US" altLang="zh-CN" noProof="1" smtClean="0">
              <a:latin typeface="楷体"/>
              <a:ea typeface="楷体"/>
              <a:cs typeface="楷体"/>
            </a:endParaRPr>
          </a:p>
          <a:p>
            <a:pPr eaLnBrk="1" hangingPunct="1">
              <a:lnSpc>
                <a:spcPct val="110000"/>
              </a:lnSpc>
              <a:buClr>
                <a:srgbClr val="336600"/>
              </a:buClr>
              <a:buFont typeface="Wingdings" pitchFamily="2" charset="2"/>
              <a:buChar char="p"/>
              <a:defRPr/>
            </a:pPr>
            <a:r>
              <a:rPr lang="zh-CN" altLang="en-US" sz="2400" b="1" noProof="1" smtClean="0">
                <a:latin typeface="楷体"/>
                <a:ea typeface="楷体"/>
                <a:cs typeface="楷体"/>
              </a:rPr>
              <a:t>可靠</a:t>
            </a:r>
            <a:r>
              <a:rPr lang="zh-CN" altLang="en-US" sz="2400" noProof="1" smtClean="0">
                <a:latin typeface="楷体"/>
                <a:ea typeface="楷体"/>
                <a:cs typeface="楷体"/>
              </a:rPr>
              <a:t>：</a:t>
            </a:r>
            <a:r>
              <a:rPr lang="zh-CN" altLang="en-US" noProof="1">
                <a:latin typeface="楷体"/>
                <a:ea typeface="楷体"/>
                <a:cs typeface="楷体"/>
              </a:rPr>
              <a:t>在规定的一段时间和条件下，与软件维持其性能水平的能力有关的一组属性。</a:t>
            </a:r>
            <a:endParaRPr lang="en-US" altLang="zh-CN" noProof="1">
              <a:latin typeface="楷体"/>
              <a:ea typeface="楷体"/>
              <a:cs typeface="楷体"/>
            </a:endParaRPr>
          </a:p>
          <a:p>
            <a:pPr eaLnBrk="1" hangingPunct="1">
              <a:lnSpc>
                <a:spcPct val="110000"/>
              </a:lnSpc>
              <a:buClr>
                <a:srgbClr val="336600"/>
              </a:buClr>
              <a:buFont typeface="Wingdings" pitchFamily="2" charset="2"/>
              <a:buChar char="p"/>
              <a:defRPr/>
            </a:pPr>
            <a:r>
              <a:rPr lang="zh-CN" altLang="en-US" sz="2400" b="1" noProof="1" smtClean="0">
                <a:latin typeface="楷体"/>
                <a:ea typeface="楷体"/>
                <a:cs typeface="楷体"/>
              </a:rPr>
              <a:t>易用</a:t>
            </a:r>
            <a:r>
              <a:rPr lang="zh-CN" altLang="en-US" sz="2400" noProof="1" smtClean="0">
                <a:latin typeface="楷体"/>
                <a:ea typeface="楷体"/>
                <a:cs typeface="楷体"/>
              </a:rPr>
              <a:t>：</a:t>
            </a:r>
            <a:r>
              <a:rPr lang="zh-CN" altLang="en-US" noProof="1">
                <a:latin typeface="楷体"/>
                <a:ea typeface="楷体"/>
                <a:cs typeface="楷体"/>
              </a:rPr>
              <a:t>由一组规定或潜在的用户为使用软件所需作的努力和所作的评价有关的一组属性</a:t>
            </a:r>
            <a:r>
              <a:rPr lang="zh-CN" altLang="en-US" sz="2400" noProof="1" smtClean="0">
                <a:latin typeface="楷体"/>
                <a:ea typeface="楷体"/>
                <a:cs typeface="楷体"/>
              </a:rPr>
              <a:t>。</a:t>
            </a:r>
            <a:endParaRPr lang="en-US" altLang="zh-CN" sz="2400" noProof="1" smtClean="0">
              <a:latin typeface="楷体"/>
              <a:ea typeface="楷体"/>
              <a:cs typeface="楷体"/>
            </a:endParaRPr>
          </a:p>
          <a:p>
            <a:pPr eaLnBrk="1" hangingPunct="1">
              <a:lnSpc>
                <a:spcPct val="110000"/>
              </a:lnSpc>
              <a:buClr>
                <a:srgbClr val="336600"/>
              </a:buClr>
              <a:buFont typeface="Wingdings" pitchFamily="2" charset="2"/>
              <a:buChar char="p"/>
              <a:defRPr/>
            </a:pPr>
            <a:r>
              <a:rPr lang="zh-CN" altLang="en-US" sz="2400" b="1" noProof="1" smtClean="0">
                <a:latin typeface="楷体"/>
                <a:ea typeface="楷体"/>
                <a:cs typeface="楷体"/>
              </a:rPr>
              <a:t>效率</a:t>
            </a:r>
            <a:r>
              <a:rPr lang="zh-CN" altLang="en-US" sz="2400" noProof="1" smtClean="0">
                <a:latin typeface="楷体"/>
                <a:ea typeface="楷体"/>
                <a:cs typeface="楷体"/>
              </a:rPr>
              <a:t>：</a:t>
            </a:r>
            <a:r>
              <a:rPr lang="zh-CN" altLang="en-US" noProof="1">
                <a:latin typeface="楷体"/>
                <a:ea typeface="楷体"/>
                <a:cs typeface="楷体"/>
              </a:rPr>
              <a:t>与在规定条件下软件的性能水平与所使用资源量之间关系有关的一组属性。</a:t>
            </a:r>
          </a:p>
          <a:p>
            <a:pPr eaLnBrk="1" hangingPunct="1">
              <a:lnSpc>
                <a:spcPct val="110000"/>
              </a:lnSpc>
              <a:buClr>
                <a:srgbClr val="336600"/>
              </a:buClr>
              <a:buFont typeface="Wingdings" pitchFamily="2" charset="2"/>
              <a:buChar char="p"/>
              <a:defRPr/>
            </a:pPr>
            <a:r>
              <a:rPr lang="zh-CN" altLang="en-US" sz="2400" b="1" noProof="1" smtClean="0">
                <a:latin typeface="楷体"/>
                <a:ea typeface="楷体"/>
                <a:cs typeface="楷体"/>
              </a:rPr>
              <a:t>可维护</a:t>
            </a:r>
            <a:r>
              <a:rPr lang="zh-CN" altLang="en-US" sz="2400" noProof="1" smtClean="0">
                <a:latin typeface="楷体"/>
                <a:ea typeface="楷体"/>
                <a:cs typeface="楷体"/>
              </a:rPr>
              <a:t>：</a:t>
            </a:r>
            <a:r>
              <a:rPr lang="zh-CN" altLang="en-US" noProof="1">
                <a:latin typeface="楷体"/>
                <a:ea typeface="楷体"/>
                <a:cs typeface="楷体"/>
              </a:rPr>
              <a:t>与进行指定的修改所需的努力有关的一组属性。</a:t>
            </a:r>
          </a:p>
          <a:p>
            <a:pPr eaLnBrk="1" hangingPunct="1">
              <a:lnSpc>
                <a:spcPct val="110000"/>
              </a:lnSpc>
              <a:buClr>
                <a:srgbClr val="336600"/>
              </a:buClr>
              <a:buFont typeface="Wingdings" pitchFamily="2" charset="2"/>
              <a:buChar char="p"/>
              <a:defRPr/>
            </a:pPr>
            <a:r>
              <a:rPr lang="zh-CN" altLang="en-US" sz="2400" b="1" noProof="1" smtClean="0">
                <a:latin typeface="楷体"/>
                <a:ea typeface="楷体"/>
                <a:cs typeface="楷体"/>
              </a:rPr>
              <a:t>可移植</a:t>
            </a:r>
            <a:r>
              <a:rPr lang="zh-CN" altLang="en-US" sz="2400" noProof="1" smtClean="0">
                <a:latin typeface="楷体"/>
                <a:ea typeface="楷体"/>
                <a:cs typeface="楷体"/>
              </a:rPr>
              <a:t>：</a:t>
            </a:r>
            <a:r>
              <a:rPr lang="zh-CN" altLang="en-US" noProof="1">
                <a:latin typeface="楷体"/>
                <a:ea typeface="楷体"/>
                <a:cs typeface="楷体"/>
              </a:rPr>
              <a:t>与软件从一个环境转移到另一个环境的能力有关的一组属性</a:t>
            </a:r>
            <a:r>
              <a:rPr lang="zh-CN" altLang="en-US" noProof="1" smtClean="0">
                <a:latin typeface="楷体"/>
                <a:ea typeface="楷体"/>
                <a:cs typeface="楷体"/>
              </a:rPr>
              <a:t>。</a:t>
            </a:r>
            <a:endParaRPr lang="en-US" altLang="zh-CN" sz="2400" noProof="1">
              <a:latin typeface="楷体"/>
              <a:ea typeface="楷体"/>
              <a:cs typeface="楷体"/>
            </a:endParaRPr>
          </a:p>
          <a:p>
            <a:pPr marL="0" indent="0" algn="ctr" eaLnBrk="1" hangingPunct="1">
              <a:lnSpc>
                <a:spcPct val="110000"/>
              </a:lnSpc>
              <a:buClr>
                <a:srgbClr val="336600"/>
              </a:buClr>
              <a:defRPr/>
            </a:pPr>
            <a:r>
              <a:rPr lang="zh-CN" altLang="en-US" noProof="1" smtClean="0">
                <a:latin typeface="楷体"/>
                <a:ea typeface="楷体"/>
                <a:cs typeface="楷体"/>
              </a:rPr>
              <a:t>其中每一个质量特征都分别与若干子特征相对应</a:t>
            </a:r>
            <a:r>
              <a:rPr lang="zh-CN" altLang="en-US" noProof="1">
                <a:latin typeface="楷体"/>
                <a:ea typeface="楷体"/>
                <a:cs typeface="楷体"/>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971550" y="404813"/>
            <a:ext cx="7104063" cy="561975"/>
          </a:xfrm>
        </p:spPr>
        <p:txBody>
          <a:bodyPr/>
          <a:lstStyle/>
          <a:p>
            <a:pPr algn="ctr" eaLnBrk="1" hangingPunct="1"/>
            <a:r>
              <a:rPr lang="en-US" altLang="zh-CN" sz="3600" smtClean="0">
                <a:solidFill>
                  <a:srgbClr val="FFFF00"/>
                </a:solidFill>
                <a:latin typeface="黑体" pitchFamily="2" charset="-122"/>
              </a:rPr>
              <a:t>ISO 9126</a:t>
            </a:r>
            <a:r>
              <a:rPr lang="zh-CN" altLang="en-US" sz="3600" smtClean="0">
                <a:solidFill>
                  <a:srgbClr val="FFFF00"/>
                </a:solidFill>
                <a:latin typeface="黑体" pitchFamily="2" charset="-122"/>
              </a:rPr>
              <a:t>软件质量三层模型</a:t>
            </a:r>
          </a:p>
        </p:txBody>
      </p:sp>
      <p:pic>
        <p:nvPicPr>
          <p:cNvPr id="17411" name="Picture 2" descr="1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341438"/>
            <a:ext cx="3938588"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692275" y="404813"/>
            <a:ext cx="5997575" cy="608012"/>
          </a:xfrm>
        </p:spPr>
        <p:txBody>
          <a:bodyPr/>
          <a:lstStyle/>
          <a:p>
            <a:pPr algn="ctr" eaLnBrk="1" hangingPunct="1"/>
            <a:r>
              <a:rPr lang="en-US" altLang="zh-CN" sz="3600" smtClean="0">
                <a:solidFill>
                  <a:srgbClr val="FFFF00"/>
                </a:solidFill>
                <a:latin typeface="黑体" pitchFamily="2" charset="-122"/>
              </a:rPr>
              <a:t>McCall</a:t>
            </a:r>
            <a:r>
              <a:rPr lang="zh-CN" altLang="en-US" sz="3600" smtClean="0">
                <a:solidFill>
                  <a:srgbClr val="FFFF00"/>
                </a:solidFill>
                <a:latin typeface="黑体" pitchFamily="2" charset="-122"/>
              </a:rPr>
              <a:t>软件质量模型</a:t>
            </a:r>
          </a:p>
        </p:txBody>
      </p:sp>
      <p:grpSp>
        <p:nvGrpSpPr>
          <p:cNvPr id="18435" name="Group 69"/>
          <p:cNvGrpSpPr>
            <a:grpSpLocks/>
          </p:cNvGrpSpPr>
          <p:nvPr/>
        </p:nvGrpSpPr>
        <p:grpSpPr bwMode="auto">
          <a:xfrm>
            <a:off x="2746375" y="1493838"/>
            <a:ext cx="1487488" cy="5127625"/>
            <a:chOff x="1258888" y="1557338"/>
            <a:chExt cx="1839621" cy="5127625"/>
          </a:xfrm>
        </p:grpSpPr>
        <p:sp>
          <p:nvSpPr>
            <p:cNvPr id="1467396" name="Text Box 4"/>
            <p:cNvSpPr txBox="1">
              <a:spLocks noChangeArrowheads="1"/>
            </p:cNvSpPr>
            <p:nvPr/>
          </p:nvSpPr>
          <p:spPr bwMode="auto">
            <a:xfrm>
              <a:off x="1258888" y="6308725"/>
              <a:ext cx="1829804" cy="376238"/>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b="1" noProof="1">
                  <a:effectLst>
                    <a:outerShdw blurRad="38100" dist="38100" dir="2700000" algn="tl">
                      <a:srgbClr val="FFFFFF"/>
                    </a:outerShdw>
                  </a:effectLst>
                  <a:ea typeface="宋体" pitchFamily="2" charset="-122"/>
                </a:rPr>
                <a:t>互用性</a:t>
              </a:r>
              <a:endParaRPr lang="zh-CN" altLang="en-US" b="1" noProof="1">
                <a:effectLst>
                  <a:outerShdw blurRad="38100" dist="38100" dir="2700000" algn="tl">
                    <a:srgbClr val="FFFFFF"/>
                  </a:outerShdw>
                </a:effectLst>
                <a:latin typeface="Arial" pitchFamily="34" charset="0"/>
                <a:ea typeface="黑体" pitchFamily="49" charset="-122"/>
              </a:endParaRPr>
            </a:p>
          </p:txBody>
        </p:sp>
        <p:sp>
          <p:nvSpPr>
            <p:cNvPr id="1467399" name="Text Box 7"/>
            <p:cNvSpPr txBox="1">
              <a:spLocks noChangeArrowheads="1"/>
            </p:cNvSpPr>
            <p:nvPr/>
          </p:nvSpPr>
          <p:spPr bwMode="auto">
            <a:xfrm>
              <a:off x="1258888" y="155733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正确性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0" name="Text Box 8"/>
            <p:cNvSpPr txBox="1">
              <a:spLocks noChangeArrowheads="1"/>
            </p:cNvSpPr>
            <p:nvPr/>
          </p:nvSpPr>
          <p:spPr bwMode="auto">
            <a:xfrm>
              <a:off x="1258888" y="2036763"/>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可靠性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1" name="Text Box 9"/>
            <p:cNvSpPr txBox="1">
              <a:spLocks noChangeArrowheads="1"/>
            </p:cNvSpPr>
            <p:nvPr/>
          </p:nvSpPr>
          <p:spPr bwMode="auto">
            <a:xfrm>
              <a:off x="1258888" y="251618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效率</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2" name="Text Box 10"/>
            <p:cNvSpPr txBox="1">
              <a:spLocks noChangeArrowheads="1"/>
            </p:cNvSpPr>
            <p:nvPr/>
          </p:nvSpPr>
          <p:spPr bwMode="auto">
            <a:xfrm>
              <a:off x="1258888" y="2994025"/>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完整性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3" name="Text Box 11"/>
            <p:cNvSpPr txBox="1">
              <a:spLocks noChangeArrowheads="1"/>
            </p:cNvSpPr>
            <p:nvPr/>
          </p:nvSpPr>
          <p:spPr bwMode="auto">
            <a:xfrm>
              <a:off x="1258888" y="3473450"/>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可用性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4" name="Text Box 12"/>
            <p:cNvSpPr txBox="1">
              <a:spLocks noChangeArrowheads="1"/>
            </p:cNvSpPr>
            <p:nvPr/>
          </p:nvSpPr>
          <p:spPr bwMode="auto">
            <a:xfrm>
              <a:off x="1258888" y="3952875"/>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可维护性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5" name="Text Box 13"/>
            <p:cNvSpPr txBox="1">
              <a:spLocks noChangeArrowheads="1"/>
            </p:cNvSpPr>
            <p:nvPr/>
          </p:nvSpPr>
          <p:spPr bwMode="auto">
            <a:xfrm>
              <a:off x="1258888" y="4432300"/>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可测试性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6" name="Text Box 14"/>
            <p:cNvSpPr txBox="1">
              <a:spLocks noChangeArrowheads="1"/>
            </p:cNvSpPr>
            <p:nvPr/>
          </p:nvSpPr>
          <p:spPr bwMode="auto">
            <a:xfrm>
              <a:off x="1258888" y="491013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灵活性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7" name="Text Box 15"/>
            <p:cNvSpPr txBox="1">
              <a:spLocks noChangeArrowheads="1"/>
            </p:cNvSpPr>
            <p:nvPr/>
          </p:nvSpPr>
          <p:spPr bwMode="auto">
            <a:xfrm>
              <a:off x="1258888" y="5389563"/>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可移植性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sp>
          <p:nvSpPr>
            <p:cNvPr id="1467408" name="Text Box 16"/>
            <p:cNvSpPr txBox="1">
              <a:spLocks noChangeArrowheads="1"/>
            </p:cNvSpPr>
            <p:nvPr/>
          </p:nvSpPr>
          <p:spPr bwMode="auto">
            <a:xfrm>
              <a:off x="1258888" y="5868988"/>
              <a:ext cx="1839621" cy="406400"/>
            </a:xfrm>
            <a:prstGeom prst="rect">
              <a:avLst/>
            </a:prstGeom>
            <a:solidFill>
              <a:srgbClr val="C3E1FF"/>
            </a:solidFill>
            <a:ln w="9525">
              <a:solidFill>
                <a:srgbClr val="808080"/>
              </a:solidFill>
              <a:miter lim="800000"/>
            </a:ln>
            <a:effectLst/>
          </p:spPr>
          <p:txBody>
            <a:bodyPr>
              <a:spAutoFit/>
            </a:bodyPr>
            <a:lstStyle/>
            <a:p>
              <a:pPr>
                <a:spcBef>
                  <a:spcPct val="50000"/>
                </a:spcBef>
                <a:defRPr/>
              </a:pPr>
              <a:r>
                <a:rPr lang="zh-CN" altLang="en-US" sz="2000" b="1" noProof="1">
                  <a:effectLst>
                    <a:outerShdw blurRad="38100" dist="38100" dir="2700000" algn="tl">
                      <a:srgbClr val="FFFFFF"/>
                    </a:outerShdw>
                  </a:effectLst>
                  <a:ea typeface="宋体" pitchFamily="2" charset="-122"/>
                </a:rPr>
                <a:t>重复性</a:t>
              </a:r>
              <a:endParaRPr lang="zh-CN" altLang="en-US" sz="2000" b="1" noProof="1">
                <a:effectLst>
                  <a:outerShdw blurRad="38100" dist="38100" dir="2700000" algn="tl">
                    <a:srgbClr val="FFFFFF"/>
                  </a:outerShdw>
                </a:effectLst>
                <a:latin typeface="Arial" pitchFamily="34" charset="0"/>
                <a:ea typeface="黑体" pitchFamily="49" charset="-122"/>
              </a:endParaRPr>
            </a:p>
          </p:txBody>
        </p:sp>
      </p:grpSp>
      <p:grpSp>
        <p:nvGrpSpPr>
          <p:cNvPr id="18436" name="Group 68"/>
          <p:cNvGrpSpPr>
            <a:grpSpLocks/>
          </p:cNvGrpSpPr>
          <p:nvPr/>
        </p:nvGrpSpPr>
        <p:grpSpPr bwMode="auto">
          <a:xfrm>
            <a:off x="6215063" y="1530350"/>
            <a:ext cx="1868487" cy="5153025"/>
            <a:chOff x="5076825" y="1557338"/>
            <a:chExt cx="2638425" cy="5153025"/>
          </a:xfrm>
        </p:grpSpPr>
        <p:sp>
          <p:nvSpPr>
            <p:cNvPr id="18476" name="Text Box 3"/>
            <p:cNvSpPr txBox="1">
              <a:spLocks noChangeArrowheads="1"/>
            </p:cNvSpPr>
            <p:nvPr/>
          </p:nvSpPr>
          <p:spPr bwMode="auto">
            <a:xfrm>
              <a:off x="5076825" y="1557338"/>
              <a:ext cx="2590800" cy="257175"/>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阐述性</a:t>
              </a:r>
            </a:p>
          </p:txBody>
        </p:sp>
        <p:sp>
          <p:nvSpPr>
            <p:cNvPr id="18477" name="Text Box 5"/>
            <p:cNvSpPr txBox="1">
              <a:spLocks noChangeArrowheads="1"/>
            </p:cNvSpPr>
            <p:nvPr/>
          </p:nvSpPr>
          <p:spPr bwMode="auto">
            <a:xfrm>
              <a:off x="5076825" y="6453188"/>
              <a:ext cx="2627313" cy="257175"/>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数据公开性</a:t>
              </a:r>
            </a:p>
          </p:txBody>
        </p:sp>
        <p:sp>
          <p:nvSpPr>
            <p:cNvPr id="18478" name="Text Box 17"/>
            <p:cNvSpPr txBox="1">
              <a:spLocks noChangeArrowheads="1"/>
            </p:cNvSpPr>
            <p:nvPr/>
          </p:nvSpPr>
          <p:spPr bwMode="auto">
            <a:xfrm>
              <a:off x="5097328" y="2066334"/>
              <a:ext cx="2617922" cy="258063"/>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连贯性</a:t>
              </a:r>
              <a:endParaRPr lang="en-US" altLang="zh-CN" sz="1400" b="1">
                <a:ea typeface="宋体" pitchFamily="2" charset="-122"/>
              </a:endParaRPr>
            </a:p>
          </p:txBody>
        </p:sp>
        <p:sp>
          <p:nvSpPr>
            <p:cNvPr id="18479" name="Text Box 18"/>
            <p:cNvSpPr txBox="1">
              <a:spLocks noChangeArrowheads="1"/>
            </p:cNvSpPr>
            <p:nvPr/>
          </p:nvSpPr>
          <p:spPr bwMode="auto">
            <a:xfrm>
              <a:off x="5097328" y="2325822"/>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容错性</a:t>
              </a:r>
            </a:p>
          </p:txBody>
        </p:sp>
        <p:sp>
          <p:nvSpPr>
            <p:cNvPr id="18480" name="Text Box 19"/>
            <p:cNvSpPr txBox="1">
              <a:spLocks noChangeArrowheads="1"/>
            </p:cNvSpPr>
            <p:nvPr/>
          </p:nvSpPr>
          <p:spPr bwMode="auto">
            <a:xfrm>
              <a:off x="5097328" y="2583885"/>
              <a:ext cx="2617922" cy="258063"/>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执行效率/储存效率</a:t>
              </a:r>
            </a:p>
          </p:txBody>
        </p:sp>
        <p:sp>
          <p:nvSpPr>
            <p:cNvPr id="18481" name="Text Box 20"/>
            <p:cNvSpPr txBox="1">
              <a:spLocks noChangeArrowheads="1"/>
            </p:cNvSpPr>
            <p:nvPr/>
          </p:nvSpPr>
          <p:spPr bwMode="auto">
            <a:xfrm>
              <a:off x="5079639" y="2857631"/>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存取控制/存取检查</a:t>
              </a:r>
            </a:p>
          </p:txBody>
        </p:sp>
        <p:sp>
          <p:nvSpPr>
            <p:cNvPr id="18482" name="Text Box 21"/>
            <p:cNvSpPr txBox="1">
              <a:spLocks noChangeArrowheads="1"/>
            </p:cNvSpPr>
            <p:nvPr/>
          </p:nvSpPr>
          <p:spPr bwMode="auto">
            <a:xfrm>
              <a:off x="5097328" y="3359498"/>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可训练</a:t>
              </a:r>
            </a:p>
          </p:txBody>
        </p:sp>
        <p:sp>
          <p:nvSpPr>
            <p:cNvPr id="18483" name="Text Box 22"/>
            <p:cNvSpPr txBox="1">
              <a:spLocks noChangeArrowheads="1"/>
            </p:cNvSpPr>
            <p:nvPr/>
          </p:nvSpPr>
          <p:spPr bwMode="auto">
            <a:xfrm>
              <a:off x="5079639" y="3610432"/>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沟通良好 </a:t>
              </a:r>
            </a:p>
          </p:txBody>
        </p:sp>
        <p:sp>
          <p:nvSpPr>
            <p:cNvPr id="18484" name="Text Box 23"/>
            <p:cNvSpPr txBox="1">
              <a:spLocks noChangeArrowheads="1"/>
            </p:cNvSpPr>
            <p:nvPr/>
          </p:nvSpPr>
          <p:spPr bwMode="auto">
            <a:xfrm>
              <a:off x="5097328" y="3877049"/>
              <a:ext cx="2617922" cy="266617"/>
            </a:xfrm>
            <a:prstGeom prst="rect">
              <a:avLst/>
            </a:prstGeom>
            <a:solidFill>
              <a:srgbClr val="CCFF99"/>
            </a:solidFill>
            <a:ln w="19050">
              <a:solidFill>
                <a:schemeClr val="folHlink"/>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简单性</a:t>
              </a:r>
            </a:p>
          </p:txBody>
        </p:sp>
        <p:sp>
          <p:nvSpPr>
            <p:cNvPr id="18485" name="Text Box 24"/>
            <p:cNvSpPr txBox="1">
              <a:spLocks noChangeArrowheads="1"/>
            </p:cNvSpPr>
            <p:nvPr/>
          </p:nvSpPr>
          <p:spPr bwMode="auto">
            <a:xfrm>
              <a:off x="5097328" y="4135112"/>
              <a:ext cx="2617922" cy="258063"/>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易操作的</a:t>
              </a:r>
            </a:p>
          </p:txBody>
        </p:sp>
        <p:sp>
          <p:nvSpPr>
            <p:cNvPr id="18486" name="Text Box 25"/>
            <p:cNvSpPr txBox="1">
              <a:spLocks noChangeArrowheads="1"/>
            </p:cNvSpPr>
            <p:nvPr/>
          </p:nvSpPr>
          <p:spPr bwMode="auto">
            <a:xfrm>
              <a:off x="5097328" y="4394600"/>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工具</a:t>
              </a:r>
            </a:p>
          </p:txBody>
        </p:sp>
        <p:sp>
          <p:nvSpPr>
            <p:cNvPr id="18487" name="Text Box 26"/>
            <p:cNvSpPr txBox="1">
              <a:spLocks noChangeArrowheads="1"/>
            </p:cNvSpPr>
            <p:nvPr/>
          </p:nvSpPr>
          <p:spPr bwMode="auto">
            <a:xfrm>
              <a:off x="5097328" y="4652662"/>
              <a:ext cx="2617922" cy="258063"/>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自我操作性</a:t>
              </a:r>
            </a:p>
          </p:txBody>
        </p:sp>
        <p:sp>
          <p:nvSpPr>
            <p:cNvPr id="18488" name="Text Box 27"/>
            <p:cNvSpPr txBox="1">
              <a:spLocks noChangeArrowheads="1"/>
            </p:cNvSpPr>
            <p:nvPr/>
          </p:nvSpPr>
          <p:spPr bwMode="auto">
            <a:xfrm>
              <a:off x="5097328" y="4912151"/>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扩展性</a:t>
              </a:r>
            </a:p>
          </p:txBody>
        </p:sp>
        <p:sp>
          <p:nvSpPr>
            <p:cNvPr id="18489" name="Text Box 28"/>
            <p:cNvSpPr txBox="1">
              <a:spLocks noChangeArrowheads="1"/>
            </p:cNvSpPr>
            <p:nvPr/>
          </p:nvSpPr>
          <p:spPr bwMode="auto">
            <a:xfrm>
              <a:off x="5097328" y="5168787"/>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一般性</a:t>
              </a:r>
            </a:p>
          </p:txBody>
        </p:sp>
        <p:sp>
          <p:nvSpPr>
            <p:cNvPr id="18490" name="Text Box 29"/>
            <p:cNvSpPr txBox="1">
              <a:spLocks noChangeArrowheads="1"/>
            </p:cNvSpPr>
            <p:nvPr/>
          </p:nvSpPr>
          <p:spPr bwMode="auto">
            <a:xfrm>
              <a:off x="5097328" y="5428276"/>
              <a:ext cx="2617922" cy="262340"/>
            </a:xfrm>
            <a:prstGeom prst="rect">
              <a:avLst/>
            </a:prstGeom>
            <a:solidFill>
              <a:srgbClr val="CCFF99"/>
            </a:solidFill>
            <a:ln w="15875">
              <a:solidFill>
                <a:schemeClr val="folHlink"/>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模块性</a:t>
              </a:r>
            </a:p>
          </p:txBody>
        </p:sp>
        <p:sp>
          <p:nvSpPr>
            <p:cNvPr id="18491" name="Text Box 30"/>
            <p:cNvSpPr txBox="1">
              <a:spLocks noChangeArrowheads="1"/>
            </p:cNvSpPr>
            <p:nvPr/>
          </p:nvSpPr>
          <p:spPr bwMode="auto">
            <a:xfrm>
              <a:off x="5097328" y="5686338"/>
              <a:ext cx="2617922" cy="226696"/>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200" b="1">
                  <a:ea typeface="宋体" pitchFamily="2" charset="-122"/>
                </a:rPr>
                <a:t>软件系统独立性</a:t>
              </a:r>
            </a:p>
          </p:txBody>
        </p:sp>
        <p:sp>
          <p:nvSpPr>
            <p:cNvPr id="18492" name="Text Box 31"/>
            <p:cNvSpPr txBox="1">
              <a:spLocks noChangeArrowheads="1"/>
            </p:cNvSpPr>
            <p:nvPr/>
          </p:nvSpPr>
          <p:spPr bwMode="auto">
            <a:xfrm>
              <a:off x="5097328" y="5945826"/>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机器独立性</a:t>
              </a:r>
            </a:p>
          </p:txBody>
        </p:sp>
        <p:sp>
          <p:nvSpPr>
            <p:cNvPr id="18493" name="Text Box 32"/>
            <p:cNvSpPr txBox="1">
              <a:spLocks noChangeArrowheads="1"/>
            </p:cNvSpPr>
            <p:nvPr/>
          </p:nvSpPr>
          <p:spPr bwMode="auto">
            <a:xfrm>
              <a:off x="5097328" y="6203889"/>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通讯公开性</a:t>
              </a:r>
            </a:p>
          </p:txBody>
        </p:sp>
        <p:sp>
          <p:nvSpPr>
            <p:cNvPr id="18494" name="Text Box 33"/>
            <p:cNvSpPr txBox="1">
              <a:spLocks noChangeArrowheads="1"/>
            </p:cNvSpPr>
            <p:nvPr/>
          </p:nvSpPr>
          <p:spPr bwMode="auto">
            <a:xfrm>
              <a:off x="5097328" y="1806846"/>
              <a:ext cx="2617922" cy="256637"/>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正确性</a:t>
              </a:r>
            </a:p>
          </p:txBody>
        </p:sp>
        <p:sp>
          <p:nvSpPr>
            <p:cNvPr id="18495" name="Text Box 34"/>
            <p:cNvSpPr txBox="1">
              <a:spLocks noChangeArrowheads="1"/>
            </p:cNvSpPr>
            <p:nvPr/>
          </p:nvSpPr>
          <p:spPr bwMode="auto">
            <a:xfrm>
              <a:off x="5097328" y="3100010"/>
              <a:ext cx="2617922" cy="258063"/>
            </a:xfrm>
            <a:prstGeom prst="rect">
              <a:avLst/>
            </a:prstGeom>
            <a:solidFill>
              <a:srgbClr val="CCFF99"/>
            </a:solidFill>
            <a:ln w="9525">
              <a:solidFill>
                <a:srgbClr val="808080"/>
              </a:solidFill>
              <a:miter lim="800000"/>
              <a:headEnd/>
              <a:tailEnd/>
            </a:ln>
          </p:spPr>
          <p:txBody>
            <a:bodyPr tIns="18000" bIns="1800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b="1">
                  <a:ea typeface="宋体" pitchFamily="2" charset="-122"/>
                </a:rPr>
                <a:t>可操作性</a:t>
              </a:r>
            </a:p>
          </p:txBody>
        </p:sp>
      </p:grpSp>
      <p:sp>
        <p:nvSpPr>
          <p:cNvPr id="18437" name="Line 35"/>
          <p:cNvSpPr>
            <a:spLocks noChangeShapeType="1"/>
          </p:cNvSpPr>
          <p:nvPr/>
        </p:nvSpPr>
        <p:spPr bwMode="auto">
          <a:xfrm flipH="1">
            <a:off x="4222750" y="1609725"/>
            <a:ext cx="2006600" cy="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38" name="Line 36"/>
          <p:cNvSpPr>
            <a:spLocks noChangeShapeType="1"/>
          </p:cNvSpPr>
          <p:nvPr/>
        </p:nvSpPr>
        <p:spPr bwMode="auto">
          <a:xfrm flipH="1" flipV="1">
            <a:off x="4222750" y="1706563"/>
            <a:ext cx="2006600" cy="160337"/>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39" name="Line 37"/>
          <p:cNvSpPr>
            <a:spLocks noChangeShapeType="1"/>
          </p:cNvSpPr>
          <p:nvPr/>
        </p:nvSpPr>
        <p:spPr bwMode="auto">
          <a:xfrm flipH="1" flipV="1">
            <a:off x="4222750" y="1803400"/>
            <a:ext cx="2006600" cy="32385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0" name="Line 38"/>
          <p:cNvSpPr>
            <a:spLocks noChangeShapeType="1"/>
          </p:cNvSpPr>
          <p:nvPr/>
        </p:nvSpPr>
        <p:spPr bwMode="auto">
          <a:xfrm flipH="1">
            <a:off x="4222750" y="2127250"/>
            <a:ext cx="1973263" cy="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1" name="Line 39"/>
          <p:cNvSpPr>
            <a:spLocks noChangeShapeType="1"/>
          </p:cNvSpPr>
          <p:nvPr/>
        </p:nvSpPr>
        <p:spPr bwMode="auto">
          <a:xfrm flipH="1" flipV="1">
            <a:off x="4222750" y="2224088"/>
            <a:ext cx="2006600" cy="19367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2" name="Line 40"/>
          <p:cNvSpPr>
            <a:spLocks noChangeShapeType="1"/>
          </p:cNvSpPr>
          <p:nvPr/>
        </p:nvSpPr>
        <p:spPr bwMode="auto">
          <a:xfrm flipH="1">
            <a:off x="4222750" y="2674938"/>
            <a:ext cx="2006600" cy="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3" name="Line 41"/>
          <p:cNvSpPr>
            <a:spLocks noChangeShapeType="1"/>
          </p:cNvSpPr>
          <p:nvPr/>
        </p:nvSpPr>
        <p:spPr bwMode="auto">
          <a:xfrm flipH="1">
            <a:off x="4222750" y="2935288"/>
            <a:ext cx="2006600" cy="19367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4" name="Line 42"/>
          <p:cNvSpPr>
            <a:spLocks noChangeShapeType="1"/>
          </p:cNvSpPr>
          <p:nvPr/>
        </p:nvSpPr>
        <p:spPr bwMode="auto">
          <a:xfrm flipH="1">
            <a:off x="4222750" y="3225800"/>
            <a:ext cx="2006600" cy="3556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5" name="Line 43"/>
          <p:cNvSpPr>
            <a:spLocks noChangeShapeType="1"/>
          </p:cNvSpPr>
          <p:nvPr/>
        </p:nvSpPr>
        <p:spPr bwMode="auto">
          <a:xfrm flipH="1">
            <a:off x="4222750" y="3937000"/>
            <a:ext cx="2006600" cy="9683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6" name="Line 44"/>
          <p:cNvSpPr>
            <a:spLocks noChangeShapeType="1"/>
          </p:cNvSpPr>
          <p:nvPr/>
        </p:nvSpPr>
        <p:spPr bwMode="auto">
          <a:xfrm flipH="1">
            <a:off x="4222750" y="3711575"/>
            <a:ext cx="2006600" cy="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7" name="Line 45"/>
          <p:cNvSpPr>
            <a:spLocks noChangeShapeType="1"/>
          </p:cNvSpPr>
          <p:nvPr/>
        </p:nvSpPr>
        <p:spPr bwMode="auto">
          <a:xfrm flipH="1">
            <a:off x="4222750" y="3968750"/>
            <a:ext cx="2006600" cy="614363"/>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8" name="Line 46"/>
          <p:cNvSpPr>
            <a:spLocks noChangeShapeType="1"/>
          </p:cNvSpPr>
          <p:nvPr/>
        </p:nvSpPr>
        <p:spPr bwMode="auto">
          <a:xfrm flipH="1">
            <a:off x="4222750" y="3452813"/>
            <a:ext cx="2006600" cy="19367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9" name="Line 47"/>
          <p:cNvSpPr>
            <a:spLocks noChangeShapeType="1"/>
          </p:cNvSpPr>
          <p:nvPr/>
        </p:nvSpPr>
        <p:spPr bwMode="auto">
          <a:xfrm flipH="1" flipV="1">
            <a:off x="4222750" y="4098925"/>
            <a:ext cx="2006600" cy="9683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0" name="Line 48"/>
          <p:cNvSpPr>
            <a:spLocks noChangeShapeType="1"/>
          </p:cNvSpPr>
          <p:nvPr/>
        </p:nvSpPr>
        <p:spPr bwMode="auto">
          <a:xfrm flipH="1" flipV="1">
            <a:off x="4222750" y="4229100"/>
            <a:ext cx="2006600" cy="129222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1" name="Line 49"/>
          <p:cNvSpPr>
            <a:spLocks noChangeShapeType="1"/>
          </p:cNvSpPr>
          <p:nvPr/>
        </p:nvSpPr>
        <p:spPr bwMode="auto">
          <a:xfrm flipH="1" flipV="1">
            <a:off x="4222750" y="4162425"/>
            <a:ext cx="2006600" cy="5842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2" name="Line 50"/>
          <p:cNvSpPr>
            <a:spLocks noChangeShapeType="1"/>
          </p:cNvSpPr>
          <p:nvPr/>
        </p:nvSpPr>
        <p:spPr bwMode="auto">
          <a:xfrm flipH="1">
            <a:off x="4222750" y="4454525"/>
            <a:ext cx="2006600" cy="12858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3" name="Line 51"/>
          <p:cNvSpPr>
            <a:spLocks noChangeShapeType="1"/>
          </p:cNvSpPr>
          <p:nvPr/>
        </p:nvSpPr>
        <p:spPr bwMode="auto">
          <a:xfrm flipH="1" flipV="1">
            <a:off x="4222750" y="4648200"/>
            <a:ext cx="2006600" cy="12858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4" name="Line 52"/>
          <p:cNvSpPr>
            <a:spLocks noChangeShapeType="1"/>
          </p:cNvSpPr>
          <p:nvPr/>
        </p:nvSpPr>
        <p:spPr bwMode="auto">
          <a:xfrm flipH="1" flipV="1">
            <a:off x="4222750" y="4679950"/>
            <a:ext cx="2006600" cy="84137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5" name="Line 53"/>
          <p:cNvSpPr>
            <a:spLocks noChangeShapeType="1"/>
          </p:cNvSpPr>
          <p:nvPr/>
        </p:nvSpPr>
        <p:spPr bwMode="auto">
          <a:xfrm flipH="1">
            <a:off x="4222750" y="3968750"/>
            <a:ext cx="2006600" cy="110013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6" name="Line 54"/>
          <p:cNvSpPr>
            <a:spLocks noChangeShapeType="1"/>
          </p:cNvSpPr>
          <p:nvPr/>
        </p:nvSpPr>
        <p:spPr bwMode="auto">
          <a:xfrm flipH="1">
            <a:off x="4222750" y="4972050"/>
            <a:ext cx="2006600" cy="9683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7" name="Line 55"/>
          <p:cNvSpPr>
            <a:spLocks noChangeShapeType="1"/>
          </p:cNvSpPr>
          <p:nvPr/>
        </p:nvSpPr>
        <p:spPr bwMode="auto">
          <a:xfrm flipH="1" flipV="1">
            <a:off x="4222750" y="5133975"/>
            <a:ext cx="2006600" cy="9683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8" name="Line 56"/>
          <p:cNvSpPr>
            <a:spLocks noChangeShapeType="1"/>
          </p:cNvSpPr>
          <p:nvPr/>
        </p:nvSpPr>
        <p:spPr bwMode="auto">
          <a:xfrm flipH="1" flipV="1">
            <a:off x="4222750" y="5165725"/>
            <a:ext cx="2006600" cy="38893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9" name="Line 57"/>
          <p:cNvSpPr>
            <a:spLocks noChangeShapeType="1"/>
          </p:cNvSpPr>
          <p:nvPr/>
        </p:nvSpPr>
        <p:spPr bwMode="auto">
          <a:xfrm flipH="1" flipV="1">
            <a:off x="4222750" y="5554663"/>
            <a:ext cx="2006600" cy="19367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0" name="Line 58"/>
          <p:cNvSpPr>
            <a:spLocks noChangeShapeType="1"/>
          </p:cNvSpPr>
          <p:nvPr/>
        </p:nvSpPr>
        <p:spPr bwMode="auto">
          <a:xfrm flipH="1">
            <a:off x="4222750" y="4002088"/>
            <a:ext cx="2006600" cy="1519237"/>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1" name="Line 59"/>
          <p:cNvSpPr>
            <a:spLocks noChangeShapeType="1"/>
          </p:cNvSpPr>
          <p:nvPr/>
        </p:nvSpPr>
        <p:spPr bwMode="auto">
          <a:xfrm flipH="1" flipV="1">
            <a:off x="4222750" y="5586413"/>
            <a:ext cx="2006600" cy="452437"/>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2" name="Line 60"/>
          <p:cNvSpPr>
            <a:spLocks noChangeShapeType="1"/>
          </p:cNvSpPr>
          <p:nvPr/>
        </p:nvSpPr>
        <p:spPr bwMode="auto">
          <a:xfrm flipH="1">
            <a:off x="4222750" y="4033838"/>
            <a:ext cx="1973263" cy="1941512"/>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3" name="Line 61"/>
          <p:cNvSpPr>
            <a:spLocks noChangeShapeType="1"/>
          </p:cNvSpPr>
          <p:nvPr/>
        </p:nvSpPr>
        <p:spPr bwMode="auto">
          <a:xfrm flipH="1">
            <a:off x="4222750" y="5264150"/>
            <a:ext cx="2006600" cy="71120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4" name="Line 62"/>
          <p:cNvSpPr>
            <a:spLocks noChangeShapeType="1"/>
          </p:cNvSpPr>
          <p:nvPr/>
        </p:nvSpPr>
        <p:spPr bwMode="auto">
          <a:xfrm flipH="1">
            <a:off x="4222750" y="5521325"/>
            <a:ext cx="2006600" cy="484188"/>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5" name="Line 63"/>
          <p:cNvSpPr>
            <a:spLocks noChangeShapeType="1"/>
          </p:cNvSpPr>
          <p:nvPr/>
        </p:nvSpPr>
        <p:spPr bwMode="auto">
          <a:xfrm flipH="1">
            <a:off x="4222750" y="5748338"/>
            <a:ext cx="2006600" cy="290512"/>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6" name="Line 64"/>
          <p:cNvSpPr>
            <a:spLocks noChangeShapeType="1"/>
          </p:cNvSpPr>
          <p:nvPr/>
        </p:nvSpPr>
        <p:spPr bwMode="auto">
          <a:xfrm flipH="1">
            <a:off x="4222750" y="6038850"/>
            <a:ext cx="2006600" cy="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7" name="Line 65"/>
          <p:cNvSpPr>
            <a:spLocks noChangeShapeType="1"/>
          </p:cNvSpPr>
          <p:nvPr/>
        </p:nvSpPr>
        <p:spPr bwMode="auto">
          <a:xfrm flipH="1">
            <a:off x="4222750" y="6297613"/>
            <a:ext cx="2006600" cy="193675"/>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8" name="Line 66"/>
          <p:cNvSpPr>
            <a:spLocks noChangeShapeType="1"/>
          </p:cNvSpPr>
          <p:nvPr/>
        </p:nvSpPr>
        <p:spPr bwMode="auto">
          <a:xfrm flipH="1" flipV="1">
            <a:off x="4230688" y="6516688"/>
            <a:ext cx="1981200" cy="0"/>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9" name="Line 67"/>
          <p:cNvSpPr>
            <a:spLocks noChangeShapeType="1"/>
          </p:cNvSpPr>
          <p:nvPr/>
        </p:nvSpPr>
        <p:spPr bwMode="auto">
          <a:xfrm flipH="1">
            <a:off x="4222750" y="5554663"/>
            <a:ext cx="1973263" cy="871537"/>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 name="TextBox 70"/>
          <p:cNvSpPr txBox="1"/>
          <p:nvPr/>
        </p:nvSpPr>
        <p:spPr>
          <a:xfrm>
            <a:off x="1212850" y="2224088"/>
            <a:ext cx="839788" cy="830262"/>
          </a:xfrm>
          <a:prstGeom prst="rect">
            <a:avLst/>
          </a:prstGeom>
          <a:solidFill>
            <a:srgbClr val="C00000"/>
          </a:solidFill>
        </p:spPr>
        <p:txBody>
          <a:bodyPr>
            <a:spAutoFit/>
          </a:bodyPr>
          <a:lstStyle/>
          <a:p>
            <a:pPr>
              <a:defRPr/>
            </a:pPr>
            <a:r>
              <a:rPr lang="zh-CN" altLang="en-US" sz="2400" b="1" noProof="1">
                <a:solidFill>
                  <a:schemeClr val="accent3"/>
                </a:solidFill>
                <a:latin typeface="楷体_GB2312" pitchFamily="49" charset="-122"/>
                <a:ea typeface="楷体_GB2312" pitchFamily="49" charset="-122"/>
              </a:rPr>
              <a:t>产品操作</a:t>
            </a:r>
          </a:p>
        </p:txBody>
      </p:sp>
      <p:sp>
        <p:nvSpPr>
          <p:cNvPr id="72" name="TextBox 71"/>
          <p:cNvSpPr txBox="1"/>
          <p:nvPr/>
        </p:nvSpPr>
        <p:spPr>
          <a:xfrm>
            <a:off x="1212850" y="4195763"/>
            <a:ext cx="839788" cy="830262"/>
          </a:xfrm>
          <a:prstGeom prst="rect">
            <a:avLst/>
          </a:prstGeom>
          <a:solidFill>
            <a:srgbClr val="C00000"/>
          </a:solidFill>
        </p:spPr>
        <p:txBody>
          <a:bodyPr>
            <a:spAutoFit/>
          </a:bodyPr>
          <a:lstStyle/>
          <a:p>
            <a:pPr>
              <a:defRPr/>
            </a:pPr>
            <a:r>
              <a:rPr lang="zh-CN" altLang="en-US" sz="2400" b="1" noProof="1">
                <a:solidFill>
                  <a:schemeClr val="accent3"/>
                </a:solidFill>
                <a:latin typeface="楷体_GB2312" pitchFamily="49" charset="-122"/>
                <a:ea typeface="楷体_GB2312" pitchFamily="49" charset="-122"/>
              </a:rPr>
              <a:t>产品修改</a:t>
            </a:r>
          </a:p>
        </p:txBody>
      </p:sp>
      <p:sp>
        <p:nvSpPr>
          <p:cNvPr id="73" name="TextBox 72"/>
          <p:cNvSpPr txBox="1"/>
          <p:nvPr/>
        </p:nvSpPr>
        <p:spPr>
          <a:xfrm>
            <a:off x="1212850" y="5510213"/>
            <a:ext cx="839788" cy="830262"/>
          </a:xfrm>
          <a:prstGeom prst="rect">
            <a:avLst/>
          </a:prstGeom>
          <a:solidFill>
            <a:srgbClr val="C00000"/>
          </a:solidFill>
        </p:spPr>
        <p:txBody>
          <a:bodyPr>
            <a:spAutoFit/>
          </a:bodyPr>
          <a:lstStyle/>
          <a:p>
            <a:pPr>
              <a:defRPr/>
            </a:pPr>
            <a:r>
              <a:rPr lang="zh-CN" altLang="en-US" sz="2400" b="1" noProof="1">
                <a:solidFill>
                  <a:schemeClr val="accent3"/>
                </a:solidFill>
                <a:latin typeface="楷体_GB2312" pitchFamily="49" charset="-122"/>
                <a:ea typeface="楷体_GB2312" pitchFamily="49" charset="-122"/>
              </a:rPr>
              <a:t>产品维护</a:t>
            </a:r>
          </a:p>
        </p:txBody>
      </p:sp>
      <p:sp>
        <p:nvSpPr>
          <p:cNvPr id="18473" name="Left Brace 73"/>
          <p:cNvSpPr>
            <a:spLocks/>
          </p:cNvSpPr>
          <p:nvPr/>
        </p:nvSpPr>
        <p:spPr bwMode="auto">
          <a:xfrm>
            <a:off x="2089150" y="5364163"/>
            <a:ext cx="547688" cy="1204912"/>
          </a:xfrm>
          <a:prstGeom prst="leftBrace">
            <a:avLst>
              <a:gd name="adj1" fmla="val 30749"/>
              <a:gd name="adj2" fmla="val 48866"/>
            </a:avLst>
          </a:prstGeom>
          <a:solidFill>
            <a:schemeClr val="accent1">
              <a:alpha val="50195"/>
            </a:schemeClr>
          </a:solidFill>
          <a:ln w="9525">
            <a:solidFill>
              <a:schemeClr val="tx1"/>
            </a:solidFill>
            <a:round/>
            <a:headEnd/>
            <a:tailEnd/>
          </a:ln>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18474" name="Left Brace 74"/>
          <p:cNvSpPr>
            <a:spLocks/>
          </p:cNvSpPr>
          <p:nvPr/>
        </p:nvSpPr>
        <p:spPr bwMode="auto">
          <a:xfrm>
            <a:off x="2089150" y="3976688"/>
            <a:ext cx="547688" cy="1204912"/>
          </a:xfrm>
          <a:prstGeom prst="leftBrace">
            <a:avLst>
              <a:gd name="adj1" fmla="val 30749"/>
              <a:gd name="adj2" fmla="val 48866"/>
            </a:avLst>
          </a:prstGeom>
          <a:solidFill>
            <a:schemeClr val="accent1">
              <a:alpha val="50195"/>
            </a:schemeClr>
          </a:solidFill>
          <a:ln w="9525">
            <a:solidFill>
              <a:schemeClr val="tx1"/>
            </a:solidFill>
            <a:round/>
            <a:headEnd/>
            <a:tailEnd/>
          </a:ln>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18475" name="Left Brace 75"/>
          <p:cNvSpPr>
            <a:spLocks/>
          </p:cNvSpPr>
          <p:nvPr/>
        </p:nvSpPr>
        <p:spPr bwMode="auto">
          <a:xfrm>
            <a:off x="2089150" y="1603375"/>
            <a:ext cx="547688" cy="2117725"/>
          </a:xfrm>
          <a:prstGeom prst="leftBrace">
            <a:avLst>
              <a:gd name="adj1" fmla="val 30736"/>
              <a:gd name="adj2" fmla="val 48866"/>
            </a:avLst>
          </a:prstGeom>
          <a:solidFill>
            <a:schemeClr val="accent1">
              <a:alpha val="50195"/>
            </a:schemeClr>
          </a:solidFill>
          <a:ln w="9525">
            <a:solidFill>
              <a:schemeClr val="tx1"/>
            </a:solidFill>
            <a:round/>
            <a:headEnd/>
            <a:tailEnd/>
          </a:ln>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a:xfrm>
            <a:off x="971550" y="366713"/>
            <a:ext cx="6985000" cy="561975"/>
          </a:xfrm>
        </p:spPr>
        <p:txBody>
          <a:bodyPr/>
          <a:lstStyle/>
          <a:p>
            <a:pPr algn="ctr" eaLnBrk="1" hangingPunct="1"/>
            <a:r>
              <a:rPr lang="en-US" altLang="zh-CN" smtClean="0">
                <a:solidFill>
                  <a:srgbClr val="FFFF00"/>
                </a:solidFill>
              </a:rPr>
              <a:t>ISO/IEC</a:t>
            </a:r>
            <a:r>
              <a:rPr lang="zh-CN" altLang="en-US" smtClean="0">
                <a:solidFill>
                  <a:srgbClr val="FFFF00"/>
                </a:solidFill>
              </a:rPr>
              <a:t> </a:t>
            </a:r>
            <a:r>
              <a:rPr lang="en-US" altLang="zh-CN" smtClean="0">
                <a:solidFill>
                  <a:srgbClr val="FFFF00"/>
                </a:solidFill>
              </a:rPr>
              <a:t>9126-1991</a:t>
            </a:r>
            <a:r>
              <a:rPr lang="zh-CN" altLang="en-US" smtClean="0">
                <a:solidFill>
                  <a:srgbClr val="FFFF00"/>
                </a:solidFill>
              </a:rPr>
              <a:t> 被分为两个标准体系</a:t>
            </a:r>
          </a:p>
        </p:txBody>
      </p:sp>
      <p:sp>
        <p:nvSpPr>
          <p:cNvPr id="19459" name="内容占位符 2"/>
          <p:cNvSpPr>
            <a:spLocks noGrp="1" noChangeArrowheads="1"/>
          </p:cNvSpPr>
          <p:nvPr>
            <p:ph idx="1"/>
          </p:nvPr>
        </p:nvSpPr>
        <p:spPr>
          <a:xfrm>
            <a:off x="468313" y="1916113"/>
            <a:ext cx="8424862" cy="4176712"/>
          </a:xfrm>
        </p:spPr>
        <p:txBody>
          <a:bodyPr/>
          <a:lstStyle/>
          <a:p>
            <a:pPr eaLnBrk="1" hangingPunct="1"/>
            <a:r>
              <a:rPr lang="en-US" altLang="zh-CN" sz="1800" smtClean="0">
                <a:ea typeface="宋体" pitchFamily="2" charset="-122"/>
              </a:rPr>
              <a:t>ISQ/IEC 9126-1:2001</a:t>
            </a:r>
            <a:r>
              <a:rPr lang="zh-CN" altLang="en-US" sz="1800" smtClean="0">
                <a:ea typeface="宋体" pitchFamily="2" charset="-122"/>
              </a:rPr>
              <a:t>	</a:t>
            </a:r>
            <a:r>
              <a:rPr lang="en-US" altLang="zh-CN" sz="1800" smtClean="0">
                <a:ea typeface="宋体" pitchFamily="2" charset="-122"/>
              </a:rPr>
              <a:t>《</a:t>
            </a:r>
            <a:r>
              <a:rPr lang="zh-CN" altLang="en-US" sz="1800" smtClean="0">
                <a:ea typeface="宋体" pitchFamily="2" charset="-122"/>
              </a:rPr>
              <a:t>信息技术</a:t>
            </a:r>
            <a:r>
              <a:rPr lang="en-US" altLang="zh-CN" sz="1800" smtClean="0">
                <a:ea typeface="宋体" pitchFamily="2" charset="-122"/>
              </a:rPr>
              <a:t>-</a:t>
            </a:r>
            <a:r>
              <a:rPr lang="zh-CN" altLang="en-US" sz="1800" smtClean="0">
                <a:ea typeface="宋体" pitchFamily="2" charset="-122"/>
              </a:rPr>
              <a:t>产品质量</a:t>
            </a:r>
            <a:r>
              <a:rPr lang="en-US" altLang="zh-CN" sz="1800" smtClean="0">
                <a:ea typeface="宋体" pitchFamily="2" charset="-122"/>
              </a:rPr>
              <a:t>》</a:t>
            </a:r>
            <a:r>
              <a:rPr lang="zh-CN" altLang="en-US" sz="1800" smtClean="0">
                <a:ea typeface="宋体" pitchFamily="2" charset="-122"/>
              </a:rPr>
              <a:t>的第一部分</a:t>
            </a:r>
            <a:r>
              <a:rPr lang="en-US" altLang="zh-CN" sz="1800" smtClean="0">
                <a:ea typeface="宋体" pitchFamily="2" charset="-122"/>
              </a:rPr>
              <a:t>《</a:t>
            </a:r>
            <a:r>
              <a:rPr lang="zh-CN" altLang="en-US" sz="1800" smtClean="0">
                <a:ea typeface="宋体" pitchFamily="2" charset="-122"/>
              </a:rPr>
              <a:t>质量模型</a:t>
            </a:r>
            <a:r>
              <a:rPr lang="en-US" altLang="zh-CN" sz="1800" smtClean="0">
                <a:ea typeface="宋体" pitchFamily="2" charset="-122"/>
              </a:rPr>
              <a:t>》</a:t>
            </a:r>
            <a:r>
              <a:rPr lang="zh-CN" altLang="en-US" sz="1800" smtClean="0">
                <a:ea typeface="宋体" pitchFamily="2" charset="-122"/>
              </a:rPr>
              <a:t>	</a:t>
            </a:r>
          </a:p>
          <a:p>
            <a:pPr eaLnBrk="1" hangingPunct="1"/>
            <a:r>
              <a:rPr lang="en-US" altLang="zh-CN" sz="1800" smtClean="0">
                <a:ea typeface="宋体" pitchFamily="2" charset="-122"/>
              </a:rPr>
              <a:t>ISO/IEC TR 9126-2:2003</a:t>
            </a:r>
            <a:r>
              <a:rPr lang="zh-CN" altLang="en-US" sz="1800" smtClean="0">
                <a:ea typeface="宋体" pitchFamily="2" charset="-122"/>
              </a:rPr>
              <a:t>	</a:t>
            </a:r>
            <a:r>
              <a:rPr lang="en-US" altLang="zh-CN" sz="1800" smtClean="0">
                <a:ea typeface="宋体" pitchFamily="2" charset="-122"/>
              </a:rPr>
              <a:t>《IT-</a:t>
            </a:r>
            <a:r>
              <a:rPr lang="zh-CN" altLang="en-US" sz="1800" smtClean="0">
                <a:ea typeface="宋体" pitchFamily="2" charset="-122"/>
              </a:rPr>
              <a:t>产品质量</a:t>
            </a:r>
            <a:r>
              <a:rPr lang="en-US" altLang="zh-CN" sz="1800" smtClean="0">
                <a:ea typeface="宋体" pitchFamily="2" charset="-122"/>
              </a:rPr>
              <a:t>》</a:t>
            </a:r>
            <a:r>
              <a:rPr lang="zh-CN" altLang="en-US" sz="1800" smtClean="0">
                <a:ea typeface="宋体" pitchFamily="2" charset="-122"/>
              </a:rPr>
              <a:t>的第二部分</a:t>
            </a:r>
            <a:r>
              <a:rPr lang="en-US" altLang="zh-CN" sz="1800" smtClean="0">
                <a:ea typeface="宋体" pitchFamily="2" charset="-122"/>
              </a:rPr>
              <a:t>《</a:t>
            </a:r>
            <a:r>
              <a:rPr lang="zh-CN" altLang="en-US" sz="1800" smtClean="0">
                <a:ea typeface="宋体" pitchFamily="2" charset="-122"/>
              </a:rPr>
              <a:t>外部质量</a:t>
            </a:r>
            <a:r>
              <a:rPr lang="en-US" altLang="zh-CN" sz="1800" smtClean="0">
                <a:ea typeface="宋体" pitchFamily="2" charset="-122"/>
              </a:rPr>
              <a:t>》</a:t>
            </a:r>
            <a:r>
              <a:rPr lang="zh-CN" altLang="en-US" sz="1800" smtClean="0">
                <a:ea typeface="宋体" pitchFamily="2" charset="-122"/>
              </a:rPr>
              <a:t>	</a:t>
            </a:r>
          </a:p>
          <a:p>
            <a:pPr eaLnBrk="1" hangingPunct="1"/>
            <a:r>
              <a:rPr lang="en-US" altLang="zh-CN" sz="1800" smtClean="0">
                <a:ea typeface="宋体" pitchFamily="2" charset="-122"/>
              </a:rPr>
              <a:t>ISO/IEC TR 9126-3:2003</a:t>
            </a:r>
            <a:r>
              <a:rPr lang="zh-CN" altLang="en-US" sz="1800" smtClean="0">
                <a:ea typeface="宋体" pitchFamily="2" charset="-122"/>
              </a:rPr>
              <a:t>	</a:t>
            </a:r>
            <a:r>
              <a:rPr lang="en-US" altLang="zh-CN" sz="1800" smtClean="0">
                <a:ea typeface="宋体" pitchFamily="2" charset="-122"/>
              </a:rPr>
              <a:t>《IT-</a:t>
            </a:r>
            <a:r>
              <a:rPr lang="zh-CN" altLang="en-US" sz="1800" smtClean="0">
                <a:ea typeface="宋体" pitchFamily="2" charset="-122"/>
              </a:rPr>
              <a:t>产品质量</a:t>
            </a:r>
            <a:r>
              <a:rPr lang="en-US" altLang="zh-CN" sz="1800" smtClean="0">
                <a:ea typeface="宋体" pitchFamily="2" charset="-122"/>
              </a:rPr>
              <a:t>》</a:t>
            </a:r>
            <a:r>
              <a:rPr lang="zh-CN" altLang="en-US" sz="1800" smtClean="0">
                <a:ea typeface="宋体" pitchFamily="2" charset="-122"/>
              </a:rPr>
              <a:t>的第三部分</a:t>
            </a:r>
            <a:r>
              <a:rPr lang="en-US" altLang="zh-CN" sz="1800" smtClean="0">
                <a:ea typeface="宋体" pitchFamily="2" charset="-122"/>
              </a:rPr>
              <a:t>《</a:t>
            </a:r>
            <a:r>
              <a:rPr lang="zh-CN" altLang="en-US" sz="1800" smtClean="0">
                <a:ea typeface="宋体" pitchFamily="2" charset="-122"/>
              </a:rPr>
              <a:t>内部质量</a:t>
            </a:r>
            <a:r>
              <a:rPr lang="en-US" altLang="zh-CN" sz="1800" smtClean="0">
                <a:ea typeface="宋体" pitchFamily="2" charset="-122"/>
              </a:rPr>
              <a:t>》</a:t>
            </a:r>
            <a:r>
              <a:rPr lang="zh-CN" altLang="en-US" sz="1800" smtClean="0">
                <a:ea typeface="宋体" pitchFamily="2" charset="-122"/>
              </a:rPr>
              <a:t>	</a:t>
            </a:r>
          </a:p>
          <a:p>
            <a:pPr eaLnBrk="1" hangingPunct="1"/>
            <a:r>
              <a:rPr lang="en-US" altLang="zh-CN" sz="1800" smtClean="0">
                <a:ea typeface="宋体" pitchFamily="2" charset="-122"/>
              </a:rPr>
              <a:t>ISO/IEC TR 9126-3:2003</a:t>
            </a:r>
            <a:r>
              <a:rPr lang="zh-CN" altLang="en-US" sz="1800" smtClean="0">
                <a:ea typeface="宋体" pitchFamily="2" charset="-122"/>
              </a:rPr>
              <a:t>	</a:t>
            </a:r>
            <a:r>
              <a:rPr lang="en-US" altLang="zh-CN" sz="1800" smtClean="0">
                <a:ea typeface="宋体" pitchFamily="2" charset="-122"/>
              </a:rPr>
              <a:t>《IT-</a:t>
            </a:r>
            <a:r>
              <a:rPr lang="zh-CN" altLang="en-US" sz="1800" smtClean="0">
                <a:ea typeface="宋体" pitchFamily="2" charset="-122"/>
              </a:rPr>
              <a:t>产品质量</a:t>
            </a:r>
            <a:r>
              <a:rPr lang="en-US" altLang="zh-CN" sz="1800" smtClean="0">
                <a:ea typeface="宋体" pitchFamily="2" charset="-122"/>
              </a:rPr>
              <a:t>》</a:t>
            </a:r>
            <a:r>
              <a:rPr lang="zh-CN" altLang="en-US" sz="1800" smtClean="0">
                <a:ea typeface="宋体" pitchFamily="2" charset="-122"/>
              </a:rPr>
              <a:t>的第四部分</a:t>
            </a:r>
            <a:r>
              <a:rPr lang="en-US" altLang="zh-CN" sz="1800" smtClean="0">
                <a:ea typeface="宋体" pitchFamily="2" charset="-122"/>
              </a:rPr>
              <a:t>《</a:t>
            </a:r>
            <a:r>
              <a:rPr lang="zh-CN" altLang="en-US" sz="1800" smtClean="0">
                <a:ea typeface="宋体" pitchFamily="2" charset="-122"/>
              </a:rPr>
              <a:t>使用质量</a:t>
            </a:r>
            <a:r>
              <a:rPr lang="en-US" altLang="zh-CN" sz="1800" smtClean="0">
                <a:ea typeface="宋体" pitchFamily="2" charset="-122"/>
              </a:rPr>
              <a:t>》</a:t>
            </a:r>
            <a:endParaRPr lang="en-US" altLang="zh-TW" sz="1800" smtClean="0">
              <a:ea typeface="宋体" pitchFamily="2" charset="-122"/>
            </a:endParaRPr>
          </a:p>
          <a:p>
            <a:pPr eaLnBrk="1" hangingPunct="1"/>
            <a:endParaRPr lang="en-US" altLang="zh-TW" sz="1800" smtClean="0">
              <a:ea typeface="宋体" pitchFamily="2" charset="-122"/>
            </a:endParaRPr>
          </a:p>
          <a:p>
            <a:pPr eaLnBrk="1" hangingPunct="1"/>
            <a:endParaRPr lang="en-US" altLang="zh-TW" sz="1800" smtClean="0">
              <a:ea typeface="宋体" pitchFamily="2" charset="-122"/>
            </a:endParaRPr>
          </a:p>
          <a:p>
            <a:pPr eaLnBrk="1" hangingPunct="1"/>
            <a:endParaRPr lang="en-US" altLang="zh-TW" sz="1800" smtClean="0">
              <a:ea typeface="宋体" pitchFamily="2" charset="-122"/>
            </a:endParaRPr>
          </a:p>
          <a:p>
            <a:pPr eaLnBrk="1" hangingPunct="1"/>
            <a:r>
              <a:rPr lang="en-US" altLang="zh-TW" sz="1800" smtClean="0">
                <a:ea typeface="宋体" pitchFamily="2" charset="-122"/>
              </a:rPr>
              <a:t>ISO/IEC 14598-1:1999</a:t>
            </a:r>
            <a:r>
              <a:rPr lang="zh-TW" altLang="en-US" sz="1800" smtClean="0">
                <a:ea typeface="宋体" pitchFamily="2" charset="-122"/>
              </a:rPr>
              <a:t>	</a:t>
            </a:r>
            <a:r>
              <a:rPr lang="en-US" altLang="zh-TW" sz="1800" smtClean="0">
                <a:ea typeface="宋体" pitchFamily="2" charset="-122"/>
              </a:rPr>
              <a:t>《I</a:t>
            </a:r>
            <a:r>
              <a:rPr lang="en-US" altLang="zh-CN" sz="1800" smtClean="0">
                <a:ea typeface="宋体" pitchFamily="2" charset="-122"/>
              </a:rPr>
              <a:t>T</a:t>
            </a:r>
            <a:r>
              <a:rPr lang="en-US" altLang="zh-TW" sz="1800" smtClean="0">
                <a:ea typeface="宋体" pitchFamily="2" charset="-122"/>
              </a:rPr>
              <a:t>--</a:t>
            </a:r>
            <a:r>
              <a:rPr lang="zh-TW" altLang="en-US" sz="1800" smtClean="0">
                <a:ea typeface="宋体" pitchFamily="2" charset="-122"/>
              </a:rPr>
              <a:t>软件产品评估</a:t>
            </a:r>
            <a:r>
              <a:rPr lang="en-US" altLang="zh-TW" sz="1800" smtClean="0">
                <a:ea typeface="宋体" pitchFamily="2" charset="-122"/>
              </a:rPr>
              <a:t>-- </a:t>
            </a:r>
            <a:r>
              <a:rPr lang="zh-TW" altLang="en-US" sz="1800" smtClean="0">
                <a:ea typeface="宋体" pitchFamily="2" charset="-122"/>
              </a:rPr>
              <a:t>第一部分：综述</a:t>
            </a:r>
            <a:r>
              <a:rPr lang="en-US" altLang="zh-TW" sz="1800" smtClean="0">
                <a:ea typeface="宋体" pitchFamily="2" charset="-122"/>
              </a:rPr>
              <a:t>》</a:t>
            </a:r>
            <a:r>
              <a:rPr lang="zh-TW" altLang="en-US" sz="1800" smtClean="0">
                <a:ea typeface="宋体" pitchFamily="2" charset="-122"/>
              </a:rPr>
              <a:t>	</a:t>
            </a:r>
          </a:p>
          <a:p>
            <a:pPr eaLnBrk="1" hangingPunct="1"/>
            <a:r>
              <a:rPr lang="en-US" altLang="zh-TW" sz="1800" smtClean="0">
                <a:ea typeface="宋体" pitchFamily="2" charset="-122"/>
              </a:rPr>
              <a:t>ISO/IEC 14598-2:2000</a:t>
            </a:r>
            <a:r>
              <a:rPr lang="zh-TW" altLang="en-US" sz="1800" smtClean="0">
                <a:ea typeface="宋体" pitchFamily="2" charset="-122"/>
              </a:rPr>
              <a:t>	</a:t>
            </a:r>
            <a:r>
              <a:rPr lang="en-US" altLang="zh-TW" sz="1800" smtClean="0">
                <a:ea typeface="宋体" pitchFamily="2" charset="-122"/>
              </a:rPr>
              <a:t>《I</a:t>
            </a:r>
            <a:r>
              <a:rPr lang="en-US" altLang="zh-CN" sz="1800" smtClean="0">
                <a:ea typeface="宋体" pitchFamily="2" charset="-122"/>
              </a:rPr>
              <a:t>T</a:t>
            </a:r>
            <a:r>
              <a:rPr lang="en-US" altLang="zh-TW" sz="1800" smtClean="0">
                <a:ea typeface="宋体" pitchFamily="2" charset="-122"/>
              </a:rPr>
              <a:t>--</a:t>
            </a:r>
            <a:r>
              <a:rPr lang="zh-TW" altLang="en-US" sz="1800" smtClean="0">
                <a:ea typeface="宋体" pitchFamily="2" charset="-122"/>
              </a:rPr>
              <a:t>产品评估</a:t>
            </a:r>
            <a:r>
              <a:rPr lang="en-US" altLang="zh-TW" sz="1800" smtClean="0">
                <a:ea typeface="宋体" pitchFamily="2" charset="-122"/>
              </a:rPr>
              <a:t>--</a:t>
            </a:r>
            <a:r>
              <a:rPr lang="zh-TW" altLang="en-US" sz="1800" smtClean="0">
                <a:ea typeface="宋体" pitchFamily="2" charset="-122"/>
              </a:rPr>
              <a:t>第二部分：计划和管理</a:t>
            </a:r>
            <a:r>
              <a:rPr lang="en-US" altLang="zh-TW" sz="1800" smtClean="0">
                <a:ea typeface="宋体" pitchFamily="2" charset="-122"/>
              </a:rPr>
              <a:t>》</a:t>
            </a:r>
            <a:r>
              <a:rPr lang="zh-TW" altLang="en-US" sz="1800" smtClean="0">
                <a:ea typeface="宋体" pitchFamily="2" charset="-122"/>
              </a:rPr>
              <a:t>	</a:t>
            </a:r>
          </a:p>
          <a:p>
            <a:pPr eaLnBrk="1" hangingPunct="1"/>
            <a:r>
              <a:rPr lang="en-US" altLang="zh-TW" sz="1800" smtClean="0">
                <a:ea typeface="宋体" pitchFamily="2" charset="-122"/>
              </a:rPr>
              <a:t>ISO/IEC 14598-3:2000</a:t>
            </a:r>
            <a:r>
              <a:rPr lang="zh-TW" altLang="en-US" sz="1800" smtClean="0">
                <a:ea typeface="宋体" pitchFamily="2" charset="-122"/>
              </a:rPr>
              <a:t>	</a:t>
            </a:r>
            <a:r>
              <a:rPr lang="en-US" altLang="zh-TW" sz="1800" smtClean="0">
                <a:ea typeface="宋体" pitchFamily="2" charset="-122"/>
              </a:rPr>
              <a:t>《I</a:t>
            </a:r>
            <a:r>
              <a:rPr lang="en-US" altLang="zh-CN" sz="1800" smtClean="0">
                <a:ea typeface="宋体" pitchFamily="2" charset="-122"/>
              </a:rPr>
              <a:t>T</a:t>
            </a:r>
            <a:r>
              <a:rPr lang="en-US" altLang="zh-TW" sz="1800" smtClean="0">
                <a:ea typeface="宋体" pitchFamily="2" charset="-122"/>
              </a:rPr>
              <a:t>--</a:t>
            </a:r>
            <a:r>
              <a:rPr lang="zh-TW" altLang="en-US" sz="1800" smtClean="0">
                <a:ea typeface="宋体" pitchFamily="2" charset="-122"/>
              </a:rPr>
              <a:t>产品评估</a:t>
            </a:r>
            <a:r>
              <a:rPr lang="en-US" altLang="zh-TW" sz="1800" smtClean="0">
                <a:ea typeface="宋体" pitchFamily="2" charset="-122"/>
              </a:rPr>
              <a:t>--</a:t>
            </a:r>
            <a:r>
              <a:rPr lang="zh-TW" altLang="en-US" sz="1800" smtClean="0">
                <a:ea typeface="宋体" pitchFamily="2" charset="-122"/>
              </a:rPr>
              <a:t>第三部分：开发者过程</a:t>
            </a:r>
            <a:r>
              <a:rPr lang="en-US" altLang="zh-TW" sz="1800" smtClean="0">
                <a:ea typeface="宋体" pitchFamily="2" charset="-122"/>
              </a:rPr>
              <a:t>》</a:t>
            </a:r>
            <a:r>
              <a:rPr lang="zh-TW" altLang="en-US" sz="1800" smtClean="0">
                <a:ea typeface="宋体" pitchFamily="2" charset="-122"/>
              </a:rPr>
              <a:t>	</a:t>
            </a:r>
          </a:p>
          <a:p>
            <a:pPr eaLnBrk="1" hangingPunct="1"/>
            <a:r>
              <a:rPr lang="en-US" altLang="zh-TW" sz="1800" smtClean="0">
                <a:ea typeface="宋体" pitchFamily="2" charset="-122"/>
              </a:rPr>
              <a:t>ISO/IEC 14598-4:1999</a:t>
            </a:r>
            <a:r>
              <a:rPr lang="zh-TW" altLang="en-US" sz="1800" smtClean="0">
                <a:ea typeface="宋体" pitchFamily="2" charset="-122"/>
              </a:rPr>
              <a:t>	</a:t>
            </a:r>
            <a:r>
              <a:rPr lang="en-US" altLang="zh-TW" sz="1800" smtClean="0">
                <a:ea typeface="宋体" pitchFamily="2" charset="-122"/>
              </a:rPr>
              <a:t>《I</a:t>
            </a:r>
            <a:r>
              <a:rPr lang="en-US" altLang="zh-CN" sz="1800" smtClean="0">
                <a:ea typeface="宋体" pitchFamily="2" charset="-122"/>
              </a:rPr>
              <a:t>T</a:t>
            </a:r>
            <a:r>
              <a:rPr lang="en-US" altLang="zh-TW" sz="1800" smtClean="0">
                <a:ea typeface="宋体" pitchFamily="2" charset="-122"/>
              </a:rPr>
              <a:t>--</a:t>
            </a:r>
            <a:r>
              <a:rPr lang="zh-TW" altLang="en-US" sz="1800" smtClean="0">
                <a:ea typeface="宋体" pitchFamily="2" charset="-122"/>
              </a:rPr>
              <a:t>产品评估</a:t>
            </a:r>
            <a:r>
              <a:rPr lang="en-US" altLang="zh-TW" sz="1800" smtClean="0">
                <a:ea typeface="宋体" pitchFamily="2" charset="-122"/>
              </a:rPr>
              <a:t>--</a:t>
            </a:r>
            <a:r>
              <a:rPr lang="zh-TW" altLang="en-US" sz="1800" smtClean="0">
                <a:ea typeface="宋体" pitchFamily="2" charset="-122"/>
              </a:rPr>
              <a:t>第四部分：购买方过程</a:t>
            </a:r>
            <a:r>
              <a:rPr lang="en-US" altLang="zh-TW" sz="1800" smtClean="0">
                <a:ea typeface="宋体" pitchFamily="2" charset="-122"/>
              </a:rPr>
              <a:t>》</a:t>
            </a:r>
            <a:r>
              <a:rPr lang="zh-TW" altLang="en-US" sz="1800" smtClean="0">
                <a:ea typeface="宋体" pitchFamily="2" charset="-122"/>
              </a:rPr>
              <a:t>	</a:t>
            </a:r>
          </a:p>
          <a:p>
            <a:pPr eaLnBrk="1" hangingPunct="1"/>
            <a:r>
              <a:rPr lang="en-US" altLang="zh-TW" sz="1800" smtClean="0">
                <a:ea typeface="宋体" pitchFamily="2" charset="-122"/>
              </a:rPr>
              <a:t>ISO/IEC 14598-5:1998</a:t>
            </a:r>
            <a:r>
              <a:rPr lang="zh-TW" altLang="en-US" sz="1800" smtClean="0">
                <a:ea typeface="宋体" pitchFamily="2" charset="-122"/>
              </a:rPr>
              <a:t>	</a:t>
            </a:r>
            <a:r>
              <a:rPr lang="en-US" altLang="zh-TW" sz="1800" smtClean="0">
                <a:ea typeface="宋体" pitchFamily="2" charset="-122"/>
              </a:rPr>
              <a:t>《I</a:t>
            </a:r>
            <a:r>
              <a:rPr lang="en-US" altLang="zh-CN" sz="1800" smtClean="0">
                <a:ea typeface="宋体" pitchFamily="2" charset="-122"/>
              </a:rPr>
              <a:t>T</a:t>
            </a:r>
            <a:r>
              <a:rPr lang="en-US" altLang="zh-TW" sz="1800" smtClean="0">
                <a:ea typeface="宋体" pitchFamily="2" charset="-122"/>
              </a:rPr>
              <a:t>--</a:t>
            </a:r>
            <a:r>
              <a:rPr lang="zh-TW" altLang="en-US" sz="1800" smtClean="0">
                <a:ea typeface="宋体" pitchFamily="2" charset="-122"/>
              </a:rPr>
              <a:t>软件产品评估</a:t>
            </a:r>
            <a:r>
              <a:rPr lang="en-US" altLang="zh-TW" sz="1800" smtClean="0">
                <a:ea typeface="宋体" pitchFamily="2" charset="-122"/>
              </a:rPr>
              <a:t>--</a:t>
            </a:r>
            <a:r>
              <a:rPr lang="zh-TW" altLang="en-US" sz="1800" smtClean="0">
                <a:ea typeface="宋体" pitchFamily="2" charset="-122"/>
              </a:rPr>
              <a:t>第五部分：评估方过程</a:t>
            </a:r>
            <a:r>
              <a:rPr lang="en-US" altLang="zh-TW" sz="1800" smtClean="0">
                <a:ea typeface="宋体" pitchFamily="2" charset="-122"/>
              </a:rPr>
              <a:t>》</a:t>
            </a:r>
            <a:r>
              <a:rPr lang="zh-TW" altLang="en-US" sz="1800" smtClean="0">
                <a:ea typeface="宋体" pitchFamily="2" charset="-122"/>
              </a:rPr>
              <a:t>	</a:t>
            </a:r>
          </a:p>
          <a:p>
            <a:pPr eaLnBrk="1" hangingPunct="1"/>
            <a:r>
              <a:rPr lang="en-US" altLang="zh-TW" sz="1800" smtClean="0">
                <a:ea typeface="宋体" pitchFamily="2" charset="-122"/>
              </a:rPr>
              <a:t>ISO/IEC 14598-6:2001</a:t>
            </a:r>
            <a:r>
              <a:rPr lang="zh-TW" altLang="en-US" sz="1800" smtClean="0">
                <a:ea typeface="宋体" pitchFamily="2" charset="-122"/>
              </a:rPr>
              <a:t>	</a:t>
            </a:r>
            <a:r>
              <a:rPr lang="en-US" altLang="zh-TW" sz="1800" smtClean="0">
                <a:ea typeface="宋体" pitchFamily="2" charset="-122"/>
              </a:rPr>
              <a:t>《I</a:t>
            </a:r>
            <a:r>
              <a:rPr lang="en-US" altLang="zh-CN" sz="1800" smtClean="0">
                <a:ea typeface="宋体" pitchFamily="2" charset="-122"/>
              </a:rPr>
              <a:t>T</a:t>
            </a:r>
            <a:r>
              <a:rPr lang="en-US" altLang="zh-TW" sz="1800" smtClean="0">
                <a:ea typeface="宋体" pitchFamily="2" charset="-122"/>
              </a:rPr>
              <a:t>--</a:t>
            </a:r>
            <a:r>
              <a:rPr lang="zh-TW" altLang="en-US" sz="1800" smtClean="0">
                <a:ea typeface="宋体" pitchFamily="2" charset="-122"/>
              </a:rPr>
              <a:t>产品评估</a:t>
            </a:r>
            <a:r>
              <a:rPr lang="en-US" altLang="zh-TW" sz="1800" smtClean="0">
                <a:ea typeface="宋体" pitchFamily="2" charset="-122"/>
              </a:rPr>
              <a:t>--</a:t>
            </a:r>
            <a:r>
              <a:rPr lang="zh-TW" altLang="en-US" sz="1800" smtClean="0">
                <a:ea typeface="宋体" pitchFamily="2" charset="-122"/>
              </a:rPr>
              <a:t>第六部分：评估模型文档</a:t>
            </a:r>
            <a:r>
              <a:rPr lang="en-US" altLang="zh-TW" sz="1800" smtClean="0">
                <a:ea typeface="宋体" pitchFamily="2" charset="-122"/>
              </a:rPr>
              <a:t>》	</a:t>
            </a:r>
          </a:p>
          <a:p>
            <a:pPr eaLnBrk="1" hangingPunct="1"/>
            <a:endParaRPr lang="zh-CN" altLang="en-US" sz="1800" smtClean="0">
              <a:ea typeface="宋体" pitchFamily="2" charset="-122"/>
            </a:endParaRPr>
          </a:p>
        </p:txBody>
      </p:sp>
      <p:sp>
        <p:nvSpPr>
          <p:cNvPr id="19460" name="幻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C69FE9BA-17A5-4FCE-BDD8-3067C3A08383}" type="slidenum">
              <a:rPr lang="en-US" altLang="zh-CN">
                <a:ea typeface="宋体" pitchFamily="2" charset="-122"/>
              </a:rPr>
              <a:pPr eaLnBrk="1" hangingPunct="1"/>
              <a:t>14</a:t>
            </a:fld>
            <a:endParaRPr lang="en-US" altLang="zh-CN">
              <a:ea typeface="宋体" pitchFamily="2" charset="-122"/>
            </a:endParaRPr>
          </a:p>
        </p:txBody>
      </p:sp>
      <p:sp>
        <p:nvSpPr>
          <p:cNvPr id="5" name="圆角矩形 4"/>
          <p:cNvSpPr/>
          <p:nvPr/>
        </p:nvSpPr>
        <p:spPr>
          <a:xfrm>
            <a:off x="395288" y="1844675"/>
            <a:ext cx="7848600" cy="1584325"/>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p>
        </p:txBody>
      </p:sp>
      <p:sp>
        <p:nvSpPr>
          <p:cNvPr id="6" name="圆角矩形 5"/>
          <p:cNvSpPr/>
          <p:nvPr/>
        </p:nvSpPr>
        <p:spPr>
          <a:xfrm>
            <a:off x="395288" y="4149725"/>
            <a:ext cx="8280400" cy="2159000"/>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noProof="1"/>
          </a:p>
        </p:txBody>
      </p:sp>
      <p:sp>
        <p:nvSpPr>
          <p:cNvPr id="19463" name="矩形 6"/>
          <p:cNvSpPr>
            <a:spLocks noChangeArrowheads="1"/>
          </p:cNvSpPr>
          <p:nvPr/>
        </p:nvSpPr>
        <p:spPr bwMode="auto">
          <a:xfrm>
            <a:off x="611188" y="14128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400" i="0">
                <a:solidFill>
                  <a:srgbClr val="3366FF"/>
                </a:solidFill>
                <a:ea typeface="宋体" pitchFamily="2" charset="-122"/>
              </a:rPr>
              <a:t>质量模型</a:t>
            </a:r>
          </a:p>
        </p:txBody>
      </p:sp>
      <p:sp>
        <p:nvSpPr>
          <p:cNvPr id="19464" name="矩形 7"/>
          <p:cNvSpPr>
            <a:spLocks noChangeArrowheads="1"/>
          </p:cNvSpPr>
          <p:nvPr/>
        </p:nvSpPr>
        <p:spPr bwMode="auto">
          <a:xfrm>
            <a:off x="539750" y="3644900"/>
            <a:ext cx="2646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400" i="0">
                <a:solidFill>
                  <a:srgbClr val="3366FF"/>
                </a:solidFill>
                <a:ea typeface="宋体" pitchFamily="2" charset="-122"/>
              </a:rPr>
              <a:t>软件质量评价方法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71550" y="404813"/>
            <a:ext cx="6913563" cy="608012"/>
          </a:xfrm>
        </p:spPr>
        <p:txBody>
          <a:bodyPr/>
          <a:lstStyle/>
          <a:p>
            <a:pPr algn="ctr" eaLnBrk="1" hangingPunct="1"/>
            <a:r>
              <a:rPr lang="zh-CN" altLang="en-US" sz="3600" smtClean="0">
                <a:solidFill>
                  <a:srgbClr val="FFFF00"/>
                </a:solidFill>
                <a:latin typeface="黑体" pitchFamily="2" charset="-122"/>
              </a:rPr>
              <a:t>最新质量标准：</a:t>
            </a:r>
            <a:r>
              <a:rPr lang="en-US" altLang="zh-CN" sz="3600" smtClean="0">
                <a:solidFill>
                  <a:srgbClr val="FFFF00"/>
                </a:solidFill>
                <a:latin typeface="黑体" pitchFamily="2" charset="-122"/>
              </a:rPr>
              <a:t>ISO25000</a:t>
            </a:r>
            <a:r>
              <a:rPr lang="zh-CN" altLang="en-US" sz="3600" smtClean="0">
                <a:solidFill>
                  <a:srgbClr val="FFFF00"/>
                </a:solidFill>
                <a:latin typeface="黑体" pitchFamily="2" charset="-122"/>
              </a:rPr>
              <a:t>系列</a:t>
            </a:r>
          </a:p>
        </p:txBody>
      </p:sp>
      <p:sp>
        <p:nvSpPr>
          <p:cNvPr id="20483" name="矩形 74"/>
          <p:cNvSpPr>
            <a:spLocks noChangeArrowheads="1"/>
          </p:cNvSpPr>
          <p:nvPr/>
        </p:nvSpPr>
        <p:spPr bwMode="auto">
          <a:xfrm>
            <a:off x="539750" y="5876925"/>
            <a:ext cx="8208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en-US" altLang="zh-CN" i="0">
                <a:solidFill>
                  <a:srgbClr val="FF6600"/>
                </a:solidFill>
                <a:ea typeface="宋体" pitchFamily="2" charset="-122"/>
              </a:rPr>
              <a:t>ISO/IEC25000</a:t>
            </a:r>
            <a:r>
              <a:rPr lang="zh-CN" altLang="en-US" i="0">
                <a:solidFill>
                  <a:srgbClr val="FF6600"/>
                </a:solidFill>
                <a:ea typeface="宋体" pitchFamily="2" charset="-122"/>
              </a:rPr>
              <a:t> </a:t>
            </a:r>
            <a:r>
              <a:rPr lang="en-US" altLang="zh-CN" i="0">
                <a:solidFill>
                  <a:srgbClr val="FF6600"/>
                </a:solidFill>
                <a:ea typeface="宋体" pitchFamily="2" charset="-122"/>
              </a:rPr>
              <a:t>SE-</a:t>
            </a:r>
            <a:r>
              <a:rPr lang="zh-CN" altLang="en-US" i="0">
                <a:solidFill>
                  <a:srgbClr val="FF6600"/>
                </a:solidFill>
                <a:ea typeface="宋体" pitchFamily="2" charset="-122"/>
              </a:rPr>
              <a:t>软件产品质量要求和评定</a:t>
            </a:r>
            <a:r>
              <a:rPr lang="en-US" altLang="zh-CN" i="0">
                <a:solidFill>
                  <a:srgbClr val="FF6600"/>
                </a:solidFill>
                <a:ea typeface="宋体" pitchFamily="2" charset="-122"/>
              </a:rPr>
              <a:t>(SQuaRE)</a:t>
            </a:r>
          </a:p>
        </p:txBody>
      </p:sp>
      <p:pic>
        <p:nvPicPr>
          <p:cNvPr id="20484" name="图片 1" descr="屏幕快照 2014-02-28 下午10.28.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28775"/>
            <a:ext cx="795655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1476375" y="260350"/>
            <a:ext cx="6048375" cy="765175"/>
          </a:xfrm>
        </p:spPr>
        <p:txBody>
          <a:bodyPr/>
          <a:lstStyle/>
          <a:p>
            <a:pPr marL="342900" indent="-342900" algn="ctr" eaLnBrk="1" hangingPunct="1">
              <a:lnSpc>
                <a:spcPct val="120000"/>
              </a:lnSpc>
              <a:spcBef>
                <a:spcPct val="30000"/>
              </a:spcBef>
            </a:pPr>
            <a:r>
              <a:rPr lang="zh-CN" altLang="en-US" sz="3200" b="1" smtClean="0">
                <a:solidFill>
                  <a:srgbClr val="800000"/>
                </a:solidFill>
                <a:ea typeface="宋体" pitchFamily="2" charset="-122"/>
              </a:rPr>
              <a:t>内部质量</a:t>
            </a:r>
            <a:r>
              <a:rPr lang="zh-CN" altLang="en-US" sz="3200" b="1" smtClean="0">
                <a:solidFill>
                  <a:srgbClr val="800000"/>
                </a:solidFill>
                <a:ea typeface="宋体" pitchFamily="2" charset="-122"/>
                <a:sym typeface="Wingdings" pitchFamily="2" charset="2"/>
              </a:rPr>
              <a:t></a:t>
            </a:r>
            <a:r>
              <a:rPr lang="zh-CN" altLang="en-US" sz="3200" b="1" smtClean="0">
                <a:solidFill>
                  <a:srgbClr val="800000"/>
                </a:solidFill>
                <a:ea typeface="宋体" pitchFamily="2" charset="-122"/>
              </a:rPr>
              <a:t>外部质量</a:t>
            </a:r>
            <a:r>
              <a:rPr lang="zh-CN" altLang="en-US" sz="3200" b="1" smtClean="0">
                <a:solidFill>
                  <a:srgbClr val="800000"/>
                </a:solidFill>
                <a:ea typeface="宋体" pitchFamily="2" charset="-122"/>
                <a:sym typeface="Wingdings" pitchFamily="2" charset="2"/>
              </a:rPr>
              <a:t>使用质量</a:t>
            </a:r>
            <a:endParaRPr lang="zh-CN" altLang="en-US" sz="3200" b="1" smtClean="0">
              <a:solidFill>
                <a:srgbClr val="800000"/>
              </a:solidFill>
              <a:ea typeface="宋体" pitchFamily="2" charset="-122"/>
            </a:endParaRPr>
          </a:p>
        </p:txBody>
      </p:sp>
      <p:sp>
        <p:nvSpPr>
          <p:cNvPr id="21507" name="灯片编号占位符 3"/>
          <p:cNvSpPr>
            <a:spLocks noGrp="1" noChangeArrowheads="1"/>
          </p:cNvSpPr>
          <p:nvPr>
            <p:ph type="sldNum" sz="quarter" idx="10"/>
          </p:nvPr>
        </p:nvSpPr>
        <p:spPr bwMode="auto">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644F9B19-A8F1-4E23-9F76-755823C775D2}" type="slidenum">
              <a:rPr lang="en-US" altLang="zh-CN">
                <a:ea typeface="宋体" pitchFamily="2" charset="-122"/>
              </a:rPr>
              <a:pPr eaLnBrk="1" hangingPunct="1"/>
              <a:t>16</a:t>
            </a:fld>
            <a:endParaRPr lang="en-US" altLang="zh-CN">
              <a:ea typeface="宋体" pitchFamily="2" charset="-122"/>
            </a:endParaRPr>
          </a:p>
        </p:txBody>
      </p:sp>
      <p:pic>
        <p:nvPicPr>
          <p:cNvPr id="21508" name="图片 2" descr="屏幕快照 2013-12-22 下午10.01.5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60575"/>
            <a:ext cx="834707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1403350" y="476250"/>
            <a:ext cx="6048375" cy="487363"/>
          </a:xfrm>
        </p:spPr>
        <p:txBody>
          <a:bodyPr/>
          <a:lstStyle/>
          <a:p>
            <a:pPr algn="ctr" eaLnBrk="1" hangingPunct="1"/>
            <a:r>
              <a:rPr lang="zh-CN" altLang="en-US" sz="3600" i="1" smtClean="0">
                <a:solidFill>
                  <a:srgbClr val="A50021"/>
                </a:solidFill>
                <a:latin typeface="隶书" pitchFamily="49" charset="-122"/>
                <a:ea typeface="隶书" pitchFamily="49" charset="-122"/>
              </a:rPr>
              <a:t>内部和外部质量 </a:t>
            </a:r>
            <a:r>
              <a:rPr lang="en-US" altLang="zh-CN" sz="3600" smtClean="0">
                <a:solidFill>
                  <a:srgbClr val="A50021"/>
                </a:solidFill>
                <a:latin typeface="隶书" pitchFamily="49" charset="-122"/>
                <a:ea typeface="隶书" pitchFamily="49" charset="-122"/>
              </a:rPr>
              <a:t>-1</a:t>
            </a:r>
            <a:endParaRPr lang="zh-CN" altLang="en-US" sz="3600" smtClean="0">
              <a:solidFill>
                <a:srgbClr val="A50021"/>
              </a:solidFill>
              <a:latin typeface="隶书" pitchFamily="49" charset="-122"/>
              <a:ea typeface="隶书" pitchFamily="49" charset="-122"/>
            </a:endParaRPr>
          </a:p>
        </p:txBody>
      </p:sp>
      <p:pic>
        <p:nvPicPr>
          <p:cNvPr id="22531" name="图片 2" descr="屏幕快照 2014-02-28 下午10.40.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97013"/>
            <a:ext cx="8497888"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1403350" y="476250"/>
            <a:ext cx="6048375" cy="487363"/>
          </a:xfrm>
        </p:spPr>
        <p:txBody>
          <a:bodyPr/>
          <a:lstStyle/>
          <a:p>
            <a:pPr algn="ctr" eaLnBrk="1" hangingPunct="1"/>
            <a:r>
              <a:rPr lang="zh-CN" altLang="en-US" sz="3600" i="1" smtClean="0">
                <a:solidFill>
                  <a:srgbClr val="A50021"/>
                </a:solidFill>
                <a:latin typeface="隶书" pitchFamily="49" charset="-122"/>
                <a:ea typeface="隶书" pitchFamily="49" charset="-122"/>
              </a:rPr>
              <a:t>内部和外部质量 </a:t>
            </a:r>
            <a:r>
              <a:rPr lang="en-US" altLang="zh-CN" sz="3600" smtClean="0">
                <a:solidFill>
                  <a:srgbClr val="A50021"/>
                </a:solidFill>
                <a:latin typeface="隶书" pitchFamily="49" charset="-122"/>
                <a:ea typeface="隶书" pitchFamily="49" charset="-122"/>
              </a:rPr>
              <a:t>-2</a:t>
            </a:r>
            <a:endParaRPr lang="zh-CN" altLang="en-US" sz="3600" smtClean="0">
              <a:solidFill>
                <a:srgbClr val="A50021"/>
              </a:solidFill>
              <a:latin typeface="隶书" pitchFamily="49" charset="-122"/>
              <a:ea typeface="隶书" pitchFamily="49" charset="-122"/>
            </a:endParaRPr>
          </a:p>
        </p:txBody>
      </p:sp>
      <p:pic>
        <p:nvPicPr>
          <p:cNvPr id="23555" name="图片 5" descr="屏幕快照 2014-02-28 下午10.45.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268413"/>
            <a:ext cx="77057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179388" y="2133600"/>
            <a:ext cx="1439862" cy="3382963"/>
          </a:xfrm>
        </p:spPr>
        <p:txBody>
          <a:bodyPr/>
          <a:lstStyle/>
          <a:p>
            <a:pPr algn="ctr" eaLnBrk="1" hangingPunct="1"/>
            <a:r>
              <a:rPr lang="zh-CN" altLang="en-US" sz="3600" i="1" smtClean="0">
                <a:solidFill>
                  <a:srgbClr val="A50021"/>
                </a:solidFill>
                <a:latin typeface="隶书" pitchFamily="49" charset="-122"/>
                <a:ea typeface="隶书" pitchFamily="49" charset="-122"/>
              </a:rPr>
              <a:t>纯内部质量 </a:t>
            </a:r>
            <a:r>
              <a:rPr lang="en-US" altLang="zh-CN" sz="3600" smtClean="0">
                <a:solidFill>
                  <a:srgbClr val="A50021"/>
                </a:solidFill>
                <a:latin typeface="隶书" pitchFamily="49" charset="-122"/>
                <a:ea typeface="隶书" pitchFamily="49" charset="-122"/>
              </a:rPr>
              <a:t>-1</a:t>
            </a:r>
            <a:endParaRPr lang="zh-CN" altLang="en-US" sz="3600" smtClean="0">
              <a:solidFill>
                <a:srgbClr val="A50021"/>
              </a:solidFill>
              <a:latin typeface="隶书" pitchFamily="49" charset="-122"/>
              <a:ea typeface="隶书" pitchFamily="49" charset="-122"/>
            </a:endParaRPr>
          </a:p>
        </p:txBody>
      </p:sp>
      <p:pic>
        <p:nvPicPr>
          <p:cNvPr id="24579" name="图片 2" descr="屏幕快照 2014-02-28 下午10.43.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0"/>
            <a:ext cx="71469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188" y="333375"/>
            <a:ext cx="7704137" cy="661988"/>
          </a:xfrm>
        </p:spPr>
        <p:txBody>
          <a:bodyPr/>
          <a:lstStyle/>
          <a:p>
            <a:pPr algn="ctr" eaLnBrk="1" hangingPunct="1"/>
            <a:r>
              <a:rPr lang="zh-CN" altLang="en-US" sz="3600" smtClean="0">
                <a:solidFill>
                  <a:srgbClr val="FFFF00"/>
                </a:solidFill>
                <a:latin typeface="黑体" pitchFamily="2" charset="-122"/>
              </a:rPr>
              <a:t>第</a:t>
            </a:r>
            <a:r>
              <a:rPr lang="en-US" altLang="zh-CN" sz="3600" smtClean="0">
                <a:solidFill>
                  <a:srgbClr val="FFFF00"/>
                </a:solidFill>
                <a:latin typeface="黑体" pitchFamily="2" charset="-122"/>
              </a:rPr>
              <a:t>2</a:t>
            </a:r>
            <a:r>
              <a:rPr lang="zh-CN" altLang="en-US" sz="3600" smtClean="0">
                <a:solidFill>
                  <a:srgbClr val="FFFF00"/>
                </a:solidFill>
                <a:latin typeface="黑体" pitchFamily="2" charset="-122"/>
              </a:rPr>
              <a:t>章  软件测试的基本概念</a:t>
            </a:r>
          </a:p>
        </p:txBody>
      </p:sp>
      <p:sp>
        <p:nvSpPr>
          <p:cNvPr id="7171" name="Rectangle 5"/>
          <p:cNvSpPr>
            <a:spLocks noChangeArrowheads="1"/>
          </p:cNvSpPr>
          <p:nvPr/>
        </p:nvSpPr>
        <p:spPr bwMode="auto">
          <a:xfrm>
            <a:off x="468313" y="1412875"/>
            <a:ext cx="5111750" cy="5133975"/>
          </a:xfrm>
          <a:prstGeom prst="rect">
            <a:avLst/>
          </a:prstGeom>
          <a:solidFill>
            <a:srgbClr val="72BFC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3429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50000"/>
              </a:lnSpc>
            </a:pPr>
            <a:r>
              <a:rPr lang="en-US" altLang="zh-CN" sz="2800" b="1" i="0">
                <a:latin typeface="Times New Roman" pitchFamily="18" charset="0"/>
                <a:ea typeface="宋体" pitchFamily="2" charset="-122"/>
              </a:rPr>
              <a:t>2.1 </a:t>
            </a:r>
            <a:r>
              <a:rPr lang="zh-CN" altLang="en-US" sz="2800" b="1" i="0">
                <a:latin typeface="Times New Roman" pitchFamily="18" charset="0"/>
                <a:ea typeface="宋体" pitchFamily="2" charset="-122"/>
              </a:rPr>
              <a:t>软件缺陷</a:t>
            </a:r>
          </a:p>
          <a:p>
            <a:pPr eaLnBrk="1" hangingPunct="1">
              <a:lnSpc>
                <a:spcPct val="150000"/>
              </a:lnSpc>
            </a:pPr>
            <a:r>
              <a:rPr lang="en-US" altLang="zh-CN" sz="2800" b="1" i="0">
                <a:latin typeface="Times New Roman" pitchFamily="18" charset="0"/>
                <a:ea typeface="宋体" pitchFamily="2" charset="-122"/>
              </a:rPr>
              <a:t>2.2 </a:t>
            </a:r>
            <a:r>
              <a:rPr lang="zh-CN" altLang="en-US" sz="2800" b="1" i="0">
                <a:latin typeface="Times New Roman" pitchFamily="18" charset="0"/>
                <a:ea typeface="宋体" pitchFamily="2" charset="-122"/>
              </a:rPr>
              <a:t>软件测试的分类</a:t>
            </a:r>
          </a:p>
          <a:p>
            <a:pPr eaLnBrk="1" hangingPunct="1">
              <a:lnSpc>
                <a:spcPct val="150000"/>
              </a:lnSpc>
            </a:pPr>
            <a:r>
              <a:rPr lang="en-US" altLang="zh-CN" sz="2800" b="1" i="0">
                <a:latin typeface="Times New Roman" pitchFamily="18" charset="0"/>
                <a:ea typeface="宋体" pitchFamily="2" charset="-122"/>
              </a:rPr>
              <a:t>2.3 </a:t>
            </a:r>
            <a:r>
              <a:rPr lang="zh-CN" altLang="en-US" sz="2800" b="1" i="0">
                <a:latin typeface="Times New Roman" pitchFamily="18" charset="0"/>
                <a:ea typeface="宋体" pitchFamily="2" charset="-122"/>
              </a:rPr>
              <a:t>静态测试与动态测试</a:t>
            </a:r>
            <a:endParaRPr lang="en-US" altLang="zh-CN" sz="2800" b="1" i="0">
              <a:latin typeface="Times New Roman" pitchFamily="18" charset="0"/>
              <a:ea typeface="宋体" pitchFamily="2" charset="-122"/>
            </a:endParaRPr>
          </a:p>
          <a:p>
            <a:pPr eaLnBrk="1" hangingPunct="1">
              <a:lnSpc>
                <a:spcPct val="150000"/>
              </a:lnSpc>
            </a:pPr>
            <a:r>
              <a:rPr lang="en-US" altLang="zh-CN" sz="2800" b="1" i="0">
                <a:latin typeface="Times New Roman" pitchFamily="18" charset="0"/>
                <a:ea typeface="宋体" pitchFamily="2" charset="-122"/>
              </a:rPr>
              <a:t>2.4 </a:t>
            </a:r>
            <a:r>
              <a:rPr lang="zh-CN" altLang="en-US" sz="2800" b="1" i="0">
                <a:latin typeface="Times New Roman" pitchFamily="18" charset="0"/>
                <a:ea typeface="宋体" pitchFamily="2" charset="-122"/>
              </a:rPr>
              <a:t>主动测试与被动测试</a:t>
            </a:r>
            <a:endParaRPr lang="en-US" altLang="zh-CN" sz="2800" b="1" i="0">
              <a:latin typeface="Times New Roman" pitchFamily="18" charset="0"/>
              <a:ea typeface="宋体" pitchFamily="2" charset="-122"/>
            </a:endParaRPr>
          </a:p>
          <a:p>
            <a:pPr eaLnBrk="1" hangingPunct="1">
              <a:lnSpc>
                <a:spcPct val="150000"/>
              </a:lnSpc>
            </a:pPr>
            <a:r>
              <a:rPr lang="en-US" altLang="zh-CN" sz="2800" b="1" i="0">
                <a:latin typeface="Times New Roman" pitchFamily="18" charset="0"/>
                <a:ea typeface="宋体" pitchFamily="2" charset="-122"/>
              </a:rPr>
              <a:t>2.5 </a:t>
            </a:r>
            <a:r>
              <a:rPr lang="zh-CN" altLang="en-US" sz="2800" b="1" i="0">
                <a:latin typeface="Times New Roman" pitchFamily="18" charset="0"/>
                <a:ea typeface="宋体" pitchFamily="2" charset="-122"/>
              </a:rPr>
              <a:t>黑盒测试与白盒测试</a:t>
            </a:r>
            <a:endParaRPr lang="en-US" altLang="zh-CN" sz="2800" b="1" i="0">
              <a:latin typeface="Times New Roman" pitchFamily="18" charset="0"/>
              <a:ea typeface="宋体" pitchFamily="2" charset="-122"/>
            </a:endParaRPr>
          </a:p>
          <a:p>
            <a:pPr eaLnBrk="1" hangingPunct="1">
              <a:lnSpc>
                <a:spcPct val="150000"/>
              </a:lnSpc>
            </a:pPr>
            <a:r>
              <a:rPr lang="en-US" altLang="zh-CN" sz="2800" b="1" i="0">
                <a:latin typeface="Times New Roman" pitchFamily="18" charset="0"/>
                <a:ea typeface="宋体" pitchFamily="2" charset="-122"/>
              </a:rPr>
              <a:t>2.6 </a:t>
            </a:r>
            <a:r>
              <a:rPr lang="zh-CN" altLang="en-US" sz="2800" b="1" i="0">
                <a:latin typeface="Times New Roman" pitchFamily="18" charset="0"/>
                <a:ea typeface="宋体" pitchFamily="2" charset="-122"/>
              </a:rPr>
              <a:t>软件测试级别</a:t>
            </a:r>
          </a:p>
          <a:p>
            <a:pPr eaLnBrk="1" hangingPunct="1">
              <a:lnSpc>
                <a:spcPct val="150000"/>
              </a:lnSpc>
            </a:pPr>
            <a:r>
              <a:rPr lang="en-US" altLang="zh-CN" sz="2800" b="1" i="0">
                <a:latin typeface="Times New Roman" pitchFamily="18" charset="0"/>
                <a:ea typeface="宋体" pitchFamily="2" charset="-122"/>
              </a:rPr>
              <a:t>2.7 </a:t>
            </a:r>
            <a:r>
              <a:rPr lang="zh-CN" altLang="en-US" sz="2800" b="1" i="0">
                <a:latin typeface="Times New Roman" pitchFamily="18" charset="0"/>
                <a:ea typeface="宋体" pitchFamily="2" charset="-122"/>
              </a:rPr>
              <a:t>软件测试计划与用例</a:t>
            </a:r>
            <a:endParaRPr lang="en-US" altLang="zh-CN" sz="2800" b="1" i="0">
              <a:latin typeface="Times New Roman" pitchFamily="18" charset="0"/>
              <a:ea typeface="宋体" pitchFamily="2" charset="-122"/>
            </a:endParaRPr>
          </a:p>
          <a:p>
            <a:pPr eaLnBrk="1" hangingPunct="1">
              <a:lnSpc>
                <a:spcPct val="150000"/>
              </a:lnSpc>
            </a:pPr>
            <a:r>
              <a:rPr lang="en-US" altLang="zh-CN" sz="2800" b="1" i="0">
                <a:latin typeface="Times New Roman" pitchFamily="18" charset="0"/>
                <a:ea typeface="宋体" pitchFamily="2" charset="-122"/>
              </a:rPr>
              <a:t>2.8 </a:t>
            </a:r>
            <a:r>
              <a:rPr lang="zh-CN" altLang="en-US" sz="2800" b="1" i="0">
                <a:latin typeface="Times New Roman" pitchFamily="18" charset="0"/>
                <a:ea typeface="宋体" pitchFamily="2" charset="-122"/>
              </a:rPr>
              <a:t>专业测试人员的责任和要求</a:t>
            </a:r>
            <a:endParaRPr lang="en-US" altLang="zh-CN" sz="2800" b="1" i="0">
              <a:latin typeface="Times New Roman" pitchFamily="18" charset="0"/>
              <a:ea typeface="宋体" pitchFamily="2" charset="-122"/>
            </a:endParaRPr>
          </a:p>
        </p:txBody>
      </p:sp>
      <p:pic>
        <p:nvPicPr>
          <p:cNvPr id="7172" name="Picture 6" descr="http://viaqa.files.wordpress.com/2010/03/sce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349500"/>
            <a:ext cx="4422775"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19050" y="2133600"/>
            <a:ext cx="1439863" cy="3382963"/>
          </a:xfrm>
        </p:spPr>
        <p:txBody>
          <a:bodyPr/>
          <a:lstStyle/>
          <a:p>
            <a:pPr algn="ctr" eaLnBrk="1" hangingPunct="1"/>
            <a:r>
              <a:rPr lang="zh-CN" altLang="en-US" sz="3600" i="1" smtClean="0">
                <a:solidFill>
                  <a:srgbClr val="A50021"/>
                </a:solidFill>
                <a:latin typeface="隶书" pitchFamily="49" charset="-122"/>
                <a:ea typeface="隶书" pitchFamily="49" charset="-122"/>
              </a:rPr>
              <a:t>纯内部质量 </a:t>
            </a:r>
            <a:r>
              <a:rPr lang="en-US" altLang="zh-CN" sz="3600" smtClean="0">
                <a:solidFill>
                  <a:srgbClr val="A50021"/>
                </a:solidFill>
                <a:latin typeface="隶书" pitchFamily="49" charset="-122"/>
                <a:ea typeface="隶书" pitchFamily="49" charset="-122"/>
              </a:rPr>
              <a:t>-2</a:t>
            </a:r>
            <a:endParaRPr lang="zh-CN" altLang="en-US" sz="3600" smtClean="0">
              <a:solidFill>
                <a:srgbClr val="A50021"/>
              </a:solidFill>
              <a:latin typeface="隶书" pitchFamily="49" charset="-122"/>
              <a:ea typeface="隶书" pitchFamily="49" charset="-122"/>
            </a:endParaRPr>
          </a:p>
        </p:txBody>
      </p:sp>
      <p:pic>
        <p:nvPicPr>
          <p:cNvPr id="25603" name="图片 3" descr="屏幕快照 2014-02-28 下午10.43.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88913"/>
            <a:ext cx="7454900" cy="655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a:xfrm>
            <a:off x="1403350" y="476250"/>
            <a:ext cx="6048375" cy="487363"/>
          </a:xfrm>
        </p:spPr>
        <p:txBody>
          <a:bodyPr/>
          <a:lstStyle/>
          <a:p>
            <a:pPr algn="ctr" eaLnBrk="1" hangingPunct="1"/>
            <a:r>
              <a:rPr lang="zh-CN" altLang="en-US" sz="3600" i="1" smtClean="0">
                <a:solidFill>
                  <a:srgbClr val="A50021"/>
                </a:solidFill>
                <a:latin typeface="隶书" pitchFamily="49" charset="-122"/>
                <a:ea typeface="隶书" pitchFamily="49" charset="-122"/>
              </a:rPr>
              <a:t>使用质量</a:t>
            </a:r>
          </a:p>
        </p:txBody>
      </p:sp>
      <p:sp>
        <p:nvSpPr>
          <p:cNvPr id="26627" name="幻灯片编号占位符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2AE6C875-8C8D-44B0-8CA0-B9C0D82412C2}" type="slidenum">
              <a:rPr lang="zh-CN" altLang="en-US">
                <a:ea typeface="宋体" pitchFamily="2" charset="-122"/>
              </a:rPr>
              <a:pPr eaLnBrk="1" hangingPunct="1"/>
              <a:t>21</a:t>
            </a:fld>
            <a:endParaRPr lang="en-US" altLang="zh-CN">
              <a:ea typeface="宋体" pitchFamily="2" charset="-122"/>
            </a:endParaRPr>
          </a:p>
        </p:txBody>
      </p:sp>
      <p:sp>
        <p:nvSpPr>
          <p:cNvPr id="26628" name="日期占位符 4"/>
          <p:cNvSpPr>
            <a:spLocks noGrp="1" noChangeArrowheads="1"/>
          </p:cNvSpPr>
          <p:nvPr>
            <p:ph type="dt" sz="quarter" idx="10"/>
          </p:nvPr>
        </p:nvSpPr>
        <p:spPr bwMode="auto">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zh-CN" smtClean="0">
              <a:ea typeface="宋体" pitchFamily="2" charset="-122"/>
            </a:endParaRPr>
          </a:p>
        </p:txBody>
      </p:sp>
      <p:pic>
        <p:nvPicPr>
          <p:cNvPr id="26629" name="图片 5" descr="屏幕快照 2013-12-25 下午8.52.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16113"/>
            <a:ext cx="8620125"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文本框 2"/>
          <p:cNvSpPr txBox="1">
            <a:spLocks noChangeArrowheads="1"/>
          </p:cNvSpPr>
          <p:nvPr/>
        </p:nvSpPr>
        <p:spPr bwMode="auto">
          <a:xfrm>
            <a:off x="5508625" y="5445125"/>
            <a:ext cx="16208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1600" i="0">
                <a:solidFill>
                  <a:srgbClr val="FF6600"/>
                </a:solidFill>
                <a:ea typeface="宋体" pitchFamily="2" charset="-122"/>
              </a:rPr>
              <a:t>各种风险的缓解</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1619250" y="260350"/>
            <a:ext cx="6121400" cy="765175"/>
          </a:xfrm>
        </p:spPr>
        <p:txBody>
          <a:bodyPr/>
          <a:lstStyle/>
          <a:p>
            <a:pPr marL="342900" indent="-342900" algn="ctr" eaLnBrk="1" hangingPunct="1">
              <a:lnSpc>
                <a:spcPct val="120000"/>
              </a:lnSpc>
              <a:spcBef>
                <a:spcPct val="30000"/>
              </a:spcBef>
            </a:pPr>
            <a:r>
              <a:rPr lang="zh-CN" altLang="en-US" sz="3200" b="1" dirty="0" smtClean="0">
                <a:solidFill>
                  <a:srgbClr val="FFFF00"/>
                </a:solidFill>
                <a:ea typeface="宋体" pitchFamily="2" charset="-122"/>
              </a:rPr>
              <a:t>示例：</a:t>
            </a:r>
            <a:r>
              <a:rPr lang="en-US" altLang="zh-CN" sz="3200" b="1" dirty="0" smtClean="0">
                <a:solidFill>
                  <a:srgbClr val="800000"/>
                </a:solidFill>
                <a:ea typeface="宋体" pitchFamily="2" charset="-122"/>
              </a:rPr>
              <a:t>Web</a:t>
            </a:r>
            <a:r>
              <a:rPr lang="zh-CN" altLang="en-US" sz="3200" b="1" dirty="0" smtClean="0">
                <a:solidFill>
                  <a:srgbClr val="800000"/>
                </a:solidFill>
                <a:ea typeface="宋体" pitchFamily="2" charset="-122"/>
              </a:rPr>
              <a:t> </a:t>
            </a:r>
            <a:r>
              <a:rPr lang="en-US" altLang="zh-CN" sz="3200" b="1" dirty="0" smtClean="0">
                <a:solidFill>
                  <a:srgbClr val="800000"/>
                </a:solidFill>
                <a:ea typeface="宋体" pitchFamily="2" charset="-122"/>
              </a:rPr>
              <a:t>Portal</a:t>
            </a:r>
            <a:r>
              <a:rPr lang="zh-CN" altLang="en-US" sz="3200" b="1" dirty="0" smtClean="0">
                <a:solidFill>
                  <a:srgbClr val="800000"/>
                </a:solidFill>
                <a:ea typeface="宋体" pitchFamily="2" charset="-122"/>
              </a:rPr>
              <a:t>的使用的质量</a:t>
            </a:r>
          </a:p>
        </p:txBody>
      </p:sp>
      <p:sp>
        <p:nvSpPr>
          <p:cNvPr id="27651" name="灯片编号占位符 3"/>
          <p:cNvSpPr>
            <a:spLocks noGrp="1" noChangeArrowheads="1"/>
          </p:cNvSpPr>
          <p:nvPr>
            <p:ph type="sldNum" sz="quarter" idx="10"/>
          </p:nvPr>
        </p:nvSpPr>
        <p:spPr bwMode="auto">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BCEF6152-560F-4B81-A53A-FD0B3F389385}" type="slidenum">
              <a:rPr lang="en-US" altLang="zh-CN">
                <a:ea typeface="宋体" pitchFamily="2" charset="-122"/>
              </a:rPr>
              <a:pPr eaLnBrk="1" hangingPunct="1"/>
              <a:t>22</a:t>
            </a:fld>
            <a:endParaRPr lang="en-US" altLang="zh-CN">
              <a:ea typeface="宋体" pitchFamily="2" charset="-122"/>
            </a:endParaRPr>
          </a:p>
        </p:txBody>
      </p:sp>
      <p:pic>
        <p:nvPicPr>
          <p:cNvPr id="27652" name="图片 2" descr="屏幕快照 2013-12-22 下午10.01.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649413"/>
            <a:ext cx="8097838"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6"/>
          <p:cNvSpPr txBox="1">
            <a:spLocks noChangeArrowheads="1"/>
          </p:cNvSpPr>
          <p:nvPr/>
        </p:nvSpPr>
        <p:spPr bwMode="auto">
          <a:xfrm>
            <a:off x="1187450" y="2781300"/>
            <a:ext cx="64801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lIns="0" tIns="0" rIns="0" bIns="0">
            <a:spAutoFit/>
          </a:bodyPr>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lnSpc>
                <a:spcPct val="120000"/>
              </a:lnSpc>
              <a:spcBef>
                <a:spcPct val="50000"/>
              </a:spcBef>
              <a:buClr>
                <a:schemeClr val="accent1"/>
              </a:buClr>
              <a:buSzPct val="75000"/>
            </a:pPr>
            <a:r>
              <a:rPr lang="zh-CN" altLang="en-US" sz="3600" b="1">
                <a:solidFill>
                  <a:srgbClr val="91AC4E"/>
                </a:solidFill>
                <a:latin typeface="Arial Black" pitchFamily="34" charset="0"/>
                <a:ea typeface="楷体_GB2312" pitchFamily="49" charset="-122"/>
              </a:rPr>
              <a:t>什么是 </a:t>
            </a:r>
            <a:r>
              <a:rPr lang="en-US" altLang="zh-CN" sz="3600" b="1">
                <a:solidFill>
                  <a:srgbClr val="91AC4E"/>
                </a:solidFill>
                <a:latin typeface="Arial Black" pitchFamily="34" charset="0"/>
                <a:ea typeface="楷体_GB2312" pitchFamily="49" charset="-122"/>
              </a:rPr>
              <a:t>Bug? </a:t>
            </a:r>
          </a:p>
        </p:txBody>
      </p:sp>
      <p:sp>
        <p:nvSpPr>
          <p:cNvPr id="28675" name="Rectangle 2"/>
          <p:cNvSpPr>
            <a:spLocks noGrp="1" noChangeArrowheads="1"/>
          </p:cNvSpPr>
          <p:nvPr>
            <p:ph type="title"/>
          </p:nvPr>
        </p:nvSpPr>
        <p:spPr>
          <a:xfrm>
            <a:off x="755650" y="260350"/>
            <a:ext cx="7772400" cy="792163"/>
          </a:xfrm>
        </p:spPr>
        <p:txBody>
          <a:bodyPr/>
          <a:lstStyle/>
          <a:p>
            <a:pPr algn="ctr" eaLnBrk="1" hangingPunct="1"/>
            <a:r>
              <a:rPr lang="en-US" altLang="zh-CN" sz="3600" smtClean="0">
                <a:solidFill>
                  <a:srgbClr val="FFFF00"/>
                </a:solidFill>
                <a:latin typeface="黑体" pitchFamily="2" charset="-122"/>
              </a:rPr>
              <a:t>2.1.2 </a:t>
            </a:r>
            <a:r>
              <a:rPr lang="zh-CN" altLang="en-US" sz="3600" smtClean="0">
                <a:solidFill>
                  <a:srgbClr val="FFFF00"/>
                </a:solidFill>
                <a:latin typeface="黑体" pitchFamily="2" charset="-122"/>
              </a:rPr>
              <a:t>软件缺陷的定义</a:t>
            </a:r>
          </a:p>
        </p:txBody>
      </p:sp>
      <p:sp>
        <p:nvSpPr>
          <p:cNvPr id="28676" name="Rectangle 4"/>
          <p:cNvSpPr>
            <a:spLocks noGrp="1" noChangeArrowheads="1"/>
          </p:cNvSpPr>
          <p:nvPr>
            <p:ph type="body" idx="1"/>
          </p:nvPr>
        </p:nvSpPr>
        <p:spPr>
          <a:xfrm>
            <a:off x="827088" y="1736725"/>
            <a:ext cx="7670800" cy="3960813"/>
          </a:xfrm>
        </p:spPr>
        <p:txBody>
          <a:bodyPr lIns="0" tIns="0" rIns="0" bIns="0"/>
          <a:lstStyle/>
          <a:p>
            <a:pPr eaLnBrk="1" hangingPunct="1">
              <a:buFont typeface="Wingdings" pitchFamily="2" charset="2"/>
              <a:buNone/>
            </a:pPr>
            <a:r>
              <a:rPr lang="en-US" altLang="zh-CN" sz="1800" smtClean="0">
                <a:solidFill>
                  <a:srgbClr val="E0E8EC"/>
                </a:solidFill>
              </a:rPr>
              <a:t>Any problem/disfigurement/limitation in product design &amp; development</a:t>
            </a:r>
            <a:r>
              <a:rPr lang="en-US" altLang="zh-CN" sz="1800" b="1" smtClean="0">
                <a:solidFill>
                  <a:srgbClr val="E0E8EC"/>
                </a:solidFill>
              </a:rPr>
              <a:t> </a:t>
            </a:r>
            <a:endParaRPr lang="en-US" altLang="zh-CN" sz="1800" smtClean="0">
              <a:solidFill>
                <a:srgbClr val="E0E8EC"/>
              </a:solidFill>
            </a:endParaRPr>
          </a:p>
          <a:p>
            <a:pPr lvl="1" eaLnBrk="1" hangingPunct="1"/>
            <a:endParaRPr lang="zh-CN" altLang="en-US" sz="1800" smtClean="0">
              <a:solidFill>
                <a:srgbClr val="E0E8EC"/>
              </a:solidFill>
            </a:endParaRPr>
          </a:p>
          <a:p>
            <a:pPr lvl="1" eaLnBrk="1" hangingPunct="1"/>
            <a:r>
              <a:rPr lang="en-US" altLang="zh-CN" sz="1800" smtClean="0">
                <a:solidFill>
                  <a:srgbClr val="E0E8EC"/>
                </a:solidFill>
              </a:rPr>
              <a:t>Feature or function can’t work</a:t>
            </a:r>
          </a:p>
          <a:p>
            <a:pPr lvl="1" eaLnBrk="1" hangingPunct="1"/>
            <a:r>
              <a:rPr lang="en-US" altLang="zh-CN" sz="1800" smtClean="0">
                <a:solidFill>
                  <a:srgbClr val="E0E8EC"/>
                </a:solidFill>
              </a:rPr>
              <a:t>Unreasonable design</a:t>
            </a:r>
          </a:p>
          <a:p>
            <a:pPr lvl="1" eaLnBrk="1" hangingPunct="1"/>
            <a:r>
              <a:rPr lang="en-US" altLang="zh-CN" sz="1800" smtClean="0">
                <a:solidFill>
                  <a:srgbClr val="E0E8EC"/>
                </a:solidFill>
              </a:rPr>
              <a:t>Partly realization in function</a:t>
            </a:r>
          </a:p>
          <a:p>
            <a:pPr lvl="1" eaLnBrk="1" hangingPunct="1"/>
            <a:r>
              <a:rPr lang="en-US" altLang="zh-CN" sz="1800" smtClean="0">
                <a:solidFill>
                  <a:srgbClr val="E0E8EC"/>
                </a:solidFill>
              </a:rPr>
              <a:t>Data error</a:t>
            </a:r>
          </a:p>
          <a:p>
            <a:pPr lvl="1" eaLnBrk="1" hangingPunct="1"/>
            <a:r>
              <a:rPr lang="en-US" altLang="zh-CN" sz="1800" smtClean="0">
                <a:solidFill>
                  <a:srgbClr val="E0E8EC"/>
                </a:solidFill>
              </a:rPr>
              <a:t>Run error</a:t>
            </a:r>
          </a:p>
          <a:p>
            <a:pPr lvl="1" eaLnBrk="1" hangingPunct="1"/>
            <a:r>
              <a:rPr lang="en-US" altLang="zh-CN" sz="1800" smtClean="0">
                <a:solidFill>
                  <a:srgbClr val="E0E8EC"/>
                </a:solidFill>
              </a:rPr>
              <a:t>Limitation in features</a:t>
            </a:r>
          </a:p>
          <a:p>
            <a:pPr lvl="1" eaLnBrk="1" hangingPunct="1"/>
            <a:r>
              <a:rPr lang="en-US" altLang="zh-CN" sz="1800" smtClean="0">
                <a:solidFill>
                  <a:srgbClr val="E0E8EC"/>
                </a:solidFill>
              </a:rPr>
              <a:t>Difference between actual results and expected results</a:t>
            </a:r>
          </a:p>
          <a:p>
            <a:pPr lvl="1" eaLnBrk="1" hangingPunct="1"/>
            <a:r>
              <a:rPr lang="en-US" altLang="zh-CN" sz="1800" smtClean="0">
                <a:solidFill>
                  <a:srgbClr val="E0E8EC"/>
                </a:solidFill>
              </a:rPr>
              <a:t>Unfriendly UI, Low performance</a:t>
            </a:r>
          </a:p>
          <a:p>
            <a:pPr lvl="1" eaLnBrk="1" hangingPunct="1"/>
            <a:r>
              <a:rPr lang="en-US" altLang="zh-CN" sz="1800" smtClean="0">
                <a:solidFill>
                  <a:srgbClr val="E0E8EC"/>
                </a:solidFill>
              </a:rPr>
              <a:t>Others  </a:t>
            </a:r>
          </a:p>
          <a:p>
            <a:pPr lvl="1" eaLnBrk="1" hangingPunct="1">
              <a:buFont typeface="Wingdings" pitchFamily="2" charset="2"/>
              <a:buNone/>
            </a:pPr>
            <a:endParaRPr lang="en-US" altLang="zh-CN" sz="1800" smtClean="0">
              <a:solidFill>
                <a:srgbClr val="E0E8EC"/>
              </a:solidFill>
            </a:endParaRPr>
          </a:p>
        </p:txBody>
      </p:sp>
      <p:sp>
        <p:nvSpPr>
          <p:cNvPr id="1479685" name="Text Box 5"/>
          <p:cNvSpPr txBox="1">
            <a:spLocks noChangeArrowheads="1"/>
          </p:cNvSpPr>
          <p:nvPr/>
        </p:nvSpPr>
        <p:spPr bwMode="auto">
          <a:xfrm>
            <a:off x="1368425" y="2600325"/>
            <a:ext cx="6480175" cy="1209675"/>
          </a:xfrm>
          <a:prstGeom prst="rect">
            <a:avLst/>
          </a:prstGeom>
          <a:solidFill>
            <a:srgbClr val="FFFF99"/>
          </a:solidFill>
          <a:ln w="38100" cmpd="dbl">
            <a:solidFill>
              <a:srgbClr val="FFCC99"/>
            </a:solidFill>
            <a:miter lim="800000"/>
          </a:ln>
          <a:effectLst/>
        </p:spPr>
        <p:txBody>
          <a:bodyPr lIns="0" tIns="0" rIns="0" bIns="0">
            <a:spAutoFit/>
          </a:bodyPr>
          <a:lstStyle/>
          <a:p>
            <a:pPr marL="114300" indent="-114300" algn="ctr">
              <a:lnSpc>
                <a:spcPct val="120000"/>
              </a:lnSpc>
              <a:spcBef>
                <a:spcPct val="50000"/>
              </a:spcBef>
              <a:buClr>
                <a:schemeClr val="accent1"/>
              </a:buClr>
              <a:buSzPct val="75000"/>
              <a:defRPr/>
            </a:pPr>
            <a:r>
              <a:rPr lang="zh-CN" altLang="en-US" sz="2800" b="1" noProof="1">
                <a:effectLst>
                  <a:outerShdw blurRad="38100" dist="38100" dir="2700000" algn="tl">
                    <a:srgbClr val="FFFFFF"/>
                  </a:outerShdw>
                </a:effectLst>
                <a:latin typeface="Arial Black" pitchFamily="34" charset="0"/>
                <a:ea typeface="楷体_GB2312" pitchFamily="49" charset="-122"/>
              </a:rPr>
              <a:t>任何程序、系统中的问题，和产品设计书的不一致性</a:t>
            </a:r>
            <a:r>
              <a:rPr lang="zh-CN" altLang="en-US" sz="3600" b="1" noProof="1">
                <a:effectLst>
                  <a:outerShdw blurRad="38100" dist="38100" dir="2700000" algn="tl">
                    <a:srgbClr val="FFFFFF"/>
                  </a:outerShdw>
                </a:effectLst>
                <a:latin typeface="Arial Black" pitchFamily="34" charset="0"/>
                <a:ea typeface="楷体_GB2312" pitchFamily="49" charset="-122"/>
              </a:rPr>
              <a:t>，</a:t>
            </a:r>
            <a:r>
              <a:rPr lang="zh-CN" altLang="en-US" sz="2800" b="1" noProof="1">
                <a:effectLst>
                  <a:outerShdw blurRad="38100" dist="38100" dir="2700000" algn="tl">
                    <a:srgbClr val="FFFFFF"/>
                  </a:outerShdw>
                </a:effectLst>
                <a:latin typeface="Arial Black" pitchFamily="34" charset="0"/>
                <a:ea typeface="楷体_GB2312" pitchFamily="49" charset="-122"/>
              </a:rPr>
              <a:t>不能满足用户的需求</a:t>
            </a:r>
            <a:r>
              <a:rPr lang="en-US" altLang="zh-CN" sz="2800" b="1" noProof="1">
                <a:effectLst>
                  <a:outerShdw blurRad="38100" dist="38100" dir="2700000" algn="tl">
                    <a:srgbClr val="FFFFFF"/>
                  </a:outerShdw>
                </a:effectLst>
                <a:latin typeface="Arial Black" pitchFamily="34" charset="0"/>
                <a:ea typeface="楷体_GB2312" pitchFamily="49" charset="-122"/>
              </a:rPr>
              <a:t> </a:t>
            </a:r>
          </a:p>
        </p:txBody>
      </p:sp>
      <p:pic>
        <p:nvPicPr>
          <p:cNvPr id="28678" name="Picture 7" descr="b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675" y="3860800"/>
            <a:ext cx="9572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9685"/>
                                        </p:tgtEl>
                                        <p:attrNameLst>
                                          <p:attrName>style.visibility</p:attrName>
                                        </p:attrNameLst>
                                      </p:cBhvr>
                                      <p:to>
                                        <p:strVal val="visible"/>
                                      </p:to>
                                    </p:set>
                                    <p:animEffect transition="in" filter="blinds(horizontal)">
                                      <p:cBhvr>
                                        <p:cTn id="7" dur="1000"/>
                                        <p:tgtEl>
                                          <p:spTgt spid="147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pPr algn="ctr" eaLnBrk="1" hangingPunct="1"/>
            <a:r>
              <a:rPr lang="en-US" altLang="zh-CN" sz="3600" smtClean="0">
                <a:solidFill>
                  <a:srgbClr val="FFFF00"/>
                </a:solidFill>
              </a:rPr>
              <a:t>First Bug</a:t>
            </a:r>
            <a:endParaRPr lang="zh-CN" altLang="en-US" sz="3600" smtClean="0">
              <a:solidFill>
                <a:srgbClr val="FFFF00"/>
              </a:solidFill>
            </a:endParaRPr>
          </a:p>
        </p:txBody>
      </p:sp>
      <p:pic>
        <p:nvPicPr>
          <p:cNvPr id="29699" name="Picture 2" descr="First Computer B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20825"/>
            <a:ext cx="75946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http://modernitamoveis.com.br/wp-content/themes/illacrimo/first-computer-bug-78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6763" y="3968750"/>
            <a:ext cx="2027237"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矩形 5"/>
          <p:cNvSpPr>
            <a:spLocks noChangeArrowheads="1"/>
          </p:cNvSpPr>
          <p:nvPr/>
        </p:nvSpPr>
        <p:spPr bwMode="auto">
          <a:xfrm>
            <a:off x="3132138" y="6308725"/>
            <a:ext cx="3979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en-US" altLang="zh-CN" sz="1600" dirty="0">
                <a:ea typeface="宋体" pitchFamily="2" charset="-122"/>
              </a:rPr>
              <a:t>http://en.wikipedia.org/wiki/Grace_Hopper</a:t>
            </a:r>
            <a:endParaRPr lang="zh-CN" altLang="en-US" sz="1600" dirty="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0" y="476754"/>
            <a:ext cx="9129860" cy="6165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380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8"/>
          <p:cNvSpPr>
            <a:spLocks noChangeArrowheads="1"/>
          </p:cNvSpPr>
          <p:nvPr/>
        </p:nvSpPr>
        <p:spPr bwMode="auto">
          <a:xfrm>
            <a:off x="935038" y="1628775"/>
            <a:ext cx="6383337"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indent="13335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40000"/>
              </a:lnSpc>
            </a:pPr>
            <a:r>
              <a:rPr lang="zh-CN" altLang="en-US" sz="2400" dirty="0">
                <a:ea typeface="宋体" pitchFamily="2" charset="-122"/>
              </a:rPr>
              <a:t>缺点（</a:t>
            </a:r>
            <a:r>
              <a:rPr lang="en-US" altLang="zh-CN" sz="2400" dirty="0">
                <a:ea typeface="宋体" pitchFamily="2" charset="-122"/>
              </a:rPr>
              <a:t>defect</a:t>
            </a:r>
            <a:r>
              <a:rPr lang="zh-CN" altLang="en-US" sz="2400" dirty="0">
                <a:ea typeface="宋体" pitchFamily="2" charset="-122"/>
              </a:rPr>
              <a:t>）               偏差 （</a:t>
            </a:r>
            <a:r>
              <a:rPr lang="en-US" altLang="zh-CN" sz="2400" dirty="0">
                <a:ea typeface="宋体" pitchFamily="2" charset="-122"/>
              </a:rPr>
              <a:t>variance</a:t>
            </a:r>
            <a:r>
              <a:rPr lang="zh-CN" altLang="en-US" sz="2400" dirty="0">
                <a:ea typeface="宋体" pitchFamily="2" charset="-122"/>
              </a:rPr>
              <a:t>）</a:t>
            </a:r>
          </a:p>
          <a:p>
            <a:pPr eaLnBrk="1" hangingPunct="1">
              <a:lnSpc>
                <a:spcPct val="140000"/>
              </a:lnSpc>
            </a:pPr>
            <a:r>
              <a:rPr lang="zh-CN" altLang="en-US" sz="2400" dirty="0">
                <a:ea typeface="宋体" pitchFamily="2" charset="-122"/>
              </a:rPr>
              <a:t>谬误（</a:t>
            </a:r>
            <a:r>
              <a:rPr lang="en-US" altLang="zh-CN" sz="2400" dirty="0">
                <a:ea typeface="宋体" pitchFamily="2" charset="-122"/>
              </a:rPr>
              <a:t>fault</a:t>
            </a:r>
            <a:r>
              <a:rPr lang="zh-CN" altLang="en-US" sz="2400" dirty="0">
                <a:ea typeface="宋体" pitchFamily="2" charset="-122"/>
              </a:rPr>
              <a:t>）                  失败 （</a:t>
            </a:r>
            <a:r>
              <a:rPr lang="en-US" altLang="zh-CN" sz="2400" dirty="0">
                <a:ea typeface="宋体" pitchFamily="2" charset="-122"/>
              </a:rPr>
              <a:t>failure</a:t>
            </a:r>
            <a:r>
              <a:rPr lang="zh-CN" altLang="en-US" sz="2400" dirty="0">
                <a:ea typeface="宋体" pitchFamily="2" charset="-122"/>
              </a:rPr>
              <a:t>）</a:t>
            </a:r>
          </a:p>
          <a:p>
            <a:pPr eaLnBrk="1" hangingPunct="1">
              <a:lnSpc>
                <a:spcPct val="140000"/>
              </a:lnSpc>
            </a:pPr>
            <a:r>
              <a:rPr lang="zh-CN" altLang="en-US" sz="2400" dirty="0">
                <a:ea typeface="宋体" pitchFamily="2" charset="-122"/>
              </a:rPr>
              <a:t>问题（</a:t>
            </a:r>
            <a:r>
              <a:rPr lang="en-US" altLang="zh-CN" sz="2400" dirty="0">
                <a:ea typeface="宋体" pitchFamily="2" charset="-122"/>
              </a:rPr>
              <a:t>problem</a:t>
            </a:r>
            <a:r>
              <a:rPr lang="zh-CN" altLang="en-US" sz="2400" dirty="0">
                <a:ea typeface="宋体" pitchFamily="2" charset="-122"/>
              </a:rPr>
              <a:t>）            矛盾（</a:t>
            </a:r>
            <a:r>
              <a:rPr lang="en-US" altLang="zh-CN" sz="2400" dirty="0">
                <a:ea typeface="宋体" pitchFamily="2" charset="-122"/>
              </a:rPr>
              <a:t>inconsistency</a:t>
            </a:r>
            <a:r>
              <a:rPr lang="zh-CN" altLang="en-US" sz="2400" dirty="0">
                <a:ea typeface="宋体" pitchFamily="2" charset="-122"/>
              </a:rPr>
              <a:t>）</a:t>
            </a:r>
          </a:p>
          <a:p>
            <a:pPr eaLnBrk="1" hangingPunct="1">
              <a:lnSpc>
                <a:spcPct val="140000"/>
              </a:lnSpc>
            </a:pPr>
            <a:r>
              <a:rPr lang="zh-CN" altLang="en-US" sz="2400" dirty="0">
                <a:ea typeface="宋体" pitchFamily="2" charset="-122"/>
              </a:rPr>
              <a:t>错误（</a:t>
            </a:r>
            <a:r>
              <a:rPr lang="en-US" altLang="zh-CN" sz="2400" dirty="0">
                <a:ea typeface="宋体" pitchFamily="2" charset="-122"/>
              </a:rPr>
              <a:t>error </a:t>
            </a:r>
            <a:r>
              <a:rPr lang="zh-CN" altLang="en-US" sz="2400" dirty="0">
                <a:ea typeface="宋体" pitchFamily="2" charset="-122"/>
              </a:rPr>
              <a:t>）                毛病 （</a:t>
            </a:r>
            <a:r>
              <a:rPr lang="en-US" altLang="zh-CN" sz="2400" dirty="0">
                <a:ea typeface="宋体" pitchFamily="2" charset="-122"/>
              </a:rPr>
              <a:t>incident </a:t>
            </a:r>
            <a:r>
              <a:rPr lang="zh-CN" altLang="en-US" sz="2400" dirty="0">
                <a:ea typeface="宋体" pitchFamily="2" charset="-122"/>
              </a:rPr>
              <a:t>）</a:t>
            </a:r>
          </a:p>
          <a:p>
            <a:pPr eaLnBrk="1" hangingPunct="1">
              <a:lnSpc>
                <a:spcPct val="140000"/>
              </a:lnSpc>
            </a:pPr>
            <a:r>
              <a:rPr lang="zh-CN" altLang="en-US" sz="2400" dirty="0">
                <a:ea typeface="宋体" pitchFamily="2" charset="-122"/>
              </a:rPr>
              <a:t>异常（</a:t>
            </a:r>
            <a:r>
              <a:rPr lang="en-US" altLang="zh-CN" sz="2400" dirty="0">
                <a:ea typeface="宋体" pitchFamily="2" charset="-122"/>
              </a:rPr>
              <a:t>anomy</a:t>
            </a:r>
            <a:r>
              <a:rPr lang="zh-CN" altLang="en-US" sz="2400" dirty="0">
                <a:ea typeface="宋体" pitchFamily="2" charset="-122"/>
              </a:rPr>
              <a:t>）</a:t>
            </a:r>
          </a:p>
        </p:txBody>
      </p:sp>
      <p:sp>
        <p:nvSpPr>
          <p:cNvPr id="30723" name="Rectangle 9"/>
          <p:cNvSpPr>
            <a:spLocks noGrp="1" noChangeArrowheads="1"/>
          </p:cNvSpPr>
          <p:nvPr>
            <p:ph type="title"/>
          </p:nvPr>
        </p:nvSpPr>
        <p:spPr>
          <a:xfrm>
            <a:off x="1979613" y="260350"/>
            <a:ext cx="5329237" cy="890588"/>
          </a:xfrm>
        </p:spPr>
        <p:txBody>
          <a:bodyPr/>
          <a:lstStyle/>
          <a:p>
            <a:pPr algn="ctr" eaLnBrk="1" hangingPunct="1"/>
            <a:r>
              <a:rPr lang="zh-CN" altLang="en-US" sz="3600" smtClean="0">
                <a:solidFill>
                  <a:srgbClr val="FFFF00"/>
                </a:solidFill>
              </a:rPr>
              <a:t>缺陷 </a:t>
            </a:r>
            <a:r>
              <a:rPr lang="en-US" altLang="zh-CN" sz="3600" smtClean="0">
                <a:solidFill>
                  <a:srgbClr val="FFFF00"/>
                </a:solidFill>
              </a:rPr>
              <a:t>– Defect, Bug</a:t>
            </a:r>
            <a:endParaRPr lang="zh-CN" altLang="en-US" sz="3600" smtClean="0">
              <a:solidFill>
                <a:srgbClr val="FFFF00"/>
              </a:solidFill>
            </a:endParaRPr>
          </a:p>
        </p:txBody>
      </p:sp>
      <p:pic>
        <p:nvPicPr>
          <p:cNvPr id="3072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4292600"/>
            <a:ext cx="673258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43213" y="333375"/>
            <a:ext cx="3808412" cy="771525"/>
          </a:xfrm>
        </p:spPr>
        <p:txBody>
          <a:bodyPr/>
          <a:lstStyle/>
          <a:p>
            <a:pPr algn="ctr" eaLnBrk="1" hangingPunct="1"/>
            <a:r>
              <a:rPr lang="zh-CN" altLang="en-US" sz="3600" smtClean="0">
                <a:solidFill>
                  <a:srgbClr val="FFFF00"/>
                </a:solidFill>
                <a:latin typeface="黑体" pitchFamily="2" charset="-122"/>
              </a:rPr>
              <a:t>软件缺陷</a:t>
            </a:r>
            <a:endParaRPr lang="en-US" altLang="zh-CN" sz="3600" smtClean="0">
              <a:solidFill>
                <a:srgbClr val="FFFF00"/>
              </a:solidFill>
              <a:latin typeface="黑体" pitchFamily="2" charset="-122"/>
            </a:endParaRPr>
          </a:p>
        </p:txBody>
      </p:sp>
      <p:sp>
        <p:nvSpPr>
          <p:cNvPr id="1483779" name="Rectangle 3"/>
          <p:cNvSpPr>
            <a:spLocks noChangeArrowheads="1"/>
          </p:cNvSpPr>
          <p:nvPr/>
        </p:nvSpPr>
        <p:spPr bwMode="auto">
          <a:xfrm>
            <a:off x="719138" y="1700213"/>
            <a:ext cx="7920037" cy="1698625"/>
          </a:xfrm>
          <a:prstGeom prst="rect">
            <a:avLst/>
          </a:prstGeom>
          <a:noFill/>
          <a:ln w="9525" algn="ctr">
            <a:noFill/>
            <a:miter lim="800000"/>
          </a:ln>
          <a:effectLst/>
        </p:spPr>
        <p:txBody>
          <a:bodyPr anchor="ctr">
            <a:spAutoFit/>
          </a:bodyPr>
          <a:lstStyle/>
          <a:p>
            <a:pPr defTabSz="-635">
              <a:lnSpc>
                <a:spcPct val="120000"/>
              </a:lnSpc>
              <a:buClr>
                <a:schemeClr val="accent1"/>
              </a:buClr>
              <a:buSzPct val="75000"/>
              <a:tabLst>
                <a:tab pos="723900" algn="l"/>
              </a:tabLst>
              <a:defRPr/>
            </a:pPr>
            <a:r>
              <a:rPr lang="en-US" altLang="zh-CN" sz="2400" b="1" noProof="1">
                <a:solidFill>
                  <a:srgbClr val="3366FF"/>
                </a:solidFill>
                <a:latin typeface="宋体" pitchFamily="2" charset="-122"/>
                <a:ea typeface="宋体" pitchFamily="2" charset="-122"/>
              </a:rPr>
              <a:t>IEEE (1983) 729 </a:t>
            </a:r>
            <a:r>
              <a:rPr lang="zh-CN" altLang="en-US" sz="2400" b="1" noProof="1">
                <a:solidFill>
                  <a:srgbClr val="3366FF"/>
                </a:solidFill>
                <a:latin typeface="宋体" pitchFamily="2" charset="-122"/>
                <a:ea typeface="宋体" pitchFamily="2" charset="-122"/>
              </a:rPr>
              <a:t>软件缺陷一个标准的定义：</a:t>
            </a:r>
            <a:endParaRPr lang="zh-CN" altLang="en-US" sz="2400" b="1" noProof="1">
              <a:solidFill>
                <a:srgbClr val="3366FF"/>
              </a:solidFill>
              <a:latin typeface="宋体" pitchFamily="2" charset="-122"/>
              <a:ea typeface="黑体" pitchFamily="49" charset="-122"/>
            </a:endParaRPr>
          </a:p>
          <a:p>
            <a:pPr defTabSz="-635">
              <a:lnSpc>
                <a:spcPct val="120000"/>
              </a:lnSpc>
              <a:buClr>
                <a:schemeClr val="accent1"/>
              </a:buClr>
              <a:buSzPct val="75000"/>
              <a:buFont typeface="Wingdings" pitchFamily="2" charset="2"/>
              <a:buChar char="p"/>
              <a:tabLst>
                <a:tab pos="723900" algn="l"/>
              </a:tabLst>
              <a:defRPr/>
            </a:pPr>
            <a:r>
              <a:rPr lang="zh-CN" altLang="en-US" sz="2000" noProof="1">
                <a:latin typeface="宋体" pitchFamily="2" charset="-122"/>
                <a:ea typeface="宋体" pitchFamily="2" charset="-122"/>
              </a:rPr>
              <a:t> 从产品内部看，软件缺陷是软件产品开发或维护过程中所存在的错误、毛病等各种问题；</a:t>
            </a:r>
            <a:endParaRPr lang="zh-CN" altLang="en-US" sz="2000" noProof="1">
              <a:latin typeface="宋体" pitchFamily="2" charset="-122"/>
              <a:ea typeface="黑体" pitchFamily="49" charset="-122"/>
            </a:endParaRPr>
          </a:p>
          <a:p>
            <a:pPr defTabSz="-635">
              <a:lnSpc>
                <a:spcPct val="120000"/>
              </a:lnSpc>
              <a:buClr>
                <a:schemeClr val="accent1"/>
              </a:buClr>
              <a:buSzPct val="75000"/>
              <a:buFont typeface="Wingdings" pitchFamily="2" charset="2"/>
              <a:buChar char="p"/>
              <a:tabLst>
                <a:tab pos="723900" algn="l"/>
              </a:tabLst>
              <a:defRPr/>
            </a:pPr>
            <a:r>
              <a:rPr lang="zh-CN" altLang="en-US" sz="2000" noProof="1">
                <a:latin typeface="宋体" pitchFamily="2" charset="-122"/>
                <a:ea typeface="宋体" pitchFamily="2" charset="-122"/>
              </a:rPr>
              <a:t> 从外部看，软件缺陷是系统所需要实现的某种功能的失效或违背。</a:t>
            </a:r>
            <a:r>
              <a:rPr lang="zh-CN" altLang="en-US" sz="2400" b="1" noProof="1">
                <a:effectLst>
                  <a:outerShdw blurRad="38100" dist="38100" dir="2700000" algn="tl">
                    <a:srgbClr val="FFFFFF"/>
                  </a:outerShdw>
                </a:effectLst>
                <a:latin typeface="Arial Black" pitchFamily="34" charset="0"/>
                <a:ea typeface="楷体_GB2312" pitchFamily="49" charset="-122"/>
              </a:rPr>
              <a:t> </a:t>
            </a:r>
          </a:p>
        </p:txBody>
      </p:sp>
      <p:sp>
        <p:nvSpPr>
          <p:cNvPr id="31748" name="矩形 5"/>
          <p:cNvSpPr>
            <a:spLocks noChangeArrowheads="1"/>
          </p:cNvSpPr>
          <p:nvPr/>
        </p:nvSpPr>
        <p:spPr bwMode="auto">
          <a:xfrm>
            <a:off x="684213" y="3608388"/>
            <a:ext cx="8135937"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en-US" altLang="zh-CN" sz="2400" b="1">
                <a:ea typeface="宋体" pitchFamily="2" charset="-122"/>
              </a:rPr>
              <a:t>ISO 29119</a:t>
            </a:r>
          </a:p>
          <a:p>
            <a:pPr eaLnBrk="1" hangingPunct="1"/>
            <a:r>
              <a:rPr lang="en-US" altLang="zh-CN" sz="2000">
                <a:ea typeface="宋体" pitchFamily="2" charset="-122"/>
              </a:rPr>
              <a:t>(1) </a:t>
            </a:r>
            <a:r>
              <a:rPr lang="en-US" altLang="zh-CN" sz="2000" b="1" u="sng">
                <a:ea typeface="宋体" pitchFamily="2" charset="-122"/>
              </a:rPr>
              <a:t>a flaw </a:t>
            </a:r>
            <a:r>
              <a:rPr lang="en-US" altLang="zh-CN" sz="2000">
                <a:ea typeface="宋体" pitchFamily="2" charset="-122"/>
              </a:rPr>
              <a:t>in a component or system that can cause it to fail to perform its required function.</a:t>
            </a:r>
          </a:p>
          <a:p>
            <a:pPr eaLnBrk="1" hangingPunct="1"/>
            <a:r>
              <a:rPr lang="en-US" altLang="zh-CN" sz="2000">
                <a:ea typeface="宋体" pitchFamily="2" charset="-122"/>
              </a:rPr>
              <a:t>(2</a:t>
            </a:r>
            <a:r>
              <a:rPr lang="en-US" altLang="zh-CN" sz="2000" b="1" u="sng">
                <a:ea typeface="宋体" pitchFamily="2" charset="-122"/>
              </a:rPr>
              <a:t>) any condition</a:t>
            </a:r>
            <a:r>
              <a:rPr lang="en-US" altLang="zh-CN" sz="2000">
                <a:ea typeface="宋体" pitchFamily="2" charset="-122"/>
              </a:rPr>
              <a:t> that deviates from expectation based on requirements specifications, design documents,</a:t>
            </a:r>
          </a:p>
          <a:p>
            <a:pPr eaLnBrk="1" hangingPunct="1"/>
            <a:endParaRPr lang="en-US" altLang="zh-CN">
              <a:ea typeface="宋体" pitchFamily="2" charset="-122"/>
            </a:endParaRPr>
          </a:p>
          <a:p>
            <a:pPr eaLnBrk="1" hangingPunct="1"/>
            <a:r>
              <a:rPr lang="en-US" altLang="zh-CN">
                <a:ea typeface="宋体" pitchFamily="2" charset="-122"/>
              </a:rPr>
              <a:t>NOTE Defects may be found during, but not limited to, reviewing, testing, analysis, compilation, or use of software products or applicable documentation</a:t>
            </a:r>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03575" y="260350"/>
            <a:ext cx="3808413" cy="771525"/>
          </a:xfrm>
        </p:spPr>
        <p:txBody>
          <a:bodyPr/>
          <a:lstStyle/>
          <a:p>
            <a:pPr algn="ctr" eaLnBrk="1" hangingPunct="1"/>
            <a:r>
              <a:rPr lang="zh-CN" altLang="en-US" sz="3600" dirty="0" smtClean="0">
                <a:solidFill>
                  <a:srgbClr val="FFFF00"/>
                </a:solidFill>
                <a:latin typeface="黑体" pitchFamily="2" charset="-122"/>
              </a:rPr>
              <a:t>软件缺陷的现象</a:t>
            </a:r>
            <a:endParaRPr lang="en-US" altLang="zh-CN" sz="3600" dirty="0" smtClean="0">
              <a:solidFill>
                <a:srgbClr val="FFFF00"/>
              </a:solidFill>
              <a:latin typeface="黑体" pitchFamily="2" charset="-122"/>
            </a:endParaRPr>
          </a:p>
        </p:txBody>
      </p:sp>
      <p:sp>
        <p:nvSpPr>
          <p:cNvPr id="32771" name="Rectangle 4"/>
          <p:cNvSpPr>
            <a:spLocks noChangeArrowheads="1"/>
          </p:cNvSpPr>
          <p:nvPr/>
        </p:nvSpPr>
        <p:spPr bwMode="auto">
          <a:xfrm>
            <a:off x="468313" y="1700213"/>
            <a:ext cx="4967287"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42913" indent="-442913" defTabSz="0" eaLnBrk="0" hangingPunct="0">
              <a:tabLst>
                <a:tab pos="442913" algn="l"/>
              </a:tabLst>
              <a:defRPr i="1">
                <a:solidFill>
                  <a:schemeClr val="tx1"/>
                </a:solidFill>
                <a:latin typeface="Arial" charset="0"/>
                <a:ea typeface="黑体" pitchFamily="2" charset="-122"/>
              </a:defRPr>
            </a:lvl1pPr>
            <a:lvl2pPr marL="742950" indent="-285750" defTabSz="0" eaLnBrk="0" hangingPunct="0">
              <a:tabLst>
                <a:tab pos="442913" algn="l"/>
              </a:tabLst>
              <a:defRPr i="1">
                <a:solidFill>
                  <a:schemeClr val="tx1"/>
                </a:solidFill>
                <a:latin typeface="Arial" charset="0"/>
                <a:ea typeface="黑体" pitchFamily="2" charset="-122"/>
              </a:defRPr>
            </a:lvl2pPr>
            <a:lvl3pPr marL="1143000" indent="-228600" defTabSz="0" eaLnBrk="0" hangingPunct="0">
              <a:tabLst>
                <a:tab pos="442913" algn="l"/>
              </a:tabLst>
              <a:defRPr i="1">
                <a:solidFill>
                  <a:schemeClr val="tx1"/>
                </a:solidFill>
                <a:latin typeface="Arial" charset="0"/>
                <a:ea typeface="黑体" pitchFamily="2" charset="-122"/>
              </a:defRPr>
            </a:lvl3pPr>
            <a:lvl4pPr marL="1600200" indent="-228600" defTabSz="0" eaLnBrk="0" hangingPunct="0">
              <a:tabLst>
                <a:tab pos="442913" algn="l"/>
              </a:tabLst>
              <a:defRPr i="1">
                <a:solidFill>
                  <a:schemeClr val="tx1"/>
                </a:solidFill>
                <a:latin typeface="Arial" charset="0"/>
                <a:ea typeface="黑体" pitchFamily="2" charset="-122"/>
              </a:defRPr>
            </a:lvl4pPr>
            <a:lvl5pPr marL="2057400" indent="-228600" defTabSz="0" eaLnBrk="0" hangingPunct="0">
              <a:tabLst>
                <a:tab pos="442913"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442913"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442913"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442913"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442913" algn="l"/>
              </a:tabLst>
              <a:defRPr i="1">
                <a:solidFill>
                  <a:schemeClr val="tx1"/>
                </a:solidFill>
                <a:latin typeface="Arial" charset="0"/>
                <a:ea typeface="黑体" pitchFamily="2" charset="-122"/>
              </a:defRPr>
            </a:lvl9pPr>
          </a:lstStyle>
          <a:p>
            <a:pPr eaLnBrk="1" hangingPunct="1">
              <a:lnSpc>
                <a:spcPct val="140000"/>
              </a:lnSpc>
              <a:buClr>
                <a:schemeClr val="accent1"/>
              </a:buClr>
              <a:buSzPct val="75000"/>
              <a:buFont typeface="Wingdings" pitchFamily="2" charset="2"/>
              <a:buChar char="p"/>
            </a:pPr>
            <a:r>
              <a:rPr lang="zh-CN" altLang="en-US" sz="2400" i="0" dirty="0">
                <a:latin typeface="宋体" pitchFamily="2" charset="-122"/>
                <a:ea typeface="宋体" pitchFamily="2" charset="-122"/>
              </a:rPr>
              <a:t>功能、特性没有实现或部分实现</a:t>
            </a:r>
          </a:p>
          <a:p>
            <a:pPr eaLnBrk="1" hangingPunct="1">
              <a:lnSpc>
                <a:spcPct val="140000"/>
              </a:lnSpc>
              <a:buClr>
                <a:schemeClr val="accent1"/>
              </a:buClr>
              <a:buSzPct val="75000"/>
              <a:buFont typeface="Wingdings" pitchFamily="2" charset="2"/>
              <a:buChar char="p"/>
            </a:pPr>
            <a:r>
              <a:rPr lang="zh-CN" altLang="en-US" sz="2400" i="0" dirty="0">
                <a:latin typeface="宋体" pitchFamily="2" charset="-122"/>
                <a:ea typeface="宋体" pitchFamily="2" charset="-122"/>
              </a:rPr>
              <a:t>设计不合理，存在缺陷</a:t>
            </a:r>
          </a:p>
          <a:p>
            <a:pPr eaLnBrk="1" hangingPunct="1">
              <a:lnSpc>
                <a:spcPct val="140000"/>
              </a:lnSpc>
              <a:buClr>
                <a:schemeClr val="accent1"/>
              </a:buClr>
              <a:buSzPct val="75000"/>
              <a:buFont typeface="Wingdings" pitchFamily="2" charset="2"/>
              <a:buChar char="p"/>
            </a:pPr>
            <a:r>
              <a:rPr lang="zh-CN" altLang="en-US" sz="2400" i="0" dirty="0">
                <a:latin typeface="宋体" pitchFamily="2" charset="-122"/>
                <a:ea typeface="宋体" pitchFamily="2" charset="-122"/>
              </a:rPr>
              <a:t>实际结果和预期结果不一致</a:t>
            </a:r>
          </a:p>
          <a:p>
            <a:pPr eaLnBrk="1" hangingPunct="1">
              <a:lnSpc>
                <a:spcPct val="140000"/>
              </a:lnSpc>
              <a:buClr>
                <a:schemeClr val="accent1"/>
              </a:buClr>
              <a:buSzPct val="75000"/>
              <a:buFont typeface="Wingdings" pitchFamily="2" charset="2"/>
              <a:buChar char="p"/>
            </a:pPr>
            <a:r>
              <a:rPr lang="zh-CN" altLang="en-US" sz="2400" i="0" dirty="0">
                <a:latin typeface="宋体" pitchFamily="2" charset="-122"/>
                <a:ea typeface="宋体" pitchFamily="2" charset="-122"/>
              </a:rPr>
              <a:t>运行出错，包括运行中断、系统崩溃、界面混乱</a:t>
            </a:r>
          </a:p>
          <a:p>
            <a:pPr eaLnBrk="1" hangingPunct="1">
              <a:lnSpc>
                <a:spcPct val="140000"/>
              </a:lnSpc>
              <a:buClr>
                <a:schemeClr val="accent1"/>
              </a:buClr>
              <a:buSzPct val="75000"/>
              <a:buFont typeface="Wingdings" pitchFamily="2" charset="2"/>
              <a:buChar char="p"/>
            </a:pPr>
            <a:r>
              <a:rPr lang="zh-CN" altLang="en-US" sz="2400" i="0" dirty="0">
                <a:latin typeface="宋体" pitchFamily="2" charset="-122"/>
                <a:ea typeface="宋体" pitchFamily="2" charset="-122"/>
              </a:rPr>
              <a:t>数据结果不正确、精度不够</a:t>
            </a:r>
          </a:p>
          <a:p>
            <a:pPr eaLnBrk="1" hangingPunct="1">
              <a:lnSpc>
                <a:spcPct val="140000"/>
              </a:lnSpc>
              <a:buClr>
                <a:schemeClr val="accent1"/>
              </a:buClr>
              <a:buSzPct val="75000"/>
              <a:buFont typeface="Wingdings" pitchFamily="2" charset="2"/>
              <a:buChar char="p"/>
            </a:pPr>
            <a:r>
              <a:rPr lang="zh-CN" altLang="en-US" sz="2400" i="0" dirty="0">
                <a:latin typeface="宋体" pitchFamily="2" charset="-122"/>
                <a:ea typeface="宋体" pitchFamily="2" charset="-122"/>
              </a:rPr>
              <a:t>用户不能接受的其他问题，如存取时间过长、界面不美观 </a:t>
            </a:r>
          </a:p>
        </p:txBody>
      </p:sp>
      <p:pic>
        <p:nvPicPr>
          <p:cNvPr id="32772" name="图片 7" descr="sin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45281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图片 8" descr="sina bug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4005263"/>
            <a:ext cx="3446462"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7"/>
          <p:cNvSpPr>
            <a:spLocks noChangeArrowheads="1"/>
          </p:cNvSpPr>
          <p:nvPr/>
        </p:nvSpPr>
        <p:spPr bwMode="auto">
          <a:xfrm>
            <a:off x="3125788" y="333375"/>
            <a:ext cx="3232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zh-CN" altLang="en-US" sz="3600" i="0">
                <a:solidFill>
                  <a:srgbClr val="FFFF00"/>
                </a:solidFill>
                <a:latin typeface="黑体" pitchFamily="2" charset="-122"/>
              </a:rPr>
              <a:t>软件缺陷的产生 </a:t>
            </a:r>
          </a:p>
        </p:txBody>
      </p:sp>
      <p:sp>
        <p:nvSpPr>
          <p:cNvPr id="18436" name="Rectangle 8"/>
          <p:cNvSpPr>
            <a:spLocks noChangeArrowheads="1"/>
          </p:cNvSpPr>
          <p:nvPr/>
        </p:nvSpPr>
        <p:spPr bwMode="auto">
          <a:xfrm>
            <a:off x="611188" y="1484313"/>
            <a:ext cx="7848600" cy="4598987"/>
          </a:xfrm>
          <a:prstGeom prst="rect">
            <a:avLst/>
          </a:prstGeom>
          <a:noFill/>
          <a:ln w="9525">
            <a:noFill/>
            <a:miter lim="800000"/>
          </a:ln>
        </p:spPr>
        <p:txBody>
          <a:bodyPr lIns="0" tIns="0" rIns="0" bIns="0" anchor="ctr">
            <a:spAutoFit/>
          </a:bodyPr>
          <a:lstStyle/>
          <a:p>
            <a:pPr marL="457200" indent="-457200" defTabSz="-635">
              <a:buFontTx/>
              <a:buAutoNum type="circleNumDbPlain"/>
              <a:tabLst>
                <a:tab pos="685800" algn="l"/>
              </a:tabLst>
              <a:defRPr/>
            </a:pPr>
            <a:r>
              <a:rPr lang="zh-CN" altLang="en-US" sz="2400" b="1" noProof="1">
                <a:ea typeface="宋体" pitchFamily="2" charset="-122"/>
              </a:rPr>
              <a:t>技术问题</a:t>
            </a:r>
            <a:endParaRPr lang="zh-CN" altLang="en-US" sz="2400" noProof="1">
              <a:latin typeface="Arial" pitchFamily="34" charset="0"/>
              <a:ea typeface="黑体" pitchFamily="49" charset="-122"/>
            </a:endParaRPr>
          </a:p>
          <a:p>
            <a:pPr marL="457200" indent="-457200" defTabSz="-635">
              <a:tabLst>
                <a:tab pos="685800" algn="l"/>
              </a:tabLst>
              <a:defRPr/>
            </a:pPr>
            <a:r>
              <a:rPr lang="zh-CN" altLang="en-US" sz="2400" noProof="1">
                <a:ea typeface="宋体" pitchFamily="2" charset="-122"/>
              </a:rPr>
              <a:t>算法错误，语法错误，计算和精度问题，接口参数传递不匹配</a:t>
            </a:r>
            <a:endParaRPr lang="zh-CN" altLang="en-US" sz="2400" noProof="1">
              <a:latin typeface="Arial" pitchFamily="34" charset="0"/>
              <a:ea typeface="黑体" pitchFamily="49" charset="-122"/>
            </a:endParaRPr>
          </a:p>
          <a:p>
            <a:pPr marL="457200" indent="-457200" defTabSz="-635">
              <a:tabLst>
                <a:tab pos="685800" algn="l"/>
              </a:tabLst>
              <a:defRPr/>
            </a:pPr>
            <a:endParaRPr lang="zh-CN" altLang="en-US" sz="2400" noProof="1">
              <a:latin typeface="Arial" pitchFamily="34" charset="0"/>
              <a:ea typeface="黑体" pitchFamily="49" charset="-122"/>
            </a:endParaRPr>
          </a:p>
          <a:p>
            <a:pPr marL="457200" indent="-457200" defTabSz="-635">
              <a:buFontTx/>
              <a:buAutoNum type="circleNumDbPlain" startAt="2"/>
              <a:tabLst>
                <a:tab pos="685800" algn="l"/>
              </a:tabLst>
              <a:defRPr/>
            </a:pPr>
            <a:r>
              <a:rPr lang="zh-CN" altLang="en-US" sz="2400" b="1" noProof="1">
                <a:ea typeface="宋体" pitchFamily="2" charset="-122"/>
              </a:rPr>
              <a:t>团队工作</a:t>
            </a:r>
            <a:endParaRPr lang="zh-CN" altLang="en-US" sz="2400" b="1" noProof="1">
              <a:latin typeface="Arial" pitchFamily="34" charset="0"/>
              <a:ea typeface="黑体" pitchFamily="49" charset="-122"/>
            </a:endParaRPr>
          </a:p>
          <a:p>
            <a:pPr marL="457200" indent="-457200" defTabSz="-635">
              <a:tabLst>
                <a:tab pos="685800" algn="l"/>
              </a:tabLst>
              <a:defRPr/>
            </a:pPr>
            <a:r>
              <a:rPr lang="zh-CN" altLang="en-US" sz="2400" noProof="1">
                <a:ea typeface="宋体" pitchFamily="2" charset="-122"/>
              </a:rPr>
              <a:t>沟通不充分，误解</a:t>
            </a:r>
            <a:endParaRPr lang="zh-CN" altLang="en-US" sz="2400" noProof="1">
              <a:latin typeface="Arial" pitchFamily="34" charset="0"/>
              <a:ea typeface="黑体" pitchFamily="49" charset="-122"/>
            </a:endParaRPr>
          </a:p>
          <a:p>
            <a:pPr marL="457200" indent="-457200" defTabSz="-635">
              <a:tabLst>
                <a:tab pos="685800" algn="l"/>
              </a:tabLst>
              <a:defRPr/>
            </a:pPr>
            <a:endParaRPr lang="zh-CN" altLang="en-US" sz="2400" noProof="1">
              <a:latin typeface="Arial" pitchFamily="34" charset="0"/>
              <a:ea typeface="黑体" pitchFamily="49" charset="-122"/>
            </a:endParaRPr>
          </a:p>
          <a:p>
            <a:pPr marL="457200" indent="-457200" defTabSz="-635">
              <a:buFontTx/>
              <a:buAutoNum type="circleNumDbPlain" startAt="3"/>
              <a:tabLst>
                <a:tab pos="685800" algn="l"/>
              </a:tabLst>
              <a:defRPr/>
            </a:pPr>
            <a:r>
              <a:rPr lang="zh-CN" altLang="en-US" sz="2400" b="1" noProof="1">
                <a:ea typeface="宋体" pitchFamily="2" charset="-122"/>
              </a:rPr>
              <a:t>软件本身</a:t>
            </a:r>
            <a:endParaRPr lang="zh-CN" altLang="en-US" sz="2400" noProof="1">
              <a:latin typeface="Arial" pitchFamily="34" charset="0"/>
              <a:ea typeface="黑体" pitchFamily="49" charset="-122"/>
            </a:endParaRPr>
          </a:p>
          <a:p>
            <a:pPr marL="342900" indent="-342900" defTabSz="-635"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noProof="1">
                <a:latin typeface="+mn-lt"/>
                <a:ea typeface="楷体"/>
                <a:cs typeface="楷体"/>
              </a:rPr>
              <a:t>文档错误、用户使用场合</a:t>
            </a:r>
            <a:r>
              <a:rPr lang="en-US" altLang="zh-CN" sz="2400" i="0" noProof="1">
                <a:latin typeface="+mn-lt"/>
                <a:ea typeface="楷体"/>
                <a:cs typeface="楷体"/>
              </a:rPr>
              <a:t>(user scenario)</a:t>
            </a:r>
            <a:r>
              <a:rPr lang="zh-CN" altLang="en-US" sz="2400" i="0" noProof="1">
                <a:latin typeface="+mn-lt"/>
                <a:ea typeface="楷体"/>
                <a:cs typeface="楷体"/>
              </a:rPr>
              <a:t>，</a:t>
            </a:r>
          </a:p>
          <a:p>
            <a:pPr marL="342900" indent="-342900" defTabSz="-635"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noProof="1">
                <a:latin typeface="+mn-lt"/>
                <a:ea typeface="楷体"/>
                <a:cs typeface="楷体"/>
              </a:rPr>
              <a:t>时间上不协调、或不一致性所带来的问题</a:t>
            </a:r>
          </a:p>
          <a:p>
            <a:pPr marL="342900" indent="-342900" defTabSz="-635"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noProof="1">
                <a:latin typeface="+mn-lt"/>
                <a:ea typeface="楷体"/>
                <a:cs typeface="楷体"/>
              </a:rPr>
              <a:t>系统的自我恢复或数据的异地备份、灾难性恢复等问题</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4" name="Picture 3" descr="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005263"/>
            <a:ext cx="7751762"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noChangeArrowheads="1"/>
          </p:cNvSpPr>
          <p:nvPr>
            <p:ph type="title"/>
          </p:nvPr>
        </p:nvSpPr>
        <p:spPr>
          <a:xfrm>
            <a:off x="1258888" y="366713"/>
            <a:ext cx="6313487" cy="561975"/>
          </a:xfrm>
        </p:spPr>
        <p:txBody>
          <a:bodyPr/>
          <a:lstStyle/>
          <a:p>
            <a:pPr algn="ctr" eaLnBrk="1" hangingPunct="1"/>
            <a:r>
              <a:rPr lang="zh-CN" altLang="en-US" sz="3600" smtClean="0">
                <a:solidFill>
                  <a:srgbClr val="FFFF00"/>
                </a:solidFill>
                <a:latin typeface="黑体" pitchFamily="2" charset="-122"/>
              </a:rPr>
              <a:t>缺陷是质量的对立面</a:t>
            </a:r>
          </a:p>
        </p:txBody>
      </p:sp>
      <p:sp>
        <p:nvSpPr>
          <p:cNvPr id="8196" name="Content Placeholder 2"/>
          <p:cNvSpPr>
            <a:spLocks noGrp="1" noChangeArrowheads="1"/>
          </p:cNvSpPr>
          <p:nvPr>
            <p:ph idx="1"/>
          </p:nvPr>
        </p:nvSpPr>
        <p:spPr>
          <a:xfrm>
            <a:off x="539750" y="1557338"/>
            <a:ext cx="8132763" cy="1938337"/>
          </a:xfrm>
        </p:spPr>
        <p:txBody>
          <a:bodyPr/>
          <a:lstStyle/>
          <a:p>
            <a:pPr marL="0" indent="627063" eaLnBrk="1" hangingPunct="1">
              <a:lnSpc>
                <a:spcPct val="130000"/>
              </a:lnSpc>
              <a:buFont typeface="Wingdings" pitchFamily="2" charset="2"/>
              <a:buNone/>
            </a:pPr>
            <a:r>
              <a:rPr lang="zh-CN" altLang="en-US" sz="2400" smtClean="0">
                <a:solidFill>
                  <a:srgbClr val="2D696E"/>
                </a:solidFill>
                <a:ea typeface="楷体" pitchFamily="49" charset="-122"/>
              </a:rPr>
              <a:t>要了解什么是缺陷</a:t>
            </a:r>
            <a:r>
              <a:rPr lang="en-US" altLang="zh-CN" sz="2400" smtClean="0">
                <a:solidFill>
                  <a:srgbClr val="2D696E"/>
                </a:solidFill>
                <a:ea typeface="楷体" pitchFamily="49" charset="-122"/>
              </a:rPr>
              <a:t>(defect)</a:t>
            </a:r>
            <a:r>
              <a:rPr lang="zh-CN" altLang="en-US" sz="2400" smtClean="0">
                <a:solidFill>
                  <a:srgbClr val="2D696E"/>
                </a:solidFill>
                <a:ea typeface="楷体" pitchFamily="49" charset="-122"/>
              </a:rPr>
              <a:t>，就必须清楚“质量</a:t>
            </a:r>
            <a:r>
              <a:rPr lang="en-US" altLang="zh-CN" sz="2400" smtClean="0">
                <a:solidFill>
                  <a:srgbClr val="2D696E"/>
                </a:solidFill>
                <a:ea typeface="楷体" pitchFamily="49" charset="-122"/>
              </a:rPr>
              <a:t>(Quality)</a:t>
            </a:r>
            <a:r>
              <a:rPr lang="zh-CN" altLang="zh-CN" sz="2400" smtClean="0">
                <a:solidFill>
                  <a:srgbClr val="2D696E"/>
                </a:solidFill>
                <a:ea typeface="楷体" pitchFamily="49" charset="-122"/>
              </a:rPr>
              <a:t>”</a:t>
            </a:r>
            <a:r>
              <a:rPr lang="zh-CN" altLang="en-US" sz="2400" smtClean="0">
                <a:solidFill>
                  <a:srgbClr val="2D696E"/>
                </a:solidFill>
                <a:ea typeface="楷体" pitchFamily="49" charset="-122"/>
              </a:rPr>
              <a:t>概念，因为缺陷是相对质量而存在的，违背了质量、违背了客户的意愿，不能满足客户的要求，就会引起缺陷或产生缺陷</a:t>
            </a:r>
          </a:p>
        </p:txBody>
      </p:sp>
      <p:sp>
        <p:nvSpPr>
          <p:cNvPr id="8197" name="Oval 4"/>
          <p:cNvSpPr>
            <a:spLocks noChangeArrowheads="1"/>
          </p:cNvSpPr>
          <p:nvPr/>
        </p:nvSpPr>
        <p:spPr bwMode="auto">
          <a:xfrm>
            <a:off x="3768725" y="4232275"/>
            <a:ext cx="438150" cy="1058863"/>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8198" name="Oval 5"/>
          <p:cNvSpPr>
            <a:spLocks noChangeArrowheads="1"/>
          </p:cNvSpPr>
          <p:nvPr/>
        </p:nvSpPr>
        <p:spPr bwMode="auto">
          <a:xfrm>
            <a:off x="5740400" y="4195763"/>
            <a:ext cx="438150" cy="1058862"/>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19250" y="333375"/>
            <a:ext cx="6064250" cy="762000"/>
          </a:xfrm>
        </p:spPr>
        <p:txBody>
          <a:bodyPr/>
          <a:lstStyle/>
          <a:p>
            <a:pPr algn="ctr" eaLnBrk="1" hangingPunct="1"/>
            <a:r>
              <a:rPr lang="zh-CN" altLang="en-US" sz="3600" smtClean="0">
                <a:solidFill>
                  <a:srgbClr val="FFFF00"/>
                </a:solidFill>
                <a:latin typeface="黑体" pitchFamily="2" charset="-122"/>
              </a:rPr>
              <a:t>软件缺陷构成 </a:t>
            </a:r>
          </a:p>
        </p:txBody>
      </p:sp>
      <p:graphicFrame>
        <p:nvGraphicFramePr>
          <p:cNvPr id="34819" name="Object 3"/>
          <p:cNvGraphicFramePr>
            <a:graphicFrameLocks noGrp="1" noChangeAspect="1"/>
          </p:cNvGraphicFramePr>
          <p:nvPr>
            <p:ph idx="1"/>
          </p:nvPr>
        </p:nvGraphicFramePr>
        <p:xfrm>
          <a:off x="1547813" y="1628775"/>
          <a:ext cx="6069012" cy="4537075"/>
        </p:xfrm>
        <a:graphic>
          <a:graphicData uri="http://schemas.openxmlformats.org/presentationml/2006/ole">
            <mc:AlternateContent xmlns:mc="http://schemas.openxmlformats.org/markup-compatibility/2006">
              <mc:Choice xmlns:v="urn:schemas-microsoft-com:vml" Requires="v">
                <p:oleObj spid="_x0000_s34842" r:id="rId4" imgW="5557320" imgH="4027680" progId="Excel.Sheet.8">
                  <p:embed/>
                </p:oleObj>
              </mc:Choice>
              <mc:Fallback>
                <p:oleObj r:id="rId4" imgW="5557320" imgH="4027680" progId="Excel.Shee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1628775"/>
                        <a:ext cx="606901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87450" y="333375"/>
            <a:ext cx="6624638" cy="674688"/>
          </a:xfrm>
        </p:spPr>
        <p:txBody>
          <a:bodyPr/>
          <a:lstStyle/>
          <a:p>
            <a:pPr algn="ctr" eaLnBrk="1" hangingPunct="1"/>
            <a:r>
              <a:rPr lang="zh-CN" altLang="en-US" sz="3600" smtClean="0">
                <a:solidFill>
                  <a:srgbClr val="FFFF00"/>
                </a:solidFill>
                <a:latin typeface="黑体" pitchFamily="2" charset="-122"/>
              </a:rPr>
              <a:t>软件缺陷在不同阶段的分布 </a:t>
            </a:r>
          </a:p>
        </p:txBody>
      </p:sp>
      <p:pic>
        <p:nvPicPr>
          <p:cNvPr id="35843" name="Picture 3" descr="图2-5%20%20软件缺陷在不同阶段的分布图"/>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79500" y="1628775"/>
            <a:ext cx="6696075" cy="3617913"/>
          </a:xfrm>
        </p:spPr>
      </p:pic>
      <p:sp>
        <p:nvSpPr>
          <p:cNvPr id="35844" name="Rectangle 5"/>
          <p:cNvSpPr>
            <a:spLocks noChangeArrowheads="1"/>
          </p:cNvSpPr>
          <p:nvPr/>
        </p:nvSpPr>
        <p:spPr bwMode="auto">
          <a:xfrm>
            <a:off x="684213" y="5445125"/>
            <a:ext cx="78486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20000"/>
              </a:lnSpc>
            </a:pPr>
            <a:r>
              <a:rPr lang="zh-CN" altLang="en-US" sz="2000" i="0">
                <a:ea typeface="宋体" pitchFamily="2" charset="-122"/>
              </a:rPr>
              <a:t>在真正的程序测试之前，通过审查、评审会可以发现更多的缺陷。</a:t>
            </a:r>
          </a:p>
          <a:p>
            <a:pPr eaLnBrk="1" hangingPunct="1">
              <a:lnSpc>
                <a:spcPct val="120000"/>
              </a:lnSpc>
            </a:pPr>
            <a:r>
              <a:rPr lang="zh-CN" altLang="en-US" sz="2000" i="0">
                <a:ea typeface="宋体" pitchFamily="2" charset="-122"/>
              </a:rPr>
              <a:t>规格说明书的缺陷会在需求分析审查、设计、编码、测试等过程中会逐步发现，而不能在需求分析一个阶段发现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59113" y="260350"/>
            <a:ext cx="3598862" cy="879475"/>
          </a:xfrm>
        </p:spPr>
        <p:txBody>
          <a:bodyPr/>
          <a:lstStyle/>
          <a:p>
            <a:pPr algn="ctr" eaLnBrk="1" hangingPunct="1"/>
            <a:r>
              <a:rPr lang="zh-CN" altLang="en-US" sz="3600" smtClean="0">
                <a:solidFill>
                  <a:srgbClr val="FFFF00"/>
                </a:solidFill>
                <a:latin typeface="黑体" pitchFamily="2" charset="-122"/>
              </a:rPr>
              <a:t>缺陷成本</a:t>
            </a:r>
          </a:p>
        </p:txBody>
      </p:sp>
      <p:pic>
        <p:nvPicPr>
          <p:cNvPr id="36867" name="Picture 6" descr="图2-3%20软件缺陷随着时间带来越来越大的成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65288"/>
            <a:ext cx="741680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Freeform 7"/>
          <p:cNvSpPr>
            <a:spLocks noChangeArrowheads="1"/>
          </p:cNvSpPr>
          <p:nvPr/>
        </p:nvSpPr>
        <p:spPr bwMode="auto">
          <a:xfrm>
            <a:off x="2051050" y="2133600"/>
            <a:ext cx="3960813" cy="3430588"/>
          </a:xfrm>
          <a:custGeom>
            <a:avLst/>
            <a:gdLst>
              <a:gd name="T0" fmla="*/ 0 w 2495"/>
              <a:gd name="T1" fmla="*/ 3419475 h 2161"/>
              <a:gd name="T2" fmla="*/ 1368425 w 2495"/>
              <a:gd name="T3" fmla="*/ 3382963 h 2161"/>
              <a:gd name="T4" fmla="*/ 2125663 w 2495"/>
              <a:gd name="T5" fmla="*/ 3132138 h 2161"/>
              <a:gd name="T6" fmla="*/ 3025775 w 2495"/>
              <a:gd name="T7" fmla="*/ 1763713 h 2161"/>
              <a:gd name="T8" fmla="*/ 3960813 w 2495"/>
              <a:gd name="T9" fmla="*/ 0 h 2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5" h="2161">
                <a:moveTo>
                  <a:pt x="0" y="2154"/>
                </a:moveTo>
                <a:cubicBezTo>
                  <a:pt x="319" y="2157"/>
                  <a:pt x="639" y="2161"/>
                  <a:pt x="862" y="2131"/>
                </a:cubicBezTo>
                <a:cubicBezTo>
                  <a:pt x="1085" y="2101"/>
                  <a:pt x="1165" y="2143"/>
                  <a:pt x="1339" y="1973"/>
                </a:cubicBezTo>
                <a:cubicBezTo>
                  <a:pt x="1513" y="1803"/>
                  <a:pt x="1713" y="1440"/>
                  <a:pt x="1906" y="1111"/>
                </a:cubicBezTo>
                <a:cubicBezTo>
                  <a:pt x="2099" y="782"/>
                  <a:pt x="2397" y="185"/>
                  <a:pt x="2495" y="0"/>
                </a:cubicBez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5650" y="188913"/>
            <a:ext cx="7221538" cy="944562"/>
          </a:xfrm>
        </p:spPr>
        <p:txBody>
          <a:bodyPr/>
          <a:lstStyle/>
          <a:p>
            <a:pPr algn="ctr" eaLnBrk="1" hangingPunct="1"/>
            <a:r>
              <a:rPr lang="en-US" altLang="zh-CN" sz="3600" smtClean="0">
                <a:solidFill>
                  <a:srgbClr val="FFFF00"/>
                </a:solidFill>
                <a:latin typeface="黑体" pitchFamily="2" charset="-122"/>
              </a:rPr>
              <a:t>2.2 </a:t>
            </a:r>
            <a:r>
              <a:rPr lang="zh-CN" altLang="en-US" sz="3600" smtClean="0">
                <a:solidFill>
                  <a:srgbClr val="FFFF00"/>
                </a:solidFill>
                <a:latin typeface="黑体" pitchFamily="2" charset="-122"/>
              </a:rPr>
              <a:t>软件测试的分类</a:t>
            </a:r>
          </a:p>
        </p:txBody>
      </p:sp>
      <p:grpSp>
        <p:nvGrpSpPr>
          <p:cNvPr id="37891" name="Group 39"/>
          <p:cNvGrpSpPr>
            <a:grpSpLocks/>
          </p:cNvGrpSpPr>
          <p:nvPr/>
        </p:nvGrpSpPr>
        <p:grpSpPr bwMode="auto">
          <a:xfrm>
            <a:off x="827088" y="1557338"/>
            <a:ext cx="6877050" cy="4872037"/>
            <a:chOff x="521" y="981"/>
            <a:chExt cx="4332" cy="3069"/>
          </a:xfrm>
        </p:grpSpPr>
        <p:sp>
          <p:nvSpPr>
            <p:cNvPr id="37895" name="Text Box 24"/>
            <p:cNvSpPr txBox="1">
              <a:spLocks noChangeArrowheads="1"/>
            </p:cNvSpPr>
            <p:nvPr/>
          </p:nvSpPr>
          <p:spPr bwMode="auto">
            <a:xfrm>
              <a:off x="4382" y="2328"/>
              <a:ext cx="4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solidFill>
                    <a:srgbClr val="3366FF"/>
                  </a:solidFill>
                  <a:latin typeface="Comic Sans MS" pitchFamily="66" charset="0"/>
                  <a:ea typeface="宋体" pitchFamily="2" charset="-122"/>
                </a:rPr>
                <a:t>方法</a:t>
              </a:r>
            </a:p>
          </p:txBody>
        </p:sp>
        <p:grpSp>
          <p:nvGrpSpPr>
            <p:cNvPr id="37896" name="Group 38"/>
            <p:cNvGrpSpPr>
              <a:grpSpLocks/>
            </p:cNvGrpSpPr>
            <p:nvPr/>
          </p:nvGrpSpPr>
          <p:grpSpPr bwMode="auto">
            <a:xfrm>
              <a:off x="521" y="981"/>
              <a:ext cx="3905" cy="3069"/>
              <a:chOff x="521" y="981"/>
              <a:chExt cx="3905" cy="3069"/>
            </a:xfrm>
          </p:grpSpPr>
          <p:sp>
            <p:nvSpPr>
              <p:cNvPr id="37897" name="Text Box 25"/>
              <p:cNvSpPr txBox="1">
                <a:spLocks noChangeArrowheads="1"/>
              </p:cNvSpPr>
              <p:nvPr/>
            </p:nvSpPr>
            <p:spPr bwMode="auto">
              <a:xfrm>
                <a:off x="1010" y="3800"/>
                <a:ext cx="15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sz="2000" b="1" i="0">
                    <a:solidFill>
                      <a:srgbClr val="3366FF"/>
                    </a:solidFill>
                    <a:latin typeface="Comic Sans MS" pitchFamily="66" charset="0"/>
                    <a:ea typeface="宋体" pitchFamily="2" charset="-122"/>
                  </a:rPr>
                  <a:t>目标</a:t>
                </a:r>
                <a:r>
                  <a:rPr lang="en-GB" altLang="zh-CN" sz="2000" b="1" i="0">
                    <a:solidFill>
                      <a:srgbClr val="3366FF"/>
                    </a:solidFill>
                    <a:latin typeface="Comic Sans MS" pitchFamily="66" charset="0"/>
                    <a:ea typeface="宋体" pitchFamily="2" charset="-122"/>
                  </a:rPr>
                  <a:t>/</a:t>
                </a:r>
                <a:r>
                  <a:rPr lang="zh-CN" altLang="en-GB" sz="2000" b="1" i="0">
                    <a:solidFill>
                      <a:srgbClr val="3366FF"/>
                    </a:solidFill>
                    <a:latin typeface="Comic Sans MS" pitchFamily="66" charset="0"/>
                    <a:ea typeface="宋体" pitchFamily="2" charset="-122"/>
                  </a:rPr>
                  <a:t>特性</a:t>
                </a:r>
              </a:p>
            </p:txBody>
          </p:sp>
          <p:sp>
            <p:nvSpPr>
              <p:cNvPr id="37898" name="Line 4"/>
              <p:cNvSpPr>
                <a:spLocks noChangeShapeType="1"/>
              </p:cNvSpPr>
              <p:nvPr/>
            </p:nvSpPr>
            <p:spPr bwMode="auto">
              <a:xfrm>
                <a:off x="2654" y="1080"/>
                <a:ext cx="0" cy="139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9" name="Line 5"/>
              <p:cNvSpPr>
                <a:spLocks noChangeShapeType="1"/>
              </p:cNvSpPr>
              <p:nvPr/>
            </p:nvSpPr>
            <p:spPr bwMode="auto">
              <a:xfrm flipH="1">
                <a:off x="1280" y="2472"/>
                <a:ext cx="1374" cy="12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0" name="Line 6"/>
              <p:cNvSpPr>
                <a:spLocks noChangeShapeType="1"/>
              </p:cNvSpPr>
              <p:nvPr/>
            </p:nvSpPr>
            <p:spPr bwMode="auto">
              <a:xfrm>
                <a:off x="2661" y="2472"/>
                <a:ext cx="168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Text Box 7"/>
              <p:cNvSpPr txBox="1">
                <a:spLocks noChangeArrowheads="1"/>
              </p:cNvSpPr>
              <p:nvPr/>
            </p:nvSpPr>
            <p:spPr bwMode="auto">
              <a:xfrm>
                <a:off x="1901" y="2040"/>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单元测试</a:t>
                </a:r>
              </a:p>
            </p:txBody>
          </p:sp>
          <p:sp>
            <p:nvSpPr>
              <p:cNvPr id="37902" name="Text Box 8"/>
              <p:cNvSpPr txBox="1">
                <a:spLocks noChangeArrowheads="1"/>
              </p:cNvSpPr>
              <p:nvPr/>
            </p:nvSpPr>
            <p:spPr bwMode="auto">
              <a:xfrm>
                <a:off x="1901" y="1466"/>
                <a:ext cx="7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系统测试</a:t>
                </a:r>
              </a:p>
            </p:txBody>
          </p:sp>
          <p:sp>
            <p:nvSpPr>
              <p:cNvPr id="37903" name="Text Box 9"/>
              <p:cNvSpPr txBox="1">
                <a:spLocks noChangeArrowheads="1"/>
              </p:cNvSpPr>
              <p:nvPr/>
            </p:nvSpPr>
            <p:spPr bwMode="auto">
              <a:xfrm>
                <a:off x="1923" y="1171"/>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验收测试</a:t>
                </a:r>
              </a:p>
            </p:txBody>
          </p:sp>
          <p:sp>
            <p:nvSpPr>
              <p:cNvPr id="37904" name="Line 10"/>
              <p:cNvSpPr>
                <a:spLocks noChangeShapeType="1"/>
              </p:cNvSpPr>
              <p:nvPr/>
            </p:nvSpPr>
            <p:spPr bwMode="auto">
              <a:xfrm>
                <a:off x="2565" y="1292"/>
                <a:ext cx="1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Line 11"/>
              <p:cNvSpPr>
                <a:spLocks noChangeShapeType="1"/>
              </p:cNvSpPr>
              <p:nvPr/>
            </p:nvSpPr>
            <p:spPr bwMode="auto">
              <a:xfrm>
                <a:off x="2277" y="2712"/>
                <a:ext cx="2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6" name="Text Box 12"/>
              <p:cNvSpPr txBox="1">
                <a:spLocks noChangeArrowheads="1"/>
              </p:cNvSpPr>
              <p:nvPr/>
            </p:nvSpPr>
            <p:spPr bwMode="auto">
              <a:xfrm>
                <a:off x="1383" y="2795"/>
                <a:ext cx="7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性能测试</a:t>
                </a:r>
              </a:p>
            </p:txBody>
          </p:sp>
          <p:sp>
            <p:nvSpPr>
              <p:cNvPr id="37907" name="Text Box 13"/>
              <p:cNvSpPr txBox="1">
                <a:spLocks noChangeArrowheads="1"/>
              </p:cNvSpPr>
              <p:nvPr/>
            </p:nvSpPr>
            <p:spPr bwMode="auto">
              <a:xfrm>
                <a:off x="1474" y="2614"/>
                <a:ext cx="9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强壮性测试</a:t>
                </a:r>
              </a:p>
            </p:txBody>
          </p:sp>
          <p:sp>
            <p:nvSpPr>
              <p:cNvPr id="37908" name="Text Box 14"/>
              <p:cNvSpPr txBox="1">
                <a:spLocks noChangeArrowheads="1"/>
              </p:cNvSpPr>
              <p:nvPr/>
            </p:nvSpPr>
            <p:spPr bwMode="auto">
              <a:xfrm>
                <a:off x="1746" y="2432"/>
                <a:ext cx="70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lnSpc>
                    <a:spcPct val="90000"/>
                  </a:lnSpc>
                  <a:spcBef>
                    <a:spcPct val="50000"/>
                  </a:spcBef>
                </a:pPr>
                <a:r>
                  <a:rPr lang="zh-CN" altLang="en-GB" b="1" i="0">
                    <a:latin typeface="Comic Sans MS" pitchFamily="66" charset="0"/>
                    <a:ea typeface="宋体" pitchFamily="2" charset="-122"/>
                  </a:rPr>
                  <a:t>功能测试</a:t>
                </a:r>
              </a:p>
            </p:txBody>
          </p:sp>
          <p:sp>
            <p:nvSpPr>
              <p:cNvPr id="37909" name="Line 15"/>
              <p:cNvSpPr>
                <a:spLocks noChangeShapeType="1"/>
              </p:cNvSpPr>
              <p:nvPr/>
            </p:nvSpPr>
            <p:spPr bwMode="auto">
              <a:xfrm>
                <a:off x="2565" y="1580"/>
                <a:ext cx="1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0" name="Line 16"/>
              <p:cNvSpPr>
                <a:spLocks noChangeShapeType="1"/>
              </p:cNvSpPr>
              <p:nvPr/>
            </p:nvSpPr>
            <p:spPr bwMode="auto">
              <a:xfrm>
                <a:off x="2565" y="2156"/>
                <a:ext cx="1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Line 17"/>
              <p:cNvSpPr>
                <a:spLocks noChangeShapeType="1"/>
              </p:cNvSpPr>
              <p:nvPr/>
            </p:nvSpPr>
            <p:spPr bwMode="auto">
              <a:xfrm>
                <a:off x="1812" y="3144"/>
                <a:ext cx="2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Line 18"/>
              <p:cNvSpPr>
                <a:spLocks noChangeShapeType="1"/>
              </p:cNvSpPr>
              <p:nvPr/>
            </p:nvSpPr>
            <p:spPr bwMode="auto">
              <a:xfrm>
                <a:off x="1337" y="3614"/>
                <a:ext cx="2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3" name="Line 19"/>
              <p:cNvSpPr>
                <a:spLocks noChangeShapeType="1"/>
              </p:cNvSpPr>
              <p:nvPr/>
            </p:nvSpPr>
            <p:spPr bwMode="auto">
              <a:xfrm>
                <a:off x="3141" y="237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4" name="Line 20"/>
              <p:cNvSpPr>
                <a:spLocks noChangeShapeType="1"/>
              </p:cNvSpPr>
              <p:nvPr/>
            </p:nvSpPr>
            <p:spPr bwMode="auto">
              <a:xfrm>
                <a:off x="3894" y="2376"/>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5" name="Text Box 21"/>
              <p:cNvSpPr txBox="1">
                <a:spLocks noChangeArrowheads="1"/>
              </p:cNvSpPr>
              <p:nvPr/>
            </p:nvSpPr>
            <p:spPr bwMode="auto">
              <a:xfrm>
                <a:off x="2757" y="2568"/>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白盒测试</a:t>
                </a:r>
              </a:p>
            </p:txBody>
          </p:sp>
          <p:sp>
            <p:nvSpPr>
              <p:cNvPr id="37916" name="Text Box 22"/>
              <p:cNvSpPr txBox="1">
                <a:spLocks noChangeArrowheads="1"/>
              </p:cNvSpPr>
              <p:nvPr/>
            </p:nvSpPr>
            <p:spPr bwMode="auto">
              <a:xfrm>
                <a:off x="3628" y="2568"/>
                <a:ext cx="7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黑盒测试</a:t>
                </a:r>
              </a:p>
            </p:txBody>
          </p:sp>
          <p:sp>
            <p:nvSpPr>
              <p:cNvPr id="37917" name="Text Box 23"/>
              <p:cNvSpPr txBox="1">
                <a:spLocks noChangeArrowheads="1"/>
              </p:cNvSpPr>
              <p:nvPr/>
            </p:nvSpPr>
            <p:spPr bwMode="auto">
              <a:xfrm>
                <a:off x="2699" y="981"/>
                <a:ext cx="14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sz="2000" b="1" i="0">
                    <a:solidFill>
                      <a:srgbClr val="3366FF"/>
                    </a:solidFill>
                    <a:latin typeface="Comic Sans MS" pitchFamily="66" charset="0"/>
                    <a:ea typeface="宋体" pitchFamily="2" charset="-122"/>
                  </a:rPr>
                  <a:t>测试阶段或层次</a:t>
                </a:r>
              </a:p>
            </p:txBody>
          </p:sp>
          <p:sp>
            <p:nvSpPr>
              <p:cNvPr id="37918" name="Line 26"/>
              <p:cNvSpPr>
                <a:spLocks noChangeShapeType="1"/>
              </p:cNvSpPr>
              <p:nvPr/>
            </p:nvSpPr>
            <p:spPr bwMode="auto">
              <a:xfrm>
                <a:off x="2075" y="2914"/>
                <a:ext cx="2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9" name="Line 27"/>
              <p:cNvSpPr>
                <a:spLocks noChangeShapeType="1"/>
              </p:cNvSpPr>
              <p:nvPr/>
            </p:nvSpPr>
            <p:spPr bwMode="auto">
              <a:xfrm>
                <a:off x="1566" y="3384"/>
                <a:ext cx="2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0" name="Text Box 28"/>
              <p:cNvSpPr txBox="1">
                <a:spLocks noChangeArrowheads="1"/>
              </p:cNvSpPr>
              <p:nvPr/>
            </p:nvSpPr>
            <p:spPr bwMode="auto">
              <a:xfrm>
                <a:off x="1020" y="3045"/>
                <a:ext cx="8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适用性测试</a:t>
                </a:r>
              </a:p>
            </p:txBody>
          </p:sp>
          <p:sp>
            <p:nvSpPr>
              <p:cNvPr id="37921" name="Text Box 29"/>
              <p:cNvSpPr txBox="1">
                <a:spLocks noChangeArrowheads="1"/>
              </p:cNvSpPr>
              <p:nvPr/>
            </p:nvSpPr>
            <p:spPr bwMode="auto">
              <a:xfrm>
                <a:off x="521" y="3498"/>
                <a:ext cx="8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可靠性测试</a:t>
                </a:r>
              </a:p>
            </p:txBody>
          </p:sp>
          <p:sp>
            <p:nvSpPr>
              <p:cNvPr id="37922" name="Line 30"/>
              <p:cNvSpPr>
                <a:spLocks noChangeShapeType="1"/>
              </p:cNvSpPr>
              <p:nvPr/>
            </p:nvSpPr>
            <p:spPr bwMode="auto">
              <a:xfrm>
                <a:off x="2565" y="1868"/>
                <a:ext cx="17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3" name="Text Box 31"/>
              <p:cNvSpPr txBox="1">
                <a:spLocks noChangeArrowheads="1"/>
              </p:cNvSpPr>
              <p:nvPr/>
            </p:nvSpPr>
            <p:spPr bwMode="auto">
              <a:xfrm>
                <a:off x="1787" y="1760"/>
                <a:ext cx="8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lgn="r">
                  <a:spcBef>
                    <a:spcPct val="50000"/>
                  </a:spcBef>
                </a:pPr>
                <a:r>
                  <a:rPr lang="zh-CN" altLang="en-US" b="1" i="0">
                    <a:latin typeface="Comic Sans MS" pitchFamily="66" charset="0"/>
                    <a:ea typeface="宋体" pitchFamily="2" charset="-122"/>
                  </a:rPr>
                  <a:t>集成测试</a:t>
                </a:r>
                <a:endParaRPr lang="zh-CN" altLang="en-GB" b="1" i="0">
                  <a:latin typeface="Comic Sans MS" pitchFamily="66" charset="0"/>
                  <a:ea typeface="宋体" pitchFamily="2" charset="-122"/>
                </a:endParaRPr>
              </a:p>
            </p:txBody>
          </p:sp>
          <p:sp>
            <p:nvSpPr>
              <p:cNvPr id="37924" name="Text Box 32"/>
              <p:cNvSpPr txBox="1">
                <a:spLocks noChangeArrowheads="1"/>
              </p:cNvSpPr>
              <p:nvPr/>
            </p:nvSpPr>
            <p:spPr bwMode="auto">
              <a:xfrm>
                <a:off x="771" y="3271"/>
                <a:ext cx="8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spcBef>
                    <a:spcPct val="50000"/>
                  </a:spcBef>
                </a:pPr>
                <a:r>
                  <a:rPr lang="zh-CN" altLang="en-GB" b="1" i="0">
                    <a:latin typeface="Comic Sans MS" pitchFamily="66" charset="0"/>
                    <a:ea typeface="宋体" pitchFamily="2" charset="-122"/>
                  </a:rPr>
                  <a:t>安全性测试</a:t>
                </a:r>
              </a:p>
            </p:txBody>
          </p:sp>
          <p:sp>
            <p:nvSpPr>
              <p:cNvPr id="37925" name="Line 33"/>
              <p:cNvSpPr>
                <a:spLocks noChangeShapeType="1"/>
              </p:cNvSpPr>
              <p:nvPr/>
            </p:nvSpPr>
            <p:spPr bwMode="auto">
              <a:xfrm>
                <a:off x="2421" y="2560"/>
                <a:ext cx="26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4" name="Group 34"/>
          <p:cNvGrpSpPr>
            <a:grpSpLocks/>
          </p:cNvGrpSpPr>
          <p:nvPr/>
        </p:nvGrpSpPr>
        <p:grpSpPr bwMode="auto">
          <a:xfrm>
            <a:off x="2268538" y="2133600"/>
            <a:ext cx="3892550" cy="3675063"/>
            <a:chOff x="4098" y="40"/>
            <a:chExt cx="2436" cy="2264"/>
          </a:xfrm>
        </p:grpSpPr>
        <p:sp>
          <p:nvSpPr>
            <p:cNvPr id="37893" name="Rectangle 35"/>
            <p:cNvSpPr>
              <a:spLocks noChangeArrowheads="1"/>
            </p:cNvSpPr>
            <p:nvPr/>
          </p:nvSpPr>
          <p:spPr bwMode="auto">
            <a:xfrm>
              <a:off x="5086" y="1200"/>
              <a:ext cx="288" cy="278"/>
            </a:xfrm>
            <a:prstGeom prst="rect">
              <a:avLst/>
            </a:prstGeom>
            <a:solidFill>
              <a:schemeClr val="accent2">
                <a:alpha val="38039"/>
              </a:schemeClr>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i="0">
                <a:ea typeface="宋体" pitchFamily="2" charset="-122"/>
              </a:endParaRPr>
            </a:p>
          </p:txBody>
        </p:sp>
        <p:sp>
          <p:nvSpPr>
            <p:cNvPr id="37894" name="AutoShape 36"/>
            <p:cNvSpPr>
              <a:spLocks noChangeArrowheads="1"/>
            </p:cNvSpPr>
            <p:nvPr/>
          </p:nvSpPr>
          <p:spPr bwMode="auto">
            <a:xfrm>
              <a:off x="4098" y="40"/>
              <a:ext cx="2436" cy="2264"/>
            </a:xfrm>
            <a:prstGeom prst="cube">
              <a:avLst>
                <a:gd name="adj" fmla="val 52032"/>
              </a:avLst>
            </a:prstGeom>
            <a:noFill/>
            <a:ln w="57150">
              <a:solidFill>
                <a:srgbClr val="8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i="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eaLnBrk="1" hangingPunct="1"/>
            <a:r>
              <a:rPr lang="zh-CN" altLang="en-US" sz="3600" smtClean="0">
                <a:solidFill>
                  <a:srgbClr val="FFFF00"/>
                </a:solidFill>
                <a:latin typeface="黑体" pitchFamily="2" charset="-122"/>
              </a:rPr>
              <a:t>不同的分类</a:t>
            </a:r>
          </a:p>
        </p:txBody>
      </p:sp>
      <p:sp>
        <p:nvSpPr>
          <p:cNvPr id="38915" name="Rectangle 3"/>
          <p:cNvSpPr txBox="1">
            <a:spLocks noChangeArrowheads="1"/>
          </p:cNvSpPr>
          <p:nvPr/>
        </p:nvSpPr>
        <p:spPr bwMode="auto">
          <a:xfrm>
            <a:off x="774700" y="1749425"/>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Char char="p"/>
            </a:pPr>
            <a:r>
              <a:rPr lang="zh-CN" altLang="en-US" sz="2400" i="0">
                <a:ea typeface="楷体" pitchFamily="49" charset="-122"/>
              </a:rPr>
              <a:t>按测试的对象或范围分类，如单元测试、文档测试、系统测试等）</a:t>
            </a:r>
            <a:endParaRPr lang="en-US" altLang="zh-CN" sz="2400" i="0">
              <a:ea typeface="楷体" pitchFamily="49" charset="-122"/>
            </a:endParaRPr>
          </a:p>
          <a:p>
            <a:pPr>
              <a:lnSpc>
                <a:spcPct val="130000"/>
              </a:lnSpc>
              <a:spcBef>
                <a:spcPct val="20000"/>
              </a:spcBef>
              <a:buClr>
                <a:srgbClr val="3C8C93"/>
              </a:buClr>
              <a:buSzPct val="90000"/>
              <a:buFont typeface="Wingdings" pitchFamily="2" charset="2"/>
              <a:buChar char="p"/>
            </a:pPr>
            <a:r>
              <a:rPr lang="zh-CN" altLang="en-US" sz="2400" i="0">
                <a:ea typeface="楷体" pitchFamily="49" charset="-122"/>
              </a:rPr>
              <a:t>按测试目的分类，如功能测试、回归测试、性能测试、可靠性测试、安全性测试和兼容性测试等</a:t>
            </a:r>
            <a:endParaRPr lang="en-US" altLang="zh-CN" sz="2400" i="0">
              <a:ea typeface="楷体" pitchFamily="49" charset="-122"/>
            </a:endParaRPr>
          </a:p>
          <a:p>
            <a:pPr>
              <a:lnSpc>
                <a:spcPct val="130000"/>
              </a:lnSpc>
              <a:spcBef>
                <a:spcPct val="20000"/>
              </a:spcBef>
              <a:buClr>
                <a:srgbClr val="3C8C93"/>
              </a:buClr>
              <a:buSzPct val="90000"/>
              <a:buFont typeface="Wingdings" pitchFamily="2" charset="2"/>
              <a:buChar char="p"/>
            </a:pPr>
            <a:r>
              <a:rPr lang="zh-CN" altLang="en-US" sz="2400" i="0">
                <a:ea typeface="楷体" pitchFamily="49" charset="-122"/>
              </a:rPr>
              <a:t>根据测试过程中被测软件是否被执行，分为静态测试和动态测试</a:t>
            </a:r>
            <a:endParaRPr lang="en-US" altLang="zh-CN" sz="2400" i="0">
              <a:ea typeface="楷体" pitchFamily="49" charset="-122"/>
            </a:endParaRPr>
          </a:p>
          <a:p>
            <a:pPr>
              <a:lnSpc>
                <a:spcPct val="130000"/>
              </a:lnSpc>
              <a:spcBef>
                <a:spcPct val="20000"/>
              </a:spcBef>
              <a:buClr>
                <a:srgbClr val="3C8C93"/>
              </a:buClr>
              <a:buSzPct val="90000"/>
              <a:buFont typeface="Wingdings" pitchFamily="2" charset="2"/>
              <a:buChar char="p"/>
            </a:pPr>
            <a:r>
              <a:rPr lang="zh-CN" altLang="en-US" sz="2400" i="0">
                <a:ea typeface="楷体" pitchFamily="49" charset="-122"/>
              </a:rPr>
              <a:t>根据是否针对系统的内部结构和具体实现算法来完成测试，可分为白盒测试和黑盒测试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763713" y="333375"/>
            <a:ext cx="5472112" cy="762000"/>
          </a:xfrm>
        </p:spPr>
        <p:txBody>
          <a:bodyPr/>
          <a:lstStyle/>
          <a:p>
            <a:pPr algn="ctr" eaLnBrk="1" hangingPunct="1">
              <a:lnSpc>
                <a:spcPct val="120000"/>
              </a:lnSpc>
            </a:pPr>
            <a:r>
              <a:rPr lang="en-US" altLang="zh-CN" sz="3600" smtClean="0">
                <a:solidFill>
                  <a:srgbClr val="FFFF00"/>
                </a:solidFill>
                <a:latin typeface="黑体" pitchFamily="2" charset="-122"/>
              </a:rPr>
              <a:t>2.3 </a:t>
            </a:r>
            <a:r>
              <a:rPr lang="zh-CN" altLang="en-US" sz="3600" smtClean="0">
                <a:solidFill>
                  <a:srgbClr val="FFFF00"/>
                </a:solidFill>
                <a:latin typeface="黑体" pitchFamily="2" charset="-122"/>
              </a:rPr>
              <a:t>静态测试和动态测试</a:t>
            </a:r>
          </a:p>
        </p:txBody>
      </p:sp>
      <p:sp>
        <p:nvSpPr>
          <p:cNvPr id="39939" name="Rectangle 6"/>
          <p:cNvSpPr>
            <a:spLocks noChangeArrowheads="1"/>
          </p:cNvSpPr>
          <p:nvPr/>
        </p:nvSpPr>
        <p:spPr bwMode="auto">
          <a:xfrm>
            <a:off x="1547813" y="2852738"/>
            <a:ext cx="3617912"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50000"/>
              </a:lnSpc>
            </a:pPr>
            <a:r>
              <a:rPr lang="en-US" altLang="zh-CN" sz="2800" b="1" i="0">
                <a:ea typeface="宋体" pitchFamily="2" charset="-122"/>
              </a:rPr>
              <a:t>2.3.1</a:t>
            </a:r>
            <a:r>
              <a:rPr lang="zh-CN" altLang="en-US" sz="2800" b="1" i="0">
                <a:ea typeface="宋体" pitchFamily="2" charset="-122"/>
              </a:rPr>
              <a:t> </a:t>
            </a:r>
            <a:r>
              <a:rPr lang="en-US" altLang="zh-CN" sz="2800" b="1" i="0">
                <a:ea typeface="宋体" pitchFamily="2" charset="-122"/>
              </a:rPr>
              <a:t> </a:t>
            </a:r>
            <a:r>
              <a:rPr lang="zh-CN" altLang="en-US" sz="2800" b="1" i="0">
                <a:ea typeface="宋体" pitchFamily="2" charset="-122"/>
              </a:rPr>
              <a:t>产品评审</a:t>
            </a:r>
            <a:endParaRPr lang="en-US" altLang="zh-CN" sz="2800" b="1" i="0">
              <a:ea typeface="宋体" pitchFamily="2" charset="-122"/>
            </a:endParaRPr>
          </a:p>
          <a:p>
            <a:pPr eaLnBrk="1" hangingPunct="1">
              <a:lnSpc>
                <a:spcPct val="150000"/>
              </a:lnSpc>
            </a:pPr>
            <a:r>
              <a:rPr lang="en-US" altLang="zh-CN" sz="2800" b="1" i="0">
                <a:ea typeface="宋体" pitchFamily="2" charset="-122"/>
              </a:rPr>
              <a:t>2.3.2 </a:t>
            </a:r>
            <a:r>
              <a:rPr lang="zh-CN" altLang="en-US" sz="2800" b="1" i="0">
                <a:ea typeface="宋体" pitchFamily="2" charset="-122"/>
              </a:rPr>
              <a:t> 静态分析</a:t>
            </a:r>
          </a:p>
          <a:p>
            <a:pPr eaLnBrk="1" hangingPunct="1">
              <a:lnSpc>
                <a:spcPct val="150000"/>
              </a:lnSpc>
            </a:pPr>
            <a:r>
              <a:rPr lang="en-US" altLang="zh-CN" sz="2800" b="1" i="0">
                <a:ea typeface="宋体" pitchFamily="2" charset="-122"/>
              </a:rPr>
              <a:t>2.3.3 </a:t>
            </a:r>
            <a:r>
              <a:rPr lang="zh-CN" altLang="en-US" sz="2800" b="1" i="0">
                <a:ea typeface="宋体" pitchFamily="2" charset="-122"/>
              </a:rPr>
              <a:t> 验证和确认</a:t>
            </a:r>
          </a:p>
        </p:txBody>
      </p:sp>
      <p:grpSp>
        <p:nvGrpSpPr>
          <p:cNvPr id="39940" name="Group 4"/>
          <p:cNvGrpSpPr>
            <a:grpSpLocks/>
          </p:cNvGrpSpPr>
          <p:nvPr/>
        </p:nvGrpSpPr>
        <p:grpSpPr bwMode="auto">
          <a:xfrm>
            <a:off x="6142038" y="2698750"/>
            <a:ext cx="2376487" cy="2195513"/>
            <a:chOff x="1638" y="2647"/>
            <a:chExt cx="1214" cy="1213"/>
          </a:xfrm>
        </p:grpSpPr>
        <p:sp>
          <p:nvSpPr>
            <p:cNvPr id="39941" name="Freeform 5"/>
            <p:cNvSpPr>
              <a:spLocks noChangeArrowheads="1"/>
            </p:cNvSpPr>
            <p:nvPr/>
          </p:nvSpPr>
          <p:spPr bwMode="auto">
            <a:xfrm>
              <a:off x="1638" y="2647"/>
              <a:ext cx="770" cy="1173"/>
            </a:xfrm>
            <a:custGeom>
              <a:avLst/>
              <a:gdLst>
                <a:gd name="T0" fmla="*/ 606 w 2308"/>
                <a:gd name="T1" fmla="*/ 632 h 3518"/>
                <a:gd name="T2" fmla="*/ 517 w 2308"/>
                <a:gd name="T3" fmla="*/ 565 h 3518"/>
                <a:gd name="T4" fmla="*/ 463 w 2308"/>
                <a:gd name="T5" fmla="*/ 506 h 3518"/>
                <a:gd name="T6" fmla="*/ 425 w 2308"/>
                <a:gd name="T7" fmla="*/ 425 h 3518"/>
                <a:gd name="T8" fmla="*/ 408 w 2308"/>
                <a:gd name="T9" fmla="*/ 354 h 3518"/>
                <a:gd name="T10" fmla="*/ 410 w 2308"/>
                <a:gd name="T11" fmla="*/ 290 h 3518"/>
                <a:gd name="T12" fmla="*/ 430 w 2308"/>
                <a:gd name="T13" fmla="*/ 212 h 3518"/>
                <a:gd name="T14" fmla="*/ 469 w 2308"/>
                <a:gd name="T15" fmla="*/ 142 h 3518"/>
                <a:gd name="T16" fmla="*/ 525 w 2308"/>
                <a:gd name="T17" fmla="*/ 80 h 3518"/>
                <a:gd name="T18" fmla="*/ 576 w 2308"/>
                <a:gd name="T19" fmla="*/ 46 h 3518"/>
                <a:gd name="T20" fmla="*/ 633 w 2308"/>
                <a:gd name="T21" fmla="*/ 25 h 3518"/>
                <a:gd name="T22" fmla="*/ 685 w 2308"/>
                <a:gd name="T23" fmla="*/ 19 h 3518"/>
                <a:gd name="T24" fmla="*/ 770 w 2308"/>
                <a:gd name="T25" fmla="*/ 22 h 3518"/>
                <a:gd name="T26" fmla="*/ 693 w 2308"/>
                <a:gd name="T27" fmla="*/ 6 h 3518"/>
                <a:gd name="T28" fmla="*/ 622 w 2308"/>
                <a:gd name="T29" fmla="*/ 0 h 3518"/>
                <a:gd name="T30" fmla="*/ 559 w 2308"/>
                <a:gd name="T31" fmla="*/ 2 h 3518"/>
                <a:gd name="T32" fmla="*/ 491 w 2308"/>
                <a:gd name="T33" fmla="*/ 11 h 3518"/>
                <a:gd name="T34" fmla="*/ 411 w 2308"/>
                <a:gd name="T35" fmla="*/ 32 h 3518"/>
                <a:gd name="T36" fmla="*/ 339 w 2308"/>
                <a:gd name="T37" fmla="*/ 63 h 3518"/>
                <a:gd name="T38" fmla="*/ 267 w 2308"/>
                <a:gd name="T39" fmla="*/ 104 h 3518"/>
                <a:gd name="T40" fmla="*/ 214 w 2308"/>
                <a:gd name="T41" fmla="*/ 147 h 3518"/>
                <a:gd name="T42" fmla="*/ 161 w 2308"/>
                <a:gd name="T43" fmla="*/ 196 h 3518"/>
                <a:gd name="T44" fmla="*/ 119 w 2308"/>
                <a:gd name="T45" fmla="*/ 248 h 3518"/>
                <a:gd name="T46" fmla="*/ 81 w 2308"/>
                <a:gd name="T47" fmla="*/ 304 h 3518"/>
                <a:gd name="T48" fmla="*/ 51 w 2308"/>
                <a:gd name="T49" fmla="*/ 365 h 3518"/>
                <a:gd name="T50" fmla="*/ 26 w 2308"/>
                <a:gd name="T51" fmla="*/ 434 h 3518"/>
                <a:gd name="T52" fmla="*/ 9 w 2308"/>
                <a:gd name="T53" fmla="*/ 504 h 3518"/>
                <a:gd name="T54" fmla="*/ 1 w 2308"/>
                <a:gd name="T55" fmla="*/ 578 h 3518"/>
                <a:gd name="T56" fmla="*/ 1 w 2308"/>
                <a:gd name="T57" fmla="*/ 647 h 3518"/>
                <a:gd name="T58" fmla="*/ 13 w 2308"/>
                <a:gd name="T59" fmla="*/ 730 h 3518"/>
                <a:gd name="T60" fmla="*/ 31 w 2308"/>
                <a:gd name="T61" fmla="*/ 801 h 3518"/>
                <a:gd name="T62" fmla="*/ 58 w 2308"/>
                <a:gd name="T63" fmla="*/ 862 h 3518"/>
                <a:gd name="T64" fmla="*/ 90 w 2308"/>
                <a:gd name="T65" fmla="*/ 925 h 3518"/>
                <a:gd name="T66" fmla="*/ 134 w 2308"/>
                <a:gd name="T67" fmla="*/ 986 h 3518"/>
                <a:gd name="T68" fmla="*/ 179 w 2308"/>
                <a:gd name="T69" fmla="*/ 1038 h 3518"/>
                <a:gd name="T70" fmla="*/ 225 w 2308"/>
                <a:gd name="T71" fmla="*/ 1079 h 3518"/>
                <a:gd name="T72" fmla="*/ 280 w 2308"/>
                <a:gd name="T73" fmla="*/ 1119 h 3518"/>
                <a:gd name="T74" fmla="*/ 327 w 2308"/>
                <a:gd name="T75" fmla="*/ 1145 h 3518"/>
                <a:gd name="T76" fmla="*/ 372 w 2308"/>
                <a:gd name="T77" fmla="*/ 1160 h 3518"/>
                <a:gd name="T78" fmla="*/ 431 w 2308"/>
                <a:gd name="T79" fmla="*/ 1172 h 3518"/>
                <a:gd name="T80" fmla="*/ 482 w 2308"/>
                <a:gd name="T81" fmla="*/ 1172 h 3518"/>
                <a:gd name="T82" fmla="*/ 546 w 2308"/>
                <a:gd name="T83" fmla="*/ 1160 h 3518"/>
                <a:gd name="T84" fmla="*/ 598 w 2308"/>
                <a:gd name="T85" fmla="*/ 1135 h 3518"/>
                <a:gd name="T86" fmla="*/ 645 w 2308"/>
                <a:gd name="T87" fmla="*/ 1101 h 3518"/>
                <a:gd name="T88" fmla="*/ 685 w 2308"/>
                <a:gd name="T89" fmla="*/ 1057 h 3518"/>
                <a:gd name="T90" fmla="*/ 716 w 2308"/>
                <a:gd name="T91" fmla="*/ 1004 h 3518"/>
                <a:gd name="T92" fmla="*/ 734 w 2308"/>
                <a:gd name="T93" fmla="*/ 942 h 3518"/>
                <a:gd name="T94" fmla="*/ 739 w 2308"/>
                <a:gd name="T95" fmla="*/ 876 h 3518"/>
                <a:gd name="T96" fmla="*/ 728 w 2308"/>
                <a:gd name="T97" fmla="*/ 807 h 3518"/>
                <a:gd name="T98" fmla="*/ 700 w 2308"/>
                <a:gd name="T99" fmla="*/ 746 h 3518"/>
                <a:gd name="T100" fmla="*/ 660 w 2308"/>
                <a:gd name="T101" fmla="*/ 688 h 35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08" h="3518">
                  <a:moveTo>
                    <a:pt x="1897" y="1974"/>
                  </a:moveTo>
                  <a:lnTo>
                    <a:pt x="1816" y="1895"/>
                  </a:lnTo>
                  <a:lnTo>
                    <a:pt x="1731" y="1829"/>
                  </a:lnTo>
                  <a:lnTo>
                    <a:pt x="1549" y="1694"/>
                  </a:lnTo>
                  <a:lnTo>
                    <a:pt x="1455" y="1606"/>
                  </a:lnTo>
                  <a:lnTo>
                    <a:pt x="1387" y="1519"/>
                  </a:lnTo>
                  <a:lnTo>
                    <a:pt x="1315" y="1384"/>
                  </a:lnTo>
                  <a:lnTo>
                    <a:pt x="1275" y="1276"/>
                  </a:lnTo>
                  <a:lnTo>
                    <a:pt x="1238" y="1164"/>
                  </a:lnTo>
                  <a:lnTo>
                    <a:pt x="1224" y="1061"/>
                  </a:lnTo>
                  <a:lnTo>
                    <a:pt x="1222" y="958"/>
                  </a:lnTo>
                  <a:lnTo>
                    <a:pt x="1228" y="871"/>
                  </a:lnTo>
                  <a:lnTo>
                    <a:pt x="1248" y="749"/>
                  </a:lnTo>
                  <a:lnTo>
                    <a:pt x="1289" y="635"/>
                  </a:lnTo>
                  <a:lnTo>
                    <a:pt x="1338" y="534"/>
                  </a:lnTo>
                  <a:lnTo>
                    <a:pt x="1405" y="426"/>
                  </a:lnTo>
                  <a:lnTo>
                    <a:pt x="1500" y="317"/>
                  </a:lnTo>
                  <a:lnTo>
                    <a:pt x="1574" y="241"/>
                  </a:lnTo>
                  <a:lnTo>
                    <a:pt x="1651" y="183"/>
                  </a:lnTo>
                  <a:lnTo>
                    <a:pt x="1728" y="137"/>
                  </a:lnTo>
                  <a:lnTo>
                    <a:pt x="1810" y="101"/>
                  </a:lnTo>
                  <a:lnTo>
                    <a:pt x="1897" y="74"/>
                  </a:lnTo>
                  <a:lnTo>
                    <a:pt x="1991" y="60"/>
                  </a:lnTo>
                  <a:lnTo>
                    <a:pt x="2054" y="56"/>
                  </a:lnTo>
                  <a:lnTo>
                    <a:pt x="2128" y="53"/>
                  </a:lnTo>
                  <a:lnTo>
                    <a:pt x="2308" y="66"/>
                  </a:lnTo>
                  <a:lnTo>
                    <a:pt x="2176" y="35"/>
                  </a:lnTo>
                  <a:lnTo>
                    <a:pt x="2078" y="19"/>
                  </a:lnTo>
                  <a:lnTo>
                    <a:pt x="1972" y="6"/>
                  </a:lnTo>
                  <a:lnTo>
                    <a:pt x="1863" y="0"/>
                  </a:lnTo>
                  <a:lnTo>
                    <a:pt x="1771" y="0"/>
                  </a:lnTo>
                  <a:lnTo>
                    <a:pt x="1675" y="6"/>
                  </a:lnTo>
                  <a:lnTo>
                    <a:pt x="1569" y="15"/>
                  </a:lnTo>
                  <a:lnTo>
                    <a:pt x="1473" y="34"/>
                  </a:lnTo>
                  <a:lnTo>
                    <a:pt x="1358" y="60"/>
                  </a:lnTo>
                  <a:lnTo>
                    <a:pt x="1233" y="96"/>
                  </a:lnTo>
                  <a:lnTo>
                    <a:pt x="1111" y="143"/>
                  </a:lnTo>
                  <a:lnTo>
                    <a:pt x="1015" y="188"/>
                  </a:lnTo>
                  <a:lnTo>
                    <a:pt x="909" y="244"/>
                  </a:lnTo>
                  <a:lnTo>
                    <a:pt x="799" y="312"/>
                  </a:lnTo>
                  <a:lnTo>
                    <a:pt x="719" y="375"/>
                  </a:lnTo>
                  <a:lnTo>
                    <a:pt x="640" y="440"/>
                  </a:lnTo>
                  <a:lnTo>
                    <a:pt x="557" y="516"/>
                  </a:lnTo>
                  <a:lnTo>
                    <a:pt x="483" y="588"/>
                  </a:lnTo>
                  <a:lnTo>
                    <a:pt x="422" y="662"/>
                  </a:lnTo>
                  <a:lnTo>
                    <a:pt x="358" y="743"/>
                  </a:lnTo>
                  <a:lnTo>
                    <a:pt x="301" y="824"/>
                  </a:lnTo>
                  <a:lnTo>
                    <a:pt x="242" y="911"/>
                  </a:lnTo>
                  <a:lnTo>
                    <a:pt x="196" y="1001"/>
                  </a:lnTo>
                  <a:lnTo>
                    <a:pt x="152" y="1096"/>
                  </a:lnTo>
                  <a:lnTo>
                    <a:pt x="112" y="1194"/>
                  </a:lnTo>
                  <a:lnTo>
                    <a:pt x="78" y="1302"/>
                  </a:lnTo>
                  <a:lnTo>
                    <a:pt x="48" y="1406"/>
                  </a:lnTo>
                  <a:lnTo>
                    <a:pt x="27" y="1511"/>
                  </a:lnTo>
                  <a:lnTo>
                    <a:pt x="11" y="1633"/>
                  </a:lnTo>
                  <a:lnTo>
                    <a:pt x="4" y="1734"/>
                  </a:lnTo>
                  <a:lnTo>
                    <a:pt x="0" y="1835"/>
                  </a:lnTo>
                  <a:lnTo>
                    <a:pt x="4" y="1940"/>
                  </a:lnTo>
                  <a:lnTo>
                    <a:pt x="19" y="2062"/>
                  </a:lnTo>
                  <a:lnTo>
                    <a:pt x="38" y="2188"/>
                  </a:lnTo>
                  <a:lnTo>
                    <a:pt x="65" y="2295"/>
                  </a:lnTo>
                  <a:lnTo>
                    <a:pt x="94" y="2403"/>
                  </a:lnTo>
                  <a:lnTo>
                    <a:pt x="128" y="2491"/>
                  </a:lnTo>
                  <a:lnTo>
                    <a:pt x="173" y="2586"/>
                  </a:lnTo>
                  <a:lnTo>
                    <a:pt x="213" y="2673"/>
                  </a:lnTo>
                  <a:lnTo>
                    <a:pt x="269" y="2774"/>
                  </a:lnTo>
                  <a:lnTo>
                    <a:pt x="335" y="2874"/>
                  </a:lnTo>
                  <a:lnTo>
                    <a:pt x="401" y="2956"/>
                  </a:lnTo>
                  <a:lnTo>
                    <a:pt x="465" y="3035"/>
                  </a:lnTo>
                  <a:lnTo>
                    <a:pt x="536" y="3112"/>
                  </a:lnTo>
                  <a:lnTo>
                    <a:pt x="610" y="3184"/>
                  </a:lnTo>
                  <a:lnTo>
                    <a:pt x="674" y="3237"/>
                  </a:lnTo>
                  <a:lnTo>
                    <a:pt x="754" y="3303"/>
                  </a:lnTo>
                  <a:lnTo>
                    <a:pt x="840" y="3356"/>
                  </a:lnTo>
                  <a:lnTo>
                    <a:pt x="909" y="3397"/>
                  </a:lnTo>
                  <a:lnTo>
                    <a:pt x="981" y="3433"/>
                  </a:lnTo>
                  <a:lnTo>
                    <a:pt x="1049" y="3459"/>
                  </a:lnTo>
                  <a:lnTo>
                    <a:pt x="1116" y="3480"/>
                  </a:lnTo>
                  <a:lnTo>
                    <a:pt x="1217" y="3504"/>
                  </a:lnTo>
                  <a:lnTo>
                    <a:pt x="1293" y="3514"/>
                  </a:lnTo>
                  <a:lnTo>
                    <a:pt x="1372" y="3518"/>
                  </a:lnTo>
                  <a:lnTo>
                    <a:pt x="1445" y="3514"/>
                  </a:lnTo>
                  <a:lnTo>
                    <a:pt x="1543" y="3501"/>
                  </a:lnTo>
                  <a:lnTo>
                    <a:pt x="1637" y="3478"/>
                  </a:lnTo>
                  <a:lnTo>
                    <a:pt x="1722" y="3444"/>
                  </a:lnTo>
                  <a:lnTo>
                    <a:pt x="1792" y="3404"/>
                  </a:lnTo>
                  <a:lnTo>
                    <a:pt x="1871" y="3356"/>
                  </a:lnTo>
                  <a:lnTo>
                    <a:pt x="1933" y="3303"/>
                  </a:lnTo>
                  <a:lnTo>
                    <a:pt x="1998" y="3242"/>
                  </a:lnTo>
                  <a:lnTo>
                    <a:pt x="2054" y="3170"/>
                  </a:lnTo>
                  <a:lnTo>
                    <a:pt x="2106" y="3094"/>
                  </a:lnTo>
                  <a:lnTo>
                    <a:pt x="2147" y="3012"/>
                  </a:lnTo>
                  <a:lnTo>
                    <a:pt x="2176" y="2921"/>
                  </a:lnTo>
                  <a:lnTo>
                    <a:pt x="2200" y="2826"/>
                  </a:lnTo>
                  <a:lnTo>
                    <a:pt x="2213" y="2729"/>
                  </a:lnTo>
                  <a:lnTo>
                    <a:pt x="2216" y="2628"/>
                  </a:lnTo>
                  <a:lnTo>
                    <a:pt x="2202" y="2516"/>
                  </a:lnTo>
                  <a:lnTo>
                    <a:pt x="2181" y="2419"/>
                  </a:lnTo>
                  <a:lnTo>
                    <a:pt x="2142" y="2326"/>
                  </a:lnTo>
                  <a:lnTo>
                    <a:pt x="2099" y="2237"/>
                  </a:lnTo>
                  <a:lnTo>
                    <a:pt x="2046" y="2159"/>
                  </a:lnTo>
                  <a:lnTo>
                    <a:pt x="1978" y="2064"/>
                  </a:lnTo>
                  <a:lnTo>
                    <a:pt x="1897" y="1974"/>
                  </a:lnTo>
                  <a:close/>
                </a:path>
              </a:pathLst>
            </a:custGeom>
            <a:solidFill>
              <a:schemeClr val="tx1"/>
            </a:solidFill>
            <a:ln w="9525">
              <a:solidFill>
                <a:srgbClr val="000000"/>
              </a:solidFill>
              <a:round/>
              <a:headEnd/>
              <a:tailEnd/>
            </a:ln>
          </p:spPr>
          <p:txBody>
            <a:bodyPr/>
            <a:lstStyle/>
            <a:p>
              <a:endParaRPr lang="zh-CN" altLang="en-US"/>
            </a:p>
          </p:txBody>
        </p:sp>
        <p:sp>
          <p:nvSpPr>
            <p:cNvPr id="39942" name="Freeform 6"/>
            <p:cNvSpPr>
              <a:spLocks noChangeArrowheads="1"/>
            </p:cNvSpPr>
            <p:nvPr/>
          </p:nvSpPr>
          <p:spPr bwMode="auto">
            <a:xfrm>
              <a:off x="2083" y="2687"/>
              <a:ext cx="769" cy="1173"/>
            </a:xfrm>
            <a:custGeom>
              <a:avLst/>
              <a:gdLst>
                <a:gd name="T0" fmla="*/ 164 w 2307"/>
                <a:gd name="T1" fmla="*/ 541 h 3518"/>
                <a:gd name="T2" fmla="*/ 253 w 2307"/>
                <a:gd name="T3" fmla="*/ 608 h 3518"/>
                <a:gd name="T4" fmla="*/ 307 w 2307"/>
                <a:gd name="T5" fmla="*/ 667 h 3518"/>
                <a:gd name="T6" fmla="*/ 344 w 2307"/>
                <a:gd name="T7" fmla="*/ 748 h 3518"/>
                <a:gd name="T8" fmla="*/ 361 w 2307"/>
                <a:gd name="T9" fmla="*/ 819 h 3518"/>
                <a:gd name="T10" fmla="*/ 360 w 2307"/>
                <a:gd name="T11" fmla="*/ 883 h 3518"/>
                <a:gd name="T12" fmla="*/ 340 w 2307"/>
                <a:gd name="T13" fmla="*/ 961 h 3518"/>
                <a:gd name="T14" fmla="*/ 301 w 2307"/>
                <a:gd name="T15" fmla="*/ 1031 h 3518"/>
                <a:gd name="T16" fmla="*/ 245 w 2307"/>
                <a:gd name="T17" fmla="*/ 1092 h 3518"/>
                <a:gd name="T18" fmla="*/ 193 w 2307"/>
                <a:gd name="T19" fmla="*/ 1127 h 3518"/>
                <a:gd name="T20" fmla="*/ 137 w 2307"/>
                <a:gd name="T21" fmla="*/ 1148 h 3518"/>
                <a:gd name="T22" fmla="*/ 85 w 2307"/>
                <a:gd name="T23" fmla="*/ 1154 h 3518"/>
                <a:gd name="T24" fmla="*/ 0 w 2307"/>
                <a:gd name="T25" fmla="*/ 1151 h 3518"/>
                <a:gd name="T26" fmla="*/ 76 w 2307"/>
                <a:gd name="T27" fmla="*/ 1167 h 3518"/>
                <a:gd name="T28" fmla="*/ 148 w 2307"/>
                <a:gd name="T29" fmla="*/ 1173 h 3518"/>
                <a:gd name="T30" fmla="*/ 211 w 2307"/>
                <a:gd name="T31" fmla="*/ 1171 h 3518"/>
                <a:gd name="T32" fmla="*/ 278 w 2307"/>
                <a:gd name="T33" fmla="*/ 1162 h 3518"/>
                <a:gd name="T34" fmla="*/ 358 w 2307"/>
                <a:gd name="T35" fmla="*/ 1141 h 3518"/>
                <a:gd name="T36" fmla="*/ 431 w 2307"/>
                <a:gd name="T37" fmla="*/ 1110 h 3518"/>
                <a:gd name="T38" fmla="*/ 503 w 2307"/>
                <a:gd name="T39" fmla="*/ 1069 h 3518"/>
                <a:gd name="T40" fmla="*/ 556 w 2307"/>
                <a:gd name="T41" fmla="*/ 1026 h 3518"/>
                <a:gd name="T42" fmla="*/ 608 w 2307"/>
                <a:gd name="T43" fmla="*/ 977 h 3518"/>
                <a:gd name="T44" fmla="*/ 650 w 2307"/>
                <a:gd name="T45" fmla="*/ 925 h 3518"/>
                <a:gd name="T46" fmla="*/ 688 w 2307"/>
                <a:gd name="T47" fmla="*/ 869 h 3518"/>
                <a:gd name="T48" fmla="*/ 718 w 2307"/>
                <a:gd name="T49" fmla="*/ 808 h 3518"/>
                <a:gd name="T50" fmla="*/ 743 w 2307"/>
                <a:gd name="T51" fmla="*/ 739 h 3518"/>
                <a:gd name="T52" fmla="*/ 760 w 2307"/>
                <a:gd name="T53" fmla="*/ 669 h 3518"/>
                <a:gd name="T54" fmla="*/ 768 w 2307"/>
                <a:gd name="T55" fmla="*/ 595 h 3518"/>
                <a:gd name="T56" fmla="*/ 768 w 2307"/>
                <a:gd name="T57" fmla="*/ 526 h 3518"/>
                <a:gd name="T58" fmla="*/ 757 w 2307"/>
                <a:gd name="T59" fmla="*/ 443 h 3518"/>
                <a:gd name="T60" fmla="*/ 738 w 2307"/>
                <a:gd name="T61" fmla="*/ 372 h 3518"/>
                <a:gd name="T62" fmla="*/ 712 w 2307"/>
                <a:gd name="T63" fmla="*/ 311 h 3518"/>
                <a:gd name="T64" fmla="*/ 680 w 2307"/>
                <a:gd name="T65" fmla="*/ 248 h 3518"/>
                <a:gd name="T66" fmla="*/ 635 w 2307"/>
                <a:gd name="T67" fmla="*/ 187 h 3518"/>
                <a:gd name="T68" fmla="*/ 590 w 2307"/>
                <a:gd name="T69" fmla="*/ 135 h 3518"/>
                <a:gd name="T70" fmla="*/ 545 w 2307"/>
                <a:gd name="T71" fmla="*/ 94 h 3518"/>
                <a:gd name="T72" fmla="*/ 489 w 2307"/>
                <a:gd name="T73" fmla="*/ 54 h 3518"/>
                <a:gd name="T74" fmla="*/ 442 w 2307"/>
                <a:gd name="T75" fmla="*/ 28 h 3518"/>
                <a:gd name="T76" fmla="*/ 397 w 2307"/>
                <a:gd name="T77" fmla="*/ 13 h 3518"/>
                <a:gd name="T78" fmla="*/ 338 w 2307"/>
                <a:gd name="T79" fmla="*/ 1 h 3518"/>
                <a:gd name="T80" fmla="*/ 287 w 2307"/>
                <a:gd name="T81" fmla="*/ 1 h 3518"/>
                <a:gd name="T82" fmla="*/ 223 w 2307"/>
                <a:gd name="T83" fmla="*/ 13 h 3518"/>
                <a:gd name="T84" fmla="*/ 172 w 2307"/>
                <a:gd name="T85" fmla="*/ 38 h 3518"/>
                <a:gd name="T86" fmla="*/ 125 w 2307"/>
                <a:gd name="T87" fmla="*/ 72 h 3518"/>
                <a:gd name="T88" fmla="*/ 85 w 2307"/>
                <a:gd name="T89" fmla="*/ 116 h 3518"/>
                <a:gd name="T90" fmla="*/ 54 w 2307"/>
                <a:gd name="T91" fmla="*/ 169 h 3518"/>
                <a:gd name="T92" fmla="*/ 36 w 2307"/>
                <a:gd name="T93" fmla="*/ 231 h 3518"/>
                <a:gd name="T94" fmla="*/ 31 w 2307"/>
                <a:gd name="T95" fmla="*/ 297 h 3518"/>
                <a:gd name="T96" fmla="*/ 42 w 2307"/>
                <a:gd name="T97" fmla="*/ 366 h 3518"/>
                <a:gd name="T98" fmla="*/ 70 w 2307"/>
                <a:gd name="T99" fmla="*/ 427 h 3518"/>
                <a:gd name="T100" fmla="*/ 110 w 2307"/>
                <a:gd name="T101" fmla="*/ 485 h 35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07" h="3518">
                  <a:moveTo>
                    <a:pt x="410" y="1544"/>
                  </a:moveTo>
                  <a:lnTo>
                    <a:pt x="492" y="1623"/>
                  </a:lnTo>
                  <a:lnTo>
                    <a:pt x="577" y="1689"/>
                  </a:lnTo>
                  <a:lnTo>
                    <a:pt x="759" y="1824"/>
                  </a:lnTo>
                  <a:lnTo>
                    <a:pt x="853" y="1912"/>
                  </a:lnTo>
                  <a:lnTo>
                    <a:pt x="921" y="1999"/>
                  </a:lnTo>
                  <a:lnTo>
                    <a:pt x="992" y="2134"/>
                  </a:lnTo>
                  <a:lnTo>
                    <a:pt x="1032" y="2242"/>
                  </a:lnTo>
                  <a:lnTo>
                    <a:pt x="1070" y="2354"/>
                  </a:lnTo>
                  <a:lnTo>
                    <a:pt x="1084" y="2457"/>
                  </a:lnTo>
                  <a:lnTo>
                    <a:pt x="1086" y="2559"/>
                  </a:lnTo>
                  <a:lnTo>
                    <a:pt x="1080" y="2647"/>
                  </a:lnTo>
                  <a:lnTo>
                    <a:pt x="1059" y="2768"/>
                  </a:lnTo>
                  <a:lnTo>
                    <a:pt x="1019" y="2883"/>
                  </a:lnTo>
                  <a:lnTo>
                    <a:pt x="969" y="2984"/>
                  </a:lnTo>
                  <a:lnTo>
                    <a:pt x="902" y="3092"/>
                  </a:lnTo>
                  <a:lnTo>
                    <a:pt x="808" y="3201"/>
                  </a:lnTo>
                  <a:lnTo>
                    <a:pt x="734" y="3276"/>
                  </a:lnTo>
                  <a:lnTo>
                    <a:pt x="657" y="3335"/>
                  </a:lnTo>
                  <a:lnTo>
                    <a:pt x="579" y="3381"/>
                  </a:lnTo>
                  <a:lnTo>
                    <a:pt x="498" y="3417"/>
                  </a:lnTo>
                  <a:lnTo>
                    <a:pt x="410" y="3444"/>
                  </a:lnTo>
                  <a:lnTo>
                    <a:pt x="317" y="3458"/>
                  </a:lnTo>
                  <a:lnTo>
                    <a:pt x="254" y="3462"/>
                  </a:lnTo>
                  <a:lnTo>
                    <a:pt x="179" y="3465"/>
                  </a:lnTo>
                  <a:lnTo>
                    <a:pt x="0" y="3451"/>
                  </a:lnTo>
                  <a:lnTo>
                    <a:pt x="132" y="3483"/>
                  </a:lnTo>
                  <a:lnTo>
                    <a:pt x="229" y="3499"/>
                  </a:lnTo>
                  <a:lnTo>
                    <a:pt x="336" y="3512"/>
                  </a:lnTo>
                  <a:lnTo>
                    <a:pt x="444" y="3518"/>
                  </a:lnTo>
                  <a:lnTo>
                    <a:pt x="537" y="3518"/>
                  </a:lnTo>
                  <a:lnTo>
                    <a:pt x="633" y="3512"/>
                  </a:lnTo>
                  <a:lnTo>
                    <a:pt x="738" y="3502"/>
                  </a:lnTo>
                  <a:lnTo>
                    <a:pt x="834" y="3484"/>
                  </a:lnTo>
                  <a:lnTo>
                    <a:pt x="950" y="3458"/>
                  </a:lnTo>
                  <a:lnTo>
                    <a:pt x="1075" y="3422"/>
                  </a:lnTo>
                  <a:lnTo>
                    <a:pt x="1197" y="3375"/>
                  </a:lnTo>
                  <a:lnTo>
                    <a:pt x="1293" y="3330"/>
                  </a:lnTo>
                  <a:lnTo>
                    <a:pt x="1398" y="3274"/>
                  </a:lnTo>
                  <a:lnTo>
                    <a:pt x="1509" y="3206"/>
                  </a:lnTo>
                  <a:lnTo>
                    <a:pt x="1589" y="3143"/>
                  </a:lnTo>
                  <a:lnTo>
                    <a:pt x="1668" y="3078"/>
                  </a:lnTo>
                  <a:lnTo>
                    <a:pt x="1751" y="3002"/>
                  </a:lnTo>
                  <a:lnTo>
                    <a:pt x="1825" y="2930"/>
                  </a:lnTo>
                  <a:lnTo>
                    <a:pt x="1886" y="2856"/>
                  </a:lnTo>
                  <a:lnTo>
                    <a:pt x="1950" y="2775"/>
                  </a:lnTo>
                  <a:lnTo>
                    <a:pt x="2007" y="2694"/>
                  </a:lnTo>
                  <a:lnTo>
                    <a:pt x="2065" y="2607"/>
                  </a:lnTo>
                  <a:lnTo>
                    <a:pt x="2112" y="2517"/>
                  </a:lnTo>
                  <a:lnTo>
                    <a:pt x="2155" y="2422"/>
                  </a:lnTo>
                  <a:lnTo>
                    <a:pt x="2195" y="2324"/>
                  </a:lnTo>
                  <a:lnTo>
                    <a:pt x="2229" y="2216"/>
                  </a:lnTo>
                  <a:lnTo>
                    <a:pt x="2260" y="2112"/>
                  </a:lnTo>
                  <a:lnTo>
                    <a:pt x="2281" y="2007"/>
                  </a:lnTo>
                  <a:lnTo>
                    <a:pt x="2296" y="1885"/>
                  </a:lnTo>
                  <a:lnTo>
                    <a:pt x="2304" y="1784"/>
                  </a:lnTo>
                  <a:lnTo>
                    <a:pt x="2307" y="1683"/>
                  </a:lnTo>
                  <a:lnTo>
                    <a:pt x="2304" y="1578"/>
                  </a:lnTo>
                  <a:lnTo>
                    <a:pt x="2289" y="1456"/>
                  </a:lnTo>
                  <a:lnTo>
                    <a:pt x="2270" y="1330"/>
                  </a:lnTo>
                  <a:lnTo>
                    <a:pt x="2243" y="1223"/>
                  </a:lnTo>
                  <a:lnTo>
                    <a:pt x="2214" y="1115"/>
                  </a:lnTo>
                  <a:lnTo>
                    <a:pt x="2180" y="1027"/>
                  </a:lnTo>
                  <a:lnTo>
                    <a:pt x="2135" y="932"/>
                  </a:lnTo>
                  <a:lnTo>
                    <a:pt x="2095" y="845"/>
                  </a:lnTo>
                  <a:lnTo>
                    <a:pt x="2039" y="744"/>
                  </a:lnTo>
                  <a:lnTo>
                    <a:pt x="1973" y="644"/>
                  </a:lnTo>
                  <a:lnTo>
                    <a:pt x="1906" y="562"/>
                  </a:lnTo>
                  <a:lnTo>
                    <a:pt x="1843" y="483"/>
                  </a:lnTo>
                  <a:lnTo>
                    <a:pt x="1771" y="406"/>
                  </a:lnTo>
                  <a:lnTo>
                    <a:pt x="1697" y="334"/>
                  </a:lnTo>
                  <a:lnTo>
                    <a:pt x="1634" y="281"/>
                  </a:lnTo>
                  <a:lnTo>
                    <a:pt x="1554" y="215"/>
                  </a:lnTo>
                  <a:lnTo>
                    <a:pt x="1468" y="162"/>
                  </a:lnTo>
                  <a:lnTo>
                    <a:pt x="1398" y="120"/>
                  </a:lnTo>
                  <a:lnTo>
                    <a:pt x="1327" y="85"/>
                  </a:lnTo>
                  <a:lnTo>
                    <a:pt x="1259" y="59"/>
                  </a:lnTo>
                  <a:lnTo>
                    <a:pt x="1192" y="38"/>
                  </a:lnTo>
                  <a:lnTo>
                    <a:pt x="1091" y="14"/>
                  </a:lnTo>
                  <a:lnTo>
                    <a:pt x="1014" y="4"/>
                  </a:lnTo>
                  <a:lnTo>
                    <a:pt x="935" y="0"/>
                  </a:lnTo>
                  <a:lnTo>
                    <a:pt x="862" y="4"/>
                  </a:lnTo>
                  <a:lnTo>
                    <a:pt x="765" y="17"/>
                  </a:lnTo>
                  <a:lnTo>
                    <a:pt x="670" y="40"/>
                  </a:lnTo>
                  <a:lnTo>
                    <a:pt x="585" y="74"/>
                  </a:lnTo>
                  <a:lnTo>
                    <a:pt x="516" y="114"/>
                  </a:lnTo>
                  <a:lnTo>
                    <a:pt x="437" y="162"/>
                  </a:lnTo>
                  <a:lnTo>
                    <a:pt x="375" y="215"/>
                  </a:lnTo>
                  <a:lnTo>
                    <a:pt x="309" y="276"/>
                  </a:lnTo>
                  <a:lnTo>
                    <a:pt x="254" y="348"/>
                  </a:lnTo>
                  <a:lnTo>
                    <a:pt x="201" y="424"/>
                  </a:lnTo>
                  <a:lnTo>
                    <a:pt x="161" y="506"/>
                  </a:lnTo>
                  <a:lnTo>
                    <a:pt x="132" y="597"/>
                  </a:lnTo>
                  <a:lnTo>
                    <a:pt x="108" y="692"/>
                  </a:lnTo>
                  <a:lnTo>
                    <a:pt x="94" y="789"/>
                  </a:lnTo>
                  <a:lnTo>
                    <a:pt x="92" y="890"/>
                  </a:lnTo>
                  <a:lnTo>
                    <a:pt x="105" y="1002"/>
                  </a:lnTo>
                  <a:lnTo>
                    <a:pt x="127" y="1099"/>
                  </a:lnTo>
                  <a:lnTo>
                    <a:pt x="166" y="1192"/>
                  </a:lnTo>
                  <a:lnTo>
                    <a:pt x="209" y="1281"/>
                  </a:lnTo>
                  <a:lnTo>
                    <a:pt x="262" y="1359"/>
                  </a:lnTo>
                  <a:lnTo>
                    <a:pt x="330" y="1454"/>
                  </a:lnTo>
                  <a:lnTo>
                    <a:pt x="410" y="1544"/>
                  </a:lnTo>
                  <a:close/>
                </a:path>
              </a:pathLst>
            </a:custGeom>
            <a:solidFill>
              <a:schemeClr val="bg1"/>
            </a:solidFill>
            <a:ln w="9525">
              <a:solidFill>
                <a:srgbClr val="000000"/>
              </a:solidFill>
              <a:round/>
              <a:headEnd/>
              <a:tailEnd/>
            </a:ln>
          </p:spPr>
          <p:txBody>
            <a:bodyPr/>
            <a:lstStyle/>
            <a:p>
              <a:endParaRPr lang="zh-CN" altLang="en-US"/>
            </a:p>
          </p:txBody>
        </p:sp>
        <p:sp>
          <p:nvSpPr>
            <p:cNvPr id="39943" name="Oval 7"/>
            <p:cNvSpPr>
              <a:spLocks noChangeArrowheads="1"/>
            </p:cNvSpPr>
            <p:nvPr/>
          </p:nvSpPr>
          <p:spPr bwMode="auto">
            <a:xfrm>
              <a:off x="2016" y="3504"/>
              <a:ext cx="144" cy="144"/>
            </a:xfrm>
            <a:prstGeom prst="ellipse">
              <a:avLst/>
            </a:prstGeom>
            <a:solidFill>
              <a:schemeClr val="bg1"/>
            </a:solidFill>
            <a:ln w="9525">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39944" name="Oval 8"/>
            <p:cNvSpPr>
              <a:spLocks noChangeArrowheads="1"/>
            </p:cNvSpPr>
            <p:nvPr/>
          </p:nvSpPr>
          <p:spPr bwMode="auto">
            <a:xfrm>
              <a:off x="2304" y="2880"/>
              <a:ext cx="144" cy="144"/>
            </a:xfrm>
            <a:prstGeom prst="ellipse">
              <a:avLst/>
            </a:prstGeom>
            <a:solidFill>
              <a:schemeClr val="tx1"/>
            </a:solidFill>
            <a:ln w="9525">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47813" y="333375"/>
            <a:ext cx="6156325" cy="639763"/>
          </a:xfrm>
        </p:spPr>
        <p:txBody>
          <a:bodyPr/>
          <a:lstStyle/>
          <a:p>
            <a:pPr algn="ctr" eaLnBrk="1" hangingPunct="1"/>
            <a:r>
              <a:rPr lang="zh-CN" altLang="en-US" sz="3200" smtClean="0">
                <a:solidFill>
                  <a:srgbClr val="FFFF00"/>
                </a:solidFill>
                <a:latin typeface="黑体" pitchFamily="2" charset="-122"/>
              </a:rPr>
              <a:t>静态的和动态的</a:t>
            </a:r>
          </a:p>
        </p:txBody>
      </p:sp>
      <p:grpSp>
        <p:nvGrpSpPr>
          <p:cNvPr id="40963" name="Group 88"/>
          <p:cNvGrpSpPr>
            <a:grpSpLocks/>
          </p:cNvGrpSpPr>
          <p:nvPr/>
        </p:nvGrpSpPr>
        <p:grpSpPr bwMode="auto">
          <a:xfrm>
            <a:off x="107950" y="1844675"/>
            <a:ext cx="5162550" cy="3141663"/>
            <a:chOff x="363" y="1162"/>
            <a:chExt cx="3252" cy="1979"/>
          </a:xfrm>
        </p:grpSpPr>
        <p:grpSp>
          <p:nvGrpSpPr>
            <p:cNvPr id="40972" name="Group 86"/>
            <p:cNvGrpSpPr>
              <a:grpSpLocks/>
            </p:cNvGrpSpPr>
            <p:nvPr/>
          </p:nvGrpSpPr>
          <p:grpSpPr bwMode="auto">
            <a:xfrm>
              <a:off x="363" y="1162"/>
              <a:ext cx="3252" cy="1796"/>
              <a:chOff x="363" y="1162"/>
              <a:chExt cx="3252" cy="1796"/>
            </a:xfrm>
          </p:grpSpPr>
          <p:sp>
            <p:nvSpPr>
              <p:cNvPr id="40974" name="Freeform 3"/>
              <p:cNvSpPr>
                <a:spLocks noChangeArrowheads="1"/>
              </p:cNvSpPr>
              <p:nvPr/>
            </p:nvSpPr>
            <p:spPr bwMode="auto">
              <a:xfrm>
                <a:off x="2225" y="1763"/>
                <a:ext cx="141" cy="270"/>
              </a:xfrm>
              <a:custGeom>
                <a:avLst/>
                <a:gdLst>
                  <a:gd name="T0" fmla="*/ 0 w 175"/>
                  <a:gd name="T1" fmla="*/ 219 h 305"/>
                  <a:gd name="T2" fmla="*/ 0 w 175"/>
                  <a:gd name="T3" fmla="*/ 0 h 305"/>
                  <a:gd name="T4" fmla="*/ 140 w 175"/>
                  <a:gd name="T5" fmla="*/ 63 h 305"/>
                  <a:gd name="T6" fmla="*/ 96 w 175"/>
                  <a:gd name="T7" fmla="*/ 269 h 305"/>
                  <a:gd name="T8" fmla="*/ 0 w 175"/>
                  <a:gd name="T9" fmla="*/ 219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05">
                    <a:moveTo>
                      <a:pt x="0" y="247"/>
                    </a:moveTo>
                    <a:lnTo>
                      <a:pt x="0" y="0"/>
                    </a:lnTo>
                    <a:lnTo>
                      <a:pt x="174" y="71"/>
                    </a:lnTo>
                    <a:lnTo>
                      <a:pt x="119" y="304"/>
                    </a:lnTo>
                    <a:lnTo>
                      <a:pt x="0" y="247"/>
                    </a:lnTo>
                  </a:path>
                </a:pathLst>
              </a:custGeom>
              <a:solidFill>
                <a:srgbClr val="790015"/>
              </a:solidFill>
              <a:ln w="25400" cap="rnd">
                <a:solidFill>
                  <a:schemeClr val="tx1"/>
                </a:solidFill>
                <a:round/>
                <a:headEnd/>
                <a:tailEnd/>
              </a:ln>
            </p:spPr>
            <p:txBody>
              <a:bodyPr/>
              <a:lstStyle/>
              <a:p>
                <a:endParaRPr lang="zh-CN" altLang="en-US"/>
              </a:p>
            </p:txBody>
          </p:sp>
          <p:sp>
            <p:nvSpPr>
              <p:cNvPr id="40975" name="Freeform 4"/>
              <p:cNvSpPr>
                <a:spLocks noChangeArrowheads="1"/>
              </p:cNvSpPr>
              <p:nvPr/>
            </p:nvSpPr>
            <p:spPr bwMode="auto">
              <a:xfrm>
                <a:off x="1023" y="1782"/>
                <a:ext cx="2206" cy="658"/>
              </a:xfrm>
              <a:custGeom>
                <a:avLst/>
                <a:gdLst>
                  <a:gd name="T0" fmla="*/ 0 w 2738"/>
                  <a:gd name="T1" fmla="*/ 0 h 744"/>
                  <a:gd name="T2" fmla="*/ 735 w 2738"/>
                  <a:gd name="T3" fmla="*/ 0 h 744"/>
                  <a:gd name="T4" fmla="*/ 2205 w 2738"/>
                  <a:gd name="T5" fmla="*/ 657 h 744"/>
                  <a:gd name="T6" fmla="*/ 837 w 2738"/>
                  <a:gd name="T7" fmla="*/ 657 h 744"/>
                  <a:gd name="T8" fmla="*/ 0 w 2738"/>
                  <a:gd name="T9" fmla="*/ 0 h 7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8" h="744">
                    <a:moveTo>
                      <a:pt x="0" y="0"/>
                    </a:moveTo>
                    <a:lnTo>
                      <a:pt x="912" y="0"/>
                    </a:lnTo>
                    <a:lnTo>
                      <a:pt x="2737" y="743"/>
                    </a:lnTo>
                    <a:lnTo>
                      <a:pt x="1039" y="743"/>
                    </a:lnTo>
                    <a:lnTo>
                      <a:pt x="0" y="0"/>
                    </a:lnTo>
                  </a:path>
                </a:pathLst>
              </a:custGeom>
              <a:solidFill>
                <a:srgbClr val="919191"/>
              </a:solidFill>
              <a:ln>
                <a:noFill/>
              </a:ln>
              <a:extLst>
                <a:ext uri="{91240B29-F687-4F45-9708-019B960494DF}">
                  <a14:hiddenLine xmlns:a14="http://schemas.microsoft.com/office/drawing/2010/main" w="25400" cap="rnd">
                    <a:solidFill>
                      <a:srgbClr val="000000"/>
                    </a:solidFill>
                    <a:round/>
                    <a:headEnd/>
                    <a:tailEnd/>
                  </a14:hiddenLine>
                </a:ext>
              </a:extLst>
            </p:spPr>
            <p:txBody>
              <a:bodyPr/>
              <a:lstStyle/>
              <a:p>
                <a:endParaRPr lang="zh-CN" altLang="en-US"/>
              </a:p>
            </p:txBody>
          </p:sp>
          <p:sp>
            <p:nvSpPr>
              <p:cNvPr id="40976" name="Rectangle 5"/>
              <p:cNvSpPr>
                <a:spLocks noChangeArrowheads="1"/>
              </p:cNvSpPr>
              <p:nvPr/>
            </p:nvSpPr>
            <p:spPr bwMode="auto">
              <a:xfrm>
                <a:off x="1864" y="2436"/>
                <a:ext cx="1361" cy="94"/>
              </a:xfrm>
              <a:prstGeom prst="rect">
                <a:avLst/>
              </a:prstGeom>
              <a:solidFill>
                <a:srgbClr val="712000"/>
              </a:solidFill>
              <a:ln w="12700">
                <a:solidFill>
                  <a:srgbClr val="000000"/>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0977" name="Freeform 6"/>
              <p:cNvSpPr>
                <a:spLocks noChangeArrowheads="1"/>
              </p:cNvSpPr>
              <p:nvPr/>
            </p:nvSpPr>
            <p:spPr bwMode="auto">
              <a:xfrm>
                <a:off x="1023" y="1782"/>
                <a:ext cx="832" cy="746"/>
              </a:xfrm>
              <a:custGeom>
                <a:avLst/>
                <a:gdLst>
                  <a:gd name="T0" fmla="*/ 831 w 1033"/>
                  <a:gd name="T1" fmla="*/ 646 h 844"/>
                  <a:gd name="T2" fmla="*/ 0 w 1033"/>
                  <a:gd name="T3" fmla="*/ 0 h 844"/>
                  <a:gd name="T4" fmla="*/ 0 w 1033"/>
                  <a:gd name="T5" fmla="*/ 56 h 844"/>
                  <a:gd name="T6" fmla="*/ 831 w 1033"/>
                  <a:gd name="T7" fmla="*/ 745 h 844"/>
                  <a:gd name="T8" fmla="*/ 831 w 1033"/>
                  <a:gd name="T9" fmla="*/ 646 h 8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844">
                    <a:moveTo>
                      <a:pt x="1032" y="731"/>
                    </a:moveTo>
                    <a:lnTo>
                      <a:pt x="0" y="0"/>
                    </a:lnTo>
                    <a:lnTo>
                      <a:pt x="0" y="63"/>
                    </a:lnTo>
                    <a:lnTo>
                      <a:pt x="1032" y="843"/>
                    </a:lnTo>
                    <a:lnTo>
                      <a:pt x="1032" y="731"/>
                    </a:lnTo>
                  </a:path>
                </a:pathLst>
              </a:custGeom>
              <a:solidFill>
                <a:srgbClr val="712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0978" name="Freeform 7"/>
              <p:cNvSpPr>
                <a:spLocks noChangeArrowheads="1"/>
              </p:cNvSpPr>
              <p:nvPr/>
            </p:nvSpPr>
            <p:spPr bwMode="auto">
              <a:xfrm>
                <a:off x="1023" y="1782"/>
                <a:ext cx="839" cy="752"/>
              </a:xfrm>
              <a:custGeom>
                <a:avLst/>
                <a:gdLst>
                  <a:gd name="T0" fmla="*/ 838 w 1041"/>
                  <a:gd name="T1" fmla="*/ 651 h 851"/>
                  <a:gd name="T2" fmla="*/ 0 w 1041"/>
                  <a:gd name="T3" fmla="*/ 0 h 851"/>
                  <a:gd name="T4" fmla="*/ 0 w 1041"/>
                  <a:gd name="T5" fmla="*/ 57 h 851"/>
                  <a:gd name="T6" fmla="*/ 838 w 1041"/>
                  <a:gd name="T7" fmla="*/ 751 h 851"/>
                  <a:gd name="T8" fmla="*/ 838 w 1041"/>
                  <a:gd name="T9" fmla="*/ 651 h 851"/>
                  <a:gd name="T10" fmla="*/ 0 w 1041"/>
                  <a:gd name="T11" fmla="*/ 0 h 851"/>
                  <a:gd name="T12" fmla="*/ 0 w 1041"/>
                  <a:gd name="T13" fmla="*/ 57 h 851"/>
                  <a:gd name="T14" fmla="*/ 838 w 1041"/>
                  <a:gd name="T15" fmla="*/ 751 h 851"/>
                  <a:gd name="T16" fmla="*/ 838 w 1041"/>
                  <a:gd name="T17" fmla="*/ 651 h 8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851">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w="12700" cap="rnd">
                <a:solidFill>
                  <a:srgbClr val="000000"/>
                </a:solidFill>
                <a:round/>
                <a:headEnd/>
                <a:tailEnd/>
              </a:ln>
            </p:spPr>
            <p:txBody>
              <a:bodyPr/>
              <a:lstStyle/>
              <a:p>
                <a:endParaRPr lang="zh-CN" altLang="en-US"/>
              </a:p>
            </p:txBody>
          </p:sp>
          <p:sp>
            <p:nvSpPr>
              <p:cNvPr id="40979" name="Freeform 8"/>
              <p:cNvSpPr>
                <a:spLocks noChangeArrowheads="1"/>
              </p:cNvSpPr>
              <p:nvPr/>
            </p:nvSpPr>
            <p:spPr bwMode="auto">
              <a:xfrm>
                <a:off x="1389" y="2428"/>
                <a:ext cx="231" cy="270"/>
              </a:xfrm>
              <a:custGeom>
                <a:avLst/>
                <a:gdLst>
                  <a:gd name="T0" fmla="*/ 0 w 287"/>
                  <a:gd name="T1" fmla="*/ 44 h 306"/>
                  <a:gd name="T2" fmla="*/ 173 w 287"/>
                  <a:gd name="T3" fmla="*/ 0 h 306"/>
                  <a:gd name="T4" fmla="*/ 141 w 287"/>
                  <a:gd name="T5" fmla="*/ 269 h 306"/>
                  <a:gd name="T6" fmla="*/ 230 w 287"/>
                  <a:gd name="T7" fmla="*/ 238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306">
                    <a:moveTo>
                      <a:pt x="0" y="50"/>
                    </a:moveTo>
                    <a:lnTo>
                      <a:pt x="215" y="0"/>
                    </a:lnTo>
                    <a:lnTo>
                      <a:pt x="175" y="305"/>
                    </a:lnTo>
                    <a:lnTo>
                      <a:pt x="286"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0" name="Freeform 9"/>
              <p:cNvSpPr>
                <a:spLocks noChangeArrowheads="1"/>
              </p:cNvSpPr>
              <p:nvPr/>
            </p:nvSpPr>
            <p:spPr bwMode="auto">
              <a:xfrm>
                <a:off x="1472" y="2497"/>
                <a:ext cx="231" cy="269"/>
              </a:xfrm>
              <a:custGeom>
                <a:avLst/>
                <a:gdLst>
                  <a:gd name="T0" fmla="*/ 0 w 287"/>
                  <a:gd name="T1" fmla="*/ 43 h 305"/>
                  <a:gd name="T2" fmla="*/ 173 w 287"/>
                  <a:gd name="T3" fmla="*/ 0 h 305"/>
                  <a:gd name="T4" fmla="*/ 147 w 287"/>
                  <a:gd name="T5" fmla="*/ 268 h 305"/>
                  <a:gd name="T6" fmla="*/ 230 w 287"/>
                  <a:gd name="T7" fmla="*/ 237 h 3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7" h="305">
                    <a:moveTo>
                      <a:pt x="0" y="49"/>
                    </a:moveTo>
                    <a:lnTo>
                      <a:pt x="215" y="0"/>
                    </a:lnTo>
                    <a:lnTo>
                      <a:pt x="183" y="304"/>
                    </a:lnTo>
                    <a:lnTo>
                      <a:pt x="286"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1" name="Freeform 10"/>
              <p:cNvSpPr>
                <a:spLocks noChangeArrowheads="1"/>
              </p:cNvSpPr>
              <p:nvPr/>
            </p:nvSpPr>
            <p:spPr bwMode="auto">
              <a:xfrm>
                <a:off x="1325" y="1995"/>
                <a:ext cx="212" cy="565"/>
              </a:xfrm>
              <a:custGeom>
                <a:avLst/>
                <a:gdLst>
                  <a:gd name="T0" fmla="*/ 57 w 263"/>
                  <a:gd name="T1" fmla="*/ 464 h 638"/>
                  <a:gd name="T2" fmla="*/ 0 w 263"/>
                  <a:gd name="T3" fmla="*/ 0 h 638"/>
                  <a:gd name="T4" fmla="*/ 211 w 263"/>
                  <a:gd name="T5" fmla="*/ 112 h 638"/>
                  <a:gd name="T6" fmla="*/ 173 w 263"/>
                  <a:gd name="T7" fmla="*/ 564 h 638"/>
                  <a:gd name="T8" fmla="*/ 57 w 263"/>
                  <a:gd name="T9" fmla="*/ 464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638">
                    <a:moveTo>
                      <a:pt x="71" y="524"/>
                    </a:moveTo>
                    <a:lnTo>
                      <a:pt x="0" y="0"/>
                    </a:lnTo>
                    <a:lnTo>
                      <a:pt x="262" y="127"/>
                    </a:lnTo>
                    <a:lnTo>
                      <a:pt x="214" y="637"/>
                    </a:lnTo>
                    <a:lnTo>
                      <a:pt x="71" y="524"/>
                    </a:lnTo>
                  </a:path>
                </a:pathLst>
              </a:custGeom>
              <a:solidFill>
                <a:schemeClr val="accent1"/>
              </a:solidFill>
              <a:ln w="25400" cap="rnd">
                <a:solidFill>
                  <a:schemeClr val="tx1"/>
                </a:solidFill>
                <a:round/>
                <a:headEnd/>
                <a:tailEnd/>
              </a:ln>
            </p:spPr>
            <p:txBody>
              <a:bodyPr/>
              <a:lstStyle/>
              <a:p>
                <a:endParaRPr lang="zh-CN" altLang="en-US"/>
              </a:p>
            </p:txBody>
          </p:sp>
          <p:sp>
            <p:nvSpPr>
              <p:cNvPr id="40982" name="Oval 11"/>
              <p:cNvSpPr>
                <a:spLocks noChangeArrowheads="1"/>
              </p:cNvSpPr>
              <p:nvPr/>
            </p:nvSpPr>
            <p:spPr bwMode="auto">
              <a:xfrm>
                <a:off x="1402" y="1802"/>
                <a:ext cx="82" cy="249"/>
              </a:xfrm>
              <a:prstGeom prst="ellipse">
                <a:avLst/>
              </a:prstGeom>
              <a:solidFill>
                <a:schemeClr val="accent1"/>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0983" name="Freeform 12"/>
              <p:cNvSpPr>
                <a:spLocks noChangeArrowheads="1"/>
              </p:cNvSpPr>
              <p:nvPr/>
            </p:nvSpPr>
            <p:spPr bwMode="auto">
              <a:xfrm>
                <a:off x="1530" y="2114"/>
                <a:ext cx="288" cy="246"/>
              </a:xfrm>
              <a:custGeom>
                <a:avLst/>
                <a:gdLst>
                  <a:gd name="T0" fmla="*/ 0 w 358"/>
                  <a:gd name="T1" fmla="*/ 0 h 278"/>
                  <a:gd name="T2" fmla="*/ 76 w 358"/>
                  <a:gd name="T3" fmla="*/ 201 h 278"/>
                  <a:gd name="T4" fmla="*/ 287 w 358"/>
                  <a:gd name="T5" fmla="*/ 245 h 278"/>
                  <a:gd name="T6" fmla="*/ 0 60000 65536"/>
                  <a:gd name="T7" fmla="*/ 0 60000 65536"/>
                  <a:gd name="T8" fmla="*/ 0 60000 65536"/>
                </a:gdLst>
                <a:ahLst/>
                <a:cxnLst>
                  <a:cxn ang="T6">
                    <a:pos x="T0" y="T1"/>
                  </a:cxn>
                  <a:cxn ang="T7">
                    <a:pos x="T2" y="T3"/>
                  </a:cxn>
                  <a:cxn ang="T8">
                    <a:pos x="T4" y="T5"/>
                  </a:cxn>
                </a:cxnLst>
                <a:rect l="0" t="0" r="r" b="b"/>
                <a:pathLst>
                  <a:path w="358" h="278">
                    <a:moveTo>
                      <a:pt x="0" y="0"/>
                    </a:moveTo>
                    <a:lnTo>
                      <a:pt x="95" y="227"/>
                    </a:lnTo>
                    <a:lnTo>
                      <a:pt x="357" y="277"/>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4" name="Freeform 13"/>
              <p:cNvSpPr>
                <a:spLocks noChangeArrowheads="1"/>
              </p:cNvSpPr>
              <p:nvPr/>
            </p:nvSpPr>
            <p:spPr bwMode="auto">
              <a:xfrm>
                <a:off x="2719" y="2590"/>
                <a:ext cx="230" cy="263"/>
              </a:xfrm>
              <a:custGeom>
                <a:avLst/>
                <a:gdLst>
                  <a:gd name="T0" fmla="*/ 229 w 286"/>
                  <a:gd name="T1" fmla="*/ 37 h 298"/>
                  <a:gd name="T2" fmla="*/ 57 w 286"/>
                  <a:gd name="T3" fmla="*/ 0 h 298"/>
                  <a:gd name="T4" fmla="*/ 89 w 286"/>
                  <a:gd name="T5" fmla="*/ 262 h 298"/>
                  <a:gd name="T6" fmla="*/ 0 w 286"/>
                  <a:gd name="T7" fmla="*/ 237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285" y="42"/>
                    </a:moveTo>
                    <a:lnTo>
                      <a:pt x="71" y="0"/>
                    </a:lnTo>
                    <a:lnTo>
                      <a:pt x="111" y="297"/>
                    </a:lnTo>
                    <a:lnTo>
                      <a:pt x="0"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5" name="Freeform 14"/>
              <p:cNvSpPr>
                <a:spLocks noChangeArrowheads="1"/>
              </p:cNvSpPr>
              <p:nvPr/>
            </p:nvSpPr>
            <p:spPr bwMode="auto">
              <a:xfrm>
                <a:off x="2712" y="2584"/>
                <a:ext cx="231" cy="264"/>
              </a:xfrm>
              <a:custGeom>
                <a:avLst/>
                <a:gdLst>
                  <a:gd name="T0" fmla="*/ 230 w 286"/>
                  <a:gd name="T1" fmla="*/ 37 h 298"/>
                  <a:gd name="T2" fmla="*/ 57 w 286"/>
                  <a:gd name="T3" fmla="*/ 0 h 298"/>
                  <a:gd name="T4" fmla="*/ 90 w 286"/>
                  <a:gd name="T5" fmla="*/ 263 h 298"/>
                  <a:gd name="T6" fmla="*/ 0 w 286"/>
                  <a:gd name="T7" fmla="*/ 238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285" y="42"/>
                    </a:moveTo>
                    <a:lnTo>
                      <a:pt x="71" y="0"/>
                    </a:lnTo>
                    <a:lnTo>
                      <a:pt x="111" y="297"/>
                    </a:lnTo>
                    <a:lnTo>
                      <a:pt x="0"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6" name="Freeform 15"/>
              <p:cNvSpPr>
                <a:spLocks noChangeArrowheads="1"/>
              </p:cNvSpPr>
              <p:nvPr/>
            </p:nvSpPr>
            <p:spPr bwMode="auto">
              <a:xfrm>
                <a:off x="2636" y="2659"/>
                <a:ext cx="230" cy="270"/>
              </a:xfrm>
              <a:custGeom>
                <a:avLst/>
                <a:gdLst>
                  <a:gd name="T0" fmla="*/ 229 w 286"/>
                  <a:gd name="T1" fmla="*/ 44 h 306"/>
                  <a:gd name="T2" fmla="*/ 57 w 286"/>
                  <a:gd name="T3" fmla="*/ 0 h 306"/>
                  <a:gd name="T4" fmla="*/ 83 w 286"/>
                  <a:gd name="T5" fmla="*/ 269 h 306"/>
                  <a:gd name="T6" fmla="*/ 0 w 286"/>
                  <a:gd name="T7" fmla="*/ 238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285" y="50"/>
                    </a:moveTo>
                    <a:lnTo>
                      <a:pt x="71" y="0"/>
                    </a:lnTo>
                    <a:lnTo>
                      <a:pt x="103" y="305"/>
                    </a:lnTo>
                    <a:lnTo>
                      <a:pt x="0"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7" name="Freeform 16"/>
              <p:cNvSpPr>
                <a:spLocks noChangeArrowheads="1"/>
              </p:cNvSpPr>
              <p:nvPr/>
            </p:nvSpPr>
            <p:spPr bwMode="auto">
              <a:xfrm>
                <a:off x="2629" y="2652"/>
                <a:ext cx="231" cy="271"/>
              </a:xfrm>
              <a:custGeom>
                <a:avLst/>
                <a:gdLst>
                  <a:gd name="T0" fmla="*/ 230 w 286"/>
                  <a:gd name="T1" fmla="*/ 44 h 306"/>
                  <a:gd name="T2" fmla="*/ 57 w 286"/>
                  <a:gd name="T3" fmla="*/ 0 h 306"/>
                  <a:gd name="T4" fmla="*/ 83 w 286"/>
                  <a:gd name="T5" fmla="*/ 270 h 306"/>
                  <a:gd name="T6" fmla="*/ 0 w 286"/>
                  <a:gd name="T7" fmla="*/ 239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285" y="50"/>
                    </a:moveTo>
                    <a:lnTo>
                      <a:pt x="71" y="0"/>
                    </a:lnTo>
                    <a:lnTo>
                      <a:pt x="103" y="305"/>
                    </a:lnTo>
                    <a:lnTo>
                      <a:pt x="0"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8" name="Freeform 17"/>
              <p:cNvSpPr>
                <a:spLocks noChangeArrowheads="1"/>
              </p:cNvSpPr>
              <p:nvPr/>
            </p:nvSpPr>
            <p:spPr bwMode="auto">
              <a:xfrm>
                <a:off x="2808" y="2152"/>
                <a:ext cx="211" cy="564"/>
              </a:xfrm>
              <a:custGeom>
                <a:avLst/>
                <a:gdLst>
                  <a:gd name="T0" fmla="*/ 153 w 262"/>
                  <a:gd name="T1" fmla="*/ 463 h 638"/>
                  <a:gd name="T2" fmla="*/ 210 w 262"/>
                  <a:gd name="T3" fmla="*/ 0 h 638"/>
                  <a:gd name="T4" fmla="*/ 0 w 262"/>
                  <a:gd name="T5" fmla="*/ 112 h 638"/>
                  <a:gd name="T6" fmla="*/ 38 w 262"/>
                  <a:gd name="T7" fmla="*/ 563 h 638"/>
                  <a:gd name="T8" fmla="*/ 153 w 262"/>
                  <a:gd name="T9" fmla="*/ 463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38">
                    <a:moveTo>
                      <a:pt x="190" y="524"/>
                    </a:moveTo>
                    <a:lnTo>
                      <a:pt x="261" y="0"/>
                    </a:lnTo>
                    <a:lnTo>
                      <a:pt x="0" y="127"/>
                    </a:lnTo>
                    <a:lnTo>
                      <a:pt x="47" y="637"/>
                    </a:lnTo>
                    <a:lnTo>
                      <a:pt x="190" y="524"/>
                    </a:lnTo>
                  </a:path>
                </a:pathLst>
              </a:custGeom>
              <a:solidFill>
                <a:schemeClr val="accent2"/>
              </a:solidFill>
              <a:ln w="25400" cap="rnd">
                <a:solidFill>
                  <a:schemeClr val="tx1"/>
                </a:solidFill>
                <a:round/>
                <a:headEnd/>
                <a:tailEnd/>
              </a:ln>
            </p:spPr>
            <p:txBody>
              <a:bodyPr/>
              <a:lstStyle/>
              <a:p>
                <a:endParaRPr lang="zh-CN" altLang="en-US"/>
              </a:p>
            </p:txBody>
          </p:sp>
          <p:sp>
            <p:nvSpPr>
              <p:cNvPr id="40989" name="Freeform 18"/>
              <p:cNvSpPr>
                <a:spLocks noChangeArrowheads="1"/>
              </p:cNvSpPr>
              <p:nvPr/>
            </p:nvSpPr>
            <p:spPr bwMode="auto">
              <a:xfrm>
                <a:off x="2802" y="2145"/>
                <a:ext cx="212" cy="565"/>
              </a:xfrm>
              <a:custGeom>
                <a:avLst/>
                <a:gdLst>
                  <a:gd name="T0" fmla="*/ 154 w 263"/>
                  <a:gd name="T1" fmla="*/ 464 h 638"/>
                  <a:gd name="T2" fmla="*/ 211 w 263"/>
                  <a:gd name="T3" fmla="*/ 0 h 638"/>
                  <a:gd name="T4" fmla="*/ 0 w 263"/>
                  <a:gd name="T5" fmla="*/ 112 h 638"/>
                  <a:gd name="T6" fmla="*/ 39 w 263"/>
                  <a:gd name="T7" fmla="*/ 564 h 638"/>
                  <a:gd name="T8" fmla="*/ 154 w 263"/>
                  <a:gd name="T9" fmla="*/ 464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638">
                    <a:moveTo>
                      <a:pt x="191" y="524"/>
                    </a:moveTo>
                    <a:lnTo>
                      <a:pt x="262" y="0"/>
                    </a:lnTo>
                    <a:lnTo>
                      <a:pt x="0" y="127"/>
                    </a:lnTo>
                    <a:lnTo>
                      <a:pt x="48" y="637"/>
                    </a:lnTo>
                    <a:lnTo>
                      <a:pt x="191" y="52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0" name="Oval 19"/>
              <p:cNvSpPr>
                <a:spLocks noChangeArrowheads="1"/>
              </p:cNvSpPr>
              <p:nvPr/>
            </p:nvSpPr>
            <p:spPr bwMode="auto">
              <a:xfrm>
                <a:off x="2840" y="1933"/>
                <a:ext cx="83" cy="250"/>
              </a:xfrm>
              <a:prstGeom prst="ellipse">
                <a:avLst/>
              </a:prstGeom>
              <a:solidFill>
                <a:schemeClr val="accent2"/>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0991" name="Oval 20"/>
              <p:cNvSpPr>
                <a:spLocks noChangeArrowheads="1"/>
              </p:cNvSpPr>
              <p:nvPr/>
            </p:nvSpPr>
            <p:spPr bwMode="auto">
              <a:xfrm>
                <a:off x="2833" y="1927"/>
                <a:ext cx="96" cy="26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0992" name="Freeform 21"/>
              <p:cNvSpPr>
                <a:spLocks noChangeArrowheads="1"/>
              </p:cNvSpPr>
              <p:nvPr/>
            </p:nvSpPr>
            <p:spPr bwMode="auto">
              <a:xfrm>
                <a:off x="2521" y="2277"/>
                <a:ext cx="288" cy="239"/>
              </a:xfrm>
              <a:custGeom>
                <a:avLst/>
                <a:gdLst>
                  <a:gd name="T0" fmla="*/ 287 w 358"/>
                  <a:gd name="T1" fmla="*/ 0 h 271"/>
                  <a:gd name="T2" fmla="*/ 211 w 358"/>
                  <a:gd name="T3" fmla="*/ 200 h 271"/>
                  <a:gd name="T4" fmla="*/ 0 w 358"/>
                  <a:gd name="T5" fmla="*/ 238 h 271"/>
                  <a:gd name="T6" fmla="*/ 0 60000 65536"/>
                  <a:gd name="T7" fmla="*/ 0 60000 65536"/>
                  <a:gd name="T8" fmla="*/ 0 60000 65536"/>
                </a:gdLst>
                <a:ahLst/>
                <a:cxnLst>
                  <a:cxn ang="T6">
                    <a:pos x="T0" y="T1"/>
                  </a:cxn>
                  <a:cxn ang="T7">
                    <a:pos x="T2" y="T3"/>
                  </a:cxn>
                  <a:cxn ang="T8">
                    <a:pos x="T4" y="T5"/>
                  </a:cxn>
                </a:cxnLst>
                <a:rect l="0" t="0" r="r" b="b"/>
                <a:pathLst>
                  <a:path w="358" h="271">
                    <a:moveTo>
                      <a:pt x="357" y="0"/>
                    </a:moveTo>
                    <a:lnTo>
                      <a:pt x="262" y="227"/>
                    </a:lnTo>
                    <a:lnTo>
                      <a:pt x="0"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3" name="Freeform 22"/>
              <p:cNvSpPr>
                <a:spLocks noChangeArrowheads="1"/>
              </p:cNvSpPr>
              <p:nvPr/>
            </p:nvSpPr>
            <p:spPr bwMode="auto">
              <a:xfrm>
                <a:off x="2514" y="2270"/>
                <a:ext cx="289" cy="239"/>
              </a:xfrm>
              <a:custGeom>
                <a:avLst/>
                <a:gdLst>
                  <a:gd name="T0" fmla="*/ 288 w 358"/>
                  <a:gd name="T1" fmla="*/ 0 h 270"/>
                  <a:gd name="T2" fmla="*/ 212 w 358"/>
                  <a:gd name="T3" fmla="*/ 201 h 270"/>
                  <a:gd name="T4" fmla="*/ 0 w 358"/>
                  <a:gd name="T5" fmla="*/ 238 h 270"/>
                  <a:gd name="T6" fmla="*/ 0 60000 65536"/>
                  <a:gd name="T7" fmla="*/ 0 60000 65536"/>
                  <a:gd name="T8" fmla="*/ 0 60000 65536"/>
                </a:gdLst>
                <a:ahLst/>
                <a:cxnLst>
                  <a:cxn ang="T6">
                    <a:pos x="T0" y="T1"/>
                  </a:cxn>
                  <a:cxn ang="T7">
                    <a:pos x="T2" y="T3"/>
                  </a:cxn>
                  <a:cxn ang="T8">
                    <a:pos x="T4" y="T5"/>
                  </a:cxn>
                </a:cxnLst>
                <a:rect l="0" t="0" r="r" b="b"/>
                <a:pathLst>
                  <a:path w="358" h="270">
                    <a:moveTo>
                      <a:pt x="357" y="0"/>
                    </a:moveTo>
                    <a:lnTo>
                      <a:pt x="262" y="227"/>
                    </a:lnTo>
                    <a:lnTo>
                      <a:pt x="0"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4" name="Freeform 23"/>
              <p:cNvSpPr>
                <a:spLocks noChangeArrowheads="1"/>
              </p:cNvSpPr>
              <p:nvPr/>
            </p:nvSpPr>
            <p:spPr bwMode="auto">
              <a:xfrm>
                <a:off x="1368" y="1569"/>
                <a:ext cx="129" cy="257"/>
              </a:xfrm>
              <a:custGeom>
                <a:avLst/>
                <a:gdLst>
                  <a:gd name="T0" fmla="*/ 13 w 159"/>
                  <a:gd name="T1" fmla="*/ 0 h 291"/>
                  <a:gd name="T2" fmla="*/ 0 w 159"/>
                  <a:gd name="T3" fmla="*/ 112 h 291"/>
                  <a:gd name="T4" fmla="*/ 128 w 159"/>
                  <a:gd name="T5" fmla="*/ 256 h 291"/>
                  <a:gd name="T6" fmla="*/ 0 60000 65536"/>
                  <a:gd name="T7" fmla="*/ 0 60000 65536"/>
                  <a:gd name="T8" fmla="*/ 0 60000 65536"/>
                </a:gdLst>
                <a:ahLst/>
                <a:cxnLst>
                  <a:cxn ang="T6">
                    <a:pos x="T0" y="T1"/>
                  </a:cxn>
                  <a:cxn ang="T7">
                    <a:pos x="T2" y="T3"/>
                  </a:cxn>
                  <a:cxn ang="T8">
                    <a:pos x="T4" y="T5"/>
                  </a:cxn>
                </a:cxnLst>
                <a:rect l="0" t="0" r="r" b="b"/>
                <a:pathLst>
                  <a:path w="159" h="291">
                    <a:moveTo>
                      <a:pt x="16" y="0"/>
                    </a:moveTo>
                    <a:lnTo>
                      <a:pt x="0" y="127"/>
                    </a:lnTo>
                    <a:lnTo>
                      <a:pt x="158" y="29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5" name="Freeform 24"/>
              <p:cNvSpPr>
                <a:spLocks noChangeArrowheads="1"/>
              </p:cNvSpPr>
              <p:nvPr/>
            </p:nvSpPr>
            <p:spPr bwMode="auto">
              <a:xfrm>
                <a:off x="1362" y="1563"/>
                <a:ext cx="129" cy="257"/>
              </a:xfrm>
              <a:custGeom>
                <a:avLst/>
                <a:gdLst>
                  <a:gd name="T0" fmla="*/ 13 w 160"/>
                  <a:gd name="T1" fmla="*/ 0 h 291"/>
                  <a:gd name="T2" fmla="*/ 0 w 160"/>
                  <a:gd name="T3" fmla="*/ 112 h 291"/>
                  <a:gd name="T4" fmla="*/ 128 w 160"/>
                  <a:gd name="T5" fmla="*/ 256 h 291"/>
                  <a:gd name="T6" fmla="*/ 0 60000 65536"/>
                  <a:gd name="T7" fmla="*/ 0 60000 65536"/>
                  <a:gd name="T8" fmla="*/ 0 60000 65536"/>
                </a:gdLst>
                <a:ahLst/>
                <a:cxnLst>
                  <a:cxn ang="T6">
                    <a:pos x="T0" y="T1"/>
                  </a:cxn>
                  <a:cxn ang="T7">
                    <a:pos x="T2" y="T3"/>
                  </a:cxn>
                  <a:cxn ang="T8">
                    <a:pos x="T4" y="T5"/>
                  </a:cxn>
                </a:cxnLst>
                <a:rect l="0" t="0" r="r" b="b"/>
                <a:pathLst>
                  <a:path w="160" h="291">
                    <a:moveTo>
                      <a:pt x="16" y="0"/>
                    </a:moveTo>
                    <a:lnTo>
                      <a:pt x="0" y="127"/>
                    </a:lnTo>
                    <a:lnTo>
                      <a:pt x="159" y="29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6" name="Freeform 25"/>
              <p:cNvSpPr>
                <a:spLocks noChangeArrowheads="1"/>
              </p:cNvSpPr>
              <p:nvPr/>
            </p:nvSpPr>
            <p:spPr bwMode="auto">
              <a:xfrm>
                <a:off x="1573" y="1557"/>
                <a:ext cx="26" cy="238"/>
              </a:xfrm>
              <a:custGeom>
                <a:avLst/>
                <a:gdLst>
                  <a:gd name="T0" fmla="*/ 0 w 32"/>
                  <a:gd name="T1" fmla="*/ 0 h 269"/>
                  <a:gd name="T2" fmla="*/ 25 w 32"/>
                  <a:gd name="T3" fmla="*/ 143 h 269"/>
                  <a:gd name="T4" fmla="*/ 25 w 32"/>
                  <a:gd name="T5" fmla="*/ 237 h 269"/>
                  <a:gd name="T6" fmla="*/ 0 60000 65536"/>
                  <a:gd name="T7" fmla="*/ 0 60000 65536"/>
                  <a:gd name="T8" fmla="*/ 0 60000 65536"/>
                </a:gdLst>
                <a:ahLst/>
                <a:cxnLst>
                  <a:cxn ang="T6">
                    <a:pos x="T0" y="T1"/>
                  </a:cxn>
                  <a:cxn ang="T7">
                    <a:pos x="T2" y="T3"/>
                  </a:cxn>
                  <a:cxn ang="T8">
                    <a:pos x="T4" y="T5"/>
                  </a:cxn>
                </a:cxnLst>
                <a:rect l="0" t="0" r="r" b="b"/>
                <a:pathLst>
                  <a:path w="32" h="269">
                    <a:moveTo>
                      <a:pt x="0" y="0"/>
                    </a:moveTo>
                    <a:lnTo>
                      <a:pt x="31" y="162"/>
                    </a:lnTo>
                    <a:lnTo>
                      <a:pt x="31" y="26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7" name="Freeform 26"/>
              <p:cNvSpPr>
                <a:spLocks noChangeArrowheads="1"/>
              </p:cNvSpPr>
              <p:nvPr/>
            </p:nvSpPr>
            <p:spPr bwMode="auto">
              <a:xfrm>
                <a:off x="1567" y="1550"/>
                <a:ext cx="25" cy="239"/>
              </a:xfrm>
              <a:custGeom>
                <a:avLst/>
                <a:gdLst>
                  <a:gd name="T0" fmla="*/ 0 w 32"/>
                  <a:gd name="T1" fmla="*/ 0 h 270"/>
                  <a:gd name="T2" fmla="*/ 24 w 32"/>
                  <a:gd name="T3" fmla="*/ 144 h 270"/>
                  <a:gd name="T4" fmla="*/ 24 w 32"/>
                  <a:gd name="T5" fmla="*/ 238 h 270"/>
                  <a:gd name="T6" fmla="*/ 0 60000 65536"/>
                  <a:gd name="T7" fmla="*/ 0 60000 65536"/>
                  <a:gd name="T8" fmla="*/ 0 60000 65536"/>
                </a:gdLst>
                <a:ahLst/>
                <a:cxnLst>
                  <a:cxn ang="T6">
                    <a:pos x="T0" y="T1"/>
                  </a:cxn>
                  <a:cxn ang="T7">
                    <a:pos x="T2" y="T3"/>
                  </a:cxn>
                  <a:cxn ang="T8">
                    <a:pos x="T4" y="T5"/>
                  </a:cxn>
                </a:cxnLst>
                <a:rect l="0" t="0" r="r" b="b"/>
                <a:pathLst>
                  <a:path w="32" h="270">
                    <a:moveTo>
                      <a:pt x="0" y="0"/>
                    </a:moveTo>
                    <a:lnTo>
                      <a:pt x="31" y="163"/>
                    </a:lnTo>
                    <a:lnTo>
                      <a:pt x="31"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98" name="Oval 27"/>
              <p:cNvSpPr>
                <a:spLocks noChangeArrowheads="1"/>
              </p:cNvSpPr>
              <p:nvPr/>
            </p:nvSpPr>
            <p:spPr bwMode="auto">
              <a:xfrm>
                <a:off x="1432" y="1370"/>
                <a:ext cx="83" cy="161"/>
              </a:xfrm>
              <a:prstGeom prst="ellipse">
                <a:avLst/>
              </a:prstGeom>
              <a:solidFill>
                <a:srgbClr val="FFFFFF"/>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0999" name="Oval 28"/>
              <p:cNvSpPr>
                <a:spLocks noChangeArrowheads="1"/>
              </p:cNvSpPr>
              <p:nvPr/>
            </p:nvSpPr>
            <p:spPr bwMode="auto">
              <a:xfrm>
                <a:off x="1426" y="1363"/>
                <a:ext cx="96" cy="174"/>
              </a:xfrm>
              <a:prstGeom prst="ellipse">
                <a:avLst/>
              </a:prstGeom>
              <a:solidFill>
                <a:srgbClr val="3E1403"/>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00" name="Oval 29"/>
              <p:cNvSpPr>
                <a:spLocks noChangeArrowheads="1"/>
              </p:cNvSpPr>
              <p:nvPr/>
            </p:nvSpPr>
            <p:spPr bwMode="auto">
              <a:xfrm>
                <a:off x="2269" y="1564"/>
                <a:ext cx="52" cy="223"/>
              </a:xfrm>
              <a:prstGeom prst="ellipse">
                <a:avLst/>
              </a:prstGeom>
              <a:solidFill>
                <a:srgbClr val="FFFFFF"/>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01" name="Oval 30"/>
              <p:cNvSpPr>
                <a:spLocks noChangeArrowheads="1"/>
              </p:cNvSpPr>
              <p:nvPr/>
            </p:nvSpPr>
            <p:spPr bwMode="auto">
              <a:xfrm>
                <a:off x="2263" y="1557"/>
                <a:ext cx="64" cy="237"/>
              </a:xfrm>
              <a:prstGeom prst="ellipse">
                <a:avLst/>
              </a:prstGeom>
              <a:solidFill>
                <a:schemeClr val="hlink"/>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02" name="Freeform 31"/>
              <p:cNvSpPr>
                <a:spLocks noChangeArrowheads="1"/>
              </p:cNvSpPr>
              <p:nvPr/>
            </p:nvSpPr>
            <p:spPr bwMode="auto">
              <a:xfrm>
                <a:off x="2218" y="1825"/>
                <a:ext cx="161" cy="271"/>
              </a:xfrm>
              <a:custGeom>
                <a:avLst/>
                <a:gdLst>
                  <a:gd name="T0" fmla="*/ 160 w 199"/>
                  <a:gd name="T1" fmla="*/ 0 h 306"/>
                  <a:gd name="T2" fmla="*/ 116 w 199"/>
                  <a:gd name="T3" fmla="*/ 138 h 306"/>
                  <a:gd name="T4" fmla="*/ 0 w 199"/>
                  <a:gd name="T5" fmla="*/ 270 h 306"/>
                  <a:gd name="T6" fmla="*/ 0 60000 65536"/>
                  <a:gd name="T7" fmla="*/ 0 60000 65536"/>
                  <a:gd name="T8" fmla="*/ 0 60000 65536"/>
                </a:gdLst>
                <a:ahLst/>
                <a:cxnLst>
                  <a:cxn ang="T6">
                    <a:pos x="T0" y="T1"/>
                  </a:cxn>
                  <a:cxn ang="T7">
                    <a:pos x="T2" y="T3"/>
                  </a:cxn>
                  <a:cxn ang="T8">
                    <a:pos x="T4" y="T5"/>
                  </a:cxn>
                </a:cxnLst>
                <a:rect l="0" t="0" r="r" b="b"/>
                <a:pathLst>
                  <a:path w="199" h="306">
                    <a:moveTo>
                      <a:pt x="198" y="0"/>
                    </a:moveTo>
                    <a:lnTo>
                      <a:pt x="143" y="156"/>
                    </a:lnTo>
                    <a:lnTo>
                      <a:pt x="0" y="305"/>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3" name="Freeform 32"/>
              <p:cNvSpPr>
                <a:spLocks noChangeArrowheads="1"/>
              </p:cNvSpPr>
              <p:nvPr/>
            </p:nvSpPr>
            <p:spPr bwMode="auto">
              <a:xfrm>
                <a:off x="2212" y="1819"/>
                <a:ext cx="160" cy="271"/>
              </a:xfrm>
              <a:custGeom>
                <a:avLst/>
                <a:gdLst>
                  <a:gd name="T0" fmla="*/ 159 w 199"/>
                  <a:gd name="T1" fmla="*/ 0 h 306"/>
                  <a:gd name="T2" fmla="*/ 115 w 199"/>
                  <a:gd name="T3" fmla="*/ 138 h 306"/>
                  <a:gd name="T4" fmla="*/ 0 w 199"/>
                  <a:gd name="T5" fmla="*/ 270 h 306"/>
                  <a:gd name="T6" fmla="*/ 0 60000 65536"/>
                  <a:gd name="T7" fmla="*/ 0 60000 65536"/>
                  <a:gd name="T8" fmla="*/ 0 60000 65536"/>
                </a:gdLst>
                <a:ahLst/>
                <a:cxnLst>
                  <a:cxn ang="T6">
                    <a:pos x="T0" y="T1"/>
                  </a:cxn>
                  <a:cxn ang="T7">
                    <a:pos x="T2" y="T3"/>
                  </a:cxn>
                  <a:cxn ang="T8">
                    <a:pos x="T4" y="T5"/>
                  </a:cxn>
                </a:cxnLst>
                <a:rect l="0" t="0" r="r" b="b"/>
                <a:pathLst>
                  <a:path w="199" h="306">
                    <a:moveTo>
                      <a:pt x="198" y="0"/>
                    </a:moveTo>
                    <a:lnTo>
                      <a:pt x="143" y="156"/>
                    </a:lnTo>
                    <a:lnTo>
                      <a:pt x="0" y="305"/>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4" name="Freeform 33"/>
              <p:cNvSpPr>
                <a:spLocks noChangeArrowheads="1"/>
              </p:cNvSpPr>
              <p:nvPr/>
            </p:nvSpPr>
            <p:spPr bwMode="auto">
              <a:xfrm>
                <a:off x="2173" y="1770"/>
                <a:ext cx="59" cy="282"/>
              </a:xfrm>
              <a:custGeom>
                <a:avLst/>
                <a:gdLst>
                  <a:gd name="T0" fmla="*/ 58 w 73"/>
                  <a:gd name="T1" fmla="*/ 0 h 319"/>
                  <a:gd name="T2" fmla="*/ 13 w 73"/>
                  <a:gd name="T3" fmla="*/ 125 h 319"/>
                  <a:gd name="T4" fmla="*/ 0 w 73"/>
                  <a:gd name="T5" fmla="*/ 281 h 319"/>
                  <a:gd name="T6" fmla="*/ 0 60000 65536"/>
                  <a:gd name="T7" fmla="*/ 0 60000 65536"/>
                  <a:gd name="T8" fmla="*/ 0 60000 65536"/>
                </a:gdLst>
                <a:ahLst/>
                <a:cxnLst>
                  <a:cxn ang="T6">
                    <a:pos x="T0" y="T1"/>
                  </a:cxn>
                  <a:cxn ang="T7">
                    <a:pos x="T2" y="T3"/>
                  </a:cxn>
                  <a:cxn ang="T8">
                    <a:pos x="T4" y="T5"/>
                  </a:cxn>
                </a:cxnLst>
                <a:rect l="0" t="0" r="r" b="b"/>
                <a:pathLst>
                  <a:path w="73" h="319">
                    <a:moveTo>
                      <a:pt x="72" y="0"/>
                    </a:moveTo>
                    <a:lnTo>
                      <a:pt x="16" y="141"/>
                    </a:lnTo>
                    <a:lnTo>
                      <a:pt x="0" y="31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5" name="Freeform 34"/>
              <p:cNvSpPr>
                <a:spLocks noChangeArrowheads="1"/>
              </p:cNvSpPr>
              <p:nvPr/>
            </p:nvSpPr>
            <p:spPr bwMode="auto">
              <a:xfrm>
                <a:off x="2167" y="1763"/>
                <a:ext cx="59" cy="283"/>
              </a:xfrm>
              <a:custGeom>
                <a:avLst/>
                <a:gdLst>
                  <a:gd name="T0" fmla="*/ 58 w 73"/>
                  <a:gd name="T1" fmla="*/ 0 h 319"/>
                  <a:gd name="T2" fmla="*/ 13 w 73"/>
                  <a:gd name="T3" fmla="*/ 125 h 319"/>
                  <a:gd name="T4" fmla="*/ 0 w 73"/>
                  <a:gd name="T5" fmla="*/ 282 h 319"/>
                  <a:gd name="T6" fmla="*/ 0 60000 65536"/>
                  <a:gd name="T7" fmla="*/ 0 60000 65536"/>
                  <a:gd name="T8" fmla="*/ 0 60000 65536"/>
                </a:gdLst>
                <a:ahLst/>
                <a:cxnLst>
                  <a:cxn ang="T6">
                    <a:pos x="T0" y="T1"/>
                  </a:cxn>
                  <a:cxn ang="T7">
                    <a:pos x="T2" y="T3"/>
                  </a:cxn>
                  <a:cxn ang="T8">
                    <a:pos x="T4" y="T5"/>
                  </a:cxn>
                </a:cxnLst>
                <a:rect l="0" t="0" r="r" b="b"/>
                <a:pathLst>
                  <a:path w="73" h="319">
                    <a:moveTo>
                      <a:pt x="72" y="0"/>
                    </a:moveTo>
                    <a:lnTo>
                      <a:pt x="16" y="141"/>
                    </a:lnTo>
                    <a:lnTo>
                      <a:pt x="0" y="31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06" name="Rectangle 36"/>
              <p:cNvSpPr>
                <a:spLocks noChangeArrowheads="1"/>
              </p:cNvSpPr>
              <p:nvPr/>
            </p:nvSpPr>
            <p:spPr bwMode="auto">
              <a:xfrm>
                <a:off x="1134" y="1162"/>
                <a:ext cx="5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r>
                  <a:rPr lang="zh-CN" altLang="en-US" b="1">
                    <a:ea typeface="宋体" pitchFamily="2" charset="-122"/>
                  </a:rPr>
                  <a:t>主持人</a:t>
                </a:r>
              </a:p>
            </p:txBody>
          </p:sp>
          <p:sp>
            <p:nvSpPr>
              <p:cNvPr id="41007" name="Rectangle 37"/>
              <p:cNvSpPr>
                <a:spLocks noChangeArrowheads="1"/>
              </p:cNvSpPr>
              <p:nvPr/>
            </p:nvSpPr>
            <p:spPr bwMode="auto">
              <a:xfrm>
                <a:off x="2354" y="1561"/>
                <a:ext cx="40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r>
                  <a:rPr lang="zh-CN" altLang="en-US">
                    <a:ea typeface="宋体" pitchFamily="2" charset="-122"/>
                  </a:rPr>
                  <a:t>作者</a:t>
                </a:r>
              </a:p>
            </p:txBody>
          </p:sp>
          <p:sp>
            <p:nvSpPr>
              <p:cNvPr id="41008" name="Rectangle 38"/>
              <p:cNvSpPr>
                <a:spLocks noChangeArrowheads="1"/>
              </p:cNvSpPr>
              <p:nvPr/>
            </p:nvSpPr>
            <p:spPr bwMode="auto">
              <a:xfrm>
                <a:off x="1194" y="2729"/>
                <a:ext cx="54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r>
                  <a:rPr lang="zh-CN" altLang="en-US">
                    <a:ea typeface="宋体" pitchFamily="2" charset="-122"/>
                  </a:rPr>
                  <a:t>记录员</a:t>
                </a:r>
              </a:p>
            </p:txBody>
          </p:sp>
          <p:sp>
            <p:nvSpPr>
              <p:cNvPr id="41009" name="Rectangle 39"/>
              <p:cNvSpPr>
                <a:spLocks noChangeArrowheads="1"/>
              </p:cNvSpPr>
              <p:nvPr/>
            </p:nvSpPr>
            <p:spPr bwMode="auto">
              <a:xfrm>
                <a:off x="2925" y="1933"/>
                <a:ext cx="6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r>
                  <a:rPr lang="zh-CN" altLang="en-US">
                    <a:ea typeface="宋体" pitchFamily="2" charset="-122"/>
                  </a:rPr>
                  <a:t>列席人员</a:t>
                </a:r>
              </a:p>
            </p:txBody>
          </p:sp>
          <p:sp>
            <p:nvSpPr>
              <p:cNvPr id="41010" name="Freeform 40"/>
              <p:cNvSpPr>
                <a:spLocks noChangeArrowheads="1"/>
              </p:cNvSpPr>
              <p:nvPr/>
            </p:nvSpPr>
            <p:spPr bwMode="auto">
              <a:xfrm>
                <a:off x="1560" y="2051"/>
                <a:ext cx="231" cy="114"/>
              </a:xfrm>
              <a:custGeom>
                <a:avLst/>
                <a:gdLst>
                  <a:gd name="T0" fmla="*/ 57 w 286"/>
                  <a:gd name="T1" fmla="*/ 113 h 129"/>
                  <a:gd name="T2" fmla="*/ 230 w 286"/>
                  <a:gd name="T3" fmla="*/ 101 h 129"/>
                  <a:gd name="T4" fmla="*/ 128 w 286"/>
                  <a:gd name="T5" fmla="*/ 0 h 129"/>
                  <a:gd name="T6" fmla="*/ 0 w 286"/>
                  <a:gd name="T7" fmla="*/ 44 h 129"/>
                  <a:gd name="T8" fmla="*/ 57 w 286"/>
                  <a:gd name="T9" fmla="*/ 113 h 129"/>
                  <a:gd name="T10" fmla="*/ 230 w 286"/>
                  <a:gd name="T11" fmla="*/ 101 h 129"/>
                  <a:gd name="T12" fmla="*/ 128 w 286"/>
                  <a:gd name="T13" fmla="*/ 0 h 129"/>
                  <a:gd name="T14" fmla="*/ 0 w 286"/>
                  <a:gd name="T15" fmla="*/ 44 h 129"/>
                  <a:gd name="T16" fmla="*/ 57 w 286"/>
                  <a:gd name="T17" fmla="*/ 113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a:solidFill>
                  <a:srgbClr val="000000"/>
                </a:solidFill>
                <a:round/>
                <a:headEnd/>
                <a:tailEnd/>
              </a:ln>
            </p:spPr>
            <p:txBody>
              <a:bodyPr/>
              <a:lstStyle/>
              <a:p>
                <a:endParaRPr lang="zh-CN" altLang="en-US"/>
              </a:p>
            </p:txBody>
          </p:sp>
          <p:sp>
            <p:nvSpPr>
              <p:cNvPr id="41011" name="Freeform 41"/>
              <p:cNvSpPr>
                <a:spLocks noChangeArrowheads="1"/>
              </p:cNvSpPr>
              <p:nvPr/>
            </p:nvSpPr>
            <p:spPr bwMode="auto">
              <a:xfrm>
                <a:off x="2193" y="2220"/>
                <a:ext cx="231" cy="114"/>
              </a:xfrm>
              <a:custGeom>
                <a:avLst/>
                <a:gdLst>
                  <a:gd name="T0" fmla="*/ 173 w 287"/>
                  <a:gd name="T1" fmla="*/ 0 h 129"/>
                  <a:gd name="T2" fmla="*/ 0 w 287"/>
                  <a:gd name="T3" fmla="*/ 12 h 129"/>
                  <a:gd name="T4" fmla="*/ 96 w 287"/>
                  <a:gd name="T5" fmla="*/ 113 h 129"/>
                  <a:gd name="T6" fmla="*/ 230 w 287"/>
                  <a:gd name="T7" fmla="*/ 69 h 129"/>
                  <a:gd name="T8" fmla="*/ 173 w 287"/>
                  <a:gd name="T9" fmla="*/ 0 h 129"/>
                  <a:gd name="T10" fmla="*/ 0 w 287"/>
                  <a:gd name="T11" fmla="*/ 12 h 129"/>
                  <a:gd name="T12" fmla="*/ 96 w 287"/>
                  <a:gd name="T13" fmla="*/ 113 h 129"/>
                  <a:gd name="T14" fmla="*/ 230 w 287"/>
                  <a:gd name="T15" fmla="*/ 69 h 129"/>
                  <a:gd name="T16" fmla="*/ 173 w 287"/>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7" h="129">
                    <a:moveTo>
                      <a:pt x="215" y="0"/>
                    </a:moveTo>
                    <a:lnTo>
                      <a:pt x="0" y="14"/>
                    </a:lnTo>
                    <a:lnTo>
                      <a:pt x="119" y="128"/>
                    </a:lnTo>
                    <a:lnTo>
                      <a:pt x="286" y="78"/>
                    </a:lnTo>
                    <a:lnTo>
                      <a:pt x="215" y="0"/>
                    </a:lnTo>
                    <a:lnTo>
                      <a:pt x="0" y="14"/>
                    </a:lnTo>
                    <a:lnTo>
                      <a:pt x="119" y="128"/>
                    </a:lnTo>
                    <a:lnTo>
                      <a:pt x="286" y="78"/>
                    </a:lnTo>
                    <a:lnTo>
                      <a:pt x="215" y="0"/>
                    </a:lnTo>
                  </a:path>
                </a:pathLst>
              </a:custGeom>
              <a:solidFill>
                <a:schemeClr val="tx1"/>
              </a:solidFill>
              <a:ln w="12700" cap="rnd">
                <a:solidFill>
                  <a:srgbClr val="000000"/>
                </a:solidFill>
                <a:round/>
                <a:headEnd/>
                <a:tailEnd/>
              </a:ln>
            </p:spPr>
            <p:txBody>
              <a:bodyPr/>
              <a:lstStyle/>
              <a:p>
                <a:endParaRPr lang="zh-CN" altLang="en-US"/>
              </a:p>
            </p:txBody>
          </p:sp>
          <p:sp>
            <p:nvSpPr>
              <p:cNvPr id="41012" name="Freeform 42"/>
              <p:cNvSpPr>
                <a:spLocks noChangeArrowheads="1"/>
              </p:cNvSpPr>
              <p:nvPr/>
            </p:nvSpPr>
            <p:spPr bwMode="auto">
              <a:xfrm>
                <a:off x="1963" y="2026"/>
                <a:ext cx="230" cy="115"/>
              </a:xfrm>
              <a:custGeom>
                <a:avLst/>
                <a:gdLst>
                  <a:gd name="T0" fmla="*/ 172 w 286"/>
                  <a:gd name="T1" fmla="*/ 0 h 129"/>
                  <a:gd name="T2" fmla="*/ 0 w 286"/>
                  <a:gd name="T3" fmla="*/ 12 h 129"/>
                  <a:gd name="T4" fmla="*/ 96 w 286"/>
                  <a:gd name="T5" fmla="*/ 114 h 129"/>
                  <a:gd name="T6" fmla="*/ 229 w 286"/>
                  <a:gd name="T7" fmla="*/ 70 h 129"/>
                  <a:gd name="T8" fmla="*/ 172 w 286"/>
                  <a:gd name="T9" fmla="*/ 0 h 129"/>
                  <a:gd name="T10" fmla="*/ 0 w 286"/>
                  <a:gd name="T11" fmla="*/ 12 h 129"/>
                  <a:gd name="T12" fmla="*/ 96 w 286"/>
                  <a:gd name="T13" fmla="*/ 114 h 129"/>
                  <a:gd name="T14" fmla="*/ 229 w 286"/>
                  <a:gd name="T15" fmla="*/ 70 h 129"/>
                  <a:gd name="T16" fmla="*/ 172 w 286"/>
                  <a:gd name="T17" fmla="*/ 0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 h="129">
                    <a:moveTo>
                      <a:pt x="214" y="0"/>
                    </a:moveTo>
                    <a:lnTo>
                      <a:pt x="0" y="14"/>
                    </a:lnTo>
                    <a:lnTo>
                      <a:pt x="119" y="128"/>
                    </a:lnTo>
                    <a:lnTo>
                      <a:pt x="285" y="78"/>
                    </a:lnTo>
                    <a:lnTo>
                      <a:pt x="214" y="0"/>
                    </a:lnTo>
                    <a:lnTo>
                      <a:pt x="0" y="14"/>
                    </a:lnTo>
                    <a:lnTo>
                      <a:pt x="119" y="128"/>
                    </a:lnTo>
                    <a:lnTo>
                      <a:pt x="285" y="78"/>
                    </a:lnTo>
                    <a:lnTo>
                      <a:pt x="214" y="0"/>
                    </a:lnTo>
                  </a:path>
                </a:pathLst>
              </a:custGeom>
              <a:solidFill>
                <a:schemeClr val="tx1"/>
              </a:solidFill>
              <a:ln w="12700" cap="rnd">
                <a:solidFill>
                  <a:srgbClr val="000000"/>
                </a:solidFill>
                <a:round/>
                <a:headEnd/>
                <a:tailEnd/>
              </a:ln>
            </p:spPr>
            <p:txBody>
              <a:bodyPr/>
              <a:lstStyle/>
              <a:p>
                <a:endParaRPr lang="zh-CN" altLang="en-US"/>
              </a:p>
            </p:txBody>
          </p:sp>
          <p:sp>
            <p:nvSpPr>
              <p:cNvPr id="41013" name="Freeform 43"/>
              <p:cNvSpPr>
                <a:spLocks noChangeArrowheads="1"/>
              </p:cNvSpPr>
              <p:nvPr/>
            </p:nvSpPr>
            <p:spPr bwMode="auto">
              <a:xfrm>
                <a:off x="1458" y="1813"/>
                <a:ext cx="230" cy="114"/>
              </a:xfrm>
              <a:custGeom>
                <a:avLst/>
                <a:gdLst>
                  <a:gd name="T0" fmla="*/ 57 w 286"/>
                  <a:gd name="T1" fmla="*/ 113 h 129"/>
                  <a:gd name="T2" fmla="*/ 229 w 286"/>
                  <a:gd name="T3" fmla="*/ 101 h 129"/>
                  <a:gd name="T4" fmla="*/ 127 w 286"/>
                  <a:gd name="T5" fmla="*/ 0 h 129"/>
                  <a:gd name="T6" fmla="*/ 0 w 286"/>
                  <a:gd name="T7" fmla="*/ 44 h 129"/>
                  <a:gd name="T8" fmla="*/ 57 w 286"/>
                  <a:gd name="T9" fmla="*/ 113 h 129"/>
                  <a:gd name="T10" fmla="*/ 229 w 286"/>
                  <a:gd name="T11" fmla="*/ 101 h 129"/>
                  <a:gd name="T12" fmla="*/ 127 w 286"/>
                  <a:gd name="T13" fmla="*/ 0 h 129"/>
                  <a:gd name="T14" fmla="*/ 0 w 286"/>
                  <a:gd name="T15" fmla="*/ 44 h 129"/>
                  <a:gd name="T16" fmla="*/ 57 w 286"/>
                  <a:gd name="T17" fmla="*/ 113 h 1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6" h="129">
                    <a:moveTo>
                      <a:pt x="71" y="128"/>
                    </a:moveTo>
                    <a:lnTo>
                      <a:pt x="285" y="114"/>
                    </a:lnTo>
                    <a:lnTo>
                      <a:pt x="158" y="0"/>
                    </a:lnTo>
                    <a:lnTo>
                      <a:pt x="0" y="50"/>
                    </a:lnTo>
                    <a:lnTo>
                      <a:pt x="71" y="128"/>
                    </a:lnTo>
                    <a:lnTo>
                      <a:pt x="285" y="114"/>
                    </a:lnTo>
                    <a:lnTo>
                      <a:pt x="158" y="0"/>
                    </a:lnTo>
                    <a:lnTo>
                      <a:pt x="0" y="50"/>
                    </a:lnTo>
                    <a:lnTo>
                      <a:pt x="71" y="128"/>
                    </a:lnTo>
                  </a:path>
                </a:pathLst>
              </a:custGeom>
              <a:solidFill>
                <a:schemeClr val="tx1"/>
              </a:solidFill>
              <a:ln w="12700" cap="rnd">
                <a:solidFill>
                  <a:schemeClr val="tx1"/>
                </a:solidFill>
                <a:round/>
                <a:headEnd/>
                <a:tailEnd/>
              </a:ln>
            </p:spPr>
            <p:txBody>
              <a:bodyPr/>
              <a:lstStyle/>
              <a:p>
                <a:endParaRPr lang="zh-CN" altLang="en-US"/>
              </a:p>
            </p:txBody>
          </p:sp>
          <p:sp>
            <p:nvSpPr>
              <p:cNvPr id="41014" name="Freeform 44"/>
              <p:cNvSpPr>
                <a:spLocks noChangeArrowheads="1"/>
              </p:cNvSpPr>
              <p:nvPr/>
            </p:nvSpPr>
            <p:spPr bwMode="auto">
              <a:xfrm>
                <a:off x="1375" y="1544"/>
                <a:ext cx="180" cy="233"/>
              </a:xfrm>
              <a:custGeom>
                <a:avLst/>
                <a:gdLst>
                  <a:gd name="T0" fmla="*/ 0 w 223"/>
                  <a:gd name="T1" fmla="*/ 0 h 263"/>
                  <a:gd name="T2" fmla="*/ 179 w 223"/>
                  <a:gd name="T3" fmla="*/ 0 h 263"/>
                  <a:gd name="T4" fmla="*/ 147 w 223"/>
                  <a:gd name="T5" fmla="*/ 226 h 263"/>
                  <a:gd name="T6" fmla="*/ 51 w 223"/>
                  <a:gd name="T7" fmla="*/ 232 h 263"/>
                  <a:gd name="T8" fmla="*/ 0 w 223"/>
                  <a:gd name="T9" fmla="*/ 0 h 2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263">
                    <a:moveTo>
                      <a:pt x="0" y="0"/>
                    </a:moveTo>
                    <a:lnTo>
                      <a:pt x="222" y="0"/>
                    </a:lnTo>
                    <a:lnTo>
                      <a:pt x="182" y="255"/>
                    </a:lnTo>
                    <a:lnTo>
                      <a:pt x="63" y="262"/>
                    </a:lnTo>
                    <a:lnTo>
                      <a:pt x="0" y="0"/>
                    </a:lnTo>
                  </a:path>
                </a:pathLst>
              </a:custGeom>
              <a:solidFill>
                <a:srgbClr val="712000"/>
              </a:solidFill>
              <a:ln w="25400" cap="rnd">
                <a:solidFill>
                  <a:schemeClr val="tx1"/>
                </a:solidFill>
                <a:round/>
                <a:headEnd/>
                <a:tailEnd/>
              </a:ln>
            </p:spPr>
            <p:txBody>
              <a:bodyPr/>
              <a:lstStyle/>
              <a:p>
                <a:endParaRPr lang="zh-CN" altLang="en-US"/>
              </a:p>
            </p:txBody>
          </p:sp>
          <p:sp>
            <p:nvSpPr>
              <p:cNvPr id="41015" name="Freeform 45"/>
              <p:cNvSpPr>
                <a:spLocks noChangeArrowheads="1"/>
              </p:cNvSpPr>
              <p:nvPr/>
            </p:nvSpPr>
            <p:spPr bwMode="auto">
              <a:xfrm>
                <a:off x="1896" y="1625"/>
                <a:ext cx="141" cy="270"/>
              </a:xfrm>
              <a:custGeom>
                <a:avLst/>
                <a:gdLst>
                  <a:gd name="T0" fmla="*/ 0 w 175"/>
                  <a:gd name="T1" fmla="*/ 219 h 305"/>
                  <a:gd name="T2" fmla="*/ 0 w 175"/>
                  <a:gd name="T3" fmla="*/ 0 h 305"/>
                  <a:gd name="T4" fmla="*/ 140 w 175"/>
                  <a:gd name="T5" fmla="*/ 63 h 305"/>
                  <a:gd name="T6" fmla="*/ 96 w 175"/>
                  <a:gd name="T7" fmla="*/ 269 h 305"/>
                  <a:gd name="T8" fmla="*/ 0 w 175"/>
                  <a:gd name="T9" fmla="*/ 219 h 3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305">
                    <a:moveTo>
                      <a:pt x="0" y="247"/>
                    </a:moveTo>
                    <a:lnTo>
                      <a:pt x="0" y="0"/>
                    </a:lnTo>
                    <a:lnTo>
                      <a:pt x="174" y="71"/>
                    </a:lnTo>
                    <a:lnTo>
                      <a:pt x="119" y="304"/>
                    </a:lnTo>
                    <a:lnTo>
                      <a:pt x="0" y="247"/>
                    </a:lnTo>
                  </a:path>
                </a:pathLst>
              </a:custGeom>
              <a:solidFill>
                <a:srgbClr val="B50069"/>
              </a:solidFill>
              <a:ln w="25400" cap="rnd">
                <a:solidFill>
                  <a:schemeClr val="tx1"/>
                </a:solidFill>
                <a:round/>
                <a:headEnd/>
                <a:tailEnd/>
              </a:ln>
            </p:spPr>
            <p:txBody>
              <a:bodyPr/>
              <a:lstStyle/>
              <a:p>
                <a:endParaRPr lang="zh-CN" altLang="en-US"/>
              </a:p>
            </p:txBody>
          </p:sp>
          <p:sp>
            <p:nvSpPr>
              <p:cNvPr id="41016" name="Oval 46"/>
              <p:cNvSpPr>
                <a:spLocks noChangeArrowheads="1"/>
              </p:cNvSpPr>
              <p:nvPr/>
            </p:nvSpPr>
            <p:spPr bwMode="auto">
              <a:xfrm>
                <a:off x="1941" y="1426"/>
                <a:ext cx="51" cy="223"/>
              </a:xfrm>
              <a:prstGeom prst="ellipse">
                <a:avLst/>
              </a:prstGeom>
              <a:solidFill>
                <a:srgbClr val="FFFFFF"/>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17" name="Oval 47"/>
              <p:cNvSpPr>
                <a:spLocks noChangeArrowheads="1"/>
              </p:cNvSpPr>
              <p:nvPr/>
            </p:nvSpPr>
            <p:spPr bwMode="auto">
              <a:xfrm>
                <a:off x="1934" y="1419"/>
                <a:ext cx="65" cy="236"/>
              </a:xfrm>
              <a:prstGeom prst="ellipse">
                <a:avLst/>
              </a:prstGeom>
              <a:solidFill>
                <a:srgbClr val="B50069"/>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18" name="Freeform 48"/>
              <p:cNvSpPr>
                <a:spLocks noChangeArrowheads="1"/>
              </p:cNvSpPr>
              <p:nvPr/>
            </p:nvSpPr>
            <p:spPr bwMode="auto">
              <a:xfrm>
                <a:off x="1890" y="1688"/>
                <a:ext cx="160" cy="270"/>
              </a:xfrm>
              <a:custGeom>
                <a:avLst/>
                <a:gdLst>
                  <a:gd name="T0" fmla="*/ 159 w 199"/>
                  <a:gd name="T1" fmla="*/ 0 h 305"/>
                  <a:gd name="T2" fmla="*/ 115 w 199"/>
                  <a:gd name="T3" fmla="*/ 138 h 305"/>
                  <a:gd name="T4" fmla="*/ 0 w 199"/>
                  <a:gd name="T5" fmla="*/ 269 h 305"/>
                  <a:gd name="T6" fmla="*/ 0 60000 65536"/>
                  <a:gd name="T7" fmla="*/ 0 60000 65536"/>
                  <a:gd name="T8" fmla="*/ 0 60000 65536"/>
                </a:gdLst>
                <a:ahLst/>
                <a:cxnLst>
                  <a:cxn ang="T6">
                    <a:pos x="T0" y="T1"/>
                  </a:cxn>
                  <a:cxn ang="T7">
                    <a:pos x="T2" y="T3"/>
                  </a:cxn>
                  <a:cxn ang="T8">
                    <a:pos x="T4" y="T5"/>
                  </a:cxn>
                </a:cxnLst>
                <a:rect l="0" t="0" r="r" b="b"/>
                <a:pathLst>
                  <a:path w="199" h="305">
                    <a:moveTo>
                      <a:pt x="198" y="0"/>
                    </a:moveTo>
                    <a:lnTo>
                      <a:pt x="143" y="156"/>
                    </a:lnTo>
                    <a:lnTo>
                      <a:pt x="0" y="30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19" name="Freeform 49"/>
              <p:cNvSpPr>
                <a:spLocks noChangeArrowheads="1"/>
              </p:cNvSpPr>
              <p:nvPr/>
            </p:nvSpPr>
            <p:spPr bwMode="auto">
              <a:xfrm>
                <a:off x="1883" y="1681"/>
                <a:ext cx="161" cy="270"/>
              </a:xfrm>
              <a:custGeom>
                <a:avLst/>
                <a:gdLst>
                  <a:gd name="T0" fmla="*/ 160 w 199"/>
                  <a:gd name="T1" fmla="*/ 0 h 306"/>
                  <a:gd name="T2" fmla="*/ 116 w 199"/>
                  <a:gd name="T3" fmla="*/ 138 h 306"/>
                  <a:gd name="T4" fmla="*/ 0 w 199"/>
                  <a:gd name="T5" fmla="*/ 269 h 306"/>
                  <a:gd name="T6" fmla="*/ 0 60000 65536"/>
                  <a:gd name="T7" fmla="*/ 0 60000 65536"/>
                  <a:gd name="T8" fmla="*/ 0 60000 65536"/>
                </a:gdLst>
                <a:ahLst/>
                <a:cxnLst>
                  <a:cxn ang="T6">
                    <a:pos x="T0" y="T1"/>
                  </a:cxn>
                  <a:cxn ang="T7">
                    <a:pos x="T2" y="T3"/>
                  </a:cxn>
                  <a:cxn ang="T8">
                    <a:pos x="T4" y="T5"/>
                  </a:cxn>
                </a:cxnLst>
                <a:rect l="0" t="0" r="r" b="b"/>
                <a:pathLst>
                  <a:path w="199" h="306">
                    <a:moveTo>
                      <a:pt x="198" y="0"/>
                    </a:moveTo>
                    <a:lnTo>
                      <a:pt x="143" y="156"/>
                    </a:lnTo>
                    <a:lnTo>
                      <a:pt x="0" y="305"/>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20" name="Freeform 50"/>
              <p:cNvSpPr>
                <a:spLocks noChangeArrowheads="1"/>
              </p:cNvSpPr>
              <p:nvPr/>
            </p:nvSpPr>
            <p:spPr bwMode="auto">
              <a:xfrm>
                <a:off x="1845" y="1631"/>
                <a:ext cx="58" cy="283"/>
              </a:xfrm>
              <a:custGeom>
                <a:avLst/>
                <a:gdLst>
                  <a:gd name="T0" fmla="*/ 57 w 73"/>
                  <a:gd name="T1" fmla="*/ 0 h 320"/>
                  <a:gd name="T2" fmla="*/ 13 w 73"/>
                  <a:gd name="T3" fmla="*/ 126 h 320"/>
                  <a:gd name="T4" fmla="*/ 0 w 73"/>
                  <a:gd name="T5" fmla="*/ 282 h 320"/>
                  <a:gd name="T6" fmla="*/ 0 60000 65536"/>
                  <a:gd name="T7" fmla="*/ 0 60000 65536"/>
                  <a:gd name="T8" fmla="*/ 0 60000 65536"/>
                </a:gdLst>
                <a:ahLst/>
                <a:cxnLst>
                  <a:cxn ang="T6">
                    <a:pos x="T0" y="T1"/>
                  </a:cxn>
                  <a:cxn ang="T7">
                    <a:pos x="T2" y="T3"/>
                  </a:cxn>
                  <a:cxn ang="T8">
                    <a:pos x="T4" y="T5"/>
                  </a:cxn>
                </a:cxnLst>
                <a:rect l="0" t="0" r="r" b="b"/>
                <a:pathLst>
                  <a:path w="73" h="320">
                    <a:moveTo>
                      <a:pt x="72" y="0"/>
                    </a:moveTo>
                    <a:lnTo>
                      <a:pt x="16" y="142"/>
                    </a:lnTo>
                    <a:lnTo>
                      <a:pt x="0" y="31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21" name="Freeform 51"/>
              <p:cNvSpPr>
                <a:spLocks noChangeArrowheads="1"/>
              </p:cNvSpPr>
              <p:nvPr/>
            </p:nvSpPr>
            <p:spPr bwMode="auto">
              <a:xfrm>
                <a:off x="1838" y="1625"/>
                <a:ext cx="59" cy="283"/>
              </a:xfrm>
              <a:custGeom>
                <a:avLst/>
                <a:gdLst>
                  <a:gd name="T0" fmla="*/ 58 w 73"/>
                  <a:gd name="T1" fmla="*/ 0 h 320"/>
                  <a:gd name="T2" fmla="*/ 13 w 73"/>
                  <a:gd name="T3" fmla="*/ 126 h 320"/>
                  <a:gd name="T4" fmla="*/ 0 w 73"/>
                  <a:gd name="T5" fmla="*/ 282 h 320"/>
                  <a:gd name="T6" fmla="*/ 0 60000 65536"/>
                  <a:gd name="T7" fmla="*/ 0 60000 65536"/>
                  <a:gd name="T8" fmla="*/ 0 60000 65536"/>
                </a:gdLst>
                <a:ahLst/>
                <a:cxnLst>
                  <a:cxn ang="T6">
                    <a:pos x="T0" y="T1"/>
                  </a:cxn>
                  <a:cxn ang="T7">
                    <a:pos x="T2" y="T3"/>
                  </a:cxn>
                  <a:cxn ang="T8">
                    <a:pos x="T4" y="T5"/>
                  </a:cxn>
                </a:cxnLst>
                <a:rect l="0" t="0" r="r" b="b"/>
                <a:pathLst>
                  <a:path w="73" h="320">
                    <a:moveTo>
                      <a:pt x="72" y="0"/>
                    </a:moveTo>
                    <a:lnTo>
                      <a:pt x="16" y="142"/>
                    </a:lnTo>
                    <a:lnTo>
                      <a:pt x="0" y="31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022" name="Group 52"/>
              <p:cNvGrpSpPr>
                <a:grpSpLocks/>
              </p:cNvGrpSpPr>
              <p:nvPr/>
            </p:nvGrpSpPr>
            <p:grpSpPr bwMode="auto">
              <a:xfrm>
                <a:off x="925" y="1494"/>
                <a:ext cx="397" cy="813"/>
                <a:chOff x="1577" y="1468"/>
                <a:chExt cx="492" cy="1035"/>
              </a:xfrm>
            </p:grpSpPr>
            <p:sp>
              <p:nvSpPr>
                <p:cNvPr id="41036" name="Freeform 53"/>
                <p:cNvSpPr>
                  <a:spLocks noChangeArrowheads="1"/>
                </p:cNvSpPr>
                <p:nvPr/>
              </p:nvSpPr>
              <p:spPr bwMode="auto">
                <a:xfrm>
                  <a:off x="1651" y="2152"/>
                  <a:ext cx="225" cy="280"/>
                </a:xfrm>
                <a:custGeom>
                  <a:avLst/>
                  <a:gdLst>
                    <a:gd name="T0" fmla="*/ 0 w 225"/>
                    <a:gd name="T1" fmla="*/ 45 h 249"/>
                    <a:gd name="T2" fmla="*/ 168 w 225"/>
                    <a:gd name="T3" fmla="*/ 0 h 249"/>
                    <a:gd name="T4" fmla="*/ 137 w 225"/>
                    <a:gd name="T5" fmla="*/ 279 h 249"/>
                    <a:gd name="T6" fmla="*/ 224 w 225"/>
                    <a:gd name="T7" fmla="*/ 246 h 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9">
                      <a:moveTo>
                        <a:pt x="0" y="40"/>
                      </a:moveTo>
                      <a:lnTo>
                        <a:pt x="168" y="0"/>
                      </a:lnTo>
                      <a:lnTo>
                        <a:pt x="137" y="248"/>
                      </a:lnTo>
                      <a:lnTo>
                        <a:pt x="224" y="21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7" name="Freeform 54"/>
                <p:cNvSpPr>
                  <a:spLocks noChangeArrowheads="1"/>
                </p:cNvSpPr>
                <p:nvPr/>
              </p:nvSpPr>
              <p:spPr bwMode="auto">
                <a:xfrm>
                  <a:off x="1645" y="2146"/>
                  <a:ext cx="225" cy="281"/>
                </a:xfrm>
                <a:custGeom>
                  <a:avLst/>
                  <a:gdLst>
                    <a:gd name="T0" fmla="*/ 0 w 225"/>
                    <a:gd name="T1" fmla="*/ 45 h 249"/>
                    <a:gd name="T2" fmla="*/ 168 w 225"/>
                    <a:gd name="T3" fmla="*/ 0 h 249"/>
                    <a:gd name="T4" fmla="*/ 137 w 225"/>
                    <a:gd name="T5" fmla="*/ 280 h 249"/>
                    <a:gd name="T6" fmla="*/ 224 w 225"/>
                    <a:gd name="T7" fmla="*/ 247 h 2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9">
                      <a:moveTo>
                        <a:pt x="0" y="40"/>
                      </a:moveTo>
                      <a:lnTo>
                        <a:pt x="168" y="0"/>
                      </a:lnTo>
                      <a:lnTo>
                        <a:pt x="137" y="248"/>
                      </a:lnTo>
                      <a:lnTo>
                        <a:pt x="224" y="21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8" name="Freeform 55"/>
                <p:cNvSpPr>
                  <a:spLocks noChangeArrowheads="1"/>
                </p:cNvSpPr>
                <p:nvPr/>
              </p:nvSpPr>
              <p:spPr bwMode="auto">
                <a:xfrm>
                  <a:off x="1732" y="2224"/>
                  <a:ext cx="225" cy="279"/>
                </a:xfrm>
                <a:custGeom>
                  <a:avLst/>
                  <a:gdLst>
                    <a:gd name="T0" fmla="*/ 0 w 225"/>
                    <a:gd name="T1" fmla="*/ 45 h 248"/>
                    <a:gd name="T2" fmla="*/ 168 w 225"/>
                    <a:gd name="T3" fmla="*/ 0 h 248"/>
                    <a:gd name="T4" fmla="*/ 143 w 225"/>
                    <a:gd name="T5" fmla="*/ 278 h 248"/>
                    <a:gd name="T6" fmla="*/ 224 w 225"/>
                    <a:gd name="T7" fmla="*/ 245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8">
                      <a:moveTo>
                        <a:pt x="0" y="40"/>
                      </a:moveTo>
                      <a:lnTo>
                        <a:pt x="168" y="0"/>
                      </a:lnTo>
                      <a:lnTo>
                        <a:pt x="143" y="247"/>
                      </a:lnTo>
                      <a:lnTo>
                        <a:pt x="224" y="21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9" name="Freeform 56"/>
                <p:cNvSpPr>
                  <a:spLocks noChangeArrowheads="1"/>
                </p:cNvSpPr>
                <p:nvPr/>
              </p:nvSpPr>
              <p:spPr bwMode="auto">
                <a:xfrm>
                  <a:off x="1726" y="2217"/>
                  <a:ext cx="225" cy="279"/>
                </a:xfrm>
                <a:custGeom>
                  <a:avLst/>
                  <a:gdLst>
                    <a:gd name="T0" fmla="*/ 0 w 225"/>
                    <a:gd name="T1" fmla="*/ 45 h 248"/>
                    <a:gd name="T2" fmla="*/ 168 w 225"/>
                    <a:gd name="T3" fmla="*/ 0 h 248"/>
                    <a:gd name="T4" fmla="*/ 143 w 225"/>
                    <a:gd name="T5" fmla="*/ 278 h 248"/>
                    <a:gd name="T6" fmla="*/ 224 w 225"/>
                    <a:gd name="T7" fmla="*/ 245 h 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 h="248">
                      <a:moveTo>
                        <a:pt x="0" y="40"/>
                      </a:moveTo>
                      <a:lnTo>
                        <a:pt x="168" y="0"/>
                      </a:lnTo>
                      <a:lnTo>
                        <a:pt x="143" y="247"/>
                      </a:lnTo>
                      <a:lnTo>
                        <a:pt x="224" y="21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40" name="Freeform 57"/>
                <p:cNvSpPr>
                  <a:spLocks noChangeArrowheads="1"/>
                </p:cNvSpPr>
                <p:nvPr/>
              </p:nvSpPr>
              <p:spPr bwMode="auto">
                <a:xfrm>
                  <a:off x="1583" y="1699"/>
                  <a:ext cx="206" cy="584"/>
                </a:xfrm>
                <a:custGeom>
                  <a:avLst/>
                  <a:gdLst>
                    <a:gd name="T0" fmla="*/ 56 w 206"/>
                    <a:gd name="T1" fmla="*/ 479 h 519"/>
                    <a:gd name="T2" fmla="*/ 0 w 206"/>
                    <a:gd name="T3" fmla="*/ 0 h 519"/>
                    <a:gd name="T4" fmla="*/ 205 w 206"/>
                    <a:gd name="T5" fmla="*/ 117 h 519"/>
                    <a:gd name="T6" fmla="*/ 168 w 206"/>
                    <a:gd name="T7" fmla="*/ 583 h 519"/>
                    <a:gd name="T8" fmla="*/ 56 w 206"/>
                    <a:gd name="T9" fmla="*/ 479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519">
                      <a:moveTo>
                        <a:pt x="56" y="426"/>
                      </a:moveTo>
                      <a:lnTo>
                        <a:pt x="0" y="0"/>
                      </a:lnTo>
                      <a:lnTo>
                        <a:pt x="205" y="104"/>
                      </a:lnTo>
                      <a:lnTo>
                        <a:pt x="168" y="518"/>
                      </a:lnTo>
                      <a:lnTo>
                        <a:pt x="56" y="426"/>
                      </a:lnTo>
                    </a:path>
                  </a:pathLst>
                </a:custGeom>
                <a:solidFill>
                  <a:srgbClr val="B50069"/>
                </a:solidFill>
                <a:ln w="25400" cap="rnd">
                  <a:solidFill>
                    <a:schemeClr val="tx1"/>
                  </a:solidFill>
                  <a:round/>
                  <a:headEnd/>
                  <a:tailEnd/>
                </a:ln>
              </p:spPr>
              <p:txBody>
                <a:bodyPr/>
                <a:lstStyle/>
                <a:p>
                  <a:endParaRPr lang="zh-CN" altLang="en-US"/>
                </a:p>
              </p:txBody>
            </p:sp>
            <p:sp>
              <p:nvSpPr>
                <p:cNvPr id="41041" name="Freeform 58"/>
                <p:cNvSpPr>
                  <a:spLocks noChangeArrowheads="1"/>
                </p:cNvSpPr>
                <p:nvPr/>
              </p:nvSpPr>
              <p:spPr bwMode="auto">
                <a:xfrm>
                  <a:off x="1577" y="1692"/>
                  <a:ext cx="206" cy="584"/>
                </a:xfrm>
                <a:custGeom>
                  <a:avLst/>
                  <a:gdLst>
                    <a:gd name="T0" fmla="*/ 56 w 206"/>
                    <a:gd name="T1" fmla="*/ 479 h 519"/>
                    <a:gd name="T2" fmla="*/ 0 w 206"/>
                    <a:gd name="T3" fmla="*/ 0 h 519"/>
                    <a:gd name="T4" fmla="*/ 205 w 206"/>
                    <a:gd name="T5" fmla="*/ 117 h 519"/>
                    <a:gd name="T6" fmla="*/ 168 w 206"/>
                    <a:gd name="T7" fmla="*/ 583 h 519"/>
                    <a:gd name="T8" fmla="*/ 56 w 206"/>
                    <a:gd name="T9" fmla="*/ 479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519">
                      <a:moveTo>
                        <a:pt x="56" y="426"/>
                      </a:moveTo>
                      <a:lnTo>
                        <a:pt x="0" y="0"/>
                      </a:lnTo>
                      <a:lnTo>
                        <a:pt x="205" y="104"/>
                      </a:lnTo>
                      <a:lnTo>
                        <a:pt x="168" y="518"/>
                      </a:lnTo>
                      <a:lnTo>
                        <a:pt x="56" y="42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42" name="Oval 59"/>
                <p:cNvSpPr>
                  <a:spLocks noChangeArrowheads="1"/>
                </p:cNvSpPr>
                <p:nvPr/>
              </p:nvSpPr>
              <p:spPr bwMode="auto">
                <a:xfrm>
                  <a:off x="1647" y="1475"/>
                  <a:ext cx="77" cy="254"/>
                </a:xfrm>
                <a:prstGeom prst="ellipse">
                  <a:avLst/>
                </a:prstGeom>
                <a:solidFill>
                  <a:srgbClr val="B50069"/>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43" name="Oval 60"/>
                <p:cNvSpPr>
                  <a:spLocks noChangeArrowheads="1"/>
                </p:cNvSpPr>
                <p:nvPr/>
              </p:nvSpPr>
              <p:spPr bwMode="auto">
                <a:xfrm>
                  <a:off x="1641" y="1468"/>
                  <a:ext cx="89" cy="26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44" name="Freeform 61"/>
                <p:cNvSpPr>
                  <a:spLocks noChangeArrowheads="1"/>
                </p:cNvSpPr>
                <p:nvPr/>
              </p:nvSpPr>
              <p:spPr bwMode="auto">
                <a:xfrm>
                  <a:off x="1788" y="1828"/>
                  <a:ext cx="281" cy="254"/>
                </a:xfrm>
                <a:custGeom>
                  <a:avLst/>
                  <a:gdLst>
                    <a:gd name="T0" fmla="*/ 0 w 281"/>
                    <a:gd name="T1" fmla="*/ 0 h 226"/>
                    <a:gd name="T2" fmla="*/ 75 w 281"/>
                    <a:gd name="T3" fmla="*/ 208 h 226"/>
                    <a:gd name="T4" fmla="*/ 280 w 281"/>
                    <a:gd name="T5" fmla="*/ 253 h 226"/>
                    <a:gd name="T6" fmla="*/ 0 60000 65536"/>
                    <a:gd name="T7" fmla="*/ 0 60000 65536"/>
                    <a:gd name="T8" fmla="*/ 0 60000 65536"/>
                  </a:gdLst>
                  <a:ahLst/>
                  <a:cxnLst>
                    <a:cxn ang="T6">
                      <a:pos x="T0" y="T1"/>
                    </a:cxn>
                    <a:cxn ang="T7">
                      <a:pos x="T2" y="T3"/>
                    </a:cxn>
                    <a:cxn ang="T8">
                      <a:pos x="T4" y="T5"/>
                    </a:cxn>
                  </a:cxnLst>
                  <a:rect l="0" t="0" r="r" b="b"/>
                  <a:pathLst>
                    <a:path w="281" h="226">
                      <a:moveTo>
                        <a:pt x="0" y="0"/>
                      </a:moveTo>
                      <a:lnTo>
                        <a:pt x="75" y="185"/>
                      </a:lnTo>
                      <a:lnTo>
                        <a:pt x="280" y="225"/>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45" name="Freeform 62"/>
                <p:cNvSpPr>
                  <a:spLocks noChangeArrowheads="1"/>
                </p:cNvSpPr>
                <p:nvPr/>
              </p:nvSpPr>
              <p:spPr bwMode="auto">
                <a:xfrm>
                  <a:off x="1782" y="1822"/>
                  <a:ext cx="281" cy="254"/>
                </a:xfrm>
                <a:custGeom>
                  <a:avLst/>
                  <a:gdLst>
                    <a:gd name="T0" fmla="*/ 0 w 281"/>
                    <a:gd name="T1" fmla="*/ 0 h 225"/>
                    <a:gd name="T2" fmla="*/ 75 w 281"/>
                    <a:gd name="T3" fmla="*/ 208 h 225"/>
                    <a:gd name="T4" fmla="*/ 280 w 281"/>
                    <a:gd name="T5" fmla="*/ 253 h 225"/>
                    <a:gd name="T6" fmla="*/ 0 60000 65536"/>
                    <a:gd name="T7" fmla="*/ 0 60000 65536"/>
                    <a:gd name="T8" fmla="*/ 0 60000 65536"/>
                  </a:gdLst>
                  <a:ahLst/>
                  <a:cxnLst>
                    <a:cxn ang="T6">
                      <a:pos x="T0" y="T1"/>
                    </a:cxn>
                    <a:cxn ang="T7">
                      <a:pos x="T2" y="T3"/>
                    </a:cxn>
                    <a:cxn ang="T8">
                      <a:pos x="T4" y="T5"/>
                    </a:cxn>
                  </a:cxnLst>
                  <a:rect l="0" t="0" r="r" b="b"/>
                  <a:pathLst>
                    <a:path w="281" h="225">
                      <a:moveTo>
                        <a:pt x="0" y="0"/>
                      </a:moveTo>
                      <a:lnTo>
                        <a:pt x="75" y="184"/>
                      </a:lnTo>
                      <a:lnTo>
                        <a:pt x="280" y="22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023" name="Rectangle 63"/>
              <p:cNvSpPr>
                <a:spLocks noChangeArrowheads="1"/>
              </p:cNvSpPr>
              <p:nvPr/>
            </p:nvSpPr>
            <p:spPr bwMode="auto">
              <a:xfrm>
                <a:off x="1746" y="1230"/>
                <a:ext cx="54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r>
                  <a:rPr lang="zh-CN" altLang="en-US" b="1">
                    <a:ea typeface="宋体" pitchFamily="2" charset="-122"/>
                  </a:rPr>
                  <a:t>内审员</a:t>
                </a:r>
              </a:p>
            </p:txBody>
          </p:sp>
          <p:sp>
            <p:nvSpPr>
              <p:cNvPr id="41024" name="Rectangle 64"/>
              <p:cNvSpPr>
                <a:spLocks noChangeArrowheads="1"/>
              </p:cNvSpPr>
              <p:nvPr/>
            </p:nvSpPr>
            <p:spPr bwMode="auto">
              <a:xfrm>
                <a:off x="363" y="2320"/>
                <a:ext cx="9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a:lnSpc>
                    <a:spcPct val="75000"/>
                  </a:lnSpc>
                </a:pPr>
                <a:r>
                  <a:rPr lang="zh-CN" altLang="en-US">
                    <a:ea typeface="宋体" pitchFamily="2" charset="-122"/>
                  </a:rPr>
                  <a:t>技术专业人员</a:t>
                </a:r>
              </a:p>
            </p:txBody>
          </p:sp>
          <p:grpSp>
            <p:nvGrpSpPr>
              <p:cNvPr id="41025" name="Group 65"/>
              <p:cNvGrpSpPr>
                <a:grpSpLocks/>
              </p:cNvGrpSpPr>
              <p:nvPr/>
            </p:nvGrpSpPr>
            <p:grpSpPr bwMode="auto">
              <a:xfrm>
                <a:off x="1928" y="1927"/>
                <a:ext cx="505" cy="1002"/>
                <a:chOff x="2821" y="2019"/>
                <a:chExt cx="627" cy="1275"/>
              </a:xfrm>
            </p:grpSpPr>
            <p:sp>
              <p:nvSpPr>
                <p:cNvPr id="41026" name="Freeform 66"/>
                <p:cNvSpPr>
                  <a:spLocks noChangeArrowheads="1"/>
                </p:cNvSpPr>
                <p:nvPr/>
              </p:nvSpPr>
              <p:spPr bwMode="auto">
                <a:xfrm>
                  <a:off x="2908" y="2863"/>
                  <a:ext cx="286" cy="335"/>
                </a:xfrm>
                <a:custGeom>
                  <a:avLst/>
                  <a:gdLst>
                    <a:gd name="T0" fmla="*/ 0 w 286"/>
                    <a:gd name="T1" fmla="*/ 47 h 298"/>
                    <a:gd name="T2" fmla="*/ 214 w 286"/>
                    <a:gd name="T3" fmla="*/ 0 h 298"/>
                    <a:gd name="T4" fmla="*/ 174 w 286"/>
                    <a:gd name="T5" fmla="*/ 334 h 298"/>
                    <a:gd name="T6" fmla="*/ 285 w 286"/>
                    <a:gd name="T7" fmla="*/ 302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0" y="42"/>
                      </a:moveTo>
                      <a:lnTo>
                        <a:pt x="214" y="0"/>
                      </a:lnTo>
                      <a:lnTo>
                        <a:pt x="174" y="297"/>
                      </a:lnTo>
                      <a:lnTo>
                        <a:pt x="285"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27" name="Freeform 67"/>
                <p:cNvSpPr>
                  <a:spLocks noChangeArrowheads="1"/>
                </p:cNvSpPr>
                <p:nvPr/>
              </p:nvSpPr>
              <p:spPr bwMode="auto">
                <a:xfrm>
                  <a:off x="2916" y="2855"/>
                  <a:ext cx="286" cy="335"/>
                </a:xfrm>
                <a:custGeom>
                  <a:avLst/>
                  <a:gdLst>
                    <a:gd name="T0" fmla="*/ 0 w 286"/>
                    <a:gd name="T1" fmla="*/ 47 h 298"/>
                    <a:gd name="T2" fmla="*/ 214 w 286"/>
                    <a:gd name="T3" fmla="*/ 0 h 298"/>
                    <a:gd name="T4" fmla="*/ 174 w 286"/>
                    <a:gd name="T5" fmla="*/ 334 h 298"/>
                    <a:gd name="T6" fmla="*/ 285 w 286"/>
                    <a:gd name="T7" fmla="*/ 302 h 2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298">
                      <a:moveTo>
                        <a:pt x="0" y="42"/>
                      </a:moveTo>
                      <a:lnTo>
                        <a:pt x="214" y="0"/>
                      </a:lnTo>
                      <a:lnTo>
                        <a:pt x="174" y="297"/>
                      </a:lnTo>
                      <a:lnTo>
                        <a:pt x="285"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28" name="Freeform 68"/>
                <p:cNvSpPr>
                  <a:spLocks noChangeArrowheads="1"/>
                </p:cNvSpPr>
                <p:nvPr/>
              </p:nvSpPr>
              <p:spPr bwMode="auto">
                <a:xfrm>
                  <a:off x="3011" y="2950"/>
                  <a:ext cx="286" cy="344"/>
                </a:xfrm>
                <a:custGeom>
                  <a:avLst/>
                  <a:gdLst>
                    <a:gd name="T0" fmla="*/ 0 w 286"/>
                    <a:gd name="T1" fmla="*/ 56 h 306"/>
                    <a:gd name="T2" fmla="*/ 214 w 286"/>
                    <a:gd name="T3" fmla="*/ 0 h 306"/>
                    <a:gd name="T4" fmla="*/ 182 w 286"/>
                    <a:gd name="T5" fmla="*/ 343 h 306"/>
                    <a:gd name="T6" fmla="*/ 285 w 286"/>
                    <a:gd name="T7" fmla="*/ 304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0" y="50"/>
                      </a:moveTo>
                      <a:lnTo>
                        <a:pt x="214" y="0"/>
                      </a:lnTo>
                      <a:lnTo>
                        <a:pt x="182" y="305"/>
                      </a:lnTo>
                      <a:lnTo>
                        <a:pt x="285"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29" name="Freeform 69"/>
                <p:cNvSpPr>
                  <a:spLocks noChangeArrowheads="1"/>
                </p:cNvSpPr>
                <p:nvPr/>
              </p:nvSpPr>
              <p:spPr bwMode="auto">
                <a:xfrm>
                  <a:off x="3019" y="2942"/>
                  <a:ext cx="286" cy="344"/>
                </a:xfrm>
                <a:custGeom>
                  <a:avLst/>
                  <a:gdLst>
                    <a:gd name="T0" fmla="*/ 0 w 286"/>
                    <a:gd name="T1" fmla="*/ 56 h 306"/>
                    <a:gd name="T2" fmla="*/ 214 w 286"/>
                    <a:gd name="T3" fmla="*/ 0 h 306"/>
                    <a:gd name="T4" fmla="*/ 182 w 286"/>
                    <a:gd name="T5" fmla="*/ 343 h 306"/>
                    <a:gd name="T6" fmla="*/ 285 w 286"/>
                    <a:gd name="T7" fmla="*/ 304 h 30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6" h="306">
                      <a:moveTo>
                        <a:pt x="0" y="50"/>
                      </a:moveTo>
                      <a:lnTo>
                        <a:pt x="214" y="0"/>
                      </a:lnTo>
                      <a:lnTo>
                        <a:pt x="182" y="305"/>
                      </a:lnTo>
                      <a:lnTo>
                        <a:pt x="285"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0" name="Freeform 70"/>
                <p:cNvSpPr>
                  <a:spLocks noChangeArrowheads="1"/>
                </p:cNvSpPr>
                <p:nvPr/>
              </p:nvSpPr>
              <p:spPr bwMode="auto">
                <a:xfrm>
                  <a:off x="2821" y="2305"/>
                  <a:ext cx="262" cy="718"/>
                </a:xfrm>
                <a:custGeom>
                  <a:avLst/>
                  <a:gdLst>
                    <a:gd name="T0" fmla="*/ 71 w 262"/>
                    <a:gd name="T1" fmla="*/ 590 h 638"/>
                    <a:gd name="T2" fmla="*/ 0 w 262"/>
                    <a:gd name="T3" fmla="*/ 0 h 638"/>
                    <a:gd name="T4" fmla="*/ 261 w 262"/>
                    <a:gd name="T5" fmla="*/ 143 h 638"/>
                    <a:gd name="T6" fmla="*/ 214 w 262"/>
                    <a:gd name="T7" fmla="*/ 717 h 638"/>
                    <a:gd name="T8" fmla="*/ 71 w 262"/>
                    <a:gd name="T9" fmla="*/ 590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38">
                      <a:moveTo>
                        <a:pt x="71" y="524"/>
                      </a:moveTo>
                      <a:lnTo>
                        <a:pt x="0" y="0"/>
                      </a:lnTo>
                      <a:lnTo>
                        <a:pt x="261" y="127"/>
                      </a:lnTo>
                      <a:lnTo>
                        <a:pt x="214" y="637"/>
                      </a:lnTo>
                      <a:lnTo>
                        <a:pt x="71" y="524"/>
                      </a:lnTo>
                    </a:path>
                  </a:pathLst>
                </a:custGeom>
                <a:solidFill>
                  <a:srgbClr val="B50069"/>
                </a:solidFill>
                <a:ln w="25400" cap="rnd">
                  <a:solidFill>
                    <a:schemeClr val="tx1"/>
                  </a:solidFill>
                  <a:round/>
                  <a:headEnd/>
                  <a:tailEnd/>
                </a:ln>
              </p:spPr>
              <p:txBody>
                <a:bodyPr/>
                <a:lstStyle/>
                <a:p>
                  <a:endParaRPr lang="zh-CN" altLang="en-US"/>
                </a:p>
              </p:txBody>
            </p:sp>
            <p:sp>
              <p:nvSpPr>
                <p:cNvPr id="41031" name="Freeform 71"/>
                <p:cNvSpPr>
                  <a:spLocks noChangeArrowheads="1"/>
                </p:cNvSpPr>
                <p:nvPr/>
              </p:nvSpPr>
              <p:spPr bwMode="auto">
                <a:xfrm>
                  <a:off x="2828" y="2297"/>
                  <a:ext cx="263" cy="718"/>
                </a:xfrm>
                <a:custGeom>
                  <a:avLst/>
                  <a:gdLst>
                    <a:gd name="T0" fmla="*/ 71 w 263"/>
                    <a:gd name="T1" fmla="*/ 590 h 638"/>
                    <a:gd name="T2" fmla="*/ 0 w 263"/>
                    <a:gd name="T3" fmla="*/ 0 h 638"/>
                    <a:gd name="T4" fmla="*/ 262 w 263"/>
                    <a:gd name="T5" fmla="*/ 143 h 638"/>
                    <a:gd name="T6" fmla="*/ 214 w 263"/>
                    <a:gd name="T7" fmla="*/ 717 h 638"/>
                    <a:gd name="T8" fmla="*/ 71 w 263"/>
                    <a:gd name="T9" fmla="*/ 590 h 6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638">
                      <a:moveTo>
                        <a:pt x="71" y="524"/>
                      </a:moveTo>
                      <a:lnTo>
                        <a:pt x="0" y="0"/>
                      </a:lnTo>
                      <a:lnTo>
                        <a:pt x="262" y="127"/>
                      </a:lnTo>
                      <a:lnTo>
                        <a:pt x="214" y="637"/>
                      </a:lnTo>
                      <a:lnTo>
                        <a:pt x="71" y="52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2" name="Oval 72"/>
                <p:cNvSpPr>
                  <a:spLocks noChangeArrowheads="1"/>
                </p:cNvSpPr>
                <p:nvPr/>
              </p:nvSpPr>
              <p:spPr bwMode="auto">
                <a:xfrm>
                  <a:off x="2940" y="2027"/>
                  <a:ext cx="103" cy="317"/>
                </a:xfrm>
                <a:prstGeom prst="ellipse">
                  <a:avLst/>
                </a:prstGeom>
                <a:solidFill>
                  <a:srgbClr val="B50069"/>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33" name="Oval 73"/>
                <p:cNvSpPr>
                  <a:spLocks noChangeArrowheads="1"/>
                </p:cNvSpPr>
                <p:nvPr/>
              </p:nvSpPr>
              <p:spPr bwMode="auto">
                <a:xfrm>
                  <a:off x="2932" y="2019"/>
                  <a:ext cx="119" cy="33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41034" name="Freeform 74"/>
                <p:cNvSpPr>
                  <a:spLocks noChangeArrowheads="1"/>
                </p:cNvSpPr>
                <p:nvPr/>
              </p:nvSpPr>
              <p:spPr bwMode="auto">
                <a:xfrm>
                  <a:off x="3082" y="2464"/>
                  <a:ext cx="358" cy="304"/>
                </a:xfrm>
                <a:custGeom>
                  <a:avLst/>
                  <a:gdLst>
                    <a:gd name="T0" fmla="*/ 0 w 358"/>
                    <a:gd name="T1" fmla="*/ 0 h 271"/>
                    <a:gd name="T2" fmla="*/ 95 w 358"/>
                    <a:gd name="T3" fmla="*/ 255 h 271"/>
                    <a:gd name="T4" fmla="*/ 357 w 358"/>
                    <a:gd name="T5" fmla="*/ 303 h 271"/>
                    <a:gd name="T6" fmla="*/ 0 60000 65536"/>
                    <a:gd name="T7" fmla="*/ 0 60000 65536"/>
                    <a:gd name="T8" fmla="*/ 0 60000 65536"/>
                  </a:gdLst>
                  <a:ahLst/>
                  <a:cxnLst>
                    <a:cxn ang="T6">
                      <a:pos x="T0" y="T1"/>
                    </a:cxn>
                    <a:cxn ang="T7">
                      <a:pos x="T2" y="T3"/>
                    </a:cxn>
                    <a:cxn ang="T8">
                      <a:pos x="T4" y="T5"/>
                    </a:cxn>
                  </a:cxnLst>
                  <a:rect l="0" t="0" r="r" b="b"/>
                  <a:pathLst>
                    <a:path w="358" h="271">
                      <a:moveTo>
                        <a:pt x="0" y="0"/>
                      </a:moveTo>
                      <a:lnTo>
                        <a:pt x="95" y="227"/>
                      </a:lnTo>
                      <a:lnTo>
                        <a:pt x="357" y="2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035" name="Freeform 75"/>
                <p:cNvSpPr>
                  <a:spLocks noChangeArrowheads="1"/>
                </p:cNvSpPr>
                <p:nvPr/>
              </p:nvSpPr>
              <p:spPr bwMode="auto">
                <a:xfrm>
                  <a:off x="3090" y="2456"/>
                  <a:ext cx="358" cy="303"/>
                </a:xfrm>
                <a:custGeom>
                  <a:avLst/>
                  <a:gdLst>
                    <a:gd name="T0" fmla="*/ 0 w 358"/>
                    <a:gd name="T1" fmla="*/ 0 h 270"/>
                    <a:gd name="T2" fmla="*/ 95 w 358"/>
                    <a:gd name="T3" fmla="*/ 255 h 270"/>
                    <a:gd name="T4" fmla="*/ 357 w 358"/>
                    <a:gd name="T5" fmla="*/ 302 h 270"/>
                    <a:gd name="T6" fmla="*/ 0 60000 65536"/>
                    <a:gd name="T7" fmla="*/ 0 60000 65536"/>
                    <a:gd name="T8" fmla="*/ 0 60000 65536"/>
                  </a:gdLst>
                  <a:ahLst/>
                  <a:cxnLst>
                    <a:cxn ang="T6">
                      <a:pos x="T0" y="T1"/>
                    </a:cxn>
                    <a:cxn ang="T7">
                      <a:pos x="T2" y="T3"/>
                    </a:cxn>
                    <a:cxn ang="T8">
                      <a:pos x="T4" y="T5"/>
                    </a:cxn>
                  </a:cxnLst>
                  <a:rect l="0" t="0" r="r" b="b"/>
                  <a:pathLst>
                    <a:path w="358" h="270">
                      <a:moveTo>
                        <a:pt x="0" y="0"/>
                      </a:moveTo>
                      <a:lnTo>
                        <a:pt x="95" y="227"/>
                      </a:lnTo>
                      <a:lnTo>
                        <a:pt x="357" y="269"/>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40973" name="Rectangle 77"/>
            <p:cNvSpPr>
              <a:spLocks noChangeArrowheads="1"/>
            </p:cNvSpPr>
            <p:nvPr/>
          </p:nvSpPr>
          <p:spPr bwMode="auto">
            <a:xfrm>
              <a:off x="1859" y="2931"/>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r>
                <a:rPr lang="zh-CN" altLang="en-US" sz="1600">
                  <a:ea typeface="宋体" pitchFamily="2" charset="-122"/>
                </a:rPr>
                <a:t>用户代表</a:t>
              </a:r>
            </a:p>
          </p:txBody>
        </p:sp>
      </p:grpSp>
      <p:grpSp>
        <p:nvGrpSpPr>
          <p:cNvPr id="40964" name="Group 87"/>
          <p:cNvGrpSpPr>
            <a:grpSpLocks/>
          </p:cNvGrpSpPr>
          <p:nvPr/>
        </p:nvGrpSpPr>
        <p:grpSpPr bwMode="auto">
          <a:xfrm>
            <a:off x="179388" y="5229225"/>
            <a:ext cx="5040312" cy="779463"/>
            <a:chOff x="226" y="3294"/>
            <a:chExt cx="3175" cy="491"/>
          </a:xfrm>
        </p:grpSpPr>
        <p:sp>
          <p:nvSpPr>
            <p:cNvPr id="40968" name="Text Box 78"/>
            <p:cNvSpPr txBox="1">
              <a:spLocks noChangeArrowheads="1"/>
            </p:cNvSpPr>
            <p:nvPr/>
          </p:nvSpPr>
          <p:spPr bwMode="auto">
            <a:xfrm>
              <a:off x="226" y="3294"/>
              <a:ext cx="52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ts val="2200"/>
                </a:lnSpc>
                <a:spcBef>
                  <a:spcPct val="50000"/>
                </a:spcBef>
                <a:buClr>
                  <a:schemeClr val="accent1"/>
                </a:buClr>
              </a:pPr>
              <a:r>
                <a:rPr lang="zh-CN" altLang="en-US" sz="1400">
                  <a:solidFill>
                    <a:srgbClr val="CC0099"/>
                  </a:solidFill>
                  <a:latin typeface="Arial Black" pitchFamily="34" charset="0"/>
                  <a:ea typeface="宋体" pitchFamily="2" charset="-122"/>
                </a:rPr>
                <a:t>不正式</a:t>
              </a:r>
            </a:p>
          </p:txBody>
        </p:sp>
        <p:sp>
          <p:nvSpPr>
            <p:cNvPr id="40969" name="Text Box 79"/>
            <p:cNvSpPr txBox="1">
              <a:spLocks noChangeArrowheads="1"/>
            </p:cNvSpPr>
            <p:nvPr/>
          </p:nvSpPr>
          <p:spPr bwMode="auto">
            <a:xfrm>
              <a:off x="2969" y="3294"/>
              <a:ext cx="43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ts val="2200"/>
                </a:lnSpc>
                <a:spcBef>
                  <a:spcPct val="50000"/>
                </a:spcBef>
                <a:buClr>
                  <a:schemeClr val="accent1"/>
                </a:buClr>
              </a:pPr>
              <a:r>
                <a:rPr lang="zh-CN" altLang="en-US" sz="1400">
                  <a:solidFill>
                    <a:srgbClr val="CC0099"/>
                  </a:solidFill>
                  <a:latin typeface="Arial Black" pitchFamily="34" charset="0"/>
                  <a:ea typeface="宋体" pitchFamily="2" charset="-122"/>
                </a:rPr>
                <a:t>正式</a:t>
              </a:r>
            </a:p>
          </p:txBody>
        </p:sp>
        <p:sp>
          <p:nvSpPr>
            <p:cNvPr id="40970" name="Rectangle 80"/>
            <p:cNvSpPr>
              <a:spLocks noChangeArrowheads="1"/>
            </p:cNvSpPr>
            <p:nvPr/>
          </p:nvSpPr>
          <p:spPr bwMode="auto">
            <a:xfrm>
              <a:off x="385" y="3611"/>
              <a:ext cx="29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ts val="2200"/>
                </a:lnSpc>
                <a:spcBef>
                  <a:spcPct val="50000"/>
                </a:spcBef>
                <a:buClr>
                  <a:schemeClr val="accent1"/>
                </a:buClr>
              </a:pPr>
              <a:r>
                <a:rPr lang="zh-CN" altLang="en-US" sz="1600" i="0">
                  <a:latin typeface="Arial Black" pitchFamily="34" charset="0"/>
                  <a:ea typeface="宋体" pitchFamily="2" charset="-122"/>
                </a:rPr>
                <a:t>轮查       互审        走读         审查会议</a:t>
              </a:r>
            </a:p>
          </p:txBody>
        </p:sp>
        <p:sp>
          <p:nvSpPr>
            <p:cNvPr id="40971" name="AutoShape 81"/>
            <p:cNvSpPr>
              <a:spLocks noChangeArrowheads="1"/>
            </p:cNvSpPr>
            <p:nvPr/>
          </p:nvSpPr>
          <p:spPr bwMode="auto">
            <a:xfrm>
              <a:off x="226" y="3501"/>
              <a:ext cx="3150" cy="117"/>
            </a:xfrm>
            <a:prstGeom prst="leftRightArrow">
              <a:avLst>
                <a:gd name="adj1" fmla="val 33333"/>
                <a:gd name="adj2" fmla="val 116417"/>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grpSp>
      <p:sp>
        <p:nvSpPr>
          <p:cNvPr id="40965" name="Line 84"/>
          <p:cNvSpPr>
            <a:spLocks noChangeShapeType="1"/>
          </p:cNvSpPr>
          <p:nvPr/>
        </p:nvSpPr>
        <p:spPr bwMode="auto">
          <a:xfrm>
            <a:off x="5292725" y="1196975"/>
            <a:ext cx="0" cy="5661025"/>
          </a:xfrm>
          <a:prstGeom prst="line">
            <a:avLst/>
          </a:prstGeom>
          <a:noFill/>
          <a:ln w="38100" cmpd="dbl">
            <a:solidFill>
              <a:srgbClr val="91AC4E"/>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40966" name="Text Box 85"/>
          <p:cNvSpPr txBox="1">
            <a:spLocks noChangeArrowheads="1"/>
          </p:cNvSpPr>
          <p:nvPr/>
        </p:nvSpPr>
        <p:spPr bwMode="auto">
          <a:xfrm>
            <a:off x="6516688" y="5373688"/>
            <a:ext cx="1873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spcBef>
                <a:spcPct val="50000"/>
              </a:spcBef>
            </a:pPr>
            <a:r>
              <a:rPr lang="zh-CN" altLang="en-US" sz="2400" b="1" u="sng">
                <a:ea typeface="宋体" pitchFamily="2" charset="-122"/>
              </a:rPr>
              <a:t>运行程序</a:t>
            </a:r>
          </a:p>
        </p:txBody>
      </p:sp>
      <p:pic>
        <p:nvPicPr>
          <p:cNvPr id="40967" name="图片 1" descr="屏幕快照 2014-03-12 下午10.44.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2636838"/>
            <a:ext cx="3851275"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58888" y="333375"/>
            <a:ext cx="6265862" cy="762000"/>
          </a:xfrm>
        </p:spPr>
        <p:txBody>
          <a:bodyPr/>
          <a:lstStyle/>
          <a:p>
            <a:pPr algn="ctr" eaLnBrk="1" hangingPunct="1"/>
            <a:r>
              <a:rPr lang="zh-CN" altLang="zh-CN" sz="3200" smtClean="0">
                <a:solidFill>
                  <a:srgbClr val="FFFF00"/>
                </a:solidFill>
                <a:latin typeface="黑体" pitchFamily="2" charset="-122"/>
              </a:rPr>
              <a:t>静态测试和动态测试</a:t>
            </a:r>
            <a:endParaRPr lang="zh-CN" altLang="en-US" sz="3200" smtClean="0">
              <a:solidFill>
                <a:srgbClr val="FFFF00"/>
              </a:solidFill>
              <a:latin typeface="黑体" pitchFamily="2" charset="-122"/>
            </a:endParaRPr>
          </a:p>
        </p:txBody>
      </p:sp>
      <p:sp>
        <p:nvSpPr>
          <p:cNvPr id="69635" name="Rectangle 3"/>
          <p:cNvSpPr>
            <a:spLocks noGrp="1" noChangeArrowheads="1"/>
          </p:cNvSpPr>
          <p:nvPr>
            <p:ph type="body" idx="1"/>
          </p:nvPr>
        </p:nvSpPr>
        <p:spPr>
          <a:xfrm>
            <a:off x="395288" y="1557338"/>
            <a:ext cx="8280400" cy="4535487"/>
          </a:xfrm>
          <a:ln>
            <a:miter lim="800000"/>
          </a:ln>
        </p:spPr>
        <p:txBody>
          <a:bodyPr/>
          <a:lstStyle/>
          <a:p>
            <a:pPr marL="355600" indent="-355600">
              <a:lnSpc>
                <a:spcPct val="150000"/>
              </a:lnSpc>
              <a:spcBef>
                <a:spcPct val="0"/>
              </a:spcBef>
              <a:buClr>
                <a:srgbClr val="91AC4E"/>
              </a:buClr>
              <a:buSzPct val="80000"/>
              <a:buFont typeface="Wingdings" pitchFamily="2" charset="2"/>
              <a:buChar char="p"/>
              <a:defRPr/>
            </a:pPr>
            <a:r>
              <a:rPr lang="zh-CN" sz="2400" kern="1200" noProof="1">
                <a:effectLst>
                  <a:outerShdw blurRad="38100" dist="38100" dir="2700000" algn="tl">
                    <a:srgbClr val="FFFFFF"/>
                  </a:outerShdw>
                </a:effectLst>
                <a:latin typeface="宋体"/>
                <a:ea typeface="宋体"/>
                <a:cs typeface="宋体"/>
              </a:rPr>
              <a:t>将需求和设计</a:t>
            </a:r>
            <a:r>
              <a:rPr lang="zh-CN" sz="2400" kern="1200" noProof="1" smtClean="0">
                <a:effectLst>
                  <a:outerShdw blurRad="38100" dist="38100" dir="2700000" algn="tl">
                    <a:srgbClr val="FFFFFF"/>
                  </a:outerShdw>
                </a:effectLst>
                <a:latin typeface="宋体"/>
                <a:ea typeface="宋体"/>
                <a:cs typeface="宋体"/>
              </a:rPr>
              <a:t>的评审纳入测试</a:t>
            </a:r>
            <a:r>
              <a:rPr lang="zh-CN" sz="2400" kern="1200" noProof="1">
                <a:effectLst>
                  <a:outerShdw blurRad="38100" dist="38100" dir="2700000" algn="tl">
                    <a:srgbClr val="FFFFFF"/>
                  </a:outerShdw>
                </a:effectLst>
                <a:latin typeface="宋体"/>
                <a:ea typeface="宋体"/>
                <a:cs typeface="宋体"/>
              </a:rPr>
              <a:t>的范畴，</a:t>
            </a:r>
            <a:r>
              <a:rPr lang="zh-CN" sz="2400" b="1" u="sng" kern="1200" noProof="1" smtClean="0">
                <a:effectLst>
                  <a:outerShdw blurRad="38100" dist="38100" dir="2700000" algn="tl">
                    <a:srgbClr val="FFFFFF"/>
                  </a:outerShdw>
                </a:effectLst>
                <a:latin typeface="宋体"/>
                <a:ea typeface="宋体"/>
                <a:cs typeface="宋体"/>
              </a:rPr>
              <a:t>可看作是广义测试</a:t>
            </a:r>
            <a:endParaRPr lang="zh-CN" altLang="de-DE" sz="2400" b="1" u="sng" kern="1200" noProof="1">
              <a:effectLst>
                <a:outerShdw blurRad="38100" dist="38100" dir="2700000" algn="tl">
                  <a:srgbClr val="FFFFFF"/>
                </a:outerShdw>
              </a:effectLst>
              <a:latin typeface="宋体"/>
              <a:ea typeface="宋体"/>
              <a:cs typeface="宋体"/>
            </a:endParaRPr>
          </a:p>
          <a:p>
            <a:pPr marL="355600" indent="-355600">
              <a:lnSpc>
                <a:spcPct val="150000"/>
              </a:lnSpc>
              <a:spcBef>
                <a:spcPct val="0"/>
              </a:spcBef>
              <a:buClr>
                <a:srgbClr val="91AC4E"/>
              </a:buClr>
              <a:buSzPct val="80000"/>
              <a:buFont typeface="Wingdings" pitchFamily="2" charset="2"/>
              <a:buChar char="p"/>
              <a:defRPr/>
            </a:pPr>
            <a:r>
              <a:rPr lang="zh-CN" sz="2400" b="1" u="sng" kern="1200" noProof="1">
                <a:effectLst>
                  <a:outerShdw blurRad="38100" dist="38100" dir="2700000" algn="tl">
                    <a:srgbClr val="FFFFFF"/>
                  </a:outerShdw>
                </a:effectLst>
                <a:latin typeface="宋体"/>
                <a:ea typeface="宋体"/>
                <a:cs typeface="宋体"/>
              </a:rPr>
              <a:t>静态测试</a:t>
            </a:r>
            <a:r>
              <a:rPr lang="zh-CN" sz="2400" kern="1200" noProof="1">
                <a:effectLst>
                  <a:outerShdw blurRad="38100" dist="38100" dir="2700000" algn="tl">
                    <a:srgbClr val="FFFFFF"/>
                  </a:outerShdw>
                </a:effectLst>
                <a:latin typeface="宋体"/>
                <a:ea typeface="宋体"/>
                <a:cs typeface="宋体"/>
              </a:rPr>
              <a:t>包括对软件产品的需求和设计规格说明书的评审、对程序代码的复审等</a:t>
            </a:r>
            <a:endParaRPr lang="en-US" altLang="zh-CN" sz="2400" kern="1200" noProof="1">
              <a:effectLst>
                <a:outerShdw blurRad="38100" dist="38100" dir="2700000" algn="tl">
                  <a:srgbClr val="FFFFFF"/>
                </a:outerShdw>
              </a:effectLst>
              <a:latin typeface="宋体"/>
              <a:ea typeface="宋体"/>
              <a:cs typeface="宋体"/>
            </a:endParaRPr>
          </a:p>
          <a:p>
            <a:pPr marL="355600" indent="-355600">
              <a:lnSpc>
                <a:spcPct val="150000"/>
              </a:lnSpc>
              <a:spcBef>
                <a:spcPct val="0"/>
              </a:spcBef>
              <a:buClr>
                <a:srgbClr val="91AC4E"/>
              </a:buClr>
              <a:buSzPct val="80000"/>
              <a:buFont typeface="Wingdings" pitchFamily="2" charset="2"/>
              <a:buChar char="p"/>
              <a:defRPr/>
            </a:pPr>
            <a:r>
              <a:rPr lang="zh-CN" sz="2400" u="sng" kern="1200" noProof="1">
                <a:effectLst>
                  <a:outerShdw blurRad="38100" dist="38100" dir="2700000" algn="tl">
                    <a:srgbClr val="FFFFFF"/>
                  </a:outerShdw>
                </a:effectLst>
                <a:latin typeface="宋体"/>
                <a:ea typeface="宋体"/>
                <a:cs typeface="宋体"/>
              </a:rPr>
              <a:t>静态分析的查错和分析功能是其他方法所不能替代的</a:t>
            </a:r>
            <a:r>
              <a:rPr lang="zh-CN" sz="2400" kern="1200" noProof="1">
                <a:effectLst>
                  <a:outerShdw blurRad="38100" dist="38100" dir="2700000" algn="tl">
                    <a:srgbClr val="FFFFFF"/>
                  </a:outerShdw>
                </a:effectLst>
                <a:latin typeface="宋体"/>
                <a:ea typeface="宋体"/>
                <a:cs typeface="宋体"/>
              </a:rPr>
              <a:t>，可以采用人工检测和计算机辅助静态分析手段进行检测，但越来越多地采用工具进行自动化分析</a:t>
            </a:r>
            <a:endParaRPr lang="en-US" altLang="zh-CN" sz="2400" kern="1200" noProof="1">
              <a:effectLst>
                <a:outerShdw blurRad="38100" dist="38100" dir="2700000" algn="tl">
                  <a:srgbClr val="FFFFFF"/>
                </a:outerShdw>
              </a:effectLst>
              <a:latin typeface="宋体"/>
              <a:ea typeface="宋体"/>
              <a:cs typeface="宋体"/>
            </a:endParaRPr>
          </a:p>
          <a:p>
            <a:pPr marL="355600" indent="-355600">
              <a:lnSpc>
                <a:spcPct val="150000"/>
              </a:lnSpc>
              <a:spcBef>
                <a:spcPct val="0"/>
              </a:spcBef>
              <a:buClr>
                <a:srgbClr val="91AC4E"/>
              </a:buClr>
              <a:buSzPct val="80000"/>
              <a:buFont typeface="Wingdings" pitchFamily="2" charset="2"/>
              <a:buChar char="p"/>
              <a:defRPr/>
            </a:pPr>
            <a:r>
              <a:rPr lang="zh-CN" sz="2400" kern="1200" noProof="1">
                <a:effectLst>
                  <a:outerShdw blurRad="38100" dist="38100" dir="2700000" algn="tl">
                    <a:srgbClr val="FFFFFF"/>
                  </a:outerShdw>
                </a:effectLst>
                <a:latin typeface="宋体"/>
                <a:ea typeface="宋体"/>
                <a:cs typeface="宋体"/>
              </a:rPr>
              <a:t>动态测试是通过真正运行程序发现错误，通过观察代码运行过程，来获取系统</a:t>
            </a:r>
            <a:r>
              <a:rPr lang="zh-CN" altLang="en-US" sz="2400" kern="1200" noProof="1">
                <a:effectLst>
                  <a:outerShdw blurRad="38100" dist="38100" dir="2700000" algn="tl">
                    <a:srgbClr val="FFFFFF"/>
                  </a:outerShdw>
                </a:effectLst>
                <a:latin typeface="宋体"/>
                <a:ea typeface="宋体"/>
                <a:cs typeface="宋体"/>
              </a:rPr>
              <a:t>信息，对系统行为进行验证。</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a:xfrm>
            <a:off x="1692275" y="366713"/>
            <a:ext cx="5880100" cy="561975"/>
          </a:xfrm>
        </p:spPr>
        <p:txBody>
          <a:bodyPr/>
          <a:lstStyle/>
          <a:p>
            <a:pPr algn="ctr" eaLnBrk="1" hangingPunct="1"/>
            <a:r>
              <a:rPr lang="en-US" altLang="zh-CN" sz="3600" smtClean="0">
                <a:solidFill>
                  <a:srgbClr val="FFFF00"/>
                </a:solidFill>
              </a:rPr>
              <a:t>2.3.1</a:t>
            </a:r>
            <a:r>
              <a:rPr lang="en-US" altLang="zh-CN" sz="3600" smtClean="0">
                <a:solidFill>
                  <a:srgbClr val="FFFF00"/>
                </a:solidFill>
                <a:latin typeface="黑体" pitchFamily="2" charset="-122"/>
              </a:rPr>
              <a:t> </a:t>
            </a:r>
            <a:r>
              <a:rPr lang="zh-CN" altLang="en-US" sz="3600" smtClean="0">
                <a:solidFill>
                  <a:srgbClr val="FFFF00"/>
                </a:solidFill>
                <a:latin typeface="黑体" pitchFamily="2" charset="-122"/>
              </a:rPr>
              <a:t>产品评审</a:t>
            </a:r>
          </a:p>
        </p:txBody>
      </p:sp>
      <p:sp>
        <p:nvSpPr>
          <p:cNvPr id="43011" name="Content Placeholder 2"/>
          <p:cNvSpPr>
            <a:spLocks noGrp="1" noChangeArrowheads="1"/>
          </p:cNvSpPr>
          <p:nvPr>
            <p:ph idx="1"/>
          </p:nvPr>
        </p:nvSpPr>
        <p:spPr>
          <a:xfrm>
            <a:off x="684213" y="1916113"/>
            <a:ext cx="7920037" cy="3600450"/>
          </a:xfrm>
        </p:spPr>
        <p:txBody>
          <a:bodyPr/>
          <a:lstStyle/>
          <a:p>
            <a:pPr>
              <a:lnSpc>
                <a:spcPct val="130000"/>
              </a:lnSpc>
              <a:buClr>
                <a:srgbClr val="3C8C93"/>
              </a:buClr>
              <a:buSzPct val="90000"/>
              <a:buFont typeface="Wingdings" pitchFamily="2" charset="2"/>
              <a:buChar char="p"/>
            </a:pPr>
            <a:r>
              <a:rPr lang="zh-CN" altLang="en-US" sz="2400" smtClean="0">
                <a:latin typeface="楷体" pitchFamily="49" charset="-122"/>
                <a:ea typeface="楷体" pitchFamily="49" charset="-122"/>
              </a:rPr>
              <a:t>通过软件评审，可以更早地发现需求工程、软件设计等各个方面的问题，大大减少大量的后期返工，将质量成本从昂贵的后期返工转化为前期的缺陷发现。</a:t>
            </a:r>
            <a:endParaRPr lang="en-US" altLang="zh-CN" sz="2400" smtClean="0">
              <a:latin typeface="楷体" pitchFamily="49" charset="-122"/>
              <a:ea typeface="楷体" pitchFamily="49" charset="-122"/>
            </a:endParaRPr>
          </a:p>
          <a:p>
            <a:pPr>
              <a:lnSpc>
                <a:spcPct val="130000"/>
              </a:lnSpc>
              <a:buClr>
                <a:srgbClr val="3C8C93"/>
              </a:buClr>
              <a:buSzPct val="90000"/>
              <a:buFont typeface="Wingdings" pitchFamily="2" charset="2"/>
              <a:buChar char="p"/>
            </a:pPr>
            <a:r>
              <a:rPr lang="zh-CN" altLang="en-US" sz="2400" smtClean="0">
                <a:latin typeface="楷体" pitchFamily="49" charset="-122"/>
                <a:ea typeface="楷体" pitchFamily="49" charset="-122"/>
              </a:rPr>
              <a:t>评审是对软件元素或者项目状态的一种评估手段，以确定其是否与计划的结果保持一致，并使其得到改进。检验工作产品是否正确地满足了以往工作产品中建立的规范。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a:xfrm>
            <a:off x="1331913" y="333375"/>
            <a:ext cx="6456362" cy="561975"/>
          </a:xfrm>
        </p:spPr>
        <p:txBody>
          <a:bodyPr/>
          <a:lstStyle/>
          <a:p>
            <a:pPr algn="ctr" eaLnBrk="1" hangingPunct="1"/>
            <a:r>
              <a:rPr lang="zh-CN" altLang="en-US" sz="3600" smtClean="0">
                <a:solidFill>
                  <a:srgbClr val="FFFF00"/>
                </a:solidFill>
                <a:latin typeface="黑体" pitchFamily="2" charset="-122"/>
              </a:rPr>
              <a:t>评审的形式</a:t>
            </a:r>
            <a:r>
              <a:rPr lang="en-US" altLang="zh-CN" sz="3600" smtClean="0">
                <a:solidFill>
                  <a:srgbClr val="FFFF00"/>
                </a:solidFill>
                <a:latin typeface="黑体" pitchFamily="2" charset="-122"/>
              </a:rPr>
              <a:t>/</a:t>
            </a:r>
            <a:r>
              <a:rPr lang="zh-CN" altLang="en-US" sz="3600" smtClean="0">
                <a:solidFill>
                  <a:srgbClr val="FFFF00"/>
                </a:solidFill>
                <a:latin typeface="黑体" pitchFamily="2" charset="-122"/>
              </a:rPr>
              <a:t>方法</a:t>
            </a:r>
          </a:p>
        </p:txBody>
      </p:sp>
      <p:sp>
        <p:nvSpPr>
          <p:cNvPr id="44035" name="Content Placeholder 2"/>
          <p:cNvSpPr>
            <a:spLocks noGrp="1" noChangeArrowheads="1"/>
          </p:cNvSpPr>
          <p:nvPr>
            <p:ph idx="1"/>
          </p:nvPr>
        </p:nvSpPr>
        <p:spPr>
          <a:xfrm>
            <a:off x="1079500" y="1916113"/>
            <a:ext cx="5629275" cy="3322637"/>
          </a:xfrm>
        </p:spPr>
        <p:txBody>
          <a:bodyPr/>
          <a:lstStyle/>
          <a:p>
            <a:pPr>
              <a:lnSpc>
                <a:spcPct val="130000"/>
              </a:lnSpc>
              <a:buClr>
                <a:srgbClr val="3C8C93"/>
              </a:buClr>
              <a:buSzPct val="90000"/>
              <a:buFont typeface="Wingdings" pitchFamily="2" charset="2"/>
              <a:buChar char="p"/>
            </a:pPr>
            <a:r>
              <a:rPr lang="en-US" altLang="zh-CN" b="1" smtClean="0"/>
              <a:t> </a:t>
            </a:r>
            <a:r>
              <a:rPr lang="zh-CN" altLang="en-US" sz="2400" smtClean="0">
                <a:ea typeface="楷体" pitchFamily="49" charset="-122"/>
              </a:rPr>
              <a:t>互为评审 </a:t>
            </a:r>
            <a:r>
              <a:rPr lang="en-US" altLang="zh-CN" sz="2400" smtClean="0">
                <a:ea typeface="楷体" pitchFamily="49" charset="-122"/>
              </a:rPr>
              <a:t>(Peer review)</a:t>
            </a:r>
          </a:p>
          <a:p>
            <a:pPr>
              <a:lnSpc>
                <a:spcPct val="130000"/>
              </a:lnSpc>
              <a:buClr>
                <a:srgbClr val="3C8C93"/>
              </a:buClr>
              <a:buSzPct val="90000"/>
              <a:buFont typeface="Wingdings" pitchFamily="2" charset="2"/>
              <a:buChar char="p"/>
            </a:pPr>
            <a:r>
              <a:rPr lang="en-US" altLang="zh-CN" sz="2400" smtClean="0">
                <a:ea typeface="楷体" pitchFamily="49" charset="-122"/>
              </a:rPr>
              <a:t> </a:t>
            </a:r>
            <a:r>
              <a:rPr lang="zh-CN" altLang="en-US" sz="2400" smtClean="0">
                <a:ea typeface="楷体" pitchFamily="49" charset="-122"/>
              </a:rPr>
              <a:t>轮查 </a:t>
            </a:r>
            <a:r>
              <a:rPr lang="en-US" altLang="zh-CN" sz="2400" smtClean="0">
                <a:ea typeface="楷体" pitchFamily="49" charset="-122"/>
              </a:rPr>
              <a:t>(Pass-round)</a:t>
            </a:r>
          </a:p>
          <a:p>
            <a:pPr>
              <a:lnSpc>
                <a:spcPct val="130000"/>
              </a:lnSpc>
              <a:buClr>
                <a:srgbClr val="3C8C93"/>
              </a:buClr>
              <a:buSzPct val="90000"/>
              <a:buFont typeface="Wingdings" pitchFamily="2" charset="2"/>
              <a:buChar char="p"/>
            </a:pPr>
            <a:r>
              <a:rPr lang="en-US" altLang="zh-CN" sz="2400" smtClean="0">
                <a:ea typeface="楷体" pitchFamily="49" charset="-122"/>
              </a:rPr>
              <a:t> </a:t>
            </a:r>
            <a:r>
              <a:rPr lang="zh-CN" altLang="en-US" sz="2400" smtClean="0">
                <a:ea typeface="楷体" pitchFamily="49" charset="-122"/>
              </a:rPr>
              <a:t>走查 </a:t>
            </a:r>
            <a:r>
              <a:rPr lang="en-US" altLang="zh-CN" sz="2400" smtClean="0">
                <a:ea typeface="楷体" pitchFamily="49" charset="-122"/>
              </a:rPr>
              <a:t>(walk-through)</a:t>
            </a:r>
          </a:p>
          <a:p>
            <a:pPr>
              <a:lnSpc>
                <a:spcPct val="130000"/>
              </a:lnSpc>
              <a:buClr>
                <a:srgbClr val="3C8C93"/>
              </a:buClr>
              <a:buSzPct val="90000"/>
              <a:buFont typeface="Wingdings" pitchFamily="2" charset="2"/>
              <a:buChar char="p"/>
            </a:pPr>
            <a:r>
              <a:rPr lang="en-US" altLang="zh-CN" sz="2400" smtClean="0">
                <a:ea typeface="楷体" pitchFamily="49" charset="-122"/>
              </a:rPr>
              <a:t> </a:t>
            </a:r>
            <a:r>
              <a:rPr lang="zh-CN" altLang="en-US" sz="2400" smtClean="0">
                <a:ea typeface="楷体" pitchFamily="49" charset="-122"/>
              </a:rPr>
              <a:t>会议评审 </a:t>
            </a:r>
            <a:r>
              <a:rPr lang="en-US" altLang="zh-CN" sz="2400" smtClean="0">
                <a:ea typeface="楷体" pitchFamily="49" charset="-122"/>
              </a:rPr>
              <a:t>(Inspection)</a:t>
            </a:r>
          </a:p>
        </p:txBody>
      </p:sp>
      <p:grpSp>
        <p:nvGrpSpPr>
          <p:cNvPr id="44036" name="组合 4"/>
          <p:cNvGrpSpPr>
            <a:grpSpLocks/>
          </p:cNvGrpSpPr>
          <p:nvPr/>
        </p:nvGrpSpPr>
        <p:grpSpPr bwMode="auto">
          <a:xfrm>
            <a:off x="323850" y="4616450"/>
            <a:ext cx="9086850" cy="2047875"/>
            <a:chOff x="56414" y="4292048"/>
            <a:chExt cx="9144000" cy="2048934"/>
          </a:xfrm>
        </p:grpSpPr>
        <p:sp>
          <p:nvSpPr>
            <p:cNvPr id="44037" name="AutoShape 5"/>
            <p:cNvSpPr>
              <a:spLocks noChangeAspect="1" noChangeArrowheads="1" noTextEdit="1"/>
            </p:cNvSpPr>
            <p:nvPr/>
          </p:nvSpPr>
          <p:spPr bwMode="auto">
            <a:xfrm>
              <a:off x="56414" y="4292048"/>
              <a:ext cx="9144000" cy="171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8" name="AutoShape 6"/>
            <p:cNvSpPr>
              <a:spLocks noChangeArrowheads="1"/>
            </p:cNvSpPr>
            <p:nvPr/>
          </p:nvSpPr>
          <p:spPr bwMode="auto">
            <a:xfrm>
              <a:off x="612100" y="4766372"/>
              <a:ext cx="8153176" cy="597268"/>
            </a:xfrm>
            <a:prstGeom prst="rightArrow">
              <a:avLst>
                <a:gd name="adj1" fmla="val 43148"/>
                <a:gd name="adj2" fmla="val 173858"/>
              </a:avLst>
            </a:prstGeom>
            <a:solidFill>
              <a:srgbClr val="99CCFF"/>
            </a:solidFill>
            <a:ln w="9525">
              <a:solidFill>
                <a:srgbClr val="000000"/>
              </a:solidFill>
              <a:miter lim="800000"/>
              <a:headEnd/>
              <a:tailEnd/>
            </a:ln>
          </p:spPr>
          <p:txBody>
            <a:bodyPr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solidFill>
                  <a:srgbClr val="7030A0"/>
                </a:solidFill>
                <a:ea typeface="宋体" pitchFamily="2" charset="-122"/>
              </a:endParaRPr>
            </a:p>
          </p:txBody>
        </p:sp>
        <p:sp>
          <p:nvSpPr>
            <p:cNvPr id="44039" name="Text Box 7"/>
            <p:cNvSpPr txBox="1">
              <a:spLocks noChangeArrowheads="1"/>
            </p:cNvSpPr>
            <p:nvPr/>
          </p:nvSpPr>
          <p:spPr bwMode="auto">
            <a:xfrm>
              <a:off x="402795" y="4547711"/>
              <a:ext cx="1829952" cy="4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最不正式的</a:t>
              </a:r>
            </a:p>
          </p:txBody>
        </p:sp>
        <p:sp>
          <p:nvSpPr>
            <p:cNvPr id="44040" name="Text Box 8"/>
            <p:cNvSpPr txBox="1">
              <a:spLocks noChangeArrowheads="1"/>
            </p:cNvSpPr>
            <p:nvPr/>
          </p:nvSpPr>
          <p:spPr bwMode="auto">
            <a:xfrm>
              <a:off x="7223567" y="4419222"/>
              <a:ext cx="1392146" cy="4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最正式的</a:t>
              </a:r>
            </a:p>
          </p:txBody>
        </p:sp>
        <p:sp>
          <p:nvSpPr>
            <p:cNvPr id="44041" name="Text Box 10"/>
            <p:cNvSpPr txBox="1">
              <a:spLocks noChangeArrowheads="1"/>
            </p:cNvSpPr>
            <p:nvPr/>
          </p:nvSpPr>
          <p:spPr bwMode="auto">
            <a:xfrm>
              <a:off x="801452" y="5559471"/>
              <a:ext cx="1405588" cy="4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临时评审</a:t>
              </a:r>
            </a:p>
          </p:txBody>
        </p:sp>
        <p:sp>
          <p:nvSpPr>
            <p:cNvPr id="44042" name="Text Box 12"/>
            <p:cNvSpPr txBox="1">
              <a:spLocks noChangeArrowheads="1"/>
            </p:cNvSpPr>
            <p:nvPr/>
          </p:nvSpPr>
          <p:spPr bwMode="auto">
            <a:xfrm>
              <a:off x="2510432" y="5573644"/>
              <a:ext cx="990824" cy="4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轮查</a:t>
              </a:r>
            </a:p>
          </p:txBody>
        </p:sp>
        <p:sp>
          <p:nvSpPr>
            <p:cNvPr id="44043" name="Text Box 14"/>
            <p:cNvSpPr txBox="1">
              <a:spLocks noChangeArrowheads="1"/>
            </p:cNvSpPr>
            <p:nvPr/>
          </p:nvSpPr>
          <p:spPr bwMode="auto">
            <a:xfrm>
              <a:off x="3848812" y="5559471"/>
              <a:ext cx="1017707" cy="4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  走查</a:t>
              </a:r>
            </a:p>
          </p:txBody>
        </p:sp>
        <p:sp>
          <p:nvSpPr>
            <p:cNvPr id="44044" name="Text Box 16"/>
            <p:cNvSpPr txBox="1">
              <a:spLocks noChangeArrowheads="1"/>
            </p:cNvSpPr>
            <p:nvPr/>
          </p:nvSpPr>
          <p:spPr bwMode="auto">
            <a:xfrm>
              <a:off x="5252480" y="5573644"/>
              <a:ext cx="1515039" cy="76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互为评审</a:t>
              </a:r>
            </a:p>
            <a:p>
              <a:pPr eaLnBrk="1" hangingPunct="1"/>
              <a:r>
                <a:rPr lang="zh-CN" altLang="en-US" sz="2000">
                  <a:solidFill>
                    <a:srgbClr val="7030A0"/>
                  </a:solidFill>
                  <a:ea typeface="宋体" pitchFamily="2" charset="-122"/>
                </a:rPr>
                <a:t>同行评审</a:t>
              </a:r>
            </a:p>
          </p:txBody>
        </p:sp>
        <p:grpSp>
          <p:nvGrpSpPr>
            <p:cNvPr id="44045" name="组合 3"/>
            <p:cNvGrpSpPr>
              <a:grpSpLocks/>
            </p:cNvGrpSpPr>
            <p:nvPr/>
          </p:nvGrpSpPr>
          <p:grpSpPr bwMode="auto">
            <a:xfrm>
              <a:off x="1353298" y="5225966"/>
              <a:ext cx="5921901" cy="388672"/>
              <a:chOff x="1332954" y="4550966"/>
              <a:chExt cx="5921901" cy="516283"/>
            </a:xfrm>
          </p:grpSpPr>
          <p:sp>
            <p:nvSpPr>
              <p:cNvPr id="44047" name="Line 9"/>
              <p:cNvSpPr>
                <a:spLocks noChangeShapeType="1"/>
              </p:cNvSpPr>
              <p:nvPr/>
            </p:nvSpPr>
            <p:spPr bwMode="auto">
              <a:xfrm flipH="1" flipV="1">
                <a:off x="1332954" y="4550966"/>
                <a:ext cx="0" cy="5142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Line 11"/>
              <p:cNvSpPr>
                <a:spLocks noChangeShapeType="1"/>
              </p:cNvSpPr>
              <p:nvPr/>
            </p:nvSpPr>
            <p:spPr bwMode="auto">
              <a:xfrm flipH="1" flipV="1">
                <a:off x="2855674" y="4550966"/>
                <a:ext cx="0" cy="516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13"/>
              <p:cNvSpPr>
                <a:spLocks noChangeShapeType="1"/>
              </p:cNvSpPr>
              <p:nvPr/>
            </p:nvSpPr>
            <p:spPr bwMode="auto">
              <a:xfrm flipH="1" flipV="1">
                <a:off x="4338069" y="4550966"/>
                <a:ext cx="0" cy="516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5"/>
              <p:cNvSpPr>
                <a:spLocks noChangeShapeType="1"/>
              </p:cNvSpPr>
              <p:nvPr/>
            </p:nvSpPr>
            <p:spPr bwMode="auto">
              <a:xfrm flipH="1" flipV="1">
                <a:off x="5860789" y="4550966"/>
                <a:ext cx="0" cy="51425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17"/>
              <p:cNvSpPr>
                <a:spLocks noChangeShapeType="1"/>
              </p:cNvSpPr>
              <p:nvPr/>
            </p:nvSpPr>
            <p:spPr bwMode="auto">
              <a:xfrm flipH="1" flipV="1">
                <a:off x="7254855" y="4550966"/>
                <a:ext cx="0" cy="5162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4046" name="Text Box 18"/>
            <p:cNvSpPr txBox="1">
              <a:spLocks noChangeArrowheads="1"/>
            </p:cNvSpPr>
            <p:nvPr/>
          </p:nvSpPr>
          <p:spPr bwMode="auto">
            <a:xfrm>
              <a:off x="6767519" y="5606038"/>
              <a:ext cx="1152121" cy="43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9436" tIns="29718" rIns="59436" bIns="29718"/>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000">
                  <a:solidFill>
                    <a:srgbClr val="7030A0"/>
                  </a:solidFill>
                  <a:ea typeface="宋体" pitchFamily="2" charset="-122"/>
                </a:rPr>
                <a:t>  评审</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2339975" y="188913"/>
            <a:ext cx="4537075" cy="762000"/>
          </a:xfrm>
        </p:spPr>
        <p:txBody>
          <a:bodyPr/>
          <a:lstStyle/>
          <a:p>
            <a:pPr algn="ctr" eaLnBrk="1" hangingPunct="1">
              <a:lnSpc>
                <a:spcPct val="120000"/>
              </a:lnSpc>
            </a:pPr>
            <a:r>
              <a:rPr lang="en-US" altLang="zh-CN" sz="3600" smtClean="0">
                <a:solidFill>
                  <a:srgbClr val="FFFF00"/>
                </a:solidFill>
                <a:latin typeface="黑体" pitchFamily="2" charset="-122"/>
              </a:rPr>
              <a:t>2.1 </a:t>
            </a:r>
            <a:r>
              <a:rPr lang="zh-CN" altLang="en-US" sz="3600" smtClean="0">
                <a:solidFill>
                  <a:srgbClr val="FFFF00"/>
                </a:solidFill>
                <a:latin typeface="黑体" pitchFamily="2" charset="-122"/>
              </a:rPr>
              <a:t>软件缺陷</a:t>
            </a:r>
          </a:p>
        </p:txBody>
      </p:sp>
      <p:sp>
        <p:nvSpPr>
          <p:cNvPr id="9219" name="Rectangle 6"/>
          <p:cNvSpPr>
            <a:spLocks noChangeArrowheads="1"/>
          </p:cNvSpPr>
          <p:nvPr/>
        </p:nvSpPr>
        <p:spPr bwMode="auto">
          <a:xfrm>
            <a:off x="1212850" y="2041525"/>
            <a:ext cx="4572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50000"/>
              </a:lnSpc>
            </a:pPr>
            <a:r>
              <a:rPr lang="en-US" altLang="zh-CN" sz="2800">
                <a:ea typeface="宋体" pitchFamily="2" charset="-122"/>
              </a:rPr>
              <a:t>2.1.1 </a:t>
            </a:r>
            <a:r>
              <a:rPr lang="zh-CN" altLang="en-US" sz="2800">
                <a:ea typeface="宋体" pitchFamily="2" charset="-122"/>
              </a:rPr>
              <a:t>软件质量的内涵</a:t>
            </a:r>
          </a:p>
          <a:p>
            <a:pPr eaLnBrk="1" hangingPunct="1">
              <a:lnSpc>
                <a:spcPct val="150000"/>
              </a:lnSpc>
            </a:pPr>
            <a:r>
              <a:rPr lang="en-US" altLang="zh-CN" sz="2800">
                <a:ea typeface="宋体" pitchFamily="2" charset="-122"/>
              </a:rPr>
              <a:t>2.1.2 </a:t>
            </a:r>
            <a:r>
              <a:rPr lang="zh-CN" altLang="en-US" sz="2800">
                <a:ea typeface="宋体" pitchFamily="2" charset="-122"/>
              </a:rPr>
              <a:t>软件缺陷的定义</a:t>
            </a:r>
          </a:p>
          <a:p>
            <a:pPr eaLnBrk="1" hangingPunct="1">
              <a:lnSpc>
                <a:spcPct val="150000"/>
              </a:lnSpc>
            </a:pPr>
            <a:r>
              <a:rPr lang="en-US" altLang="zh-CN" sz="2800">
                <a:ea typeface="宋体" pitchFamily="2" charset="-122"/>
              </a:rPr>
              <a:t>2.1.3 </a:t>
            </a:r>
            <a:r>
              <a:rPr lang="zh-CN" altLang="en-US" sz="2800">
                <a:ea typeface="宋体" pitchFamily="2" charset="-122"/>
              </a:rPr>
              <a:t>软件缺陷的产生</a:t>
            </a:r>
          </a:p>
          <a:p>
            <a:pPr eaLnBrk="1" hangingPunct="1">
              <a:lnSpc>
                <a:spcPct val="150000"/>
              </a:lnSpc>
            </a:pPr>
            <a:r>
              <a:rPr lang="en-US" altLang="zh-CN" sz="2800">
                <a:ea typeface="宋体" pitchFamily="2" charset="-122"/>
              </a:rPr>
              <a:t>2.1.4 </a:t>
            </a:r>
            <a:r>
              <a:rPr lang="zh-CN" altLang="en-US" sz="2800">
                <a:ea typeface="宋体" pitchFamily="2" charset="-122"/>
              </a:rPr>
              <a:t>软件缺陷的构成</a:t>
            </a:r>
          </a:p>
          <a:p>
            <a:pPr eaLnBrk="1" hangingPunct="1">
              <a:lnSpc>
                <a:spcPct val="150000"/>
              </a:lnSpc>
            </a:pPr>
            <a:r>
              <a:rPr lang="en-US" altLang="zh-CN" sz="2800">
                <a:ea typeface="宋体" pitchFamily="2" charset="-122"/>
              </a:rPr>
              <a:t>2.1.5 </a:t>
            </a:r>
            <a:r>
              <a:rPr lang="zh-CN" altLang="en-US" sz="2800">
                <a:ea typeface="宋体" pitchFamily="2" charset="-122"/>
              </a:rPr>
              <a:t>修复软件缺陷的代价</a:t>
            </a:r>
          </a:p>
        </p:txBody>
      </p:sp>
      <p:pic>
        <p:nvPicPr>
          <p:cNvPr id="9220" name="Picture 6" descr="http://i.zdnet.com/blogs/moodys-software-bug-screws-investors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938" y="2333625"/>
            <a:ext cx="30099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a:xfrm>
            <a:off x="1331913" y="366713"/>
            <a:ext cx="6240462" cy="561975"/>
          </a:xfrm>
        </p:spPr>
        <p:txBody>
          <a:bodyPr/>
          <a:lstStyle/>
          <a:p>
            <a:pPr algn="ctr" eaLnBrk="1" hangingPunct="1"/>
            <a:r>
              <a:rPr lang="zh-CN" altLang="en-US" sz="3600" smtClean="0">
                <a:solidFill>
                  <a:srgbClr val="FFFF00"/>
                </a:solidFill>
                <a:latin typeface="黑体" pitchFamily="2" charset="-122"/>
              </a:rPr>
              <a:t>评审分类</a:t>
            </a:r>
          </a:p>
        </p:txBody>
      </p:sp>
      <p:sp>
        <p:nvSpPr>
          <p:cNvPr id="45059" name="Content Placeholder 2"/>
          <p:cNvSpPr>
            <a:spLocks noGrp="1" noChangeArrowheads="1"/>
          </p:cNvSpPr>
          <p:nvPr>
            <p:ph idx="1"/>
          </p:nvPr>
        </p:nvSpPr>
        <p:spPr>
          <a:xfrm>
            <a:off x="1042988" y="2349500"/>
            <a:ext cx="3213100" cy="2862263"/>
          </a:xfrm>
        </p:spPr>
        <p:txBody>
          <a:bodyPr/>
          <a:lstStyle/>
          <a:p>
            <a:pPr>
              <a:lnSpc>
                <a:spcPct val="130000"/>
              </a:lnSpc>
              <a:buClr>
                <a:srgbClr val="3C8C93"/>
              </a:buClr>
              <a:buSzPct val="90000"/>
              <a:buFont typeface="Wingdings" pitchFamily="2" charset="2"/>
              <a:buChar char="p"/>
            </a:pPr>
            <a:r>
              <a:rPr lang="zh-CN" altLang="en-US" sz="2800" smtClean="0">
                <a:latin typeface="宋体" pitchFamily="2" charset="-122"/>
                <a:ea typeface="宋体" pitchFamily="2" charset="-122"/>
              </a:rPr>
              <a:t>管理评审</a:t>
            </a:r>
            <a:endParaRPr lang="en-US" altLang="zh-CN" sz="2800" smtClean="0">
              <a:latin typeface="宋体" pitchFamily="2" charset="-122"/>
              <a:ea typeface="宋体" pitchFamily="2" charset="-122"/>
            </a:endParaRPr>
          </a:p>
          <a:p>
            <a:pPr>
              <a:lnSpc>
                <a:spcPct val="130000"/>
              </a:lnSpc>
              <a:buClr>
                <a:srgbClr val="3C8C93"/>
              </a:buClr>
              <a:buSzPct val="90000"/>
              <a:buFont typeface="Wingdings" pitchFamily="2" charset="2"/>
              <a:buChar char="p"/>
            </a:pPr>
            <a:r>
              <a:rPr lang="zh-CN" altLang="en-US" sz="2800" smtClean="0">
                <a:latin typeface="宋体" pitchFamily="2" charset="-122"/>
                <a:ea typeface="宋体" pitchFamily="2" charset="-122"/>
              </a:rPr>
              <a:t>技术评审</a:t>
            </a:r>
            <a:endParaRPr lang="en-US" altLang="zh-CN" sz="2800" smtClean="0">
              <a:latin typeface="宋体" pitchFamily="2" charset="-122"/>
              <a:ea typeface="宋体" pitchFamily="2" charset="-122"/>
            </a:endParaRPr>
          </a:p>
          <a:p>
            <a:pPr>
              <a:lnSpc>
                <a:spcPct val="130000"/>
              </a:lnSpc>
              <a:buClr>
                <a:srgbClr val="3C8C93"/>
              </a:buClr>
              <a:buSzPct val="90000"/>
              <a:buFont typeface="Wingdings" pitchFamily="2" charset="2"/>
              <a:buChar char="p"/>
            </a:pPr>
            <a:r>
              <a:rPr lang="zh-CN" altLang="en-US" sz="2800" smtClean="0">
                <a:latin typeface="宋体" pitchFamily="2" charset="-122"/>
                <a:ea typeface="宋体" pitchFamily="2" charset="-122"/>
              </a:rPr>
              <a:t>文档评审</a:t>
            </a:r>
            <a:endParaRPr lang="en-US" altLang="zh-CN" sz="2800" smtClean="0">
              <a:latin typeface="宋体" pitchFamily="2" charset="-122"/>
              <a:ea typeface="宋体" pitchFamily="2" charset="-122"/>
            </a:endParaRPr>
          </a:p>
          <a:p>
            <a:pPr>
              <a:lnSpc>
                <a:spcPct val="130000"/>
              </a:lnSpc>
              <a:buClr>
                <a:srgbClr val="3C8C93"/>
              </a:buClr>
              <a:buSzPct val="90000"/>
              <a:buFont typeface="Wingdings" pitchFamily="2" charset="2"/>
              <a:buChar char="p"/>
            </a:pPr>
            <a:r>
              <a:rPr lang="zh-CN" altLang="en-US" sz="2800" smtClean="0">
                <a:latin typeface="宋体" pitchFamily="2" charset="-122"/>
                <a:ea typeface="宋体" pitchFamily="2" charset="-122"/>
              </a:rPr>
              <a:t>流程评审</a:t>
            </a:r>
            <a:endParaRPr lang="en-US" altLang="zh-CN" sz="2800" smtClean="0">
              <a:latin typeface="宋体" pitchFamily="2" charset="-122"/>
              <a:ea typeface="宋体" pitchFamily="2" charset="-122"/>
            </a:endParaRPr>
          </a:p>
        </p:txBody>
      </p:sp>
      <p:grpSp>
        <p:nvGrpSpPr>
          <p:cNvPr id="45060" name="Group 7"/>
          <p:cNvGrpSpPr>
            <a:grpSpLocks/>
          </p:cNvGrpSpPr>
          <p:nvPr/>
        </p:nvGrpSpPr>
        <p:grpSpPr bwMode="auto">
          <a:xfrm>
            <a:off x="4319588" y="1808163"/>
            <a:ext cx="3492500" cy="3600450"/>
            <a:chOff x="4170357" y="1785915"/>
            <a:chExt cx="4125969" cy="4198995"/>
          </a:xfrm>
        </p:grpSpPr>
        <p:pic>
          <p:nvPicPr>
            <p:cNvPr id="45061" name="Picture 6" descr="http://t2.gstatic.com/images?q=tbn:rlWq-vl5JgHa1M:http://www.cre8ortechnology.com/nbss.png&am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908" y="2844792"/>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8" descr="http://www.davidgilson.co.uk/wp-content/uploads/2009/09/ubuntu-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357" y="1785915"/>
              <a:ext cx="4125969" cy="41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87450" y="260350"/>
            <a:ext cx="6767513" cy="890588"/>
          </a:xfrm>
        </p:spPr>
        <p:txBody>
          <a:bodyPr/>
          <a:lstStyle/>
          <a:p>
            <a:pPr algn="ctr" eaLnBrk="1" hangingPunct="1"/>
            <a:r>
              <a:rPr lang="zh-CN" altLang="en-US" sz="3600" smtClean="0">
                <a:solidFill>
                  <a:srgbClr val="FFFF00"/>
                </a:solidFill>
                <a:latin typeface="黑体" pitchFamily="2" charset="-122"/>
              </a:rPr>
              <a:t>需求和设计审查</a:t>
            </a:r>
          </a:p>
        </p:txBody>
      </p:sp>
      <p:sp>
        <p:nvSpPr>
          <p:cNvPr id="34819" name="Rectangle 3"/>
          <p:cNvSpPr>
            <a:spLocks noChangeArrowheads="1"/>
          </p:cNvSpPr>
          <p:nvPr/>
        </p:nvSpPr>
        <p:spPr bwMode="auto">
          <a:xfrm>
            <a:off x="468313" y="2070100"/>
            <a:ext cx="4356100" cy="3435350"/>
          </a:xfrm>
          <a:prstGeom prst="rect">
            <a:avLst/>
          </a:prstGeom>
          <a:solidFill>
            <a:schemeClr val="accent3">
              <a:lumMod val="90000"/>
            </a:schemeClr>
          </a:solidFill>
          <a:ln w="9525" algn="ctr">
            <a:noFill/>
            <a:miter lim="800000"/>
          </a:ln>
        </p:spPr>
        <p:txBody>
          <a:bodyPr anchor="ctr">
            <a:spAutoFit/>
          </a:bodyPr>
          <a:lstStyle/>
          <a:p>
            <a:pPr defTabSz="-635" eaLnBrk="0" hangingPunct="0">
              <a:lnSpc>
                <a:spcPct val="130000"/>
              </a:lnSpc>
              <a:spcBef>
                <a:spcPct val="20000"/>
              </a:spcBef>
              <a:buClr>
                <a:schemeClr val="accent1">
                  <a:lumMod val="50000"/>
                </a:schemeClr>
              </a:buClr>
              <a:buSzPct val="90000"/>
              <a:tabLst>
                <a:tab pos="571500" algn="l"/>
              </a:tabLst>
              <a:defRPr/>
            </a:pPr>
            <a:r>
              <a:rPr lang="zh-CN" altLang="en-US" sz="2400" i="0" noProof="1">
                <a:latin typeface="+mn-lt"/>
                <a:ea typeface="楷体"/>
                <a:cs typeface="楷体"/>
              </a:rPr>
              <a:t>测试人员参与产品需求分析和系统设计，认真阅读有关文档，真正理解客户的需求和技术上的设计，检查需求说明书对产品描述的准确性、一致性等，检查系统设计的合理性和可测试性</a:t>
            </a:r>
            <a:r>
              <a:rPr lang="zh-CN" altLang="en-US" sz="2400" i="0" noProof="1" smtClean="0">
                <a:latin typeface="+mn-lt"/>
                <a:ea typeface="楷体"/>
                <a:cs typeface="楷体"/>
              </a:rPr>
              <a:t>等</a:t>
            </a:r>
            <a:endParaRPr lang="zh-CN" altLang="en-US" sz="2400" i="0" noProof="1">
              <a:latin typeface="+mn-lt"/>
              <a:ea typeface="楷体"/>
              <a:cs typeface="楷体"/>
            </a:endParaRP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060575"/>
            <a:ext cx="3925887"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a:xfrm>
            <a:off x="1692275" y="366713"/>
            <a:ext cx="5880100" cy="561975"/>
          </a:xfrm>
        </p:spPr>
        <p:txBody>
          <a:bodyPr/>
          <a:lstStyle/>
          <a:p>
            <a:pPr algn="ctr" eaLnBrk="1" hangingPunct="1"/>
            <a:r>
              <a:rPr lang="en-US" altLang="zh-CN" sz="3600" smtClean="0">
                <a:solidFill>
                  <a:srgbClr val="FFFF00"/>
                </a:solidFill>
              </a:rPr>
              <a:t>2.3.2</a:t>
            </a:r>
            <a:r>
              <a:rPr lang="en-US" altLang="zh-CN" sz="3600" smtClean="0">
                <a:solidFill>
                  <a:srgbClr val="FFFF00"/>
                </a:solidFill>
                <a:latin typeface="黑体" pitchFamily="2" charset="-122"/>
              </a:rPr>
              <a:t> </a:t>
            </a:r>
            <a:r>
              <a:rPr lang="en-US" altLang="en-US" sz="3600" smtClean="0">
                <a:solidFill>
                  <a:srgbClr val="FFFF00"/>
                </a:solidFill>
                <a:latin typeface="黑体" pitchFamily="2" charset="-122"/>
              </a:rPr>
              <a:t>静态分析</a:t>
            </a:r>
            <a:endParaRPr lang="zh-CN" altLang="en-US" sz="3600" smtClean="0">
              <a:solidFill>
                <a:srgbClr val="FFFF00"/>
              </a:solidFill>
              <a:latin typeface="黑体" pitchFamily="2" charset="-122"/>
            </a:endParaRPr>
          </a:p>
        </p:txBody>
      </p:sp>
      <p:sp>
        <p:nvSpPr>
          <p:cNvPr id="47107" name="Content Placeholder 2"/>
          <p:cNvSpPr>
            <a:spLocks noGrp="1" noChangeArrowheads="1"/>
          </p:cNvSpPr>
          <p:nvPr>
            <p:ph idx="1"/>
          </p:nvPr>
        </p:nvSpPr>
        <p:spPr>
          <a:xfrm>
            <a:off x="755650" y="2060575"/>
            <a:ext cx="7920038" cy="3240088"/>
          </a:xfrm>
        </p:spPr>
        <p:txBody>
          <a:bodyPr/>
          <a:lstStyle/>
          <a:p>
            <a:pPr>
              <a:lnSpc>
                <a:spcPct val="130000"/>
              </a:lnSpc>
              <a:buClr>
                <a:srgbClr val="3C8C93"/>
              </a:buClr>
              <a:buSzPct val="90000"/>
              <a:buFont typeface="Wingdings" pitchFamily="2" charset="2"/>
              <a:buChar char="p"/>
            </a:pPr>
            <a:r>
              <a:rPr lang="zh-CN" altLang="zh-CN" sz="2400" smtClean="0">
                <a:latin typeface="楷体" pitchFamily="49" charset="-122"/>
                <a:ea typeface="楷体" pitchFamily="49" charset="-122"/>
              </a:rPr>
              <a:t>人工检测：人工检测偏重于编码风格、质量的检验，</a:t>
            </a:r>
            <a:r>
              <a:rPr lang="zh-CN" altLang="en-US" sz="2400" smtClean="0">
                <a:latin typeface="楷体" pitchFamily="49" charset="-122"/>
                <a:ea typeface="楷体" pitchFamily="49" charset="-122"/>
              </a:rPr>
              <a:t>对设计、代码进行分析，</a:t>
            </a:r>
            <a:r>
              <a:rPr lang="zh-CN" altLang="zh-CN" sz="2400" smtClean="0">
                <a:latin typeface="楷体" pitchFamily="49" charset="-122"/>
                <a:ea typeface="楷体" pitchFamily="49" charset="-122"/>
              </a:rPr>
              <a:t>有效地发现逻辑设计和编码错误。</a:t>
            </a:r>
          </a:p>
          <a:p>
            <a:pPr>
              <a:lnSpc>
                <a:spcPct val="130000"/>
              </a:lnSpc>
              <a:buClr>
                <a:srgbClr val="3C8C93"/>
              </a:buClr>
              <a:buSzPct val="90000"/>
              <a:buFont typeface="Wingdings" pitchFamily="2" charset="2"/>
              <a:buChar char="p"/>
            </a:pPr>
            <a:r>
              <a:rPr lang="zh-CN" altLang="zh-CN" sz="2400" smtClean="0">
                <a:latin typeface="楷体" pitchFamily="49" charset="-122"/>
                <a:ea typeface="楷体" pitchFamily="49" charset="-122"/>
              </a:rPr>
              <a:t>计算机辅助静态分析：利用静态分析工具对被测程序进行特性分析，从程序中提取一些信息，以便检查程序逻辑的各种缺陷和可疑的程序构造。</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16013" y="188913"/>
            <a:ext cx="6767512" cy="890587"/>
          </a:xfrm>
        </p:spPr>
        <p:txBody>
          <a:bodyPr/>
          <a:lstStyle/>
          <a:p>
            <a:pPr algn="ctr" eaLnBrk="1" hangingPunct="1"/>
            <a:r>
              <a:rPr lang="en-US" altLang="zh-CN" sz="3600" smtClean="0">
                <a:solidFill>
                  <a:srgbClr val="FFFF00"/>
                </a:solidFill>
              </a:rPr>
              <a:t>2.3.3 </a:t>
            </a:r>
            <a:r>
              <a:rPr lang="zh-CN" altLang="en-US" sz="3600" smtClean="0">
                <a:solidFill>
                  <a:srgbClr val="FFFF00"/>
                </a:solidFill>
              </a:rPr>
              <a:t>验证和确认（</a:t>
            </a:r>
            <a:r>
              <a:rPr lang="en-US" altLang="zh-CN" sz="3600" smtClean="0">
                <a:solidFill>
                  <a:srgbClr val="FFFF00"/>
                </a:solidFill>
              </a:rPr>
              <a:t>V &amp; V</a:t>
            </a:r>
            <a:r>
              <a:rPr lang="zh-CN" altLang="en-US" sz="3600" smtClean="0">
                <a:solidFill>
                  <a:srgbClr val="FFFF00"/>
                </a:solidFill>
              </a:rPr>
              <a:t>） </a:t>
            </a:r>
          </a:p>
        </p:txBody>
      </p:sp>
      <p:sp>
        <p:nvSpPr>
          <p:cNvPr id="22531" name="Rectangle 3"/>
          <p:cNvSpPr>
            <a:spLocks noChangeArrowheads="1"/>
          </p:cNvSpPr>
          <p:nvPr/>
        </p:nvSpPr>
        <p:spPr bwMode="auto">
          <a:xfrm>
            <a:off x="684213" y="1720850"/>
            <a:ext cx="8135937" cy="4137025"/>
          </a:xfrm>
          <a:prstGeom prst="rect">
            <a:avLst/>
          </a:prstGeom>
          <a:noFill/>
          <a:ln w="9525" algn="ctr">
            <a:noFill/>
            <a:miter lim="800000"/>
          </a:ln>
        </p:spPr>
        <p:txBody>
          <a:bodyPr anchor="ctr">
            <a:spAutoFit/>
          </a:bodyPr>
          <a:lstStyle/>
          <a:p>
            <a:pPr defTabSz="-635">
              <a:lnSpc>
                <a:spcPct val="130000"/>
              </a:lnSpc>
              <a:buClr>
                <a:schemeClr val="accent1"/>
              </a:buClr>
              <a:buSzPct val="75000"/>
              <a:tabLst>
                <a:tab pos="571500" algn="l"/>
              </a:tabLst>
              <a:defRPr/>
            </a:pPr>
            <a:r>
              <a:rPr lang="en-US" altLang="zh-CN" sz="2400" noProof="1">
                <a:latin typeface="Arial Black" pitchFamily="34" charset="0"/>
                <a:ea typeface="楷体_GB2312" pitchFamily="49" charset="-122"/>
              </a:rPr>
              <a:t>Verification</a:t>
            </a:r>
            <a:r>
              <a:rPr lang="zh-CN" altLang="en-US" sz="2400" noProof="1">
                <a:latin typeface="Arial Black" pitchFamily="34" charset="0"/>
                <a:ea typeface="楷体_GB2312" pitchFamily="49" charset="-122"/>
              </a:rPr>
              <a:t>：</a:t>
            </a:r>
            <a:r>
              <a:rPr lang="en-US" altLang="zh-CN" sz="2400" noProof="1">
                <a:ea typeface="楷体_GB2312" pitchFamily="49" charset="-122"/>
              </a:rPr>
              <a:t>Are we building the product right</a:t>
            </a:r>
            <a:r>
              <a:rPr lang="zh-CN" altLang="en-US" sz="2400" noProof="1">
                <a:ea typeface="楷体_GB2312" pitchFamily="49" charset="-122"/>
              </a:rPr>
              <a:t>？</a:t>
            </a:r>
            <a:endParaRPr lang="zh-CN" altLang="en-US" sz="2400" noProof="1">
              <a:latin typeface="Arial" pitchFamily="34" charset="0"/>
              <a:ea typeface="楷体_GB2312" pitchFamily="49" charset="-122"/>
            </a:endParaRPr>
          </a:p>
          <a:p>
            <a:pPr marL="342900" indent="-342900" defTabSz="-635"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i="0" noProof="1">
                <a:latin typeface="楷体"/>
                <a:ea typeface="楷体"/>
                <a:cs typeface="楷体"/>
              </a:rPr>
              <a:t>是否正确地构造了软件？即是否正确地做事，验证开发过程是否遵守已定义好的内容。验证产品满足规格设计说明书的一致性</a:t>
            </a:r>
          </a:p>
          <a:p>
            <a:pPr marL="342900" indent="-342900" defTabSz="-635" eaLnBrk="0" hangingPunct="0">
              <a:lnSpc>
                <a:spcPct val="130000"/>
              </a:lnSpc>
              <a:spcBef>
                <a:spcPct val="20000"/>
              </a:spcBef>
              <a:buClr>
                <a:schemeClr val="accent1">
                  <a:lumMod val="50000"/>
                </a:schemeClr>
              </a:buClr>
              <a:buSzPct val="90000"/>
              <a:buFont typeface="Wingdings" charset="2"/>
              <a:buChar char="p"/>
              <a:tabLst>
                <a:tab pos="571500" algn="l"/>
              </a:tabLst>
              <a:defRPr/>
            </a:pPr>
            <a:endParaRPr lang="en-US" altLang="zh-CN" sz="2400" i="0" noProof="1">
              <a:latin typeface="楷体"/>
              <a:ea typeface="楷体"/>
              <a:cs typeface="楷体"/>
            </a:endParaRPr>
          </a:p>
          <a:p>
            <a:pPr marL="342900" indent="-342900" defTabSz="-635"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en-US" altLang="zh-CN" sz="2400" i="0" noProof="1">
                <a:latin typeface="楷体"/>
                <a:ea typeface="楷体"/>
                <a:cs typeface="楷体"/>
              </a:rPr>
              <a:t>Validation</a:t>
            </a:r>
            <a:r>
              <a:rPr lang="zh-CN" altLang="en-US" sz="2400" i="0" noProof="1">
                <a:latin typeface="楷体"/>
                <a:ea typeface="楷体"/>
                <a:cs typeface="楷体"/>
              </a:rPr>
              <a:t>： </a:t>
            </a:r>
            <a:r>
              <a:rPr lang="en-US" altLang="zh-CN" sz="2400" i="0" noProof="1">
                <a:latin typeface="楷体"/>
                <a:ea typeface="楷体"/>
                <a:cs typeface="楷体"/>
              </a:rPr>
              <a:t>Are we building the right product? </a:t>
            </a:r>
            <a:r>
              <a:rPr lang="zh-CN" altLang="en-US" sz="2400" i="0" noProof="1">
                <a:latin typeface="楷体"/>
                <a:ea typeface="楷体"/>
                <a:cs typeface="楷体"/>
              </a:rPr>
              <a:t>是否构造了正是用户所需要的软件？即是否正在做正确的事。验证产品所实现的功能是否满足用户的需求</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2195513" y="260350"/>
            <a:ext cx="4537075" cy="762000"/>
          </a:xfrm>
        </p:spPr>
        <p:txBody>
          <a:bodyPr/>
          <a:lstStyle/>
          <a:p>
            <a:pPr algn="ctr" eaLnBrk="1" hangingPunct="1">
              <a:lnSpc>
                <a:spcPct val="120000"/>
              </a:lnSpc>
            </a:pPr>
            <a:r>
              <a:rPr lang="zh-CN" altLang="en-US" sz="3600" smtClean="0">
                <a:solidFill>
                  <a:srgbClr val="FFFF00"/>
                </a:solidFill>
                <a:latin typeface="黑体" pitchFamily="2" charset="-122"/>
              </a:rPr>
              <a:t>验证和确认</a:t>
            </a:r>
          </a:p>
        </p:txBody>
      </p:sp>
      <p:pic>
        <p:nvPicPr>
          <p:cNvPr id="49155" name="Picture 2" descr="http://www.mindtree.com/japan/images/intern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509713"/>
            <a:ext cx="7739062"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58888" y="260350"/>
            <a:ext cx="5976937" cy="762000"/>
          </a:xfrm>
        </p:spPr>
        <p:txBody>
          <a:bodyPr/>
          <a:lstStyle/>
          <a:p>
            <a:pPr algn="ctr" eaLnBrk="1" hangingPunct="1"/>
            <a:r>
              <a:rPr lang="en-US" altLang="zh-CN" sz="3200" smtClean="0">
                <a:solidFill>
                  <a:srgbClr val="FFFF00"/>
                </a:solidFill>
                <a:latin typeface="黑体" pitchFamily="2" charset="-122"/>
              </a:rPr>
              <a:t>2.4</a:t>
            </a:r>
            <a:r>
              <a:rPr lang="zh-CN" altLang="en-US" sz="3200" smtClean="0">
                <a:solidFill>
                  <a:srgbClr val="FFFF00"/>
                </a:solidFill>
                <a:latin typeface="黑体" pitchFamily="2" charset="-122"/>
              </a:rPr>
              <a:t> </a:t>
            </a:r>
            <a:r>
              <a:rPr lang="zh-CN" altLang="zh-CN" sz="3200" smtClean="0">
                <a:solidFill>
                  <a:srgbClr val="FFFF00"/>
                </a:solidFill>
                <a:latin typeface="黑体" pitchFamily="2" charset="-122"/>
              </a:rPr>
              <a:t>主动测试和被动测试</a:t>
            </a:r>
            <a:endParaRPr lang="zh-CN" altLang="en-US" sz="3200" smtClean="0">
              <a:latin typeface="黑体" pitchFamily="2" charset="-122"/>
            </a:endParaRPr>
          </a:p>
        </p:txBody>
      </p:sp>
      <p:sp>
        <p:nvSpPr>
          <p:cNvPr id="70659" name="Rectangle 3"/>
          <p:cNvSpPr>
            <a:spLocks noGrp="1" noChangeArrowheads="1"/>
          </p:cNvSpPr>
          <p:nvPr>
            <p:ph type="body" idx="1"/>
          </p:nvPr>
        </p:nvSpPr>
        <p:spPr>
          <a:xfrm>
            <a:off x="250825" y="1268413"/>
            <a:ext cx="8642350" cy="2154237"/>
          </a:xfrm>
          <a:ln>
            <a:miter lim="800000"/>
          </a:ln>
        </p:spPr>
        <p:txBody>
          <a:bodyPr/>
          <a:lstStyle/>
          <a:p>
            <a:pPr marL="355600" indent="-355600">
              <a:lnSpc>
                <a:spcPct val="130000"/>
              </a:lnSpc>
              <a:spcBef>
                <a:spcPct val="0"/>
              </a:spcBef>
              <a:buClr>
                <a:srgbClr val="91AC4E"/>
              </a:buClr>
              <a:buSzPct val="80000"/>
              <a:buFont typeface="Wingdings" pitchFamily="2" charset="2"/>
              <a:buChar char="p"/>
              <a:defRPr/>
            </a:pPr>
            <a:r>
              <a:rPr lang="zh-CN" sz="2400" b="1" u="sng" kern="1200" noProof="1">
                <a:effectLst>
                  <a:outerShdw blurRad="38100" dist="38100" dir="2700000" algn="tl">
                    <a:srgbClr val="FFFFFF"/>
                  </a:outerShdw>
                </a:effectLst>
                <a:latin typeface="宋体"/>
                <a:ea typeface="宋体"/>
                <a:cs typeface="宋体"/>
              </a:rPr>
              <a:t>主动测试方法</a:t>
            </a:r>
            <a:r>
              <a:rPr lang="zh-CN" altLang="en-US" sz="2400" kern="1200" noProof="1">
                <a:effectLst>
                  <a:outerShdw blurRad="38100" dist="38100" dir="2700000" algn="tl">
                    <a:srgbClr val="FFFFFF"/>
                  </a:outerShdw>
                </a:effectLst>
                <a:latin typeface="宋体"/>
                <a:ea typeface="宋体"/>
                <a:cs typeface="宋体"/>
              </a:rPr>
              <a:t>：</a:t>
            </a:r>
            <a:r>
              <a:rPr lang="zh-CN" sz="2400" kern="1200" noProof="1">
                <a:effectLst>
                  <a:outerShdw blurRad="38100" dist="38100" dir="2700000" algn="tl">
                    <a:srgbClr val="FFFFFF"/>
                  </a:outerShdw>
                </a:effectLst>
                <a:latin typeface="宋体"/>
                <a:ea typeface="宋体"/>
                <a:cs typeface="宋体"/>
              </a:rPr>
              <a:t>测试人员主动向被测试对象发送请求、或借助数据、事件驱动被测试对象的行为，从而验证被测试对象的反应或输出结果</a:t>
            </a:r>
            <a:endParaRPr lang="en-US" altLang="zh-CN" sz="2400" kern="1200" noProof="1">
              <a:effectLst>
                <a:outerShdw blurRad="38100" dist="38100" dir="2700000" algn="tl">
                  <a:srgbClr val="FFFFFF"/>
                </a:outerShdw>
              </a:effectLst>
              <a:latin typeface="宋体"/>
              <a:ea typeface="宋体"/>
              <a:cs typeface="宋体"/>
            </a:endParaRPr>
          </a:p>
          <a:p>
            <a:pPr marL="355600" indent="-355600">
              <a:lnSpc>
                <a:spcPct val="130000"/>
              </a:lnSpc>
              <a:spcBef>
                <a:spcPct val="0"/>
              </a:spcBef>
              <a:buClr>
                <a:srgbClr val="91AC4E"/>
              </a:buClr>
              <a:buSzPct val="80000"/>
              <a:buFont typeface="Wingdings" pitchFamily="2" charset="2"/>
              <a:buChar char="p"/>
              <a:defRPr/>
            </a:pPr>
            <a:r>
              <a:rPr lang="zh-CN" sz="2400" b="1" u="sng" kern="1200" noProof="1">
                <a:effectLst>
                  <a:outerShdw blurRad="38100" dist="38100" dir="2700000" algn="tl">
                    <a:srgbClr val="FFFFFF"/>
                  </a:outerShdw>
                </a:effectLst>
                <a:latin typeface="宋体"/>
                <a:ea typeface="宋体"/>
                <a:cs typeface="宋体"/>
              </a:rPr>
              <a:t>被动测试方法</a:t>
            </a:r>
            <a:r>
              <a:rPr lang="zh-CN" altLang="en-US" sz="2400" kern="1200" noProof="1">
                <a:effectLst>
                  <a:outerShdw blurRad="38100" dist="38100" dir="2700000" algn="tl">
                    <a:srgbClr val="FFFFFF"/>
                  </a:outerShdw>
                </a:effectLst>
                <a:latin typeface="宋体"/>
                <a:ea typeface="宋体"/>
                <a:cs typeface="宋体"/>
              </a:rPr>
              <a:t>：</a:t>
            </a:r>
            <a:r>
              <a:rPr lang="zh-CN" sz="2400" kern="1200" noProof="1">
                <a:effectLst>
                  <a:outerShdw blurRad="38100" dist="38100" dir="2700000" algn="tl">
                    <a:srgbClr val="FFFFFF"/>
                  </a:outerShdw>
                </a:effectLst>
                <a:latin typeface="宋体"/>
                <a:ea typeface="宋体"/>
                <a:cs typeface="宋体"/>
              </a:rPr>
              <a:t>测试人员不干预产品的运行，而是被动地监控产品在实际环境中运行，通过一定的被动机制来获得系统运行的数据，包括输入、输出数据</a:t>
            </a:r>
            <a:r>
              <a:rPr lang="en-US" altLang="zh-CN" sz="2400" kern="1200" noProof="1">
                <a:effectLst>
                  <a:outerShdw blurRad="38100" dist="38100" dir="2700000" algn="tl">
                    <a:srgbClr val="FFFFFF"/>
                  </a:outerShdw>
                </a:effectLst>
                <a:latin typeface="宋体"/>
                <a:ea typeface="宋体"/>
                <a:cs typeface="宋体"/>
              </a:rPr>
              <a:t>.</a:t>
            </a:r>
            <a:endParaRPr lang="zh-CN" altLang="en-US" sz="2400" kern="1200" noProof="1">
              <a:effectLst>
                <a:outerShdw blurRad="38100" dist="38100" dir="2700000" algn="tl">
                  <a:srgbClr val="FFFFFF"/>
                </a:outerShdw>
              </a:effectLst>
              <a:latin typeface="宋体"/>
              <a:ea typeface="宋体"/>
              <a:cs typeface="宋体"/>
            </a:endParaRPr>
          </a:p>
        </p:txBody>
      </p:sp>
      <p:pic>
        <p:nvPicPr>
          <p:cNvPr id="5" name="Picture 4" descr="3-1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149725"/>
            <a:ext cx="525621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grpId="0" nodeType="after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87450" y="260350"/>
            <a:ext cx="6769100" cy="762000"/>
          </a:xfrm>
        </p:spPr>
        <p:txBody>
          <a:bodyPr/>
          <a:lstStyle/>
          <a:p>
            <a:pPr algn="ctr" eaLnBrk="1" hangingPunct="1"/>
            <a:r>
              <a:rPr lang="zh-CN" altLang="en-US" sz="3200" smtClean="0">
                <a:solidFill>
                  <a:srgbClr val="FFFF00"/>
                </a:solidFill>
                <a:latin typeface="黑体" pitchFamily="2" charset="-122"/>
              </a:rPr>
              <a:t>实例：在线测试</a:t>
            </a:r>
            <a:r>
              <a:rPr lang="en-US" altLang="zh-CN" smtClean="0"/>
              <a:t>(Product-in Testing)</a:t>
            </a:r>
            <a:endParaRPr lang="zh-CN" altLang="en-US" smtClean="0"/>
          </a:p>
        </p:txBody>
      </p:sp>
      <p:pic>
        <p:nvPicPr>
          <p:cNvPr id="51203" name="图片 1" descr="屏幕快照 2014-03-13 下午4.59.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412875"/>
            <a:ext cx="62357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descr="屏幕快照 2014-03-13 下午4.58.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205038"/>
            <a:ext cx="696595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xfrm>
            <a:off x="1116013" y="368300"/>
            <a:ext cx="6551612" cy="684213"/>
          </a:xfrm>
        </p:spPr>
        <p:txBody>
          <a:bodyPr/>
          <a:lstStyle/>
          <a:p>
            <a:pPr algn="ctr" eaLnBrk="1" hangingPunct="1"/>
            <a:r>
              <a:rPr lang="en-US" altLang="zh-CN" sz="3200" smtClean="0">
                <a:solidFill>
                  <a:srgbClr val="FFFF00"/>
                </a:solidFill>
                <a:latin typeface="黑体" pitchFamily="2" charset="-122"/>
              </a:rPr>
              <a:t>2.5</a:t>
            </a:r>
            <a:r>
              <a:rPr lang="zh-CN" altLang="en-US" sz="3200" smtClean="0">
                <a:solidFill>
                  <a:srgbClr val="FFFF00"/>
                </a:solidFill>
                <a:latin typeface="黑体" pitchFamily="2" charset="-122"/>
              </a:rPr>
              <a:t> 黑盒测试方法和白盒测试</a:t>
            </a:r>
          </a:p>
        </p:txBody>
      </p:sp>
      <p:grpSp>
        <p:nvGrpSpPr>
          <p:cNvPr id="52227" name="Group 34"/>
          <p:cNvGrpSpPr>
            <a:grpSpLocks/>
          </p:cNvGrpSpPr>
          <p:nvPr/>
        </p:nvGrpSpPr>
        <p:grpSpPr bwMode="auto">
          <a:xfrm>
            <a:off x="5435600" y="3068638"/>
            <a:ext cx="3217863" cy="3205162"/>
            <a:chOff x="3216" y="2109"/>
            <a:chExt cx="2027" cy="2019"/>
          </a:xfrm>
        </p:grpSpPr>
        <p:grpSp>
          <p:nvGrpSpPr>
            <p:cNvPr id="52262" name="Group 35"/>
            <p:cNvGrpSpPr>
              <a:grpSpLocks/>
            </p:cNvGrpSpPr>
            <p:nvPr/>
          </p:nvGrpSpPr>
          <p:grpSpPr bwMode="auto">
            <a:xfrm>
              <a:off x="4218" y="2445"/>
              <a:ext cx="1025" cy="1683"/>
              <a:chOff x="4218" y="2445"/>
              <a:chExt cx="1025" cy="1683"/>
            </a:xfrm>
          </p:grpSpPr>
          <p:sp>
            <p:nvSpPr>
              <p:cNvPr id="52264" name="Oval 36"/>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65" name="Oval 37"/>
              <p:cNvSpPr>
                <a:spLocks noChangeArrowheads="1"/>
              </p:cNvSpPr>
              <p:nvPr/>
            </p:nvSpPr>
            <p:spPr bwMode="auto">
              <a:xfrm>
                <a:off x="4658" y="2445"/>
                <a:ext cx="56" cy="9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66" name="Line 38"/>
              <p:cNvSpPr>
                <a:spLocks noChangeShapeType="1"/>
              </p:cNvSpPr>
              <p:nvPr/>
            </p:nvSpPr>
            <p:spPr bwMode="auto">
              <a:xfrm>
                <a:off x="4690" y="2544"/>
                <a:ext cx="1" cy="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7" name="Rectangle 39"/>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68" name="Rectangle 40"/>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69" name="Line 41"/>
              <p:cNvSpPr>
                <a:spLocks noChangeShapeType="1"/>
              </p:cNvSpPr>
              <p:nvPr/>
            </p:nvSpPr>
            <p:spPr bwMode="auto">
              <a:xfrm>
                <a:off x="4690" y="2778"/>
                <a:ext cx="1" cy="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0" name="Line 42"/>
              <p:cNvSpPr>
                <a:spLocks noChangeShapeType="1"/>
              </p:cNvSpPr>
              <p:nvPr/>
            </p:nvSpPr>
            <p:spPr bwMode="auto">
              <a:xfrm flipH="1">
                <a:off x="4330" y="2895"/>
                <a:ext cx="224"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1" name="Rectangle 43"/>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72" name="Rectangle 44"/>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73" name="Rectangle 45"/>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74" name="Rectangle 46"/>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75" name="Line 47"/>
              <p:cNvSpPr>
                <a:spLocks noChangeShapeType="1"/>
              </p:cNvSpPr>
              <p:nvPr/>
            </p:nvSpPr>
            <p:spPr bwMode="auto">
              <a:xfrm>
                <a:off x="4338" y="2895"/>
                <a:ext cx="1" cy="1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48"/>
              <p:cNvSpPr>
                <a:spLocks noChangeShapeType="1"/>
              </p:cNvSpPr>
              <p:nvPr/>
            </p:nvSpPr>
            <p:spPr bwMode="auto">
              <a:xfrm flipH="1">
                <a:off x="4818" y="2895"/>
                <a:ext cx="224"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49"/>
              <p:cNvSpPr>
                <a:spLocks noChangeShapeType="1"/>
              </p:cNvSpPr>
              <p:nvPr/>
            </p:nvSpPr>
            <p:spPr bwMode="auto">
              <a:xfrm>
                <a:off x="5042" y="2895"/>
                <a:ext cx="1" cy="1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50"/>
              <p:cNvSpPr>
                <a:spLocks noChangeShapeType="1"/>
              </p:cNvSpPr>
              <p:nvPr/>
            </p:nvSpPr>
            <p:spPr bwMode="auto">
              <a:xfrm>
                <a:off x="4338" y="3165"/>
                <a:ext cx="1"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9" name="Line 51"/>
              <p:cNvSpPr>
                <a:spLocks noChangeShapeType="1"/>
              </p:cNvSpPr>
              <p:nvPr/>
            </p:nvSpPr>
            <p:spPr bwMode="auto">
              <a:xfrm>
                <a:off x="5042" y="3183"/>
                <a:ext cx="1" cy="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52"/>
              <p:cNvSpPr>
                <a:spLocks noChangeShapeType="1"/>
              </p:cNvSpPr>
              <p:nvPr/>
            </p:nvSpPr>
            <p:spPr bwMode="auto">
              <a:xfrm>
                <a:off x="4338" y="3264"/>
                <a:ext cx="696"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Line 53"/>
              <p:cNvSpPr>
                <a:spLocks noChangeShapeType="1"/>
              </p:cNvSpPr>
              <p:nvPr/>
            </p:nvSpPr>
            <p:spPr bwMode="auto">
              <a:xfrm>
                <a:off x="4690" y="3264"/>
                <a:ext cx="1" cy="1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2" name="Rectangle 54"/>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83" name="Rectangle 55"/>
              <p:cNvSpPr>
                <a:spLocks noChangeArrowheads="1"/>
              </p:cNvSpPr>
              <p:nvPr/>
            </p:nvSpPr>
            <p:spPr bwMode="auto">
              <a:xfrm>
                <a:off x="4570" y="3399"/>
                <a:ext cx="240" cy="14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84" name="Line 56"/>
              <p:cNvSpPr>
                <a:spLocks noChangeShapeType="1"/>
              </p:cNvSpPr>
              <p:nvPr/>
            </p:nvSpPr>
            <p:spPr bwMode="auto">
              <a:xfrm>
                <a:off x="4690" y="3552"/>
                <a:ext cx="1" cy="1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5" name="Line 57"/>
              <p:cNvSpPr>
                <a:spLocks noChangeShapeType="1"/>
              </p:cNvSpPr>
              <p:nvPr/>
            </p:nvSpPr>
            <p:spPr bwMode="auto">
              <a:xfrm>
                <a:off x="4690" y="3768"/>
                <a:ext cx="1" cy="4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6" name="Line 58"/>
              <p:cNvSpPr>
                <a:spLocks noChangeShapeType="1"/>
              </p:cNvSpPr>
              <p:nvPr/>
            </p:nvSpPr>
            <p:spPr bwMode="auto">
              <a:xfrm>
                <a:off x="4690" y="2580"/>
                <a:ext cx="544"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7" name="Line 59"/>
              <p:cNvSpPr>
                <a:spLocks noChangeShapeType="1"/>
              </p:cNvSpPr>
              <p:nvPr/>
            </p:nvSpPr>
            <p:spPr bwMode="auto">
              <a:xfrm>
                <a:off x="4690" y="3804"/>
                <a:ext cx="544" cy="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8" name="Line 60"/>
              <p:cNvSpPr>
                <a:spLocks noChangeShapeType="1"/>
              </p:cNvSpPr>
              <p:nvPr/>
            </p:nvSpPr>
            <p:spPr bwMode="auto">
              <a:xfrm>
                <a:off x="5242" y="2580"/>
                <a:ext cx="1" cy="12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9" name="AutoShape 61"/>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90" name="AutoShape 62"/>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52291" name="Line 63"/>
              <p:cNvSpPr>
                <a:spLocks noChangeShapeType="1"/>
              </p:cNvSpPr>
              <p:nvPr/>
            </p:nvSpPr>
            <p:spPr bwMode="auto">
              <a:xfrm>
                <a:off x="4690" y="3903"/>
                <a:ext cx="1" cy="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52263"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52228" name="Text Box 65"/>
          <p:cNvSpPr txBox="1">
            <a:spLocks noChangeArrowheads="1"/>
          </p:cNvSpPr>
          <p:nvPr/>
        </p:nvSpPr>
        <p:spPr bwMode="auto">
          <a:xfrm>
            <a:off x="900113" y="4724400"/>
            <a:ext cx="33131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spcBef>
                <a:spcPct val="50000"/>
              </a:spcBef>
              <a:buClr>
                <a:schemeClr val="accent1"/>
              </a:buClr>
              <a:buSzPct val="75000"/>
            </a:pPr>
            <a:r>
              <a:rPr lang="zh-CN" altLang="en-US" sz="2800" b="1">
                <a:latin typeface="Arial Black" pitchFamily="34" charset="0"/>
                <a:ea typeface="楷体_GB2312" pitchFamily="49" charset="-122"/>
              </a:rPr>
              <a:t>功能测试</a:t>
            </a:r>
          </a:p>
          <a:p>
            <a:pPr algn="ctr" eaLnBrk="1" hangingPunct="1">
              <a:spcBef>
                <a:spcPct val="50000"/>
              </a:spcBef>
              <a:buClr>
                <a:schemeClr val="accent1"/>
              </a:buClr>
              <a:buSzPct val="75000"/>
            </a:pPr>
            <a:r>
              <a:rPr lang="zh-CN" altLang="en-US" sz="2800" b="1">
                <a:latin typeface="Arial Black" pitchFamily="34" charset="0"/>
                <a:ea typeface="楷体_GB2312" pitchFamily="49" charset="-122"/>
              </a:rPr>
              <a:t>数据驱动测试 </a:t>
            </a:r>
          </a:p>
        </p:txBody>
      </p:sp>
      <p:sp>
        <p:nvSpPr>
          <p:cNvPr id="52229" name="Text Box 66"/>
          <p:cNvSpPr txBox="1">
            <a:spLocks noChangeArrowheads="1"/>
          </p:cNvSpPr>
          <p:nvPr/>
        </p:nvSpPr>
        <p:spPr bwMode="auto">
          <a:xfrm>
            <a:off x="5508625" y="1592263"/>
            <a:ext cx="3313113"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spcBef>
                <a:spcPct val="50000"/>
              </a:spcBef>
              <a:buClr>
                <a:schemeClr val="accent1"/>
              </a:buClr>
              <a:buSzPct val="75000"/>
            </a:pPr>
            <a:r>
              <a:rPr lang="zh-CN" altLang="en-US" sz="2800" b="1">
                <a:latin typeface="Arial Black" pitchFamily="34" charset="0"/>
                <a:ea typeface="楷体_GB2312" pitchFamily="49" charset="-122"/>
              </a:rPr>
              <a:t>结构测试</a:t>
            </a:r>
          </a:p>
          <a:p>
            <a:pPr algn="ctr" eaLnBrk="1" hangingPunct="1">
              <a:spcBef>
                <a:spcPct val="50000"/>
              </a:spcBef>
              <a:buClr>
                <a:schemeClr val="accent1"/>
              </a:buClr>
              <a:buSzPct val="75000"/>
            </a:pPr>
            <a:r>
              <a:rPr lang="zh-CN" altLang="en-US" sz="2800" b="1">
                <a:latin typeface="Arial Black" pitchFamily="34" charset="0"/>
                <a:ea typeface="楷体_GB2312" pitchFamily="49" charset="-122"/>
              </a:rPr>
              <a:t>逻辑驱动测试</a:t>
            </a:r>
            <a:r>
              <a:rPr lang="zh-CN" altLang="en-US" sz="2800" b="1">
                <a:solidFill>
                  <a:schemeClr val="bg1"/>
                </a:solidFill>
                <a:latin typeface="Arial Black" pitchFamily="34" charset="0"/>
                <a:ea typeface="楷体_GB2312" pitchFamily="49" charset="-122"/>
              </a:rPr>
              <a:t> </a:t>
            </a:r>
          </a:p>
        </p:txBody>
      </p:sp>
      <p:grpSp>
        <p:nvGrpSpPr>
          <p:cNvPr id="52230" name="Group 71"/>
          <p:cNvGrpSpPr>
            <a:grpSpLocks noChangeAspect="1"/>
          </p:cNvGrpSpPr>
          <p:nvPr/>
        </p:nvGrpSpPr>
        <p:grpSpPr bwMode="auto">
          <a:xfrm>
            <a:off x="611188" y="1731963"/>
            <a:ext cx="3960812" cy="2568575"/>
            <a:chOff x="3130" y="513"/>
            <a:chExt cx="4588" cy="3040"/>
          </a:xfrm>
        </p:grpSpPr>
        <p:sp>
          <p:nvSpPr>
            <p:cNvPr id="52232" name="AutoShape 72"/>
            <p:cNvSpPr>
              <a:spLocks noChangeAspect="1" noChangeArrowheads="1"/>
            </p:cNvSpPr>
            <p:nvPr/>
          </p:nvSpPr>
          <p:spPr bwMode="auto">
            <a:xfrm>
              <a:off x="3130" y="513"/>
              <a:ext cx="4588" cy="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grpSp>
          <p:nvGrpSpPr>
            <p:cNvPr id="52233" name="Group 73"/>
            <p:cNvGrpSpPr>
              <a:grpSpLocks/>
            </p:cNvGrpSpPr>
            <p:nvPr/>
          </p:nvGrpSpPr>
          <p:grpSpPr bwMode="auto">
            <a:xfrm>
              <a:off x="6574" y="833"/>
              <a:ext cx="1054" cy="893"/>
              <a:chOff x="3808" y="1163"/>
              <a:chExt cx="760" cy="730"/>
            </a:xfrm>
          </p:grpSpPr>
          <p:sp>
            <p:nvSpPr>
              <p:cNvPr id="52257" name="Freeform 74"/>
              <p:cNvSpPr>
                <a:spLocks noChangeArrowheads="1"/>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8" name="Freeform 75"/>
              <p:cNvSpPr>
                <a:spLocks noChangeArrowheads="1"/>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9" name="Freeform 76"/>
              <p:cNvSpPr>
                <a:spLocks noChangeArrowheads="1"/>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60" name="Freeform 77"/>
              <p:cNvSpPr>
                <a:spLocks noChangeArrowheads="1"/>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61" name="Freeform 78"/>
              <p:cNvSpPr>
                <a:spLocks noChangeArrowheads="1"/>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52234" name="Group 79"/>
            <p:cNvGrpSpPr>
              <a:grpSpLocks/>
            </p:cNvGrpSpPr>
            <p:nvPr/>
          </p:nvGrpSpPr>
          <p:grpSpPr bwMode="auto">
            <a:xfrm>
              <a:off x="5228" y="2433"/>
              <a:ext cx="658" cy="1081"/>
              <a:chOff x="2876" y="2432"/>
              <a:chExt cx="560" cy="798"/>
            </a:xfrm>
          </p:grpSpPr>
          <p:sp>
            <p:nvSpPr>
              <p:cNvPr id="52254" name="Freeform 80"/>
              <p:cNvSpPr>
                <a:spLocks noChangeArrowheads="1"/>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96">
                    <a:moveTo>
                      <a:pt x="59" y="495"/>
                    </a:moveTo>
                    <a:lnTo>
                      <a:pt x="59" y="33"/>
                    </a:lnTo>
                    <a:lnTo>
                      <a:pt x="0" y="0"/>
                    </a:lnTo>
                    <a:lnTo>
                      <a:pt x="0" y="429"/>
                    </a:lnTo>
                    <a:lnTo>
                      <a:pt x="59" y="49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5" name="Freeform 81"/>
              <p:cNvSpPr>
                <a:spLocks noChangeArrowheads="1"/>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6" name="Freeform 82"/>
              <p:cNvSpPr>
                <a:spLocks noChangeArrowheads="1"/>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396">
                    <a:moveTo>
                      <a:pt x="65" y="395"/>
                    </a:moveTo>
                    <a:lnTo>
                      <a:pt x="0" y="362"/>
                    </a:lnTo>
                    <a:lnTo>
                      <a:pt x="228" y="0"/>
                    </a:lnTo>
                    <a:lnTo>
                      <a:pt x="293" y="33"/>
                    </a:lnTo>
                    <a:lnTo>
                      <a:pt x="65" y="39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52235" name="Group 83"/>
            <p:cNvGrpSpPr>
              <a:grpSpLocks/>
            </p:cNvGrpSpPr>
            <p:nvPr/>
          </p:nvGrpSpPr>
          <p:grpSpPr bwMode="auto">
            <a:xfrm>
              <a:off x="4133" y="1027"/>
              <a:ext cx="2514" cy="2046"/>
              <a:chOff x="1994" y="1288"/>
              <a:chExt cx="1929" cy="1468"/>
            </a:xfrm>
          </p:grpSpPr>
          <p:sp>
            <p:nvSpPr>
              <p:cNvPr id="52251" name="Freeform 84"/>
              <p:cNvSpPr>
                <a:spLocks noChangeArrowheads="1"/>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98">
                    <a:moveTo>
                      <a:pt x="0" y="0"/>
                    </a:moveTo>
                    <a:lnTo>
                      <a:pt x="393" y="232"/>
                    </a:lnTo>
                    <a:lnTo>
                      <a:pt x="393" y="897"/>
                    </a:lnTo>
                    <a:lnTo>
                      <a:pt x="0" y="664"/>
                    </a:lnTo>
                    <a:lnTo>
                      <a:pt x="0" y="0"/>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2" name="Freeform 85"/>
              <p:cNvSpPr>
                <a:spLocks noChangeArrowheads="1"/>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9" h="797">
                    <a:moveTo>
                      <a:pt x="0" y="564"/>
                    </a:moveTo>
                    <a:lnTo>
                      <a:pt x="399" y="796"/>
                    </a:lnTo>
                    <a:lnTo>
                      <a:pt x="1928" y="200"/>
                    </a:lnTo>
                    <a:lnTo>
                      <a:pt x="1594" y="0"/>
                    </a:lnTo>
                    <a:lnTo>
                      <a:pt x="0" y="564"/>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3" name="Freeform 86"/>
              <p:cNvSpPr>
                <a:spLocks noChangeArrowheads="1"/>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8" h="1266">
                    <a:moveTo>
                      <a:pt x="0" y="598"/>
                    </a:moveTo>
                    <a:lnTo>
                      <a:pt x="0" y="1265"/>
                    </a:lnTo>
                    <a:lnTo>
                      <a:pt x="1527" y="565"/>
                    </a:lnTo>
                    <a:lnTo>
                      <a:pt x="1527" y="0"/>
                    </a:lnTo>
                    <a:lnTo>
                      <a:pt x="0" y="598"/>
                    </a:lnTo>
                  </a:path>
                </a:pathLst>
              </a:custGeom>
              <a:solidFill>
                <a:srgbClr val="80808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52236" name="Group 87"/>
            <p:cNvGrpSpPr>
              <a:grpSpLocks/>
            </p:cNvGrpSpPr>
            <p:nvPr/>
          </p:nvGrpSpPr>
          <p:grpSpPr bwMode="auto">
            <a:xfrm>
              <a:off x="4946" y="673"/>
              <a:ext cx="845" cy="851"/>
              <a:chOff x="2645" y="920"/>
              <a:chExt cx="649" cy="663"/>
            </a:xfrm>
          </p:grpSpPr>
          <p:sp>
            <p:nvSpPr>
              <p:cNvPr id="52247" name="Freeform 88"/>
              <p:cNvSpPr>
                <a:spLocks noChangeArrowheads="1"/>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86">
                    <a:moveTo>
                      <a:pt x="64" y="85"/>
                    </a:moveTo>
                    <a:lnTo>
                      <a:pt x="227" y="27"/>
                    </a:lnTo>
                    <a:lnTo>
                      <a:pt x="156" y="0"/>
                    </a:lnTo>
                    <a:lnTo>
                      <a:pt x="0" y="58"/>
                    </a:lnTo>
                    <a:lnTo>
                      <a:pt x="64" y="8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48" name="Freeform 89"/>
              <p:cNvSpPr>
                <a:spLocks noChangeArrowheads="1"/>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49" name="Freeform 90"/>
              <p:cNvSpPr>
                <a:spLocks noChangeArrowheads="1"/>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93">
                    <a:moveTo>
                      <a:pt x="70" y="92"/>
                    </a:moveTo>
                    <a:lnTo>
                      <a:pt x="0" y="59"/>
                    </a:lnTo>
                    <a:lnTo>
                      <a:pt x="185" y="0"/>
                    </a:lnTo>
                    <a:lnTo>
                      <a:pt x="250" y="30"/>
                    </a:lnTo>
                    <a:lnTo>
                      <a:pt x="70" y="92"/>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50" name="Freeform 91"/>
              <p:cNvSpPr>
                <a:spLocks noChangeArrowheads="1"/>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62">
                    <a:moveTo>
                      <a:pt x="0" y="429"/>
                    </a:moveTo>
                    <a:lnTo>
                      <a:pt x="59" y="461"/>
                    </a:lnTo>
                    <a:lnTo>
                      <a:pt x="59" y="33"/>
                    </a:lnTo>
                    <a:lnTo>
                      <a:pt x="0" y="0"/>
                    </a:lnTo>
                    <a:lnTo>
                      <a:pt x="0" y="429"/>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52237" name="Group 92"/>
            <p:cNvGrpSpPr>
              <a:grpSpLocks/>
            </p:cNvGrpSpPr>
            <p:nvPr/>
          </p:nvGrpSpPr>
          <p:grpSpPr bwMode="auto">
            <a:xfrm>
              <a:off x="3507" y="2113"/>
              <a:ext cx="891" cy="908"/>
              <a:chOff x="1528" y="2059"/>
              <a:chExt cx="760" cy="730"/>
            </a:xfrm>
          </p:grpSpPr>
          <p:sp>
            <p:nvSpPr>
              <p:cNvPr id="52242" name="Freeform 93"/>
              <p:cNvSpPr>
                <a:spLocks noChangeArrowheads="1"/>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43" name="Freeform 94"/>
              <p:cNvSpPr>
                <a:spLocks noChangeArrowheads="1"/>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44" name="Freeform 95"/>
              <p:cNvSpPr>
                <a:spLocks noChangeArrowheads="1"/>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45" name="Freeform 96"/>
              <p:cNvSpPr>
                <a:spLocks noChangeArrowheads="1"/>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2246" name="Freeform 97"/>
              <p:cNvSpPr>
                <a:spLocks noChangeArrowheads="1"/>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333333"/>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2238" name="Rectangle 98"/>
            <p:cNvSpPr>
              <a:spLocks noChangeArrowheads="1"/>
            </p:cNvSpPr>
            <p:nvPr/>
          </p:nvSpPr>
          <p:spPr bwMode="auto">
            <a:xfrm>
              <a:off x="4133" y="513"/>
              <a:ext cx="137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just" eaLnBrk="1" hangingPunct="1">
                <a:lnSpc>
                  <a:spcPts val="2200"/>
                </a:lnSpc>
                <a:buClr>
                  <a:schemeClr val="accent1"/>
                </a:buClr>
                <a:buSzPct val="75000"/>
              </a:pPr>
              <a:r>
                <a:rPr lang="zh-CN" altLang="en-US">
                  <a:solidFill>
                    <a:srgbClr val="000099"/>
                  </a:solidFill>
                  <a:ea typeface="宋体" pitchFamily="2" charset="-122"/>
                </a:rPr>
                <a:t>客户需求</a:t>
              </a:r>
              <a:endParaRPr lang="zh-CN" altLang="en-US">
                <a:solidFill>
                  <a:schemeClr val="bg1"/>
                </a:solidFill>
                <a:latin typeface="Arial Black" pitchFamily="34" charset="0"/>
                <a:ea typeface="楷体_GB2312" pitchFamily="49" charset="-122"/>
              </a:endParaRPr>
            </a:p>
          </p:txBody>
        </p:sp>
        <p:sp>
          <p:nvSpPr>
            <p:cNvPr id="52239" name="Rectangle 99"/>
            <p:cNvSpPr>
              <a:spLocks noChangeArrowheads="1"/>
            </p:cNvSpPr>
            <p:nvPr/>
          </p:nvSpPr>
          <p:spPr bwMode="auto">
            <a:xfrm>
              <a:off x="5698" y="2753"/>
              <a:ext cx="125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just" eaLnBrk="1" hangingPunct="1">
                <a:lnSpc>
                  <a:spcPts val="2200"/>
                </a:lnSpc>
                <a:buClr>
                  <a:schemeClr val="accent1"/>
                </a:buClr>
                <a:buSzPct val="75000"/>
              </a:pPr>
              <a:r>
                <a:rPr lang="zh-CN" altLang="en-US" sz="1600">
                  <a:solidFill>
                    <a:srgbClr val="000099"/>
                  </a:solidFill>
                  <a:ea typeface="宋体" pitchFamily="2" charset="-122"/>
                </a:rPr>
                <a:t>事件驱动</a:t>
              </a:r>
              <a:endParaRPr lang="zh-CN" altLang="en-US" sz="1600">
                <a:solidFill>
                  <a:schemeClr val="bg1"/>
                </a:solidFill>
                <a:latin typeface="Arial Black" pitchFamily="34" charset="0"/>
                <a:ea typeface="楷体_GB2312" pitchFamily="49" charset="-122"/>
              </a:endParaRPr>
            </a:p>
          </p:txBody>
        </p:sp>
        <p:sp>
          <p:nvSpPr>
            <p:cNvPr id="52240" name="Rectangle 100"/>
            <p:cNvSpPr>
              <a:spLocks noChangeArrowheads="1"/>
            </p:cNvSpPr>
            <p:nvPr/>
          </p:nvSpPr>
          <p:spPr bwMode="auto">
            <a:xfrm>
              <a:off x="3287" y="2113"/>
              <a:ext cx="76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just" eaLnBrk="1" hangingPunct="1">
                <a:lnSpc>
                  <a:spcPts val="2200"/>
                </a:lnSpc>
                <a:buClr>
                  <a:schemeClr val="accent1"/>
                </a:buClr>
                <a:buSzPct val="75000"/>
              </a:pPr>
              <a:r>
                <a:rPr lang="zh-CN" altLang="en-US">
                  <a:solidFill>
                    <a:srgbClr val="000099"/>
                  </a:solidFill>
                  <a:ea typeface="宋体" pitchFamily="2" charset="-122"/>
                </a:rPr>
                <a:t>输入</a:t>
              </a:r>
              <a:endParaRPr lang="zh-CN" altLang="en-US">
                <a:solidFill>
                  <a:schemeClr val="bg1"/>
                </a:solidFill>
                <a:latin typeface="Arial Black" pitchFamily="34" charset="0"/>
                <a:ea typeface="楷体_GB2312" pitchFamily="49" charset="-122"/>
              </a:endParaRPr>
            </a:p>
          </p:txBody>
        </p:sp>
        <p:sp>
          <p:nvSpPr>
            <p:cNvPr id="52241" name="Rectangle 101"/>
            <p:cNvSpPr>
              <a:spLocks noChangeArrowheads="1"/>
            </p:cNvSpPr>
            <p:nvPr/>
          </p:nvSpPr>
          <p:spPr bwMode="auto">
            <a:xfrm>
              <a:off x="7012" y="1633"/>
              <a:ext cx="706"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114300" indent="-1143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just" eaLnBrk="1" hangingPunct="1">
                <a:lnSpc>
                  <a:spcPts val="2200"/>
                </a:lnSpc>
                <a:buClr>
                  <a:schemeClr val="accent1"/>
                </a:buClr>
                <a:buSzPct val="75000"/>
              </a:pPr>
              <a:r>
                <a:rPr lang="zh-CN" altLang="en-US" sz="1600">
                  <a:solidFill>
                    <a:srgbClr val="000099"/>
                  </a:solidFill>
                  <a:ea typeface="宋体" pitchFamily="2" charset="-122"/>
                </a:rPr>
                <a:t>输出</a:t>
              </a:r>
              <a:endParaRPr lang="zh-CN" altLang="en-US" sz="1600">
                <a:solidFill>
                  <a:schemeClr val="bg1"/>
                </a:solidFill>
                <a:latin typeface="Arial Black" pitchFamily="34" charset="0"/>
                <a:ea typeface="楷体_GB2312" pitchFamily="49" charset="-122"/>
              </a:endParaRPr>
            </a:p>
          </p:txBody>
        </p:sp>
      </p:grpSp>
      <p:sp>
        <p:nvSpPr>
          <p:cNvPr id="52231" name="Line 102"/>
          <p:cNvSpPr>
            <a:spLocks noChangeShapeType="1"/>
          </p:cNvSpPr>
          <p:nvPr/>
        </p:nvSpPr>
        <p:spPr bwMode="auto">
          <a:xfrm>
            <a:off x="4787900" y="1520825"/>
            <a:ext cx="0" cy="5337175"/>
          </a:xfrm>
          <a:prstGeom prst="line">
            <a:avLst/>
          </a:prstGeom>
          <a:noFill/>
          <a:ln w="38100" cmpd="dbl">
            <a:solidFill>
              <a:srgbClr val="91AC4E"/>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55650" y="260350"/>
            <a:ext cx="7221538" cy="944563"/>
          </a:xfrm>
        </p:spPr>
        <p:txBody>
          <a:bodyPr/>
          <a:lstStyle/>
          <a:p>
            <a:pPr algn="ctr" eaLnBrk="1" hangingPunct="1"/>
            <a:r>
              <a:rPr lang="zh-CN" altLang="en-US" sz="3600" smtClean="0">
                <a:solidFill>
                  <a:srgbClr val="FFFF00"/>
                </a:solidFill>
                <a:latin typeface="黑体" pitchFamily="2" charset="-122"/>
              </a:rPr>
              <a:t>小结</a:t>
            </a:r>
          </a:p>
        </p:txBody>
      </p:sp>
      <p:pic>
        <p:nvPicPr>
          <p:cNvPr id="53251" name="图片 1" descr="屏幕快照 2015-01-21 下午1.22.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89138"/>
            <a:ext cx="820578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331913" y="404748"/>
            <a:ext cx="5969000" cy="487362"/>
          </a:xfrm>
        </p:spPr>
        <p:txBody>
          <a:bodyPr/>
          <a:lstStyle/>
          <a:p>
            <a:pPr algn="ctr" eaLnBrk="1" hangingPunct="1"/>
            <a:r>
              <a:rPr lang="en-US" altLang="zh-CN" sz="3600" b="1" dirty="0" smtClean="0">
                <a:solidFill>
                  <a:srgbClr val="FFFF00"/>
                </a:solidFill>
                <a:ea typeface="宋体" pitchFamily="2" charset="-122"/>
              </a:rPr>
              <a:t>2.6</a:t>
            </a:r>
            <a:r>
              <a:rPr lang="zh-CN" altLang="en-US" sz="3600" b="1" dirty="0" smtClean="0">
                <a:solidFill>
                  <a:srgbClr val="FFFF00"/>
                </a:solidFill>
                <a:ea typeface="宋体" pitchFamily="2" charset="-122"/>
              </a:rPr>
              <a:t> 软件测试级别</a:t>
            </a:r>
            <a:endParaRPr lang="en-US" altLang="zh-CN" sz="3600" b="1" dirty="0" smtClean="0">
              <a:solidFill>
                <a:srgbClr val="FFFF00"/>
              </a:solidFill>
              <a:ea typeface="宋体" pitchFamily="2" charset="-122"/>
            </a:endParaRPr>
          </a:p>
        </p:txBody>
      </p:sp>
      <p:sp>
        <p:nvSpPr>
          <p:cNvPr id="54275" name="灯片编号占位符 39"/>
          <p:cNvSpPr>
            <a:spLocks noGrp="1" noChangeArrowheads="1"/>
          </p:cNvSpPr>
          <p:nvPr>
            <p:ph type="sldNum" sz="quarter" idx="11"/>
          </p:nvPr>
        </p:nvSpPr>
        <p:spPr bwMode="auto">
          <a:xfrm>
            <a:off x="6858000" y="6357938"/>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fld id="{C248B1B9-414B-43B6-AD68-F00552CC72DE}" type="slidenum">
              <a:rPr lang="zh-CN" altLang="en-US" i="0">
                <a:ea typeface="宋体" pitchFamily="2" charset="-122"/>
              </a:rPr>
              <a:pPr eaLnBrk="1" hangingPunct="1"/>
              <a:t>49</a:t>
            </a:fld>
            <a:endParaRPr lang="en-US" altLang="zh-CN" i="0">
              <a:ea typeface="宋体" pitchFamily="2" charset="-122"/>
            </a:endParaRPr>
          </a:p>
        </p:txBody>
      </p:sp>
      <p:pic>
        <p:nvPicPr>
          <p:cNvPr id="54276" name="Picture 13" descr="图1-3%20改进的RAD模型及其解释"/>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557338"/>
            <a:ext cx="6303963"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Line 6"/>
          <p:cNvSpPr>
            <a:spLocks noChangeShapeType="1"/>
          </p:cNvSpPr>
          <p:nvPr/>
        </p:nvSpPr>
        <p:spPr bwMode="auto">
          <a:xfrm>
            <a:off x="4525963" y="1660525"/>
            <a:ext cx="0" cy="5076825"/>
          </a:xfrm>
          <a:prstGeom prst="line">
            <a:avLst/>
          </a:prstGeom>
          <a:noFill/>
          <a:ln w="28575" cap="rnd">
            <a:solidFill>
              <a:srgbClr val="3366FF"/>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78" name="Line 4"/>
          <p:cNvSpPr>
            <a:spLocks noChangeShapeType="1"/>
          </p:cNvSpPr>
          <p:nvPr/>
        </p:nvSpPr>
        <p:spPr bwMode="auto">
          <a:xfrm>
            <a:off x="1285875" y="3063875"/>
            <a:ext cx="6300788"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63713" y="260350"/>
            <a:ext cx="5899150" cy="819150"/>
          </a:xfrm>
        </p:spPr>
        <p:txBody>
          <a:bodyPr/>
          <a:lstStyle/>
          <a:p>
            <a:pPr algn="ctr" eaLnBrk="1" hangingPunct="1"/>
            <a:r>
              <a:rPr lang="zh-CN" altLang="en-US" sz="3600" smtClean="0">
                <a:solidFill>
                  <a:srgbClr val="FFFF00"/>
                </a:solidFill>
                <a:latin typeface="黑体" pitchFamily="2" charset="-122"/>
              </a:rPr>
              <a:t>什么是“质量” ？</a:t>
            </a:r>
            <a:endParaRPr lang="en-US" altLang="zh-CN" sz="3600" smtClean="0">
              <a:solidFill>
                <a:srgbClr val="FFFF00"/>
              </a:solidFill>
              <a:latin typeface="黑体" pitchFamily="2" charset="-122"/>
            </a:endParaRPr>
          </a:p>
        </p:txBody>
      </p:sp>
      <p:pic>
        <p:nvPicPr>
          <p:cNvPr id="10243" name="Picture 4" descr="http://www.ipc.co.ir/UserFiles/qual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916113"/>
            <a:ext cx="65405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44"/>
          <p:cNvSpPr>
            <a:spLocks noGrp="1" noChangeArrowheads="1"/>
          </p:cNvSpPr>
          <p:nvPr>
            <p:ph type="title" idx="4294967295"/>
          </p:nvPr>
        </p:nvSpPr>
        <p:spPr>
          <a:xfrm>
            <a:off x="1258888" y="549275"/>
            <a:ext cx="6408737" cy="490538"/>
          </a:xfrm>
          <a:solidFill>
            <a:srgbClr val="FFFFFF"/>
          </a:solidFill>
          <a:ln>
            <a:solidFill>
              <a:srgbClr val="000000"/>
            </a:solidFill>
            <a:miter lim="800000"/>
            <a:headEnd/>
            <a:tailEnd/>
          </a:ln>
        </p:spPr>
        <p:txBody>
          <a:bodyPr tIns="0" bIns="0" anchor="t"/>
          <a:lstStyle/>
          <a:p>
            <a:pPr algn="ctr" defTabSz="1436688" eaLnBrk="1" hangingPunct="1">
              <a:buClr>
                <a:srgbClr val="00518E"/>
              </a:buClr>
            </a:pPr>
            <a:r>
              <a:rPr lang="zh-CN" altLang="de-DE" sz="3200" smtClean="0">
                <a:solidFill>
                  <a:srgbClr val="FFFF00"/>
                </a:solidFill>
                <a:latin typeface="黑体" pitchFamily="2" charset="-122"/>
              </a:rPr>
              <a:t> </a:t>
            </a:r>
            <a:r>
              <a:rPr lang="zh-CN" altLang="en-US" sz="3200" smtClean="0">
                <a:solidFill>
                  <a:srgbClr val="FFFF00"/>
                </a:solidFill>
                <a:latin typeface="黑体" pitchFamily="2" charset="-122"/>
              </a:rPr>
              <a:t>不同测试级别的任务</a:t>
            </a:r>
            <a:endParaRPr lang="de-DE" altLang="de-DE" sz="3200" smtClean="0">
              <a:solidFill>
                <a:srgbClr val="FFFF00"/>
              </a:solidFill>
              <a:latin typeface="黑体" pitchFamily="2" charset="-122"/>
            </a:endParaRPr>
          </a:p>
        </p:txBody>
      </p:sp>
      <p:grpSp>
        <p:nvGrpSpPr>
          <p:cNvPr id="55299" name="组合 38"/>
          <p:cNvGrpSpPr>
            <a:grpSpLocks/>
          </p:cNvGrpSpPr>
          <p:nvPr/>
        </p:nvGrpSpPr>
        <p:grpSpPr bwMode="auto">
          <a:xfrm>
            <a:off x="1116013" y="1700213"/>
            <a:ext cx="7129462" cy="4311650"/>
            <a:chOff x="685800" y="1301750"/>
            <a:chExt cx="7942858" cy="4710477"/>
          </a:xfrm>
        </p:grpSpPr>
        <p:sp>
          <p:nvSpPr>
            <p:cNvPr id="55300" name="Rectangle 4"/>
            <p:cNvSpPr>
              <a:spLocks noChangeArrowheads="1"/>
            </p:cNvSpPr>
            <p:nvPr/>
          </p:nvSpPr>
          <p:spPr bwMode="auto">
            <a:xfrm>
              <a:off x="4665663" y="4959350"/>
              <a:ext cx="592137" cy="495300"/>
            </a:xfrm>
            <a:prstGeom prst="rect">
              <a:avLst/>
            </a:prstGeom>
            <a:solidFill>
              <a:schemeClr val="bg1"/>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01" name="AutoShape 5"/>
            <p:cNvSpPr>
              <a:spLocks/>
            </p:cNvSpPr>
            <p:nvPr/>
          </p:nvSpPr>
          <p:spPr bwMode="auto">
            <a:xfrm>
              <a:off x="6589443" y="5675764"/>
              <a:ext cx="608404" cy="336463"/>
            </a:xfrm>
            <a:prstGeom prst="accentCallout1">
              <a:avLst>
                <a:gd name="adj1" fmla="val 33644"/>
                <a:gd name="adj2" fmla="val -12764"/>
                <a:gd name="adj3" fmla="val -106074"/>
                <a:gd name="adj4" fmla="val -220745"/>
              </a:avLst>
            </a:prstGeom>
            <a:solidFill>
              <a:srgbClr val="D9D9D9"/>
            </a:solidFill>
            <a:ln w="9525">
              <a:solidFill>
                <a:schemeClr val="tx1"/>
              </a:solidFill>
              <a:miter lim="800000"/>
              <a:headEnd/>
              <a:tailEnd/>
            </a:ln>
          </p:spPr>
          <p:txBody>
            <a:bodyPr wrap="none"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de-DE" sz="1400">
                  <a:latin typeface="华文楷体" pitchFamily="2" charset="-122"/>
                  <a:ea typeface="华文楷体" pitchFamily="2" charset="-122"/>
                </a:rPr>
                <a:t>调试</a:t>
              </a:r>
              <a:endParaRPr lang="de-DE" altLang="en-US" sz="1400">
                <a:latin typeface="华文楷体" pitchFamily="2" charset="-122"/>
                <a:ea typeface="华文楷体" pitchFamily="2" charset="-122"/>
              </a:endParaRPr>
            </a:p>
          </p:txBody>
        </p:sp>
        <p:grpSp>
          <p:nvGrpSpPr>
            <p:cNvPr id="55302" name="Group 60"/>
            <p:cNvGrpSpPr>
              <a:grpSpLocks/>
            </p:cNvGrpSpPr>
            <p:nvPr/>
          </p:nvGrpSpPr>
          <p:grpSpPr bwMode="auto">
            <a:xfrm>
              <a:off x="4665663" y="4197350"/>
              <a:ext cx="1497012" cy="495300"/>
              <a:chOff x="2939" y="2736"/>
              <a:chExt cx="943" cy="312"/>
            </a:xfrm>
          </p:grpSpPr>
          <p:sp>
            <p:nvSpPr>
              <p:cNvPr id="55329" name="Rectangle 9" descr="75%"/>
              <p:cNvSpPr>
                <a:spLocks noChangeArrowheads="1"/>
              </p:cNvSpPr>
              <p:nvPr/>
            </p:nvSpPr>
            <p:spPr bwMode="auto">
              <a:xfrm>
                <a:off x="2939" y="2736"/>
                <a:ext cx="597" cy="312"/>
              </a:xfrm>
              <a:prstGeom prst="rect">
                <a:avLst/>
              </a:prstGeom>
              <a:pattFill prst="pct75">
                <a:fgClr>
                  <a:schemeClr val="accent2"/>
                </a:fgClr>
                <a:bgClr>
                  <a:srgbClr val="FFFFFF"/>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30" name="Rectangle 10" descr="Diagonal hell nach unten"/>
              <p:cNvSpPr>
                <a:spLocks noChangeArrowheads="1"/>
              </p:cNvSpPr>
              <p:nvPr/>
            </p:nvSpPr>
            <p:spPr bwMode="auto">
              <a:xfrm>
                <a:off x="3542" y="2736"/>
                <a:ext cx="167" cy="312"/>
              </a:xfrm>
              <a:prstGeom prst="rect">
                <a:avLst/>
              </a:prstGeom>
              <a:pattFill prst="dkDnDiag">
                <a:fgClr>
                  <a:srgbClr val="006040"/>
                </a:fgClr>
                <a:bgClr>
                  <a:schemeClr val="accent1"/>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31" name="Rectangle 11"/>
              <p:cNvSpPr>
                <a:spLocks noChangeArrowheads="1"/>
              </p:cNvSpPr>
              <p:nvPr/>
            </p:nvSpPr>
            <p:spPr bwMode="auto">
              <a:xfrm>
                <a:off x="3715" y="2736"/>
                <a:ext cx="167" cy="312"/>
              </a:xfrm>
              <a:prstGeom prst="rect">
                <a:avLst/>
              </a:prstGeom>
              <a:solidFill>
                <a:srgbClr val="CCCCFF"/>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grpSp>
        <p:sp>
          <p:nvSpPr>
            <p:cNvPr id="55303" name="AutoShape 12"/>
            <p:cNvSpPr>
              <a:spLocks/>
            </p:cNvSpPr>
            <p:nvPr/>
          </p:nvSpPr>
          <p:spPr bwMode="auto">
            <a:xfrm>
              <a:off x="6948472" y="4652502"/>
              <a:ext cx="1008112" cy="808204"/>
            </a:xfrm>
            <a:prstGeom prst="accentCallout1">
              <a:avLst>
                <a:gd name="adj1" fmla="val 13741"/>
                <a:gd name="adj2" fmla="val -7569"/>
                <a:gd name="adj3" fmla="val 3139"/>
                <a:gd name="adj4" fmla="val -75931"/>
              </a:avLst>
            </a:prstGeom>
            <a:solidFill>
              <a:srgbClr val="D9D9D9"/>
            </a:solidFill>
            <a:ln w="9525">
              <a:solidFill>
                <a:schemeClr val="tx1"/>
              </a:solidFill>
              <a:miter lim="800000"/>
              <a:headEnd/>
              <a:tailEnd/>
            </a:ln>
          </p:spPr>
          <p:txBody>
            <a:bodyPr wrap="none"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a:latin typeface="华文楷体" pitchFamily="2" charset="-122"/>
                  <a:ea typeface="华文楷体" pitchFamily="2" charset="-122"/>
                </a:rPr>
                <a:t>组件</a:t>
              </a:r>
              <a:r>
                <a:rPr lang="zh-CN" altLang="de-DE" sz="1400">
                  <a:latin typeface="华文楷体" pitchFamily="2" charset="-122"/>
                  <a:ea typeface="华文楷体" pitchFamily="2" charset="-122"/>
                </a:rPr>
                <a:t>功能</a:t>
              </a:r>
              <a:r>
                <a:rPr lang="de-DE" altLang="en-US" sz="1400">
                  <a:latin typeface="华文楷体" pitchFamily="2" charset="-122"/>
                  <a:ea typeface="华文楷体" pitchFamily="2" charset="-122"/>
                </a:rPr>
                <a:t/>
              </a:r>
              <a:br>
                <a:rPr lang="de-DE" altLang="en-US" sz="1400">
                  <a:latin typeface="华文楷体" pitchFamily="2" charset="-122"/>
                  <a:ea typeface="华文楷体" pitchFamily="2" charset="-122"/>
                </a:rPr>
              </a:br>
              <a:r>
                <a:rPr lang="zh-CN" altLang="de-DE" sz="1400">
                  <a:latin typeface="华文楷体" pitchFamily="2" charset="-122"/>
                  <a:ea typeface="华文楷体" pitchFamily="2" charset="-122"/>
                </a:rPr>
                <a:t>健壮性</a:t>
              </a:r>
              <a:r>
                <a:rPr lang="de-DE" altLang="en-US" sz="1400">
                  <a:latin typeface="华文楷体" pitchFamily="2" charset="-122"/>
                  <a:ea typeface="华文楷体" pitchFamily="2" charset="-122"/>
                </a:rPr>
                <a:t/>
              </a:r>
              <a:br>
                <a:rPr lang="de-DE" altLang="en-US" sz="1400">
                  <a:latin typeface="华文楷体" pitchFamily="2" charset="-122"/>
                  <a:ea typeface="华文楷体" pitchFamily="2" charset="-122"/>
                </a:rPr>
              </a:br>
              <a:r>
                <a:rPr lang="zh-CN" altLang="de-DE" sz="1400">
                  <a:latin typeface="华文楷体" pitchFamily="2" charset="-122"/>
                  <a:ea typeface="华文楷体" pitchFamily="2" charset="-122"/>
                </a:rPr>
                <a:t>效率</a:t>
              </a:r>
              <a:endParaRPr lang="de-DE" altLang="en-US" sz="1400">
                <a:latin typeface="华文楷体" pitchFamily="2" charset="-122"/>
                <a:ea typeface="华文楷体" pitchFamily="2" charset="-122"/>
              </a:endParaRPr>
            </a:p>
          </p:txBody>
        </p:sp>
        <p:sp>
          <p:nvSpPr>
            <p:cNvPr id="55304" name="Rectangle 15" descr="75%"/>
            <p:cNvSpPr>
              <a:spLocks noChangeArrowheads="1"/>
            </p:cNvSpPr>
            <p:nvPr/>
          </p:nvSpPr>
          <p:spPr bwMode="auto">
            <a:xfrm>
              <a:off x="4665663" y="3435350"/>
              <a:ext cx="652462" cy="495300"/>
            </a:xfrm>
            <a:prstGeom prst="rect">
              <a:avLst/>
            </a:prstGeom>
            <a:pattFill prst="pct75">
              <a:fgClr>
                <a:schemeClr val="accent2"/>
              </a:fgClr>
              <a:bgClr>
                <a:srgbClr val="FFFFFF"/>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05" name="AutoShape 16"/>
            <p:cNvSpPr>
              <a:spLocks/>
            </p:cNvSpPr>
            <p:nvPr/>
          </p:nvSpPr>
          <p:spPr bwMode="auto">
            <a:xfrm>
              <a:off x="6745082" y="4090574"/>
              <a:ext cx="1607672" cy="336463"/>
            </a:xfrm>
            <a:prstGeom prst="accentCallout1">
              <a:avLst>
                <a:gd name="adj1" fmla="val 33644"/>
                <a:gd name="adj2" fmla="val -7569"/>
                <a:gd name="adj3" fmla="val -100431"/>
                <a:gd name="adj4" fmla="val -89718"/>
              </a:avLst>
            </a:prstGeom>
            <a:solidFill>
              <a:srgbClr val="D9D9D9"/>
            </a:solidFill>
            <a:ln w="9525">
              <a:solidFill>
                <a:schemeClr val="tx1"/>
              </a:solidFill>
              <a:miter lim="800000"/>
              <a:headEnd/>
              <a:tailEnd/>
            </a:ln>
          </p:spPr>
          <p:txBody>
            <a:bodyPr wrap="none"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a:latin typeface="华文楷体" pitchFamily="2" charset="-122"/>
                  <a:ea typeface="华文楷体" pitchFamily="2" charset="-122"/>
                </a:rPr>
                <a:t>组件之间的接口</a:t>
              </a:r>
              <a:endParaRPr lang="de-DE" altLang="en-US" sz="1400">
                <a:latin typeface="华文楷体" pitchFamily="2" charset="-122"/>
                <a:ea typeface="华文楷体" pitchFamily="2" charset="-122"/>
              </a:endParaRPr>
            </a:p>
          </p:txBody>
        </p:sp>
        <p:grpSp>
          <p:nvGrpSpPr>
            <p:cNvPr id="55306" name="Group 61"/>
            <p:cNvGrpSpPr>
              <a:grpSpLocks/>
            </p:cNvGrpSpPr>
            <p:nvPr/>
          </p:nvGrpSpPr>
          <p:grpSpPr bwMode="auto">
            <a:xfrm>
              <a:off x="4643438" y="2708275"/>
              <a:ext cx="2470150" cy="495300"/>
              <a:chOff x="2939" y="1776"/>
              <a:chExt cx="1556" cy="312"/>
            </a:xfrm>
          </p:grpSpPr>
          <p:sp>
            <p:nvSpPr>
              <p:cNvPr id="55324" name="Rectangle 21" descr="75%"/>
              <p:cNvSpPr>
                <a:spLocks noChangeArrowheads="1"/>
              </p:cNvSpPr>
              <p:nvPr/>
            </p:nvSpPr>
            <p:spPr bwMode="auto">
              <a:xfrm>
                <a:off x="2939" y="1776"/>
                <a:ext cx="225" cy="312"/>
              </a:xfrm>
              <a:prstGeom prst="rect">
                <a:avLst/>
              </a:prstGeom>
              <a:pattFill prst="pct75">
                <a:fgClr>
                  <a:schemeClr val="accent2"/>
                </a:fgClr>
                <a:bgClr>
                  <a:srgbClr val="FFFFFF"/>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5" name="Rectangle 22" descr="Diagonal hell nach oben"/>
              <p:cNvSpPr>
                <a:spLocks noChangeArrowheads="1"/>
              </p:cNvSpPr>
              <p:nvPr/>
            </p:nvSpPr>
            <p:spPr bwMode="auto">
              <a:xfrm>
                <a:off x="3170" y="1776"/>
                <a:ext cx="327" cy="312"/>
              </a:xfrm>
              <a:prstGeom prst="rect">
                <a:avLst/>
              </a:prstGeom>
              <a:pattFill prst="dkUpDiag">
                <a:fgClr>
                  <a:schemeClr val="tx2"/>
                </a:fgClr>
                <a:bgClr>
                  <a:srgbClr val="FFFFFF"/>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6" name="Rectangle 23" descr="Vertikal dunkel"/>
              <p:cNvSpPr>
                <a:spLocks noChangeArrowheads="1"/>
              </p:cNvSpPr>
              <p:nvPr/>
            </p:nvSpPr>
            <p:spPr bwMode="auto">
              <a:xfrm>
                <a:off x="3503" y="1776"/>
                <a:ext cx="327" cy="312"/>
              </a:xfrm>
              <a:prstGeom prst="rect">
                <a:avLst/>
              </a:prstGeom>
              <a:pattFill prst="dkVert">
                <a:fgClr>
                  <a:srgbClr val="663300"/>
                </a:fgClr>
                <a:bgClr>
                  <a:srgbClr val="CC9900"/>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7" name="Rectangle 24" descr="Diagonal hell nach unten"/>
              <p:cNvSpPr>
                <a:spLocks noChangeArrowheads="1"/>
              </p:cNvSpPr>
              <p:nvPr/>
            </p:nvSpPr>
            <p:spPr bwMode="auto">
              <a:xfrm>
                <a:off x="3836" y="1776"/>
                <a:ext cx="327" cy="312"/>
              </a:xfrm>
              <a:prstGeom prst="rect">
                <a:avLst/>
              </a:prstGeom>
              <a:pattFill prst="dkDnDiag">
                <a:fgClr>
                  <a:srgbClr val="006040"/>
                </a:fgClr>
                <a:bgClr>
                  <a:schemeClr val="accent1"/>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8" name="Rectangle 25"/>
              <p:cNvSpPr>
                <a:spLocks noChangeArrowheads="1"/>
              </p:cNvSpPr>
              <p:nvPr/>
            </p:nvSpPr>
            <p:spPr bwMode="auto">
              <a:xfrm>
                <a:off x="4168" y="1776"/>
                <a:ext cx="327" cy="312"/>
              </a:xfrm>
              <a:prstGeom prst="rect">
                <a:avLst/>
              </a:prstGeom>
              <a:solidFill>
                <a:srgbClr val="CCCCFF"/>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grpSp>
        <p:sp>
          <p:nvSpPr>
            <p:cNvPr id="55307" name="AutoShape 26"/>
            <p:cNvSpPr>
              <a:spLocks/>
            </p:cNvSpPr>
            <p:nvPr/>
          </p:nvSpPr>
          <p:spPr bwMode="auto">
            <a:xfrm>
              <a:off x="7452528" y="2637195"/>
              <a:ext cx="1176130" cy="1042341"/>
            </a:xfrm>
            <a:prstGeom prst="accentCallout1">
              <a:avLst>
                <a:gd name="adj1" fmla="val 8634"/>
                <a:gd name="adj2" fmla="val -6477"/>
                <a:gd name="adj3" fmla="val 21657"/>
                <a:gd name="adj4" fmla="val -28426"/>
              </a:avLst>
            </a:prstGeom>
            <a:solidFill>
              <a:srgbClr val="D9D9D9"/>
            </a:solidFill>
            <a:ln w="9525">
              <a:solidFill>
                <a:schemeClr val="tx1"/>
              </a:solidFill>
              <a:miter lim="800000"/>
              <a:headEnd/>
              <a:tailEnd/>
            </a:ln>
          </p:spPr>
          <p:txBody>
            <a:bodyPr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en-US" sz="1400">
                  <a:latin typeface="华文楷体" pitchFamily="2" charset="-122"/>
                  <a:ea typeface="华文楷体" pitchFamily="2" charset="-122"/>
                </a:rPr>
                <a:t>系统</a:t>
              </a:r>
              <a:r>
                <a:rPr lang="zh-CN" altLang="de-DE" sz="1400">
                  <a:latin typeface="华文楷体" pitchFamily="2" charset="-122"/>
                  <a:ea typeface="华文楷体" pitchFamily="2" charset="-122"/>
                </a:rPr>
                <a:t>功能</a:t>
              </a:r>
              <a:r>
                <a:rPr lang="de-DE" altLang="en-US" sz="1400">
                  <a:latin typeface="华文楷体" pitchFamily="2" charset="-122"/>
                  <a:ea typeface="华文楷体" pitchFamily="2" charset="-122"/>
                </a:rPr>
                <a:t> </a:t>
              </a:r>
              <a:r>
                <a:rPr lang="de-DE" altLang="zh-CN" sz="1400">
                  <a:latin typeface="华文楷体" pitchFamily="2" charset="-122"/>
                  <a:ea typeface="华文楷体" pitchFamily="2" charset="-122"/>
                </a:rPr>
                <a:t/>
              </a:r>
              <a:br>
                <a:rPr lang="de-DE" altLang="zh-CN" sz="1400">
                  <a:latin typeface="华文楷体" pitchFamily="2" charset="-122"/>
                  <a:ea typeface="华文楷体" pitchFamily="2" charset="-122"/>
                </a:rPr>
              </a:br>
              <a:r>
                <a:rPr lang="zh-CN" altLang="de-DE" sz="1400">
                  <a:latin typeface="华文楷体" pitchFamily="2" charset="-122"/>
                  <a:ea typeface="华文楷体" pitchFamily="2" charset="-122"/>
                </a:rPr>
                <a:t>安全性</a:t>
              </a:r>
              <a:r>
                <a:rPr lang="de-DE" altLang="en-US" sz="1400">
                  <a:latin typeface="华文楷体" pitchFamily="2" charset="-122"/>
                  <a:ea typeface="华文楷体" pitchFamily="2" charset="-122"/>
                </a:rPr>
                <a:t> </a:t>
              </a:r>
              <a:br>
                <a:rPr lang="de-DE" altLang="en-US" sz="1400">
                  <a:latin typeface="华文楷体" pitchFamily="2" charset="-122"/>
                  <a:ea typeface="华文楷体" pitchFamily="2" charset="-122"/>
                </a:rPr>
              </a:br>
              <a:r>
                <a:rPr lang="zh-CN" altLang="de-DE" sz="1400">
                  <a:latin typeface="华文楷体" pitchFamily="2" charset="-122"/>
                  <a:ea typeface="华文楷体" pitchFamily="2" charset="-122"/>
                </a:rPr>
                <a:t>健壮性</a:t>
              </a:r>
              <a:br>
                <a:rPr lang="zh-CN" altLang="de-DE" sz="1400">
                  <a:latin typeface="华文楷体" pitchFamily="2" charset="-122"/>
                  <a:ea typeface="华文楷体" pitchFamily="2" charset="-122"/>
                </a:rPr>
              </a:br>
              <a:r>
                <a:rPr lang="zh-CN" altLang="de-DE" sz="1400">
                  <a:latin typeface="华文楷体" pitchFamily="2" charset="-122"/>
                  <a:ea typeface="华文楷体" pitchFamily="2" charset="-122"/>
                </a:rPr>
                <a:t>效率</a:t>
              </a:r>
              <a:r>
                <a:rPr lang="de-DE" altLang="en-US" sz="1400">
                  <a:latin typeface="华文楷体" pitchFamily="2" charset="-122"/>
                  <a:ea typeface="华文楷体" pitchFamily="2" charset="-122"/>
                </a:rPr>
                <a:t> </a:t>
              </a:r>
            </a:p>
          </p:txBody>
        </p:sp>
        <p:grpSp>
          <p:nvGrpSpPr>
            <p:cNvPr id="55308" name="Group 62"/>
            <p:cNvGrpSpPr>
              <a:grpSpLocks/>
            </p:cNvGrpSpPr>
            <p:nvPr/>
          </p:nvGrpSpPr>
          <p:grpSpPr bwMode="auto">
            <a:xfrm>
              <a:off x="4665663" y="1949450"/>
              <a:ext cx="1066800" cy="495300"/>
              <a:chOff x="2939" y="1320"/>
              <a:chExt cx="672" cy="312"/>
            </a:xfrm>
          </p:grpSpPr>
          <p:sp>
            <p:nvSpPr>
              <p:cNvPr id="55319" name="Rectangle 35" descr="75%"/>
              <p:cNvSpPr>
                <a:spLocks noChangeArrowheads="1"/>
              </p:cNvSpPr>
              <p:nvPr/>
            </p:nvSpPr>
            <p:spPr bwMode="auto">
              <a:xfrm>
                <a:off x="2939" y="1320"/>
                <a:ext cx="146" cy="312"/>
              </a:xfrm>
              <a:prstGeom prst="rect">
                <a:avLst/>
              </a:prstGeom>
              <a:pattFill prst="pct75">
                <a:fgClr>
                  <a:schemeClr val="accent2"/>
                </a:fgClr>
                <a:bgClr>
                  <a:srgbClr val="FFFFFF"/>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0" name="Rectangle 36" descr="Diagonal hell nach oben"/>
              <p:cNvSpPr>
                <a:spLocks noChangeArrowheads="1"/>
              </p:cNvSpPr>
              <p:nvPr/>
            </p:nvSpPr>
            <p:spPr bwMode="auto">
              <a:xfrm>
                <a:off x="3089" y="1320"/>
                <a:ext cx="90" cy="312"/>
              </a:xfrm>
              <a:prstGeom prst="rect">
                <a:avLst/>
              </a:prstGeom>
              <a:pattFill prst="dkUpDiag">
                <a:fgClr>
                  <a:schemeClr val="tx2"/>
                </a:fgClr>
                <a:bgClr>
                  <a:srgbClr val="FFFFFF"/>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1" name="Rectangle 37" descr="Vertikal dunkel"/>
              <p:cNvSpPr>
                <a:spLocks noChangeArrowheads="1"/>
              </p:cNvSpPr>
              <p:nvPr/>
            </p:nvSpPr>
            <p:spPr bwMode="auto">
              <a:xfrm>
                <a:off x="3179" y="1320"/>
                <a:ext cx="67" cy="312"/>
              </a:xfrm>
              <a:prstGeom prst="rect">
                <a:avLst/>
              </a:prstGeom>
              <a:pattFill prst="dkVert">
                <a:fgClr>
                  <a:srgbClr val="663300"/>
                </a:fgClr>
                <a:bgClr>
                  <a:srgbClr val="CC9900"/>
                </a:bgClr>
              </a:patt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2" name="Rectangle 38"/>
              <p:cNvSpPr>
                <a:spLocks noChangeArrowheads="1"/>
              </p:cNvSpPr>
              <p:nvPr/>
            </p:nvSpPr>
            <p:spPr bwMode="auto">
              <a:xfrm>
                <a:off x="3227" y="1320"/>
                <a:ext cx="144" cy="312"/>
              </a:xfrm>
              <a:prstGeom prst="rect">
                <a:avLst/>
              </a:prstGeom>
              <a:solidFill>
                <a:srgbClr val="CCCCFF"/>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23" name="Rectangle 39"/>
              <p:cNvSpPr>
                <a:spLocks noChangeArrowheads="1"/>
              </p:cNvSpPr>
              <p:nvPr/>
            </p:nvSpPr>
            <p:spPr bwMode="auto">
              <a:xfrm>
                <a:off x="3371" y="1320"/>
                <a:ext cx="240" cy="312"/>
              </a:xfrm>
              <a:prstGeom prst="rect">
                <a:avLst/>
              </a:prstGeom>
              <a:solidFill>
                <a:srgbClr val="C0C0C0"/>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grpSp>
        <p:sp>
          <p:nvSpPr>
            <p:cNvPr id="55309" name="AutoShape 40"/>
            <p:cNvSpPr>
              <a:spLocks/>
            </p:cNvSpPr>
            <p:nvPr/>
          </p:nvSpPr>
          <p:spPr bwMode="auto">
            <a:xfrm>
              <a:off x="6858273" y="1301750"/>
              <a:ext cx="1745624" cy="1042341"/>
            </a:xfrm>
            <a:prstGeom prst="accentCallout1">
              <a:avLst>
                <a:gd name="adj1" fmla="val 48296"/>
                <a:gd name="adj2" fmla="val -6153"/>
                <a:gd name="adj3" fmla="val 74958"/>
                <a:gd name="adj4" fmla="val -61213"/>
              </a:avLst>
            </a:prstGeom>
            <a:solidFill>
              <a:srgbClr val="D9D9D9"/>
            </a:solidFill>
            <a:ln w="9525">
              <a:solidFill>
                <a:schemeClr val="tx1"/>
              </a:solidFill>
              <a:miter lim="800000"/>
              <a:headEnd/>
              <a:tailEnd/>
            </a:ln>
          </p:spPr>
          <p:txBody>
            <a:bodyPr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spcBef>
                  <a:spcPct val="50000"/>
                </a:spcBef>
              </a:pPr>
              <a:r>
                <a:rPr lang="zh-CN" altLang="de-DE" sz="1400">
                  <a:latin typeface="华文楷体" pitchFamily="2" charset="-122"/>
                  <a:ea typeface="华文楷体" pitchFamily="2" charset="-122"/>
                </a:rPr>
                <a:t>功能</a:t>
              </a:r>
              <a:r>
                <a:rPr lang="zh-CN" altLang="en-US" sz="1400">
                  <a:latin typeface="华文楷体" pitchFamily="2" charset="-122"/>
                  <a:ea typeface="华文楷体" pitchFamily="2" charset="-122"/>
                </a:rPr>
                <a:t>及用户界面</a:t>
              </a:r>
              <a:r>
                <a:rPr lang="zh-CN" altLang="de-DE" sz="1400">
                  <a:latin typeface="华文楷体" pitchFamily="2" charset="-122"/>
                  <a:ea typeface="华文楷体" pitchFamily="2" charset="-122"/>
                </a:rPr>
                <a:t/>
              </a:r>
              <a:br>
                <a:rPr lang="zh-CN" altLang="de-DE" sz="1400">
                  <a:latin typeface="华文楷体" pitchFamily="2" charset="-122"/>
                  <a:ea typeface="华文楷体" pitchFamily="2" charset="-122"/>
                </a:rPr>
              </a:br>
              <a:r>
                <a:rPr lang="zh-CN" altLang="de-DE" sz="1400">
                  <a:latin typeface="华文楷体" pitchFamily="2" charset="-122"/>
                  <a:ea typeface="华文楷体" pitchFamily="2" charset="-122"/>
                </a:rPr>
                <a:t>安全性</a:t>
              </a:r>
              <a:r>
                <a:rPr lang="de-DE" altLang="en-US" sz="1400">
                  <a:latin typeface="华文楷体" pitchFamily="2" charset="-122"/>
                  <a:ea typeface="华文楷体" pitchFamily="2" charset="-122"/>
                </a:rPr>
                <a:t> </a:t>
              </a:r>
              <a:br>
                <a:rPr lang="de-DE" altLang="en-US" sz="1400">
                  <a:latin typeface="华文楷体" pitchFamily="2" charset="-122"/>
                  <a:ea typeface="华文楷体" pitchFamily="2" charset="-122"/>
                </a:rPr>
              </a:br>
              <a:r>
                <a:rPr lang="zh-CN" altLang="de-DE" sz="1400">
                  <a:latin typeface="华文楷体" pitchFamily="2" charset="-122"/>
                  <a:ea typeface="华文楷体" pitchFamily="2" charset="-122"/>
                </a:rPr>
                <a:t>效率</a:t>
              </a:r>
              <a:r>
                <a:rPr lang="de-DE" altLang="en-US" sz="1400">
                  <a:latin typeface="华文楷体" pitchFamily="2" charset="-122"/>
                  <a:ea typeface="华文楷体" pitchFamily="2" charset="-122"/>
                </a:rPr>
                <a:t/>
              </a:r>
              <a:br>
                <a:rPr lang="de-DE" altLang="en-US" sz="1400">
                  <a:latin typeface="华文楷体" pitchFamily="2" charset="-122"/>
                  <a:ea typeface="华文楷体" pitchFamily="2" charset="-122"/>
                </a:rPr>
              </a:br>
              <a:r>
                <a:rPr lang="zh-CN" altLang="de-DE" sz="1400">
                  <a:latin typeface="华文楷体" pitchFamily="2" charset="-122"/>
                  <a:ea typeface="华文楷体" pitchFamily="2" charset="-122"/>
                </a:rPr>
                <a:t>用户的可接受性</a:t>
              </a:r>
              <a:endParaRPr lang="de-DE" altLang="en-US" sz="1400">
                <a:latin typeface="华文楷体" pitchFamily="2" charset="-122"/>
                <a:ea typeface="华文楷体" pitchFamily="2" charset="-122"/>
              </a:endParaRPr>
            </a:p>
          </p:txBody>
        </p:sp>
        <p:sp>
          <p:nvSpPr>
            <p:cNvPr id="55310" name="AutoShape 45"/>
            <p:cNvSpPr>
              <a:spLocks noChangeArrowheads="1"/>
            </p:cNvSpPr>
            <p:nvPr/>
          </p:nvSpPr>
          <p:spPr bwMode="auto">
            <a:xfrm>
              <a:off x="685800" y="4159948"/>
              <a:ext cx="3733550" cy="570600"/>
            </a:xfrm>
            <a:prstGeom prst="parallelogram">
              <a:avLst>
                <a:gd name="adj" fmla="val 163065"/>
              </a:avLst>
            </a:prstGeom>
            <a:solidFill>
              <a:srgbClr val="E4F3F4"/>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11" name="Rectangle 46"/>
            <p:cNvSpPr>
              <a:spLocks noChangeArrowheads="1"/>
            </p:cNvSpPr>
            <p:nvPr/>
          </p:nvSpPr>
          <p:spPr bwMode="auto">
            <a:xfrm>
              <a:off x="1371600" y="4235450"/>
              <a:ext cx="2362200" cy="43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zh-CN" altLang="de-DE" sz="2000">
                  <a:latin typeface="华文楷体" pitchFamily="2" charset="-122"/>
                  <a:ea typeface="华文楷体" pitchFamily="2" charset="-122"/>
                </a:rPr>
                <a:t>组件测试</a:t>
              </a:r>
              <a:endParaRPr lang="de-DE" altLang="en-US" sz="2000">
                <a:latin typeface="华文楷体" pitchFamily="2" charset="-122"/>
                <a:ea typeface="华文楷体" pitchFamily="2" charset="-122"/>
              </a:endParaRPr>
            </a:p>
          </p:txBody>
        </p:sp>
        <p:sp>
          <p:nvSpPr>
            <p:cNvPr id="55312" name="AutoShape 47"/>
            <p:cNvSpPr>
              <a:spLocks noChangeArrowheads="1"/>
            </p:cNvSpPr>
            <p:nvPr/>
          </p:nvSpPr>
          <p:spPr bwMode="auto">
            <a:xfrm>
              <a:off x="685800" y="3396837"/>
              <a:ext cx="3733550" cy="572333"/>
            </a:xfrm>
            <a:prstGeom prst="parallelogram">
              <a:avLst>
                <a:gd name="adj" fmla="val 163054"/>
              </a:avLst>
            </a:prstGeom>
            <a:solidFill>
              <a:srgbClr val="E4F3F4"/>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13" name="Rectangle 48"/>
            <p:cNvSpPr>
              <a:spLocks noChangeArrowheads="1"/>
            </p:cNvSpPr>
            <p:nvPr/>
          </p:nvSpPr>
          <p:spPr bwMode="auto">
            <a:xfrm>
              <a:off x="1447800" y="3473450"/>
              <a:ext cx="2217738" cy="43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zh-CN" altLang="de-DE" sz="2000">
                  <a:latin typeface="华文楷体" pitchFamily="2" charset="-122"/>
                  <a:ea typeface="华文楷体" pitchFamily="2" charset="-122"/>
                </a:rPr>
                <a:t>集成测试</a:t>
              </a:r>
              <a:endParaRPr lang="de-DE" altLang="en-US" sz="2000">
                <a:latin typeface="华文楷体" pitchFamily="2" charset="-122"/>
                <a:ea typeface="华文楷体" pitchFamily="2" charset="-122"/>
              </a:endParaRPr>
            </a:p>
          </p:txBody>
        </p:sp>
        <p:sp>
          <p:nvSpPr>
            <p:cNvPr id="55314" name="AutoShape 49"/>
            <p:cNvSpPr>
              <a:spLocks noChangeArrowheads="1"/>
            </p:cNvSpPr>
            <p:nvPr/>
          </p:nvSpPr>
          <p:spPr bwMode="auto">
            <a:xfrm>
              <a:off x="685800" y="2623320"/>
              <a:ext cx="3733550" cy="570600"/>
            </a:xfrm>
            <a:prstGeom prst="parallelogram">
              <a:avLst>
                <a:gd name="adj" fmla="val 163065"/>
              </a:avLst>
            </a:prstGeom>
            <a:solidFill>
              <a:srgbClr val="E4F3F4"/>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15" name="Rectangle 50"/>
            <p:cNvSpPr>
              <a:spLocks noChangeArrowheads="1"/>
            </p:cNvSpPr>
            <p:nvPr/>
          </p:nvSpPr>
          <p:spPr bwMode="auto">
            <a:xfrm>
              <a:off x="1600200" y="2679700"/>
              <a:ext cx="1897063" cy="43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zh-CN" altLang="de-DE" sz="2000">
                  <a:latin typeface="华文楷体" pitchFamily="2" charset="-122"/>
                  <a:ea typeface="华文楷体" pitchFamily="2" charset="-122"/>
                </a:rPr>
                <a:t>系统测试</a:t>
              </a:r>
              <a:endParaRPr lang="de-DE" altLang="en-US" sz="2000">
                <a:latin typeface="华文楷体" pitchFamily="2" charset="-122"/>
                <a:ea typeface="华文楷体" pitchFamily="2" charset="-122"/>
              </a:endParaRPr>
            </a:p>
          </p:txBody>
        </p:sp>
        <p:sp>
          <p:nvSpPr>
            <p:cNvPr id="55316" name="AutoShape 51"/>
            <p:cNvSpPr>
              <a:spLocks noChangeArrowheads="1"/>
            </p:cNvSpPr>
            <p:nvPr/>
          </p:nvSpPr>
          <p:spPr bwMode="auto">
            <a:xfrm>
              <a:off x="685800" y="4921250"/>
              <a:ext cx="3733800" cy="571500"/>
            </a:xfrm>
            <a:prstGeom prst="parallelogram">
              <a:avLst>
                <a:gd name="adj" fmla="val 163061"/>
              </a:avLst>
            </a:prstGeom>
            <a:solidFill>
              <a:srgbClr val="F2EAEA"/>
            </a:solidFill>
            <a:ln w="12700">
              <a:solidFill>
                <a:schemeClr val="tx1"/>
              </a:solidFill>
              <a:miter lim="800000"/>
              <a:headEnd/>
              <a:tailEnd/>
            </a:ln>
          </p:spPr>
          <p:txBody>
            <a:bodyPr wrap="none"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sz="2800"/>
            </a:p>
          </p:txBody>
        </p:sp>
        <p:sp>
          <p:nvSpPr>
            <p:cNvPr id="55317" name="Rectangle 52"/>
            <p:cNvSpPr>
              <a:spLocks noChangeArrowheads="1"/>
            </p:cNvSpPr>
            <p:nvPr/>
          </p:nvSpPr>
          <p:spPr bwMode="auto">
            <a:xfrm>
              <a:off x="1143000" y="4997450"/>
              <a:ext cx="2828925" cy="40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i="1">
                  <a:solidFill>
                    <a:schemeClr val="tx1"/>
                  </a:solidFill>
                  <a:latin typeface="Arial" charset="0"/>
                  <a:ea typeface="黑体" pitchFamily="2" charset="-122"/>
                </a:defRPr>
              </a:lvl1pPr>
              <a:lvl2pPr marL="742950" indent="-285750" defTabSz="762000" eaLnBrk="0" hangingPunct="0">
                <a:defRPr i="1">
                  <a:solidFill>
                    <a:schemeClr val="tx1"/>
                  </a:solidFill>
                  <a:latin typeface="Arial" charset="0"/>
                  <a:ea typeface="黑体" pitchFamily="2" charset="-122"/>
                </a:defRPr>
              </a:lvl2pPr>
              <a:lvl3pPr marL="1143000" indent="-228600" defTabSz="762000" eaLnBrk="0" hangingPunct="0">
                <a:defRPr i="1">
                  <a:solidFill>
                    <a:schemeClr val="tx1"/>
                  </a:solidFill>
                  <a:latin typeface="Arial" charset="0"/>
                  <a:ea typeface="黑体" pitchFamily="2" charset="-122"/>
                </a:defRPr>
              </a:lvl3pPr>
              <a:lvl4pPr marL="1600200" indent="-228600" defTabSz="762000" eaLnBrk="0" hangingPunct="0">
                <a:defRPr i="1">
                  <a:solidFill>
                    <a:schemeClr val="tx1"/>
                  </a:solidFill>
                  <a:latin typeface="Arial" charset="0"/>
                  <a:ea typeface="黑体" pitchFamily="2" charset="-122"/>
                </a:defRPr>
              </a:lvl4pPr>
              <a:lvl5pPr marL="2057400" indent="-228600" defTabSz="762000" eaLnBrk="0" hangingPunct="0">
                <a:defRPr i="1">
                  <a:solidFill>
                    <a:schemeClr val="tx1"/>
                  </a:solidFill>
                  <a:latin typeface="Arial" charset="0"/>
                  <a:ea typeface="黑体" pitchFamily="2" charset="-122"/>
                </a:defRPr>
              </a:lvl5pPr>
              <a:lvl6pPr marL="2514600" indent="-228600" defTabSz="762000" eaLnBrk="0" fontAlgn="base" hangingPunct="0">
                <a:spcBef>
                  <a:spcPct val="0"/>
                </a:spcBef>
                <a:spcAft>
                  <a:spcPct val="0"/>
                </a:spcAft>
                <a:defRPr i="1">
                  <a:solidFill>
                    <a:schemeClr val="tx1"/>
                  </a:solidFill>
                  <a:latin typeface="Arial" charset="0"/>
                  <a:ea typeface="黑体" pitchFamily="2" charset="-122"/>
                </a:defRPr>
              </a:lvl6pPr>
              <a:lvl7pPr marL="2971800" indent="-228600" defTabSz="762000" eaLnBrk="0" fontAlgn="base" hangingPunct="0">
                <a:spcBef>
                  <a:spcPct val="0"/>
                </a:spcBef>
                <a:spcAft>
                  <a:spcPct val="0"/>
                </a:spcAft>
                <a:defRPr i="1">
                  <a:solidFill>
                    <a:schemeClr val="tx1"/>
                  </a:solidFill>
                  <a:latin typeface="Arial" charset="0"/>
                  <a:ea typeface="黑体" pitchFamily="2" charset="-122"/>
                </a:defRPr>
              </a:lvl7pPr>
              <a:lvl8pPr marL="3429000" indent="-228600" defTabSz="762000" eaLnBrk="0" fontAlgn="base" hangingPunct="0">
                <a:spcBef>
                  <a:spcPct val="0"/>
                </a:spcBef>
                <a:spcAft>
                  <a:spcPct val="0"/>
                </a:spcAft>
                <a:defRPr i="1">
                  <a:solidFill>
                    <a:schemeClr val="tx1"/>
                  </a:solidFill>
                  <a:latin typeface="Arial" charset="0"/>
                  <a:ea typeface="黑体" pitchFamily="2" charset="-122"/>
                </a:defRPr>
              </a:lvl8pPr>
              <a:lvl9pPr marL="3886200" indent="-228600" defTabSz="7620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lnSpc>
                  <a:spcPct val="90000"/>
                </a:lnSpc>
              </a:pPr>
              <a:r>
                <a:rPr lang="zh-CN" altLang="de-DE" sz="2000">
                  <a:latin typeface="华文楷体" pitchFamily="2" charset="-122"/>
                  <a:ea typeface="华文楷体" pitchFamily="2" charset="-122"/>
                </a:rPr>
                <a:t>实现（编码）</a:t>
              </a:r>
              <a:endParaRPr lang="de-DE" altLang="en-US" sz="2000">
                <a:latin typeface="华文楷体" pitchFamily="2" charset="-122"/>
                <a:ea typeface="华文楷体" pitchFamily="2" charset="-122"/>
              </a:endParaRPr>
            </a:p>
          </p:txBody>
        </p:sp>
        <p:grpSp>
          <p:nvGrpSpPr>
            <p:cNvPr id="6" name="Group 53"/>
            <p:cNvGrpSpPr/>
            <p:nvPr/>
          </p:nvGrpSpPr>
          <p:grpSpPr bwMode="auto">
            <a:xfrm>
              <a:off x="762000" y="1835150"/>
              <a:ext cx="3733800" cy="571500"/>
              <a:chOff x="456" y="1632"/>
              <a:chExt cx="2344" cy="440"/>
            </a:xfrm>
            <a:solidFill>
              <a:schemeClr val="accent1">
                <a:lumMod val="40000"/>
                <a:lumOff val="60000"/>
              </a:schemeClr>
            </a:solidFill>
          </p:grpSpPr>
          <p:sp>
            <p:nvSpPr>
              <p:cNvPr id="614435" name="AutoShape 54"/>
              <p:cNvSpPr>
                <a:spLocks noChangeArrowheads="1"/>
              </p:cNvSpPr>
              <p:nvPr/>
            </p:nvSpPr>
            <p:spPr bwMode="auto">
              <a:xfrm>
                <a:off x="456" y="1632"/>
                <a:ext cx="2344" cy="440"/>
              </a:xfrm>
              <a:prstGeom prst="parallelogram">
                <a:avLst>
                  <a:gd name="adj" fmla="val 132960"/>
                </a:avLst>
              </a:prstGeom>
              <a:grpFill/>
              <a:ln w="12700">
                <a:solidFill>
                  <a:schemeClr val="tx1"/>
                </a:solidFill>
                <a:miter lim="800000"/>
              </a:ln>
            </p:spPr>
            <p:txBody>
              <a:bodyPr wrap="none" anchor="ctr"/>
              <a:lstStyle/>
              <a:p>
                <a:pPr>
                  <a:defRPr/>
                </a:pPr>
                <a:endParaRPr lang="zh-CN" altLang="en-US" sz="2800" noProof="1">
                  <a:latin typeface="Arial" pitchFamily="34" charset="0"/>
                  <a:ea typeface="黑体" pitchFamily="49" charset="-122"/>
                </a:endParaRPr>
              </a:p>
            </p:txBody>
          </p:sp>
          <p:sp>
            <p:nvSpPr>
              <p:cNvPr id="614436" name="Rectangle 55"/>
              <p:cNvSpPr>
                <a:spLocks noChangeArrowheads="1"/>
              </p:cNvSpPr>
              <p:nvPr/>
            </p:nvSpPr>
            <p:spPr bwMode="auto">
              <a:xfrm>
                <a:off x="1032" y="1708"/>
                <a:ext cx="1191" cy="337"/>
              </a:xfrm>
              <a:prstGeom prst="rect">
                <a:avLst/>
              </a:prstGeom>
              <a:grpFill/>
              <a:ln w="9525">
                <a:noFill/>
                <a:miter lim="800000"/>
              </a:ln>
            </p:spPr>
            <p:txBody>
              <a:bodyPr lIns="92075" tIns="46038" rIns="92075" bIns="46038">
                <a:spAutoFit/>
              </a:bodyPr>
              <a:lstStyle/>
              <a:p>
                <a:pPr algn="ctr" defTabSz="762000">
                  <a:defRPr/>
                </a:pPr>
                <a:r>
                  <a:rPr lang="zh-CN" altLang="de-DE" sz="2000" noProof="1">
                    <a:latin typeface="华文楷体" pitchFamily="2" charset="-122"/>
                    <a:ea typeface="华文楷体" pitchFamily="2" charset="-122"/>
                  </a:rPr>
                  <a:t>验收测试</a:t>
                </a:r>
                <a:endParaRPr lang="de-DE" sz="2400" noProof="1">
                  <a:latin typeface="华文楷体" pitchFamily="2" charset="-122"/>
                  <a:ea typeface="华文楷体" pitchFamily="2" charset="-122"/>
                </a:endParaRPr>
              </a:p>
            </p:txBody>
          </p:sp>
        </p:gr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03350" y="333375"/>
            <a:ext cx="6480175" cy="647700"/>
          </a:xfrm>
        </p:spPr>
        <p:txBody>
          <a:bodyPr/>
          <a:lstStyle/>
          <a:p>
            <a:pPr algn="ctr" eaLnBrk="1" hangingPunct="1"/>
            <a:r>
              <a:rPr lang="zh-CN" altLang="en-US" sz="3600" smtClean="0">
                <a:solidFill>
                  <a:srgbClr val="FFFF00"/>
                </a:solidFill>
                <a:latin typeface="黑体" pitchFamily="2" charset="-122"/>
              </a:rPr>
              <a:t>单元测试</a:t>
            </a:r>
          </a:p>
        </p:txBody>
      </p:sp>
      <p:sp>
        <p:nvSpPr>
          <p:cNvPr id="56323" name="Rectangle 3"/>
          <p:cNvSpPr>
            <a:spLocks noChangeArrowheads="1"/>
          </p:cNvSpPr>
          <p:nvPr/>
        </p:nvSpPr>
        <p:spPr bwMode="auto">
          <a:xfrm>
            <a:off x="539750" y="1652588"/>
            <a:ext cx="8208963"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0" eaLnBrk="0" hangingPunct="0">
              <a:tabLst>
                <a:tab pos="571500" algn="l"/>
              </a:tabLst>
              <a:defRPr i="1">
                <a:solidFill>
                  <a:schemeClr val="tx1"/>
                </a:solidFill>
                <a:latin typeface="Arial" charset="0"/>
                <a:ea typeface="黑体" pitchFamily="2" charset="-122"/>
              </a:defRPr>
            </a:lvl1pPr>
            <a:lvl2pPr marL="742950" indent="-285750" defTabSz="0" eaLnBrk="0" hangingPunct="0">
              <a:tabLst>
                <a:tab pos="571500" algn="l"/>
              </a:tabLst>
              <a:defRPr i="1">
                <a:solidFill>
                  <a:schemeClr val="tx1"/>
                </a:solidFill>
                <a:latin typeface="Arial" charset="0"/>
                <a:ea typeface="黑体" pitchFamily="2" charset="-122"/>
              </a:defRPr>
            </a:lvl2pPr>
            <a:lvl3pPr marL="1143000" indent="-228600" defTabSz="0" eaLnBrk="0" hangingPunct="0">
              <a:tabLst>
                <a:tab pos="571500" algn="l"/>
              </a:tabLst>
              <a:defRPr i="1">
                <a:solidFill>
                  <a:schemeClr val="tx1"/>
                </a:solidFill>
                <a:latin typeface="Arial" charset="0"/>
                <a:ea typeface="黑体" pitchFamily="2" charset="-122"/>
              </a:defRPr>
            </a:lvl3pPr>
            <a:lvl4pPr marL="1600200" indent="-228600" defTabSz="0" eaLnBrk="0" hangingPunct="0">
              <a:tabLst>
                <a:tab pos="571500" algn="l"/>
              </a:tabLst>
              <a:defRPr i="1">
                <a:solidFill>
                  <a:schemeClr val="tx1"/>
                </a:solidFill>
                <a:latin typeface="Arial" charset="0"/>
                <a:ea typeface="黑体" pitchFamily="2" charset="-122"/>
              </a:defRPr>
            </a:lvl4pPr>
            <a:lvl5pPr marL="2057400" indent="-228600" defTabSz="0" eaLnBrk="0" hangingPunct="0">
              <a:tabLst>
                <a:tab pos="571500"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Char char="p"/>
            </a:pPr>
            <a:r>
              <a:rPr lang="zh-CN" altLang="en-US" sz="2400" i="0" dirty="0">
                <a:ea typeface="楷体" pitchFamily="49" charset="-122"/>
              </a:rPr>
              <a:t>单元测试针对程序系统中的最小单元</a:t>
            </a:r>
            <a:r>
              <a:rPr lang="en-US" altLang="zh-CN" sz="2400" i="0" dirty="0">
                <a:ea typeface="楷体" pitchFamily="49" charset="-122"/>
              </a:rPr>
              <a:t>---</a:t>
            </a:r>
            <a:r>
              <a:rPr lang="zh-CN" altLang="en-US" sz="2400" i="0" dirty="0">
                <a:ea typeface="楷体" pitchFamily="49" charset="-122"/>
              </a:rPr>
              <a:t>模块或组件进行测试，一般和编码同步进行。主要采用白盒测试方法，从程序的内部结构出发设计测试用例，检查程序模块或组件的已实现的功能与定义的功能是否一致、以及编码中是否存在错误。通常要编写驱动模块和桩模块</a:t>
            </a:r>
          </a:p>
          <a:p>
            <a:pPr>
              <a:lnSpc>
                <a:spcPct val="130000"/>
              </a:lnSpc>
              <a:spcBef>
                <a:spcPct val="20000"/>
              </a:spcBef>
              <a:buClr>
                <a:srgbClr val="3C8C93"/>
              </a:buClr>
              <a:buSzPct val="90000"/>
              <a:buFont typeface="Wingdings" pitchFamily="2" charset="2"/>
              <a:buChar char="p"/>
            </a:pPr>
            <a:r>
              <a:rPr lang="zh-CN" altLang="en-US" sz="2400" i="0" dirty="0">
                <a:ea typeface="楷体" pitchFamily="49" charset="-122"/>
              </a:rPr>
              <a:t>单元测试一般由编程人员和测试人员共同完成，而以开发人员为主</a:t>
            </a:r>
            <a:endParaRPr lang="en-US" altLang="zh-CN" sz="2400" i="0" dirty="0">
              <a:ea typeface="楷体" pitchFamily="49" charset="-122"/>
            </a:endParaRPr>
          </a:p>
          <a:p>
            <a:pPr>
              <a:lnSpc>
                <a:spcPct val="130000"/>
              </a:lnSpc>
              <a:spcBef>
                <a:spcPct val="20000"/>
              </a:spcBef>
              <a:buClr>
                <a:srgbClr val="3C8C93"/>
              </a:buClr>
              <a:buSzPct val="90000"/>
              <a:buFont typeface="Wingdings" pitchFamily="2" charset="2"/>
              <a:buChar char="p"/>
            </a:pPr>
            <a:r>
              <a:rPr lang="zh-CN" altLang="en-US" sz="2400" i="0" dirty="0">
                <a:ea typeface="楷体" pitchFamily="49" charset="-122"/>
              </a:rPr>
              <a:t>单元测试包括代码评审，代码评审可以发现程序</a:t>
            </a:r>
            <a:r>
              <a:rPr lang="en-US" altLang="zh-CN" sz="2400" i="0" dirty="0">
                <a:ea typeface="楷体" pitchFamily="49" charset="-122"/>
              </a:rPr>
              <a:t>50%</a:t>
            </a:r>
            <a:r>
              <a:rPr lang="zh-CN" altLang="en-US" sz="2400" i="0" dirty="0">
                <a:ea typeface="楷体" pitchFamily="49" charset="-122"/>
              </a:rPr>
              <a:t>～</a:t>
            </a:r>
            <a:r>
              <a:rPr lang="en-US" altLang="zh-CN" sz="2400" i="0" dirty="0">
                <a:ea typeface="楷体" pitchFamily="49" charset="-122"/>
              </a:rPr>
              <a:t>70%</a:t>
            </a:r>
            <a:r>
              <a:rPr lang="zh-CN" altLang="en-US" sz="2400" i="0" dirty="0">
                <a:ea typeface="楷体" pitchFamily="49" charset="-122"/>
              </a:rPr>
              <a:t>代码的缺陷。</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a:xfrm>
            <a:off x="1403350" y="366713"/>
            <a:ext cx="6169025" cy="561975"/>
          </a:xfrm>
        </p:spPr>
        <p:txBody>
          <a:bodyPr/>
          <a:lstStyle/>
          <a:p>
            <a:pPr algn="ctr" eaLnBrk="1" hangingPunct="1"/>
            <a:r>
              <a:rPr lang="zh-CN" altLang="en-US" sz="3600" smtClean="0">
                <a:solidFill>
                  <a:srgbClr val="FFFF00"/>
                </a:solidFill>
                <a:latin typeface="黑体" pitchFamily="2" charset="-122"/>
              </a:rPr>
              <a:t>示例</a:t>
            </a:r>
          </a:p>
        </p:txBody>
      </p:sp>
      <p:pic>
        <p:nvPicPr>
          <p:cNvPr id="57347" name="Picture 2" descr="http://www.appperfect.com/images/java-unit-test/java_unit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96975"/>
            <a:ext cx="74168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矩形 2"/>
          <p:cNvSpPr>
            <a:spLocks noChangeArrowheads="1"/>
          </p:cNvSpPr>
          <p:nvPr/>
        </p:nvSpPr>
        <p:spPr bwMode="auto">
          <a:xfrm>
            <a:off x="827088" y="6488113"/>
            <a:ext cx="747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en-US" altLang="zh-CN" dirty="0">
                <a:ea typeface="宋体" pitchFamily="2" charset="-122"/>
                <a:hlinkClick r:id="rId3"/>
              </a:rPr>
              <a:t>http://www.appperfect.com/products/java-unit-test-features.html</a:t>
            </a:r>
            <a:r>
              <a:rPr lang="zh-CN" altLang="en-US" dirty="0">
                <a:ea typeface="宋体" pitchFamily="2" charset="-122"/>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76375" y="333375"/>
            <a:ext cx="6046788" cy="574675"/>
          </a:xfrm>
        </p:spPr>
        <p:txBody>
          <a:bodyPr/>
          <a:lstStyle/>
          <a:p>
            <a:pPr algn="ctr" eaLnBrk="1" hangingPunct="1"/>
            <a:r>
              <a:rPr lang="zh-CN" altLang="en-US" sz="3600" smtClean="0">
                <a:solidFill>
                  <a:srgbClr val="FFFF00"/>
                </a:solidFill>
                <a:latin typeface="黑体" pitchFamily="2" charset="-122"/>
              </a:rPr>
              <a:t>集成测试</a:t>
            </a:r>
          </a:p>
        </p:txBody>
      </p:sp>
      <p:sp>
        <p:nvSpPr>
          <p:cNvPr id="58371" name="Rectangle 3"/>
          <p:cNvSpPr>
            <a:spLocks noChangeArrowheads="1"/>
          </p:cNvSpPr>
          <p:nvPr/>
        </p:nvSpPr>
        <p:spPr bwMode="auto">
          <a:xfrm>
            <a:off x="468313" y="2349500"/>
            <a:ext cx="4930775"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0" eaLnBrk="0" hangingPunct="0">
              <a:tabLst>
                <a:tab pos="571500" algn="l"/>
              </a:tabLst>
              <a:defRPr i="1">
                <a:solidFill>
                  <a:schemeClr val="tx1"/>
                </a:solidFill>
                <a:latin typeface="Arial" charset="0"/>
                <a:ea typeface="黑体" pitchFamily="2" charset="-122"/>
              </a:defRPr>
            </a:lvl1pPr>
            <a:lvl2pPr marL="742950" indent="-285750" defTabSz="0" eaLnBrk="0" hangingPunct="0">
              <a:tabLst>
                <a:tab pos="571500" algn="l"/>
              </a:tabLst>
              <a:defRPr i="1">
                <a:solidFill>
                  <a:schemeClr val="tx1"/>
                </a:solidFill>
                <a:latin typeface="Arial" charset="0"/>
                <a:ea typeface="黑体" pitchFamily="2" charset="-122"/>
              </a:defRPr>
            </a:lvl2pPr>
            <a:lvl3pPr marL="1143000" indent="-228600" defTabSz="0" eaLnBrk="0" hangingPunct="0">
              <a:tabLst>
                <a:tab pos="571500" algn="l"/>
              </a:tabLst>
              <a:defRPr i="1">
                <a:solidFill>
                  <a:schemeClr val="tx1"/>
                </a:solidFill>
                <a:latin typeface="Arial" charset="0"/>
                <a:ea typeface="黑体" pitchFamily="2" charset="-122"/>
              </a:defRPr>
            </a:lvl3pPr>
            <a:lvl4pPr marL="1600200" indent="-228600" defTabSz="0" eaLnBrk="0" hangingPunct="0">
              <a:tabLst>
                <a:tab pos="571500" algn="l"/>
              </a:tabLst>
              <a:defRPr i="1">
                <a:solidFill>
                  <a:schemeClr val="tx1"/>
                </a:solidFill>
                <a:latin typeface="Arial" charset="0"/>
                <a:ea typeface="黑体" pitchFamily="2" charset="-122"/>
              </a:defRPr>
            </a:lvl4pPr>
            <a:lvl5pPr marL="2057400" indent="-228600" defTabSz="0" eaLnBrk="0" hangingPunct="0">
              <a:tabLst>
                <a:tab pos="571500"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9pPr>
          </a:lstStyle>
          <a:p>
            <a:pPr eaLnBrk="1" hangingPunct="1">
              <a:lnSpc>
                <a:spcPct val="130000"/>
              </a:lnSpc>
              <a:buClr>
                <a:schemeClr val="accent1"/>
              </a:buClr>
              <a:buSzPct val="75000"/>
            </a:pPr>
            <a:r>
              <a:rPr lang="zh-CN" altLang="en-US" sz="2400" i="0">
                <a:ea typeface="楷体" pitchFamily="49" charset="-122"/>
              </a:rPr>
              <a:t>集成测试，也称组装测试、联合测试，在单元测试的基础上，将模块按照设计要求组装起来同时进行测试，主要目标是发现与接口有关的模块之间问题。两种集成方式：一次性集成方式和增殖式集成方式</a:t>
            </a:r>
            <a:r>
              <a:rPr lang="zh-CN" altLang="en-US" sz="2400" i="0">
                <a:ea typeface="宋体" pitchFamily="2" charset="-122"/>
              </a:rPr>
              <a:t>。</a:t>
            </a:r>
          </a:p>
        </p:txBody>
      </p:sp>
      <p:pic>
        <p:nvPicPr>
          <p:cNvPr id="58372" name="Picture 2" descr="http://www.northeastcleanenergy.org/images/prof-manual-fig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675" y="2349500"/>
            <a:ext cx="362267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258888" y="368300"/>
            <a:ext cx="6767512" cy="757238"/>
          </a:xfrm>
        </p:spPr>
        <p:txBody>
          <a:bodyPr/>
          <a:lstStyle/>
          <a:p>
            <a:pPr algn="ctr" eaLnBrk="1" hangingPunct="1"/>
            <a:r>
              <a:rPr lang="zh-CN" altLang="en-US" sz="3600" smtClean="0">
                <a:solidFill>
                  <a:srgbClr val="FFFF00"/>
                </a:solidFill>
                <a:latin typeface="黑体" pitchFamily="2" charset="-122"/>
              </a:rPr>
              <a:t>持续集成、持续测试</a:t>
            </a:r>
          </a:p>
        </p:txBody>
      </p:sp>
      <p:pic>
        <p:nvPicPr>
          <p:cNvPr id="114692" name="Picture 4" descr="http://www.methodsandtools.com/tools/huds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2024063"/>
            <a:ext cx="7920037"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0" name="Picture 2" descr="http://www.mkse.com/wp-content/uploads/continuous_integr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412875"/>
            <a:ext cx="6651625"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linds(horizontal)">
                                      <p:cBhvr>
                                        <p:cTn id="7" dur="500"/>
                                        <p:tgtEl>
                                          <p:spTgt spid="114690"/>
                                        </p:tgtEl>
                                      </p:cBhvr>
                                    </p:animEffect>
                                  </p:childTnLst>
                                </p:cTn>
                              </p:par>
                              <p:par>
                                <p:cTn id="8" presetID="2" presetClass="exit" presetSubtype="4" fill="hold" nodeType="withEffect">
                                  <p:stCondLst>
                                    <p:cond delay="0"/>
                                  </p:stCondLst>
                                  <p:childTnLst>
                                    <p:anim calcmode="lin" valueType="num">
                                      <p:cBhvr>
                                        <p:cTn id="9" dur="500"/>
                                        <p:tgtEl>
                                          <p:spTgt spid="114692"/>
                                        </p:tgtEl>
                                        <p:attrNameLst>
                                          <p:attrName>ppt_x</p:attrName>
                                        </p:attrNameLst>
                                      </p:cBhvr>
                                      <p:tavLst>
                                        <p:tav tm="0">
                                          <p:val>
                                            <p:strVal val="ppt_x"/>
                                          </p:val>
                                        </p:tav>
                                        <p:tav tm="100000">
                                          <p:val>
                                            <p:strVal val="ppt_x"/>
                                          </p:val>
                                        </p:tav>
                                      </p:tavLst>
                                    </p:anim>
                                    <p:anim calcmode="lin" valueType="num">
                                      <p:cBhvr>
                                        <p:cTn id="10" dur="500"/>
                                        <p:tgtEl>
                                          <p:spTgt spid="114692"/>
                                        </p:tgtEl>
                                        <p:attrNameLst>
                                          <p:attrName>ppt_y</p:attrName>
                                        </p:attrNameLst>
                                      </p:cBhvr>
                                      <p:tavLst>
                                        <p:tav tm="0">
                                          <p:val>
                                            <p:strVal val="ppt_y"/>
                                          </p:val>
                                        </p:tav>
                                        <p:tav tm="100000">
                                          <p:val>
                                            <p:strVal val="1+ppt_h/2"/>
                                          </p:val>
                                        </p:tav>
                                      </p:tavLst>
                                    </p:anim>
                                    <p:set>
                                      <p:cBhvr>
                                        <p:cTn id="11" dur="1" fill="hold">
                                          <p:stCondLst>
                                            <p:cond delay="499"/>
                                          </p:stCondLst>
                                        </p:cTn>
                                        <p:tgtEl>
                                          <p:spTgt spid="114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843213" y="188913"/>
            <a:ext cx="3671887" cy="890587"/>
          </a:xfrm>
        </p:spPr>
        <p:txBody>
          <a:bodyPr/>
          <a:lstStyle/>
          <a:p>
            <a:pPr algn="ctr" eaLnBrk="1" hangingPunct="1"/>
            <a:r>
              <a:rPr lang="zh-CN" altLang="en-US" sz="3600" smtClean="0">
                <a:solidFill>
                  <a:srgbClr val="FFFF00"/>
                </a:solidFill>
                <a:latin typeface="黑体" pitchFamily="2" charset="-122"/>
              </a:rPr>
              <a:t>系统功能测试</a:t>
            </a:r>
          </a:p>
        </p:txBody>
      </p:sp>
      <p:sp>
        <p:nvSpPr>
          <p:cNvPr id="60419" name="Rectangle 3"/>
          <p:cNvSpPr>
            <a:spLocks noChangeArrowheads="1"/>
          </p:cNvSpPr>
          <p:nvPr/>
        </p:nvSpPr>
        <p:spPr bwMode="auto">
          <a:xfrm>
            <a:off x="684213" y="1557338"/>
            <a:ext cx="799306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0" eaLnBrk="0" hangingPunct="0">
              <a:tabLst>
                <a:tab pos="571500" algn="l"/>
              </a:tabLst>
              <a:defRPr i="1">
                <a:solidFill>
                  <a:schemeClr val="tx1"/>
                </a:solidFill>
                <a:latin typeface="Arial" charset="0"/>
                <a:ea typeface="黑体" pitchFamily="2" charset="-122"/>
              </a:defRPr>
            </a:lvl1pPr>
            <a:lvl2pPr marL="742950" indent="-285750" defTabSz="0" eaLnBrk="0" hangingPunct="0">
              <a:tabLst>
                <a:tab pos="571500" algn="l"/>
              </a:tabLst>
              <a:defRPr i="1">
                <a:solidFill>
                  <a:schemeClr val="tx1"/>
                </a:solidFill>
                <a:latin typeface="Arial" charset="0"/>
                <a:ea typeface="黑体" pitchFamily="2" charset="-122"/>
              </a:defRPr>
            </a:lvl2pPr>
            <a:lvl3pPr marL="1143000" indent="-228600" defTabSz="0" eaLnBrk="0" hangingPunct="0">
              <a:tabLst>
                <a:tab pos="571500" algn="l"/>
              </a:tabLst>
              <a:defRPr i="1">
                <a:solidFill>
                  <a:schemeClr val="tx1"/>
                </a:solidFill>
                <a:latin typeface="Arial" charset="0"/>
                <a:ea typeface="黑体" pitchFamily="2" charset="-122"/>
              </a:defRPr>
            </a:lvl3pPr>
            <a:lvl4pPr marL="1600200" indent="-228600" defTabSz="0" eaLnBrk="0" hangingPunct="0">
              <a:tabLst>
                <a:tab pos="571500" algn="l"/>
              </a:tabLst>
              <a:defRPr i="1">
                <a:solidFill>
                  <a:schemeClr val="tx1"/>
                </a:solidFill>
                <a:latin typeface="Arial" charset="0"/>
                <a:ea typeface="黑体" pitchFamily="2" charset="-122"/>
              </a:defRPr>
            </a:lvl4pPr>
            <a:lvl5pPr marL="2057400" indent="-228600" defTabSz="0" eaLnBrk="0" hangingPunct="0">
              <a:tabLst>
                <a:tab pos="571500"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9pPr>
          </a:lstStyle>
          <a:p>
            <a:pPr eaLnBrk="1" hangingPunct="1">
              <a:lnSpc>
                <a:spcPct val="130000"/>
              </a:lnSpc>
              <a:spcBef>
                <a:spcPct val="20000"/>
              </a:spcBef>
              <a:buClr>
                <a:schemeClr val="accent1"/>
              </a:buClr>
              <a:buSzPct val="75000"/>
            </a:pPr>
            <a:r>
              <a:rPr lang="zh-CN" altLang="en-US" sz="2400" i="0">
                <a:solidFill>
                  <a:srgbClr val="2D696E"/>
                </a:solidFill>
                <a:ea typeface="楷体" pitchFamily="49" charset="-122"/>
              </a:rPr>
              <a:t>功能测试一般须在完成集成测试后进行，而且是针对应用系统进行测试。功能测试是基于产品功能说明书，是在已知产品所应具有的功能，从用户角度来进行功能验证，以确认每个功能是否都能正常使用 </a:t>
            </a:r>
          </a:p>
        </p:txBody>
      </p:sp>
      <p:pic>
        <p:nvPicPr>
          <p:cNvPr id="60420" name="Picture 2" descr="http://www.allion.com/dvt/Functionality-Te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863" y="3933825"/>
            <a:ext cx="46736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71550" y="260350"/>
            <a:ext cx="6767513" cy="890588"/>
          </a:xfrm>
        </p:spPr>
        <p:txBody>
          <a:bodyPr/>
          <a:lstStyle/>
          <a:p>
            <a:pPr algn="ctr" eaLnBrk="1" hangingPunct="1"/>
            <a:r>
              <a:rPr lang="zh-CN" altLang="en-US" sz="3600" smtClean="0">
                <a:solidFill>
                  <a:srgbClr val="FFFF00"/>
                </a:solidFill>
                <a:latin typeface="黑体" pitchFamily="2" charset="-122"/>
              </a:rPr>
              <a:t>系统非功能性测试</a:t>
            </a:r>
          </a:p>
        </p:txBody>
      </p:sp>
      <p:sp>
        <p:nvSpPr>
          <p:cNvPr id="38915" name="Rectangle 3"/>
          <p:cNvSpPr>
            <a:spLocks noChangeArrowheads="1"/>
          </p:cNvSpPr>
          <p:nvPr/>
        </p:nvSpPr>
        <p:spPr bwMode="auto">
          <a:xfrm>
            <a:off x="468313" y="1773238"/>
            <a:ext cx="8424862" cy="3932237"/>
          </a:xfrm>
          <a:prstGeom prst="rect">
            <a:avLst/>
          </a:prstGeom>
          <a:noFill/>
          <a:ln w="9525" algn="ctr">
            <a:noFill/>
            <a:miter lim="800000"/>
          </a:ln>
        </p:spPr>
        <p:txBody>
          <a:bodyPr anchor="ctr">
            <a:spAutoFit/>
          </a:bodyPr>
          <a:lstStyle/>
          <a:p>
            <a:pPr defTabSz="-635">
              <a:lnSpc>
                <a:spcPct val="130000"/>
              </a:lnSpc>
              <a:buClr>
                <a:schemeClr val="accent1"/>
              </a:buClr>
              <a:buSzPct val="75000"/>
              <a:tabLst>
                <a:tab pos="571500" algn="l"/>
              </a:tabLst>
              <a:defRPr/>
            </a:pPr>
            <a:r>
              <a:rPr lang="zh-CN" altLang="en-US" sz="2400" b="1" i="0" u="sng" noProof="1">
                <a:solidFill>
                  <a:schemeClr val="accent2">
                    <a:lumMod val="75000"/>
                  </a:schemeClr>
                </a:solidFill>
                <a:latin typeface="+mn-lt"/>
                <a:ea typeface="楷体"/>
                <a:cs typeface="楷体"/>
              </a:rPr>
              <a:t>系统非功能性测试</a:t>
            </a:r>
            <a:r>
              <a:rPr lang="zh-CN" altLang="en-US" sz="2400" i="0" noProof="1">
                <a:solidFill>
                  <a:schemeClr val="accent2">
                    <a:lumMod val="75000"/>
                  </a:schemeClr>
                </a:solidFill>
                <a:latin typeface="+mn-lt"/>
                <a:ea typeface="楷体"/>
                <a:cs typeface="楷体"/>
              </a:rPr>
              <a:t>是将软件放在整个计算机环境下，包括软硬件平台、某些支持软件、数据和人员等，在实际运行环境下进行一系列的测试，包括</a:t>
            </a:r>
            <a:r>
              <a:rPr lang="zh-CN" altLang="en-US" sz="2400" i="0" noProof="1">
                <a:ea typeface="宋体" pitchFamily="2" charset="-122"/>
              </a:rPr>
              <a:t>：</a:t>
            </a:r>
            <a:endParaRPr lang="en-US" altLang="zh-CN" sz="2400" i="0" noProof="1">
              <a:latin typeface="Arial" pitchFamily="34" charset="0"/>
              <a:ea typeface="黑体" pitchFamily="49" charset="-122"/>
            </a:endParaRPr>
          </a:p>
          <a:p>
            <a:pPr marL="628650" indent="-443230" defTabSz="-635">
              <a:lnSpc>
                <a:spcPct val="130000"/>
              </a:lnSpc>
              <a:buClr>
                <a:schemeClr val="accent1"/>
              </a:buClr>
              <a:buSzPct val="75000"/>
              <a:buFont typeface="Wingdings" pitchFamily="2" charset="2"/>
              <a:buChar char="p"/>
              <a:tabLst>
                <a:tab pos="442595" algn="l"/>
              </a:tabLst>
              <a:defRPr/>
            </a:pPr>
            <a:r>
              <a:rPr lang="zh-CN" altLang="en-US" sz="2400" i="0" noProof="1">
                <a:ea typeface="宋体" pitchFamily="2" charset="-122"/>
              </a:rPr>
              <a:t>恢复测试</a:t>
            </a:r>
            <a:endParaRPr lang="en-US" altLang="zh-CN" sz="2400" i="0" noProof="1">
              <a:latin typeface="Arial" pitchFamily="34" charset="0"/>
              <a:ea typeface="黑体" pitchFamily="49" charset="-122"/>
            </a:endParaRPr>
          </a:p>
          <a:p>
            <a:pPr marL="628650" indent="-443230" defTabSz="-635">
              <a:lnSpc>
                <a:spcPct val="130000"/>
              </a:lnSpc>
              <a:buClr>
                <a:schemeClr val="accent1"/>
              </a:buClr>
              <a:buSzPct val="75000"/>
              <a:buFont typeface="Wingdings" pitchFamily="2" charset="2"/>
              <a:buChar char="p"/>
              <a:tabLst>
                <a:tab pos="442595" algn="l"/>
              </a:tabLst>
              <a:defRPr/>
            </a:pPr>
            <a:r>
              <a:rPr lang="zh-CN" altLang="en-US" sz="2400" i="0" noProof="1">
                <a:ea typeface="宋体" pitchFamily="2" charset="-122"/>
              </a:rPr>
              <a:t>安全测试</a:t>
            </a:r>
            <a:endParaRPr lang="en-US" altLang="zh-CN" sz="2400" i="0" noProof="1">
              <a:latin typeface="Arial" pitchFamily="34" charset="0"/>
              <a:ea typeface="黑体" pitchFamily="49" charset="-122"/>
            </a:endParaRPr>
          </a:p>
          <a:p>
            <a:pPr marL="628650" indent="-443230" defTabSz="-635">
              <a:lnSpc>
                <a:spcPct val="130000"/>
              </a:lnSpc>
              <a:buClr>
                <a:schemeClr val="accent1"/>
              </a:buClr>
              <a:buSzPct val="75000"/>
              <a:buFont typeface="Wingdings" pitchFamily="2" charset="2"/>
              <a:buChar char="p"/>
              <a:tabLst>
                <a:tab pos="442595" algn="l"/>
              </a:tabLst>
              <a:defRPr/>
            </a:pPr>
            <a:r>
              <a:rPr lang="zh-CN" altLang="en-US" sz="2400" i="0" noProof="1">
                <a:ea typeface="宋体" pitchFamily="2" charset="-122"/>
              </a:rPr>
              <a:t>强度测试</a:t>
            </a:r>
            <a:endParaRPr lang="en-US" altLang="zh-CN" sz="2400" i="0" noProof="1">
              <a:latin typeface="Arial" pitchFamily="34" charset="0"/>
              <a:ea typeface="黑体" pitchFamily="49" charset="-122"/>
            </a:endParaRPr>
          </a:p>
          <a:p>
            <a:pPr marL="628650" indent="-443230" defTabSz="-635">
              <a:lnSpc>
                <a:spcPct val="130000"/>
              </a:lnSpc>
              <a:buClr>
                <a:schemeClr val="accent1"/>
              </a:buClr>
              <a:buSzPct val="75000"/>
              <a:buFont typeface="Wingdings" pitchFamily="2" charset="2"/>
              <a:buChar char="p"/>
              <a:tabLst>
                <a:tab pos="442595" algn="l"/>
              </a:tabLst>
              <a:defRPr/>
            </a:pPr>
            <a:r>
              <a:rPr lang="zh-CN" altLang="en-US" sz="2400" i="0" noProof="1">
                <a:ea typeface="宋体" pitchFamily="2" charset="-122"/>
              </a:rPr>
              <a:t>性能测试</a:t>
            </a:r>
            <a:endParaRPr lang="en-US" altLang="zh-CN" sz="2400" i="0" noProof="1">
              <a:latin typeface="Arial" pitchFamily="34" charset="0"/>
              <a:ea typeface="黑体" pitchFamily="49" charset="-122"/>
            </a:endParaRPr>
          </a:p>
          <a:p>
            <a:pPr marL="628650" indent="-443230" defTabSz="-635">
              <a:lnSpc>
                <a:spcPct val="130000"/>
              </a:lnSpc>
              <a:buClr>
                <a:schemeClr val="accent1"/>
              </a:buClr>
              <a:buSzPct val="75000"/>
              <a:buFont typeface="Wingdings" pitchFamily="2" charset="2"/>
              <a:buChar char="p"/>
              <a:tabLst>
                <a:tab pos="442595" algn="l"/>
              </a:tabLst>
              <a:defRPr/>
            </a:pPr>
            <a:r>
              <a:rPr lang="en-US" altLang="zh-CN" sz="2400" i="0" noProof="1">
                <a:ea typeface="宋体" pitchFamily="2" charset="-122"/>
              </a:rPr>
              <a:t>……</a:t>
            </a:r>
            <a:r>
              <a:rPr lang="zh-CN" altLang="en-US" sz="2400" i="0" noProof="1">
                <a:ea typeface="宋体" pitchFamily="2" charset="-122"/>
              </a:rPr>
              <a:t> </a:t>
            </a:r>
            <a:endParaRPr lang="zh-CN" altLang="en-US" sz="2400" i="0" noProof="1">
              <a:latin typeface="Arial" pitchFamily="34" charset="0"/>
              <a:ea typeface="黑体" pitchFamily="49" charset="-122"/>
            </a:endParaRPr>
          </a:p>
        </p:txBody>
      </p:sp>
      <p:pic>
        <p:nvPicPr>
          <p:cNvPr id="61444" name="Picture 2" descr="http://www.kunoozdubai.com/services/ser_app_de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3284538"/>
            <a:ext cx="360045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76375" y="333375"/>
            <a:ext cx="5975350" cy="711200"/>
          </a:xfrm>
        </p:spPr>
        <p:txBody>
          <a:bodyPr/>
          <a:lstStyle/>
          <a:p>
            <a:pPr algn="ctr" eaLnBrk="1" hangingPunct="1"/>
            <a:r>
              <a:rPr lang="zh-CN" altLang="en-US" sz="3600" smtClean="0">
                <a:solidFill>
                  <a:srgbClr val="FFFF00"/>
                </a:solidFill>
                <a:latin typeface="黑体" pitchFamily="2" charset="-122"/>
              </a:rPr>
              <a:t>验收测试 </a:t>
            </a:r>
            <a:r>
              <a:rPr lang="en-US" altLang="zh-CN" sz="3600" smtClean="0">
                <a:solidFill>
                  <a:srgbClr val="FFFF00"/>
                </a:solidFill>
                <a:latin typeface="黑体" pitchFamily="2" charset="-122"/>
              </a:rPr>
              <a:t>&amp;</a:t>
            </a:r>
            <a:r>
              <a:rPr lang="zh-CN" altLang="en-US" sz="3600" smtClean="0">
                <a:solidFill>
                  <a:srgbClr val="FFFF00"/>
                </a:solidFill>
                <a:latin typeface="黑体" pitchFamily="2" charset="-122"/>
              </a:rPr>
              <a:t>安装测试</a:t>
            </a:r>
            <a:endParaRPr lang="en-US" altLang="zh-CN" sz="3600" smtClean="0">
              <a:solidFill>
                <a:srgbClr val="FFFF00"/>
              </a:solidFill>
              <a:latin typeface="黑体" pitchFamily="2" charset="-122"/>
            </a:endParaRPr>
          </a:p>
        </p:txBody>
      </p:sp>
      <p:sp>
        <p:nvSpPr>
          <p:cNvPr id="62467" name="Rectangle 3"/>
          <p:cNvSpPr>
            <a:spLocks noChangeArrowheads="1"/>
          </p:cNvSpPr>
          <p:nvPr/>
        </p:nvSpPr>
        <p:spPr bwMode="auto">
          <a:xfrm>
            <a:off x="935038" y="1568450"/>
            <a:ext cx="766762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defTabSz="0" eaLnBrk="0" hangingPunct="0">
              <a:tabLst>
                <a:tab pos="571500" algn="l"/>
              </a:tabLst>
              <a:defRPr i="1">
                <a:solidFill>
                  <a:schemeClr val="tx1"/>
                </a:solidFill>
                <a:latin typeface="Arial" charset="0"/>
                <a:ea typeface="黑体" pitchFamily="2" charset="-122"/>
              </a:defRPr>
            </a:lvl1pPr>
            <a:lvl2pPr marL="742950" indent="-285750" defTabSz="0" eaLnBrk="0" hangingPunct="0">
              <a:tabLst>
                <a:tab pos="571500" algn="l"/>
              </a:tabLst>
              <a:defRPr i="1">
                <a:solidFill>
                  <a:schemeClr val="tx1"/>
                </a:solidFill>
                <a:latin typeface="Arial" charset="0"/>
                <a:ea typeface="黑体" pitchFamily="2" charset="-122"/>
              </a:defRPr>
            </a:lvl2pPr>
            <a:lvl3pPr marL="1143000" indent="-228600" defTabSz="0" eaLnBrk="0" hangingPunct="0">
              <a:tabLst>
                <a:tab pos="571500" algn="l"/>
              </a:tabLst>
              <a:defRPr i="1">
                <a:solidFill>
                  <a:schemeClr val="tx1"/>
                </a:solidFill>
                <a:latin typeface="Arial" charset="0"/>
                <a:ea typeface="黑体" pitchFamily="2" charset="-122"/>
              </a:defRPr>
            </a:lvl3pPr>
            <a:lvl4pPr marL="1600200" indent="-228600" defTabSz="0" eaLnBrk="0" hangingPunct="0">
              <a:tabLst>
                <a:tab pos="571500" algn="l"/>
              </a:tabLst>
              <a:defRPr i="1">
                <a:solidFill>
                  <a:schemeClr val="tx1"/>
                </a:solidFill>
                <a:latin typeface="Arial" charset="0"/>
                <a:ea typeface="黑体" pitchFamily="2" charset="-122"/>
              </a:defRPr>
            </a:lvl4pPr>
            <a:lvl5pPr marL="2057400" indent="-228600" defTabSz="0" eaLnBrk="0" hangingPunct="0">
              <a:tabLst>
                <a:tab pos="571500"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571500" algn="l"/>
              </a:tabLs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Char char="p"/>
            </a:pPr>
            <a:r>
              <a:rPr lang="zh-CN" altLang="en-US" sz="2400" i="0">
                <a:ea typeface="楷体" pitchFamily="49" charset="-122"/>
              </a:rPr>
              <a:t>验收测试的目的是向未来的用户表明系统能够像预定要求那样工作，验证软件的功能和性能如同用户所合理期待的那样</a:t>
            </a:r>
          </a:p>
          <a:p>
            <a:pPr>
              <a:lnSpc>
                <a:spcPct val="130000"/>
              </a:lnSpc>
              <a:spcBef>
                <a:spcPct val="20000"/>
              </a:spcBef>
              <a:buClr>
                <a:srgbClr val="3C8C93"/>
              </a:buClr>
              <a:buSzPct val="90000"/>
              <a:buFont typeface="Wingdings" pitchFamily="2" charset="2"/>
              <a:buChar char="p"/>
            </a:pPr>
            <a:endParaRPr lang="zh-CN" altLang="en-US" sz="2400" i="0">
              <a:ea typeface="楷体" pitchFamily="49" charset="-122"/>
            </a:endParaRPr>
          </a:p>
          <a:p>
            <a:pPr>
              <a:lnSpc>
                <a:spcPct val="130000"/>
              </a:lnSpc>
              <a:spcBef>
                <a:spcPct val="20000"/>
              </a:spcBef>
              <a:buClr>
                <a:srgbClr val="3C8C93"/>
              </a:buClr>
              <a:buSzPct val="90000"/>
              <a:buFont typeface="Wingdings" pitchFamily="2" charset="2"/>
              <a:buChar char="p"/>
            </a:pPr>
            <a:r>
              <a:rPr lang="zh-CN" altLang="en-US" sz="2400" i="0">
                <a:ea typeface="楷体" pitchFamily="49" charset="-122"/>
              </a:rPr>
              <a:t>安装测试是指按照软件产品安装手册或相应的文档，在一个和用户使用该产品完全一样的环境中或相当于用户使用环境中，进行一步一步的安装操作性的测试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47813" y="333375"/>
            <a:ext cx="5975350" cy="711200"/>
          </a:xfrm>
        </p:spPr>
        <p:txBody>
          <a:bodyPr/>
          <a:lstStyle/>
          <a:p>
            <a:pPr algn="ctr" eaLnBrk="1" hangingPunct="1"/>
            <a:r>
              <a:rPr lang="en-US" altLang="zh-CN" sz="3600" smtClean="0">
                <a:solidFill>
                  <a:srgbClr val="FFFF00"/>
                </a:solidFill>
                <a:latin typeface="黑体" pitchFamily="2" charset="-122"/>
              </a:rPr>
              <a:t>α</a:t>
            </a:r>
            <a:r>
              <a:rPr lang="zh-CN" altLang="en-US" sz="3600" smtClean="0">
                <a:solidFill>
                  <a:srgbClr val="FFFF00"/>
                </a:solidFill>
                <a:latin typeface="黑体" pitchFamily="2" charset="-122"/>
              </a:rPr>
              <a:t>、</a:t>
            </a:r>
            <a:r>
              <a:rPr lang="el-GR" altLang="zh-CN" sz="3600" smtClean="0">
                <a:solidFill>
                  <a:srgbClr val="FFFF00"/>
                </a:solidFill>
                <a:latin typeface="黑体" pitchFamily="2" charset="-122"/>
              </a:rPr>
              <a:t>β</a:t>
            </a:r>
            <a:r>
              <a:rPr lang="zh-CN" altLang="en-US" sz="3600" smtClean="0">
                <a:solidFill>
                  <a:srgbClr val="FFFF00"/>
                </a:solidFill>
                <a:latin typeface="黑体" pitchFamily="2" charset="-122"/>
              </a:rPr>
              <a:t>测试 </a:t>
            </a:r>
            <a:r>
              <a:rPr lang="en-US" altLang="zh-CN" sz="3600" smtClean="0">
                <a:solidFill>
                  <a:srgbClr val="FFFF00"/>
                </a:solidFill>
                <a:latin typeface="黑体" pitchFamily="2" charset="-122"/>
              </a:rPr>
              <a:t>&amp;</a:t>
            </a:r>
            <a:r>
              <a:rPr lang="zh-CN" altLang="en-US" sz="3600" smtClean="0">
                <a:solidFill>
                  <a:srgbClr val="FFFF00"/>
                </a:solidFill>
                <a:latin typeface="黑体" pitchFamily="2" charset="-122"/>
              </a:rPr>
              <a:t>在线测试</a:t>
            </a:r>
            <a:endParaRPr lang="en-US" altLang="zh-CN" sz="3600" smtClean="0">
              <a:solidFill>
                <a:srgbClr val="FFFF00"/>
              </a:solidFill>
              <a:latin typeface="黑体" pitchFamily="2" charset="-122"/>
            </a:endParaRPr>
          </a:p>
        </p:txBody>
      </p:sp>
      <p:sp>
        <p:nvSpPr>
          <p:cNvPr id="63491" name="矩形 4"/>
          <p:cNvSpPr>
            <a:spLocks noChangeArrowheads="1"/>
          </p:cNvSpPr>
          <p:nvPr/>
        </p:nvSpPr>
        <p:spPr bwMode="auto">
          <a:xfrm>
            <a:off x="539750" y="1484313"/>
            <a:ext cx="813593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Char char="p"/>
            </a:pPr>
            <a:r>
              <a:rPr lang="en-US" altLang="zh-CN" sz="2400" b="1" i="0" u="sng">
                <a:ea typeface="楷体" pitchFamily="49" charset="-122"/>
              </a:rPr>
              <a:t>Alpha testing </a:t>
            </a:r>
            <a:r>
              <a:rPr lang="en-US" altLang="zh-CN" sz="2400" i="0">
                <a:ea typeface="楷体" pitchFamily="49" charset="-122"/>
              </a:rPr>
              <a:t>is simulated or actual operational testing by potential users/customers or an independent test team at the developers‘ site</a:t>
            </a:r>
            <a:r>
              <a:rPr lang="zh-CN" altLang="en-US" sz="2400" i="0">
                <a:ea typeface="楷体" pitchFamily="49" charset="-122"/>
              </a:rPr>
              <a:t>；</a:t>
            </a:r>
            <a:r>
              <a:rPr lang="en-US" altLang="zh-CN" sz="2400" i="0">
                <a:ea typeface="楷体" pitchFamily="49" charset="-122"/>
              </a:rPr>
              <a:t>Is</a:t>
            </a:r>
            <a:r>
              <a:rPr lang="zh-CN" altLang="en-US" sz="2400" i="0">
                <a:ea typeface="楷体" pitchFamily="49" charset="-122"/>
              </a:rPr>
              <a:t> </a:t>
            </a:r>
            <a:r>
              <a:rPr lang="en-US" altLang="zh-CN" sz="2400" i="0">
                <a:ea typeface="楷体" pitchFamily="49" charset="-122"/>
              </a:rPr>
              <a:t>a form of internal acceptance testing</a:t>
            </a:r>
          </a:p>
          <a:p>
            <a:pPr>
              <a:lnSpc>
                <a:spcPct val="130000"/>
              </a:lnSpc>
              <a:spcBef>
                <a:spcPct val="20000"/>
              </a:spcBef>
              <a:buClr>
                <a:srgbClr val="3C8C93"/>
              </a:buClr>
              <a:buSzPct val="90000"/>
              <a:buFont typeface="Wingdings" pitchFamily="2" charset="2"/>
              <a:buChar char="p"/>
            </a:pPr>
            <a:r>
              <a:rPr lang="en-US" altLang="zh-CN" sz="2400" b="1" i="0" u="sng">
                <a:ea typeface="楷体" pitchFamily="49" charset="-122"/>
              </a:rPr>
              <a:t>Beta testing </a:t>
            </a:r>
            <a:r>
              <a:rPr lang="en-US" altLang="zh-CN" sz="2400" i="0">
                <a:ea typeface="楷体" pitchFamily="49" charset="-122"/>
              </a:rPr>
              <a:t>comes after α testing. Versions of the software, known as beta versions, are released to a limited users outside of the programming team. </a:t>
            </a:r>
          </a:p>
        </p:txBody>
      </p:sp>
      <p:sp>
        <p:nvSpPr>
          <p:cNvPr id="63492" name="矩形 5"/>
          <p:cNvSpPr>
            <a:spLocks noChangeArrowheads="1"/>
          </p:cNvSpPr>
          <p:nvPr/>
        </p:nvSpPr>
        <p:spPr bwMode="auto">
          <a:xfrm>
            <a:off x="611188" y="5013325"/>
            <a:ext cx="36353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Char char="p"/>
            </a:pPr>
            <a:r>
              <a:rPr lang="en-US" altLang="zh-CN" sz="2400" b="1" i="0" u="sng" dirty="0">
                <a:ea typeface="楷体" pitchFamily="49" charset="-122"/>
              </a:rPr>
              <a:t>Testing in production</a:t>
            </a:r>
            <a:endParaRPr lang="zh-CN" altLang="en-US" sz="2400" b="1" i="0" u="sng" dirty="0">
              <a:ea typeface="楷体" pitchFamily="49" charset="-122"/>
            </a:endParaRPr>
          </a:p>
        </p:txBody>
      </p:sp>
      <p:sp>
        <p:nvSpPr>
          <p:cNvPr id="63493" name="矩形 6"/>
          <p:cNvSpPr>
            <a:spLocks noChangeArrowheads="1"/>
          </p:cNvSpPr>
          <p:nvPr/>
        </p:nvSpPr>
        <p:spPr bwMode="auto">
          <a:xfrm>
            <a:off x="827088" y="5732463"/>
            <a:ext cx="336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en-US" altLang="zh-CN" dirty="0">
                <a:ea typeface="宋体" pitchFamily="2" charset="-122"/>
                <a:hlinkClick r:id="rId3"/>
              </a:rPr>
              <a:t>http://blogs.msdn.com/b/seliot/</a:t>
            </a:r>
            <a:r>
              <a:rPr lang="en-US" altLang="zh-CN" dirty="0">
                <a:ea typeface="宋体" pitchFamily="2" charset="-122"/>
              </a:rPr>
              <a:t> </a:t>
            </a:r>
            <a:endParaRPr lang="zh-CN" altLang="en-US" dirty="0">
              <a:ea typeface="宋体" pitchFamily="2" charset="-122"/>
            </a:endParaRPr>
          </a:p>
        </p:txBody>
      </p:sp>
      <p:sp>
        <p:nvSpPr>
          <p:cNvPr id="63494" name="矩形 7"/>
          <p:cNvSpPr>
            <a:spLocks noChangeArrowheads="1"/>
          </p:cNvSpPr>
          <p:nvPr/>
        </p:nvSpPr>
        <p:spPr bwMode="auto">
          <a:xfrm>
            <a:off x="827088" y="6092825"/>
            <a:ext cx="8316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en-US" altLang="zh-CN" sz="1400" dirty="0">
                <a:ea typeface="宋体" pitchFamily="2" charset="-122"/>
                <a:hlinkClick r:id="rId4"/>
              </a:rPr>
              <a:t>http://www.thetestingplanet.com/2011/11/the-future-of-software-testing-part-one-testing-in-production</a:t>
            </a:r>
            <a:r>
              <a:rPr lang="en-US" altLang="zh-CN" dirty="0">
                <a:ea typeface="宋体" pitchFamily="2" charset="-122"/>
                <a:hlinkClick r:id="rId4"/>
              </a:rPr>
              <a:t>/</a:t>
            </a:r>
            <a:r>
              <a:rPr lang="en-US" altLang="zh-CN" dirty="0">
                <a:ea typeface="宋体" pitchFamily="2" charset="-122"/>
              </a:rPr>
              <a:t> </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331913" y="333375"/>
            <a:ext cx="6357937" cy="871538"/>
          </a:xfrm>
        </p:spPr>
        <p:txBody>
          <a:bodyPr/>
          <a:lstStyle/>
          <a:p>
            <a:pPr algn="ctr" eaLnBrk="1" hangingPunct="1"/>
            <a:r>
              <a:rPr lang="en-US" altLang="zh-CN" sz="3600" dirty="0" smtClean="0">
                <a:solidFill>
                  <a:srgbClr val="FFFF00"/>
                </a:solidFill>
                <a:latin typeface="黑体" pitchFamily="2" charset="-122"/>
              </a:rPr>
              <a:t>2.7 </a:t>
            </a:r>
            <a:r>
              <a:rPr lang="zh-CN" altLang="en-US" sz="3600" dirty="0" smtClean="0">
                <a:solidFill>
                  <a:srgbClr val="FFFF00"/>
                </a:solidFill>
                <a:latin typeface="黑体" pitchFamily="2" charset="-122"/>
              </a:rPr>
              <a:t>软件测试</a:t>
            </a:r>
            <a:r>
              <a:rPr lang="zh-CN" altLang="zh-CN" sz="3600" dirty="0" smtClean="0">
                <a:solidFill>
                  <a:srgbClr val="FFFF00"/>
                </a:solidFill>
                <a:latin typeface="黑体" pitchFamily="2" charset="-122"/>
              </a:rPr>
              <a:t>计划和测试用例</a:t>
            </a:r>
            <a:endParaRPr lang="zh-CN" altLang="en-US" sz="3600" dirty="0" smtClean="0">
              <a:solidFill>
                <a:srgbClr val="FFFF00"/>
              </a:solidFill>
              <a:latin typeface="黑体" pitchFamily="2" charset="-122"/>
            </a:endParaRPr>
          </a:p>
        </p:txBody>
      </p:sp>
      <p:sp>
        <p:nvSpPr>
          <p:cNvPr id="64515" name="Rectangle 4"/>
          <p:cNvSpPr>
            <a:spLocks noChangeArrowheads="1"/>
          </p:cNvSpPr>
          <p:nvPr/>
        </p:nvSpPr>
        <p:spPr bwMode="auto">
          <a:xfrm>
            <a:off x="467658" y="1989138"/>
            <a:ext cx="8064500"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42900" indent="-342900" defTabSz="0" eaLnBrk="0" hangingPunct="0">
              <a:tabLst>
                <a:tab pos="365125" algn="l"/>
                <a:tab pos="571500" algn="l"/>
              </a:tabLst>
              <a:defRPr i="1">
                <a:solidFill>
                  <a:schemeClr val="tx1"/>
                </a:solidFill>
                <a:latin typeface="Arial" charset="0"/>
                <a:ea typeface="黑体" pitchFamily="2" charset="-122"/>
              </a:defRPr>
            </a:lvl1pPr>
            <a:lvl2pPr marL="742950" indent="-285750" defTabSz="0" eaLnBrk="0" hangingPunct="0">
              <a:tabLst>
                <a:tab pos="365125" algn="l"/>
                <a:tab pos="571500" algn="l"/>
              </a:tabLst>
              <a:defRPr i="1">
                <a:solidFill>
                  <a:schemeClr val="tx1"/>
                </a:solidFill>
                <a:latin typeface="Arial" charset="0"/>
                <a:ea typeface="黑体" pitchFamily="2" charset="-122"/>
              </a:defRPr>
            </a:lvl2pPr>
            <a:lvl3pPr marL="1143000" indent="-228600" defTabSz="0" eaLnBrk="0" hangingPunct="0">
              <a:tabLst>
                <a:tab pos="365125" algn="l"/>
                <a:tab pos="571500" algn="l"/>
              </a:tabLst>
              <a:defRPr i="1">
                <a:solidFill>
                  <a:schemeClr val="tx1"/>
                </a:solidFill>
                <a:latin typeface="Arial" charset="0"/>
                <a:ea typeface="黑体" pitchFamily="2" charset="-122"/>
              </a:defRPr>
            </a:lvl3pPr>
            <a:lvl4pPr marL="1600200" indent="-228600" defTabSz="0" eaLnBrk="0" hangingPunct="0">
              <a:tabLst>
                <a:tab pos="365125" algn="l"/>
                <a:tab pos="571500" algn="l"/>
              </a:tabLst>
              <a:defRPr i="1">
                <a:solidFill>
                  <a:schemeClr val="tx1"/>
                </a:solidFill>
                <a:latin typeface="Arial" charset="0"/>
                <a:ea typeface="黑体" pitchFamily="2" charset="-122"/>
              </a:defRPr>
            </a:lvl4pPr>
            <a:lvl5pPr marL="2057400" indent="-228600" defTabSz="0" eaLnBrk="0" hangingPunct="0">
              <a:tabLst>
                <a:tab pos="365125" algn="l"/>
                <a:tab pos="571500"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Char char="p"/>
            </a:pPr>
            <a:r>
              <a:rPr lang="zh-CN" altLang="en-US" sz="2400" i="0" dirty="0">
                <a:ea typeface="楷体" pitchFamily="49" charset="-122"/>
              </a:rPr>
              <a:t>软件测试工作的组织与管理：制定测试策略、测试计划，确认所采用的测试方法与规范，控制测试进度，管理测试资源。</a:t>
            </a:r>
          </a:p>
          <a:p>
            <a:pPr>
              <a:lnSpc>
                <a:spcPct val="130000"/>
              </a:lnSpc>
              <a:spcBef>
                <a:spcPct val="20000"/>
              </a:spcBef>
              <a:buClr>
                <a:srgbClr val="3C8C93"/>
              </a:buClr>
              <a:buSzPct val="90000"/>
              <a:buFont typeface="Wingdings" pitchFamily="2" charset="2"/>
              <a:buChar char="p"/>
            </a:pPr>
            <a:r>
              <a:rPr lang="zh-CN" altLang="en-US" sz="2400" i="0" dirty="0">
                <a:ea typeface="楷体" pitchFamily="49" charset="-122"/>
              </a:rPr>
              <a:t>测试工作的实施：编制符合标准的测试文档，搭建测试环境，开发测试脚本、与开发组织协作实现各阶段的测试</a:t>
            </a:r>
            <a:r>
              <a:rPr lang="zh-CN" altLang="en-US" sz="2400" i="0" dirty="0">
                <a:ea typeface="楷体" pitchFamily="49" charset="-122"/>
              </a:rPr>
              <a:t>活动。 </a:t>
            </a:r>
            <a:endParaRPr lang="zh-CN" altLang="en-US" sz="2400" i="0" dirty="0">
              <a:ea typeface="楷体"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76375" y="260350"/>
            <a:ext cx="5899150" cy="819150"/>
          </a:xfrm>
        </p:spPr>
        <p:txBody>
          <a:bodyPr/>
          <a:lstStyle/>
          <a:p>
            <a:pPr algn="ctr" eaLnBrk="1" hangingPunct="1"/>
            <a:r>
              <a:rPr lang="zh-CN" altLang="en-US" sz="3600" smtClean="0">
                <a:solidFill>
                  <a:srgbClr val="FFFF00"/>
                </a:solidFill>
                <a:latin typeface="黑体" pitchFamily="2" charset="-122"/>
              </a:rPr>
              <a:t>什么是“质量” ？</a:t>
            </a:r>
            <a:endParaRPr lang="en-US" altLang="zh-CN" sz="3600" smtClean="0">
              <a:solidFill>
                <a:srgbClr val="FFFF00"/>
              </a:solidFill>
              <a:latin typeface="黑体" pitchFamily="2" charset="-122"/>
            </a:endParaRPr>
          </a:p>
        </p:txBody>
      </p:sp>
      <p:pic>
        <p:nvPicPr>
          <p:cNvPr id="11267" name="图片 5" descr="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341438"/>
            <a:ext cx="53276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Title 1"/>
          <p:cNvSpPr>
            <a:spLocks noGrp="1" noChangeArrowheads="1"/>
          </p:cNvSpPr>
          <p:nvPr>
            <p:ph type="title"/>
          </p:nvPr>
        </p:nvSpPr>
        <p:spPr/>
        <p:txBody>
          <a:bodyPr/>
          <a:lstStyle/>
          <a:p>
            <a:pPr algn="ctr" eaLnBrk="1" hangingPunct="1"/>
            <a:r>
              <a:rPr lang="zh-CN" altLang="en-US" sz="3600" smtClean="0">
                <a:solidFill>
                  <a:srgbClr val="FFFF00"/>
                </a:solidFill>
                <a:latin typeface="黑体" pitchFamily="2" charset="-122"/>
              </a:rPr>
              <a:t>测试工作流程</a:t>
            </a:r>
          </a:p>
        </p:txBody>
      </p:sp>
      <p:pic>
        <p:nvPicPr>
          <p:cNvPr id="65539" name="Picture 3" descr="2-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844" y="1296720"/>
            <a:ext cx="4708525"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Oval 4"/>
          <p:cNvSpPr>
            <a:spLocks noChangeArrowheads="1"/>
          </p:cNvSpPr>
          <p:nvPr/>
        </p:nvSpPr>
        <p:spPr bwMode="auto">
          <a:xfrm>
            <a:off x="2771775" y="3284538"/>
            <a:ext cx="1398588" cy="425450"/>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65541" name="Oval 5"/>
          <p:cNvSpPr>
            <a:spLocks noChangeArrowheads="1"/>
          </p:cNvSpPr>
          <p:nvPr/>
        </p:nvSpPr>
        <p:spPr bwMode="auto">
          <a:xfrm>
            <a:off x="1979613" y="4149725"/>
            <a:ext cx="1398587" cy="423863"/>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65542" name="Oval 6"/>
          <p:cNvSpPr>
            <a:spLocks noChangeArrowheads="1"/>
          </p:cNvSpPr>
          <p:nvPr/>
        </p:nvSpPr>
        <p:spPr bwMode="auto">
          <a:xfrm>
            <a:off x="2782888" y="5013325"/>
            <a:ext cx="1398587" cy="423863"/>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65543" name="Oval 7"/>
          <p:cNvSpPr>
            <a:spLocks noChangeArrowheads="1"/>
          </p:cNvSpPr>
          <p:nvPr/>
        </p:nvSpPr>
        <p:spPr bwMode="auto">
          <a:xfrm>
            <a:off x="2782888" y="5670550"/>
            <a:ext cx="1398587" cy="423863"/>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65544" name="Oval 8"/>
          <p:cNvSpPr>
            <a:spLocks noChangeArrowheads="1"/>
          </p:cNvSpPr>
          <p:nvPr/>
        </p:nvSpPr>
        <p:spPr bwMode="auto">
          <a:xfrm>
            <a:off x="2746375" y="6434138"/>
            <a:ext cx="1398588" cy="423862"/>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
        <p:nvSpPr>
          <p:cNvPr id="65545" name="Oval 9"/>
          <p:cNvSpPr>
            <a:spLocks noChangeArrowheads="1"/>
          </p:cNvSpPr>
          <p:nvPr/>
        </p:nvSpPr>
        <p:spPr bwMode="auto">
          <a:xfrm>
            <a:off x="4140200" y="4149725"/>
            <a:ext cx="1927225" cy="423863"/>
          </a:xfrm>
          <a:prstGeom prst="ellipse">
            <a:avLst/>
          </a:prstGeom>
          <a:noFill/>
          <a:ln w="95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835150" y="333375"/>
            <a:ext cx="6048375" cy="661988"/>
          </a:xfrm>
        </p:spPr>
        <p:txBody>
          <a:bodyPr/>
          <a:lstStyle/>
          <a:p>
            <a:pPr marL="457200" indent="-457200" algn="ctr" eaLnBrk="1" hangingPunct="1">
              <a:lnSpc>
                <a:spcPct val="140000"/>
              </a:lnSpc>
            </a:pPr>
            <a:r>
              <a:rPr lang="zh-CN" altLang="en-US" sz="3600" b="1" smtClean="0">
                <a:solidFill>
                  <a:srgbClr val="FFFF00"/>
                </a:solidFill>
              </a:rPr>
              <a:t>测试计划内容</a:t>
            </a:r>
            <a:endParaRPr lang="en-US" altLang="zh-CN" sz="3600" b="1" smtClean="0">
              <a:solidFill>
                <a:srgbClr val="FFFF00"/>
              </a:solidFill>
            </a:endParaRPr>
          </a:p>
        </p:txBody>
      </p:sp>
      <p:sp>
        <p:nvSpPr>
          <p:cNvPr id="66563" name="矩形 4"/>
          <p:cNvSpPr>
            <a:spLocks noChangeArrowheads="1"/>
          </p:cNvSpPr>
          <p:nvPr/>
        </p:nvSpPr>
        <p:spPr bwMode="auto">
          <a:xfrm>
            <a:off x="1476375" y="2349500"/>
            <a:ext cx="34194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40000"/>
              </a:lnSpc>
              <a:buClr>
                <a:srgbClr val="91AC4E"/>
              </a:buClr>
              <a:buSzPct val="88000"/>
              <a:buFont typeface="Wingdings" pitchFamily="2" charset="2"/>
              <a:buChar char="p"/>
            </a:pPr>
            <a:r>
              <a:rPr lang="zh-CN" altLang="zh-CN" sz="2400" i="0" dirty="0">
                <a:ea typeface="宋体" pitchFamily="2" charset="-122"/>
              </a:rPr>
              <a:t>目标和范围</a:t>
            </a:r>
            <a:endParaRPr lang="en-US" altLang="zh-CN" sz="2400" i="0" dirty="0">
              <a:ea typeface="宋体" pitchFamily="2" charset="-122"/>
            </a:endParaRPr>
          </a:p>
          <a:p>
            <a:pPr eaLnBrk="1" hangingPunct="1">
              <a:lnSpc>
                <a:spcPct val="140000"/>
              </a:lnSpc>
              <a:buClr>
                <a:srgbClr val="91AC4E"/>
              </a:buClr>
              <a:buSzPct val="88000"/>
              <a:buFont typeface="Wingdings" pitchFamily="2" charset="2"/>
              <a:buChar char="p"/>
            </a:pPr>
            <a:r>
              <a:rPr lang="zh-CN" altLang="zh-CN" sz="2400" i="0" dirty="0">
                <a:ea typeface="宋体" pitchFamily="2" charset="-122"/>
              </a:rPr>
              <a:t>项目估算</a:t>
            </a:r>
          </a:p>
          <a:p>
            <a:pPr eaLnBrk="1" hangingPunct="1">
              <a:lnSpc>
                <a:spcPct val="140000"/>
              </a:lnSpc>
              <a:buClr>
                <a:srgbClr val="91AC4E"/>
              </a:buClr>
              <a:buSzPct val="88000"/>
              <a:buFont typeface="Wingdings" pitchFamily="2" charset="2"/>
              <a:buChar char="p"/>
            </a:pPr>
            <a:r>
              <a:rPr lang="zh-CN" altLang="zh-CN" sz="2400" i="0" dirty="0">
                <a:ea typeface="宋体" pitchFamily="2" charset="-122"/>
              </a:rPr>
              <a:t>风险计划</a:t>
            </a:r>
            <a:endParaRPr lang="en-US" altLang="zh-CN" sz="2400" i="0" dirty="0">
              <a:ea typeface="宋体" pitchFamily="2" charset="-122"/>
            </a:endParaRPr>
          </a:p>
          <a:p>
            <a:pPr eaLnBrk="1" hangingPunct="1">
              <a:lnSpc>
                <a:spcPct val="140000"/>
              </a:lnSpc>
              <a:buClr>
                <a:srgbClr val="91AC4E"/>
              </a:buClr>
              <a:buSzPct val="88000"/>
              <a:buFont typeface="Wingdings" pitchFamily="2" charset="2"/>
              <a:buChar char="p"/>
            </a:pPr>
            <a:r>
              <a:rPr lang="zh-CN" altLang="zh-CN" sz="2400" i="0" dirty="0">
                <a:ea typeface="宋体" pitchFamily="2" charset="-122"/>
              </a:rPr>
              <a:t>进度安排</a:t>
            </a:r>
            <a:endParaRPr lang="en-US" altLang="zh-CN" sz="2400" i="0" dirty="0">
              <a:ea typeface="宋体" pitchFamily="2" charset="-122"/>
            </a:endParaRPr>
          </a:p>
          <a:p>
            <a:pPr eaLnBrk="1" hangingPunct="1">
              <a:lnSpc>
                <a:spcPct val="140000"/>
              </a:lnSpc>
              <a:buClr>
                <a:srgbClr val="91AC4E"/>
              </a:buClr>
              <a:buSzPct val="88000"/>
              <a:buFont typeface="Wingdings" pitchFamily="2" charset="2"/>
              <a:buChar char="p"/>
            </a:pPr>
            <a:r>
              <a:rPr lang="zh-CN" altLang="zh-CN" sz="2400" i="0" dirty="0">
                <a:ea typeface="宋体" pitchFamily="2" charset="-122"/>
              </a:rPr>
              <a:t>资源配置</a:t>
            </a:r>
            <a:endParaRPr lang="en-US" altLang="zh-CN" sz="2400" i="0" dirty="0">
              <a:ea typeface="宋体" pitchFamily="2" charset="-122"/>
            </a:endParaRPr>
          </a:p>
          <a:p>
            <a:pPr eaLnBrk="1" hangingPunct="1">
              <a:lnSpc>
                <a:spcPct val="140000"/>
              </a:lnSpc>
              <a:buClr>
                <a:srgbClr val="91AC4E"/>
              </a:buClr>
              <a:buSzPct val="88000"/>
              <a:buFont typeface="Wingdings" pitchFamily="2" charset="2"/>
              <a:buChar char="p"/>
            </a:pPr>
            <a:r>
              <a:rPr lang="zh-CN" altLang="zh-CN" sz="2400" i="0" dirty="0">
                <a:ea typeface="宋体" pitchFamily="2" charset="-122"/>
              </a:rPr>
              <a:t>跟踪和控制机制</a:t>
            </a:r>
            <a:endParaRPr lang="zh-CN" altLang="en-US" sz="2400" i="0" dirty="0">
              <a:ea typeface="宋体" pitchFamily="2" charset="-122"/>
            </a:endParaRPr>
          </a:p>
        </p:txBody>
      </p:sp>
      <p:graphicFrame>
        <p:nvGraphicFramePr>
          <p:cNvPr id="66564" name="Object 5"/>
          <p:cNvGraphicFramePr>
            <a:graphicFrameLocks noChangeAspect="1"/>
          </p:cNvGraphicFramePr>
          <p:nvPr/>
        </p:nvGraphicFramePr>
        <p:xfrm>
          <a:off x="5003800" y="2276475"/>
          <a:ext cx="2770188" cy="3424238"/>
        </p:xfrm>
        <a:graphic>
          <a:graphicData uri="http://schemas.openxmlformats.org/presentationml/2006/ole">
            <mc:AlternateContent xmlns:mc="http://schemas.openxmlformats.org/markup-compatibility/2006">
              <mc:Choice xmlns:v="urn:schemas-microsoft-com:vml" Requires="v">
                <p:oleObj spid="_x0000_s66587" r:id="rId4" imgW="2824725" imgH="3494550" progId="">
                  <p:embed/>
                </p:oleObj>
              </mc:Choice>
              <mc:Fallback>
                <p:oleObj r:id="rId4" imgW="2824725" imgH="349455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276475"/>
                        <a:ext cx="2770188"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835150" y="333375"/>
            <a:ext cx="6048375" cy="661988"/>
          </a:xfrm>
        </p:spPr>
        <p:txBody>
          <a:bodyPr/>
          <a:lstStyle/>
          <a:p>
            <a:pPr marL="457200" indent="-457200" algn="ctr" eaLnBrk="1" hangingPunct="1">
              <a:lnSpc>
                <a:spcPct val="140000"/>
              </a:lnSpc>
            </a:pPr>
            <a:r>
              <a:rPr lang="zh-CN" altLang="en-US" sz="3600" b="1" smtClean="0">
                <a:solidFill>
                  <a:srgbClr val="FFFF00"/>
                </a:solidFill>
              </a:rPr>
              <a:t>测试用例</a:t>
            </a:r>
            <a:endParaRPr lang="en-US" altLang="zh-CN" sz="3600" b="1" smtClean="0">
              <a:solidFill>
                <a:srgbClr val="FFFF00"/>
              </a:solidFill>
            </a:endParaRPr>
          </a:p>
        </p:txBody>
      </p:sp>
      <p:sp>
        <p:nvSpPr>
          <p:cNvPr id="67587" name="矩形 4"/>
          <p:cNvSpPr>
            <a:spLocks noChangeArrowheads="1"/>
          </p:cNvSpPr>
          <p:nvPr/>
        </p:nvSpPr>
        <p:spPr bwMode="auto">
          <a:xfrm>
            <a:off x="755650" y="2205038"/>
            <a:ext cx="7920038"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40000"/>
              </a:lnSpc>
              <a:buClr>
                <a:srgbClr val="91AC4E"/>
              </a:buClr>
              <a:buSzPct val="88000"/>
              <a:buFont typeface="Wingdings" pitchFamily="2" charset="2"/>
              <a:buChar char="p"/>
            </a:pPr>
            <a:r>
              <a:rPr lang="zh-CN" altLang="zh-CN" sz="2400" i="0">
                <a:ea typeface="宋体" pitchFamily="2" charset="-122"/>
              </a:rPr>
              <a:t>测试用例是测试人员在测试过程中的重要参考依据</a:t>
            </a:r>
          </a:p>
          <a:p>
            <a:pPr eaLnBrk="1" hangingPunct="1">
              <a:lnSpc>
                <a:spcPct val="140000"/>
              </a:lnSpc>
              <a:buClr>
                <a:srgbClr val="91AC4E"/>
              </a:buClr>
              <a:buSzPct val="88000"/>
              <a:buFont typeface="Wingdings" pitchFamily="2" charset="2"/>
              <a:buChar char="p"/>
            </a:pPr>
            <a:r>
              <a:rPr lang="zh-CN" altLang="zh-CN" sz="2400" i="0">
                <a:ea typeface="宋体" pitchFamily="2" charset="-122"/>
              </a:rPr>
              <a:t>测试用例将有助于节约测试时间，提高测试效率。</a:t>
            </a:r>
          </a:p>
          <a:p>
            <a:pPr eaLnBrk="1" hangingPunct="1">
              <a:lnSpc>
                <a:spcPct val="140000"/>
              </a:lnSpc>
              <a:buClr>
                <a:srgbClr val="91AC4E"/>
              </a:buClr>
              <a:buSzPct val="88000"/>
              <a:buFont typeface="Wingdings" pitchFamily="2" charset="2"/>
              <a:buChar char="p"/>
            </a:pPr>
            <a:r>
              <a:rPr lang="zh-CN" altLang="zh-CN" sz="2400" i="0">
                <a:ea typeface="宋体" pitchFamily="2" charset="-122"/>
              </a:rPr>
              <a:t>良好的测试用例不断地被重复使用，使得测试过程事半功倍</a:t>
            </a:r>
            <a:endParaRPr lang="en-US" altLang="zh-CN" sz="2400" i="0">
              <a:ea typeface="宋体" pitchFamily="2" charset="-122"/>
            </a:endParaRPr>
          </a:p>
          <a:p>
            <a:pPr eaLnBrk="1" hangingPunct="1">
              <a:lnSpc>
                <a:spcPct val="140000"/>
              </a:lnSpc>
              <a:buClr>
                <a:srgbClr val="91AC4E"/>
              </a:buClr>
              <a:buSzPct val="88000"/>
              <a:buFont typeface="Wingdings" pitchFamily="2" charset="2"/>
              <a:buChar char="p"/>
            </a:pPr>
            <a:r>
              <a:rPr lang="zh-CN" altLang="zh-CN" sz="2400" i="0">
                <a:ea typeface="宋体" pitchFamily="2" charset="-122"/>
              </a:rPr>
              <a:t>测试用例是一个知识积累的过程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188" y="476250"/>
            <a:ext cx="7704137" cy="661988"/>
          </a:xfrm>
        </p:spPr>
        <p:txBody>
          <a:bodyPr/>
          <a:lstStyle/>
          <a:p>
            <a:pPr algn="ctr" eaLnBrk="1" hangingPunct="1"/>
            <a:r>
              <a:rPr lang="en-US" altLang="zh-CN" sz="3200" b="1" smtClean="0">
                <a:solidFill>
                  <a:srgbClr val="FFFF00"/>
                </a:solidFill>
              </a:rPr>
              <a:t>2.8 </a:t>
            </a:r>
            <a:r>
              <a:rPr lang="en-US" altLang="en-US" sz="3200" b="1" smtClean="0">
                <a:solidFill>
                  <a:srgbClr val="FFFF00"/>
                </a:solidFill>
              </a:rPr>
              <a:t>专业</a:t>
            </a:r>
            <a:r>
              <a:rPr lang="zh-CN" altLang="en-US" sz="3200" b="1" smtClean="0">
                <a:solidFill>
                  <a:srgbClr val="FFFF00"/>
                </a:solidFill>
              </a:rPr>
              <a:t>测试人员的责任与要求</a:t>
            </a:r>
          </a:p>
        </p:txBody>
      </p:sp>
      <p:pic>
        <p:nvPicPr>
          <p:cNvPr id="68611" name="Picture 7" descr="http://www.teamcct.com/images/splash_te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268413"/>
            <a:ext cx="3978275"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4"/>
          <p:cNvSpPr>
            <a:spLocks noChangeArrowheads="1"/>
          </p:cNvSpPr>
          <p:nvPr/>
        </p:nvSpPr>
        <p:spPr bwMode="auto">
          <a:xfrm>
            <a:off x="611188" y="2492375"/>
            <a:ext cx="77755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40000"/>
              </a:lnSpc>
              <a:buClr>
                <a:srgbClr val="91AC4E"/>
              </a:buClr>
              <a:buSzPct val="80000"/>
              <a:buFont typeface="Wingdings" pitchFamily="2" charset="2"/>
              <a:buChar char="p"/>
            </a:pPr>
            <a:r>
              <a:rPr lang="en-US" altLang="zh-CN" sz="2400" b="1" i="0" dirty="0">
                <a:ea typeface="宋体" pitchFamily="2" charset="-122"/>
              </a:rPr>
              <a:t>QA/</a:t>
            </a:r>
            <a:r>
              <a:rPr lang="zh-CN" altLang="en-US" sz="2400" b="1" i="0" dirty="0">
                <a:ea typeface="宋体" pitchFamily="2" charset="-122"/>
              </a:rPr>
              <a:t>测试经理：</a:t>
            </a:r>
            <a:r>
              <a:rPr lang="zh-CN" altLang="en-US" i="0" dirty="0">
                <a:ea typeface="宋体" pitchFamily="2" charset="-122"/>
              </a:rPr>
              <a:t>人员管理，资源调配、测试方法改进等；</a:t>
            </a:r>
          </a:p>
          <a:p>
            <a:pPr eaLnBrk="1" hangingPunct="1">
              <a:lnSpc>
                <a:spcPct val="140000"/>
              </a:lnSpc>
              <a:buClr>
                <a:srgbClr val="91AC4E"/>
              </a:buClr>
              <a:buSzPct val="80000"/>
              <a:buFont typeface="Wingdings" pitchFamily="2" charset="2"/>
              <a:buChar char="p"/>
            </a:pPr>
            <a:r>
              <a:rPr lang="zh-CN" altLang="en-US" sz="2400" b="1" i="0" dirty="0">
                <a:ea typeface="宋体" pitchFamily="2" charset="-122"/>
              </a:rPr>
              <a:t>实验室管理人员：</a:t>
            </a:r>
            <a:r>
              <a:rPr lang="zh-CN" altLang="en-US" i="0" dirty="0">
                <a:ea typeface="宋体" pitchFamily="2" charset="-122"/>
              </a:rPr>
              <a:t>设置、配置和维护实验室的测试环境</a:t>
            </a:r>
          </a:p>
          <a:p>
            <a:pPr eaLnBrk="1" hangingPunct="1">
              <a:lnSpc>
                <a:spcPct val="140000"/>
              </a:lnSpc>
              <a:buClr>
                <a:srgbClr val="91AC4E"/>
              </a:buClr>
              <a:buSzPct val="80000"/>
              <a:buFont typeface="Wingdings" pitchFamily="2" charset="2"/>
              <a:buChar char="p"/>
            </a:pPr>
            <a:r>
              <a:rPr lang="zh-CN" altLang="en-US" sz="2400" b="1" i="0" dirty="0">
                <a:ea typeface="宋体" pitchFamily="2" charset="-122"/>
              </a:rPr>
              <a:t>内审员：</a:t>
            </a:r>
            <a:r>
              <a:rPr lang="zh-CN" altLang="en-US" i="0" dirty="0">
                <a:ea typeface="宋体" pitchFamily="2" charset="-122"/>
              </a:rPr>
              <a:t>审查流程，建立测试模板，跟踪缺陷测试报告的质量等；</a:t>
            </a:r>
          </a:p>
          <a:p>
            <a:pPr eaLnBrk="1" hangingPunct="1">
              <a:lnSpc>
                <a:spcPct val="140000"/>
              </a:lnSpc>
              <a:buClr>
                <a:srgbClr val="91AC4E"/>
              </a:buClr>
              <a:buSzPct val="80000"/>
              <a:buFont typeface="Wingdings" pitchFamily="2" charset="2"/>
              <a:buChar char="p"/>
            </a:pPr>
            <a:r>
              <a:rPr lang="zh-CN" altLang="en-US" sz="2400" b="1" i="0" dirty="0">
                <a:ea typeface="宋体" pitchFamily="2" charset="-122"/>
              </a:rPr>
              <a:t>测试组长：</a:t>
            </a:r>
            <a:r>
              <a:rPr lang="zh-CN" altLang="en-US" i="0" dirty="0">
                <a:ea typeface="宋体" pitchFamily="2" charset="-122"/>
              </a:rPr>
              <a:t>负责项目的管理、测试计划、测试用例、任务安排等；</a:t>
            </a:r>
          </a:p>
          <a:p>
            <a:pPr eaLnBrk="1" hangingPunct="1">
              <a:lnSpc>
                <a:spcPct val="140000"/>
              </a:lnSpc>
              <a:buClr>
                <a:srgbClr val="91AC4E"/>
              </a:buClr>
              <a:buSzPct val="80000"/>
              <a:buFont typeface="Wingdings" pitchFamily="2" charset="2"/>
              <a:buChar char="p"/>
            </a:pPr>
            <a:r>
              <a:rPr lang="zh-CN" altLang="en-US" sz="2400" b="1" i="0" dirty="0">
                <a:ea typeface="宋体" pitchFamily="2" charset="-122"/>
              </a:rPr>
              <a:t>测试设计人员</a:t>
            </a:r>
            <a:r>
              <a:rPr lang="en-US" altLang="zh-CN" sz="2400" b="1" i="0" dirty="0">
                <a:ea typeface="宋体" pitchFamily="2" charset="-122"/>
              </a:rPr>
              <a:t>/</a:t>
            </a:r>
            <a:r>
              <a:rPr lang="zh-CN" altLang="en-US" sz="2400" b="1" i="0" dirty="0">
                <a:ea typeface="宋体" pitchFamily="2" charset="-122"/>
              </a:rPr>
              <a:t>资深测试工程师，</a:t>
            </a:r>
            <a:r>
              <a:rPr lang="zh-CN" altLang="en-US" i="0" dirty="0">
                <a:ea typeface="宋体" pitchFamily="2" charset="-122"/>
              </a:rPr>
              <a:t>产品设计规格说明书的审查、测试用例的设计、技术难题的解决、培训和指导、实际测试任务的执行；</a:t>
            </a:r>
          </a:p>
          <a:p>
            <a:pPr eaLnBrk="1" hangingPunct="1">
              <a:lnSpc>
                <a:spcPct val="140000"/>
              </a:lnSpc>
              <a:buClr>
                <a:srgbClr val="91AC4E"/>
              </a:buClr>
              <a:buSzPct val="80000"/>
              <a:buFont typeface="Wingdings" pitchFamily="2" charset="2"/>
              <a:buChar char="p"/>
            </a:pPr>
            <a:r>
              <a:rPr lang="zh-CN" altLang="en-US" sz="2400" b="1" i="0" dirty="0">
                <a:ea typeface="宋体" pitchFamily="2" charset="-122"/>
              </a:rPr>
              <a:t>一般（初级）测试工程师，</a:t>
            </a:r>
            <a:r>
              <a:rPr lang="zh-CN" altLang="en-US" i="0" dirty="0">
                <a:ea typeface="宋体" pitchFamily="2" charset="-122"/>
              </a:rPr>
              <a:t>执行测试用例和相关的测试任务。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258888" y="188913"/>
            <a:ext cx="6518275" cy="800100"/>
          </a:xfrm>
        </p:spPr>
        <p:txBody>
          <a:bodyPr/>
          <a:lstStyle/>
          <a:p>
            <a:pPr eaLnBrk="1" hangingPunct="1"/>
            <a:r>
              <a:rPr lang="zh-CN" altLang="en-US" sz="3600" b="1" smtClean="0">
                <a:solidFill>
                  <a:srgbClr val="FFFF00"/>
                </a:solidFill>
              </a:rPr>
              <a:t>一个微软测试工程师的一天</a:t>
            </a:r>
          </a:p>
        </p:txBody>
      </p:sp>
      <p:sp>
        <p:nvSpPr>
          <p:cNvPr id="69635" name="Rectangle 3"/>
          <p:cNvSpPr>
            <a:spLocks noGrp="1" noChangeArrowheads="1"/>
          </p:cNvSpPr>
          <p:nvPr>
            <p:ph type="body" idx="1"/>
          </p:nvPr>
        </p:nvSpPr>
        <p:spPr>
          <a:xfrm>
            <a:off x="647700" y="1844675"/>
            <a:ext cx="7883525" cy="3924300"/>
          </a:xfrm>
        </p:spPr>
        <p:txBody>
          <a:bodyPr/>
          <a:lstStyle/>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产品编译必须在此之前完成</a:t>
            </a:r>
          </a:p>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每日凌晨</a:t>
            </a:r>
            <a:r>
              <a:rPr lang="en-US" altLang="zh-CN" dirty="0" smtClean="0">
                <a:ea typeface="宋体" pitchFamily="2" charset="-122"/>
              </a:rPr>
              <a:t>3</a:t>
            </a:r>
            <a:r>
              <a:rPr lang="zh-CN" altLang="en-US" dirty="0" smtClean="0">
                <a:ea typeface="宋体" pitchFamily="2" charset="-122"/>
              </a:rPr>
              <a:t>时，测试编译自动开始</a:t>
            </a:r>
          </a:p>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如果测试编译成功，</a:t>
            </a:r>
            <a:r>
              <a:rPr lang="en-US" altLang="zh-CN" dirty="0" smtClean="0">
                <a:ea typeface="宋体" pitchFamily="2" charset="-122"/>
              </a:rPr>
              <a:t>BVT</a:t>
            </a:r>
            <a:r>
              <a:rPr lang="zh-CN" altLang="en-US" dirty="0" smtClean="0">
                <a:ea typeface="宋体" pitchFamily="2" charset="-122"/>
              </a:rPr>
              <a:t>测试自动开始</a:t>
            </a:r>
          </a:p>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测试工程师每早来上班，先检查</a:t>
            </a:r>
            <a:r>
              <a:rPr lang="en-US" altLang="zh-CN" dirty="0" smtClean="0">
                <a:ea typeface="宋体" pitchFamily="2" charset="-122"/>
              </a:rPr>
              <a:t>Test Build</a:t>
            </a:r>
            <a:r>
              <a:rPr lang="zh-CN" altLang="en-US" dirty="0" smtClean="0">
                <a:ea typeface="宋体" pitchFamily="2" charset="-122"/>
              </a:rPr>
              <a:t>与</a:t>
            </a:r>
            <a:r>
              <a:rPr lang="en-US" altLang="zh-CN" dirty="0" smtClean="0">
                <a:ea typeface="宋体" pitchFamily="2" charset="-122"/>
              </a:rPr>
              <a:t>BVT</a:t>
            </a:r>
            <a:r>
              <a:rPr lang="zh-CN" altLang="en-US" dirty="0" smtClean="0">
                <a:ea typeface="宋体" pitchFamily="2" charset="-122"/>
              </a:rPr>
              <a:t>结果的</a:t>
            </a:r>
            <a:r>
              <a:rPr lang="en-US" altLang="zh-CN" dirty="0" smtClean="0">
                <a:ea typeface="宋体" pitchFamily="2" charset="-122"/>
              </a:rPr>
              <a:t>email</a:t>
            </a:r>
          </a:p>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如果有</a:t>
            </a:r>
            <a:r>
              <a:rPr lang="en-US" altLang="zh-CN" dirty="0" smtClean="0">
                <a:ea typeface="宋体" pitchFamily="2" charset="-122"/>
              </a:rPr>
              <a:t>BVT</a:t>
            </a:r>
            <a:r>
              <a:rPr lang="zh-CN" altLang="en-US" dirty="0" smtClean="0">
                <a:ea typeface="宋体" pitchFamily="2" charset="-122"/>
              </a:rPr>
              <a:t>错误，在第一时间里分析原因，隔离错误代码并汇报</a:t>
            </a:r>
            <a:r>
              <a:rPr lang="en-US" altLang="zh-CN" dirty="0" err="1" smtClean="0">
                <a:ea typeface="宋体" pitchFamily="2" charset="-122"/>
              </a:rPr>
              <a:t>Pri</a:t>
            </a:r>
            <a:r>
              <a:rPr lang="en-US" altLang="zh-CN" dirty="0" smtClean="0">
                <a:ea typeface="宋体" pitchFamily="2" charset="-122"/>
              </a:rPr>
              <a:t> 0 Bug (0</a:t>
            </a:r>
            <a:r>
              <a:rPr lang="zh-CN" altLang="en-US" dirty="0" smtClean="0">
                <a:ea typeface="宋体" pitchFamily="2" charset="-122"/>
              </a:rPr>
              <a:t>级缺陷</a:t>
            </a:r>
            <a:r>
              <a:rPr lang="en-US" altLang="zh-CN" dirty="0" smtClean="0">
                <a:ea typeface="宋体" pitchFamily="2" charset="-122"/>
              </a:rPr>
              <a:t>)</a:t>
            </a:r>
          </a:p>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开发团队对于</a:t>
            </a:r>
            <a:r>
              <a:rPr lang="en-US" altLang="zh-CN" dirty="0" err="1" smtClean="0">
                <a:ea typeface="宋体" pitchFamily="2" charset="-122"/>
              </a:rPr>
              <a:t>Pri</a:t>
            </a:r>
            <a:r>
              <a:rPr lang="en-US" altLang="zh-CN" dirty="0" smtClean="0">
                <a:ea typeface="宋体" pitchFamily="2" charset="-122"/>
              </a:rPr>
              <a:t> 0 Bug</a:t>
            </a:r>
            <a:r>
              <a:rPr lang="zh-CN" altLang="en-US" dirty="0" smtClean="0">
                <a:ea typeface="宋体" pitchFamily="2" charset="-122"/>
              </a:rPr>
              <a:t>应当于当日之内修改完毕</a:t>
            </a:r>
          </a:p>
          <a:p>
            <a:pPr marL="571500" indent="-571500" eaLnBrk="1" hangingPunct="1">
              <a:lnSpc>
                <a:spcPct val="120000"/>
              </a:lnSpc>
              <a:buClr>
                <a:srgbClr val="91AC4E"/>
              </a:buClr>
              <a:buSzPct val="80000"/>
              <a:buFont typeface="宋体" pitchFamily="2" charset="-122"/>
              <a:buAutoNum type="alphaLcParenR"/>
            </a:pPr>
            <a:r>
              <a:rPr lang="zh-CN" altLang="en-US" dirty="0" smtClean="0">
                <a:ea typeface="宋体" pitchFamily="2" charset="-122"/>
              </a:rPr>
              <a:t>测试工程师接着用</a:t>
            </a:r>
            <a:r>
              <a:rPr lang="en-US" altLang="zh-CN" dirty="0" smtClean="0">
                <a:ea typeface="宋体" pitchFamily="2" charset="-122"/>
              </a:rPr>
              <a:t>Product Studio</a:t>
            </a:r>
            <a:r>
              <a:rPr lang="zh-CN" altLang="en-US" dirty="0" smtClean="0">
                <a:ea typeface="宋体" pitchFamily="2" charset="-122"/>
              </a:rPr>
              <a:t>检查</a:t>
            </a:r>
            <a:r>
              <a:rPr lang="en-US" altLang="zh-CN" dirty="0" smtClean="0">
                <a:ea typeface="宋体" pitchFamily="2" charset="-122"/>
              </a:rPr>
              <a:t>Bug</a:t>
            </a:r>
            <a:r>
              <a:rPr lang="zh-CN" altLang="en-US" dirty="0" smtClean="0">
                <a:ea typeface="宋体" pitchFamily="2" charset="-122"/>
              </a:rPr>
              <a:t>情况，验证分配给自己的</a:t>
            </a:r>
            <a:r>
              <a:rPr lang="en-US" altLang="zh-CN" dirty="0" smtClean="0">
                <a:ea typeface="宋体" pitchFamily="2" charset="-122"/>
              </a:rPr>
              <a:t>Bug</a:t>
            </a:r>
            <a:r>
              <a:rPr lang="zh-CN" altLang="en-US" dirty="0" smtClean="0">
                <a:ea typeface="宋体" pitchFamily="2" charset="-122"/>
              </a:rPr>
              <a:t>已修改合格</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258888" y="260350"/>
            <a:ext cx="6481762" cy="914400"/>
          </a:xfrm>
        </p:spPr>
        <p:txBody>
          <a:bodyPr/>
          <a:lstStyle/>
          <a:p>
            <a:pPr algn="ctr" eaLnBrk="1" hangingPunct="1"/>
            <a:r>
              <a:rPr lang="zh-CN" altLang="en-US" sz="3600" b="1" smtClean="0">
                <a:solidFill>
                  <a:srgbClr val="FFFF00"/>
                </a:solidFill>
              </a:rPr>
              <a:t>一个微软测试工程师的一天</a:t>
            </a:r>
            <a:r>
              <a:rPr lang="zh-CN" altLang="en-US" b="1" smtClean="0">
                <a:solidFill>
                  <a:srgbClr val="FFFF00"/>
                </a:solidFill>
              </a:rPr>
              <a:t>（续）</a:t>
            </a:r>
          </a:p>
        </p:txBody>
      </p:sp>
      <p:sp>
        <p:nvSpPr>
          <p:cNvPr id="70659" name="Rectangle 3"/>
          <p:cNvSpPr>
            <a:spLocks noGrp="1" noChangeArrowheads="1"/>
          </p:cNvSpPr>
          <p:nvPr>
            <p:ph type="body" idx="1"/>
          </p:nvPr>
        </p:nvSpPr>
        <p:spPr>
          <a:xfrm>
            <a:off x="719138" y="1700213"/>
            <a:ext cx="8064500" cy="4392612"/>
          </a:xfrm>
        </p:spPr>
        <p:txBody>
          <a:bodyPr/>
          <a:lstStyle/>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关闭</a:t>
            </a:r>
            <a:r>
              <a:rPr lang="en-US" altLang="zh-CN" dirty="0" smtClean="0">
                <a:ea typeface="宋体" pitchFamily="2" charset="-122"/>
              </a:rPr>
              <a:t>Bug</a:t>
            </a:r>
            <a:r>
              <a:rPr lang="zh-CN" altLang="en-US" dirty="0" smtClean="0">
                <a:ea typeface="宋体" pitchFamily="2" charset="-122"/>
              </a:rPr>
              <a:t>并增加针对此</a:t>
            </a:r>
            <a:r>
              <a:rPr lang="en-US" altLang="zh-CN" dirty="0" smtClean="0">
                <a:ea typeface="宋体" pitchFamily="2" charset="-122"/>
              </a:rPr>
              <a:t>Bug</a:t>
            </a:r>
            <a:r>
              <a:rPr lang="zh-CN" altLang="en-US" dirty="0" smtClean="0">
                <a:ea typeface="宋体" pitchFamily="2" charset="-122"/>
              </a:rPr>
              <a:t>的</a:t>
            </a:r>
            <a:r>
              <a:rPr lang="en-US" altLang="zh-CN" dirty="0" smtClean="0">
                <a:ea typeface="宋体" pitchFamily="2" charset="-122"/>
              </a:rPr>
              <a:t>Regression Test</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验证最近的</a:t>
            </a:r>
            <a:r>
              <a:rPr lang="en-US" altLang="zh-CN" dirty="0" smtClean="0">
                <a:ea typeface="宋体" pitchFamily="2" charset="-122"/>
              </a:rPr>
              <a:t>Lab Run</a:t>
            </a:r>
            <a:r>
              <a:rPr lang="zh-CN" altLang="en-US" dirty="0" smtClean="0">
                <a:ea typeface="宋体" pitchFamily="2" charset="-122"/>
              </a:rPr>
              <a:t>结果</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如果其中有新的错误，隔离并汇报新</a:t>
            </a:r>
            <a:r>
              <a:rPr lang="en-US" altLang="zh-CN" dirty="0" smtClean="0">
                <a:ea typeface="宋体" pitchFamily="2" charset="-122"/>
              </a:rPr>
              <a:t>Bug</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开发新的测试</a:t>
            </a:r>
            <a:r>
              <a:rPr lang="en-US" altLang="zh-CN" dirty="0" smtClean="0">
                <a:ea typeface="宋体" pitchFamily="2" charset="-122"/>
              </a:rPr>
              <a:t>Spec</a:t>
            </a:r>
            <a:r>
              <a:rPr lang="zh-CN" altLang="en-US" dirty="0" smtClean="0">
                <a:ea typeface="宋体" pitchFamily="2" charset="-122"/>
              </a:rPr>
              <a:t>与新的测试代码</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使用个人</a:t>
            </a:r>
            <a:r>
              <a:rPr lang="en-US" altLang="zh-CN" dirty="0" smtClean="0">
                <a:ea typeface="宋体" pitchFamily="2" charset="-122"/>
              </a:rPr>
              <a:t>Private Run</a:t>
            </a:r>
            <a:r>
              <a:rPr lang="zh-CN" altLang="en-US" dirty="0" smtClean="0">
                <a:ea typeface="宋体" pitchFamily="2" charset="-122"/>
              </a:rPr>
              <a:t>来验证新开发的测试程序</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使用个人</a:t>
            </a:r>
            <a:r>
              <a:rPr lang="en-US" altLang="zh-CN" dirty="0" smtClean="0">
                <a:ea typeface="宋体" pitchFamily="2" charset="-122"/>
              </a:rPr>
              <a:t>Private Run</a:t>
            </a:r>
            <a:r>
              <a:rPr lang="zh-CN" altLang="en-US" dirty="0" smtClean="0">
                <a:ea typeface="宋体" pitchFamily="2" charset="-122"/>
              </a:rPr>
              <a:t>来验证开发伙伴新开发的产品程序没有重大错误</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改进与提高自动化测试系统的功能</a:t>
            </a:r>
          </a:p>
          <a:p>
            <a:pPr marL="571500" indent="-571500" eaLnBrk="1" hangingPunct="1">
              <a:lnSpc>
                <a:spcPct val="120000"/>
              </a:lnSpc>
              <a:buClr>
                <a:srgbClr val="91AC4E"/>
              </a:buClr>
              <a:buSzPct val="80000"/>
              <a:buFont typeface="宋体" pitchFamily="2" charset="-122"/>
              <a:buAutoNum type="alphaLcParenR" startAt="8"/>
            </a:pPr>
            <a:r>
              <a:rPr lang="zh-CN" altLang="en-US" dirty="0" smtClean="0">
                <a:ea typeface="宋体" pitchFamily="2" charset="-122"/>
              </a:rPr>
              <a:t>参与</a:t>
            </a:r>
            <a:r>
              <a:rPr lang="en-US" altLang="zh-CN" dirty="0" smtClean="0">
                <a:ea typeface="宋体" pitchFamily="2" charset="-122"/>
              </a:rPr>
              <a:t>Spec, Test Spec Review</a:t>
            </a:r>
            <a:r>
              <a:rPr lang="zh-CN" altLang="en-US" dirty="0" smtClean="0">
                <a:ea typeface="宋体" pitchFamily="2" charset="-122"/>
              </a:rPr>
              <a:t>会议，做测试同伴测试代码</a:t>
            </a:r>
            <a:r>
              <a:rPr lang="en-US" altLang="zh-CN" dirty="0" smtClean="0">
                <a:ea typeface="宋体" pitchFamily="2" charset="-122"/>
              </a:rPr>
              <a:t>Review, UE</a:t>
            </a:r>
            <a:r>
              <a:rPr lang="zh-CN" altLang="en-US" dirty="0" smtClean="0">
                <a:ea typeface="宋体" pitchFamily="2" charset="-122"/>
              </a:rPr>
              <a:t>帮助文件</a:t>
            </a:r>
            <a:r>
              <a:rPr lang="en-US" altLang="zh-CN" dirty="0" smtClean="0">
                <a:ea typeface="宋体" pitchFamily="2" charset="-122"/>
              </a:rPr>
              <a:t>Review, </a:t>
            </a:r>
            <a:r>
              <a:rPr lang="zh-CN" altLang="en-US" dirty="0" smtClean="0">
                <a:ea typeface="宋体" pitchFamily="2" charset="-122"/>
              </a:rPr>
              <a:t>回答内外</a:t>
            </a:r>
            <a:r>
              <a:rPr lang="en-US" altLang="zh-CN" dirty="0" smtClean="0">
                <a:ea typeface="宋体" pitchFamily="2" charset="-122"/>
              </a:rPr>
              <a:t>Newsgroup</a:t>
            </a:r>
            <a:r>
              <a:rPr lang="zh-CN" altLang="en-US" dirty="0" smtClean="0">
                <a:ea typeface="宋体" pitchFamily="2" charset="-122"/>
              </a:rPr>
              <a:t>的问题</a:t>
            </a:r>
            <a:endParaRPr lang="en-US" altLang="zh-CN" dirty="0" smtClean="0">
              <a:ea typeface="宋体" pitchFamily="2" charset="-122"/>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692275" y="333375"/>
            <a:ext cx="5976938" cy="661988"/>
          </a:xfrm>
        </p:spPr>
        <p:txBody>
          <a:bodyPr/>
          <a:lstStyle/>
          <a:p>
            <a:pPr algn="ctr" eaLnBrk="1" hangingPunct="1"/>
            <a:r>
              <a:rPr lang="zh-CN" altLang="en-US" sz="3600" b="1" dirty="0" smtClean="0">
                <a:solidFill>
                  <a:srgbClr val="FFFF00"/>
                </a:solidFill>
              </a:rPr>
              <a:t>对测试人员的要求</a:t>
            </a:r>
          </a:p>
        </p:txBody>
      </p:sp>
      <p:sp>
        <p:nvSpPr>
          <p:cNvPr id="71683" name="Rectangle 4"/>
          <p:cNvSpPr>
            <a:spLocks noChangeArrowheads="1"/>
          </p:cNvSpPr>
          <p:nvPr/>
        </p:nvSpPr>
        <p:spPr bwMode="auto">
          <a:xfrm>
            <a:off x="1619250" y="1484313"/>
            <a:ext cx="61214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50000"/>
              </a:lnSpc>
              <a:buClr>
                <a:srgbClr val="91AC4E"/>
              </a:buClr>
              <a:buSzPct val="90000"/>
              <a:buFont typeface="Wingdings" pitchFamily="2" charset="2"/>
              <a:buChar char="p"/>
            </a:pPr>
            <a:r>
              <a:rPr lang="zh-CN" altLang="en-US" sz="2800" b="1" i="0" dirty="0">
                <a:ea typeface="宋体" pitchFamily="2" charset="-122"/>
              </a:rPr>
              <a:t> 技术，编程能力</a:t>
            </a:r>
          </a:p>
          <a:p>
            <a:pPr eaLnBrk="1" hangingPunct="1">
              <a:lnSpc>
                <a:spcPct val="150000"/>
              </a:lnSpc>
              <a:buClr>
                <a:srgbClr val="91AC4E"/>
              </a:buClr>
              <a:buSzPct val="90000"/>
              <a:buFont typeface="Wingdings" pitchFamily="2" charset="2"/>
              <a:buChar char="p"/>
            </a:pPr>
            <a:r>
              <a:rPr lang="zh-CN" altLang="en-US" sz="2800" i="0" dirty="0">
                <a:ea typeface="宋体" pitchFamily="2" charset="-122"/>
              </a:rPr>
              <a:t> 责任感、耐力</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沟通能力、理解能力</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分析问题能力（批判性思维）</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项目管理能力</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组织能力</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b="1" i="0" dirty="0">
                <a:ea typeface="宋体" pitchFamily="2" charset="-122"/>
              </a:rPr>
              <a:t> … …</a:t>
            </a:r>
            <a:endParaRPr lang="zh-CN" altLang="en-US" sz="2800" b="1" i="0" dirty="0">
              <a:ea typeface="宋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619250" y="404813"/>
            <a:ext cx="5905500" cy="661987"/>
          </a:xfrm>
        </p:spPr>
        <p:txBody>
          <a:bodyPr/>
          <a:lstStyle/>
          <a:p>
            <a:pPr algn="ctr" eaLnBrk="1" hangingPunct="1"/>
            <a:r>
              <a:rPr lang="zh-CN" altLang="en-US" sz="3600" b="1" dirty="0" smtClean="0">
                <a:solidFill>
                  <a:srgbClr val="FFFF00"/>
                </a:solidFill>
              </a:rPr>
              <a:t>优秀测试工程师的素质</a:t>
            </a:r>
          </a:p>
        </p:txBody>
      </p:sp>
      <p:sp>
        <p:nvSpPr>
          <p:cNvPr id="72707" name="Rectangle 4"/>
          <p:cNvSpPr>
            <a:spLocks noChangeArrowheads="1"/>
          </p:cNvSpPr>
          <p:nvPr/>
        </p:nvSpPr>
        <p:spPr bwMode="auto">
          <a:xfrm>
            <a:off x="1619250" y="1484313"/>
            <a:ext cx="6121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lnSpc>
                <a:spcPct val="150000"/>
              </a:lnSpc>
              <a:buClr>
                <a:srgbClr val="91AC4E"/>
              </a:buClr>
              <a:buSzPct val="90000"/>
              <a:buFont typeface="Wingdings" pitchFamily="2" charset="2"/>
              <a:buChar char="p"/>
            </a:pPr>
            <a:r>
              <a:rPr lang="zh-CN" altLang="en-US" sz="2800" b="1" i="0" dirty="0">
                <a:ea typeface="宋体" pitchFamily="2" charset="-122"/>
              </a:rPr>
              <a:t> </a:t>
            </a:r>
            <a:r>
              <a:rPr lang="zh-CN" altLang="en-US" sz="2800" i="0" dirty="0">
                <a:ea typeface="宋体" pitchFamily="2" charset="-122"/>
              </a:rPr>
              <a:t>高度的责任感</a:t>
            </a:r>
          </a:p>
          <a:p>
            <a:pPr eaLnBrk="1" hangingPunct="1">
              <a:lnSpc>
                <a:spcPct val="150000"/>
              </a:lnSpc>
              <a:buClr>
                <a:srgbClr val="91AC4E"/>
              </a:buClr>
              <a:buSzPct val="90000"/>
              <a:buFont typeface="Wingdings" pitchFamily="2" charset="2"/>
              <a:buChar char="p"/>
            </a:pPr>
            <a:r>
              <a:rPr lang="zh-CN" altLang="en-US" sz="2800" i="0" dirty="0">
                <a:ea typeface="宋体" pitchFamily="2" charset="-122"/>
              </a:rPr>
              <a:t> 非常好的沟通能力、幽默感</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zh-CN" altLang="en-US" sz="2800" i="0" dirty="0">
                <a:ea typeface="宋体" pitchFamily="2" charset="-122"/>
              </a:rPr>
              <a:t> 技术能力、自信心、耐心</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怀疑一切的精神、勤奋精神</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洞察力、适度的好奇心</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en-US" altLang="zh-CN" sz="2800" i="0" dirty="0">
                <a:ea typeface="宋体" pitchFamily="2" charset="-122"/>
              </a:rPr>
              <a:t> </a:t>
            </a:r>
            <a:r>
              <a:rPr lang="zh-CN" altLang="en-US" sz="2800" i="0" dirty="0">
                <a:ea typeface="宋体" pitchFamily="2" charset="-122"/>
              </a:rPr>
              <a:t> 反向思维和发散思维能力、记忆力</a:t>
            </a:r>
            <a:endParaRPr lang="en-US" altLang="zh-CN" sz="2800" i="0" dirty="0">
              <a:ea typeface="宋体" pitchFamily="2" charset="-122"/>
            </a:endParaRPr>
          </a:p>
          <a:p>
            <a:pPr eaLnBrk="1" hangingPunct="1">
              <a:lnSpc>
                <a:spcPct val="150000"/>
              </a:lnSpc>
              <a:buClr>
                <a:srgbClr val="91AC4E"/>
              </a:buClr>
              <a:buSzPct val="90000"/>
              <a:buFont typeface="Wingdings" pitchFamily="2" charset="2"/>
              <a:buChar char="p"/>
            </a:pPr>
            <a:r>
              <a:rPr lang="zh-CN" altLang="en-US" sz="2800" i="0" dirty="0">
                <a:ea typeface="宋体" pitchFamily="2" charset="-122"/>
              </a:rPr>
              <a:t> 自我学习能力、创新能力等</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a:xfrm>
            <a:off x="1187450" y="366713"/>
            <a:ext cx="6384925" cy="561975"/>
          </a:xfrm>
        </p:spPr>
        <p:txBody>
          <a:bodyPr/>
          <a:lstStyle/>
          <a:p>
            <a:pPr algn="ctr" eaLnBrk="1" hangingPunct="1"/>
            <a:r>
              <a:rPr lang="zh-CN" altLang="en-US" sz="3600" smtClean="0">
                <a:solidFill>
                  <a:srgbClr val="FFFF00"/>
                </a:solidFill>
                <a:latin typeface="黑体" pitchFamily="2" charset="-122"/>
              </a:rPr>
              <a:t>作业一</a:t>
            </a:r>
          </a:p>
        </p:txBody>
      </p:sp>
      <p:sp>
        <p:nvSpPr>
          <p:cNvPr id="10" name="Rectangle 4"/>
          <p:cNvSpPr>
            <a:spLocks noChangeArrowheads="1"/>
          </p:cNvSpPr>
          <p:nvPr/>
        </p:nvSpPr>
        <p:spPr bwMode="auto">
          <a:xfrm>
            <a:off x="539750" y="2155825"/>
            <a:ext cx="8064500" cy="2603500"/>
          </a:xfrm>
          <a:prstGeom prst="rect">
            <a:avLst/>
          </a:prstGeom>
          <a:noFill/>
          <a:ln w="9525">
            <a:noFill/>
            <a:miter lim="800000"/>
          </a:ln>
        </p:spPr>
        <p:txBody>
          <a:bodyPr lIns="0" tIns="0" rIns="0" bIns="0" anchor="ctr">
            <a:spAutoFit/>
          </a:bodyPr>
          <a:lstStyle/>
          <a:p>
            <a:pPr defTabSz="-635" eaLnBrk="0" hangingPunct="0">
              <a:lnSpc>
                <a:spcPct val="130000"/>
              </a:lnSpc>
              <a:spcBef>
                <a:spcPct val="20000"/>
              </a:spcBef>
              <a:buClr>
                <a:schemeClr val="accent1">
                  <a:lumMod val="50000"/>
                </a:schemeClr>
              </a:buClr>
              <a:buSzPct val="90000"/>
              <a:tabLst>
                <a:tab pos="365125" algn="l"/>
                <a:tab pos="571500" algn="l"/>
              </a:tabLst>
              <a:defRPr/>
            </a:pPr>
            <a:r>
              <a:rPr lang="zh-CN" altLang="en-US" sz="2400" i="0" noProof="1">
                <a:latin typeface="+mn-lt"/>
                <a:ea typeface="楷体"/>
                <a:cs typeface="楷体"/>
              </a:rPr>
              <a:t>选择一个产品（移动</a:t>
            </a:r>
            <a:r>
              <a:rPr lang="en-US" altLang="zh-CN" sz="2400" i="0" noProof="1">
                <a:latin typeface="+mn-lt"/>
                <a:ea typeface="楷体"/>
                <a:cs typeface="楷体"/>
              </a:rPr>
              <a:t>app</a:t>
            </a:r>
            <a:r>
              <a:rPr lang="zh-CN" altLang="en-US" sz="2400" i="0" noProof="1">
                <a:latin typeface="+mn-lt"/>
                <a:ea typeface="楷体"/>
                <a:cs typeface="楷体"/>
              </a:rPr>
              <a:t>、</a:t>
            </a:r>
            <a:r>
              <a:rPr lang="en-US" altLang="zh-CN" sz="2400" i="0" noProof="1">
                <a:latin typeface="+mn-lt"/>
                <a:ea typeface="楷体"/>
                <a:cs typeface="楷体"/>
              </a:rPr>
              <a:t>Web</a:t>
            </a:r>
            <a:r>
              <a:rPr lang="zh-CN" altLang="en-US" sz="2400" i="0" noProof="1">
                <a:latin typeface="+mn-lt"/>
                <a:ea typeface="楷体"/>
                <a:cs typeface="楷体"/>
              </a:rPr>
              <a:t>或桌面应用），并针对这个产品：</a:t>
            </a:r>
            <a:endParaRPr lang="en-US" altLang="zh-CN" sz="2400" i="0" noProof="1">
              <a:latin typeface="+mn-lt"/>
              <a:ea typeface="楷体"/>
              <a:cs typeface="楷体"/>
            </a:endParaRPr>
          </a:p>
          <a:p>
            <a:pPr marL="457200" indent="-457200" defTabSz="-635" eaLnBrk="0" hangingPunct="0">
              <a:lnSpc>
                <a:spcPct val="130000"/>
              </a:lnSpc>
              <a:spcBef>
                <a:spcPct val="20000"/>
              </a:spcBef>
              <a:buClr>
                <a:schemeClr val="accent1">
                  <a:lumMod val="50000"/>
                </a:schemeClr>
              </a:buClr>
              <a:buSzPct val="90000"/>
              <a:buFont typeface="Wingdings" charset="2"/>
              <a:buAutoNum type="circleNumWdBlackPlain"/>
              <a:tabLst>
                <a:tab pos="365125" algn="l"/>
                <a:tab pos="571500" algn="l"/>
              </a:tabLst>
              <a:defRPr/>
            </a:pPr>
            <a:r>
              <a:rPr lang="zh-CN" altLang="en-US" sz="2400" i="0" noProof="1">
                <a:latin typeface="+mn-lt"/>
                <a:ea typeface="楷体"/>
                <a:cs typeface="楷体"/>
              </a:rPr>
              <a:t>详细、具体地分析其外部质量和使用质量；</a:t>
            </a:r>
            <a:endParaRPr lang="en-US" altLang="zh-CN" sz="2400" i="0" noProof="1">
              <a:latin typeface="+mn-lt"/>
              <a:ea typeface="楷体"/>
              <a:cs typeface="楷体"/>
            </a:endParaRPr>
          </a:p>
          <a:p>
            <a:pPr marL="457200" indent="-457200" defTabSz="-635" eaLnBrk="0" hangingPunct="0">
              <a:lnSpc>
                <a:spcPct val="130000"/>
              </a:lnSpc>
              <a:spcBef>
                <a:spcPct val="20000"/>
              </a:spcBef>
              <a:buClr>
                <a:schemeClr val="accent1">
                  <a:lumMod val="50000"/>
                </a:schemeClr>
              </a:buClr>
              <a:buSzPct val="90000"/>
              <a:buFont typeface="Wingdings" charset="2"/>
              <a:buAutoNum type="circleNumWdBlackPlain"/>
              <a:tabLst>
                <a:tab pos="365125" algn="l"/>
                <a:tab pos="571500" algn="l"/>
              </a:tabLst>
              <a:defRPr/>
            </a:pPr>
            <a:r>
              <a:rPr lang="zh-CN" altLang="en-US" sz="2400" i="0" noProof="1">
                <a:latin typeface="+mn-lt"/>
                <a:ea typeface="楷体"/>
                <a:cs typeface="楷体"/>
              </a:rPr>
              <a:t>讨论其需求评审、设计评审可能要关注的点；</a:t>
            </a:r>
            <a:endParaRPr lang="en-US" altLang="zh-CN" sz="2400" i="0" noProof="1">
              <a:latin typeface="+mn-lt"/>
              <a:ea typeface="楷体"/>
              <a:cs typeface="楷体"/>
            </a:endParaRPr>
          </a:p>
          <a:p>
            <a:pPr marL="457200" indent="-457200" defTabSz="-635" eaLnBrk="0" hangingPunct="0">
              <a:lnSpc>
                <a:spcPct val="130000"/>
              </a:lnSpc>
              <a:spcBef>
                <a:spcPct val="20000"/>
              </a:spcBef>
              <a:buClr>
                <a:schemeClr val="accent1">
                  <a:lumMod val="50000"/>
                </a:schemeClr>
              </a:buClr>
              <a:buSzPct val="90000"/>
              <a:buFont typeface="Wingdings" charset="2"/>
              <a:buAutoNum type="circleNumWdBlackPlain"/>
              <a:tabLst>
                <a:tab pos="365125" algn="l"/>
                <a:tab pos="571500" algn="l"/>
              </a:tabLst>
              <a:defRPr/>
            </a:pPr>
            <a:r>
              <a:rPr lang="zh-CN" altLang="en-US" sz="2400" i="0" noProof="1">
                <a:latin typeface="+mn-lt"/>
                <a:ea typeface="楷体"/>
                <a:cs typeface="楷体"/>
              </a:rPr>
              <a:t>讨论功能和非功能性的测试目标。</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a:xfrm>
            <a:off x="1187450" y="366713"/>
            <a:ext cx="6384925" cy="561975"/>
          </a:xfrm>
        </p:spPr>
        <p:txBody>
          <a:bodyPr/>
          <a:lstStyle/>
          <a:p>
            <a:pPr algn="ctr" eaLnBrk="1" hangingPunct="1"/>
            <a:r>
              <a:rPr lang="zh-CN" altLang="en-US" sz="3600" smtClean="0">
                <a:solidFill>
                  <a:srgbClr val="FFFF00"/>
                </a:solidFill>
                <a:latin typeface="黑体" pitchFamily="2" charset="-122"/>
              </a:rPr>
              <a:t>作业二</a:t>
            </a:r>
          </a:p>
        </p:txBody>
      </p:sp>
      <p:sp>
        <p:nvSpPr>
          <p:cNvPr id="74755" name="Rectangle 4"/>
          <p:cNvSpPr>
            <a:spLocks noChangeArrowheads="1"/>
          </p:cNvSpPr>
          <p:nvPr/>
        </p:nvSpPr>
        <p:spPr bwMode="auto">
          <a:xfrm>
            <a:off x="3276600" y="3357563"/>
            <a:ext cx="28082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457200" indent="-457200" defTabSz="0" eaLnBrk="0" hangingPunct="0">
              <a:tabLst>
                <a:tab pos="365125" algn="l"/>
                <a:tab pos="571500" algn="l"/>
              </a:tabLst>
              <a:defRPr i="1">
                <a:solidFill>
                  <a:schemeClr val="tx1"/>
                </a:solidFill>
                <a:latin typeface="Arial" charset="0"/>
                <a:ea typeface="黑体" pitchFamily="2" charset="-122"/>
              </a:defRPr>
            </a:lvl1pPr>
            <a:lvl2pPr marL="742950" indent="-285750" defTabSz="0" eaLnBrk="0" hangingPunct="0">
              <a:tabLst>
                <a:tab pos="365125" algn="l"/>
                <a:tab pos="571500" algn="l"/>
              </a:tabLst>
              <a:defRPr i="1">
                <a:solidFill>
                  <a:schemeClr val="tx1"/>
                </a:solidFill>
                <a:latin typeface="Arial" charset="0"/>
                <a:ea typeface="黑体" pitchFamily="2" charset="-122"/>
              </a:defRPr>
            </a:lvl2pPr>
            <a:lvl3pPr marL="1143000" indent="-228600" defTabSz="0" eaLnBrk="0" hangingPunct="0">
              <a:tabLst>
                <a:tab pos="365125" algn="l"/>
                <a:tab pos="571500" algn="l"/>
              </a:tabLst>
              <a:defRPr i="1">
                <a:solidFill>
                  <a:schemeClr val="tx1"/>
                </a:solidFill>
                <a:latin typeface="Arial" charset="0"/>
                <a:ea typeface="黑体" pitchFamily="2" charset="-122"/>
              </a:defRPr>
            </a:lvl3pPr>
            <a:lvl4pPr marL="1600200" indent="-228600" defTabSz="0" eaLnBrk="0" hangingPunct="0">
              <a:tabLst>
                <a:tab pos="365125" algn="l"/>
                <a:tab pos="571500" algn="l"/>
              </a:tabLst>
              <a:defRPr i="1">
                <a:solidFill>
                  <a:schemeClr val="tx1"/>
                </a:solidFill>
                <a:latin typeface="Arial" charset="0"/>
                <a:ea typeface="黑体" pitchFamily="2" charset="-122"/>
              </a:defRPr>
            </a:lvl4pPr>
            <a:lvl5pPr marL="2057400" indent="-228600" defTabSz="0" eaLnBrk="0" hangingPunct="0">
              <a:tabLst>
                <a:tab pos="365125" algn="l"/>
                <a:tab pos="571500" algn="l"/>
              </a:tabLst>
              <a:defRPr i="1">
                <a:solidFill>
                  <a:schemeClr val="tx1"/>
                </a:solidFill>
                <a:latin typeface="Arial" charset="0"/>
                <a:ea typeface="黑体" pitchFamily="2" charset="-122"/>
              </a:defRPr>
            </a:lvl5pPr>
            <a:lvl6pPr marL="25146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6pPr>
            <a:lvl7pPr marL="29718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7pPr>
            <a:lvl8pPr marL="34290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8pPr>
            <a:lvl9pPr marL="3886200" indent="-228600" defTabSz="0" eaLnBrk="0" fontAlgn="base" hangingPunct="0">
              <a:spcBef>
                <a:spcPct val="0"/>
              </a:spcBef>
              <a:spcAft>
                <a:spcPct val="0"/>
              </a:spcAft>
              <a:tabLst>
                <a:tab pos="365125" algn="l"/>
                <a:tab pos="571500" algn="l"/>
              </a:tabLst>
              <a:defRPr i="1">
                <a:solidFill>
                  <a:schemeClr val="tx1"/>
                </a:solidFill>
                <a:latin typeface="Arial" charset="0"/>
                <a:ea typeface="黑体" pitchFamily="2" charset="-122"/>
              </a:defRPr>
            </a:lvl9pPr>
          </a:lstStyle>
          <a:p>
            <a:pPr>
              <a:lnSpc>
                <a:spcPct val="130000"/>
              </a:lnSpc>
              <a:spcBef>
                <a:spcPct val="20000"/>
              </a:spcBef>
              <a:buClr>
                <a:srgbClr val="3C8C93"/>
              </a:buClr>
              <a:buSzPct val="90000"/>
              <a:buFont typeface="Wingdings" pitchFamily="2" charset="2"/>
              <a:buAutoNum type="circleNumWdBlackPlain"/>
            </a:pPr>
            <a:r>
              <a:rPr lang="zh-CN" altLang="en-US" sz="2400" i="0" dirty="0">
                <a:ea typeface="楷体" pitchFamily="49" charset="-122"/>
              </a:rPr>
              <a:t>技术要求</a:t>
            </a:r>
            <a:endParaRPr lang="en-US" altLang="zh-CN" sz="2400" i="0" dirty="0">
              <a:ea typeface="楷体" pitchFamily="49" charset="-122"/>
            </a:endParaRPr>
          </a:p>
          <a:p>
            <a:pPr>
              <a:lnSpc>
                <a:spcPct val="130000"/>
              </a:lnSpc>
              <a:spcBef>
                <a:spcPct val="20000"/>
              </a:spcBef>
              <a:buClr>
                <a:srgbClr val="3C8C93"/>
              </a:buClr>
              <a:buSzPct val="90000"/>
              <a:buFont typeface="Wingdings" pitchFamily="2" charset="2"/>
              <a:buAutoNum type="circleNumWdBlackPlain"/>
            </a:pPr>
            <a:r>
              <a:rPr lang="zh-CN" altLang="en-US" sz="2400" i="0" dirty="0">
                <a:ea typeface="楷体" pitchFamily="49" charset="-122"/>
              </a:rPr>
              <a:t>思维能力</a:t>
            </a:r>
            <a:endParaRPr lang="en-US" altLang="zh-CN" sz="2400" i="0" dirty="0">
              <a:ea typeface="楷体" pitchFamily="49" charset="-122"/>
            </a:endParaRPr>
          </a:p>
          <a:p>
            <a:pPr>
              <a:lnSpc>
                <a:spcPct val="130000"/>
              </a:lnSpc>
              <a:spcBef>
                <a:spcPct val="20000"/>
              </a:spcBef>
              <a:buClr>
                <a:srgbClr val="3C8C93"/>
              </a:buClr>
              <a:buSzPct val="90000"/>
              <a:buFont typeface="Wingdings" pitchFamily="2" charset="2"/>
              <a:buAutoNum type="circleNumWdBlackPlain"/>
            </a:pPr>
            <a:r>
              <a:rPr lang="zh-CN" altLang="en-US" sz="2400" i="0" dirty="0">
                <a:ea typeface="楷体" pitchFamily="49" charset="-122"/>
              </a:rPr>
              <a:t>业务能力</a:t>
            </a:r>
            <a:endParaRPr lang="en-US" altLang="zh-CN" sz="2400" i="0" dirty="0">
              <a:ea typeface="楷体" pitchFamily="49" charset="-122"/>
            </a:endParaRPr>
          </a:p>
          <a:p>
            <a:pPr>
              <a:lnSpc>
                <a:spcPct val="130000"/>
              </a:lnSpc>
              <a:spcBef>
                <a:spcPct val="20000"/>
              </a:spcBef>
              <a:buClr>
                <a:srgbClr val="3C8C93"/>
              </a:buClr>
              <a:buSzPct val="90000"/>
              <a:buFont typeface="Wingdings" pitchFamily="2" charset="2"/>
              <a:buAutoNum type="circleNumWdBlackPlain"/>
            </a:pPr>
            <a:r>
              <a:rPr lang="zh-CN" altLang="en-US" sz="2400" i="0" dirty="0">
                <a:ea typeface="楷体" pitchFamily="49" charset="-122"/>
              </a:rPr>
              <a:t>沟通能力等</a:t>
            </a:r>
            <a:endParaRPr lang="en-US" altLang="zh-CN" sz="2400" i="0" dirty="0">
              <a:ea typeface="楷体" pitchFamily="49" charset="-122"/>
            </a:endParaRPr>
          </a:p>
        </p:txBody>
      </p:sp>
      <p:sp>
        <p:nvSpPr>
          <p:cNvPr id="74756" name="文本框 1"/>
          <p:cNvSpPr txBox="1">
            <a:spLocks noChangeArrowheads="1"/>
          </p:cNvSpPr>
          <p:nvPr/>
        </p:nvSpPr>
        <p:spPr bwMode="auto">
          <a:xfrm>
            <a:off x="755650" y="1700213"/>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400" i="0" dirty="0">
                <a:solidFill>
                  <a:srgbClr val="1E4649"/>
                </a:solidFill>
                <a:ea typeface="楷体" pitchFamily="49" charset="-122"/>
              </a:rPr>
              <a:t>分为两个小组，进行</a:t>
            </a:r>
            <a:r>
              <a:rPr lang="en-US" altLang="zh-CN" sz="2400" i="0" dirty="0">
                <a:solidFill>
                  <a:srgbClr val="1E4649"/>
                </a:solidFill>
                <a:ea typeface="楷体" pitchFamily="49" charset="-122"/>
              </a:rPr>
              <a:t>PK</a:t>
            </a:r>
            <a:r>
              <a:rPr lang="zh-CN" altLang="en-US" sz="2400" i="0" dirty="0">
                <a:solidFill>
                  <a:srgbClr val="1E4649"/>
                </a:solidFill>
                <a:ea typeface="楷体" pitchFamily="49" charset="-122"/>
              </a:rPr>
              <a:t>，先了解对开发人员和测试人员的技能有不同的要求，然后一边扮演开发人员、另一边扮演测试人员，试图说服对方，自己工作更难做。</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35150" y="333375"/>
            <a:ext cx="5899150" cy="819150"/>
          </a:xfrm>
        </p:spPr>
        <p:txBody>
          <a:bodyPr/>
          <a:lstStyle/>
          <a:p>
            <a:pPr algn="ctr" eaLnBrk="1" hangingPunct="1"/>
            <a:r>
              <a:rPr lang="zh-CN" altLang="en-US" sz="3600" smtClean="0">
                <a:solidFill>
                  <a:srgbClr val="FFFF00"/>
                </a:solidFill>
                <a:latin typeface="黑体" pitchFamily="2" charset="-122"/>
              </a:rPr>
              <a:t>质量 </a:t>
            </a:r>
            <a:r>
              <a:rPr lang="en-US" altLang="zh-CN" sz="3600" smtClean="0">
                <a:solidFill>
                  <a:srgbClr val="FFFF00"/>
                </a:solidFill>
                <a:latin typeface="黑体" pitchFamily="2" charset="-122"/>
              </a:rPr>
              <a:t>=</a:t>
            </a:r>
            <a:r>
              <a:rPr lang="zh-CN" altLang="en-US" sz="3600" smtClean="0">
                <a:solidFill>
                  <a:srgbClr val="FFFF00"/>
                </a:solidFill>
                <a:latin typeface="黑体" pitchFamily="2" charset="-122"/>
              </a:rPr>
              <a:t>品牌 </a:t>
            </a:r>
            <a:r>
              <a:rPr lang="en-US" altLang="zh-CN" sz="3600" smtClean="0">
                <a:solidFill>
                  <a:srgbClr val="FFFF00"/>
                </a:solidFill>
                <a:latin typeface="黑体" pitchFamily="2" charset="-122"/>
              </a:rPr>
              <a:t>=</a:t>
            </a:r>
            <a:r>
              <a:rPr lang="zh-CN" altLang="en-US" sz="3600" smtClean="0">
                <a:solidFill>
                  <a:srgbClr val="FFFF00"/>
                </a:solidFill>
                <a:latin typeface="黑体" pitchFamily="2" charset="-122"/>
              </a:rPr>
              <a:t>客户满意度</a:t>
            </a:r>
            <a:endParaRPr lang="en-US" altLang="zh-CN" sz="3600" smtClean="0">
              <a:solidFill>
                <a:srgbClr val="FFFF00"/>
              </a:solidFill>
              <a:latin typeface="黑体" pitchFamily="2" charset="-122"/>
            </a:endParaRPr>
          </a:p>
        </p:txBody>
      </p:sp>
      <p:pic>
        <p:nvPicPr>
          <p:cNvPr id="12291" name="Picture 2" descr="http://www.crmsocialmedia.com/wp-content/uploads/2010/12/customer-satisfac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636838"/>
            <a:ext cx="43561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http://www.product-reviews.net/wp-content/userimages/2008/04/apple-the-benchmark-bran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76475"/>
            <a:ext cx="2808288"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76375" y="260350"/>
            <a:ext cx="5899150" cy="819150"/>
          </a:xfrm>
        </p:spPr>
        <p:txBody>
          <a:bodyPr/>
          <a:lstStyle/>
          <a:p>
            <a:pPr algn="ctr" eaLnBrk="1" hangingPunct="1"/>
            <a:r>
              <a:rPr lang="zh-CN" altLang="en-US" sz="3600" smtClean="0">
                <a:solidFill>
                  <a:srgbClr val="FFFF00"/>
                </a:solidFill>
                <a:latin typeface="黑体" pitchFamily="2" charset="-122"/>
              </a:rPr>
              <a:t>软件质量 的内涵</a:t>
            </a:r>
            <a:endParaRPr lang="en-US" altLang="zh-CN" sz="3600" smtClean="0">
              <a:solidFill>
                <a:srgbClr val="FFFF00"/>
              </a:solidFill>
              <a:latin typeface="黑体" pitchFamily="2" charset="-122"/>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75" y="3844925"/>
            <a:ext cx="406082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4"/>
          <p:cNvSpPr txBox="1">
            <a:spLocks noChangeArrowheads="1"/>
          </p:cNvSpPr>
          <p:nvPr/>
        </p:nvSpPr>
        <p:spPr bwMode="auto">
          <a:xfrm>
            <a:off x="684213" y="1773238"/>
            <a:ext cx="7848600" cy="3449637"/>
          </a:xfrm>
          <a:prstGeom prst="rect">
            <a:avLst/>
          </a:prstGeom>
          <a:noFill/>
          <a:ln w="9525">
            <a:noFill/>
            <a:miter lim="800000"/>
          </a:ln>
        </p:spPr>
        <p:txBody>
          <a:bodyPr lIns="0" tIns="0" rIns="0" bIns="0">
            <a:spAutoFit/>
          </a:bodyPr>
          <a:lstStyle/>
          <a:p>
            <a:pPr marL="457200" indent="-457200">
              <a:lnSpc>
                <a:spcPts val="2200"/>
              </a:lnSpc>
              <a:buClr>
                <a:schemeClr val="accent1"/>
              </a:buClr>
              <a:buSzPct val="75000"/>
              <a:defRPr/>
            </a:pPr>
            <a:r>
              <a:rPr lang="en-US" altLang="zh-CN" sz="2400" b="1" i="0" noProof="1">
                <a:solidFill>
                  <a:srgbClr val="800000"/>
                </a:solidFill>
                <a:latin typeface="宋体" pitchFamily="2" charset="-122"/>
                <a:ea typeface="宋体" pitchFamily="2" charset="-122"/>
              </a:rPr>
              <a:t>IEEE</a:t>
            </a:r>
            <a:r>
              <a:rPr lang="zh-CN" altLang="en-US" sz="2400" b="1" i="0" noProof="1">
                <a:solidFill>
                  <a:srgbClr val="800000"/>
                </a:solidFill>
                <a:latin typeface="宋体" pitchFamily="2" charset="-122"/>
                <a:ea typeface="宋体" pitchFamily="2" charset="-122"/>
              </a:rPr>
              <a:t>：</a:t>
            </a:r>
            <a:r>
              <a:rPr lang="en-US" altLang="zh-CN" sz="2400" b="1" i="0" noProof="1">
                <a:latin typeface="宋体" pitchFamily="2" charset="-122"/>
                <a:ea typeface="宋体" pitchFamily="2" charset="-122"/>
              </a:rPr>
              <a:t> </a:t>
            </a:r>
            <a:r>
              <a:rPr lang="zh-CN" altLang="en-US" sz="2400" b="1" i="0" noProof="1">
                <a:solidFill>
                  <a:srgbClr val="2D696D"/>
                </a:solidFill>
                <a:latin typeface="宋体" pitchFamily="2" charset="-122"/>
                <a:ea typeface="宋体" pitchFamily="2" charset="-122"/>
              </a:rPr>
              <a:t>质量</a:t>
            </a:r>
            <a:r>
              <a:rPr lang="zh-CN" altLang="en-US" sz="2400" i="0" noProof="1">
                <a:solidFill>
                  <a:srgbClr val="2D696D"/>
                </a:solidFill>
                <a:latin typeface="宋体" pitchFamily="2" charset="-122"/>
                <a:ea typeface="宋体" pitchFamily="2" charset="-122"/>
              </a:rPr>
              <a:t>是系统、部件或过程满足　</a:t>
            </a:r>
            <a:endParaRPr lang="zh-CN" altLang="en-US" sz="2400" i="0" noProof="1">
              <a:solidFill>
                <a:srgbClr val="2D696D"/>
              </a:solidFill>
              <a:latin typeface="宋体" pitchFamily="2" charset="-122"/>
              <a:ea typeface="黑体" pitchFamily="49" charset="-122"/>
            </a:endParaRPr>
          </a:p>
          <a:p>
            <a:pPr marL="1529080" indent="-457200">
              <a:lnSpc>
                <a:spcPct val="130000"/>
              </a:lnSpc>
              <a:buClr>
                <a:srgbClr val="085415"/>
              </a:buClr>
              <a:buSzPct val="75000"/>
              <a:buFont typeface="+mj-ea"/>
              <a:buAutoNum type="circleNumDbPlain"/>
              <a:defRPr/>
            </a:pPr>
            <a:r>
              <a:rPr lang="zh-CN" altLang="en-US" sz="2400" i="0" noProof="1">
                <a:solidFill>
                  <a:srgbClr val="2D696D"/>
                </a:solidFill>
                <a:latin typeface="宋体" pitchFamily="2" charset="-122"/>
                <a:ea typeface="宋体" pitchFamily="2" charset="-122"/>
              </a:rPr>
              <a:t>明确需求</a:t>
            </a:r>
            <a:endParaRPr lang="zh-CN" altLang="en-US" sz="2400" i="0" noProof="1">
              <a:solidFill>
                <a:srgbClr val="2D696D"/>
              </a:solidFill>
              <a:latin typeface="宋体" pitchFamily="2" charset="-122"/>
              <a:ea typeface="黑体" pitchFamily="49" charset="-122"/>
            </a:endParaRPr>
          </a:p>
          <a:p>
            <a:pPr marL="1529080" indent="-457200">
              <a:lnSpc>
                <a:spcPct val="130000"/>
              </a:lnSpc>
              <a:buClr>
                <a:srgbClr val="085415"/>
              </a:buClr>
              <a:buSzPct val="75000"/>
              <a:buFont typeface="+mj-ea"/>
              <a:buAutoNum type="circleNumDbPlain"/>
              <a:defRPr/>
            </a:pPr>
            <a:r>
              <a:rPr lang="zh-CN" altLang="en-US" sz="2400" i="0" noProof="1">
                <a:solidFill>
                  <a:srgbClr val="2D696D"/>
                </a:solidFill>
                <a:latin typeface="宋体" pitchFamily="2" charset="-122"/>
                <a:ea typeface="宋体" pitchFamily="2" charset="-122"/>
              </a:rPr>
              <a:t>客户或用户需要或期望的程度不同 </a:t>
            </a:r>
            <a:endParaRPr lang="en-US" altLang="zh-CN" sz="2400" b="1" i="0" noProof="1">
              <a:latin typeface="宋体" pitchFamily="2" charset="-122"/>
              <a:ea typeface="黑体" pitchFamily="49" charset="-122"/>
            </a:endParaRPr>
          </a:p>
          <a:p>
            <a:pPr marL="457200" indent="-457200">
              <a:spcBef>
                <a:spcPct val="40000"/>
              </a:spcBef>
              <a:buClr>
                <a:srgbClr val="336600"/>
              </a:buClr>
              <a:buSzPct val="75000"/>
              <a:buFont typeface="Wingdings" pitchFamily="2" charset="2"/>
              <a:buChar char="p"/>
              <a:defRPr/>
            </a:pPr>
            <a:r>
              <a:rPr lang="zh-CN" altLang="en-US" sz="2400" b="1" i="0" noProof="1">
                <a:latin typeface="宋体" pitchFamily="2" charset="-122"/>
                <a:ea typeface="宋体" pitchFamily="2" charset="-122"/>
              </a:rPr>
              <a:t>软件质量</a:t>
            </a:r>
            <a:r>
              <a:rPr lang="zh-CN" altLang="en-US" sz="2400" i="0" noProof="1">
                <a:latin typeface="宋体" pitchFamily="2" charset="-122"/>
                <a:ea typeface="宋体" pitchFamily="2" charset="-122"/>
              </a:rPr>
              <a:t>：软件产品具有满足规定的或隐含要求能力要求有关的特征与特征总和</a:t>
            </a:r>
            <a:r>
              <a:rPr lang="en-US" altLang="zh-CN" sz="2400" i="0" noProof="1">
                <a:latin typeface="宋体" pitchFamily="2" charset="-122"/>
                <a:ea typeface="宋体" pitchFamily="2" charset="-122"/>
              </a:rPr>
              <a:t>(ISO 8492)　</a:t>
            </a:r>
            <a:endParaRPr lang="en-US" altLang="zh-CN" sz="2400" i="0" noProof="1">
              <a:latin typeface="宋体" pitchFamily="2" charset="-122"/>
              <a:ea typeface="黑体" pitchFamily="49" charset="-122"/>
            </a:endParaRPr>
          </a:p>
          <a:p>
            <a:pPr marL="457200" indent="-457200">
              <a:spcBef>
                <a:spcPct val="40000"/>
              </a:spcBef>
              <a:buClr>
                <a:srgbClr val="336600"/>
              </a:buClr>
              <a:buSzPct val="75000"/>
              <a:buFont typeface="Wingdings" pitchFamily="2" charset="2"/>
              <a:buChar char="p"/>
              <a:defRPr/>
            </a:pPr>
            <a:r>
              <a:rPr lang="zh-CN" altLang="en-US" sz="2400" b="1" i="0" noProof="1">
                <a:latin typeface="宋体" pitchFamily="2" charset="-122"/>
                <a:ea typeface="宋体" pitchFamily="2" charset="-122"/>
              </a:rPr>
              <a:t>软件质量</a:t>
            </a:r>
            <a:r>
              <a:rPr lang="zh-CN" altLang="en-US" sz="2400" i="0" noProof="1">
                <a:latin typeface="宋体" pitchFamily="2" charset="-122"/>
                <a:ea typeface="宋体" pitchFamily="2" charset="-122"/>
              </a:rPr>
              <a:t>：软件产品满足</a:t>
            </a:r>
            <a:endParaRPr lang="zh-CN" altLang="en-US" sz="2400" i="0" noProof="1">
              <a:latin typeface="宋体" pitchFamily="2" charset="-122"/>
              <a:ea typeface="黑体" pitchFamily="49" charset="-122"/>
            </a:endParaRPr>
          </a:p>
          <a:p>
            <a:pPr marL="457200" indent="-457200">
              <a:spcBef>
                <a:spcPct val="40000"/>
              </a:spcBef>
              <a:buClr>
                <a:srgbClr val="336600"/>
              </a:buClr>
              <a:buSzPct val="75000"/>
              <a:buFont typeface="Wingdings" pitchFamily="2" charset="2"/>
              <a:buNone/>
              <a:defRPr/>
            </a:pPr>
            <a:r>
              <a:rPr lang="zh-CN" altLang="en-US" sz="2400" i="0" noProof="1">
                <a:latin typeface="宋体" pitchFamily="2" charset="-122"/>
                <a:ea typeface="宋体" pitchFamily="2" charset="-122"/>
              </a:rPr>
              <a:t>	使用要求的程度</a:t>
            </a:r>
            <a:endParaRPr lang="zh-CN" altLang="en-US" sz="2400" i="0" noProof="1">
              <a:latin typeface="宋体" pitchFamily="2" charset="-122"/>
              <a:ea typeface="黑体" pitchFamily="49" charset="-122"/>
            </a:endParaRPr>
          </a:p>
          <a:p>
            <a:pPr marL="457200" indent="-457200">
              <a:lnSpc>
                <a:spcPts val="2200"/>
              </a:lnSpc>
              <a:buClr>
                <a:schemeClr val="accent1"/>
              </a:buClr>
              <a:buSzPct val="75000"/>
              <a:defRPr/>
            </a:pPr>
            <a:r>
              <a:rPr lang="zh-CN" altLang="en-US" sz="2000" i="0" noProof="1">
                <a:latin typeface="Arial Black" pitchFamily="34" charset="0"/>
                <a:ea typeface="宋体" pitchFamily="2" charset="-122"/>
              </a:rPr>
              <a:t>                                      </a:t>
            </a:r>
            <a:endParaRPr lang="zh-CN" altLang="en-US" sz="2000" i="0" noProof="1">
              <a:latin typeface="Arial Black" pitchFamily="34" charset="0"/>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03350" y="476250"/>
            <a:ext cx="6064250" cy="549275"/>
          </a:xfrm>
        </p:spPr>
        <p:txBody>
          <a:bodyPr/>
          <a:lstStyle/>
          <a:p>
            <a:pPr algn="ctr" eaLnBrk="1" hangingPunct="1"/>
            <a:r>
              <a:rPr lang="zh-CN" altLang="en-US" sz="3600" smtClean="0">
                <a:solidFill>
                  <a:srgbClr val="FFFF00"/>
                </a:solidFill>
                <a:latin typeface="黑体" pitchFamily="2" charset="-122"/>
              </a:rPr>
              <a:t>高质量软件标准体系</a:t>
            </a:r>
          </a:p>
        </p:txBody>
      </p:sp>
      <p:sp>
        <p:nvSpPr>
          <p:cNvPr id="14339" name="云形标注 4"/>
          <p:cNvSpPr>
            <a:spLocks noChangeArrowheads="1"/>
          </p:cNvSpPr>
          <p:nvPr/>
        </p:nvSpPr>
        <p:spPr bwMode="auto">
          <a:xfrm>
            <a:off x="1116013" y="2384425"/>
            <a:ext cx="7488237" cy="3276600"/>
          </a:xfrm>
          <a:prstGeom prst="cloudCallout">
            <a:avLst>
              <a:gd name="adj1" fmla="val -20833"/>
              <a:gd name="adj2" fmla="val 62500"/>
            </a:avLst>
          </a:prstGeom>
          <a:solidFill>
            <a:schemeClr val="accent1">
              <a:alpha val="50195"/>
            </a:schemeClr>
          </a:solidFill>
          <a:ln w="9525">
            <a:solidFill>
              <a:schemeClr val="tx1"/>
            </a:solidFill>
            <a:round/>
            <a:headEnd/>
            <a:tailEnd/>
          </a:ln>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endParaRPr lang="zh-CN" altLang="en-US" i="0">
              <a:ea typeface="宋体" pitchFamily="2" charset="-122"/>
            </a:endParaRPr>
          </a:p>
        </p:txBody>
      </p:sp>
      <p:sp>
        <p:nvSpPr>
          <p:cNvPr id="14340" name="右箭头 5"/>
          <p:cNvSpPr>
            <a:spLocks noChangeArrowheads="1"/>
          </p:cNvSpPr>
          <p:nvPr/>
        </p:nvSpPr>
        <p:spPr bwMode="auto">
          <a:xfrm>
            <a:off x="2087563" y="3536950"/>
            <a:ext cx="3779837" cy="936625"/>
          </a:xfrm>
          <a:prstGeom prst="rightArrow">
            <a:avLst>
              <a:gd name="adj1" fmla="val 50000"/>
              <a:gd name="adj2" fmla="val 49959"/>
            </a:avLst>
          </a:prstGeom>
          <a:solidFill>
            <a:srgbClr val="E6E6E6">
              <a:alpha val="50195"/>
            </a:srgbClr>
          </a:solidFill>
          <a:ln w="9525">
            <a:solidFill>
              <a:schemeClr val="tx1"/>
            </a:solidFill>
            <a:round/>
            <a:headEnd/>
            <a:tailEnd/>
          </a:ln>
        </p:spPr>
        <p:txBody>
          <a:bodyPr lIns="0" tIns="0" rIns="0" bIns="0" anchor="ct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zh-CN" altLang="en-US" sz="2400" b="1">
                <a:ea typeface="宋体" pitchFamily="2" charset="-122"/>
              </a:rPr>
              <a:t>流程</a:t>
            </a:r>
            <a:endParaRPr lang="zh-CN" altLang="en-US" sz="2400" b="1" i="0">
              <a:ea typeface="宋体" pitchFamily="2" charset="-122"/>
            </a:endParaRPr>
          </a:p>
        </p:txBody>
      </p:sp>
      <p:sp>
        <p:nvSpPr>
          <p:cNvPr id="14341" name="TextBox 6"/>
          <p:cNvSpPr txBox="1">
            <a:spLocks noChangeArrowheads="1"/>
          </p:cNvSpPr>
          <p:nvPr/>
        </p:nvSpPr>
        <p:spPr bwMode="auto">
          <a:xfrm>
            <a:off x="5976938" y="3752850"/>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eaLnBrk="1" hangingPunct="1"/>
            <a:r>
              <a:rPr lang="zh-CN" altLang="en-US" sz="2800" b="1">
                <a:solidFill>
                  <a:srgbClr val="00B0F0"/>
                </a:solidFill>
                <a:ea typeface="宋体" pitchFamily="2" charset="-122"/>
              </a:rPr>
              <a:t>产品</a:t>
            </a:r>
          </a:p>
        </p:txBody>
      </p:sp>
      <p:sp>
        <p:nvSpPr>
          <p:cNvPr id="14342" name="TextBox 7"/>
          <p:cNvSpPr txBox="1">
            <a:spLocks noChangeArrowheads="1"/>
          </p:cNvSpPr>
          <p:nvPr/>
        </p:nvSpPr>
        <p:spPr bwMode="auto">
          <a:xfrm>
            <a:off x="3276600" y="4652963"/>
            <a:ext cx="233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黑体" pitchFamily="2" charset="-122"/>
              </a:defRPr>
            </a:lvl1pPr>
            <a:lvl2pPr marL="742950" indent="-285750" eaLnBrk="0" hangingPunct="0">
              <a:defRPr i="1">
                <a:solidFill>
                  <a:schemeClr val="tx1"/>
                </a:solidFill>
                <a:latin typeface="Arial" charset="0"/>
                <a:ea typeface="黑体" pitchFamily="2" charset="-122"/>
              </a:defRPr>
            </a:lvl2pPr>
            <a:lvl3pPr marL="1143000" indent="-228600" eaLnBrk="0" hangingPunct="0">
              <a:defRPr i="1">
                <a:solidFill>
                  <a:schemeClr val="tx1"/>
                </a:solidFill>
                <a:latin typeface="Arial" charset="0"/>
                <a:ea typeface="黑体" pitchFamily="2" charset="-122"/>
              </a:defRPr>
            </a:lvl3pPr>
            <a:lvl4pPr marL="1600200" indent="-228600" eaLnBrk="0" hangingPunct="0">
              <a:defRPr i="1">
                <a:solidFill>
                  <a:schemeClr val="tx1"/>
                </a:solidFill>
                <a:latin typeface="Arial" charset="0"/>
                <a:ea typeface="黑体" pitchFamily="2" charset="-122"/>
              </a:defRPr>
            </a:lvl4pPr>
            <a:lvl5pPr marL="2057400" indent="-228600" eaLnBrk="0" hangingPunct="0">
              <a:defRPr i="1">
                <a:solidFill>
                  <a:schemeClr val="tx1"/>
                </a:solidFill>
                <a:latin typeface="Arial" charset="0"/>
                <a:ea typeface="黑体" pitchFamily="2" charset="-122"/>
              </a:defRPr>
            </a:lvl5pPr>
            <a:lvl6pPr marL="2514600" indent="-228600" eaLnBrk="0" fontAlgn="base" hangingPunct="0">
              <a:spcBef>
                <a:spcPct val="0"/>
              </a:spcBef>
              <a:spcAft>
                <a:spcPct val="0"/>
              </a:spcAft>
              <a:defRPr i="1">
                <a:solidFill>
                  <a:schemeClr val="tx1"/>
                </a:solidFill>
                <a:latin typeface="Arial" charset="0"/>
                <a:ea typeface="黑体" pitchFamily="2" charset="-122"/>
              </a:defRPr>
            </a:lvl6pPr>
            <a:lvl7pPr marL="2971800" indent="-228600" eaLnBrk="0" fontAlgn="base" hangingPunct="0">
              <a:spcBef>
                <a:spcPct val="0"/>
              </a:spcBef>
              <a:spcAft>
                <a:spcPct val="0"/>
              </a:spcAft>
              <a:defRPr i="1">
                <a:solidFill>
                  <a:schemeClr val="tx1"/>
                </a:solidFill>
                <a:latin typeface="Arial" charset="0"/>
                <a:ea typeface="黑体" pitchFamily="2" charset="-122"/>
              </a:defRPr>
            </a:lvl7pPr>
            <a:lvl8pPr marL="3429000" indent="-228600" eaLnBrk="0" fontAlgn="base" hangingPunct="0">
              <a:spcBef>
                <a:spcPct val="0"/>
              </a:spcBef>
              <a:spcAft>
                <a:spcPct val="0"/>
              </a:spcAft>
              <a:defRPr i="1">
                <a:solidFill>
                  <a:schemeClr val="tx1"/>
                </a:solidFill>
                <a:latin typeface="Arial" charset="0"/>
                <a:ea typeface="黑体" pitchFamily="2" charset="-122"/>
              </a:defRPr>
            </a:lvl8pPr>
            <a:lvl9pPr marL="3886200" indent="-228600" eaLnBrk="0" fontAlgn="base" hangingPunct="0">
              <a:spcBef>
                <a:spcPct val="0"/>
              </a:spcBef>
              <a:spcAft>
                <a:spcPct val="0"/>
              </a:spcAft>
              <a:defRPr i="1">
                <a:solidFill>
                  <a:schemeClr val="tx1"/>
                </a:solidFill>
                <a:latin typeface="Arial" charset="0"/>
                <a:ea typeface="黑体" pitchFamily="2" charset="-122"/>
              </a:defRPr>
            </a:lvl9pPr>
          </a:lstStyle>
          <a:p>
            <a:pPr algn="ctr" eaLnBrk="1" hangingPunct="1"/>
            <a:r>
              <a:rPr lang="zh-CN" altLang="en-US" sz="2800" b="1">
                <a:solidFill>
                  <a:srgbClr val="3C8C93"/>
                </a:solidFill>
                <a:ea typeface="宋体" pitchFamily="2" charset="-122"/>
              </a:rPr>
              <a:t>商业环境</a:t>
            </a:r>
          </a:p>
        </p:txBody>
      </p:sp>
      <p:sp>
        <p:nvSpPr>
          <p:cNvPr id="10243" name="Rectangle 3"/>
          <p:cNvSpPr>
            <a:spLocks noChangeArrowheads="1"/>
          </p:cNvSpPr>
          <p:nvPr/>
        </p:nvSpPr>
        <p:spPr bwMode="auto">
          <a:xfrm>
            <a:off x="539750" y="1412875"/>
            <a:ext cx="8135938" cy="5154613"/>
          </a:xfrm>
          <a:prstGeom prst="rect">
            <a:avLst/>
          </a:prstGeom>
          <a:solidFill>
            <a:schemeClr val="bg1"/>
          </a:solidFill>
          <a:ln w="9525">
            <a:noFill/>
            <a:miter lim="800000"/>
          </a:ln>
        </p:spPr>
        <p:txBody>
          <a:bodyPr>
            <a:spAutoFit/>
          </a:bodyPr>
          <a:lstStyle/>
          <a:p>
            <a:pPr>
              <a:spcBef>
                <a:spcPct val="50000"/>
              </a:spcBef>
              <a:defRPr/>
            </a:pPr>
            <a:r>
              <a:rPr lang="zh-CN" altLang="en-US" sz="2800" b="1" i="0" noProof="1">
                <a:solidFill>
                  <a:srgbClr val="3366FF"/>
                </a:solidFill>
                <a:ea typeface="宋体" pitchFamily="2" charset="-122"/>
              </a:rPr>
              <a:t>产品质量</a:t>
            </a:r>
            <a:endParaRPr lang="zh-CN" altLang="en-US" sz="2800" b="1" i="0" noProof="1">
              <a:solidFill>
                <a:srgbClr val="3366FF"/>
              </a:solidFill>
              <a:latin typeface="Arial" pitchFamily="34" charset="0"/>
              <a:ea typeface="黑体" pitchFamily="49" charset="-122"/>
            </a:endParaRPr>
          </a:p>
          <a:p>
            <a:pPr marL="342900" indent="-342900">
              <a:spcBef>
                <a:spcPct val="50000"/>
              </a:spcBef>
              <a:buClr>
                <a:srgbClr val="CCFFCC"/>
              </a:buClr>
              <a:buSzPct val="80000"/>
              <a:buFont typeface="Wingdings" charset="2"/>
              <a:buChar char="p"/>
              <a:defRPr/>
            </a:pPr>
            <a:r>
              <a:rPr lang="zh-CN" altLang="en-US" sz="2000" b="1" i="0" noProof="1">
                <a:solidFill>
                  <a:srgbClr val="000000"/>
                </a:solidFill>
                <a:ea typeface="宋体" pitchFamily="2" charset="-122"/>
              </a:rPr>
              <a:t>是人们实践产物的属性和行为，是可以认识，可以科学地描述的。并且可以通过一些方法和人类活动，来改进质量.</a:t>
            </a:r>
            <a:endParaRPr lang="zh-CN" altLang="en-US" sz="2000" i="0" noProof="1">
              <a:solidFill>
                <a:srgbClr val="000099"/>
              </a:solidFill>
              <a:latin typeface="Arial" pitchFamily="34" charset="0"/>
              <a:ea typeface="黑体" pitchFamily="49" charset="-122"/>
            </a:endParaRPr>
          </a:p>
          <a:p>
            <a:pPr marL="285750" indent="-285750">
              <a:spcBef>
                <a:spcPct val="50000"/>
              </a:spcBef>
              <a:buClr>
                <a:srgbClr val="CCFFCC"/>
              </a:buClr>
              <a:buSzPct val="80000"/>
              <a:buFont typeface="Wingdings" charset="2"/>
              <a:buChar char="p"/>
              <a:defRPr/>
            </a:pPr>
            <a:r>
              <a:rPr lang="zh-CN" altLang="en-US" i="0" noProof="1">
                <a:ea typeface="宋体" pitchFamily="2" charset="-122"/>
              </a:rPr>
              <a:t>质量模型:  </a:t>
            </a:r>
            <a:r>
              <a:rPr lang="en-US" altLang="zh-CN" i="0" noProof="1">
                <a:ea typeface="宋体" pitchFamily="2" charset="-122"/>
              </a:rPr>
              <a:t>McCall </a:t>
            </a:r>
            <a:r>
              <a:rPr lang="zh-CN" altLang="en-US" i="0" noProof="1">
                <a:ea typeface="宋体" pitchFamily="2" charset="-122"/>
              </a:rPr>
              <a:t>模型</a:t>
            </a:r>
            <a:r>
              <a:rPr lang="en-US" altLang="zh-CN" i="0" noProof="1">
                <a:ea typeface="宋体" pitchFamily="2" charset="-122"/>
              </a:rPr>
              <a:t>, Boehm </a:t>
            </a:r>
            <a:r>
              <a:rPr lang="zh-CN" altLang="en-US" i="0" noProof="1">
                <a:ea typeface="宋体" pitchFamily="2" charset="-122"/>
              </a:rPr>
              <a:t>模型, </a:t>
            </a:r>
            <a:r>
              <a:rPr lang="en-US" altLang="zh-CN" i="0" noProof="1">
                <a:ea typeface="宋体" pitchFamily="2" charset="-122"/>
              </a:rPr>
              <a:t>ISO 9126 </a:t>
            </a:r>
            <a:r>
              <a:rPr lang="zh-CN" altLang="en-US" i="0" noProof="1">
                <a:ea typeface="宋体" pitchFamily="2" charset="-122"/>
              </a:rPr>
              <a:t>模型</a:t>
            </a:r>
            <a:endParaRPr lang="zh-CN" altLang="en-US" i="0" noProof="1">
              <a:latin typeface="Arial" pitchFamily="34" charset="0"/>
              <a:ea typeface="黑体" pitchFamily="49" charset="-122"/>
            </a:endParaRPr>
          </a:p>
          <a:p>
            <a:pPr>
              <a:spcBef>
                <a:spcPct val="50000"/>
              </a:spcBef>
              <a:defRPr/>
            </a:pPr>
            <a:r>
              <a:rPr lang="zh-CN" altLang="en-US" sz="2800" b="1" i="0" noProof="1">
                <a:solidFill>
                  <a:srgbClr val="3366FF"/>
                </a:solidFill>
                <a:ea typeface="宋体" pitchFamily="2" charset="-122"/>
              </a:rPr>
              <a:t>过程质量:</a:t>
            </a:r>
            <a:r>
              <a:rPr lang="zh-CN" altLang="en-US" sz="2400" b="1" i="0" noProof="1">
                <a:solidFill>
                  <a:srgbClr val="99CCFF"/>
                </a:solidFill>
                <a:ea typeface="宋体" pitchFamily="2" charset="-122"/>
              </a:rPr>
              <a:t> </a:t>
            </a:r>
            <a:endParaRPr lang="zh-CN" altLang="en-US" sz="2400" b="1" i="0" noProof="1">
              <a:solidFill>
                <a:srgbClr val="99CCFF"/>
              </a:solidFill>
              <a:latin typeface="Arial" pitchFamily="34" charset="0"/>
              <a:ea typeface="黑体" pitchFamily="49" charset="-122"/>
            </a:endParaRPr>
          </a:p>
          <a:p>
            <a:pPr marL="342900" indent="-342900">
              <a:spcBef>
                <a:spcPct val="50000"/>
              </a:spcBef>
              <a:buClr>
                <a:srgbClr val="CCFFCC"/>
              </a:buClr>
              <a:buSzPct val="80000"/>
              <a:buFont typeface="Wingdings" charset="2"/>
              <a:buChar char="p"/>
              <a:defRPr/>
            </a:pPr>
            <a:r>
              <a:rPr lang="zh-CN" altLang="en-US" sz="2000" i="0" noProof="1">
                <a:solidFill>
                  <a:srgbClr val="000000"/>
                </a:solidFill>
                <a:latin typeface="+mn-lt"/>
                <a:ea typeface="宋体" pitchFamily="2" charset="-122"/>
              </a:rPr>
              <a:t>软件能力成熟度模型 </a:t>
            </a:r>
            <a:r>
              <a:rPr lang="en-US" altLang="zh-CN" sz="2000" i="0" noProof="1">
                <a:solidFill>
                  <a:srgbClr val="000000"/>
                </a:solidFill>
                <a:latin typeface="+mn-lt"/>
                <a:ea typeface="宋体" pitchFamily="2" charset="-122"/>
              </a:rPr>
              <a:t>CMM ( Capability Maturity Model).</a:t>
            </a:r>
            <a:endParaRPr lang="en-US" altLang="zh-CN" sz="2000" i="0" noProof="1">
              <a:solidFill>
                <a:srgbClr val="000000"/>
              </a:solidFill>
              <a:latin typeface="+mn-lt"/>
              <a:ea typeface="黑体" pitchFamily="49" charset="-122"/>
            </a:endParaRPr>
          </a:p>
          <a:p>
            <a:pPr marL="285750" indent="-285750">
              <a:spcBef>
                <a:spcPct val="50000"/>
              </a:spcBef>
              <a:buClr>
                <a:srgbClr val="CCFFCC"/>
              </a:buClr>
              <a:buSzPct val="80000"/>
              <a:buFont typeface="Wingdings" charset="2"/>
              <a:buChar char="p"/>
              <a:defRPr/>
            </a:pPr>
            <a:r>
              <a:rPr lang="en-US" altLang="zh-CN" sz="2000" i="0" noProof="1">
                <a:solidFill>
                  <a:srgbClr val="000000"/>
                </a:solidFill>
                <a:latin typeface="+mn-lt"/>
                <a:ea typeface="宋体" pitchFamily="2" charset="-122"/>
              </a:rPr>
              <a:t> </a:t>
            </a:r>
            <a:r>
              <a:rPr lang="zh-CN" altLang="en-US" sz="2000" i="0" noProof="1">
                <a:solidFill>
                  <a:srgbClr val="000000"/>
                </a:solidFill>
                <a:latin typeface="+mn-lt"/>
                <a:ea typeface="宋体" pitchFamily="2" charset="-122"/>
              </a:rPr>
              <a:t>国际标准过程模型 </a:t>
            </a:r>
            <a:r>
              <a:rPr lang="en-US" altLang="zh-CN" sz="2000" i="0" noProof="1">
                <a:solidFill>
                  <a:srgbClr val="000000"/>
                </a:solidFill>
                <a:latin typeface="+mn-lt"/>
                <a:ea typeface="宋体" pitchFamily="2" charset="-122"/>
              </a:rPr>
              <a:t>ISO 9000</a:t>
            </a:r>
            <a:endParaRPr lang="en-US" altLang="zh-CN" sz="2000" i="0" noProof="1">
              <a:solidFill>
                <a:srgbClr val="000000"/>
              </a:solidFill>
              <a:latin typeface="+mn-lt"/>
              <a:ea typeface="黑体" pitchFamily="49" charset="-122"/>
            </a:endParaRPr>
          </a:p>
          <a:p>
            <a:pPr marL="285750" indent="-285750">
              <a:spcBef>
                <a:spcPct val="50000"/>
              </a:spcBef>
              <a:buClr>
                <a:srgbClr val="CCFFCC"/>
              </a:buClr>
              <a:buSzPct val="80000"/>
              <a:buFont typeface="Wingdings" charset="2"/>
              <a:buChar char="p"/>
              <a:defRPr/>
            </a:pPr>
            <a:r>
              <a:rPr lang="zh-CN" altLang="en-US" sz="2000" i="0" noProof="1">
                <a:solidFill>
                  <a:srgbClr val="000000"/>
                </a:solidFill>
                <a:latin typeface="+mn-lt"/>
                <a:ea typeface="宋体" pitchFamily="2" charset="-122"/>
              </a:rPr>
              <a:t> 软件过程改进和能力决断 </a:t>
            </a:r>
            <a:r>
              <a:rPr lang="en-US" altLang="zh-CN" sz="2000" i="0" noProof="1">
                <a:solidFill>
                  <a:srgbClr val="000000"/>
                </a:solidFill>
                <a:latin typeface="+mn-lt"/>
                <a:ea typeface="宋体" pitchFamily="2" charset="-122"/>
              </a:rPr>
              <a:t> SPICE ( Software Process Improvement and   Capability dEtermination)	</a:t>
            </a:r>
            <a:endParaRPr lang="en-US" altLang="zh-CN" sz="2000" i="0" noProof="1">
              <a:solidFill>
                <a:srgbClr val="000000"/>
              </a:solidFill>
              <a:latin typeface="+mn-lt"/>
              <a:ea typeface="黑体" pitchFamily="49" charset="-122"/>
            </a:endParaRPr>
          </a:p>
          <a:p>
            <a:pPr>
              <a:spcBef>
                <a:spcPct val="50000"/>
              </a:spcBef>
              <a:defRPr/>
            </a:pPr>
            <a:r>
              <a:rPr lang="zh-CN" altLang="en-US" sz="2800" b="1" i="0" noProof="1">
                <a:solidFill>
                  <a:srgbClr val="3366FF"/>
                </a:solidFill>
                <a:ea typeface="宋体" pitchFamily="2" charset="-122"/>
              </a:rPr>
              <a:t>在商业过程中有关的质量内容</a:t>
            </a:r>
            <a:r>
              <a:rPr lang="zh-CN" altLang="en-US" sz="2400" b="1" i="0" noProof="1">
                <a:solidFill>
                  <a:srgbClr val="99CCFF"/>
                </a:solidFill>
                <a:ea typeface="宋体" pitchFamily="2" charset="-122"/>
              </a:rPr>
              <a:t>: </a:t>
            </a:r>
            <a:endParaRPr lang="zh-CN" altLang="en-US" sz="2400" b="1" i="0" noProof="1">
              <a:solidFill>
                <a:srgbClr val="99CCFF"/>
              </a:solidFill>
              <a:latin typeface="Arial" pitchFamily="34" charset="0"/>
              <a:ea typeface="黑体" pitchFamily="49" charset="-122"/>
            </a:endParaRPr>
          </a:p>
          <a:p>
            <a:pPr>
              <a:spcBef>
                <a:spcPct val="50000"/>
              </a:spcBef>
              <a:defRPr/>
            </a:pPr>
            <a:r>
              <a:rPr lang="en-US" altLang="zh-CN" sz="2000" i="0" noProof="1">
                <a:solidFill>
                  <a:srgbClr val="000099"/>
                </a:solidFill>
                <a:ea typeface="宋体" pitchFamily="2" charset="-122"/>
              </a:rPr>
              <a:t>    </a:t>
            </a:r>
            <a:r>
              <a:rPr lang="zh-CN" altLang="en-US" i="0" noProof="1">
                <a:ea typeface="宋体" pitchFamily="2" charset="-122"/>
              </a:rPr>
              <a:t>培训、成品制作、宣传、发布日起、客户、风险、成本、业务等</a:t>
            </a:r>
            <a:r>
              <a:rPr lang="en-US" altLang="zh-CN" sz="2000" i="0" noProof="1">
                <a:solidFill>
                  <a:srgbClr val="000099"/>
                </a:solidFill>
                <a:ea typeface="宋体" pitchFamily="2" charset="-122"/>
              </a:rPr>
              <a:t> </a:t>
            </a:r>
            <a:r>
              <a:rPr lang="zh-CN" altLang="en-US" sz="2000" i="0" noProof="1">
                <a:solidFill>
                  <a:srgbClr val="000099"/>
                </a:solidFill>
                <a:ea typeface="宋体" pitchFamily="2" charset="-122"/>
              </a:rPr>
              <a:t>     </a:t>
            </a:r>
            <a:endParaRPr lang="zh-CN" altLang="en-US" sz="2000" i="0" noProof="1">
              <a:solidFill>
                <a:srgbClr val="000099"/>
              </a:solidFill>
              <a:latin typeface="Arial" pitchFamily="34" charset="0"/>
              <a:ea typeface="黑体"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amond(out)">
                                      <p:cBhvr>
                                        <p:cTn id="7" dur="1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p:bld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208</TotalTime>
  <Pages>0</Pages>
  <Words>3055</Words>
  <Characters>0</Characters>
  <Application>Microsoft Office PowerPoint</Application>
  <DocSecurity>0</DocSecurity>
  <PresentationFormat>全屏显示(4:3)</PresentationFormat>
  <Lines>0</Lines>
  <Paragraphs>410</Paragraphs>
  <Slides>69</Slides>
  <Notes>66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1" baseType="lpstr">
      <vt:lpstr>6</vt:lpstr>
      <vt:lpstr>Microsoft Excel 97-2003 工作表</vt:lpstr>
      <vt:lpstr>第1章回顾</vt:lpstr>
      <vt:lpstr>第2章  软件测试的基本概念</vt:lpstr>
      <vt:lpstr>缺陷是质量的对立面</vt:lpstr>
      <vt:lpstr>2.1 软件缺陷</vt:lpstr>
      <vt:lpstr>什么是“质量” ？</vt:lpstr>
      <vt:lpstr>什么是“质量” ？</vt:lpstr>
      <vt:lpstr>质量 =品牌 =客户满意度</vt:lpstr>
      <vt:lpstr>软件质量 的内涵</vt:lpstr>
      <vt:lpstr>高质量软件标准体系</vt:lpstr>
      <vt:lpstr>产品质量的标准</vt:lpstr>
      <vt:lpstr>软件质量特征 (ISO 9126)</vt:lpstr>
      <vt:lpstr>ISO 9126软件质量三层模型</vt:lpstr>
      <vt:lpstr>McCall软件质量模型</vt:lpstr>
      <vt:lpstr>ISO/IEC 9126-1991 被分为两个标准体系</vt:lpstr>
      <vt:lpstr>最新质量标准：ISO25000系列</vt:lpstr>
      <vt:lpstr>内部质量外部质量使用质量</vt:lpstr>
      <vt:lpstr>内部和外部质量 -1</vt:lpstr>
      <vt:lpstr>内部和外部质量 -2</vt:lpstr>
      <vt:lpstr>纯内部质量 -1</vt:lpstr>
      <vt:lpstr>纯内部质量 -2</vt:lpstr>
      <vt:lpstr>使用质量</vt:lpstr>
      <vt:lpstr>示例：Web Portal的使用的质量</vt:lpstr>
      <vt:lpstr>2.1.2 软件缺陷的定义</vt:lpstr>
      <vt:lpstr>First Bug</vt:lpstr>
      <vt:lpstr>PowerPoint 演示文稿</vt:lpstr>
      <vt:lpstr>缺陷 – Defect, Bug</vt:lpstr>
      <vt:lpstr>软件缺陷</vt:lpstr>
      <vt:lpstr>软件缺陷的现象</vt:lpstr>
      <vt:lpstr>PowerPoint 演示文稿</vt:lpstr>
      <vt:lpstr>软件缺陷构成 </vt:lpstr>
      <vt:lpstr>软件缺陷在不同阶段的分布 </vt:lpstr>
      <vt:lpstr>缺陷成本</vt:lpstr>
      <vt:lpstr>2.2 软件测试的分类</vt:lpstr>
      <vt:lpstr>不同的分类</vt:lpstr>
      <vt:lpstr>2.3 静态测试和动态测试</vt:lpstr>
      <vt:lpstr>静态的和动态的</vt:lpstr>
      <vt:lpstr>静态测试和动态测试</vt:lpstr>
      <vt:lpstr>2.3.1 产品评审</vt:lpstr>
      <vt:lpstr>评审的形式/方法</vt:lpstr>
      <vt:lpstr>评审分类</vt:lpstr>
      <vt:lpstr>需求和设计审查</vt:lpstr>
      <vt:lpstr>2.3.2 静态分析</vt:lpstr>
      <vt:lpstr>2.3.3 验证和确认（V &amp; V） </vt:lpstr>
      <vt:lpstr>验证和确认</vt:lpstr>
      <vt:lpstr>2.4 主动测试和被动测试</vt:lpstr>
      <vt:lpstr>实例：在线测试(Product-in Testing)</vt:lpstr>
      <vt:lpstr>2.5 黑盒测试方法和白盒测试</vt:lpstr>
      <vt:lpstr>小结</vt:lpstr>
      <vt:lpstr>2.6 软件测试级别</vt:lpstr>
      <vt:lpstr> 不同测试级别的任务</vt:lpstr>
      <vt:lpstr>单元测试</vt:lpstr>
      <vt:lpstr>示例</vt:lpstr>
      <vt:lpstr>集成测试</vt:lpstr>
      <vt:lpstr>持续集成、持续测试</vt:lpstr>
      <vt:lpstr>系统功能测试</vt:lpstr>
      <vt:lpstr>系统非功能性测试</vt:lpstr>
      <vt:lpstr>验收测试 &amp;安装测试</vt:lpstr>
      <vt:lpstr>α、β测试 &amp;在线测试</vt:lpstr>
      <vt:lpstr>2.7 软件测试计划和测试用例</vt:lpstr>
      <vt:lpstr>测试工作流程</vt:lpstr>
      <vt:lpstr>测试计划内容</vt:lpstr>
      <vt:lpstr>测试用例</vt:lpstr>
      <vt:lpstr>2.8 专业测试人员的责任与要求</vt:lpstr>
      <vt:lpstr>一个微软测试工程师的一天</vt:lpstr>
      <vt:lpstr>一个微软测试工程师的一天（续）</vt:lpstr>
      <vt:lpstr>对测试人员的要求</vt:lpstr>
      <vt:lpstr>优秀测试工程师的素质</vt:lpstr>
      <vt:lpstr>作业一</vt:lpstr>
      <vt:lpstr>作业二</vt:lpstr>
    </vt:vector>
  </TitlesOfParts>
  <Company>Webex</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cbq</cp:lastModifiedBy>
  <cp:revision>348</cp:revision>
  <dcterms:created xsi:type="dcterms:W3CDTF">2011-09-26T13:26:00Z</dcterms:created>
  <dcterms:modified xsi:type="dcterms:W3CDTF">2017-04-14T01:47:42Z</dcterms:modified>
  <cp:category>免费模板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