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ags/tag1.xml" ContentType="application/vnd.openxmlformats-officedocument.presentationml.tags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768" r:id="rId2"/>
    <p:sldId id="769" r:id="rId3"/>
    <p:sldId id="770" r:id="rId4"/>
    <p:sldId id="869" r:id="rId5"/>
    <p:sldId id="870" r:id="rId6"/>
    <p:sldId id="871" r:id="rId7"/>
    <p:sldId id="873" r:id="rId8"/>
    <p:sldId id="874" r:id="rId9"/>
    <p:sldId id="911" r:id="rId10"/>
    <p:sldId id="948" r:id="rId11"/>
    <p:sldId id="949" r:id="rId12"/>
    <p:sldId id="950" r:id="rId13"/>
    <p:sldId id="912" r:id="rId14"/>
    <p:sldId id="913" r:id="rId15"/>
    <p:sldId id="914" r:id="rId16"/>
    <p:sldId id="915" r:id="rId17"/>
    <p:sldId id="916" r:id="rId18"/>
    <p:sldId id="917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47" r:id="rId29"/>
    <p:sldId id="927" r:id="rId30"/>
    <p:sldId id="928" r:id="rId31"/>
    <p:sldId id="929" r:id="rId32"/>
    <p:sldId id="952" r:id="rId33"/>
    <p:sldId id="953" r:id="rId34"/>
    <p:sldId id="930" r:id="rId35"/>
    <p:sldId id="931" r:id="rId36"/>
    <p:sldId id="932" r:id="rId37"/>
    <p:sldId id="933" r:id="rId38"/>
    <p:sldId id="934" r:id="rId39"/>
    <p:sldId id="935" r:id="rId40"/>
    <p:sldId id="936" r:id="rId41"/>
    <p:sldId id="954" r:id="rId42"/>
    <p:sldId id="937" r:id="rId43"/>
    <p:sldId id="938" r:id="rId44"/>
    <p:sldId id="940" r:id="rId45"/>
    <p:sldId id="945" r:id="rId46"/>
    <p:sldId id="774" r:id="rId47"/>
    <p:sldId id="775" r:id="rId48"/>
    <p:sldId id="776" r:id="rId49"/>
    <p:sldId id="777" r:id="rId50"/>
    <p:sldId id="778" r:id="rId51"/>
    <p:sldId id="779" r:id="rId52"/>
    <p:sldId id="780" r:id="rId53"/>
    <p:sldId id="781" r:id="rId54"/>
    <p:sldId id="782" r:id="rId55"/>
    <p:sldId id="783" r:id="rId56"/>
    <p:sldId id="784" r:id="rId57"/>
    <p:sldId id="785" r:id="rId58"/>
    <p:sldId id="786" r:id="rId59"/>
    <p:sldId id="787" r:id="rId60"/>
    <p:sldId id="788" r:id="rId61"/>
    <p:sldId id="789" r:id="rId62"/>
    <p:sldId id="790" r:id="rId63"/>
    <p:sldId id="791" r:id="rId64"/>
    <p:sldId id="792" r:id="rId65"/>
    <p:sldId id="793" r:id="rId66"/>
    <p:sldId id="794" r:id="rId67"/>
    <p:sldId id="795" r:id="rId68"/>
    <p:sldId id="796" r:id="rId69"/>
    <p:sldId id="797" r:id="rId70"/>
    <p:sldId id="798" r:id="rId71"/>
    <p:sldId id="799" r:id="rId72"/>
    <p:sldId id="800" r:id="rId73"/>
    <p:sldId id="801" r:id="rId74"/>
    <p:sldId id="802" r:id="rId75"/>
    <p:sldId id="803" r:id="rId76"/>
    <p:sldId id="872" r:id="rId77"/>
    <p:sldId id="964" r:id="rId78"/>
    <p:sldId id="804" r:id="rId79"/>
    <p:sldId id="805" r:id="rId80"/>
    <p:sldId id="806" r:id="rId81"/>
    <p:sldId id="966" r:id="rId82"/>
    <p:sldId id="967" r:id="rId83"/>
    <p:sldId id="979" r:id="rId84"/>
    <p:sldId id="968" r:id="rId85"/>
    <p:sldId id="975" r:id="rId86"/>
    <p:sldId id="976" r:id="rId87"/>
    <p:sldId id="977" r:id="rId88"/>
    <p:sldId id="978" r:id="rId89"/>
    <p:sldId id="970" r:id="rId90"/>
    <p:sldId id="971" r:id="rId91"/>
    <p:sldId id="972" r:id="rId92"/>
    <p:sldId id="973" r:id="rId93"/>
    <p:sldId id="845" r:id="rId94"/>
    <p:sldId id="846" r:id="rId95"/>
    <p:sldId id="847" r:id="rId96"/>
    <p:sldId id="848" r:id="rId97"/>
    <p:sldId id="849" r:id="rId98"/>
    <p:sldId id="850" r:id="rId99"/>
    <p:sldId id="851" r:id="rId100"/>
    <p:sldId id="857" r:id="rId101"/>
    <p:sldId id="858" r:id="rId102"/>
    <p:sldId id="859" r:id="rId103"/>
    <p:sldId id="907" r:id="rId104"/>
    <p:sldId id="908" r:id="rId105"/>
    <p:sldId id="909" r:id="rId106"/>
    <p:sldId id="980" r:id="rId107"/>
    <p:sldId id="981" r:id="rId108"/>
    <p:sldId id="982" r:id="rId109"/>
    <p:sldId id="983" r:id="rId110"/>
    <p:sldId id="984" r:id="rId111"/>
    <p:sldId id="985" r:id="rId112"/>
    <p:sldId id="866" r:id="rId113"/>
    <p:sldId id="266" r:id="rId1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652" autoAdjust="0"/>
  </p:normalViewPr>
  <p:slideViewPr>
    <p:cSldViewPr>
      <p:cViewPr varScale="1">
        <p:scale>
          <a:sx n="84" d="100"/>
          <a:sy n="84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 noProof="1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 noProof="1"/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 noProof="1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itchFamily="2" charset="-122"/>
              </a:defRPr>
            </a:lvl1pPr>
          </a:lstStyle>
          <a:p>
            <a:fld id="{48221559-DF64-428C-B9DC-0B3DCE2EDD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070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9874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9875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D6D1EE-8A73-41E6-8113-F51D5B6C31AC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0011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90011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0011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0011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00113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00113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00113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00113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fld id="{2595C8DC-8453-42CE-8461-3DCF00C267AE}" type="slidenum">
              <a:rPr lang="de-DE" altLang="zh-CN" i="0">
                <a:latin typeface="Times New Roman" pitchFamily="18" charset="0"/>
                <a:ea typeface="黑体" pitchFamily="49" charset="-122"/>
              </a:rPr>
              <a:pPr eaLnBrk="0" hangingPunct="0"/>
              <a:t>35</a:t>
            </a:fld>
            <a:endParaRPr lang="de-DE" altLang="zh-CN" i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71538" y="952500"/>
            <a:ext cx="4989512" cy="374332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5130800"/>
            <a:ext cx="4940300" cy="3663950"/>
          </a:xfrm>
          <a:ln/>
        </p:spPr>
        <p:txBody>
          <a:bodyPr lIns="91143" tIns="45572" rIns="91143" bIns="45572"/>
          <a:lstStyle/>
          <a:p>
            <a:r>
              <a:rPr lang="de-DE" altLang="zh-CN" smtClean="0">
                <a:latin typeface="Arial" pitchFamily="34" charset="0"/>
              </a:rPr>
              <a:t>$FA$ $FAi$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51F6FB49-8DFD-46A8-9999-3525261F2FFB}" type="slidenum">
              <a:rPr lang="de-DE" altLang="zh-CN" sz="1200">
                <a:latin typeface="Times New Roman" pitchFamily="18" charset="0"/>
              </a:rPr>
              <a:pPr algn="r"/>
              <a:t>49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01750" y="800100"/>
            <a:ext cx="4256088" cy="3194050"/>
          </a:xfrm>
          <a:ln>
            <a:solidFill>
              <a:schemeClr val="tx1"/>
            </a:solidFill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8" y="4357688"/>
            <a:ext cx="5024437" cy="3617912"/>
          </a:xfrm>
          <a:ln/>
        </p:spPr>
        <p:txBody>
          <a:bodyPr lIns="94440" tIns="45646" rIns="94440" bIns="45646"/>
          <a:lstStyle/>
          <a:p>
            <a:r>
              <a:rPr lang="zh-CN" altLang="en-US" smtClean="0">
                <a:solidFill>
                  <a:srgbClr val="C00000"/>
                </a:solidFill>
                <a:latin typeface="Arial" pitchFamily="34" charset="0"/>
              </a:rPr>
              <a:t>在这个例子里，语句覆盖能发现一般语句的错误，但不能发现其中的逻辑错误。</a:t>
            </a:r>
            <a:endParaRPr lang="de-DE" altLang="zh-CN" smtClean="0">
              <a:solidFill>
                <a:srgbClr val="C00000"/>
              </a:solidFill>
              <a:latin typeface="Arial" pitchFamily="34" charset="0"/>
            </a:endParaRPr>
          </a:p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26D13D1-B6C6-41C8-8995-5E6A0AE6CEC8}" type="slidenum">
              <a:rPr lang="de-DE" altLang="zh-CN" sz="1200">
                <a:latin typeface="Times New Roman" pitchFamily="18" charset="0"/>
              </a:rPr>
              <a:pPr algn="r"/>
              <a:t>50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01750" y="800100"/>
            <a:ext cx="4256088" cy="3194050"/>
          </a:xfrm>
          <a:ln>
            <a:solidFill>
              <a:schemeClr val="tx1"/>
            </a:solidFill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8" y="4357688"/>
            <a:ext cx="5024437" cy="3617912"/>
          </a:xfrm>
          <a:ln/>
        </p:spPr>
        <p:txBody>
          <a:bodyPr lIns="94440" tIns="45646" rIns="94440" bIns="45646"/>
          <a:lstStyle/>
          <a:p>
            <a:endParaRPr lang="zh-CN" altLang="en-US" smtClean="0">
              <a:solidFill>
                <a:srgbClr val="C00000"/>
              </a:solidFill>
              <a:latin typeface="Arial" pitchFamily="34" charset="0"/>
            </a:endParaRPr>
          </a:p>
          <a:p>
            <a:r>
              <a:rPr lang="zh-CN" altLang="en-US" smtClean="0">
                <a:solidFill>
                  <a:srgbClr val="C00000"/>
                </a:solidFill>
                <a:latin typeface="Arial" pitchFamily="34" charset="0"/>
              </a:rPr>
              <a:t>在这个例子里，语句覆盖能发现一般语句的错误，但不能发现其中的逻辑错误。</a:t>
            </a:r>
            <a:endParaRPr lang="de-DE" altLang="zh-CN" smtClean="0">
              <a:solidFill>
                <a:srgbClr val="C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/>
        </p:spPr>
      </p:sp>
      <p:sp>
        <p:nvSpPr>
          <p:cNvPr id="26626" name="备注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7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34C0B8-4884-4AA4-9332-6A3C782C7F78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FA5E40A-0320-4683-96F0-508B2DE04A75}" type="slidenum">
              <a:rPr lang="de-DE" altLang="zh-CN" sz="1200">
                <a:latin typeface="Times New Roman" pitchFamily="18" charset="0"/>
              </a:rPr>
              <a:pPr algn="r"/>
              <a:t>56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01750" y="800100"/>
            <a:ext cx="4256088" cy="3194050"/>
          </a:xfrm>
          <a:ln>
            <a:solidFill>
              <a:schemeClr val="tx1"/>
            </a:solidFill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8" y="4357688"/>
            <a:ext cx="5024437" cy="3617912"/>
          </a:xfrm>
          <a:ln/>
        </p:spPr>
        <p:txBody>
          <a:bodyPr lIns="94440" tIns="45646" rIns="94440" bIns="45646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5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9159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E7E6EE0-40EA-4E1B-8CA6-F9D91D2B5849}" type="slidenum">
              <a:rPr lang="de-DE" altLang="zh-CN" sz="1200">
                <a:latin typeface="Times New Roman" pitchFamily="18" charset="0"/>
              </a:rPr>
              <a:pPr algn="r"/>
              <a:t>58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01750" y="800100"/>
            <a:ext cx="4256088" cy="3194050"/>
          </a:xfrm>
          <a:ln>
            <a:solidFill>
              <a:schemeClr val="tx1"/>
            </a:solidFill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8" y="4357688"/>
            <a:ext cx="5024437" cy="3617912"/>
          </a:xfrm>
          <a:ln/>
        </p:spPr>
        <p:txBody>
          <a:bodyPr lIns="94440" tIns="45646" rIns="94440" bIns="45646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32098" name="Notes Placeholder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34146" name="Notes Placeholder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39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41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43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45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/>
        </p:spPr>
      </p:sp>
      <p:sp>
        <p:nvSpPr>
          <p:cNvPr id="28674" name="备注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8675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F485E8A-11E4-462C-BCB8-056B3BB043A2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7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4988"/>
            <a:ext cx="50292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4988"/>
            <a:ext cx="5029200" cy="411321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0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zh-CN" altLang="en-US" smtClean="0">
                <a:latin typeface="Arial" pitchFamily="34" charset="0"/>
              </a:rPr>
              <a:t>2.	</a:t>
            </a:r>
            <a:r>
              <a:rPr lang="en-US" altLang="zh-CN" smtClean="0">
                <a:latin typeface="Arial" pitchFamily="34" charset="0"/>
              </a:rPr>
              <a:t>Determine the cyclomatic complexity of the resultant flow graph</a:t>
            </a:r>
          </a:p>
          <a:p>
            <a:pPr marL="228600" lvl="1" indent="-109538" defTabSz="0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u="sng" smtClean="0">
                <a:latin typeface="Arial" pitchFamily="34" charset="0"/>
              </a:rPr>
              <a:t>	Note</a:t>
            </a:r>
            <a:r>
              <a:rPr lang="en-US" altLang="zh-CN" smtClean="0">
                <a:latin typeface="Arial" pitchFamily="34" charset="0"/>
              </a:rPr>
              <a:t>:	can be determined </a:t>
            </a:r>
            <a:r>
              <a:rPr lang="en-US" altLang="zh-CN" u="sng" smtClean="0">
                <a:latin typeface="Arial" pitchFamily="34" charset="0"/>
              </a:rPr>
              <a:t>without</a:t>
            </a:r>
            <a:r>
              <a:rPr lang="en-US" altLang="zh-CN" smtClean="0">
                <a:latin typeface="Arial" pitchFamily="34" charset="0"/>
              </a:rPr>
              <a:t> developing a flow graph</a:t>
            </a:r>
          </a:p>
          <a:p>
            <a:pPr defTabSz="0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smtClean="0">
                <a:latin typeface="Arial" pitchFamily="34" charset="0"/>
              </a:rPr>
              <a:t>			count all conditional statements in a component</a:t>
            </a:r>
          </a:p>
          <a:p>
            <a:pPr defTabSz="0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smtClean="0">
                <a:latin typeface="Arial" pitchFamily="34" charset="0"/>
              </a:rPr>
              <a:t>			</a:t>
            </a:r>
            <a:r>
              <a:rPr lang="en-US" altLang="zh-CN" smtClean="0">
                <a:latin typeface="Symbol" pitchFamily="18" charset="2"/>
              </a:rPr>
              <a:t></a:t>
            </a:r>
            <a:r>
              <a:rPr lang="en-US" altLang="zh-CN" smtClean="0">
                <a:latin typeface="Arial" pitchFamily="34" charset="0"/>
              </a:rPr>
              <a:t>	compound conditions count as 2</a:t>
            </a:r>
          </a:p>
          <a:p>
            <a:pPr defTabSz="0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smtClean="0">
                <a:latin typeface="Arial" pitchFamily="34" charset="0"/>
              </a:rPr>
              <a:t>				(number of Boolean operators + 2)</a:t>
            </a:r>
          </a:p>
        </p:txBody>
      </p:sp>
      <p:sp>
        <p:nvSpPr>
          <p:cNvPr id="149506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51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4988"/>
            <a:ext cx="50292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4988"/>
            <a:ext cx="5029200" cy="411321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0">
              <a:tabLst>
                <a:tab pos="228600" algn="l"/>
                <a:tab pos="457200" algn="l"/>
                <a:tab pos="685800" algn="l"/>
              </a:tabLst>
            </a:pPr>
            <a:r>
              <a:rPr lang="zh-CN" altLang="en-US" smtClean="0">
                <a:latin typeface="Arial" pitchFamily="34" charset="0"/>
              </a:rPr>
              <a:t>3.	</a:t>
            </a:r>
            <a:r>
              <a:rPr lang="en-US" altLang="zh-CN" smtClean="0">
                <a:latin typeface="Arial" pitchFamily="34" charset="0"/>
              </a:rPr>
              <a:t>Determine a basis set of linearly independent paths</a:t>
            </a:r>
          </a:p>
          <a:p>
            <a:pPr marL="342900" lvl="1" indent="-114300" defTabSz="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mtClean="0">
                <a:latin typeface="Arial" pitchFamily="34" charset="0"/>
              </a:rPr>
              <a:t>equal to cyclomatic complexity number</a:t>
            </a:r>
          </a:p>
          <a:p>
            <a:pPr marL="342900" lvl="1" indent="-114300" defTabSz="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mtClean="0">
                <a:latin typeface="Arial" pitchFamily="34" charset="0"/>
              </a:rPr>
              <a:t>identify predicate nodes as an aid in derivation of test cases</a:t>
            </a:r>
          </a:p>
        </p:txBody>
      </p:sp>
      <p:sp>
        <p:nvSpPr>
          <p:cNvPr id="153602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5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4988"/>
            <a:ext cx="5029200" cy="411321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0">
              <a:tabLst>
                <a:tab pos="228600" algn="l"/>
              </a:tabLst>
            </a:pPr>
            <a:r>
              <a:rPr lang="zh-CN" altLang="en-US" smtClean="0">
                <a:latin typeface="Arial" pitchFamily="34" charset="0"/>
              </a:rPr>
              <a:t>4.	</a:t>
            </a:r>
            <a:r>
              <a:rPr lang="en-US" altLang="zh-CN" smtClean="0">
                <a:latin typeface="Arial" pitchFamily="34" charset="0"/>
              </a:rPr>
              <a:t>Prepare test cases that will force execution of each path in the basis set</a:t>
            </a:r>
          </a:p>
          <a:p>
            <a:pPr marL="342900" lvl="1" indent="-114300" defTabSz="0">
              <a:tabLst>
                <a:tab pos="228600" algn="l"/>
              </a:tabLst>
            </a:pPr>
            <a:r>
              <a:rPr lang="en-US" altLang="zh-CN" smtClean="0">
                <a:latin typeface="Arial" pitchFamily="34" charset="0"/>
              </a:rPr>
              <a:t>each test case is executed and compared to the expected result</a:t>
            </a:r>
          </a:p>
          <a:p>
            <a:pPr marL="342900" lvl="1" indent="-114300" defTabSz="0">
              <a:buFont typeface="Zapf Dingbats" charset="2"/>
              <a:buNone/>
              <a:tabLst>
                <a:tab pos="228600" algn="l"/>
              </a:tabLst>
            </a:pPr>
            <a:r>
              <a:rPr lang="en-US" altLang="zh-CN" smtClean="0">
                <a:latin typeface="Arial" pitchFamily="34" charset="0"/>
              </a:rPr>
              <a:t>  this process can be mechanized</a:t>
            </a:r>
          </a:p>
        </p:txBody>
      </p:sp>
      <p:sp>
        <p:nvSpPr>
          <p:cNvPr id="157698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1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3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5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7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/>
        </p:spPr>
      </p:sp>
      <p:sp>
        <p:nvSpPr>
          <p:cNvPr id="30722" name="备注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30723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8E7CB8B-6F08-4429-9AD8-87CC518F7174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9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2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4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6130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17613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5ECC9A-E46D-482B-85B4-60401CF2152A}" type="slidenum">
              <a:rPr lang="en-US" altLang="en-US"/>
              <a:pPr/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817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17817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3A632EA-D912-4472-8D91-1C10B7503A34}" type="slidenum">
              <a:rPr lang="en-US" altLang="en-US"/>
              <a:pPr/>
              <a:t>85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822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843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86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88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904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925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945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966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98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00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02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048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06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08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109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/>
          <a:p>
            <a:pPr algn="r"/>
            <a:fld id="{01375A43-48AD-4547-8A9E-C46724AEF107}" type="slidenum">
              <a:rPr lang="de-DE" altLang="zh-CN" sz="1200">
                <a:latin typeface="Times New Roman" pitchFamily="18" charset="0"/>
                <a:ea typeface="宋体" pitchFamily="2" charset="-122"/>
              </a:rPr>
              <a:pPr algn="r"/>
              <a:t>103</a:t>
            </a:fld>
            <a:endParaRPr lang="de-DE" altLang="zh-CN" sz="1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00163" y="801688"/>
            <a:ext cx="4259262" cy="3194050"/>
          </a:xfrm>
          <a:ln>
            <a:solidFill>
              <a:schemeClr val="tx1"/>
            </a:solidFill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57688"/>
            <a:ext cx="5026025" cy="3617912"/>
          </a:xfrm>
          <a:ln/>
        </p:spPr>
        <p:txBody>
          <a:bodyPr lIns="94440" tIns="45646" rIns="94440" bIns="45646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/>
          <a:p>
            <a:pPr algn="r"/>
            <a:fld id="{1D5E6273-D97A-43AA-AF53-11D5F7AAD7C1}" type="slidenum">
              <a:rPr lang="de-DE" altLang="zh-CN" sz="1200">
                <a:latin typeface="Times New Roman" pitchFamily="18" charset="0"/>
                <a:ea typeface="宋体" pitchFamily="2" charset="-122"/>
              </a:rPr>
              <a:pPr algn="r"/>
              <a:t>104</a:t>
            </a:fld>
            <a:endParaRPr lang="de-DE" altLang="zh-CN" sz="1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00163" y="801688"/>
            <a:ext cx="4259262" cy="3194050"/>
          </a:xfrm>
          <a:ln>
            <a:solidFill>
              <a:schemeClr val="tx1"/>
            </a:solidFill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57688"/>
            <a:ext cx="5026025" cy="3617912"/>
          </a:xfrm>
          <a:ln/>
        </p:spPr>
        <p:txBody>
          <a:bodyPr lIns="94440" tIns="45646" rIns="94440" bIns="45646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/>
          <a:p>
            <a:pPr algn="r"/>
            <a:fld id="{0926A864-9086-4844-AFDD-D1C25FB3B1E1}" type="slidenum">
              <a:rPr lang="de-DE" altLang="zh-CN" sz="1200">
                <a:latin typeface="Times New Roman" pitchFamily="18" charset="0"/>
                <a:ea typeface="宋体" pitchFamily="2" charset="-122"/>
              </a:rPr>
              <a:pPr algn="r"/>
              <a:t>105</a:t>
            </a:fld>
            <a:endParaRPr lang="de-DE" altLang="zh-CN" sz="1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00163" y="801688"/>
            <a:ext cx="4259262" cy="3194050"/>
          </a:xfrm>
          <a:ln>
            <a:solidFill>
              <a:schemeClr val="tx1"/>
            </a:solidFill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57688"/>
            <a:ext cx="5026025" cy="3617912"/>
          </a:xfrm>
          <a:ln/>
        </p:spPr>
        <p:txBody>
          <a:bodyPr lIns="94440" tIns="45646" rIns="94440" bIns="45646"/>
          <a:lstStyle/>
          <a:p>
            <a:endParaRPr lang="de-DE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19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211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/>
          <a:p>
            <a:pPr algn="r"/>
            <a:fld id="{479704E0-F8EF-4B6A-856A-D44A6B31F317}" type="slidenum">
              <a:rPr lang="de-DE" altLang="zh-CN" sz="1200">
                <a:latin typeface="Times New Roman" pitchFamily="18" charset="0"/>
                <a:ea typeface="宋体" pitchFamily="2" charset="-122"/>
              </a:rPr>
              <a:pPr algn="r"/>
              <a:t>108</a:t>
            </a:fld>
            <a:endParaRPr lang="de-DE" altLang="zh-CN" sz="1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7763" y="715963"/>
            <a:ext cx="4572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8" y="4360863"/>
            <a:ext cx="5032375" cy="4073525"/>
          </a:xfrm>
          <a:ln/>
        </p:spPr>
        <p:txBody>
          <a:bodyPr lIns="90935" tIns="45467" rIns="90935" bIns="45467"/>
          <a:lstStyle/>
          <a:p>
            <a:r>
              <a:rPr lang="en-US" altLang="zh-CN" sz="2000" b="1" smtClean="0">
                <a:latin typeface="Arial" pitchFamily="34" charset="0"/>
              </a:rPr>
              <a:t>[</a:t>
            </a:r>
            <a:r>
              <a:rPr lang="zh-CN" altLang="en-US" sz="2000" b="1" smtClean="0">
                <a:latin typeface="Arial" pitchFamily="34" charset="0"/>
              </a:rPr>
              <a:t>大纲 ：</a:t>
            </a:r>
            <a:r>
              <a:rPr lang="en-US" altLang="zh-CN" sz="2000" b="1" smtClean="0">
                <a:latin typeface="Arial" pitchFamily="34" charset="0"/>
              </a:rPr>
              <a:t>LO-4.3.3]</a:t>
            </a:r>
            <a:r>
              <a:rPr lang="zh-CN" altLang="en-US" sz="2000" b="1" smtClean="0">
                <a:latin typeface="Arial" pitchFamily="34" charset="0"/>
              </a:rPr>
              <a:t> </a:t>
            </a:r>
            <a:r>
              <a:rPr lang="zh-CN" altLang="en-US" sz="2000" smtClean="0">
                <a:latin typeface="Arial" pitchFamily="34" charset="0"/>
              </a:rPr>
              <a:t>（</a:t>
            </a:r>
            <a:r>
              <a:rPr lang="en-US" altLang="zh-CN" sz="2000" smtClean="0">
                <a:latin typeface="Arial" pitchFamily="34" charset="0"/>
              </a:rPr>
              <a:t>K2</a:t>
            </a:r>
            <a:r>
              <a:rPr lang="zh-CN" altLang="en-US" sz="2000" smtClean="0">
                <a:latin typeface="Arial" pitchFamily="34" charset="0"/>
              </a:rPr>
              <a:t>）</a:t>
            </a:r>
            <a:endParaRPr lang="en-US" altLang="zh-CN" sz="2000" smtClean="0">
              <a:latin typeface="Arial" pitchFamily="34" charset="0"/>
            </a:endParaRPr>
          </a:p>
          <a:p>
            <a:r>
              <a:rPr lang="zh-CN" altLang="en-US" sz="2000" i="1" smtClean="0">
                <a:latin typeface="Arial" pitchFamily="34" charset="0"/>
              </a:rPr>
              <a:t>理解用例测试（</a:t>
            </a:r>
            <a:r>
              <a:rPr lang="de-DE" altLang="zh-CN" sz="2000" i="1" smtClean="0">
                <a:latin typeface="Arial" pitchFamily="34" charset="0"/>
              </a:rPr>
              <a:t>use case testing</a:t>
            </a:r>
            <a:r>
              <a:rPr lang="zh-CN" altLang="de-DE" sz="2000" i="1" smtClean="0">
                <a:latin typeface="Arial" pitchFamily="34" charset="0"/>
              </a:rPr>
              <a:t>）</a:t>
            </a:r>
            <a:r>
              <a:rPr lang="zh-CN" altLang="en-US" sz="2000" i="1" smtClean="0">
                <a:latin typeface="Arial" pitchFamily="34" charset="0"/>
              </a:rPr>
              <a:t>的概念和应用这种技术的优点</a:t>
            </a:r>
            <a:endParaRPr lang="en-US" altLang="zh-CN" sz="2000" i="1" smtClean="0">
              <a:latin typeface="Arial" pitchFamily="34" charset="0"/>
            </a:endParaRPr>
          </a:p>
          <a:p>
            <a:r>
              <a:rPr lang="en-US" altLang="zh-CN" sz="2000" smtClean="0">
                <a:latin typeface="Arial" pitchFamily="34" charset="0"/>
              </a:rPr>
              <a:t>==================</a:t>
            </a:r>
          </a:p>
          <a:p>
            <a:endParaRPr lang="de-DE" altLang="zh-CN" sz="20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/>
          <a:p>
            <a:pPr algn="r"/>
            <a:fld id="{2BAB03B2-2B3C-4719-80AF-0B6859EA6456}" type="slidenum">
              <a:rPr lang="de-DE" altLang="zh-CN" sz="1200">
                <a:latin typeface="Times New Roman" pitchFamily="18" charset="0"/>
                <a:ea typeface="宋体" pitchFamily="2" charset="-122"/>
              </a:rPr>
              <a:pPr algn="r"/>
              <a:t>109</a:t>
            </a:fld>
            <a:endParaRPr lang="de-DE" altLang="zh-CN" sz="1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7763" y="715963"/>
            <a:ext cx="4572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8" y="4360863"/>
            <a:ext cx="5032375" cy="4073525"/>
          </a:xfrm>
          <a:ln/>
        </p:spPr>
        <p:txBody>
          <a:bodyPr lIns="90935" tIns="45467" rIns="90935" bIns="45467"/>
          <a:lstStyle/>
          <a:p>
            <a:r>
              <a:rPr lang="en-US" altLang="zh-CN" sz="2000" b="1" smtClean="0">
                <a:latin typeface="Arial" pitchFamily="34" charset="0"/>
              </a:rPr>
              <a:t>[</a:t>
            </a:r>
            <a:r>
              <a:rPr lang="zh-CN" altLang="en-US" sz="2000" b="1" smtClean="0">
                <a:latin typeface="Arial" pitchFamily="34" charset="0"/>
              </a:rPr>
              <a:t>大纲 ：</a:t>
            </a:r>
            <a:r>
              <a:rPr lang="en-US" altLang="zh-CN" sz="2000" b="1" smtClean="0">
                <a:latin typeface="Arial" pitchFamily="34" charset="0"/>
              </a:rPr>
              <a:t>LO-4.3.3]</a:t>
            </a:r>
            <a:r>
              <a:rPr lang="zh-CN" altLang="en-US" sz="2000" b="1" smtClean="0">
                <a:latin typeface="Arial" pitchFamily="34" charset="0"/>
              </a:rPr>
              <a:t> </a:t>
            </a:r>
            <a:r>
              <a:rPr lang="zh-CN" altLang="en-US" sz="2000" smtClean="0">
                <a:latin typeface="Arial" pitchFamily="34" charset="0"/>
              </a:rPr>
              <a:t>（</a:t>
            </a:r>
            <a:r>
              <a:rPr lang="en-US" altLang="zh-CN" sz="2000" smtClean="0">
                <a:latin typeface="Arial" pitchFamily="34" charset="0"/>
              </a:rPr>
              <a:t>K2</a:t>
            </a:r>
            <a:r>
              <a:rPr lang="zh-CN" altLang="en-US" sz="2000" smtClean="0">
                <a:latin typeface="Arial" pitchFamily="34" charset="0"/>
              </a:rPr>
              <a:t>）</a:t>
            </a:r>
            <a:endParaRPr lang="en-US" altLang="zh-CN" sz="2000" smtClean="0">
              <a:latin typeface="Arial" pitchFamily="34" charset="0"/>
            </a:endParaRPr>
          </a:p>
          <a:p>
            <a:r>
              <a:rPr lang="zh-CN" altLang="en-US" sz="2000" i="1" smtClean="0">
                <a:latin typeface="Arial" pitchFamily="34" charset="0"/>
              </a:rPr>
              <a:t>理解用例测试（</a:t>
            </a:r>
            <a:r>
              <a:rPr lang="de-DE" altLang="zh-CN" sz="2000" i="1" smtClean="0">
                <a:latin typeface="Arial" pitchFamily="34" charset="0"/>
              </a:rPr>
              <a:t>use case testing</a:t>
            </a:r>
            <a:r>
              <a:rPr lang="zh-CN" altLang="de-DE" sz="2000" i="1" smtClean="0">
                <a:latin typeface="Arial" pitchFamily="34" charset="0"/>
              </a:rPr>
              <a:t>）</a:t>
            </a:r>
            <a:r>
              <a:rPr lang="zh-CN" altLang="en-US" sz="2000" i="1" smtClean="0">
                <a:latin typeface="Arial" pitchFamily="34" charset="0"/>
              </a:rPr>
              <a:t>的概念和应用这种技术的优点</a:t>
            </a:r>
            <a:endParaRPr lang="en-US" altLang="zh-CN" sz="2000" i="1" smtClean="0">
              <a:latin typeface="Arial" pitchFamily="34" charset="0"/>
            </a:endParaRPr>
          </a:p>
          <a:p>
            <a:r>
              <a:rPr lang="en-US" altLang="zh-CN" sz="2000" smtClean="0">
                <a:latin typeface="Arial" pitchFamily="34" charset="0"/>
              </a:rPr>
              <a:t>==================</a:t>
            </a:r>
          </a:p>
          <a:p>
            <a:endParaRPr lang="de-DE" altLang="zh-CN" sz="20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8354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28355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4C17CB1-9543-4EF0-9B1A-146AB757ACBE}" type="slidenum">
              <a:rPr lang="en-US" altLang="en-US"/>
              <a:pPr/>
              <a:t>111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304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4988"/>
            <a:ext cx="5486400" cy="4113212"/>
          </a:xfrm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2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998467-982B-4AB0-B2C1-84DC7FA2D5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2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B210EE-3FEF-402D-B4BA-644C1D60D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93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D39E4-F83D-4998-A862-DCA6C818AB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49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104ED-9FD4-49E0-9135-134BA391B9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47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60BFB0-9E1C-4346-98F2-03A9A489E3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29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069B98-510E-4B36-BEE7-C1E361B1D1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50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A454E3-2DB4-4E47-A51D-C002020D7A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28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9C9982-AEC2-4DD9-9226-02506D1F9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46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A7F693-E24F-4B6D-83B8-2CB85CE3C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2B5B5D-2418-40BC-9BAD-D9CD052A48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7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747098-2A32-41E5-9403-7D9F6C960C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89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955E48-D615-480D-B5C2-01CE64D8AF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80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"/>
          <p:cNvSpPr>
            <a:spLocks noChangeArrowheads="1"/>
          </p:cNvSpPr>
          <p:nvPr/>
        </p:nvSpPr>
        <p:spPr bwMode="auto">
          <a:xfrm rot="10800000">
            <a:off x="0" y="1214438"/>
            <a:ext cx="9144000" cy="5643562"/>
          </a:xfrm>
          <a:prstGeom prst="rect">
            <a:avLst/>
          </a:prstGeom>
          <a:gradFill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366713"/>
            <a:ext cx="7104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57313" y="1285875"/>
            <a:ext cx="7104062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fld id="{22EE2AD0-859A-4F3F-9411-D7BD251E824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0" name="图片 7" descr="professional.gi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188913"/>
            <a:ext cx="1127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9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61" Type="http://schemas.openxmlformats.org/officeDocument/2006/relationships/tags" Target="../tags/tag6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64" Type="http://schemas.openxmlformats.org/officeDocument/2006/relationships/notesSlide" Target="../notesSlides/notesSlide92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it168.com/m/2008-04-30/200804302026566.s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chenshaoying/article/details/3381194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pairwise.org/tool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irwise.org/tools.a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hkbu.edu.hk/UniformDesig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search.att.com/~njas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l.uow.edu.au/~sergiy/MCDC.html" TargetMode="External"/><Relationship Id="rId2" Type="http://schemas.openxmlformats.org/officeDocument/2006/relationships/hyperlink" Target="http://en.wikipedia.org/wiki/Modified_Condition/Decision_Coverag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ft.com/TestWorks/" TargetMode="External"/><Relationship Id="rId3" Type="http://schemas.openxmlformats.org/officeDocument/2006/relationships/hyperlink" Target="http://www.coveragemeter.com/" TargetMode="External"/><Relationship Id="rId7" Type="http://schemas.openxmlformats.org/officeDocument/2006/relationships/hyperlink" Target="http://www.dynamic-memory.com/" TargetMode="External"/><Relationship Id="rId12" Type="http://schemas.openxmlformats.org/officeDocument/2006/relationships/image" Target="../media/image24.png"/><Relationship Id="rId2" Type="http://schemas.openxmlformats.org/officeDocument/2006/relationships/hyperlink" Target="http://www.testwell.fi/ctcdes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s.sourceforge.net/mediawiki/cppunit/index.php?title=Main_Page" TargetMode="External"/><Relationship Id="rId11" Type="http://schemas.openxmlformats.org/officeDocument/2006/relationships/hyperlink" Target="http://www.xcover.org/" TargetMode="External"/><Relationship Id="rId5" Type="http://schemas.openxmlformats.org/officeDocument/2006/relationships/hyperlink" Target="http://www.exampler.com/testing-com/tools.html" TargetMode="External"/><Relationship Id="rId10" Type="http://schemas.openxmlformats.org/officeDocument/2006/relationships/hyperlink" Target="http://gcc.gnu.org/onlinedocs/gcc/Gcov-Intro.html#Gcov-Intro" TargetMode="External"/><Relationship Id="rId4" Type="http://schemas.openxmlformats.org/officeDocument/2006/relationships/hyperlink" Target="http://www.bullseye.com/productInfo.html" TargetMode="External"/><Relationship Id="rId9" Type="http://schemas.openxmlformats.org/officeDocument/2006/relationships/hyperlink" Target="http://covtool.sourceforge.net/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isc.edu/~bart/fuzz/fuzz.html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uzzing.org" TargetMode="External"/><Relationship Id="rId5" Type="http://schemas.openxmlformats.org/officeDocument/2006/relationships/hyperlink" Target="http://www.genexx.org/dfuz" TargetMode="External"/><Relationship Id="rId4" Type="http://schemas.openxmlformats.org/officeDocument/2006/relationships/hyperlink" Target="http://sourceforge.net/projects/taof/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rmal_method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260350"/>
            <a:ext cx="4464050" cy="661988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黑体" pitchFamily="49" charset="-122"/>
              </a:rPr>
              <a:t>第</a:t>
            </a:r>
            <a:r>
              <a:rPr lang="en-US" altLang="zh-CN" sz="3200" dirty="0" smtClean="0">
                <a:solidFill>
                  <a:srgbClr val="FFFF00"/>
                </a:solidFill>
                <a:latin typeface="黑体" pitchFamily="49" charset="-122"/>
              </a:rPr>
              <a:t>2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49" charset="-122"/>
              </a:rPr>
              <a:t>章 回顾</a:t>
            </a:r>
          </a:p>
        </p:txBody>
      </p:sp>
      <p:sp>
        <p:nvSpPr>
          <p:cNvPr id="16386" name="Text Box 6"/>
          <p:cNvSpPr txBox="1">
            <a:spLocks noChangeArrowheads="1"/>
          </p:cNvSpPr>
          <p:nvPr/>
        </p:nvSpPr>
        <p:spPr bwMode="auto">
          <a:xfrm>
            <a:off x="1619250" y="1773238"/>
            <a:ext cx="67325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55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软件缺陷是软件质量的对立面</a:t>
            </a:r>
            <a:endParaRPr lang="en-US" altLang="zh-CN" sz="2400" i="0" dirty="0"/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软件缺陷</a:t>
            </a:r>
            <a:r>
              <a:rPr lang="en-US" altLang="zh-CN" sz="2400" i="0" dirty="0"/>
              <a:t>(Bug)</a:t>
            </a:r>
            <a:r>
              <a:rPr lang="zh-CN" altLang="en-US" sz="2400" i="0" dirty="0"/>
              <a:t>是什么</a:t>
            </a:r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验证和确认	</a:t>
            </a:r>
            <a:endParaRPr lang="zh-CN" altLang="en-US" sz="1600" i="0" dirty="0"/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软件测试的分类</a:t>
            </a:r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静态测试与动态测试</a:t>
            </a:r>
            <a:endParaRPr lang="en-US" altLang="zh-CN" sz="2400" i="0" dirty="0"/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主动测试与被动测试</a:t>
            </a:r>
            <a:endParaRPr lang="en-US" altLang="zh-CN" sz="2400" i="0" dirty="0"/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黑盒测试与白盒测试</a:t>
            </a:r>
            <a:endParaRPr lang="en-US" altLang="zh-CN" sz="2400" i="0" dirty="0"/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测试级别：</a:t>
            </a:r>
            <a:r>
              <a:rPr lang="zh-CN" altLang="en-US" sz="2000" i="0" dirty="0"/>
              <a:t>单元、集成、系统和验收</a:t>
            </a:r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软件测试计划与用例</a:t>
            </a:r>
            <a:endParaRPr lang="en-US" altLang="zh-CN" sz="2400" i="0" dirty="0"/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专业测试人员的责任和要求</a:t>
            </a:r>
            <a:endParaRPr lang="en-US" altLang="zh-CN" sz="24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481762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3.1.1 ALAC</a:t>
            </a:r>
            <a:r>
              <a:rPr lang="zh-CN" altLang="zh-CN" sz="3200" smtClean="0">
                <a:solidFill>
                  <a:srgbClr val="FFFF00"/>
                </a:solidFill>
                <a:latin typeface="黑体" pitchFamily="49" charset="-122"/>
              </a:rPr>
              <a:t>测试和随机测试</a:t>
            </a:r>
            <a:endParaRPr lang="zh-CN" altLang="en-US" sz="4000" b="1" i="1" smtClean="0">
              <a:solidFill>
                <a:schemeClr val="hlink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848600" cy="1314450"/>
          </a:xfrm>
        </p:spPr>
        <p:txBody>
          <a:bodyPr/>
          <a:lstStyle/>
          <a:p>
            <a:r>
              <a:rPr lang="en-US" altLang="zh-CN" sz="2400" smtClean="0">
                <a:ea typeface="楷体" pitchFamily="49" charset="-122"/>
              </a:rPr>
              <a:t>ALAC</a:t>
            </a:r>
            <a:r>
              <a:rPr lang="zh-CN" altLang="en-US" sz="2400" smtClean="0">
                <a:ea typeface="楷体" pitchFamily="49" charset="-122"/>
              </a:rPr>
              <a:t>，是</a:t>
            </a:r>
            <a:r>
              <a:rPr lang="en-US" altLang="zh-CN" sz="2400" smtClean="0">
                <a:ea typeface="楷体" pitchFamily="49" charset="-122"/>
              </a:rPr>
              <a:t>Act-like-a-customer</a:t>
            </a:r>
            <a:r>
              <a:rPr lang="zh-CN" altLang="en-US" sz="2400" smtClean="0">
                <a:ea typeface="楷体" pitchFamily="49" charset="-122"/>
              </a:rPr>
              <a:t>（象客户那样做）的简写，</a:t>
            </a:r>
            <a:r>
              <a:rPr lang="en-US" altLang="zh-CN" sz="2400" smtClean="0">
                <a:ea typeface="楷体" pitchFamily="49" charset="-122"/>
              </a:rPr>
              <a:t>ALAC</a:t>
            </a:r>
            <a:r>
              <a:rPr lang="zh-CN" altLang="en-US" sz="2400" smtClean="0">
                <a:ea typeface="楷体" pitchFamily="49" charset="-122"/>
              </a:rPr>
              <a:t>测试方法是一种基于客户使用产品的知识开发出来的测试方法，它的出发点是著名的</a:t>
            </a:r>
            <a:r>
              <a:rPr lang="en-US" altLang="zh-CN" sz="2400" smtClean="0">
                <a:ea typeface="楷体" pitchFamily="49" charset="-122"/>
              </a:rPr>
              <a:t>Pareto 80/20</a:t>
            </a:r>
            <a:r>
              <a:rPr lang="zh-CN" altLang="en-US" sz="2400" smtClean="0">
                <a:ea typeface="楷体" pitchFamily="49" charset="-122"/>
              </a:rPr>
              <a:t>规律</a:t>
            </a:r>
            <a:endParaRPr lang="en-US" altLang="zh-CN" sz="2400" smtClean="0">
              <a:ea typeface="楷体" pitchFamily="49" charset="-122"/>
            </a:endParaRPr>
          </a:p>
          <a:p>
            <a:endParaRPr lang="en-US" altLang="zh-CN" smtClean="0">
              <a:ea typeface="楷体" pitchFamily="49" charset="-122"/>
            </a:endParaRPr>
          </a:p>
        </p:txBody>
      </p:sp>
      <p:pic>
        <p:nvPicPr>
          <p:cNvPr id="33795" name="Picture 4" descr="3-1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141663"/>
            <a:ext cx="66786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337300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3.7.3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扩展有限状态机方法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8963" cy="1314450"/>
          </a:xfrm>
        </p:spPr>
        <p:txBody>
          <a:bodyPr/>
          <a:lstStyle/>
          <a:p>
            <a:r>
              <a:rPr lang="zh-CN" altLang="en-US" sz="2400" b="1" smtClean="0">
                <a:solidFill>
                  <a:srgbClr val="3366FF"/>
                </a:solidFill>
                <a:ea typeface="宋体" pitchFamily="2" charset="-122"/>
              </a:rPr>
              <a:t>有限状态机</a:t>
            </a:r>
            <a:r>
              <a:rPr lang="zh-CN" altLang="en-US" sz="2400" smtClean="0">
                <a:ea typeface="宋体" pitchFamily="2" charset="-122"/>
              </a:rPr>
              <a:t>（</a:t>
            </a:r>
            <a:r>
              <a:rPr lang="en-US" altLang="zh-CN" sz="2400" smtClean="0">
                <a:ea typeface="宋体" pitchFamily="2" charset="-122"/>
              </a:rPr>
              <a:t> Finite State Machine </a:t>
            </a:r>
            <a:r>
              <a:rPr lang="zh-CN" altLang="en-US" sz="2400" smtClean="0">
                <a:ea typeface="宋体" pitchFamily="2" charset="-122"/>
              </a:rPr>
              <a:t>，</a:t>
            </a:r>
            <a:r>
              <a:rPr lang="en-US" altLang="zh-CN" sz="2400" smtClean="0">
                <a:ea typeface="宋体" pitchFamily="2" charset="-122"/>
              </a:rPr>
              <a:t>FSM</a:t>
            </a:r>
            <a:r>
              <a:rPr lang="zh-CN" altLang="en-US" sz="2400" smtClean="0">
                <a:ea typeface="宋体" pitchFamily="2" charset="-122"/>
              </a:rPr>
              <a:t>）是对象行为建模的工具，以描述对象在其生命周期内所经历的状态序列，以及如何响应来自外界的各种事件</a:t>
            </a:r>
            <a:endParaRPr lang="en-US" altLang="zh-CN" sz="2400" smtClean="0">
              <a:ea typeface="宋体" pitchFamily="2" charset="-122"/>
            </a:endParaRPr>
          </a:p>
        </p:txBody>
      </p:sp>
      <p:pic>
        <p:nvPicPr>
          <p:cNvPr id="205827" name="Picture 4" descr="3-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710088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0350"/>
            <a:ext cx="6224588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EFSM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-1</a:t>
            </a:r>
          </a:p>
        </p:txBody>
      </p:sp>
      <p:pic>
        <p:nvPicPr>
          <p:cNvPr id="207874" name="Picture 6" descr="3-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68421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260350"/>
            <a:ext cx="6100762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EFSM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-2</a:t>
            </a:r>
          </a:p>
        </p:txBody>
      </p:sp>
      <p:pic>
        <p:nvPicPr>
          <p:cNvPr id="209922" name="Picture 4" descr="3-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5545137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3" name="文本框 1"/>
          <p:cNvSpPr txBox="1">
            <a:spLocks noChangeArrowheads="1"/>
          </p:cNvSpPr>
          <p:nvPr/>
        </p:nvSpPr>
        <p:spPr bwMode="auto">
          <a:xfrm>
            <a:off x="6227763" y="2852738"/>
            <a:ext cx="339725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i="0">
                <a:solidFill>
                  <a:srgbClr val="800000"/>
                </a:solidFill>
                <a:ea typeface="宋体" pitchFamily="2" charset="-122"/>
              </a:rPr>
              <a:t>上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8"/>
          <p:cNvSpPr>
            <a:spLocks noChangeArrowheads="1"/>
          </p:cNvSpPr>
          <p:nvPr/>
        </p:nvSpPr>
        <p:spPr bwMode="auto">
          <a:xfrm>
            <a:off x="3995738" y="6308725"/>
            <a:ext cx="419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620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620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620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620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de-DE" sz="1200">
                <a:solidFill>
                  <a:srgbClr val="4D4D4D"/>
                </a:solidFill>
                <a:latin typeface="Times New Roman" pitchFamily="18" charset="0"/>
              </a:rPr>
              <a:t>来源</a:t>
            </a:r>
            <a:r>
              <a:rPr lang="de-DE" altLang="zh-CN" sz="1200">
                <a:solidFill>
                  <a:srgbClr val="4D4D4D"/>
                </a:solidFill>
                <a:latin typeface="Times New Roman" pitchFamily="18" charset="0"/>
              </a:rPr>
              <a:t>: nach Spillner, Linz: Basiswissen Softwaretest, 2005</a:t>
            </a:r>
          </a:p>
        </p:txBody>
      </p:sp>
      <p:grpSp>
        <p:nvGrpSpPr>
          <p:cNvPr id="211970" name="Group 15"/>
          <p:cNvGrpSpPr>
            <a:grpSpLocks/>
          </p:cNvGrpSpPr>
          <p:nvPr/>
        </p:nvGrpSpPr>
        <p:grpSpPr bwMode="auto">
          <a:xfrm>
            <a:off x="763588" y="1398588"/>
            <a:ext cx="7810500" cy="4932362"/>
            <a:chOff x="528" y="808"/>
            <a:chExt cx="4920" cy="3107"/>
          </a:xfrm>
        </p:grpSpPr>
        <p:sp>
          <p:nvSpPr>
            <p:cNvPr id="211971" name="Rectangle 16"/>
            <p:cNvSpPr>
              <a:spLocks noChangeArrowheads="1"/>
            </p:cNvSpPr>
            <p:nvPr/>
          </p:nvSpPr>
          <p:spPr bwMode="auto">
            <a:xfrm>
              <a:off x="528" y="1290"/>
              <a:ext cx="4637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1972" name="Rectangle 1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76" y="808"/>
              <a:ext cx="4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231E60"/>
                  </a:solidFill>
                  <a:latin typeface="华文楷体" pitchFamily="2" charset="-122"/>
                  <a:ea typeface="华文楷体" pitchFamily="2" charset="-122"/>
                </a:rPr>
                <a:t>一个堆栈的</a:t>
              </a:r>
              <a:r>
                <a:rPr lang="zh-CN" altLang="en-US" b="1" u="sng">
                  <a:solidFill>
                    <a:srgbClr val="231E60"/>
                  </a:solidFill>
                  <a:latin typeface="华文楷体" pitchFamily="2" charset="-122"/>
                  <a:ea typeface="华文楷体" pitchFamily="2" charset="-122"/>
                </a:rPr>
                <a:t>状态图</a:t>
              </a:r>
              <a:r>
                <a:rPr lang="en-US" altLang="zh-CN" b="1" u="sng">
                  <a:solidFill>
                    <a:srgbClr val="231E60"/>
                  </a:solidFill>
                  <a:latin typeface="华文楷体" pitchFamily="2" charset="-122"/>
                  <a:ea typeface="华文楷体" pitchFamily="2" charset="-122"/>
                </a:rPr>
                <a:t>(state diagram)</a:t>
              </a:r>
              <a:endParaRPr lang="de-DE" altLang="zh-TW" b="1" u="sng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11973" name="Rectangle 18"/>
            <p:cNvSpPr>
              <a:spLocks noChangeArrowheads="1"/>
            </p:cNvSpPr>
            <p:nvPr/>
          </p:nvSpPr>
          <p:spPr bwMode="auto">
            <a:xfrm>
              <a:off x="1248" y="1104"/>
              <a:ext cx="3840" cy="281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grpSp>
          <p:nvGrpSpPr>
            <p:cNvPr id="211974" name="Group 19"/>
            <p:cNvGrpSpPr>
              <a:grpSpLocks/>
            </p:cNvGrpSpPr>
            <p:nvPr/>
          </p:nvGrpSpPr>
          <p:grpSpPr bwMode="auto">
            <a:xfrm>
              <a:off x="2912" y="1633"/>
              <a:ext cx="572" cy="469"/>
              <a:chOff x="2912" y="1633"/>
              <a:chExt cx="572" cy="469"/>
            </a:xfrm>
          </p:grpSpPr>
          <p:sp>
            <p:nvSpPr>
              <p:cNvPr id="211975" name="Freeform 20"/>
              <p:cNvSpPr>
                <a:spLocks noChangeArrowheads="1"/>
              </p:cNvSpPr>
              <p:nvPr/>
            </p:nvSpPr>
            <p:spPr bwMode="auto">
              <a:xfrm>
                <a:off x="2912" y="1633"/>
                <a:ext cx="572" cy="469"/>
              </a:xfrm>
              <a:custGeom>
                <a:avLst/>
                <a:gdLst>
                  <a:gd name="T0" fmla="*/ 219 w 1145"/>
                  <a:gd name="T1" fmla="*/ 804 h 938"/>
                  <a:gd name="T2" fmla="*/ 192 w 1145"/>
                  <a:gd name="T3" fmla="*/ 784 h 938"/>
                  <a:gd name="T4" fmla="*/ 106 w 1145"/>
                  <a:gd name="T5" fmla="*/ 708 h 938"/>
                  <a:gd name="T6" fmla="*/ 88 w 1145"/>
                  <a:gd name="T7" fmla="*/ 684 h 938"/>
                  <a:gd name="T8" fmla="*/ 47 w 1145"/>
                  <a:gd name="T9" fmla="*/ 575 h 938"/>
                  <a:gd name="T10" fmla="*/ 42 w 1145"/>
                  <a:gd name="T11" fmla="*/ 538 h 938"/>
                  <a:gd name="T12" fmla="*/ 45 w 1145"/>
                  <a:gd name="T13" fmla="*/ 402 h 938"/>
                  <a:gd name="T14" fmla="*/ 55 w 1145"/>
                  <a:gd name="T15" fmla="*/ 365 h 938"/>
                  <a:gd name="T16" fmla="*/ 95 w 1145"/>
                  <a:gd name="T17" fmla="*/ 286 h 938"/>
                  <a:gd name="T18" fmla="*/ 104 w 1145"/>
                  <a:gd name="T19" fmla="*/ 272 h 938"/>
                  <a:gd name="T20" fmla="*/ 197 w 1145"/>
                  <a:gd name="T21" fmla="*/ 174 h 938"/>
                  <a:gd name="T22" fmla="*/ 307 w 1145"/>
                  <a:gd name="T23" fmla="*/ 92 h 938"/>
                  <a:gd name="T24" fmla="*/ 323 w 1145"/>
                  <a:gd name="T25" fmla="*/ 84 h 938"/>
                  <a:gd name="T26" fmla="*/ 412 w 1145"/>
                  <a:gd name="T27" fmla="*/ 48 h 938"/>
                  <a:gd name="T28" fmla="*/ 452 w 1145"/>
                  <a:gd name="T29" fmla="*/ 40 h 938"/>
                  <a:gd name="T30" fmla="*/ 601 w 1145"/>
                  <a:gd name="T31" fmla="*/ 37 h 938"/>
                  <a:gd name="T32" fmla="*/ 644 w 1145"/>
                  <a:gd name="T33" fmla="*/ 41 h 938"/>
                  <a:gd name="T34" fmla="*/ 757 w 1145"/>
                  <a:gd name="T35" fmla="*/ 69 h 938"/>
                  <a:gd name="T36" fmla="*/ 866 w 1145"/>
                  <a:gd name="T37" fmla="*/ 123 h 938"/>
                  <a:gd name="T38" fmla="*/ 903 w 1145"/>
                  <a:gd name="T39" fmla="*/ 149 h 938"/>
                  <a:gd name="T40" fmla="*/ 1010 w 1145"/>
                  <a:gd name="T41" fmla="*/ 236 h 938"/>
                  <a:gd name="T42" fmla="*/ 1072 w 1145"/>
                  <a:gd name="T43" fmla="*/ 276 h 938"/>
                  <a:gd name="T44" fmla="*/ 1085 w 1145"/>
                  <a:gd name="T45" fmla="*/ 334 h 938"/>
                  <a:gd name="T46" fmla="*/ 1118 w 1145"/>
                  <a:gd name="T47" fmla="*/ 378 h 938"/>
                  <a:gd name="T48" fmla="*/ 1107 w 1145"/>
                  <a:gd name="T49" fmla="*/ 429 h 938"/>
                  <a:gd name="T50" fmla="*/ 1101 w 1145"/>
                  <a:gd name="T51" fmla="*/ 504 h 938"/>
                  <a:gd name="T52" fmla="*/ 1094 w 1145"/>
                  <a:gd name="T53" fmla="*/ 521 h 938"/>
                  <a:gd name="T54" fmla="*/ 1061 w 1145"/>
                  <a:gd name="T55" fmla="*/ 596 h 938"/>
                  <a:gd name="T56" fmla="*/ 1016 w 1145"/>
                  <a:gd name="T57" fmla="*/ 682 h 938"/>
                  <a:gd name="T58" fmla="*/ 922 w 1145"/>
                  <a:gd name="T59" fmla="*/ 852 h 938"/>
                  <a:gd name="T60" fmla="*/ 957 w 1145"/>
                  <a:gd name="T61" fmla="*/ 865 h 938"/>
                  <a:gd name="T62" fmla="*/ 1051 w 1145"/>
                  <a:gd name="T63" fmla="*/ 695 h 938"/>
                  <a:gd name="T64" fmla="*/ 1096 w 1145"/>
                  <a:gd name="T65" fmla="*/ 609 h 938"/>
                  <a:gd name="T66" fmla="*/ 1129 w 1145"/>
                  <a:gd name="T67" fmla="*/ 534 h 938"/>
                  <a:gd name="T68" fmla="*/ 1144 w 1145"/>
                  <a:gd name="T69" fmla="*/ 480 h 938"/>
                  <a:gd name="T70" fmla="*/ 1142 w 1145"/>
                  <a:gd name="T71" fmla="*/ 403 h 938"/>
                  <a:gd name="T72" fmla="*/ 1129 w 1145"/>
                  <a:gd name="T73" fmla="*/ 347 h 938"/>
                  <a:gd name="T74" fmla="*/ 1089 w 1145"/>
                  <a:gd name="T75" fmla="*/ 270 h 938"/>
                  <a:gd name="T76" fmla="*/ 1037 w 1145"/>
                  <a:gd name="T77" fmla="*/ 212 h 938"/>
                  <a:gd name="T78" fmla="*/ 930 w 1145"/>
                  <a:gd name="T79" fmla="*/ 125 h 938"/>
                  <a:gd name="T80" fmla="*/ 837 w 1145"/>
                  <a:gd name="T81" fmla="*/ 68 h 938"/>
                  <a:gd name="T82" fmla="*/ 749 w 1145"/>
                  <a:gd name="T83" fmla="*/ 31 h 938"/>
                  <a:gd name="T84" fmla="*/ 650 w 1145"/>
                  <a:gd name="T85" fmla="*/ 9 h 938"/>
                  <a:gd name="T86" fmla="*/ 502 w 1145"/>
                  <a:gd name="T87" fmla="*/ 1 h 938"/>
                  <a:gd name="T88" fmla="*/ 398 w 1145"/>
                  <a:gd name="T89" fmla="*/ 17 h 938"/>
                  <a:gd name="T90" fmla="*/ 309 w 1145"/>
                  <a:gd name="T91" fmla="*/ 52 h 938"/>
                  <a:gd name="T92" fmla="*/ 258 w 1145"/>
                  <a:gd name="T93" fmla="*/ 82 h 938"/>
                  <a:gd name="T94" fmla="*/ 128 w 1145"/>
                  <a:gd name="T95" fmla="*/ 188 h 938"/>
                  <a:gd name="T96" fmla="*/ 72 w 1145"/>
                  <a:gd name="T97" fmla="*/ 253 h 938"/>
                  <a:gd name="T98" fmla="*/ 36 w 1145"/>
                  <a:gd name="T99" fmla="*/ 311 h 938"/>
                  <a:gd name="T100" fmla="*/ 7 w 1145"/>
                  <a:gd name="T101" fmla="*/ 402 h 938"/>
                  <a:gd name="T102" fmla="*/ 4 w 1145"/>
                  <a:gd name="T103" fmla="*/ 538 h 938"/>
                  <a:gd name="T104" fmla="*/ 23 w 1145"/>
                  <a:gd name="T105" fmla="*/ 628 h 938"/>
                  <a:gd name="T106" fmla="*/ 74 w 1145"/>
                  <a:gd name="T107" fmla="*/ 726 h 938"/>
                  <a:gd name="T108" fmla="*/ 133 w 1145"/>
                  <a:gd name="T109" fmla="*/ 785 h 938"/>
                  <a:gd name="T110" fmla="*/ 205 w 1145"/>
                  <a:gd name="T111" fmla="*/ 835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5" h="938">
                    <a:moveTo>
                      <a:pt x="273" y="876"/>
                    </a:moveTo>
                    <a:lnTo>
                      <a:pt x="294" y="848"/>
                    </a:lnTo>
                    <a:lnTo>
                      <a:pt x="219" y="804"/>
                    </a:lnTo>
                    <a:lnTo>
                      <a:pt x="213" y="819"/>
                    </a:lnTo>
                    <a:lnTo>
                      <a:pt x="226" y="807"/>
                    </a:lnTo>
                    <a:lnTo>
                      <a:pt x="192" y="784"/>
                    </a:lnTo>
                    <a:lnTo>
                      <a:pt x="160" y="761"/>
                    </a:lnTo>
                    <a:lnTo>
                      <a:pt x="131" y="736"/>
                    </a:lnTo>
                    <a:lnTo>
                      <a:pt x="106" y="708"/>
                    </a:lnTo>
                    <a:lnTo>
                      <a:pt x="91" y="720"/>
                    </a:lnTo>
                    <a:lnTo>
                      <a:pt x="109" y="713"/>
                    </a:lnTo>
                    <a:lnTo>
                      <a:pt x="88" y="684"/>
                    </a:lnTo>
                    <a:lnTo>
                      <a:pt x="71" y="652"/>
                    </a:lnTo>
                    <a:lnTo>
                      <a:pt x="58" y="616"/>
                    </a:lnTo>
                    <a:lnTo>
                      <a:pt x="47" y="575"/>
                    </a:lnTo>
                    <a:lnTo>
                      <a:pt x="29" y="582"/>
                    </a:lnTo>
                    <a:lnTo>
                      <a:pt x="48" y="582"/>
                    </a:lnTo>
                    <a:lnTo>
                      <a:pt x="42" y="538"/>
                    </a:lnTo>
                    <a:lnTo>
                      <a:pt x="39" y="492"/>
                    </a:lnTo>
                    <a:lnTo>
                      <a:pt x="40" y="447"/>
                    </a:lnTo>
                    <a:lnTo>
                      <a:pt x="45" y="402"/>
                    </a:lnTo>
                    <a:lnTo>
                      <a:pt x="26" y="402"/>
                    </a:lnTo>
                    <a:lnTo>
                      <a:pt x="44" y="408"/>
                    </a:lnTo>
                    <a:lnTo>
                      <a:pt x="55" y="365"/>
                    </a:lnTo>
                    <a:lnTo>
                      <a:pt x="71" y="326"/>
                    </a:lnTo>
                    <a:lnTo>
                      <a:pt x="82" y="306"/>
                    </a:lnTo>
                    <a:lnTo>
                      <a:pt x="95" y="286"/>
                    </a:lnTo>
                    <a:lnTo>
                      <a:pt x="107" y="266"/>
                    </a:lnTo>
                    <a:lnTo>
                      <a:pt x="90" y="259"/>
                    </a:lnTo>
                    <a:lnTo>
                      <a:pt x="104" y="272"/>
                    </a:lnTo>
                    <a:lnTo>
                      <a:pt x="120" y="252"/>
                    </a:lnTo>
                    <a:lnTo>
                      <a:pt x="155" y="212"/>
                    </a:lnTo>
                    <a:lnTo>
                      <a:pt x="197" y="174"/>
                    </a:lnTo>
                    <a:lnTo>
                      <a:pt x="240" y="137"/>
                    </a:lnTo>
                    <a:lnTo>
                      <a:pt x="285" y="106"/>
                    </a:lnTo>
                    <a:lnTo>
                      <a:pt x="307" y="92"/>
                    </a:lnTo>
                    <a:lnTo>
                      <a:pt x="293" y="79"/>
                    </a:lnTo>
                    <a:lnTo>
                      <a:pt x="301" y="95"/>
                    </a:lnTo>
                    <a:lnTo>
                      <a:pt x="323" y="84"/>
                    </a:lnTo>
                    <a:lnTo>
                      <a:pt x="345" y="72"/>
                    </a:lnTo>
                    <a:lnTo>
                      <a:pt x="368" y="62"/>
                    </a:lnTo>
                    <a:lnTo>
                      <a:pt x="412" y="48"/>
                    </a:lnTo>
                    <a:lnTo>
                      <a:pt x="459" y="38"/>
                    </a:lnTo>
                    <a:lnTo>
                      <a:pt x="452" y="23"/>
                    </a:lnTo>
                    <a:lnTo>
                      <a:pt x="452" y="40"/>
                    </a:lnTo>
                    <a:lnTo>
                      <a:pt x="502" y="35"/>
                    </a:lnTo>
                    <a:lnTo>
                      <a:pt x="551" y="34"/>
                    </a:lnTo>
                    <a:lnTo>
                      <a:pt x="601" y="37"/>
                    </a:lnTo>
                    <a:lnTo>
                      <a:pt x="650" y="42"/>
                    </a:lnTo>
                    <a:lnTo>
                      <a:pt x="650" y="26"/>
                    </a:lnTo>
                    <a:lnTo>
                      <a:pt x="644" y="41"/>
                    </a:lnTo>
                    <a:lnTo>
                      <a:pt x="692" y="51"/>
                    </a:lnTo>
                    <a:lnTo>
                      <a:pt x="737" y="62"/>
                    </a:lnTo>
                    <a:lnTo>
                      <a:pt x="757" y="69"/>
                    </a:lnTo>
                    <a:lnTo>
                      <a:pt x="780" y="78"/>
                    </a:lnTo>
                    <a:lnTo>
                      <a:pt x="823" y="99"/>
                    </a:lnTo>
                    <a:lnTo>
                      <a:pt x="866" y="123"/>
                    </a:lnTo>
                    <a:lnTo>
                      <a:pt x="874" y="108"/>
                    </a:lnTo>
                    <a:lnTo>
                      <a:pt x="859" y="120"/>
                    </a:lnTo>
                    <a:lnTo>
                      <a:pt x="903" y="149"/>
                    </a:lnTo>
                    <a:lnTo>
                      <a:pt x="941" y="177"/>
                    </a:lnTo>
                    <a:lnTo>
                      <a:pt x="978" y="207"/>
                    </a:lnTo>
                    <a:lnTo>
                      <a:pt x="1010" y="236"/>
                    </a:lnTo>
                    <a:lnTo>
                      <a:pt x="1035" y="262"/>
                    </a:lnTo>
                    <a:lnTo>
                      <a:pt x="1057" y="289"/>
                    </a:lnTo>
                    <a:lnTo>
                      <a:pt x="1072" y="276"/>
                    </a:lnTo>
                    <a:lnTo>
                      <a:pt x="1054" y="283"/>
                    </a:lnTo>
                    <a:lnTo>
                      <a:pt x="1070" y="309"/>
                    </a:lnTo>
                    <a:lnTo>
                      <a:pt x="1085" y="334"/>
                    </a:lnTo>
                    <a:lnTo>
                      <a:pt x="1094" y="359"/>
                    </a:lnTo>
                    <a:lnTo>
                      <a:pt x="1101" y="385"/>
                    </a:lnTo>
                    <a:lnTo>
                      <a:pt x="1118" y="378"/>
                    </a:lnTo>
                    <a:lnTo>
                      <a:pt x="1099" y="378"/>
                    </a:lnTo>
                    <a:lnTo>
                      <a:pt x="1104" y="403"/>
                    </a:lnTo>
                    <a:lnTo>
                      <a:pt x="1107" y="429"/>
                    </a:lnTo>
                    <a:lnTo>
                      <a:pt x="1107" y="454"/>
                    </a:lnTo>
                    <a:lnTo>
                      <a:pt x="1105" y="480"/>
                    </a:lnTo>
                    <a:lnTo>
                      <a:pt x="1101" y="504"/>
                    </a:lnTo>
                    <a:lnTo>
                      <a:pt x="1120" y="504"/>
                    </a:lnTo>
                    <a:lnTo>
                      <a:pt x="1102" y="497"/>
                    </a:lnTo>
                    <a:lnTo>
                      <a:pt x="1094" y="521"/>
                    </a:lnTo>
                    <a:lnTo>
                      <a:pt x="1085" y="546"/>
                    </a:lnTo>
                    <a:lnTo>
                      <a:pt x="1073" y="570"/>
                    </a:lnTo>
                    <a:lnTo>
                      <a:pt x="1061" y="596"/>
                    </a:lnTo>
                    <a:lnTo>
                      <a:pt x="1046" y="623"/>
                    </a:lnTo>
                    <a:lnTo>
                      <a:pt x="1032" y="651"/>
                    </a:lnTo>
                    <a:lnTo>
                      <a:pt x="1016" y="682"/>
                    </a:lnTo>
                    <a:lnTo>
                      <a:pt x="1000" y="715"/>
                    </a:lnTo>
                    <a:lnTo>
                      <a:pt x="963" y="781"/>
                    </a:lnTo>
                    <a:lnTo>
                      <a:pt x="922" y="852"/>
                    </a:lnTo>
                    <a:lnTo>
                      <a:pt x="880" y="923"/>
                    </a:lnTo>
                    <a:lnTo>
                      <a:pt x="914" y="938"/>
                    </a:lnTo>
                    <a:lnTo>
                      <a:pt x="957" y="865"/>
                    </a:lnTo>
                    <a:lnTo>
                      <a:pt x="998" y="794"/>
                    </a:lnTo>
                    <a:lnTo>
                      <a:pt x="1035" y="727"/>
                    </a:lnTo>
                    <a:lnTo>
                      <a:pt x="1051" y="695"/>
                    </a:lnTo>
                    <a:lnTo>
                      <a:pt x="1067" y="665"/>
                    </a:lnTo>
                    <a:lnTo>
                      <a:pt x="1081" y="635"/>
                    </a:lnTo>
                    <a:lnTo>
                      <a:pt x="1096" y="609"/>
                    </a:lnTo>
                    <a:lnTo>
                      <a:pt x="1109" y="583"/>
                    </a:lnTo>
                    <a:lnTo>
                      <a:pt x="1120" y="559"/>
                    </a:lnTo>
                    <a:lnTo>
                      <a:pt x="1129" y="534"/>
                    </a:lnTo>
                    <a:lnTo>
                      <a:pt x="1137" y="509"/>
                    </a:lnTo>
                    <a:lnTo>
                      <a:pt x="1139" y="504"/>
                    </a:lnTo>
                    <a:lnTo>
                      <a:pt x="1144" y="480"/>
                    </a:lnTo>
                    <a:lnTo>
                      <a:pt x="1145" y="454"/>
                    </a:lnTo>
                    <a:lnTo>
                      <a:pt x="1145" y="429"/>
                    </a:lnTo>
                    <a:lnTo>
                      <a:pt x="1142" y="403"/>
                    </a:lnTo>
                    <a:lnTo>
                      <a:pt x="1137" y="378"/>
                    </a:lnTo>
                    <a:lnTo>
                      <a:pt x="1136" y="372"/>
                    </a:lnTo>
                    <a:lnTo>
                      <a:pt x="1129" y="347"/>
                    </a:lnTo>
                    <a:lnTo>
                      <a:pt x="1120" y="321"/>
                    </a:lnTo>
                    <a:lnTo>
                      <a:pt x="1105" y="296"/>
                    </a:lnTo>
                    <a:lnTo>
                      <a:pt x="1089" y="270"/>
                    </a:lnTo>
                    <a:lnTo>
                      <a:pt x="1085" y="265"/>
                    </a:lnTo>
                    <a:lnTo>
                      <a:pt x="1064" y="241"/>
                    </a:lnTo>
                    <a:lnTo>
                      <a:pt x="1037" y="212"/>
                    </a:lnTo>
                    <a:lnTo>
                      <a:pt x="1005" y="183"/>
                    </a:lnTo>
                    <a:lnTo>
                      <a:pt x="968" y="153"/>
                    </a:lnTo>
                    <a:lnTo>
                      <a:pt x="930" y="125"/>
                    </a:lnTo>
                    <a:lnTo>
                      <a:pt x="887" y="96"/>
                    </a:lnTo>
                    <a:lnTo>
                      <a:pt x="880" y="92"/>
                    </a:lnTo>
                    <a:lnTo>
                      <a:pt x="837" y="68"/>
                    </a:lnTo>
                    <a:lnTo>
                      <a:pt x="794" y="47"/>
                    </a:lnTo>
                    <a:lnTo>
                      <a:pt x="772" y="38"/>
                    </a:lnTo>
                    <a:lnTo>
                      <a:pt x="749" y="31"/>
                    </a:lnTo>
                    <a:lnTo>
                      <a:pt x="706" y="20"/>
                    </a:lnTo>
                    <a:lnTo>
                      <a:pt x="658" y="10"/>
                    </a:lnTo>
                    <a:lnTo>
                      <a:pt x="650" y="9"/>
                    </a:lnTo>
                    <a:lnTo>
                      <a:pt x="601" y="3"/>
                    </a:lnTo>
                    <a:lnTo>
                      <a:pt x="551" y="0"/>
                    </a:lnTo>
                    <a:lnTo>
                      <a:pt x="502" y="1"/>
                    </a:lnTo>
                    <a:lnTo>
                      <a:pt x="452" y="6"/>
                    </a:lnTo>
                    <a:lnTo>
                      <a:pt x="444" y="7"/>
                    </a:lnTo>
                    <a:lnTo>
                      <a:pt x="398" y="17"/>
                    </a:lnTo>
                    <a:lnTo>
                      <a:pt x="352" y="31"/>
                    </a:lnTo>
                    <a:lnTo>
                      <a:pt x="331" y="41"/>
                    </a:lnTo>
                    <a:lnTo>
                      <a:pt x="309" y="52"/>
                    </a:lnTo>
                    <a:lnTo>
                      <a:pt x="286" y="64"/>
                    </a:lnTo>
                    <a:lnTo>
                      <a:pt x="280" y="68"/>
                    </a:lnTo>
                    <a:lnTo>
                      <a:pt x="258" y="82"/>
                    </a:lnTo>
                    <a:lnTo>
                      <a:pt x="213" y="113"/>
                    </a:lnTo>
                    <a:lnTo>
                      <a:pt x="170" y="150"/>
                    </a:lnTo>
                    <a:lnTo>
                      <a:pt x="128" y="188"/>
                    </a:lnTo>
                    <a:lnTo>
                      <a:pt x="93" y="228"/>
                    </a:lnTo>
                    <a:lnTo>
                      <a:pt x="77" y="248"/>
                    </a:lnTo>
                    <a:lnTo>
                      <a:pt x="72" y="253"/>
                    </a:lnTo>
                    <a:lnTo>
                      <a:pt x="60" y="273"/>
                    </a:lnTo>
                    <a:lnTo>
                      <a:pt x="47" y="293"/>
                    </a:lnTo>
                    <a:lnTo>
                      <a:pt x="36" y="311"/>
                    </a:lnTo>
                    <a:lnTo>
                      <a:pt x="20" y="352"/>
                    </a:lnTo>
                    <a:lnTo>
                      <a:pt x="8" y="395"/>
                    </a:lnTo>
                    <a:lnTo>
                      <a:pt x="7" y="402"/>
                    </a:lnTo>
                    <a:lnTo>
                      <a:pt x="2" y="447"/>
                    </a:lnTo>
                    <a:lnTo>
                      <a:pt x="0" y="492"/>
                    </a:lnTo>
                    <a:lnTo>
                      <a:pt x="4" y="538"/>
                    </a:lnTo>
                    <a:lnTo>
                      <a:pt x="10" y="582"/>
                    </a:lnTo>
                    <a:lnTo>
                      <a:pt x="12" y="587"/>
                    </a:lnTo>
                    <a:lnTo>
                      <a:pt x="23" y="628"/>
                    </a:lnTo>
                    <a:lnTo>
                      <a:pt x="36" y="665"/>
                    </a:lnTo>
                    <a:lnTo>
                      <a:pt x="53" y="696"/>
                    </a:lnTo>
                    <a:lnTo>
                      <a:pt x="74" y="726"/>
                    </a:lnTo>
                    <a:lnTo>
                      <a:pt x="79" y="732"/>
                    </a:lnTo>
                    <a:lnTo>
                      <a:pt x="104" y="760"/>
                    </a:lnTo>
                    <a:lnTo>
                      <a:pt x="133" y="785"/>
                    </a:lnTo>
                    <a:lnTo>
                      <a:pt x="165" y="808"/>
                    </a:lnTo>
                    <a:lnTo>
                      <a:pt x="198" y="831"/>
                    </a:lnTo>
                    <a:lnTo>
                      <a:pt x="205" y="835"/>
                    </a:lnTo>
                    <a:lnTo>
                      <a:pt x="273" y="8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211976" name="Group 21"/>
              <p:cNvGrpSpPr>
                <a:grpSpLocks/>
              </p:cNvGrpSpPr>
              <p:nvPr/>
            </p:nvGrpSpPr>
            <p:grpSpPr bwMode="auto">
              <a:xfrm>
                <a:off x="3360" y="1958"/>
                <a:ext cx="85" cy="139"/>
                <a:chOff x="3360" y="1958"/>
                <a:chExt cx="85" cy="139"/>
              </a:xfrm>
            </p:grpSpPr>
            <p:sp>
              <p:nvSpPr>
                <p:cNvPr id="211977" name="Freeform 22"/>
                <p:cNvSpPr>
                  <a:spLocks noChangeArrowheads="1"/>
                </p:cNvSpPr>
                <p:nvPr/>
              </p:nvSpPr>
              <p:spPr bwMode="auto">
                <a:xfrm>
                  <a:off x="3390" y="1958"/>
                  <a:ext cx="55" cy="77"/>
                </a:xfrm>
                <a:custGeom>
                  <a:avLst/>
                  <a:gdLst>
                    <a:gd name="T0" fmla="*/ 110 w 110"/>
                    <a:gd name="T1" fmla="*/ 16 h 154"/>
                    <a:gd name="T2" fmla="*/ 77 w 110"/>
                    <a:gd name="T3" fmla="*/ 0 h 154"/>
                    <a:gd name="T4" fmla="*/ 0 w 110"/>
                    <a:gd name="T5" fmla="*/ 139 h 154"/>
                    <a:gd name="T6" fmla="*/ 33 w 110"/>
                    <a:gd name="T7" fmla="*/ 154 h 154"/>
                    <a:gd name="T8" fmla="*/ 110 w 110"/>
                    <a:gd name="T9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154">
                      <a:moveTo>
                        <a:pt x="110" y="16"/>
                      </a:moveTo>
                      <a:lnTo>
                        <a:pt x="77" y="0"/>
                      </a:lnTo>
                      <a:lnTo>
                        <a:pt x="0" y="139"/>
                      </a:lnTo>
                      <a:lnTo>
                        <a:pt x="33" y="154"/>
                      </a:lnTo>
                      <a:lnTo>
                        <a:pt x="11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1978" name="Freeform 23"/>
                <p:cNvSpPr>
                  <a:spLocks noChangeArrowheads="1"/>
                </p:cNvSpPr>
                <p:nvPr/>
              </p:nvSpPr>
              <p:spPr bwMode="auto">
                <a:xfrm>
                  <a:off x="3360" y="2012"/>
                  <a:ext cx="75" cy="85"/>
                </a:xfrm>
                <a:custGeom>
                  <a:avLst/>
                  <a:gdLst>
                    <a:gd name="T0" fmla="*/ 0 w 152"/>
                    <a:gd name="T1" fmla="*/ 0 h 170"/>
                    <a:gd name="T2" fmla="*/ 0 w 152"/>
                    <a:gd name="T3" fmla="*/ 170 h 170"/>
                    <a:gd name="T4" fmla="*/ 152 w 152"/>
                    <a:gd name="T5" fmla="*/ 68 h 170"/>
                    <a:gd name="T6" fmla="*/ 0 w 152"/>
                    <a:gd name="T7" fmla="*/ 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170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152" y="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11979" name="Group 24"/>
            <p:cNvGrpSpPr>
              <a:grpSpLocks/>
            </p:cNvGrpSpPr>
            <p:nvPr/>
          </p:nvGrpSpPr>
          <p:grpSpPr bwMode="auto">
            <a:xfrm>
              <a:off x="4445" y="1633"/>
              <a:ext cx="572" cy="469"/>
              <a:chOff x="4445" y="1633"/>
              <a:chExt cx="572" cy="469"/>
            </a:xfrm>
          </p:grpSpPr>
          <p:sp>
            <p:nvSpPr>
              <p:cNvPr id="211980" name="Freeform 25"/>
              <p:cNvSpPr>
                <a:spLocks noChangeArrowheads="1"/>
              </p:cNvSpPr>
              <p:nvPr/>
            </p:nvSpPr>
            <p:spPr bwMode="auto">
              <a:xfrm>
                <a:off x="4445" y="1633"/>
                <a:ext cx="572" cy="469"/>
              </a:xfrm>
              <a:custGeom>
                <a:avLst/>
                <a:gdLst>
                  <a:gd name="T0" fmla="*/ 219 w 1145"/>
                  <a:gd name="T1" fmla="*/ 804 h 938"/>
                  <a:gd name="T2" fmla="*/ 192 w 1145"/>
                  <a:gd name="T3" fmla="*/ 784 h 938"/>
                  <a:gd name="T4" fmla="*/ 105 w 1145"/>
                  <a:gd name="T5" fmla="*/ 708 h 938"/>
                  <a:gd name="T6" fmla="*/ 88 w 1145"/>
                  <a:gd name="T7" fmla="*/ 684 h 938"/>
                  <a:gd name="T8" fmla="*/ 46 w 1145"/>
                  <a:gd name="T9" fmla="*/ 575 h 938"/>
                  <a:gd name="T10" fmla="*/ 42 w 1145"/>
                  <a:gd name="T11" fmla="*/ 538 h 938"/>
                  <a:gd name="T12" fmla="*/ 45 w 1145"/>
                  <a:gd name="T13" fmla="*/ 402 h 938"/>
                  <a:gd name="T14" fmla="*/ 54 w 1145"/>
                  <a:gd name="T15" fmla="*/ 365 h 938"/>
                  <a:gd name="T16" fmla="*/ 94 w 1145"/>
                  <a:gd name="T17" fmla="*/ 286 h 938"/>
                  <a:gd name="T18" fmla="*/ 104 w 1145"/>
                  <a:gd name="T19" fmla="*/ 272 h 938"/>
                  <a:gd name="T20" fmla="*/ 196 w 1145"/>
                  <a:gd name="T21" fmla="*/ 174 h 938"/>
                  <a:gd name="T22" fmla="*/ 307 w 1145"/>
                  <a:gd name="T23" fmla="*/ 92 h 938"/>
                  <a:gd name="T24" fmla="*/ 323 w 1145"/>
                  <a:gd name="T25" fmla="*/ 84 h 938"/>
                  <a:gd name="T26" fmla="*/ 412 w 1145"/>
                  <a:gd name="T27" fmla="*/ 48 h 938"/>
                  <a:gd name="T28" fmla="*/ 452 w 1145"/>
                  <a:gd name="T29" fmla="*/ 40 h 938"/>
                  <a:gd name="T30" fmla="*/ 600 w 1145"/>
                  <a:gd name="T31" fmla="*/ 37 h 938"/>
                  <a:gd name="T32" fmla="*/ 644 w 1145"/>
                  <a:gd name="T33" fmla="*/ 41 h 938"/>
                  <a:gd name="T34" fmla="*/ 757 w 1145"/>
                  <a:gd name="T35" fmla="*/ 69 h 938"/>
                  <a:gd name="T36" fmla="*/ 865 w 1145"/>
                  <a:gd name="T37" fmla="*/ 123 h 938"/>
                  <a:gd name="T38" fmla="*/ 902 w 1145"/>
                  <a:gd name="T39" fmla="*/ 149 h 938"/>
                  <a:gd name="T40" fmla="*/ 1009 w 1145"/>
                  <a:gd name="T41" fmla="*/ 236 h 938"/>
                  <a:gd name="T42" fmla="*/ 1071 w 1145"/>
                  <a:gd name="T43" fmla="*/ 276 h 938"/>
                  <a:gd name="T44" fmla="*/ 1084 w 1145"/>
                  <a:gd name="T45" fmla="*/ 334 h 938"/>
                  <a:gd name="T46" fmla="*/ 1118 w 1145"/>
                  <a:gd name="T47" fmla="*/ 378 h 938"/>
                  <a:gd name="T48" fmla="*/ 1107 w 1145"/>
                  <a:gd name="T49" fmla="*/ 429 h 938"/>
                  <a:gd name="T50" fmla="*/ 1100 w 1145"/>
                  <a:gd name="T51" fmla="*/ 504 h 938"/>
                  <a:gd name="T52" fmla="*/ 1094 w 1145"/>
                  <a:gd name="T53" fmla="*/ 521 h 938"/>
                  <a:gd name="T54" fmla="*/ 1060 w 1145"/>
                  <a:gd name="T55" fmla="*/ 596 h 938"/>
                  <a:gd name="T56" fmla="*/ 1016 w 1145"/>
                  <a:gd name="T57" fmla="*/ 682 h 938"/>
                  <a:gd name="T58" fmla="*/ 921 w 1145"/>
                  <a:gd name="T59" fmla="*/ 852 h 938"/>
                  <a:gd name="T60" fmla="*/ 956 w 1145"/>
                  <a:gd name="T61" fmla="*/ 865 h 938"/>
                  <a:gd name="T62" fmla="*/ 1051 w 1145"/>
                  <a:gd name="T63" fmla="*/ 695 h 938"/>
                  <a:gd name="T64" fmla="*/ 1095 w 1145"/>
                  <a:gd name="T65" fmla="*/ 609 h 938"/>
                  <a:gd name="T66" fmla="*/ 1129 w 1145"/>
                  <a:gd name="T67" fmla="*/ 534 h 938"/>
                  <a:gd name="T68" fmla="*/ 1143 w 1145"/>
                  <a:gd name="T69" fmla="*/ 480 h 938"/>
                  <a:gd name="T70" fmla="*/ 1142 w 1145"/>
                  <a:gd name="T71" fmla="*/ 403 h 938"/>
                  <a:gd name="T72" fmla="*/ 1129 w 1145"/>
                  <a:gd name="T73" fmla="*/ 347 h 938"/>
                  <a:gd name="T74" fmla="*/ 1089 w 1145"/>
                  <a:gd name="T75" fmla="*/ 270 h 938"/>
                  <a:gd name="T76" fmla="*/ 1036 w 1145"/>
                  <a:gd name="T77" fmla="*/ 212 h 938"/>
                  <a:gd name="T78" fmla="*/ 929 w 1145"/>
                  <a:gd name="T79" fmla="*/ 125 h 938"/>
                  <a:gd name="T80" fmla="*/ 837 w 1145"/>
                  <a:gd name="T81" fmla="*/ 68 h 938"/>
                  <a:gd name="T82" fmla="*/ 749 w 1145"/>
                  <a:gd name="T83" fmla="*/ 31 h 938"/>
                  <a:gd name="T84" fmla="*/ 650 w 1145"/>
                  <a:gd name="T85" fmla="*/ 9 h 938"/>
                  <a:gd name="T86" fmla="*/ 501 w 1145"/>
                  <a:gd name="T87" fmla="*/ 1 h 938"/>
                  <a:gd name="T88" fmla="*/ 398 w 1145"/>
                  <a:gd name="T89" fmla="*/ 17 h 938"/>
                  <a:gd name="T90" fmla="*/ 308 w 1145"/>
                  <a:gd name="T91" fmla="*/ 52 h 938"/>
                  <a:gd name="T92" fmla="*/ 257 w 1145"/>
                  <a:gd name="T93" fmla="*/ 82 h 938"/>
                  <a:gd name="T94" fmla="*/ 128 w 1145"/>
                  <a:gd name="T95" fmla="*/ 188 h 938"/>
                  <a:gd name="T96" fmla="*/ 72 w 1145"/>
                  <a:gd name="T97" fmla="*/ 253 h 938"/>
                  <a:gd name="T98" fmla="*/ 35 w 1145"/>
                  <a:gd name="T99" fmla="*/ 311 h 938"/>
                  <a:gd name="T100" fmla="*/ 6 w 1145"/>
                  <a:gd name="T101" fmla="*/ 402 h 938"/>
                  <a:gd name="T102" fmla="*/ 3 w 1145"/>
                  <a:gd name="T103" fmla="*/ 538 h 938"/>
                  <a:gd name="T104" fmla="*/ 22 w 1145"/>
                  <a:gd name="T105" fmla="*/ 628 h 938"/>
                  <a:gd name="T106" fmla="*/ 74 w 1145"/>
                  <a:gd name="T107" fmla="*/ 726 h 938"/>
                  <a:gd name="T108" fmla="*/ 133 w 1145"/>
                  <a:gd name="T109" fmla="*/ 785 h 938"/>
                  <a:gd name="T110" fmla="*/ 204 w 1145"/>
                  <a:gd name="T111" fmla="*/ 835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5" h="938">
                    <a:moveTo>
                      <a:pt x="273" y="876"/>
                    </a:moveTo>
                    <a:lnTo>
                      <a:pt x="294" y="848"/>
                    </a:lnTo>
                    <a:lnTo>
                      <a:pt x="219" y="804"/>
                    </a:lnTo>
                    <a:lnTo>
                      <a:pt x="212" y="819"/>
                    </a:lnTo>
                    <a:lnTo>
                      <a:pt x="225" y="807"/>
                    </a:lnTo>
                    <a:lnTo>
                      <a:pt x="192" y="784"/>
                    </a:lnTo>
                    <a:lnTo>
                      <a:pt x="160" y="761"/>
                    </a:lnTo>
                    <a:lnTo>
                      <a:pt x="131" y="736"/>
                    </a:lnTo>
                    <a:lnTo>
                      <a:pt x="105" y="708"/>
                    </a:lnTo>
                    <a:lnTo>
                      <a:pt x="91" y="720"/>
                    </a:lnTo>
                    <a:lnTo>
                      <a:pt x="109" y="713"/>
                    </a:lnTo>
                    <a:lnTo>
                      <a:pt x="88" y="684"/>
                    </a:lnTo>
                    <a:lnTo>
                      <a:pt x="70" y="652"/>
                    </a:lnTo>
                    <a:lnTo>
                      <a:pt x="58" y="616"/>
                    </a:lnTo>
                    <a:lnTo>
                      <a:pt x="46" y="575"/>
                    </a:lnTo>
                    <a:lnTo>
                      <a:pt x="29" y="582"/>
                    </a:lnTo>
                    <a:lnTo>
                      <a:pt x="48" y="582"/>
                    </a:lnTo>
                    <a:lnTo>
                      <a:pt x="42" y="538"/>
                    </a:lnTo>
                    <a:lnTo>
                      <a:pt x="38" y="492"/>
                    </a:lnTo>
                    <a:lnTo>
                      <a:pt x="40" y="447"/>
                    </a:lnTo>
                    <a:lnTo>
                      <a:pt x="45" y="402"/>
                    </a:lnTo>
                    <a:lnTo>
                      <a:pt x="26" y="402"/>
                    </a:lnTo>
                    <a:lnTo>
                      <a:pt x="43" y="408"/>
                    </a:lnTo>
                    <a:lnTo>
                      <a:pt x="54" y="365"/>
                    </a:lnTo>
                    <a:lnTo>
                      <a:pt x="70" y="326"/>
                    </a:lnTo>
                    <a:lnTo>
                      <a:pt x="82" y="306"/>
                    </a:lnTo>
                    <a:lnTo>
                      <a:pt x="94" y="286"/>
                    </a:lnTo>
                    <a:lnTo>
                      <a:pt x="107" y="266"/>
                    </a:lnTo>
                    <a:lnTo>
                      <a:pt x="89" y="259"/>
                    </a:lnTo>
                    <a:lnTo>
                      <a:pt x="104" y="272"/>
                    </a:lnTo>
                    <a:lnTo>
                      <a:pt x="120" y="252"/>
                    </a:lnTo>
                    <a:lnTo>
                      <a:pt x="155" y="212"/>
                    </a:lnTo>
                    <a:lnTo>
                      <a:pt x="196" y="174"/>
                    </a:lnTo>
                    <a:lnTo>
                      <a:pt x="240" y="137"/>
                    </a:lnTo>
                    <a:lnTo>
                      <a:pt x="284" y="106"/>
                    </a:lnTo>
                    <a:lnTo>
                      <a:pt x="307" y="92"/>
                    </a:lnTo>
                    <a:lnTo>
                      <a:pt x="292" y="79"/>
                    </a:lnTo>
                    <a:lnTo>
                      <a:pt x="300" y="95"/>
                    </a:lnTo>
                    <a:lnTo>
                      <a:pt x="323" y="84"/>
                    </a:lnTo>
                    <a:lnTo>
                      <a:pt x="345" y="72"/>
                    </a:lnTo>
                    <a:lnTo>
                      <a:pt x="367" y="62"/>
                    </a:lnTo>
                    <a:lnTo>
                      <a:pt x="412" y="48"/>
                    </a:lnTo>
                    <a:lnTo>
                      <a:pt x="458" y="38"/>
                    </a:lnTo>
                    <a:lnTo>
                      <a:pt x="452" y="23"/>
                    </a:lnTo>
                    <a:lnTo>
                      <a:pt x="452" y="40"/>
                    </a:lnTo>
                    <a:lnTo>
                      <a:pt x="501" y="35"/>
                    </a:lnTo>
                    <a:lnTo>
                      <a:pt x="551" y="34"/>
                    </a:lnTo>
                    <a:lnTo>
                      <a:pt x="600" y="37"/>
                    </a:lnTo>
                    <a:lnTo>
                      <a:pt x="650" y="42"/>
                    </a:lnTo>
                    <a:lnTo>
                      <a:pt x="650" y="26"/>
                    </a:lnTo>
                    <a:lnTo>
                      <a:pt x="644" y="41"/>
                    </a:lnTo>
                    <a:lnTo>
                      <a:pt x="691" y="51"/>
                    </a:lnTo>
                    <a:lnTo>
                      <a:pt x="736" y="62"/>
                    </a:lnTo>
                    <a:lnTo>
                      <a:pt x="757" y="69"/>
                    </a:lnTo>
                    <a:lnTo>
                      <a:pt x="779" y="78"/>
                    </a:lnTo>
                    <a:lnTo>
                      <a:pt x="822" y="99"/>
                    </a:lnTo>
                    <a:lnTo>
                      <a:pt x="865" y="123"/>
                    </a:lnTo>
                    <a:lnTo>
                      <a:pt x="873" y="108"/>
                    </a:lnTo>
                    <a:lnTo>
                      <a:pt x="859" y="120"/>
                    </a:lnTo>
                    <a:lnTo>
                      <a:pt x="902" y="149"/>
                    </a:lnTo>
                    <a:lnTo>
                      <a:pt x="941" y="177"/>
                    </a:lnTo>
                    <a:lnTo>
                      <a:pt x="977" y="207"/>
                    </a:lnTo>
                    <a:lnTo>
                      <a:pt x="1009" y="236"/>
                    </a:lnTo>
                    <a:lnTo>
                      <a:pt x="1035" y="262"/>
                    </a:lnTo>
                    <a:lnTo>
                      <a:pt x="1057" y="289"/>
                    </a:lnTo>
                    <a:lnTo>
                      <a:pt x="1071" y="276"/>
                    </a:lnTo>
                    <a:lnTo>
                      <a:pt x="1054" y="283"/>
                    </a:lnTo>
                    <a:lnTo>
                      <a:pt x="1070" y="309"/>
                    </a:lnTo>
                    <a:lnTo>
                      <a:pt x="1084" y="334"/>
                    </a:lnTo>
                    <a:lnTo>
                      <a:pt x="1094" y="359"/>
                    </a:lnTo>
                    <a:lnTo>
                      <a:pt x="1100" y="385"/>
                    </a:lnTo>
                    <a:lnTo>
                      <a:pt x="1118" y="378"/>
                    </a:lnTo>
                    <a:lnTo>
                      <a:pt x="1099" y="378"/>
                    </a:lnTo>
                    <a:lnTo>
                      <a:pt x="1103" y="403"/>
                    </a:lnTo>
                    <a:lnTo>
                      <a:pt x="1107" y="429"/>
                    </a:lnTo>
                    <a:lnTo>
                      <a:pt x="1107" y="454"/>
                    </a:lnTo>
                    <a:lnTo>
                      <a:pt x="1105" y="480"/>
                    </a:lnTo>
                    <a:lnTo>
                      <a:pt x="1100" y="504"/>
                    </a:lnTo>
                    <a:lnTo>
                      <a:pt x="1119" y="504"/>
                    </a:lnTo>
                    <a:lnTo>
                      <a:pt x="1102" y="497"/>
                    </a:lnTo>
                    <a:lnTo>
                      <a:pt x="1094" y="521"/>
                    </a:lnTo>
                    <a:lnTo>
                      <a:pt x="1084" y="546"/>
                    </a:lnTo>
                    <a:lnTo>
                      <a:pt x="1073" y="570"/>
                    </a:lnTo>
                    <a:lnTo>
                      <a:pt x="1060" y="596"/>
                    </a:lnTo>
                    <a:lnTo>
                      <a:pt x="1046" y="623"/>
                    </a:lnTo>
                    <a:lnTo>
                      <a:pt x="1032" y="651"/>
                    </a:lnTo>
                    <a:lnTo>
                      <a:pt x="1016" y="682"/>
                    </a:lnTo>
                    <a:lnTo>
                      <a:pt x="1000" y="715"/>
                    </a:lnTo>
                    <a:lnTo>
                      <a:pt x="963" y="781"/>
                    </a:lnTo>
                    <a:lnTo>
                      <a:pt x="921" y="852"/>
                    </a:lnTo>
                    <a:lnTo>
                      <a:pt x="880" y="923"/>
                    </a:lnTo>
                    <a:lnTo>
                      <a:pt x="913" y="938"/>
                    </a:lnTo>
                    <a:lnTo>
                      <a:pt x="956" y="865"/>
                    </a:lnTo>
                    <a:lnTo>
                      <a:pt x="998" y="794"/>
                    </a:lnTo>
                    <a:lnTo>
                      <a:pt x="1035" y="727"/>
                    </a:lnTo>
                    <a:lnTo>
                      <a:pt x="1051" y="695"/>
                    </a:lnTo>
                    <a:lnTo>
                      <a:pt x="1067" y="665"/>
                    </a:lnTo>
                    <a:lnTo>
                      <a:pt x="1081" y="635"/>
                    </a:lnTo>
                    <a:lnTo>
                      <a:pt x="1095" y="609"/>
                    </a:lnTo>
                    <a:lnTo>
                      <a:pt x="1108" y="583"/>
                    </a:lnTo>
                    <a:lnTo>
                      <a:pt x="1119" y="559"/>
                    </a:lnTo>
                    <a:lnTo>
                      <a:pt x="1129" y="534"/>
                    </a:lnTo>
                    <a:lnTo>
                      <a:pt x="1137" y="509"/>
                    </a:lnTo>
                    <a:lnTo>
                      <a:pt x="1139" y="504"/>
                    </a:lnTo>
                    <a:lnTo>
                      <a:pt x="1143" y="480"/>
                    </a:lnTo>
                    <a:lnTo>
                      <a:pt x="1145" y="454"/>
                    </a:lnTo>
                    <a:lnTo>
                      <a:pt x="1145" y="429"/>
                    </a:lnTo>
                    <a:lnTo>
                      <a:pt x="1142" y="403"/>
                    </a:lnTo>
                    <a:lnTo>
                      <a:pt x="1137" y="378"/>
                    </a:lnTo>
                    <a:lnTo>
                      <a:pt x="1135" y="372"/>
                    </a:lnTo>
                    <a:lnTo>
                      <a:pt x="1129" y="347"/>
                    </a:lnTo>
                    <a:lnTo>
                      <a:pt x="1119" y="321"/>
                    </a:lnTo>
                    <a:lnTo>
                      <a:pt x="1105" y="296"/>
                    </a:lnTo>
                    <a:lnTo>
                      <a:pt x="1089" y="270"/>
                    </a:lnTo>
                    <a:lnTo>
                      <a:pt x="1084" y="265"/>
                    </a:lnTo>
                    <a:lnTo>
                      <a:pt x="1063" y="241"/>
                    </a:lnTo>
                    <a:lnTo>
                      <a:pt x="1036" y="212"/>
                    </a:lnTo>
                    <a:lnTo>
                      <a:pt x="1004" y="183"/>
                    </a:lnTo>
                    <a:lnTo>
                      <a:pt x="968" y="153"/>
                    </a:lnTo>
                    <a:lnTo>
                      <a:pt x="929" y="125"/>
                    </a:lnTo>
                    <a:lnTo>
                      <a:pt x="886" y="96"/>
                    </a:lnTo>
                    <a:lnTo>
                      <a:pt x="880" y="92"/>
                    </a:lnTo>
                    <a:lnTo>
                      <a:pt x="837" y="68"/>
                    </a:lnTo>
                    <a:lnTo>
                      <a:pt x="794" y="47"/>
                    </a:lnTo>
                    <a:lnTo>
                      <a:pt x="771" y="38"/>
                    </a:lnTo>
                    <a:lnTo>
                      <a:pt x="749" y="31"/>
                    </a:lnTo>
                    <a:lnTo>
                      <a:pt x="706" y="20"/>
                    </a:lnTo>
                    <a:lnTo>
                      <a:pt x="658" y="10"/>
                    </a:lnTo>
                    <a:lnTo>
                      <a:pt x="650" y="9"/>
                    </a:lnTo>
                    <a:lnTo>
                      <a:pt x="600" y="3"/>
                    </a:lnTo>
                    <a:lnTo>
                      <a:pt x="551" y="0"/>
                    </a:lnTo>
                    <a:lnTo>
                      <a:pt x="501" y="1"/>
                    </a:lnTo>
                    <a:lnTo>
                      <a:pt x="452" y="6"/>
                    </a:lnTo>
                    <a:lnTo>
                      <a:pt x="444" y="7"/>
                    </a:lnTo>
                    <a:lnTo>
                      <a:pt x="398" y="17"/>
                    </a:lnTo>
                    <a:lnTo>
                      <a:pt x="351" y="31"/>
                    </a:lnTo>
                    <a:lnTo>
                      <a:pt x="331" y="41"/>
                    </a:lnTo>
                    <a:lnTo>
                      <a:pt x="308" y="52"/>
                    </a:lnTo>
                    <a:lnTo>
                      <a:pt x="286" y="64"/>
                    </a:lnTo>
                    <a:lnTo>
                      <a:pt x="279" y="68"/>
                    </a:lnTo>
                    <a:lnTo>
                      <a:pt x="257" y="82"/>
                    </a:lnTo>
                    <a:lnTo>
                      <a:pt x="212" y="113"/>
                    </a:lnTo>
                    <a:lnTo>
                      <a:pt x="169" y="150"/>
                    </a:lnTo>
                    <a:lnTo>
                      <a:pt x="128" y="188"/>
                    </a:lnTo>
                    <a:lnTo>
                      <a:pt x="93" y="228"/>
                    </a:lnTo>
                    <a:lnTo>
                      <a:pt x="77" y="248"/>
                    </a:lnTo>
                    <a:lnTo>
                      <a:pt x="72" y="253"/>
                    </a:lnTo>
                    <a:lnTo>
                      <a:pt x="59" y="273"/>
                    </a:lnTo>
                    <a:lnTo>
                      <a:pt x="46" y="293"/>
                    </a:lnTo>
                    <a:lnTo>
                      <a:pt x="35" y="311"/>
                    </a:lnTo>
                    <a:lnTo>
                      <a:pt x="19" y="352"/>
                    </a:lnTo>
                    <a:lnTo>
                      <a:pt x="8" y="395"/>
                    </a:lnTo>
                    <a:lnTo>
                      <a:pt x="6" y="402"/>
                    </a:lnTo>
                    <a:lnTo>
                      <a:pt x="2" y="447"/>
                    </a:lnTo>
                    <a:lnTo>
                      <a:pt x="0" y="492"/>
                    </a:lnTo>
                    <a:lnTo>
                      <a:pt x="3" y="538"/>
                    </a:lnTo>
                    <a:lnTo>
                      <a:pt x="10" y="582"/>
                    </a:lnTo>
                    <a:lnTo>
                      <a:pt x="11" y="587"/>
                    </a:lnTo>
                    <a:lnTo>
                      <a:pt x="22" y="628"/>
                    </a:lnTo>
                    <a:lnTo>
                      <a:pt x="35" y="665"/>
                    </a:lnTo>
                    <a:lnTo>
                      <a:pt x="53" y="696"/>
                    </a:lnTo>
                    <a:lnTo>
                      <a:pt x="74" y="726"/>
                    </a:lnTo>
                    <a:lnTo>
                      <a:pt x="78" y="732"/>
                    </a:lnTo>
                    <a:lnTo>
                      <a:pt x="104" y="760"/>
                    </a:lnTo>
                    <a:lnTo>
                      <a:pt x="133" y="785"/>
                    </a:lnTo>
                    <a:lnTo>
                      <a:pt x="165" y="808"/>
                    </a:lnTo>
                    <a:lnTo>
                      <a:pt x="198" y="831"/>
                    </a:lnTo>
                    <a:lnTo>
                      <a:pt x="204" y="835"/>
                    </a:lnTo>
                    <a:lnTo>
                      <a:pt x="273" y="8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211981" name="Group 26"/>
              <p:cNvGrpSpPr>
                <a:grpSpLocks/>
              </p:cNvGrpSpPr>
              <p:nvPr/>
            </p:nvGrpSpPr>
            <p:grpSpPr bwMode="auto">
              <a:xfrm>
                <a:off x="4892" y="1958"/>
                <a:ext cx="86" cy="139"/>
                <a:chOff x="4892" y="1958"/>
                <a:chExt cx="86" cy="139"/>
              </a:xfrm>
            </p:grpSpPr>
            <p:sp>
              <p:nvSpPr>
                <p:cNvPr id="211982" name="Freeform 27"/>
                <p:cNvSpPr>
                  <a:spLocks noChangeArrowheads="1"/>
                </p:cNvSpPr>
                <p:nvPr/>
              </p:nvSpPr>
              <p:spPr bwMode="auto">
                <a:xfrm>
                  <a:off x="4923" y="1958"/>
                  <a:ext cx="55" cy="77"/>
                </a:xfrm>
                <a:custGeom>
                  <a:avLst/>
                  <a:gdLst>
                    <a:gd name="T0" fmla="*/ 111 w 111"/>
                    <a:gd name="T1" fmla="*/ 16 h 154"/>
                    <a:gd name="T2" fmla="*/ 77 w 111"/>
                    <a:gd name="T3" fmla="*/ 0 h 154"/>
                    <a:gd name="T4" fmla="*/ 0 w 111"/>
                    <a:gd name="T5" fmla="*/ 139 h 154"/>
                    <a:gd name="T6" fmla="*/ 34 w 111"/>
                    <a:gd name="T7" fmla="*/ 154 h 154"/>
                    <a:gd name="T8" fmla="*/ 111 w 111"/>
                    <a:gd name="T9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54">
                      <a:moveTo>
                        <a:pt x="111" y="16"/>
                      </a:moveTo>
                      <a:lnTo>
                        <a:pt x="77" y="0"/>
                      </a:lnTo>
                      <a:lnTo>
                        <a:pt x="0" y="139"/>
                      </a:lnTo>
                      <a:lnTo>
                        <a:pt x="34" y="154"/>
                      </a:lnTo>
                      <a:lnTo>
                        <a:pt x="1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1983" name="Freeform 28"/>
                <p:cNvSpPr>
                  <a:spLocks noChangeArrowheads="1"/>
                </p:cNvSpPr>
                <p:nvPr/>
              </p:nvSpPr>
              <p:spPr bwMode="auto">
                <a:xfrm>
                  <a:off x="4892" y="2012"/>
                  <a:ext cx="76" cy="85"/>
                </a:xfrm>
                <a:custGeom>
                  <a:avLst/>
                  <a:gdLst>
                    <a:gd name="T0" fmla="*/ 0 w 151"/>
                    <a:gd name="T1" fmla="*/ 0 h 170"/>
                    <a:gd name="T2" fmla="*/ 0 w 151"/>
                    <a:gd name="T3" fmla="*/ 170 h 170"/>
                    <a:gd name="T4" fmla="*/ 151 w 151"/>
                    <a:gd name="T5" fmla="*/ 68 h 170"/>
                    <a:gd name="T6" fmla="*/ 0 w 151"/>
                    <a:gd name="T7" fmla="*/ 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1" h="170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151" y="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11984" name="Freeform 29"/>
            <p:cNvSpPr>
              <a:spLocks noChangeArrowheads="1"/>
            </p:cNvSpPr>
            <p:nvPr/>
          </p:nvSpPr>
          <p:spPr bwMode="auto">
            <a:xfrm>
              <a:off x="1252" y="2097"/>
              <a:ext cx="690" cy="442"/>
            </a:xfrm>
            <a:custGeom>
              <a:avLst/>
              <a:gdLst>
                <a:gd name="T0" fmla="*/ 166 w 1380"/>
                <a:gd name="T1" fmla="*/ 0 h 883"/>
                <a:gd name="T2" fmla="*/ 148 w 1380"/>
                <a:gd name="T3" fmla="*/ 1 h 883"/>
                <a:gd name="T4" fmla="*/ 133 w 1380"/>
                <a:gd name="T5" fmla="*/ 3 h 883"/>
                <a:gd name="T6" fmla="*/ 102 w 1380"/>
                <a:gd name="T7" fmla="*/ 11 h 883"/>
                <a:gd name="T8" fmla="*/ 73 w 1380"/>
                <a:gd name="T9" fmla="*/ 25 h 883"/>
                <a:gd name="T10" fmla="*/ 49 w 1380"/>
                <a:gd name="T11" fmla="*/ 44 h 883"/>
                <a:gd name="T12" fmla="*/ 29 w 1380"/>
                <a:gd name="T13" fmla="*/ 65 h 883"/>
                <a:gd name="T14" fmla="*/ 13 w 1380"/>
                <a:gd name="T15" fmla="*/ 90 h 883"/>
                <a:gd name="T16" fmla="*/ 3 w 1380"/>
                <a:gd name="T17" fmla="*/ 117 h 883"/>
                <a:gd name="T18" fmla="*/ 2 w 1380"/>
                <a:gd name="T19" fmla="*/ 131 h 883"/>
                <a:gd name="T20" fmla="*/ 0 w 1380"/>
                <a:gd name="T21" fmla="*/ 147 h 883"/>
                <a:gd name="T22" fmla="*/ 0 w 1380"/>
                <a:gd name="T23" fmla="*/ 736 h 883"/>
                <a:gd name="T24" fmla="*/ 2 w 1380"/>
                <a:gd name="T25" fmla="*/ 751 h 883"/>
                <a:gd name="T26" fmla="*/ 3 w 1380"/>
                <a:gd name="T27" fmla="*/ 765 h 883"/>
                <a:gd name="T28" fmla="*/ 13 w 1380"/>
                <a:gd name="T29" fmla="*/ 792 h 883"/>
                <a:gd name="T30" fmla="*/ 29 w 1380"/>
                <a:gd name="T31" fmla="*/ 818 h 883"/>
                <a:gd name="T32" fmla="*/ 49 w 1380"/>
                <a:gd name="T33" fmla="*/ 839 h 883"/>
                <a:gd name="T34" fmla="*/ 73 w 1380"/>
                <a:gd name="T35" fmla="*/ 857 h 883"/>
                <a:gd name="T36" fmla="*/ 102 w 1380"/>
                <a:gd name="T37" fmla="*/ 871 h 883"/>
                <a:gd name="T38" fmla="*/ 133 w 1380"/>
                <a:gd name="T39" fmla="*/ 880 h 883"/>
                <a:gd name="T40" fmla="*/ 148 w 1380"/>
                <a:gd name="T41" fmla="*/ 881 h 883"/>
                <a:gd name="T42" fmla="*/ 166 w 1380"/>
                <a:gd name="T43" fmla="*/ 883 h 883"/>
                <a:gd name="T44" fmla="*/ 1213 w 1380"/>
                <a:gd name="T45" fmla="*/ 883 h 883"/>
                <a:gd name="T46" fmla="*/ 1231 w 1380"/>
                <a:gd name="T47" fmla="*/ 881 h 883"/>
                <a:gd name="T48" fmla="*/ 1247 w 1380"/>
                <a:gd name="T49" fmla="*/ 880 h 883"/>
                <a:gd name="T50" fmla="*/ 1277 w 1380"/>
                <a:gd name="T51" fmla="*/ 871 h 883"/>
                <a:gd name="T52" fmla="*/ 1306 w 1380"/>
                <a:gd name="T53" fmla="*/ 857 h 883"/>
                <a:gd name="T54" fmla="*/ 1330 w 1380"/>
                <a:gd name="T55" fmla="*/ 839 h 883"/>
                <a:gd name="T56" fmla="*/ 1351 w 1380"/>
                <a:gd name="T57" fmla="*/ 818 h 883"/>
                <a:gd name="T58" fmla="*/ 1367 w 1380"/>
                <a:gd name="T59" fmla="*/ 792 h 883"/>
                <a:gd name="T60" fmla="*/ 1376 w 1380"/>
                <a:gd name="T61" fmla="*/ 765 h 883"/>
                <a:gd name="T62" fmla="*/ 1378 w 1380"/>
                <a:gd name="T63" fmla="*/ 751 h 883"/>
                <a:gd name="T64" fmla="*/ 1380 w 1380"/>
                <a:gd name="T65" fmla="*/ 736 h 883"/>
                <a:gd name="T66" fmla="*/ 1380 w 1380"/>
                <a:gd name="T67" fmla="*/ 147 h 883"/>
                <a:gd name="T68" fmla="*/ 1378 w 1380"/>
                <a:gd name="T69" fmla="*/ 131 h 883"/>
                <a:gd name="T70" fmla="*/ 1376 w 1380"/>
                <a:gd name="T71" fmla="*/ 117 h 883"/>
                <a:gd name="T72" fmla="*/ 1367 w 1380"/>
                <a:gd name="T73" fmla="*/ 90 h 883"/>
                <a:gd name="T74" fmla="*/ 1351 w 1380"/>
                <a:gd name="T75" fmla="*/ 65 h 883"/>
                <a:gd name="T76" fmla="*/ 1330 w 1380"/>
                <a:gd name="T77" fmla="*/ 44 h 883"/>
                <a:gd name="T78" fmla="*/ 1306 w 1380"/>
                <a:gd name="T79" fmla="*/ 25 h 883"/>
                <a:gd name="T80" fmla="*/ 1277 w 1380"/>
                <a:gd name="T81" fmla="*/ 11 h 883"/>
                <a:gd name="T82" fmla="*/ 1247 w 1380"/>
                <a:gd name="T83" fmla="*/ 3 h 883"/>
                <a:gd name="T84" fmla="*/ 1231 w 1380"/>
                <a:gd name="T85" fmla="*/ 1 h 883"/>
                <a:gd name="T86" fmla="*/ 1213 w 1380"/>
                <a:gd name="T87" fmla="*/ 0 h 883"/>
                <a:gd name="T88" fmla="*/ 166 w 1380"/>
                <a:gd name="T8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0" h="883">
                  <a:moveTo>
                    <a:pt x="166" y="0"/>
                  </a:moveTo>
                  <a:lnTo>
                    <a:pt x="148" y="1"/>
                  </a:lnTo>
                  <a:lnTo>
                    <a:pt x="133" y="3"/>
                  </a:lnTo>
                  <a:lnTo>
                    <a:pt x="102" y="11"/>
                  </a:lnTo>
                  <a:lnTo>
                    <a:pt x="73" y="25"/>
                  </a:lnTo>
                  <a:lnTo>
                    <a:pt x="49" y="44"/>
                  </a:lnTo>
                  <a:lnTo>
                    <a:pt x="29" y="65"/>
                  </a:lnTo>
                  <a:lnTo>
                    <a:pt x="13" y="90"/>
                  </a:lnTo>
                  <a:lnTo>
                    <a:pt x="3" y="117"/>
                  </a:lnTo>
                  <a:lnTo>
                    <a:pt x="2" y="131"/>
                  </a:lnTo>
                  <a:lnTo>
                    <a:pt x="0" y="147"/>
                  </a:lnTo>
                  <a:lnTo>
                    <a:pt x="0" y="736"/>
                  </a:lnTo>
                  <a:lnTo>
                    <a:pt x="2" y="751"/>
                  </a:lnTo>
                  <a:lnTo>
                    <a:pt x="3" y="765"/>
                  </a:lnTo>
                  <a:lnTo>
                    <a:pt x="13" y="792"/>
                  </a:lnTo>
                  <a:lnTo>
                    <a:pt x="29" y="818"/>
                  </a:lnTo>
                  <a:lnTo>
                    <a:pt x="49" y="839"/>
                  </a:lnTo>
                  <a:lnTo>
                    <a:pt x="73" y="857"/>
                  </a:lnTo>
                  <a:lnTo>
                    <a:pt x="102" y="871"/>
                  </a:lnTo>
                  <a:lnTo>
                    <a:pt x="133" y="880"/>
                  </a:lnTo>
                  <a:lnTo>
                    <a:pt x="148" y="881"/>
                  </a:lnTo>
                  <a:lnTo>
                    <a:pt x="166" y="883"/>
                  </a:lnTo>
                  <a:lnTo>
                    <a:pt x="1213" y="883"/>
                  </a:lnTo>
                  <a:lnTo>
                    <a:pt x="1231" y="881"/>
                  </a:lnTo>
                  <a:lnTo>
                    <a:pt x="1247" y="880"/>
                  </a:lnTo>
                  <a:lnTo>
                    <a:pt x="1277" y="871"/>
                  </a:lnTo>
                  <a:lnTo>
                    <a:pt x="1306" y="857"/>
                  </a:lnTo>
                  <a:lnTo>
                    <a:pt x="1330" y="839"/>
                  </a:lnTo>
                  <a:lnTo>
                    <a:pt x="1351" y="818"/>
                  </a:lnTo>
                  <a:lnTo>
                    <a:pt x="1367" y="792"/>
                  </a:lnTo>
                  <a:lnTo>
                    <a:pt x="1376" y="765"/>
                  </a:lnTo>
                  <a:lnTo>
                    <a:pt x="1378" y="751"/>
                  </a:lnTo>
                  <a:lnTo>
                    <a:pt x="1380" y="736"/>
                  </a:lnTo>
                  <a:lnTo>
                    <a:pt x="1380" y="147"/>
                  </a:lnTo>
                  <a:lnTo>
                    <a:pt x="1378" y="131"/>
                  </a:lnTo>
                  <a:lnTo>
                    <a:pt x="1376" y="117"/>
                  </a:lnTo>
                  <a:lnTo>
                    <a:pt x="1367" y="90"/>
                  </a:lnTo>
                  <a:lnTo>
                    <a:pt x="1351" y="65"/>
                  </a:lnTo>
                  <a:lnTo>
                    <a:pt x="1330" y="44"/>
                  </a:lnTo>
                  <a:lnTo>
                    <a:pt x="1306" y="25"/>
                  </a:lnTo>
                  <a:lnTo>
                    <a:pt x="1277" y="11"/>
                  </a:lnTo>
                  <a:lnTo>
                    <a:pt x="1247" y="3"/>
                  </a:lnTo>
                  <a:lnTo>
                    <a:pt x="1231" y="1"/>
                  </a:lnTo>
                  <a:lnTo>
                    <a:pt x="1213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9D9D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1985" name="Rectangle 30"/>
            <p:cNvSpPr>
              <a:spLocks noChangeArrowheads="1"/>
            </p:cNvSpPr>
            <p:nvPr/>
          </p:nvSpPr>
          <p:spPr bwMode="auto">
            <a:xfrm>
              <a:off x="1482" y="2246"/>
              <a:ext cx="3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7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empty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1986" name="Freeform 31"/>
            <p:cNvSpPr>
              <a:spLocks noChangeArrowheads="1"/>
            </p:cNvSpPr>
            <p:nvPr/>
          </p:nvSpPr>
          <p:spPr bwMode="auto">
            <a:xfrm>
              <a:off x="2823" y="2080"/>
              <a:ext cx="690" cy="442"/>
            </a:xfrm>
            <a:custGeom>
              <a:avLst/>
              <a:gdLst>
                <a:gd name="T0" fmla="*/ 166 w 1380"/>
                <a:gd name="T1" fmla="*/ 0 h 883"/>
                <a:gd name="T2" fmla="*/ 149 w 1380"/>
                <a:gd name="T3" fmla="*/ 1 h 883"/>
                <a:gd name="T4" fmla="*/ 133 w 1380"/>
                <a:gd name="T5" fmla="*/ 3 h 883"/>
                <a:gd name="T6" fmla="*/ 102 w 1380"/>
                <a:gd name="T7" fmla="*/ 11 h 883"/>
                <a:gd name="T8" fmla="*/ 74 w 1380"/>
                <a:gd name="T9" fmla="*/ 25 h 883"/>
                <a:gd name="T10" fmla="*/ 50 w 1380"/>
                <a:gd name="T11" fmla="*/ 44 h 883"/>
                <a:gd name="T12" fmla="*/ 29 w 1380"/>
                <a:gd name="T13" fmla="*/ 65 h 883"/>
                <a:gd name="T14" fmla="*/ 13 w 1380"/>
                <a:gd name="T15" fmla="*/ 90 h 883"/>
                <a:gd name="T16" fmla="*/ 3 w 1380"/>
                <a:gd name="T17" fmla="*/ 117 h 883"/>
                <a:gd name="T18" fmla="*/ 2 w 1380"/>
                <a:gd name="T19" fmla="*/ 131 h 883"/>
                <a:gd name="T20" fmla="*/ 0 w 1380"/>
                <a:gd name="T21" fmla="*/ 147 h 883"/>
                <a:gd name="T22" fmla="*/ 0 w 1380"/>
                <a:gd name="T23" fmla="*/ 736 h 883"/>
                <a:gd name="T24" fmla="*/ 2 w 1380"/>
                <a:gd name="T25" fmla="*/ 751 h 883"/>
                <a:gd name="T26" fmla="*/ 3 w 1380"/>
                <a:gd name="T27" fmla="*/ 765 h 883"/>
                <a:gd name="T28" fmla="*/ 13 w 1380"/>
                <a:gd name="T29" fmla="*/ 792 h 883"/>
                <a:gd name="T30" fmla="*/ 29 w 1380"/>
                <a:gd name="T31" fmla="*/ 818 h 883"/>
                <a:gd name="T32" fmla="*/ 50 w 1380"/>
                <a:gd name="T33" fmla="*/ 839 h 883"/>
                <a:gd name="T34" fmla="*/ 74 w 1380"/>
                <a:gd name="T35" fmla="*/ 857 h 883"/>
                <a:gd name="T36" fmla="*/ 102 w 1380"/>
                <a:gd name="T37" fmla="*/ 871 h 883"/>
                <a:gd name="T38" fmla="*/ 133 w 1380"/>
                <a:gd name="T39" fmla="*/ 880 h 883"/>
                <a:gd name="T40" fmla="*/ 149 w 1380"/>
                <a:gd name="T41" fmla="*/ 881 h 883"/>
                <a:gd name="T42" fmla="*/ 166 w 1380"/>
                <a:gd name="T43" fmla="*/ 883 h 883"/>
                <a:gd name="T44" fmla="*/ 1214 w 1380"/>
                <a:gd name="T45" fmla="*/ 883 h 883"/>
                <a:gd name="T46" fmla="*/ 1231 w 1380"/>
                <a:gd name="T47" fmla="*/ 881 h 883"/>
                <a:gd name="T48" fmla="*/ 1247 w 1380"/>
                <a:gd name="T49" fmla="*/ 880 h 883"/>
                <a:gd name="T50" fmla="*/ 1278 w 1380"/>
                <a:gd name="T51" fmla="*/ 871 h 883"/>
                <a:gd name="T52" fmla="*/ 1306 w 1380"/>
                <a:gd name="T53" fmla="*/ 857 h 883"/>
                <a:gd name="T54" fmla="*/ 1330 w 1380"/>
                <a:gd name="T55" fmla="*/ 839 h 883"/>
                <a:gd name="T56" fmla="*/ 1351 w 1380"/>
                <a:gd name="T57" fmla="*/ 818 h 883"/>
                <a:gd name="T58" fmla="*/ 1367 w 1380"/>
                <a:gd name="T59" fmla="*/ 792 h 883"/>
                <a:gd name="T60" fmla="*/ 1377 w 1380"/>
                <a:gd name="T61" fmla="*/ 765 h 883"/>
                <a:gd name="T62" fmla="*/ 1378 w 1380"/>
                <a:gd name="T63" fmla="*/ 751 h 883"/>
                <a:gd name="T64" fmla="*/ 1380 w 1380"/>
                <a:gd name="T65" fmla="*/ 736 h 883"/>
                <a:gd name="T66" fmla="*/ 1380 w 1380"/>
                <a:gd name="T67" fmla="*/ 147 h 883"/>
                <a:gd name="T68" fmla="*/ 1378 w 1380"/>
                <a:gd name="T69" fmla="*/ 131 h 883"/>
                <a:gd name="T70" fmla="*/ 1377 w 1380"/>
                <a:gd name="T71" fmla="*/ 117 h 883"/>
                <a:gd name="T72" fmla="*/ 1367 w 1380"/>
                <a:gd name="T73" fmla="*/ 90 h 883"/>
                <a:gd name="T74" fmla="*/ 1351 w 1380"/>
                <a:gd name="T75" fmla="*/ 65 h 883"/>
                <a:gd name="T76" fmla="*/ 1330 w 1380"/>
                <a:gd name="T77" fmla="*/ 44 h 883"/>
                <a:gd name="T78" fmla="*/ 1306 w 1380"/>
                <a:gd name="T79" fmla="*/ 25 h 883"/>
                <a:gd name="T80" fmla="*/ 1278 w 1380"/>
                <a:gd name="T81" fmla="*/ 11 h 883"/>
                <a:gd name="T82" fmla="*/ 1247 w 1380"/>
                <a:gd name="T83" fmla="*/ 3 h 883"/>
                <a:gd name="T84" fmla="*/ 1231 w 1380"/>
                <a:gd name="T85" fmla="*/ 1 h 883"/>
                <a:gd name="T86" fmla="*/ 1214 w 1380"/>
                <a:gd name="T87" fmla="*/ 0 h 883"/>
                <a:gd name="T88" fmla="*/ 166 w 1380"/>
                <a:gd name="T8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0" h="883">
                  <a:moveTo>
                    <a:pt x="166" y="0"/>
                  </a:moveTo>
                  <a:lnTo>
                    <a:pt x="149" y="1"/>
                  </a:lnTo>
                  <a:lnTo>
                    <a:pt x="133" y="3"/>
                  </a:lnTo>
                  <a:lnTo>
                    <a:pt x="102" y="11"/>
                  </a:lnTo>
                  <a:lnTo>
                    <a:pt x="74" y="25"/>
                  </a:lnTo>
                  <a:lnTo>
                    <a:pt x="50" y="44"/>
                  </a:lnTo>
                  <a:lnTo>
                    <a:pt x="29" y="65"/>
                  </a:lnTo>
                  <a:lnTo>
                    <a:pt x="13" y="90"/>
                  </a:lnTo>
                  <a:lnTo>
                    <a:pt x="3" y="117"/>
                  </a:lnTo>
                  <a:lnTo>
                    <a:pt x="2" y="131"/>
                  </a:lnTo>
                  <a:lnTo>
                    <a:pt x="0" y="147"/>
                  </a:lnTo>
                  <a:lnTo>
                    <a:pt x="0" y="736"/>
                  </a:lnTo>
                  <a:lnTo>
                    <a:pt x="2" y="751"/>
                  </a:lnTo>
                  <a:lnTo>
                    <a:pt x="3" y="765"/>
                  </a:lnTo>
                  <a:lnTo>
                    <a:pt x="13" y="792"/>
                  </a:lnTo>
                  <a:lnTo>
                    <a:pt x="29" y="818"/>
                  </a:lnTo>
                  <a:lnTo>
                    <a:pt x="50" y="839"/>
                  </a:lnTo>
                  <a:lnTo>
                    <a:pt x="74" y="857"/>
                  </a:lnTo>
                  <a:lnTo>
                    <a:pt x="102" y="871"/>
                  </a:lnTo>
                  <a:lnTo>
                    <a:pt x="133" y="880"/>
                  </a:lnTo>
                  <a:lnTo>
                    <a:pt x="149" y="881"/>
                  </a:lnTo>
                  <a:lnTo>
                    <a:pt x="166" y="883"/>
                  </a:lnTo>
                  <a:lnTo>
                    <a:pt x="1214" y="883"/>
                  </a:lnTo>
                  <a:lnTo>
                    <a:pt x="1231" y="881"/>
                  </a:lnTo>
                  <a:lnTo>
                    <a:pt x="1247" y="880"/>
                  </a:lnTo>
                  <a:lnTo>
                    <a:pt x="1278" y="871"/>
                  </a:lnTo>
                  <a:lnTo>
                    <a:pt x="1306" y="857"/>
                  </a:lnTo>
                  <a:lnTo>
                    <a:pt x="1330" y="839"/>
                  </a:lnTo>
                  <a:lnTo>
                    <a:pt x="1351" y="818"/>
                  </a:lnTo>
                  <a:lnTo>
                    <a:pt x="1367" y="792"/>
                  </a:lnTo>
                  <a:lnTo>
                    <a:pt x="1377" y="765"/>
                  </a:lnTo>
                  <a:lnTo>
                    <a:pt x="1378" y="751"/>
                  </a:lnTo>
                  <a:lnTo>
                    <a:pt x="1380" y="736"/>
                  </a:lnTo>
                  <a:lnTo>
                    <a:pt x="1380" y="147"/>
                  </a:lnTo>
                  <a:lnTo>
                    <a:pt x="1378" y="131"/>
                  </a:lnTo>
                  <a:lnTo>
                    <a:pt x="1377" y="117"/>
                  </a:lnTo>
                  <a:lnTo>
                    <a:pt x="1367" y="90"/>
                  </a:lnTo>
                  <a:lnTo>
                    <a:pt x="1351" y="65"/>
                  </a:lnTo>
                  <a:lnTo>
                    <a:pt x="1330" y="44"/>
                  </a:lnTo>
                  <a:lnTo>
                    <a:pt x="1306" y="25"/>
                  </a:lnTo>
                  <a:lnTo>
                    <a:pt x="1278" y="11"/>
                  </a:lnTo>
                  <a:lnTo>
                    <a:pt x="1247" y="3"/>
                  </a:lnTo>
                  <a:lnTo>
                    <a:pt x="1231" y="1"/>
                  </a:lnTo>
                  <a:lnTo>
                    <a:pt x="1214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9D9D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1987" name="Rectangle 32"/>
            <p:cNvSpPr>
              <a:spLocks noChangeArrowheads="1"/>
            </p:cNvSpPr>
            <p:nvPr/>
          </p:nvSpPr>
          <p:spPr bwMode="auto">
            <a:xfrm>
              <a:off x="2968" y="2229"/>
              <a:ext cx="28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7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1988" name="Freeform 33"/>
            <p:cNvSpPr>
              <a:spLocks noChangeArrowheads="1"/>
            </p:cNvSpPr>
            <p:nvPr/>
          </p:nvSpPr>
          <p:spPr bwMode="auto">
            <a:xfrm>
              <a:off x="4394" y="2080"/>
              <a:ext cx="690" cy="442"/>
            </a:xfrm>
            <a:custGeom>
              <a:avLst/>
              <a:gdLst>
                <a:gd name="T0" fmla="*/ 167 w 1380"/>
                <a:gd name="T1" fmla="*/ 0 h 883"/>
                <a:gd name="T2" fmla="*/ 149 w 1380"/>
                <a:gd name="T3" fmla="*/ 1 h 883"/>
                <a:gd name="T4" fmla="*/ 133 w 1380"/>
                <a:gd name="T5" fmla="*/ 3 h 883"/>
                <a:gd name="T6" fmla="*/ 103 w 1380"/>
                <a:gd name="T7" fmla="*/ 11 h 883"/>
                <a:gd name="T8" fmla="*/ 74 w 1380"/>
                <a:gd name="T9" fmla="*/ 25 h 883"/>
                <a:gd name="T10" fmla="*/ 50 w 1380"/>
                <a:gd name="T11" fmla="*/ 44 h 883"/>
                <a:gd name="T12" fmla="*/ 29 w 1380"/>
                <a:gd name="T13" fmla="*/ 65 h 883"/>
                <a:gd name="T14" fmla="*/ 13 w 1380"/>
                <a:gd name="T15" fmla="*/ 90 h 883"/>
                <a:gd name="T16" fmla="*/ 4 w 1380"/>
                <a:gd name="T17" fmla="*/ 117 h 883"/>
                <a:gd name="T18" fmla="*/ 2 w 1380"/>
                <a:gd name="T19" fmla="*/ 131 h 883"/>
                <a:gd name="T20" fmla="*/ 0 w 1380"/>
                <a:gd name="T21" fmla="*/ 147 h 883"/>
                <a:gd name="T22" fmla="*/ 0 w 1380"/>
                <a:gd name="T23" fmla="*/ 736 h 883"/>
                <a:gd name="T24" fmla="*/ 2 w 1380"/>
                <a:gd name="T25" fmla="*/ 751 h 883"/>
                <a:gd name="T26" fmla="*/ 4 w 1380"/>
                <a:gd name="T27" fmla="*/ 765 h 883"/>
                <a:gd name="T28" fmla="*/ 13 w 1380"/>
                <a:gd name="T29" fmla="*/ 792 h 883"/>
                <a:gd name="T30" fmla="*/ 29 w 1380"/>
                <a:gd name="T31" fmla="*/ 818 h 883"/>
                <a:gd name="T32" fmla="*/ 50 w 1380"/>
                <a:gd name="T33" fmla="*/ 839 h 883"/>
                <a:gd name="T34" fmla="*/ 74 w 1380"/>
                <a:gd name="T35" fmla="*/ 857 h 883"/>
                <a:gd name="T36" fmla="*/ 103 w 1380"/>
                <a:gd name="T37" fmla="*/ 871 h 883"/>
                <a:gd name="T38" fmla="*/ 133 w 1380"/>
                <a:gd name="T39" fmla="*/ 880 h 883"/>
                <a:gd name="T40" fmla="*/ 149 w 1380"/>
                <a:gd name="T41" fmla="*/ 881 h 883"/>
                <a:gd name="T42" fmla="*/ 167 w 1380"/>
                <a:gd name="T43" fmla="*/ 883 h 883"/>
                <a:gd name="T44" fmla="*/ 1214 w 1380"/>
                <a:gd name="T45" fmla="*/ 883 h 883"/>
                <a:gd name="T46" fmla="*/ 1232 w 1380"/>
                <a:gd name="T47" fmla="*/ 881 h 883"/>
                <a:gd name="T48" fmla="*/ 1247 w 1380"/>
                <a:gd name="T49" fmla="*/ 880 h 883"/>
                <a:gd name="T50" fmla="*/ 1278 w 1380"/>
                <a:gd name="T51" fmla="*/ 871 h 883"/>
                <a:gd name="T52" fmla="*/ 1307 w 1380"/>
                <a:gd name="T53" fmla="*/ 857 h 883"/>
                <a:gd name="T54" fmla="*/ 1331 w 1380"/>
                <a:gd name="T55" fmla="*/ 839 h 883"/>
                <a:gd name="T56" fmla="*/ 1351 w 1380"/>
                <a:gd name="T57" fmla="*/ 818 h 883"/>
                <a:gd name="T58" fmla="*/ 1367 w 1380"/>
                <a:gd name="T59" fmla="*/ 792 h 883"/>
                <a:gd name="T60" fmla="*/ 1377 w 1380"/>
                <a:gd name="T61" fmla="*/ 765 h 883"/>
                <a:gd name="T62" fmla="*/ 1378 w 1380"/>
                <a:gd name="T63" fmla="*/ 751 h 883"/>
                <a:gd name="T64" fmla="*/ 1380 w 1380"/>
                <a:gd name="T65" fmla="*/ 736 h 883"/>
                <a:gd name="T66" fmla="*/ 1380 w 1380"/>
                <a:gd name="T67" fmla="*/ 147 h 883"/>
                <a:gd name="T68" fmla="*/ 1378 w 1380"/>
                <a:gd name="T69" fmla="*/ 131 h 883"/>
                <a:gd name="T70" fmla="*/ 1377 w 1380"/>
                <a:gd name="T71" fmla="*/ 117 h 883"/>
                <a:gd name="T72" fmla="*/ 1367 w 1380"/>
                <a:gd name="T73" fmla="*/ 90 h 883"/>
                <a:gd name="T74" fmla="*/ 1351 w 1380"/>
                <a:gd name="T75" fmla="*/ 65 h 883"/>
                <a:gd name="T76" fmla="*/ 1331 w 1380"/>
                <a:gd name="T77" fmla="*/ 44 h 883"/>
                <a:gd name="T78" fmla="*/ 1307 w 1380"/>
                <a:gd name="T79" fmla="*/ 25 h 883"/>
                <a:gd name="T80" fmla="*/ 1278 w 1380"/>
                <a:gd name="T81" fmla="*/ 11 h 883"/>
                <a:gd name="T82" fmla="*/ 1247 w 1380"/>
                <a:gd name="T83" fmla="*/ 3 h 883"/>
                <a:gd name="T84" fmla="*/ 1232 w 1380"/>
                <a:gd name="T85" fmla="*/ 1 h 883"/>
                <a:gd name="T86" fmla="*/ 1214 w 1380"/>
                <a:gd name="T87" fmla="*/ 0 h 883"/>
                <a:gd name="T88" fmla="*/ 167 w 1380"/>
                <a:gd name="T8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0" h="883">
                  <a:moveTo>
                    <a:pt x="167" y="0"/>
                  </a:moveTo>
                  <a:lnTo>
                    <a:pt x="149" y="1"/>
                  </a:lnTo>
                  <a:lnTo>
                    <a:pt x="133" y="3"/>
                  </a:lnTo>
                  <a:lnTo>
                    <a:pt x="103" y="11"/>
                  </a:lnTo>
                  <a:lnTo>
                    <a:pt x="74" y="25"/>
                  </a:lnTo>
                  <a:lnTo>
                    <a:pt x="50" y="44"/>
                  </a:lnTo>
                  <a:lnTo>
                    <a:pt x="29" y="65"/>
                  </a:lnTo>
                  <a:lnTo>
                    <a:pt x="13" y="90"/>
                  </a:lnTo>
                  <a:lnTo>
                    <a:pt x="4" y="117"/>
                  </a:lnTo>
                  <a:lnTo>
                    <a:pt x="2" y="131"/>
                  </a:lnTo>
                  <a:lnTo>
                    <a:pt x="0" y="147"/>
                  </a:lnTo>
                  <a:lnTo>
                    <a:pt x="0" y="736"/>
                  </a:lnTo>
                  <a:lnTo>
                    <a:pt x="2" y="751"/>
                  </a:lnTo>
                  <a:lnTo>
                    <a:pt x="4" y="765"/>
                  </a:lnTo>
                  <a:lnTo>
                    <a:pt x="13" y="792"/>
                  </a:lnTo>
                  <a:lnTo>
                    <a:pt x="29" y="818"/>
                  </a:lnTo>
                  <a:lnTo>
                    <a:pt x="50" y="839"/>
                  </a:lnTo>
                  <a:lnTo>
                    <a:pt x="74" y="857"/>
                  </a:lnTo>
                  <a:lnTo>
                    <a:pt x="103" y="871"/>
                  </a:lnTo>
                  <a:lnTo>
                    <a:pt x="133" y="880"/>
                  </a:lnTo>
                  <a:lnTo>
                    <a:pt x="149" y="881"/>
                  </a:lnTo>
                  <a:lnTo>
                    <a:pt x="167" y="883"/>
                  </a:lnTo>
                  <a:lnTo>
                    <a:pt x="1214" y="883"/>
                  </a:lnTo>
                  <a:lnTo>
                    <a:pt x="1232" y="881"/>
                  </a:lnTo>
                  <a:lnTo>
                    <a:pt x="1247" y="880"/>
                  </a:lnTo>
                  <a:lnTo>
                    <a:pt x="1278" y="871"/>
                  </a:lnTo>
                  <a:lnTo>
                    <a:pt x="1307" y="857"/>
                  </a:lnTo>
                  <a:lnTo>
                    <a:pt x="1331" y="839"/>
                  </a:lnTo>
                  <a:lnTo>
                    <a:pt x="1351" y="818"/>
                  </a:lnTo>
                  <a:lnTo>
                    <a:pt x="1367" y="792"/>
                  </a:lnTo>
                  <a:lnTo>
                    <a:pt x="1377" y="765"/>
                  </a:lnTo>
                  <a:lnTo>
                    <a:pt x="1378" y="751"/>
                  </a:lnTo>
                  <a:lnTo>
                    <a:pt x="1380" y="736"/>
                  </a:lnTo>
                  <a:lnTo>
                    <a:pt x="1380" y="147"/>
                  </a:lnTo>
                  <a:lnTo>
                    <a:pt x="1378" y="131"/>
                  </a:lnTo>
                  <a:lnTo>
                    <a:pt x="1377" y="117"/>
                  </a:lnTo>
                  <a:lnTo>
                    <a:pt x="1367" y="90"/>
                  </a:lnTo>
                  <a:lnTo>
                    <a:pt x="1351" y="65"/>
                  </a:lnTo>
                  <a:lnTo>
                    <a:pt x="1331" y="44"/>
                  </a:lnTo>
                  <a:lnTo>
                    <a:pt x="1307" y="25"/>
                  </a:lnTo>
                  <a:lnTo>
                    <a:pt x="1278" y="11"/>
                  </a:lnTo>
                  <a:lnTo>
                    <a:pt x="1247" y="3"/>
                  </a:lnTo>
                  <a:lnTo>
                    <a:pt x="1232" y="1"/>
                  </a:lnTo>
                  <a:lnTo>
                    <a:pt x="1214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9D9D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1989" name="Rectangle 34"/>
            <p:cNvSpPr>
              <a:spLocks noChangeArrowheads="1"/>
            </p:cNvSpPr>
            <p:nvPr/>
          </p:nvSpPr>
          <p:spPr bwMode="auto">
            <a:xfrm>
              <a:off x="4620" y="2229"/>
              <a:ext cx="1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7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full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1990" name="Freeform 35"/>
            <p:cNvSpPr>
              <a:spLocks noChangeArrowheads="1"/>
            </p:cNvSpPr>
            <p:nvPr/>
          </p:nvSpPr>
          <p:spPr bwMode="auto">
            <a:xfrm>
              <a:off x="1980" y="3742"/>
              <a:ext cx="460" cy="169"/>
            </a:xfrm>
            <a:custGeom>
              <a:avLst/>
              <a:gdLst>
                <a:gd name="T0" fmla="*/ 64 w 920"/>
                <a:gd name="T1" fmla="*/ 0 h 340"/>
                <a:gd name="T2" fmla="*/ 51 w 920"/>
                <a:gd name="T3" fmla="*/ 2 h 340"/>
                <a:gd name="T4" fmla="*/ 40 w 920"/>
                <a:gd name="T5" fmla="*/ 5 h 340"/>
                <a:gd name="T6" fmla="*/ 29 w 920"/>
                <a:gd name="T7" fmla="*/ 10 h 340"/>
                <a:gd name="T8" fmla="*/ 19 w 920"/>
                <a:gd name="T9" fmla="*/ 17 h 340"/>
                <a:gd name="T10" fmla="*/ 11 w 920"/>
                <a:gd name="T11" fmla="*/ 26 h 340"/>
                <a:gd name="T12" fmla="*/ 5 w 920"/>
                <a:gd name="T13" fmla="*/ 36 h 340"/>
                <a:gd name="T14" fmla="*/ 2 w 920"/>
                <a:gd name="T15" fmla="*/ 46 h 340"/>
                <a:gd name="T16" fmla="*/ 0 w 920"/>
                <a:gd name="T17" fmla="*/ 57 h 340"/>
                <a:gd name="T18" fmla="*/ 0 w 920"/>
                <a:gd name="T19" fmla="*/ 283 h 340"/>
                <a:gd name="T20" fmla="*/ 2 w 920"/>
                <a:gd name="T21" fmla="*/ 295 h 340"/>
                <a:gd name="T22" fmla="*/ 5 w 920"/>
                <a:gd name="T23" fmla="*/ 306 h 340"/>
                <a:gd name="T24" fmla="*/ 11 w 920"/>
                <a:gd name="T25" fmla="*/ 314 h 340"/>
                <a:gd name="T26" fmla="*/ 19 w 920"/>
                <a:gd name="T27" fmla="*/ 323 h 340"/>
                <a:gd name="T28" fmla="*/ 29 w 920"/>
                <a:gd name="T29" fmla="*/ 330 h 340"/>
                <a:gd name="T30" fmla="*/ 40 w 920"/>
                <a:gd name="T31" fmla="*/ 336 h 340"/>
                <a:gd name="T32" fmla="*/ 51 w 920"/>
                <a:gd name="T33" fmla="*/ 339 h 340"/>
                <a:gd name="T34" fmla="*/ 64 w 920"/>
                <a:gd name="T35" fmla="*/ 340 h 340"/>
                <a:gd name="T36" fmla="*/ 856 w 920"/>
                <a:gd name="T37" fmla="*/ 340 h 340"/>
                <a:gd name="T38" fmla="*/ 869 w 920"/>
                <a:gd name="T39" fmla="*/ 339 h 340"/>
                <a:gd name="T40" fmla="*/ 882 w 920"/>
                <a:gd name="T41" fmla="*/ 336 h 340"/>
                <a:gd name="T42" fmla="*/ 891 w 920"/>
                <a:gd name="T43" fmla="*/ 330 h 340"/>
                <a:gd name="T44" fmla="*/ 901 w 920"/>
                <a:gd name="T45" fmla="*/ 323 h 340"/>
                <a:gd name="T46" fmla="*/ 909 w 920"/>
                <a:gd name="T47" fmla="*/ 314 h 340"/>
                <a:gd name="T48" fmla="*/ 915 w 920"/>
                <a:gd name="T49" fmla="*/ 306 h 340"/>
                <a:gd name="T50" fmla="*/ 918 w 920"/>
                <a:gd name="T51" fmla="*/ 295 h 340"/>
                <a:gd name="T52" fmla="*/ 920 w 920"/>
                <a:gd name="T53" fmla="*/ 283 h 340"/>
                <a:gd name="T54" fmla="*/ 920 w 920"/>
                <a:gd name="T55" fmla="*/ 57 h 340"/>
                <a:gd name="T56" fmla="*/ 918 w 920"/>
                <a:gd name="T57" fmla="*/ 46 h 340"/>
                <a:gd name="T58" fmla="*/ 915 w 920"/>
                <a:gd name="T59" fmla="*/ 36 h 340"/>
                <a:gd name="T60" fmla="*/ 909 w 920"/>
                <a:gd name="T61" fmla="*/ 26 h 340"/>
                <a:gd name="T62" fmla="*/ 901 w 920"/>
                <a:gd name="T63" fmla="*/ 17 h 340"/>
                <a:gd name="T64" fmla="*/ 891 w 920"/>
                <a:gd name="T65" fmla="*/ 10 h 340"/>
                <a:gd name="T66" fmla="*/ 882 w 920"/>
                <a:gd name="T67" fmla="*/ 5 h 340"/>
                <a:gd name="T68" fmla="*/ 869 w 920"/>
                <a:gd name="T69" fmla="*/ 2 h 340"/>
                <a:gd name="T70" fmla="*/ 856 w 920"/>
                <a:gd name="T71" fmla="*/ 0 h 340"/>
                <a:gd name="T72" fmla="*/ 64 w 920"/>
                <a:gd name="T7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340">
                  <a:moveTo>
                    <a:pt x="64" y="0"/>
                  </a:moveTo>
                  <a:lnTo>
                    <a:pt x="51" y="2"/>
                  </a:lnTo>
                  <a:lnTo>
                    <a:pt x="40" y="5"/>
                  </a:lnTo>
                  <a:lnTo>
                    <a:pt x="29" y="10"/>
                  </a:lnTo>
                  <a:lnTo>
                    <a:pt x="19" y="17"/>
                  </a:lnTo>
                  <a:lnTo>
                    <a:pt x="11" y="26"/>
                  </a:lnTo>
                  <a:lnTo>
                    <a:pt x="5" y="36"/>
                  </a:lnTo>
                  <a:lnTo>
                    <a:pt x="2" y="46"/>
                  </a:lnTo>
                  <a:lnTo>
                    <a:pt x="0" y="57"/>
                  </a:lnTo>
                  <a:lnTo>
                    <a:pt x="0" y="283"/>
                  </a:lnTo>
                  <a:lnTo>
                    <a:pt x="2" y="295"/>
                  </a:lnTo>
                  <a:lnTo>
                    <a:pt x="5" y="306"/>
                  </a:lnTo>
                  <a:lnTo>
                    <a:pt x="11" y="314"/>
                  </a:lnTo>
                  <a:lnTo>
                    <a:pt x="19" y="323"/>
                  </a:lnTo>
                  <a:lnTo>
                    <a:pt x="29" y="330"/>
                  </a:lnTo>
                  <a:lnTo>
                    <a:pt x="40" y="336"/>
                  </a:lnTo>
                  <a:lnTo>
                    <a:pt x="51" y="339"/>
                  </a:lnTo>
                  <a:lnTo>
                    <a:pt x="64" y="340"/>
                  </a:lnTo>
                  <a:lnTo>
                    <a:pt x="856" y="340"/>
                  </a:lnTo>
                  <a:lnTo>
                    <a:pt x="869" y="339"/>
                  </a:lnTo>
                  <a:lnTo>
                    <a:pt x="882" y="336"/>
                  </a:lnTo>
                  <a:lnTo>
                    <a:pt x="891" y="330"/>
                  </a:lnTo>
                  <a:lnTo>
                    <a:pt x="901" y="323"/>
                  </a:lnTo>
                  <a:lnTo>
                    <a:pt x="909" y="314"/>
                  </a:lnTo>
                  <a:lnTo>
                    <a:pt x="915" y="306"/>
                  </a:lnTo>
                  <a:lnTo>
                    <a:pt x="918" y="295"/>
                  </a:lnTo>
                  <a:lnTo>
                    <a:pt x="920" y="283"/>
                  </a:lnTo>
                  <a:lnTo>
                    <a:pt x="920" y="57"/>
                  </a:lnTo>
                  <a:lnTo>
                    <a:pt x="918" y="46"/>
                  </a:lnTo>
                  <a:lnTo>
                    <a:pt x="915" y="36"/>
                  </a:lnTo>
                  <a:lnTo>
                    <a:pt x="909" y="26"/>
                  </a:lnTo>
                  <a:lnTo>
                    <a:pt x="901" y="17"/>
                  </a:lnTo>
                  <a:lnTo>
                    <a:pt x="891" y="10"/>
                  </a:lnTo>
                  <a:lnTo>
                    <a:pt x="882" y="5"/>
                  </a:lnTo>
                  <a:lnTo>
                    <a:pt x="869" y="2"/>
                  </a:lnTo>
                  <a:lnTo>
                    <a:pt x="85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9D9D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1991" name="Rectangle 36"/>
            <p:cNvSpPr>
              <a:spLocks noChangeArrowheads="1"/>
            </p:cNvSpPr>
            <p:nvPr/>
          </p:nvSpPr>
          <p:spPr bwMode="auto">
            <a:xfrm>
              <a:off x="2088" y="3779"/>
              <a:ext cx="21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Name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1992" name="Oval 37"/>
            <p:cNvSpPr>
              <a:spLocks noChangeArrowheads="1"/>
            </p:cNvSpPr>
            <p:nvPr/>
          </p:nvSpPr>
          <p:spPr bwMode="auto">
            <a:xfrm>
              <a:off x="1482" y="1452"/>
              <a:ext cx="231" cy="20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grpSp>
          <p:nvGrpSpPr>
            <p:cNvPr id="211993" name="Group 38"/>
            <p:cNvGrpSpPr>
              <a:grpSpLocks/>
            </p:cNvGrpSpPr>
            <p:nvPr/>
          </p:nvGrpSpPr>
          <p:grpSpPr bwMode="auto">
            <a:xfrm>
              <a:off x="1498" y="2980"/>
              <a:ext cx="231" cy="205"/>
              <a:chOff x="1498" y="2980"/>
              <a:chExt cx="231" cy="205"/>
            </a:xfrm>
          </p:grpSpPr>
          <p:sp>
            <p:nvSpPr>
              <p:cNvPr id="211994" name="Oval 39"/>
              <p:cNvSpPr>
                <a:spLocks noChangeArrowheads="1"/>
              </p:cNvSpPr>
              <p:nvPr/>
            </p:nvSpPr>
            <p:spPr bwMode="auto">
              <a:xfrm>
                <a:off x="1498" y="2980"/>
                <a:ext cx="231" cy="20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1995" name="Oval 40"/>
              <p:cNvSpPr>
                <a:spLocks noChangeArrowheads="1"/>
              </p:cNvSpPr>
              <p:nvPr/>
            </p:nvSpPr>
            <p:spPr bwMode="auto">
              <a:xfrm>
                <a:off x="1536" y="3014"/>
                <a:ext cx="154" cy="137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11996" name="Oval 41"/>
            <p:cNvSpPr>
              <a:spLocks noChangeArrowheads="1"/>
            </p:cNvSpPr>
            <p:nvPr/>
          </p:nvSpPr>
          <p:spPr bwMode="auto">
            <a:xfrm>
              <a:off x="2018" y="3450"/>
              <a:ext cx="116" cy="103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grpSp>
          <p:nvGrpSpPr>
            <p:cNvPr id="211997" name="Group 42"/>
            <p:cNvGrpSpPr>
              <a:grpSpLocks/>
            </p:cNvGrpSpPr>
            <p:nvPr/>
          </p:nvGrpSpPr>
          <p:grpSpPr bwMode="auto">
            <a:xfrm>
              <a:off x="2210" y="3436"/>
              <a:ext cx="154" cy="137"/>
              <a:chOff x="2210" y="3436"/>
              <a:chExt cx="154" cy="137"/>
            </a:xfrm>
          </p:grpSpPr>
          <p:sp>
            <p:nvSpPr>
              <p:cNvPr id="211998" name="Oval 43"/>
              <p:cNvSpPr>
                <a:spLocks noChangeArrowheads="1"/>
              </p:cNvSpPr>
              <p:nvPr/>
            </p:nvSpPr>
            <p:spPr bwMode="auto">
              <a:xfrm>
                <a:off x="2210" y="3436"/>
                <a:ext cx="154" cy="137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1999" name="Oval 44"/>
              <p:cNvSpPr>
                <a:spLocks noChangeArrowheads="1"/>
              </p:cNvSpPr>
              <p:nvPr/>
            </p:nvSpPr>
            <p:spPr bwMode="auto">
              <a:xfrm>
                <a:off x="2236" y="3459"/>
                <a:ext cx="103" cy="91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12000" name="Rectangle 45"/>
            <p:cNvSpPr>
              <a:spLocks noChangeArrowheads="1"/>
            </p:cNvSpPr>
            <p:nvPr/>
          </p:nvSpPr>
          <p:spPr bwMode="auto">
            <a:xfrm>
              <a:off x="2440" y="3374"/>
              <a:ext cx="1207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01" name="Rectangle 46"/>
            <p:cNvSpPr>
              <a:spLocks noChangeArrowheads="1"/>
            </p:cNvSpPr>
            <p:nvPr/>
          </p:nvSpPr>
          <p:spPr bwMode="auto">
            <a:xfrm>
              <a:off x="2486" y="3445"/>
              <a:ext cx="72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Initial and final state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02" name="Rectangle 47"/>
            <p:cNvSpPr>
              <a:spLocks noChangeArrowheads="1"/>
            </p:cNvSpPr>
            <p:nvPr/>
          </p:nvSpPr>
          <p:spPr bwMode="auto">
            <a:xfrm>
              <a:off x="2486" y="3608"/>
              <a:ext cx="5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state transition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03" name="Rectangle 48"/>
            <p:cNvSpPr>
              <a:spLocks noChangeArrowheads="1"/>
            </p:cNvSpPr>
            <p:nvPr/>
          </p:nvSpPr>
          <p:spPr bwMode="auto">
            <a:xfrm>
              <a:off x="2486" y="3772"/>
              <a:ext cx="1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state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grpSp>
          <p:nvGrpSpPr>
            <p:cNvPr id="212004" name="Group 49"/>
            <p:cNvGrpSpPr>
              <a:grpSpLocks/>
            </p:cNvGrpSpPr>
            <p:nvPr/>
          </p:nvGrpSpPr>
          <p:grpSpPr bwMode="auto">
            <a:xfrm>
              <a:off x="1570" y="2573"/>
              <a:ext cx="85" cy="407"/>
              <a:chOff x="1570" y="2573"/>
              <a:chExt cx="85" cy="407"/>
            </a:xfrm>
          </p:grpSpPr>
          <p:sp>
            <p:nvSpPr>
              <p:cNvPr id="212005" name="Rectangle 50"/>
              <p:cNvSpPr>
                <a:spLocks noChangeArrowheads="1"/>
              </p:cNvSpPr>
              <p:nvPr/>
            </p:nvSpPr>
            <p:spPr bwMode="auto">
              <a:xfrm>
                <a:off x="1603" y="2573"/>
                <a:ext cx="19" cy="3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2006" name="Freeform 51"/>
              <p:cNvSpPr>
                <a:spLocks noChangeArrowheads="1"/>
              </p:cNvSpPr>
              <p:nvPr/>
            </p:nvSpPr>
            <p:spPr bwMode="auto">
              <a:xfrm>
                <a:off x="1570" y="2905"/>
                <a:ext cx="85" cy="75"/>
              </a:xfrm>
              <a:custGeom>
                <a:avLst/>
                <a:gdLst>
                  <a:gd name="T0" fmla="*/ 0 w 171"/>
                  <a:gd name="T1" fmla="*/ 0 h 152"/>
                  <a:gd name="T2" fmla="*/ 87 w 171"/>
                  <a:gd name="T3" fmla="*/ 152 h 152"/>
                  <a:gd name="T4" fmla="*/ 171 w 171"/>
                  <a:gd name="T5" fmla="*/ 0 h 152"/>
                  <a:gd name="T6" fmla="*/ 0 w 17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52">
                    <a:moveTo>
                      <a:pt x="0" y="0"/>
                    </a:moveTo>
                    <a:lnTo>
                      <a:pt x="87" y="152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12007" name="Group 52"/>
            <p:cNvGrpSpPr>
              <a:grpSpLocks/>
            </p:cNvGrpSpPr>
            <p:nvPr/>
          </p:nvGrpSpPr>
          <p:grpSpPr bwMode="auto">
            <a:xfrm>
              <a:off x="2095" y="3602"/>
              <a:ext cx="230" cy="76"/>
              <a:chOff x="2095" y="3602"/>
              <a:chExt cx="230" cy="76"/>
            </a:xfrm>
          </p:grpSpPr>
          <p:sp>
            <p:nvSpPr>
              <p:cNvPr id="212008" name="Rectangle 53"/>
              <p:cNvSpPr>
                <a:spLocks noChangeArrowheads="1"/>
              </p:cNvSpPr>
              <p:nvPr/>
            </p:nvSpPr>
            <p:spPr bwMode="auto">
              <a:xfrm>
                <a:off x="2095" y="3631"/>
                <a:ext cx="146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2009" name="Freeform 54"/>
              <p:cNvSpPr>
                <a:spLocks noChangeArrowheads="1"/>
              </p:cNvSpPr>
              <p:nvPr/>
            </p:nvSpPr>
            <p:spPr bwMode="auto">
              <a:xfrm>
                <a:off x="2240" y="3602"/>
                <a:ext cx="85" cy="76"/>
              </a:xfrm>
              <a:custGeom>
                <a:avLst/>
                <a:gdLst>
                  <a:gd name="T0" fmla="*/ 0 w 171"/>
                  <a:gd name="T1" fmla="*/ 151 h 151"/>
                  <a:gd name="T2" fmla="*/ 171 w 171"/>
                  <a:gd name="T3" fmla="*/ 75 h 151"/>
                  <a:gd name="T4" fmla="*/ 0 w 171"/>
                  <a:gd name="T5" fmla="*/ 0 h 151"/>
                  <a:gd name="T6" fmla="*/ 0 w 171"/>
                  <a:gd name="T7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51">
                    <a:moveTo>
                      <a:pt x="0" y="151"/>
                    </a:moveTo>
                    <a:lnTo>
                      <a:pt x="171" y="75"/>
                    </a:lnTo>
                    <a:lnTo>
                      <a:pt x="0" y="0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12010" name="Rectangle 55"/>
            <p:cNvSpPr>
              <a:spLocks noChangeArrowheads="1"/>
            </p:cNvSpPr>
            <p:nvPr/>
          </p:nvSpPr>
          <p:spPr bwMode="auto">
            <a:xfrm>
              <a:off x="1635" y="1758"/>
              <a:ext cx="26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11" name="Rectangle 56"/>
            <p:cNvSpPr>
              <a:spLocks noChangeArrowheads="1"/>
            </p:cNvSpPr>
            <p:nvPr/>
          </p:nvSpPr>
          <p:spPr bwMode="auto">
            <a:xfrm>
              <a:off x="1681" y="1787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init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12" name="Rectangle 57"/>
            <p:cNvSpPr>
              <a:spLocks noChangeArrowheads="1"/>
            </p:cNvSpPr>
            <p:nvPr/>
          </p:nvSpPr>
          <p:spPr bwMode="auto">
            <a:xfrm>
              <a:off x="1635" y="2709"/>
              <a:ext cx="39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13" name="Rectangle 58"/>
            <p:cNvSpPr>
              <a:spLocks noChangeArrowheads="1"/>
            </p:cNvSpPr>
            <p:nvPr/>
          </p:nvSpPr>
          <p:spPr bwMode="auto">
            <a:xfrm>
              <a:off x="1681" y="2738"/>
              <a:ext cx="2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delete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grpSp>
          <p:nvGrpSpPr>
            <p:cNvPr id="212014" name="Group 59"/>
            <p:cNvGrpSpPr>
              <a:grpSpLocks/>
            </p:cNvGrpSpPr>
            <p:nvPr/>
          </p:nvGrpSpPr>
          <p:grpSpPr bwMode="auto">
            <a:xfrm>
              <a:off x="1942" y="2196"/>
              <a:ext cx="881" cy="75"/>
              <a:chOff x="1942" y="2196"/>
              <a:chExt cx="881" cy="75"/>
            </a:xfrm>
          </p:grpSpPr>
          <p:sp>
            <p:nvSpPr>
              <p:cNvPr id="212015" name="Rectangle 60"/>
              <p:cNvSpPr>
                <a:spLocks noChangeArrowheads="1"/>
              </p:cNvSpPr>
              <p:nvPr/>
            </p:nvSpPr>
            <p:spPr bwMode="auto">
              <a:xfrm>
                <a:off x="1942" y="2225"/>
                <a:ext cx="79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2016" name="Freeform 61"/>
              <p:cNvSpPr>
                <a:spLocks noChangeArrowheads="1"/>
              </p:cNvSpPr>
              <p:nvPr/>
            </p:nvSpPr>
            <p:spPr bwMode="auto">
              <a:xfrm>
                <a:off x="2738" y="2196"/>
                <a:ext cx="85" cy="75"/>
              </a:xfrm>
              <a:custGeom>
                <a:avLst/>
                <a:gdLst>
                  <a:gd name="T0" fmla="*/ 0 w 171"/>
                  <a:gd name="T1" fmla="*/ 152 h 152"/>
                  <a:gd name="T2" fmla="*/ 171 w 171"/>
                  <a:gd name="T3" fmla="*/ 75 h 152"/>
                  <a:gd name="T4" fmla="*/ 0 w 171"/>
                  <a:gd name="T5" fmla="*/ 0 h 152"/>
                  <a:gd name="T6" fmla="*/ 0 w 171"/>
                  <a:gd name="T7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52">
                    <a:moveTo>
                      <a:pt x="0" y="152"/>
                    </a:moveTo>
                    <a:lnTo>
                      <a:pt x="171" y="75"/>
                    </a:lnTo>
                    <a:lnTo>
                      <a:pt x="0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12017" name="Group 62"/>
            <p:cNvGrpSpPr>
              <a:grpSpLocks/>
            </p:cNvGrpSpPr>
            <p:nvPr/>
          </p:nvGrpSpPr>
          <p:grpSpPr bwMode="auto">
            <a:xfrm>
              <a:off x="3513" y="2196"/>
              <a:ext cx="881" cy="75"/>
              <a:chOff x="3513" y="2196"/>
              <a:chExt cx="881" cy="75"/>
            </a:xfrm>
          </p:grpSpPr>
          <p:sp>
            <p:nvSpPr>
              <p:cNvPr id="212018" name="Rectangle 63"/>
              <p:cNvSpPr>
                <a:spLocks noChangeArrowheads="1"/>
              </p:cNvSpPr>
              <p:nvPr/>
            </p:nvSpPr>
            <p:spPr bwMode="auto">
              <a:xfrm>
                <a:off x="3513" y="2225"/>
                <a:ext cx="79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2019" name="Freeform 64"/>
              <p:cNvSpPr>
                <a:spLocks noChangeArrowheads="1"/>
              </p:cNvSpPr>
              <p:nvPr/>
            </p:nvSpPr>
            <p:spPr bwMode="auto">
              <a:xfrm>
                <a:off x="4309" y="2196"/>
                <a:ext cx="85" cy="75"/>
              </a:xfrm>
              <a:custGeom>
                <a:avLst/>
                <a:gdLst>
                  <a:gd name="T0" fmla="*/ 0 w 170"/>
                  <a:gd name="T1" fmla="*/ 152 h 152"/>
                  <a:gd name="T2" fmla="*/ 170 w 170"/>
                  <a:gd name="T3" fmla="*/ 75 h 152"/>
                  <a:gd name="T4" fmla="*/ 0 w 170"/>
                  <a:gd name="T5" fmla="*/ 0 h 152"/>
                  <a:gd name="T6" fmla="*/ 0 w 170"/>
                  <a:gd name="T7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152">
                    <a:moveTo>
                      <a:pt x="0" y="152"/>
                    </a:moveTo>
                    <a:lnTo>
                      <a:pt x="170" y="75"/>
                    </a:lnTo>
                    <a:lnTo>
                      <a:pt x="0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12020" name="Group 65"/>
            <p:cNvGrpSpPr>
              <a:grpSpLocks/>
            </p:cNvGrpSpPr>
            <p:nvPr/>
          </p:nvGrpSpPr>
          <p:grpSpPr bwMode="auto">
            <a:xfrm>
              <a:off x="1942" y="2365"/>
              <a:ext cx="881" cy="76"/>
              <a:chOff x="1942" y="2365"/>
              <a:chExt cx="881" cy="76"/>
            </a:xfrm>
          </p:grpSpPr>
          <p:sp>
            <p:nvSpPr>
              <p:cNvPr id="212021" name="Rectangle 66"/>
              <p:cNvSpPr>
                <a:spLocks noChangeArrowheads="1"/>
              </p:cNvSpPr>
              <p:nvPr/>
            </p:nvSpPr>
            <p:spPr bwMode="auto">
              <a:xfrm>
                <a:off x="2026" y="2395"/>
                <a:ext cx="79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2022" name="Freeform 67"/>
              <p:cNvSpPr>
                <a:spLocks noChangeArrowheads="1"/>
              </p:cNvSpPr>
              <p:nvPr/>
            </p:nvSpPr>
            <p:spPr bwMode="auto">
              <a:xfrm>
                <a:off x="1942" y="2365"/>
                <a:ext cx="85" cy="76"/>
              </a:xfrm>
              <a:custGeom>
                <a:avLst/>
                <a:gdLst>
                  <a:gd name="T0" fmla="*/ 170 w 170"/>
                  <a:gd name="T1" fmla="*/ 0 h 151"/>
                  <a:gd name="T2" fmla="*/ 0 w 170"/>
                  <a:gd name="T3" fmla="*/ 76 h 151"/>
                  <a:gd name="T4" fmla="*/ 170 w 170"/>
                  <a:gd name="T5" fmla="*/ 151 h 151"/>
                  <a:gd name="T6" fmla="*/ 170 w 170"/>
                  <a:gd name="T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151">
                    <a:moveTo>
                      <a:pt x="170" y="0"/>
                    </a:moveTo>
                    <a:lnTo>
                      <a:pt x="0" y="76"/>
                    </a:lnTo>
                    <a:lnTo>
                      <a:pt x="170" y="151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12023" name="Group 68"/>
            <p:cNvGrpSpPr>
              <a:grpSpLocks/>
            </p:cNvGrpSpPr>
            <p:nvPr/>
          </p:nvGrpSpPr>
          <p:grpSpPr bwMode="auto">
            <a:xfrm>
              <a:off x="3513" y="2365"/>
              <a:ext cx="881" cy="76"/>
              <a:chOff x="3513" y="2365"/>
              <a:chExt cx="881" cy="76"/>
            </a:xfrm>
          </p:grpSpPr>
          <p:sp>
            <p:nvSpPr>
              <p:cNvPr id="212024" name="Rectangle 69"/>
              <p:cNvSpPr>
                <a:spLocks noChangeArrowheads="1"/>
              </p:cNvSpPr>
              <p:nvPr/>
            </p:nvSpPr>
            <p:spPr bwMode="auto">
              <a:xfrm>
                <a:off x="3597" y="2395"/>
                <a:ext cx="79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2025" name="Freeform 70"/>
              <p:cNvSpPr>
                <a:spLocks noChangeArrowheads="1"/>
              </p:cNvSpPr>
              <p:nvPr/>
            </p:nvSpPr>
            <p:spPr bwMode="auto">
              <a:xfrm>
                <a:off x="3513" y="2365"/>
                <a:ext cx="85" cy="76"/>
              </a:xfrm>
              <a:custGeom>
                <a:avLst/>
                <a:gdLst>
                  <a:gd name="T0" fmla="*/ 171 w 171"/>
                  <a:gd name="T1" fmla="*/ 0 h 151"/>
                  <a:gd name="T2" fmla="*/ 0 w 171"/>
                  <a:gd name="T3" fmla="*/ 76 h 151"/>
                  <a:gd name="T4" fmla="*/ 171 w 171"/>
                  <a:gd name="T5" fmla="*/ 151 h 151"/>
                  <a:gd name="T6" fmla="*/ 171 w 171"/>
                  <a:gd name="T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51">
                    <a:moveTo>
                      <a:pt x="171" y="0"/>
                    </a:moveTo>
                    <a:lnTo>
                      <a:pt x="0" y="76"/>
                    </a:lnTo>
                    <a:lnTo>
                      <a:pt x="171" y="15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12026" name="Rectangle 71"/>
            <p:cNvSpPr>
              <a:spLocks noChangeArrowheads="1"/>
            </p:cNvSpPr>
            <p:nvPr/>
          </p:nvSpPr>
          <p:spPr bwMode="auto">
            <a:xfrm>
              <a:off x="2210" y="2029"/>
              <a:ext cx="33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27" name="Rectangle 72"/>
            <p:cNvSpPr>
              <a:spLocks noChangeArrowheads="1"/>
            </p:cNvSpPr>
            <p:nvPr/>
          </p:nvSpPr>
          <p:spPr bwMode="auto">
            <a:xfrm>
              <a:off x="2256" y="2059"/>
              <a:ext cx="2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28" name="Rectangle 73"/>
            <p:cNvSpPr>
              <a:spLocks noChangeArrowheads="1"/>
            </p:cNvSpPr>
            <p:nvPr/>
          </p:nvSpPr>
          <p:spPr bwMode="auto">
            <a:xfrm>
              <a:off x="1984" y="2437"/>
              <a:ext cx="87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29" name="Rectangle 74"/>
            <p:cNvSpPr>
              <a:spLocks noChangeArrowheads="1"/>
            </p:cNvSpPr>
            <p:nvPr/>
          </p:nvSpPr>
          <p:spPr bwMode="auto">
            <a:xfrm>
              <a:off x="2030" y="2466"/>
              <a:ext cx="1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30" name="Rectangle 75"/>
            <p:cNvSpPr>
              <a:spLocks noChangeArrowheads="1"/>
            </p:cNvSpPr>
            <p:nvPr/>
          </p:nvSpPr>
          <p:spPr bwMode="auto">
            <a:xfrm>
              <a:off x="2222" y="2466"/>
              <a:ext cx="5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[height= 1]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31" name="Rectangle 76"/>
            <p:cNvSpPr>
              <a:spLocks noChangeArrowheads="1"/>
            </p:cNvSpPr>
            <p:nvPr/>
          </p:nvSpPr>
          <p:spPr bwMode="auto">
            <a:xfrm>
              <a:off x="3771" y="2437"/>
              <a:ext cx="28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32" name="Rectangle 77"/>
            <p:cNvSpPr>
              <a:spLocks noChangeArrowheads="1"/>
            </p:cNvSpPr>
            <p:nvPr/>
          </p:nvSpPr>
          <p:spPr bwMode="auto">
            <a:xfrm>
              <a:off x="3817" y="2466"/>
              <a:ext cx="1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33" name="Rectangle 78"/>
            <p:cNvSpPr>
              <a:spLocks noChangeArrowheads="1"/>
            </p:cNvSpPr>
            <p:nvPr/>
          </p:nvSpPr>
          <p:spPr bwMode="auto">
            <a:xfrm>
              <a:off x="3475" y="1894"/>
              <a:ext cx="93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34" name="Rectangle 79"/>
            <p:cNvSpPr>
              <a:spLocks noChangeArrowheads="1"/>
            </p:cNvSpPr>
            <p:nvPr/>
          </p:nvSpPr>
          <p:spPr bwMode="auto">
            <a:xfrm>
              <a:off x="3803" y="1923"/>
              <a:ext cx="2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 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35" name="Rectangle 80"/>
            <p:cNvSpPr>
              <a:spLocks noChangeArrowheads="1"/>
            </p:cNvSpPr>
            <p:nvPr/>
          </p:nvSpPr>
          <p:spPr bwMode="auto">
            <a:xfrm>
              <a:off x="3521" y="2059"/>
              <a:ext cx="7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[height = max-1]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36" name="Rectangle 81"/>
            <p:cNvSpPr>
              <a:spLocks noChangeArrowheads="1"/>
            </p:cNvSpPr>
            <p:nvPr/>
          </p:nvSpPr>
          <p:spPr bwMode="auto">
            <a:xfrm>
              <a:off x="2785" y="1275"/>
              <a:ext cx="87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37" name="Rectangle 82"/>
            <p:cNvSpPr>
              <a:spLocks noChangeArrowheads="1"/>
            </p:cNvSpPr>
            <p:nvPr/>
          </p:nvSpPr>
          <p:spPr bwMode="auto">
            <a:xfrm>
              <a:off x="2831" y="1305"/>
              <a:ext cx="1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38" name="Rectangle 83"/>
            <p:cNvSpPr>
              <a:spLocks noChangeArrowheads="1"/>
            </p:cNvSpPr>
            <p:nvPr/>
          </p:nvSpPr>
          <p:spPr bwMode="auto">
            <a:xfrm>
              <a:off x="3023" y="1305"/>
              <a:ext cx="5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[height&gt; 1]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39" name="Rectangle 84"/>
            <p:cNvSpPr>
              <a:spLocks noChangeArrowheads="1"/>
            </p:cNvSpPr>
            <p:nvPr/>
          </p:nvSpPr>
          <p:spPr bwMode="auto">
            <a:xfrm>
              <a:off x="2623" y="1445"/>
              <a:ext cx="120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40" name="Rectangle 85"/>
            <p:cNvSpPr>
              <a:spLocks noChangeArrowheads="1"/>
            </p:cNvSpPr>
            <p:nvPr/>
          </p:nvSpPr>
          <p:spPr bwMode="auto">
            <a:xfrm>
              <a:off x="2669" y="1475"/>
              <a:ext cx="2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41" name="Rectangle 86"/>
            <p:cNvSpPr>
              <a:spLocks noChangeArrowheads="1"/>
            </p:cNvSpPr>
            <p:nvPr/>
          </p:nvSpPr>
          <p:spPr bwMode="auto">
            <a:xfrm>
              <a:off x="2910" y="1475"/>
              <a:ext cx="7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[height &lt; max-1]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42" name="Rectangle 87"/>
            <p:cNvSpPr>
              <a:spLocks noChangeArrowheads="1"/>
            </p:cNvSpPr>
            <p:nvPr/>
          </p:nvSpPr>
          <p:spPr bwMode="auto">
            <a:xfrm>
              <a:off x="3104" y="1105"/>
              <a:ext cx="25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43" name="Rectangle 88"/>
            <p:cNvSpPr>
              <a:spLocks noChangeArrowheads="1"/>
            </p:cNvSpPr>
            <p:nvPr/>
          </p:nvSpPr>
          <p:spPr bwMode="auto">
            <a:xfrm>
              <a:off x="3150" y="1135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top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44" name="Rectangle 89"/>
            <p:cNvSpPr>
              <a:spLocks noChangeArrowheads="1"/>
            </p:cNvSpPr>
            <p:nvPr/>
          </p:nvSpPr>
          <p:spPr bwMode="auto">
            <a:xfrm>
              <a:off x="4586" y="1445"/>
              <a:ext cx="25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45" name="Rectangle 90"/>
            <p:cNvSpPr>
              <a:spLocks noChangeArrowheads="1"/>
            </p:cNvSpPr>
            <p:nvPr/>
          </p:nvSpPr>
          <p:spPr bwMode="auto">
            <a:xfrm>
              <a:off x="4632" y="1475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top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46" name="Rectangle 91"/>
            <p:cNvSpPr>
              <a:spLocks noChangeArrowheads="1"/>
            </p:cNvSpPr>
            <p:nvPr/>
          </p:nvSpPr>
          <p:spPr bwMode="auto">
            <a:xfrm>
              <a:off x="1290" y="3422"/>
              <a:ext cx="4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47" name="Rectangle 92"/>
            <p:cNvSpPr>
              <a:spLocks noChangeArrowheads="1"/>
            </p:cNvSpPr>
            <p:nvPr/>
          </p:nvSpPr>
          <p:spPr bwMode="auto">
            <a:xfrm>
              <a:off x="1337" y="3449"/>
              <a:ext cx="17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说明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48" name="Rectangle 93"/>
            <p:cNvSpPr>
              <a:spLocks noChangeArrowheads="1"/>
            </p:cNvSpPr>
            <p:nvPr/>
          </p:nvSpPr>
          <p:spPr bwMode="auto">
            <a:xfrm>
              <a:off x="4533" y="1248"/>
              <a:ext cx="39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2049" name="Rectangle 94"/>
            <p:cNvSpPr>
              <a:spLocks noChangeArrowheads="1"/>
            </p:cNvSpPr>
            <p:nvPr/>
          </p:nvSpPr>
          <p:spPr bwMode="auto">
            <a:xfrm>
              <a:off x="4579" y="1278"/>
              <a:ext cx="2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2050" name="Rectangle 95"/>
            <p:cNvSpPr>
              <a:spLocks noChangeArrowheads="1"/>
            </p:cNvSpPr>
            <p:nvPr/>
          </p:nvSpPr>
          <p:spPr bwMode="auto">
            <a:xfrm>
              <a:off x="4821" y="127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*</a:t>
              </a:r>
              <a:endParaRPr lang="zh-TW" altLang="en-US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grpSp>
          <p:nvGrpSpPr>
            <p:cNvPr id="212051" name="Group 96"/>
            <p:cNvGrpSpPr>
              <a:grpSpLocks/>
            </p:cNvGrpSpPr>
            <p:nvPr/>
          </p:nvGrpSpPr>
          <p:grpSpPr bwMode="auto">
            <a:xfrm>
              <a:off x="1554" y="1690"/>
              <a:ext cx="85" cy="407"/>
              <a:chOff x="1554" y="1690"/>
              <a:chExt cx="85" cy="407"/>
            </a:xfrm>
          </p:grpSpPr>
          <p:sp>
            <p:nvSpPr>
              <p:cNvPr id="212052" name="Rectangle 97"/>
              <p:cNvSpPr>
                <a:spLocks noChangeArrowheads="1"/>
              </p:cNvSpPr>
              <p:nvPr/>
            </p:nvSpPr>
            <p:spPr bwMode="auto">
              <a:xfrm>
                <a:off x="1587" y="1690"/>
                <a:ext cx="19" cy="3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2053" name="Freeform 98"/>
              <p:cNvSpPr>
                <a:spLocks noChangeArrowheads="1"/>
              </p:cNvSpPr>
              <p:nvPr/>
            </p:nvSpPr>
            <p:spPr bwMode="auto">
              <a:xfrm>
                <a:off x="1554" y="2022"/>
                <a:ext cx="85" cy="75"/>
              </a:xfrm>
              <a:custGeom>
                <a:avLst/>
                <a:gdLst>
                  <a:gd name="T0" fmla="*/ 0 w 170"/>
                  <a:gd name="T1" fmla="*/ 0 h 152"/>
                  <a:gd name="T2" fmla="*/ 86 w 170"/>
                  <a:gd name="T3" fmla="*/ 152 h 152"/>
                  <a:gd name="T4" fmla="*/ 170 w 170"/>
                  <a:gd name="T5" fmla="*/ 0 h 152"/>
                  <a:gd name="T6" fmla="*/ 0 w 170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152">
                    <a:moveTo>
                      <a:pt x="0" y="0"/>
                    </a:moveTo>
                    <a:lnTo>
                      <a:pt x="86" y="152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aphicFrame>
          <p:nvGraphicFramePr>
            <p:cNvPr id="212054" name="Object 99"/>
            <p:cNvGraphicFramePr>
              <a:graphicFrameLocks noChangeAspect="1"/>
            </p:cNvGraphicFramePr>
            <p:nvPr/>
          </p:nvGraphicFramePr>
          <p:xfrm>
            <a:off x="617" y="1536"/>
            <a:ext cx="538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62" r:id="rId5" imgW="586447" imgH="1910499" progId="">
                    <p:embed/>
                  </p:oleObj>
                </mc:Choice>
                <mc:Fallback>
                  <p:oleObj r:id="rId5" imgW="586447" imgH="1910499" progId="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1536"/>
                          <a:ext cx="538" cy="1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20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404813"/>
            <a:ext cx="6480175" cy="539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tIns="0" bIns="0" anchor="t"/>
          <a:lstStyle/>
          <a:p>
            <a:pPr algn="ctr" defTabSz="1436688">
              <a:lnSpc>
                <a:spcPct val="90000"/>
              </a:lnSpc>
              <a:buClr>
                <a:srgbClr val="00518E"/>
              </a:buClr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示例：</a:t>
            </a:r>
            <a:r>
              <a:rPr lang="zh-CN" altLang="de-DE" sz="3200" smtClean="0">
                <a:solidFill>
                  <a:srgbClr val="FFFF00"/>
                </a:solidFill>
                <a:latin typeface="黑体" pitchFamily="49" charset="-122"/>
              </a:rPr>
              <a:t>状态</a:t>
            </a:r>
            <a:r>
              <a:rPr lang="en-US" altLang="en-US" sz="3200" smtClean="0">
                <a:solidFill>
                  <a:srgbClr val="FFFF00"/>
                </a:solidFill>
                <a:latin typeface="黑体" pitchFamily="49" charset="-122"/>
              </a:rPr>
              <a:t>图</a:t>
            </a:r>
            <a:endParaRPr lang="de-DE" altLang="de-DE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5"/>
          <p:cNvSpPr>
            <a:spLocks noChangeArrowheads="1"/>
          </p:cNvSpPr>
          <p:nvPr/>
        </p:nvSpPr>
        <p:spPr bwMode="auto">
          <a:xfrm>
            <a:off x="693738" y="2335213"/>
            <a:ext cx="73612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A77E"/>
              </a:solidFill>
              <a:ea typeface="宋体" pitchFamily="2" charset="-122"/>
            </a:endParaRPr>
          </a:p>
        </p:txBody>
      </p:sp>
      <p:graphicFrame>
        <p:nvGraphicFramePr>
          <p:cNvPr id="364607" name="Group 63"/>
          <p:cNvGraphicFramePr>
            <a:graphicFrameLocks noGrp="1"/>
          </p:cNvGraphicFramePr>
          <p:nvPr/>
        </p:nvGraphicFramePr>
        <p:xfrm>
          <a:off x="539750" y="1484313"/>
          <a:ext cx="8208963" cy="4105275"/>
        </p:xfrm>
        <a:graphic>
          <a:graphicData uri="http://schemas.openxmlformats.org/drawingml/2006/table">
            <a:tbl>
              <a:tblPr/>
              <a:tblGrid>
                <a:gridCol w="157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输入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状态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init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push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pop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delete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top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initial</a:t>
                      </a:r>
                    </a:p>
                  </a:txBody>
                  <a:tcPr marL="90001" marR="90001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empty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empty</a:t>
                      </a:r>
                    </a:p>
                  </a:txBody>
                  <a:tcPr marL="90001" marR="90001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error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deleted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error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</a:t>
                      </a:r>
                    </a:p>
                  </a:txBody>
                  <a:tcPr marL="90001" marR="90001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full(2)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empty(3)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filled(4)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error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full</a:t>
                      </a:r>
                    </a:p>
                  </a:txBody>
                  <a:tcPr marL="90001" marR="90001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full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error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full</a:t>
                      </a: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deleted</a:t>
                      </a:r>
                    </a:p>
                  </a:txBody>
                  <a:tcPr marL="90001" marR="90001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1" marR="90001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4070" name="Text Box 270"/>
          <p:cNvSpPr txBox="1">
            <a:spLocks noChangeArrowheads="1"/>
          </p:cNvSpPr>
          <p:nvPr/>
        </p:nvSpPr>
        <p:spPr bwMode="auto">
          <a:xfrm>
            <a:off x="900113" y="5805488"/>
            <a:ext cx="75596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(1)--push</a:t>
            </a:r>
            <a:r>
              <a:rPr lang="en-US" altLang="zh-CN" i="0">
                <a:solidFill>
                  <a:srgbClr val="00A77E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TW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[height &lt; max-1]</a:t>
            </a:r>
            <a:r>
              <a:rPr lang="en-US" altLang="zh-CN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	 (3)--pop</a:t>
            </a:r>
            <a:r>
              <a:rPr lang="en-US" altLang="zh-CN" i="0">
                <a:solidFill>
                  <a:srgbClr val="00A77E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TW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[height </a:t>
            </a:r>
            <a:r>
              <a:rPr lang="en-US" altLang="zh-CN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TW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1]</a:t>
            </a:r>
            <a:endParaRPr lang="en-US" altLang="zh-CN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(2)--push</a:t>
            </a:r>
            <a:r>
              <a:rPr lang="en-US" altLang="zh-CN" i="0">
                <a:solidFill>
                  <a:srgbClr val="00A77E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TW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[height </a:t>
            </a:r>
            <a:r>
              <a:rPr lang="en-US" altLang="zh-CN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TW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max-1]</a:t>
            </a:r>
            <a:r>
              <a:rPr lang="en-US" altLang="zh-CN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	 (4)--pop</a:t>
            </a:r>
            <a:r>
              <a:rPr lang="en-US" altLang="zh-CN" i="0">
                <a:solidFill>
                  <a:srgbClr val="00A77E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TW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[height &gt;</a:t>
            </a:r>
            <a:r>
              <a:rPr lang="en-US" altLang="zh-TW" i="0">
                <a:solidFill>
                  <a:srgbClr val="00A77E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TW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1]</a:t>
            </a:r>
          </a:p>
        </p:txBody>
      </p:sp>
      <p:sp>
        <p:nvSpPr>
          <p:cNvPr id="214071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333375"/>
            <a:ext cx="4968875" cy="539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tIns="0" bIns="0" anchor="t"/>
          <a:lstStyle/>
          <a:p>
            <a:pPr algn="ctr" defTabSz="1436688">
              <a:lnSpc>
                <a:spcPct val="90000"/>
              </a:lnSpc>
              <a:buClr>
                <a:srgbClr val="00518E"/>
              </a:buClr>
            </a:pPr>
            <a:r>
              <a:rPr lang="zh-CN" altLang="de-DE" sz="3200" smtClean="0">
                <a:solidFill>
                  <a:srgbClr val="FFFF00"/>
                </a:solidFill>
                <a:latin typeface="黑体" pitchFamily="49" charset="-122"/>
              </a:rPr>
              <a:t>状态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表</a:t>
            </a:r>
            <a:endParaRPr lang="de-DE" altLang="de-DE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组合 105"/>
          <p:cNvGrpSpPr>
            <a:grpSpLocks/>
          </p:cNvGrpSpPr>
          <p:nvPr/>
        </p:nvGrpSpPr>
        <p:grpSpPr bwMode="auto">
          <a:xfrm>
            <a:off x="1476375" y="1484313"/>
            <a:ext cx="6551613" cy="4968875"/>
            <a:chOff x="1447800" y="1506538"/>
            <a:chExt cx="6324600" cy="4443412"/>
          </a:xfrm>
        </p:grpSpPr>
        <p:sp>
          <p:nvSpPr>
            <p:cNvPr id="216066" name="Rectangle 19"/>
            <p:cNvSpPr>
              <a:spLocks noChangeArrowheads="1"/>
            </p:cNvSpPr>
            <p:nvPr/>
          </p:nvSpPr>
          <p:spPr bwMode="auto">
            <a:xfrm>
              <a:off x="1447800" y="1506538"/>
              <a:ext cx="6324600" cy="44434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67" name="Rectangle 20"/>
            <p:cNvSpPr>
              <a:spLocks noChangeArrowheads="1"/>
            </p:cNvSpPr>
            <p:nvPr/>
          </p:nvSpPr>
          <p:spPr bwMode="auto">
            <a:xfrm>
              <a:off x="4414838" y="1968500"/>
              <a:ext cx="38258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68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56112" y="1987225"/>
              <a:ext cx="204788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init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069" name="Rectangle 22"/>
            <p:cNvSpPr>
              <a:spLocks noChangeArrowheads="1"/>
            </p:cNvSpPr>
            <p:nvPr/>
          </p:nvSpPr>
          <p:spPr bwMode="auto">
            <a:xfrm>
              <a:off x="4191000" y="2854325"/>
              <a:ext cx="4873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70" name="Rectangle 2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59263" y="2903538"/>
              <a:ext cx="2873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071" name="Rectangle 24"/>
            <p:cNvSpPr>
              <a:spLocks noChangeArrowheads="1"/>
            </p:cNvSpPr>
            <p:nvPr/>
          </p:nvSpPr>
          <p:spPr bwMode="auto">
            <a:xfrm>
              <a:off x="2795588" y="2678113"/>
              <a:ext cx="41433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72" name="Oval 26"/>
            <p:cNvSpPr>
              <a:spLocks noChangeArrowheads="1"/>
            </p:cNvSpPr>
            <p:nvPr/>
          </p:nvSpPr>
          <p:spPr bwMode="auto">
            <a:xfrm>
              <a:off x="3632200" y="1635126"/>
              <a:ext cx="1008063" cy="352100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73" name="Rectangle 2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75088" y="1628775"/>
              <a:ext cx="4587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initial</a:t>
              </a:r>
            </a:p>
          </p:txBody>
        </p:sp>
        <p:sp>
          <p:nvSpPr>
            <p:cNvPr id="216074" name="Oval 28"/>
            <p:cNvSpPr>
              <a:spLocks noChangeArrowheads="1"/>
            </p:cNvSpPr>
            <p:nvPr/>
          </p:nvSpPr>
          <p:spPr bwMode="auto">
            <a:xfrm>
              <a:off x="3632200" y="2244725"/>
              <a:ext cx="1008063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75" name="Rectangle 2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22713" y="2405063"/>
              <a:ext cx="5778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empty   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076" name="Oval 30"/>
            <p:cNvSpPr>
              <a:spLocks noChangeArrowheads="1"/>
            </p:cNvSpPr>
            <p:nvPr/>
          </p:nvSpPr>
          <p:spPr bwMode="auto">
            <a:xfrm>
              <a:off x="1620838" y="4240213"/>
              <a:ext cx="1006475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77" name="Rectangle 3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35163" y="4400550"/>
              <a:ext cx="5334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empty  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078" name="Oval 32"/>
            <p:cNvSpPr>
              <a:spLocks noChangeArrowheads="1"/>
            </p:cNvSpPr>
            <p:nvPr/>
          </p:nvSpPr>
          <p:spPr bwMode="auto">
            <a:xfrm>
              <a:off x="4973638" y="2743200"/>
              <a:ext cx="1006475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79" name="Rectangle 3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105400" y="2903538"/>
              <a:ext cx="6032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deleted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080" name="Oval 34"/>
            <p:cNvSpPr>
              <a:spLocks noChangeArrowheads="1"/>
            </p:cNvSpPr>
            <p:nvPr/>
          </p:nvSpPr>
          <p:spPr bwMode="auto">
            <a:xfrm>
              <a:off x="2905125" y="4240213"/>
              <a:ext cx="1008063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81" name="Rectangle 3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19438" y="4400550"/>
              <a:ext cx="4651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082" name="Oval 36"/>
            <p:cNvSpPr>
              <a:spLocks noChangeArrowheads="1"/>
            </p:cNvSpPr>
            <p:nvPr/>
          </p:nvSpPr>
          <p:spPr bwMode="auto">
            <a:xfrm>
              <a:off x="5476875" y="4240213"/>
              <a:ext cx="1006475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83" name="Rectangle 3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88013" y="4400550"/>
              <a:ext cx="4191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</a:p>
          </p:txBody>
        </p:sp>
        <p:sp>
          <p:nvSpPr>
            <p:cNvPr id="216084" name="Oval 38"/>
            <p:cNvSpPr>
              <a:spLocks noChangeArrowheads="1"/>
            </p:cNvSpPr>
            <p:nvPr/>
          </p:nvSpPr>
          <p:spPr bwMode="auto">
            <a:xfrm>
              <a:off x="6704013" y="4240213"/>
              <a:ext cx="1008062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85" name="Rectangle 3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916738" y="4400550"/>
              <a:ext cx="4191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</a:p>
          </p:txBody>
        </p:sp>
        <p:sp>
          <p:nvSpPr>
            <p:cNvPr id="216086" name="Oval 40"/>
            <p:cNvSpPr>
              <a:spLocks noChangeArrowheads="1"/>
            </p:cNvSpPr>
            <p:nvPr/>
          </p:nvSpPr>
          <p:spPr bwMode="auto">
            <a:xfrm>
              <a:off x="2740025" y="5348288"/>
              <a:ext cx="1004888" cy="554037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87" name="Rectangle 4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068638" y="5508625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full</a:t>
              </a:r>
            </a:p>
          </p:txBody>
        </p:sp>
        <p:sp>
          <p:nvSpPr>
            <p:cNvPr id="216088" name="Oval 42"/>
            <p:cNvSpPr>
              <a:spLocks noChangeArrowheads="1"/>
            </p:cNvSpPr>
            <p:nvPr/>
          </p:nvSpPr>
          <p:spPr bwMode="auto">
            <a:xfrm>
              <a:off x="4022725" y="5348288"/>
              <a:ext cx="1006475" cy="554037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89" name="Rectangle 4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52925" y="5508625"/>
              <a:ext cx="2444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full</a:t>
              </a:r>
            </a:p>
          </p:txBody>
        </p:sp>
        <p:sp>
          <p:nvSpPr>
            <p:cNvPr id="216090" name="Oval 44"/>
            <p:cNvSpPr>
              <a:spLocks noChangeArrowheads="1"/>
            </p:cNvSpPr>
            <p:nvPr/>
          </p:nvSpPr>
          <p:spPr bwMode="auto">
            <a:xfrm>
              <a:off x="5308600" y="5348288"/>
              <a:ext cx="1006475" cy="554037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91" name="Rectangle 4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519738" y="5508625"/>
              <a:ext cx="3746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</a:p>
          </p:txBody>
        </p:sp>
        <p:sp>
          <p:nvSpPr>
            <p:cNvPr id="216092" name="Rectangle 4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21150" y="2798763"/>
              <a:ext cx="28575" cy="268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093" name="Freeform 4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073525" y="3062288"/>
              <a:ext cx="123825" cy="123825"/>
            </a:xfrm>
            <a:custGeom>
              <a:avLst/>
              <a:gdLst>
                <a:gd name="T0" fmla="*/ 0 w 125"/>
                <a:gd name="T1" fmla="*/ 0 h 123"/>
                <a:gd name="T2" fmla="*/ 63 w 125"/>
                <a:gd name="T3" fmla="*/ 123 h 123"/>
                <a:gd name="T4" fmla="*/ 125 w 125"/>
                <a:gd name="T5" fmla="*/ 0 h 123"/>
                <a:gd name="T6" fmla="*/ 0 w 125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3">
                  <a:moveTo>
                    <a:pt x="0" y="0"/>
                  </a:moveTo>
                  <a:lnTo>
                    <a:pt x="63" y="12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094" name="Freeform 4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576763" y="2620963"/>
              <a:ext cx="350837" cy="190500"/>
            </a:xfrm>
            <a:custGeom>
              <a:avLst/>
              <a:gdLst>
                <a:gd name="T0" fmla="*/ 13 w 351"/>
                <a:gd name="T1" fmla="*/ 0 h 191"/>
                <a:gd name="T2" fmla="*/ 0 w 351"/>
                <a:gd name="T3" fmla="*/ 24 h 191"/>
                <a:gd name="T4" fmla="*/ 338 w 351"/>
                <a:gd name="T5" fmla="*/ 191 h 191"/>
                <a:gd name="T6" fmla="*/ 351 w 351"/>
                <a:gd name="T7" fmla="*/ 166 h 191"/>
                <a:gd name="T8" fmla="*/ 13 w 351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91">
                  <a:moveTo>
                    <a:pt x="13" y="0"/>
                  </a:moveTo>
                  <a:lnTo>
                    <a:pt x="0" y="24"/>
                  </a:lnTo>
                  <a:lnTo>
                    <a:pt x="338" y="191"/>
                  </a:lnTo>
                  <a:lnTo>
                    <a:pt x="351" y="1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095" name="Freeform 4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89500" y="2744788"/>
              <a:ext cx="139700" cy="109537"/>
            </a:xfrm>
            <a:custGeom>
              <a:avLst/>
              <a:gdLst>
                <a:gd name="T0" fmla="*/ 0 w 140"/>
                <a:gd name="T1" fmla="*/ 109 h 109"/>
                <a:gd name="T2" fmla="*/ 140 w 140"/>
                <a:gd name="T3" fmla="*/ 109 h 109"/>
                <a:gd name="T4" fmla="*/ 56 w 140"/>
                <a:gd name="T5" fmla="*/ 0 h 109"/>
                <a:gd name="T6" fmla="*/ 0 w 140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09">
                  <a:moveTo>
                    <a:pt x="0" y="109"/>
                  </a:moveTo>
                  <a:lnTo>
                    <a:pt x="140" y="109"/>
                  </a:lnTo>
                  <a:lnTo>
                    <a:pt x="56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096" name="Freeform 5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35450" y="3679825"/>
              <a:ext cx="296863" cy="461963"/>
            </a:xfrm>
            <a:custGeom>
              <a:avLst/>
              <a:gdLst>
                <a:gd name="T0" fmla="*/ 23 w 297"/>
                <a:gd name="T1" fmla="*/ 0 h 465"/>
                <a:gd name="T2" fmla="*/ 0 w 297"/>
                <a:gd name="T3" fmla="*/ 14 h 465"/>
                <a:gd name="T4" fmla="*/ 274 w 297"/>
                <a:gd name="T5" fmla="*/ 465 h 465"/>
                <a:gd name="T6" fmla="*/ 297 w 297"/>
                <a:gd name="T7" fmla="*/ 451 h 465"/>
                <a:gd name="T8" fmla="*/ 23 w 297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65">
                  <a:moveTo>
                    <a:pt x="23" y="0"/>
                  </a:moveTo>
                  <a:lnTo>
                    <a:pt x="0" y="14"/>
                  </a:lnTo>
                  <a:lnTo>
                    <a:pt x="274" y="465"/>
                  </a:lnTo>
                  <a:lnTo>
                    <a:pt x="297" y="45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097" name="Freeform 5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464050" y="4102100"/>
              <a:ext cx="117475" cy="138113"/>
            </a:xfrm>
            <a:custGeom>
              <a:avLst/>
              <a:gdLst>
                <a:gd name="T0" fmla="*/ 0 w 118"/>
                <a:gd name="T1" fmla="*/ 64 h 138"/>
                <a:gd name="T2" fmla="*/ 118 w 118"/>
                <a:gd name="T3" fmla="*/ 138 h 138"/>
                <a:gd name="T4" fmla="*/ 108 w 118"/>
                <a:gd name="T5" fmla="*/ 0 h 138"/>
                <a:gd name="T6" fmla="*/ 0 w 118"/>
                <a:gd name="T7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38">
                  <a:moveTo>
                    <a:pt x="0" y="64"/>
                  </a:moveTo>
                  <a:lnTo>
                    <a:pt x="118" y="138"/>
                  </a:lnTo>
                  <a:lnTo>
                    <a:pt x="108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098" name="Freeform 5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462463" y="3563938"/>
              <a:ext cx="1033462" cy="730250"/>
            </a:xfrm>
            <a:custGeom>
              <a:avLst/>
              <a:gdLst>
                <a:gd name="T0" fmla="*/ 16 w 1035"/>
                <a:gd name="T1" fmla="*/ 0 h 730"/>
                <a:gd name="T2" fmla="*/ 0 w 1035"/>
                <a:gd name="T3" fmla="*/ 22 h 730"/>
                <a:gd name="T4" fmla="*/ 1019 w 1035"/>
                <a:gd name="T5" fmla="*/ 730 h 730"/>
                <a:gd name="T6" fmla="*/ 1035 w 1035"/>
                <a:gd name="T7" fmla="*/ 708 h 730"/>
                <a:gd name="T8" fmla="*/ 16 w 1035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5" h="730">
                  <a:moveTo>
                    <a:pt x="16" y="0"/>
                  </a:moveTo>
                  <a:lnTo>
                    <a:pt x="0" y="22"/>
                  </a:lnTo>
                  <a:lnTo>
                    <a:pt x="1019" y="730"/>
                  </a:lnTo>
                  <a:lnTo>
                    <a:pt x="1035" y="70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099" name="Freeform 5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448300" y="4229100"/>
              <a:ext cx="139700" cy="120650"/>
            </a:xfrm>
            <a:custGeom>
              <a:avLst/>
              <a:gdLst>
                <a:gd name="T0" fmla="*/ 0 w 138"/>
                <a:gd name="T1" fmla="*/ 101 h 121"/>
                <a:gd name="T2" fmla="*/ 138 w 138"/>
                <a:gd name="T3" fmla="*/ 121 h 121"/>
                <a:gd name="T4" fmla="*/ 71 w 138"/>
                <a:gd name="T5" fmla="*/ 0 h 121"/>
                <a:gd name="T6" fmla="*/ 0 w 138"/>
                <a:gd name="T7" fmla="*/ 10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21">
                  <a:moveTo>
                    <a:pt x="0" y="101"/>
                  </a:moveTo>
                  <a:lnTo>
                    <a:pt x="138" y="121"/>
                  </a:lnTo>
                  <a:lnTo>
                    <a:pt x="71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0" name="Freeform 5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554288" y="3508375"/>
              <a:ext cx="1085850" cy="731838"/>
            </a:xfrm>
            <a:custGeom>
              <a:avLst/>
              <a:gdLst>
                <a:gd name="T0" fmla="*/ 1089 w 1089"/>
                <a:gd name="T1" fmla="*/ 23 h 734"/>
                <a:gd name="T2" fmla="*/ 1074 w 1089"/>
                <a:gd name="T3" fmla="*/ 0 h 734"/>
                <a:gd name="T4" fmla="*/ 0 w 1089"/>
                <a:gd name="T5" fmla="*/ 711 h 734"/>
                <a:gd name="T6" fmla="*/ 15 w 1089"/>
                <a:gd name="T7" fmla="*/ 734 h 734"/>
                <a:gd name="T8" fmla="*/ 1089 w 1089"/>
                <a:gd name="T9" fmla="*/ 2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734">
                  <a:moveTo>
                    <a:pt x="1089" y="23"/>
                  </a:moveTo>
                  <a:lnTo>
                    <a:pt x="1074" y="0"/>
                  </a:lnTo>
                  <a:lnTo>
                    <a:pt x="0" y="711"/>
                  </a:lnTo>
                  <a:lnTo>
                    <a:pt x="15" y="734"/>
                  </a:lnTo>
                  <a:lnTo>
                    <a:pt x="1089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1" name="Freeform 5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60625" y="4175125"/>
              <a:ext cx="134938" cy="119063"/>
            </a:xfrm>
            <a:custGeom>
              <a:avLst/>
              <a:gdLst>
                <a:gd name="T0" fmla="*/ 69 w 138"/>
                <a:gd name="T1" fmla="*/ 0 h 121"/>
                <a:gd name="T2" fmla="*/ 0 w 138"/>
                <a:gd name="T3" fmla="*/ 121 h 121"/>
                <a:gd name="T4" fmla="*/ 138 w 138"/>
                <a:gd name="T5" fmla="*/ 103 h 121"/>
                <a:gd name="T6" fmla="*/ 69 w 138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21">
                  <a:moveTo>
                    <a:pt x="69" y="0"/>
                  </a:moveTo>
                  <a:lnTo>
                    <a:pt x="0" y="121"/>
                  </a:lnTo>
                  <a:lnTo>
                    <a:pt x="138" y="10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2" name="Freeform 5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633788" y="3676650"/>
              <a:ext cx="346075" cy="471488"/>
            </a:xfrm>
            <a:custGeom>
              <a:avLst/>
              <a:gdLst>
                <a:gd name="T0" fmla="*/ 345 w 345"/>
                <a:gd name="T1" fmla="*/ 16 h 472"/>
                <a:gd name="T2" fmla="*/ 323 w 345"/>
                <a:gd name="T3" fmla="*/ 0 h 472"/>
                <a:gd name="T4" fmla="*/ 0 w 345"/>
                <a:gd name="T5" fmla="*/ 456 h 472"/>
                <a:gd name="T6" fmla="*/ 22 w 345"/>
                <a:gd name="T7" fmla="*/ 472 h 472"/>
                <a:gd name="T8" fmla="*/ 345 w 345"/>
                <a:gd name="T9" fmla="*/ 1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472">
                  <a:moveTo>
                    <a:pt x="345" y="16"/>
                  </a:moveTo>
                  <a:lnTo>
                    <a:pt x="323" y="0"/>
                  </a:lnTo>
                  <a:lnTo>
                    <a:pt x="0" y="456"/>
                  </a:lnTo>
                  <a:lnTo>
                    <a:pt x="22" y="472"/>
                  </a:lnTo>
                  <a:lnTo>
                    <a:pt x="34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3" name="Freeform 5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76638" y="4102100"/>
              <a:ext cx="123825" cy="138113"/>
            </a:xfrm>
            <a:custGeom>
              <a:avLst/>
              <a:gdLst>
                <a:gd name="T0" fmla="*/ 19 w 122"/>
                <a:gd name="T1" fmla="*/ 0 h 138"/>
                <a:gd name="T2" fmla="*/ 0 w 122"/>
                <a:gd name="T3" fmla="*/ 138 h 138"/>
                <a:gd name="T4" fmla="*/ 122 w 122"/>
                <a:gd name="T5" fmla="*/ 71 h 138"/>
                <a:gd name="T6" fmla="*/ 19 w 122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38">
                  <a:moveTo>
                    <a:pt x="19" y="0"/>
                  </a:moveTo>
                  <a:lnTo>
                    <a:pt x="0" y="138"/>
                  </a:lnTo>
                  <a:lnTo>
                    <a:pt x="122" y="7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4" name="Freeform 6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657600" y="4726402"/>
              <a:ext cx="709247" cy="604423"/>
            </a:xfrm>
            <a:custGeom>
              <a:avLst/>
              <a:gdLst>
                <a:gd name="T0" fmla="*/ 657 w 657"/>
                <a:gd name="T1" fmla="*/ 21 h 605"/>
                <a:gd name="T2" fmla="*/ 638 w 657"/>
                <a:gd name="T3" fmla="*/ 0 h 605"/>
                <a:gd name="T4" fmla="*/ 0 w 657"/>
                <a:gd name="T5" fmla="*/ 584 h 605"/>
                <a:gd name="T6" fmla="*/ 19 w 657"/>
                <a:gd name="T7" fmla="*/ 605 h 605"/>
                <a:gd name="T8" fmla="*/ 657 w 657"/>
                <a:gd name="T9" fmla="*/ 2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605">
                  <a:moveTo>
                    <a:pt x="657" y="21"/>
                  </a:moveTo>
                  <a:lnTo>
                    <a:pt x="638" y="0"/>
                  </a:lnTo>
                  <a:lnTo>
                    <a:pt x="0" y="584"/>
                  </a:lnTo>
                  <a:lnTo>
                    <a:pt x="19" y="605"/>
                  </a:lnTo>
                  <a:lnTo>
                    <a:pt x="6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5" name="Freeform 6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76638" y="5273675"/>
              <a:ext cx="133350" cy="128588"/>
            </a:xfrm>
            <a:custGeom>
              <a:avLst/>
              <a:gdLst>
                <a:gd name="T0" fmla="*/ 49 w 134"/>
                <a:gd name="T1" fmla="*/ 0 h 130"/>
                <a:gd name="T2" fmla="*/ 0 w 134"/>
                <a:gd name="T3" fmla="*/ 130 h 130"/>
                <a:gd name="T4" fmla="*/ 134 w 134"/>
                <a:gd name="T5" fmla="*/ 90 h 130"/>
                <a:gd name="T6" fmla="*/ 49 w 134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0">
                  <a:moveTo>
                    <a:pt x="49" y="0"/>
                  </a:moveTo>
                  <a:lnTo>
                    <a:pt x="0" y="130"/>
                  </a:lnTo>
                  <a:lnTo>
                    <a:pt x="134" y="9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6" name="Freeform 6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648200" y="4735513"/>
              <a:ext cx="115888" cy="495300"/>
            </a:xfrm>
            <a:custGeom>
              <a:avLst/>
              <a:gdLst>
                <a:gd name="T0" fmla="*/ 117 w 117"/>
                <a:gd name="T1" fmla="*/ 5 h 496"/>
                <a:gd name="T2" fmla="*/ 90 w 117"/>
                <a:gd name="T3" fmla="*/ 0 h 496"/>
                <a:gd name="T4" fmla="*/ 0 w 117"/>
                <a:gd name="T5" fmla="*/ 492 h 496"/>
                <a:gd name="T6" fmla="*/ 27 w 117"/>
                <a:gd name="T7" fmla="*/ 496 h 496"/>
                <a:gd name="T8" fmla="*/ 117 w 117"/>
                <a:gd name="T9" fmla="*/ 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96">
                  <a:moveTo>
                    <a:pt x="117" y="5"/>
                  </a:moveTo>
                  <a:lnTo>
                    <a:pt x="90" y="0"/>
                  </a:lnTo>
                  <a:lnTo>
                    <a:pt x="0" y="492"/>
                  </a:lnTo>
                  <a:lnTo>
                    <a:pt x="27" y="496"/>
                  </a:lnTo>
                  <a:lnTo>
                    <a:pt x="11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7" name="Freeform 6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597400" y="5214938"/>
              <a:ext cx="122238" cy="133350"/>
            </a:xfrm>
            <a:custGeom>
              <a:avLst/>
              <a:gdLst>
                <a:gd name="T0" fmla="*/ 0 w 123"/>
                <a:gd name="T1" fmla="*/ 0 h 133"/>
                <a:gd name="T2" fmla="*/ 40 w 123"/>
                <a:gd name="T3" fmla="*/ 133 h 133"/>
                <a:gd name="T4" fmla="*/ 123 w 123"/>
                <a:gd name="T5" fmla="*/ 22 h 133"/>
                <a:gd name="T6" fmla="*/ 0 w 123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33">
                  <a:moveTo>
                    <a:pt x="0" y="0"/>
                  </a:moveTo>
                  <a:lnTo>
                    <a:pt x="40" y="133"/>
                  </a:lnTo>
                  <a:lnTo>
                    <a:pt x="123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8" name="Freeform 6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964113" y="4729163"/>
              <a:ext cx="450850" cy="585787"/>
            </a:xfrm>
            <a:custGeom>
              <a:avLst/>
              <a:gdLst>
                <a:gd name="T0" fmla="*/ 22 w 454"/>
                <a:gd name="T1" fmla="*/ 0 h 585"/>
                <a:gd name="T2" fmla="*/ 0 w 454"/>
                <a:gd name="T3" fmla="*/ 16 h 585"/>
                <a:gd name="T4" fmla="*/ 432 w 454"/>
                <a:gd name="T5" fmla="*/ 585 h 585"/>
                <a:gd name="T6" fmla="*/ 454 w 454"/>
                <a:gd name="T7" fmla="*/ 568 h 585"/>
                <a:gd name="T8" fmla="*/ 22 w 454"/>
                <a:gd name="T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585">
                  <a:moveTo>
                    <a:pt x="22" y="0"/>
                  </a:moveTo>
                  <a:lnTo>
                    <a:pt x="0" y="16"/>
                  </a:lnTo>
                  <a:lnTo>
                    <a:pt x="432" y="585"/>
                  </a:lnTo>
                  <a:lnTo>
                    <a:pt x="454" y="56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09" name="Freeform 6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351463" y="5268913"/>
              <a:ext cx="125412" cy="133350"/>
            </a:xfrm>
            <a:custGeom>
              <a:avLst/>
              <a:gdLst>
                <a:gd name="T0" fmla="*/ 0 w 124"/>
                <a:gd name="T1" fmla="*/ 73 h 136"/>
                <a:gd name="T2" fmla="*/ 124 w 124"/>
                <a:gd name="T3" fmla="*/ 136 h 136"/>
                <a:gd name="T4" fmla="*/ 100 w 124"/>
                <a:gd name="T5" fmla="*/ 0 h 136"/>
                <a:gd name="T6" fmla="*/ 0 w 124"/>
                <a:gd name="T7" fmla="*/ 7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36">
                  <a:moveTo>
                    <a:pt x="0" y="73"/>
                  </a:moveTo>
                  <a:lnTo>
                    <a:pt x="124" y="136"/>
                  </a:lnTo>
                  <a:lnTo>
                    <a:pt x="10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10" name="Oval 66"/>
            <p:cNvSpPr>
              <a:spLocks noChangeArrowheads="1"/>
            </p:cNvSpPr>
            <p:nvPr/>
          </p:nvSpPr>
          <p:spPr bwMode="auto">
            <a:xfrm>
              <a:off x="4191000" y="4240213"/>
              <a:ext cx="1006475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11" name="Rectangle 6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519613" y="4400550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full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12" name="Rectangle 68"/>
            <p:cNvSpPr>
              <a:spLocks noChangeArrowheads="1"/>
            </p:cNvSpPr>
            <p:nvPr/>
          </p:nvSpPr>
          <p:spPr bwMode="auto">
            <a:xfrm>
              <a:off x="4746625" y="2411413"/>
              <a:ext cx="579438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13" name="Rectangle 6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813300" y="2457450"/>
              <a:ext cx="36512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delete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14" name="Rectangle 70"/>
            <p:cNvSpPr>
              <a:spLocks noChangeArrowheads="1"/>
            </p:cNvSpPr>
            <p:nvPr/>
          </p:nvSpPr>
          <p:spPr bwMode="auto">
            <a:xfrm>
              <a:off x="3743325" y="3906838"/>
              <a:ext cx="4889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15" name="Rectangle 7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811588" y="3954463"/>
              <a:ext cx="2873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16" name="Rectangle 72"/>
            <p:cNvSpPr>
              <a:spLocks noChangeArrowheads="1"/>
            </p:cNvSpPr>
            <p:nvPr/>
          </p:nvSpPr>
          <p:spPr bwMode="auto">
            <a:xfrm>
              <a:off x="4525963" y="3906838"/>
              <a:ext cx="4873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17" name="Rectangle 7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94225" y="3954463"/>
              <a:ext cx="2873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18" name="Rectangle 74"/>
            <p:cNvSpPr>
              <a:spLocks noChangeArrowheads="1"/>
            </p:cNvSpPr>
            <p:nvPr/>
          </p:nvSpPr>
          <p:spPr bwMode="auto">
            <a:xfrm>
              <a:off x="5308600" y="3906838"/>
              <a:ext cx="4159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19" name="Rectangle 7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376863" y="3954463"/>
              <a:ext cx="2301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20" name="Rectangle 76"/>
            <p:cNvSpPr>
              <a:spLocks noChangeArrowheads="1"/>
            </p:cNvSpPr>
            <p:nvPr/>
          </p:nvSpPr>
          <p:spPr bwMode="auto">
            <a:xfrm>
              <a:off x="6035675" y="3851275"/>
              <a:ext cx="3730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21" name="Rectangle 7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100763" y="3898900"/>
              <a:ext cx="19367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top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22" name="Rectangle 78"/>
            <p:cNvSpPr>
              <a:spLocks noChangeArrowheads="1"/>
            </p:cNvSpPr>
            <p:nvPr/>
          </p:nvSpPr>
          <p:spPr bwMode="auto">
            <a:xfrm>
              <a:off x="3967163" y="5070475"/>
              <a:ext cx="3730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23" name="Rectangle 7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035425" y="5118100"/>
              <a:ext cx="1952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top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24" name="Rectangle 80"/>
            <p:cNvSpPr>
              <a:spLocks noChangeArrowheads="1"/>
            </p:cNvSpPr>
            <p:nvPr/>
          </p:nvSpPr>
          <p:spPr bwMode="auto">
            <a:xfrm>
              <a:off x="4667250" y="4959350"/>
              <a:ext cx="5794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25" name="Rectangle 8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733925" y="5006975"/>
              <a:ext cx="2873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26" name="Rectangle 82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084763" y="5006975"/>
              <a:ext cx="762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*</a:t>
              </a:r>
              <a:endParaRPr lang="zh-TW" altLang="en-US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27" name="Rectangle 83"/>
            <p:cNvSpPr>
              <a:spLocks noChangeArrowheads="1"/>
            </p:cNvSpPr>
            <p:nvPr/>
          </p:nvSpPr>
          <p:spPr bwMode="auto">
            <a:xfrm>
              <a:off x="5421313" y="4959350"/>
              <a:ext cx="41433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28" name="Rectangle 8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5487988" y="5006975"/>
              <a:ext cx="2286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grpSp>
          <p:nvGrpSpPr>
            <p:cNvPr id="216129" name="Group 103"/>
            <p:cNvGrpSpPr>
              <a:grpSpLocks/>
            </p:cNvGrpSpPr>
            <p:nvPr/>
          </p:nvGrpSpPr>
          <p:grpSpPr bwMode="auto">
            <a:xfrm>
              <a:off x="1454150" y="2398713"/>
              <a:ext cx="2179638" cy="623887"/>
              <a:chOff x="916" y="1615"/>
              <a:chExt cx="1373" cy="393"/>
            </a:xfrm>
          </p:grpSpPr>
          <p:grpSp>
            <p:nvGrpSpPr>
              <p:cNvPr id="216130" name="Group 102"/>
              <p:cNvGrpSpPr>
                <a:grpSpLocks/>
              </p:cNvGrpSpPr>
              <p:nvPr/>
            </p:nvGrpSpPr>
            <p:grpSpPr bwMode="auto">
              <a:xfrm>
                <a:off x="916" y="1615"/>
                <a:ext cx="1373" cy="393"/>
                <a:chOff x="916" y="1615"/>
                <a:chExt cx="1373" cy="393"/>
              </a:xfrm>
            </p:grpSpPr>
            <p:sp>
              <p:nvSpPr>
                <p:cNvPr id="216131" name="Rectangle 25"/>
                <p:cNvSpPr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910" y="1615"/>
                  <a:ext cx="144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TW" sz="12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pop</a:t>
                  </a:r>
                  <a:endParaRPr lang="en-US" altLang="zh-TW">
                    <a:solidFill>
                      <a:schemeClr val="tx2"/>
                    </a:solidFill>
                    <a:ea typeface="PMingLiU" pitchFamily="18" charset="-120"/>
                  </a:endParaRPr>
                </a:p>
              </p:txBody>
            </p:sp>
            <p:sp>
              <p:nvSpPr>
                <p:cNvPr id="216132" name="Oval 87"/>
                <p:cNvSpPr>
                  <a:spLocks noChangeArrowheads="1"/>
                </p:cNvSpPr>
                <p:nvPr/>
              </p:nvSpPr>
              <p:spPr bwMode="auto">
                <a:xfrm>
                  <a:off x="916" y="1657"/>
                  <a:ext cx="634" cy="351"/>
                </a:xfrm>
                <a:prstGeom prst="ellipse">
                  <a:avLst/>
                </a:prstGeom>
                <a:solidFill>
                  <a:srgbClr val="D9D9D9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solidFill>
                      <a:srgbClr val="00A77E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16133" name="Rectangle 88"/>
                <p:cNvSpPr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967" y="1759"/>
                  <a:ext cx="45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TW" altLang="en-US" sz="14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   </a:t>
                  </a:r>
                  <a:r>
                    <a:rPr lang="en-US" altLang="zh-TW" sz="14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ERROR</a:t>
                  </a:r>
                  <a:endParaRPr lang="en-US" altLang="zh-TW">
                    <a:solidFill>
                      <a:schemeClr val="tx2"/>
                    </a:solidFill>
                    <a:ea typeface="PMingLiU" pitchFamily="18" charset="-120"/>
                  </a:endParaRPr>
                </a:p>
              </p:txBody>
            </p:sp>
            <p:sp>
              <p:nvSpPr>
                <p:cNvPr id="216134" name="Freeform 89"/>
                <p:cNvSpPr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624" y="1685"/>
                  <a:ext cx="665" cy="142"/>
                </a:xfrm>
                <a:custGeom>
                  <a:avLst/>
                  <a:gdLst>
                    <a:gd name="T0" fmla="*/ 1060 w 1060"/>
                    <a:gd name="T1" fmla="*/ 26 h 225"/>
                    <a:gd name="T2" fmla="*/ 1055 w 1060"/>
                    <a:gd name="T3" fmla="*/ 0 h 225"/>
                    <a:gd name="T4" fmla="*/ 0 w 1060"/>
                    <a:gd name="T5" fmla="*/ 199 h 225"/>
                    <a:gd name="T6" fmla="*/ 5 w 1060"/>
                    <a:gd name="T7" fmla="*/ 225 h 225"/>
                    <a:gd name="T8" fmla="*/ 1060 w 1060"/>
                    <a:gd name="T9" fmla="*/ 2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0" h="225">
                      <a:moveTo>
                        <a:pt x="1060" y="26"/>
                      </a:moveTo>
                      <a:lnTo>
                        <a:pt x="1055" y="0"/>
                      </a:lnTo>
                      <a:lnTo>
                        <a:pt x="0" y="199"/>
                      </a:lnTo>
                      <a:lnTo>
                        <a:pt x="5" y="225"/>
                      </a:lnTo>
                      <a:lnTo>
                        <a:pt x="106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216135" name="Freeform 9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550" y="1779"/>
                <a:ext cx="84" cy="77"/>
              </a:xfrm>
              <a:custGeom>
                <a:avLst/>
                <a:gdLst>
                  <a:gd name="T0" fmla="*/ 111 w 134"/>
                  <a:gd name="T1" fmla="*/ 0 h 121"/>
                  <a:gd name="T2" fmla="*/ 0 w 134"/>
                  <a:gd name="T3" fmla="*/ 84 h 121"/>
                  <a:gd name="T4" fmla="*/ 134 w 134"/>
                  <a:gd name="T5" fmla="*/ 121 h 121"/>
                  <a:gd name="T6" fmla="*/ 111 w 134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121">
                    <a:moveTo>
                      <a:pt x="111" y="0"/>
                    </a:moveTo>
                    <a:lnTo>
                      <a:pt x="0" y="84"/>
                    </a:lnTo>
                    <a:lnTo>
                      <a:pt x="134" y="12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16136" name="Rectangle 93"/>
            <p:cNvSpPr>
              <a:spLocks noChangeArrowheads="1"/>
            </p:cNvSpPr>
            <p:nvPr/>
          </p:nvSpPr>
          <p:spPr bwMode="auto">
            <a:xfrm>
              <a:off x="3016250" y="3851275"/>
              <a:ext cx="41751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37" name="Rectangle 9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084513" y="3898900"/>
              <a:ext cx="2286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38" name="Rectangle 95"/>
            <p:cNvSpPr>
              <a:spLocks noChangeArrowheads="1"/>
            </p:cNvSpPr>
            <p:nvPr/>
          </p:nvSpPr>
          <p:spPr bwMode="auto">
            <a:xfrm>
              <a:off x="3297238" y="2908300"/>
              <a:ext cx="3746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grpSp>
          <p:nvGrpSpPr>
            <p:cNvPr id="216139" name="Group 105"/>
            <p:cNvGrpSpPr>
              <a:grpSpLocks/>
            </p:cNvGrpSpPr>
            <p:nvPr/>
          </p:nvGrpSpPr>
          <p:grpSpPr bwMode="auto">
            <a:xfrm>
              <a:off x="1789113" y="2678113"/>
              <a:ext cx="1906587" cy="1009650"/>
              <a:chOff x="1127" y="1791"/>
              <a:chExt cx="1201" cy="636"/>
            </a:xfrm>
          </p:grpSpPr>
          <p:sp>
            <p:nvSpPr>
              <p:cNvPr id="216140" name="Oval 85"/>
              <p:cNvSpPr>
                <a:spLocks noChangeArrowheads="1"/>
              </p:cNvSpPr>
              <p:nvPr/>
            </p:nvSpPr>
            <p:spPr bwMode="auto">
              <a:xfrm>
                <a:off x="1127" y="2076"/>
                <a:ext cx="634" cy="351"/>
              </a:xfrm>
              <a:prstGeom prst="ellipse">
                <a:avLst/>
              </a:prstGeom>
              <a:solidFill>
                <a:srgbClr val="D9D9D9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6141" name="Rectangle 86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179" y="2178"/>
                <a:ext cx="45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TW" altLang="en-US" sz="14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   </a:t>
                </a:r>
                <a:r>
                  <a:rPr lang="en-US" altLang="zh-TW" sz="14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ERROR</a:t>
                </a:r>
              </a:p>
            </p:txBody>
          </p:sp>
          <p:sp>
            <p:nvSpPr>
              <p:cNvPr id="216142" name="Freeform 9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816" y="1791"/>
                <a:ext cx="512" cy="387"/>
              </a:xfrm>
              <a:custGeom>
                <a:avLst/>
                <a:gdLst>
                  <a:gd name="T0" fmla="*/ 814 w 814"/>
                  <a:gd name="T1" fmla="*/ 22 h 617"/>
                  <a:gd name="T2" fmla="*/ 797 w 814"/>
                  <a:gd name="T3" fmla="*/ 0 h 617"/>
                  <a:gd name="T4" fmla="*/ 0 w 814"/>
                  <a:gd name="T5" fmla="*/ 595 h 617"/>
                  <a:gd name="T6" fmla="*/ 16 w 814"/>
                  <a:gd name="T7" fmla="*/ 617 h 617"/>
                  <a:gd name="T8" fmla="*/ 814 w 814"/>
                  <a:gd name="T9" fmla="*/ 22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4" h="617">
                    <a:moveTo>
                      <a:pt x="814" y="22"/>
                    </a:moveTo>
                    <a:lnTo>
                      <a:pt x="797" y="0"/>
                    </a:lnTo>
                    <a:lnTo>
                      <a:pt x="0" y="595"/>
                    </a:lnTo>
                    <a:lnTo>
                      <a:pt x="16" y="617"/>
                    </a:lnTo>
                    <a:lnTo>
                      <a:pt x="81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6143" name="Freeform 92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761" y="2139"/>
                <a:ext cx="85" cy="77"/>
              </a:xfrm>
              <a:custGeom>
                <a:avLst/>
                <a:gdLst>
                  <a:gd name="T0" fmla="*/ 63 w 136"/>
                  <a:gd name="T1" fmla="*/ 0 h 124"/>
                  <a:gd name="T2" fmla="*/ 0 w 136"/>
                  <a:gd name="T3" fmla="*/ 124 h 124"/>
                  <a:gd name="T4" fmla="*/ 136 w 136"/>
                  <a:gd name="T5" fmla="*/ 100 h 124"/>
                  <a:gd name="T6" fmla="*/ 63 w 136"/>
                  <a:gd name="T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124">
                    <a:moveTo>
                      <a:pt x="63" y="0"/>
                    </a:moveTo>
                    <a:lnTo>
                      <a:pt x="0" y="124"/>
                    </a:lnTo>
                    <a:lnTo>
                      <a:pt x="136" y="10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6144" name="Rectangle 96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19" y="1967"/>
                <a:ext cx="1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top</a:t>
                </a:r>
                <a:endParaRPr lang="en-US" altLang="zh-TW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216145" name="Rectangle 99"/>
            <p:cNvSpPr>
              <a:spLocks noChangeArrowheads="1"/>
            </p:cNvSpPr>
            <p:nvPr/>
          </p:nvSpPr>
          <p:spPr bwMode="auto">
            <a:xfrm>
              <a:off x="5756275" y="3395663"/>
              <a:ext cx="5794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grpSp>
          <p:nvGrpSpPr>
            <p:cNvPr id="216146" name="Group 107"/>
            <p:cNvGrpSpPr>
              <a:grpSpLocks/>
            </p:cNvGrpSpPr>
            <p:nvPr/>
          </p:nvGrpSpPr>
          <p:grpSpPr bwMode="auto">
            <a:xfrm>
              <a:off x="4635500" y="3443288"/>
              <a:ext cx="3132138" cy="687387"/>
              <a:chOff x="2920" y="2273"/>
              <a:chExt cx="1973" cy="433"/>
            </a:xfrm>
          </p:grpSpPr>
          <p:sp>
            <p:nvSpPr>
              <p:cNvPr id="216147" name="Freeform 54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920" y="2278"/>
                <a:ext cx="1264" cy="247"/>
              </a:xfrm>
              <a:custGeom>
                <a:avLst/>
                <a:gdLst>
                  <a:gd name="T0" fmla="*/ 4 w 2011"/>
                  <a:gd name="T1" fmla="*/ 0 h 393"/>
                  <a:gd name="T2" fmla="*/ 0 w 2011"/>
                  <a:gd name="T3" fmla="*/ 27 h 393"/>
                  <a:gd name="T4" fmla="*/ 2006 w 2011"/>
                  <a:gd name="T5" fmla="*/ 393 h 393"/>
                  <a:gd name="T6" fmla="*/ 2011 w 2011"/>
                  <a:gd name="T7" fmla="*/ 367 h 393"/>
                  <a:gd name="T8" fmla="*/ 4 w 2011"/>
                  <a:gd name="T9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1" h="393">
                    <a:moveTo>
                      <a:pt x="4" y="0"/>
                    </a:moveTo>
                    <a:lnTo>
                      <a:pt x="0" y="27"/>
                    </a:lnTo>
                    <a:lnTo>
                      <a:pt x="2006" y="393"/>
                    </a:lnTo>
                    <a:lnTo>
                      <a:pt x="2011" y="36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6148" name="Freeform 55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174" y="2478"/>
                <a:ext cx="84" cy="77"/>
              </a:xfrm>
              <a:custGeom>
                <a:avLst/>
                <a:gdLst>
                  <a:gd name="T0" fmla="*/ 0 w 134"/>
                  <a:gd name="T1" fmla="*/ 122 h 122"/>
                  <a:gd name="T2" fmla="*/ 134 w 134"/>
                  <a:gd name="T3" fmla="*/ 83 h 122"/>
                  <a:gd name="T4" fmla="*/ 22 w 134"/>
                  <a:gd name="T5" fmla="*/ 0 h 122"/>
                  <a:gd name="T6" fmla="*/ 0 w 134"/>
                  <a:gd name="T7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122">
                    <a:moveTo>
                      <a:pt x="0" y="122"/>
                    </a:moveTo>
                    <a:lnTo>
                      <a:pt x="134" y="83"/>
                    </a:lnTo>
                    <a:lnTo>
                      <a:pt x="22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6149" name="Oval 97"/>
              <p:cNvSpPr>
                <a:spLocks noChangeArrowheads="1"/>
              </p:cNvSpPr>
              <p:nvPr/>
            </p:nvSpPr>
            <p:spPr bwMode="auto">
              <a:xfrm>
                <a:off x="4258" y="2355"/>
                <a:ext cx="635" cy="351"/>
              </a:xfrm>
              <a:prstGeom prst="ellipse">
                <a:avLst/>
              </a:prstGeom>
              <a:solidFill>
                <a:srgbClr val="D9D9D9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  <a:ea typeface="宋体" pitchFamily="2" charset="-122"/>
                </a:endParaRPr>
              </a:p>
            </p:txBody>
          </p:sp>
          <p:sp>
            <p:nvSpPr>
              <p:cNvPr id="216150" name="Rectangle 9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310" y="2457"/>
                <a:ext cx="45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TW" altLang="en-US" sz="14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   </a:t>
                </a:r>
                <a:r>
                  <a:rPr lang="en-US" altLang="zh-TW" sz="14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ERROR</a:t>
                </a:r>
                <a:endParaRPr lang="en-US" altLang="zh-TW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  <p:sp>
            <p:nvSpPr>
              <p:cNvPr id="216151" name="Rectangle 100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667" y="227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delete</a:t>
                </a:r>
                <a:endParaRPr lang="en-US" altLang="zh-TW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216152" name="Freeform 101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578350" y="3562350"/>
              <a:ext cx="2071688" cy="760413"/>
            </a:xfrm>
            <a:custGeom>
              <a:avLst/>
              <a:gdLst>
                <a:gd name="T0" fmla="*/ 10 w 2077"/>
                <a:gd name="T1" fmla="*/ 0 h 761"/>
                <a:gd name="T2" fmla="*/ 0 w 2077"/>
                <a:gd name="T3" fmla="*/ 26 h 761"/>
                <a:gd name="T4" fmla="*/ 2068 w 2077"/>
                <a:gd name="T5" fmla="*/ 761 h 761"/>
                <a:gd name="T6" fmla="*/ 2077 w 2077"/>
                <a:gd name="T7" fmla="*/ 736 h 761"/>
                <a:gd name="T8" fmla="*/ 10 w 2077"/>
                <a:gd name="T9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7" h="761">
                  <a:moveTo>
                    <a:pt x="10" y="0"/>
                  </a:moveTo>
                  <a:lnTo>
                    <a:pt x="0" y="26"/>
                  </a:lnTo>
                  <a:lnTo>
                    <a:pt x="2068" y="761"/>
                  </a:lnTo>
                  <a:lnTo>
                    <a:pt x="2077" y="7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53" name="Freeform 102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6623050" y="4249738"/>
              <a:ext cx="136525" cy="119062"/>
            </a:xfrm>
            <a:custGeom>
              <a:avLst/>
              <a:gdLst>
                <a:gd name="T0" fmla="*/ 0 w 139"/>
                <a:gd name="T1" fmla="*/ 116 h 116"/>
                <a:gd name="T2" fmla="*/ 139 w 139"/>
                <a:gd name="T3" fmla="*/ 99 h 116"/>
                <a:gd name="T4" fmla="*/ 42 w 139"/>
                <a:gd name="T5" fmla="*/ 0 h 116"/>
                <a:gd name="T6" fmla="*/ 0 w 139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0" y="116"/>
                  </a:moveTo>
                  <a:lnTo>
                    <a:pt x="139" y="99"/>
                  </a:lnTo>
                  <a:lnTo>
                    <a:pt x="42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54" name="Oval 103"/>
            <p:cNvSpPr>
              <a:spLocks noChangeArrowheads="1"/>
            </p:cNvSpPr>
            <p:nvPr/>
          </p:nvSpPr>
          <p:spPr bwMode="auto">
            <a:xfrm>
              <a:off x="3632200" y="3186113"/>
              <a:ext cx="1008063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55" name="Rectangle 10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843338" y="3346450"/>
              <a:ext cx="4635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16156" name="Rectangle 106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121150" y="2022475"/>
              <a:ext cx="28575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sp>
          <p:nvSpPr>
            <p:cNvPr id="216157" name="Freeform 107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073525" y="2122488"/>
              <a:ext cx="123825" cy="122237"/>
            </a:xfrm>
            <a:custGeom>
              <a:avLst/>
              <a:gdLst>
                <a:gd name="T0" fmla="*/ 0 w 125"/>
                <a:gd name="T1" fmla="*/ 0 h 124"/>
                <a:gd name="T2" fmla="*/ 63 w 125"/>
                <a:gd name="T3" fmla="*/ 124 h 124"/>
                <a:gd name="T4" fmla="*/ 125 w 125"/>
                <a:gd name="T5" fmla="*/ 0 h 124"/>
                <a:gd name="T6" fmla="*/ 0 w 125"/>
                <a:gd name="T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4">
                  <a:moveTo>
                    <a:pt x="0" y="0"/>
                  </a:moveTo>
                  <a:lnTo>
                    <a:pt x="63" y="124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158" name="Rectangle 112"/>
            <p:cNvSpPr>
              <a:spLocks noChangeArrowheads="1"/>
            </p:cNvSpPr>
            <p:nvPr/>
          </p:nvSpPr>
          <p:spPr bwMode="auto">
            <a:xfrm>
              <a:off x="6315075" y="4905375"/>
              <a:ext cx="5794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  <a:ea typeface="宋体" pitchFamily="2" charset="-122"/>
              </a:endParaRPr>
            </a:p>
          </p:txBody>
        </p:sp>
        <p:grpSp>
          <p:nvGrpSpPr>
            <p:cNvPr id="216159" name="Group 109"/>
            <p:cNvGrpSpPr>
              <a:grpSpLocks/>
            </p:cNvGrpSpPr>
            <p:nvPr/>
          </p:nvGrpSpPr>
          <p:grpSpPr bwMode="auto">
            <a:xfrm>
              <a:off x="5191125" y="4632325"/>
              <a:ext cx="2465388" cy="1176338"/>
              <a:chOff x="3270" y="3022"/>
              <a:chExt cx="1553" cy="741"/>
            </a:xfrm>
          </p:grpSpPr>
          <p:sp>
            <p:nvSpPr>
              <p:cNvPr id="216160" name="Freeform 109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135" y="3404"/>
                <a:ext cx="88" cy="70"/>
              </a:xfrm>
              <a:custGeom>
                <a:avLst/>
                <a:gdLst>
                  <a:gd name="T0" fmla="*/ 0 w 140"/>
                  <a:gd name="T1" fmla="*/ 111 h 111"/>
                  <a:gd name="T2" fmla="*/ 140 w 140"/>
                  <a:gd name="T3" fmla="*/ 109 h 111"/>
                  <a:gd name="T4" fmla="*/ 54 w 140"/>
                  <a:gd name="T5" fmla="*/ 0 h 111"/>
                  <a:gd name="T6" fmla="*/ 0 w 140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11">
                    <a:moveTo>
                      <a:pt x="0" y="111"/>
                    </a:moveTo>
                    <a:lnTo>
                      <a:pt x="140" y="109"/>
                    </a:lnTo>
                    <a:lnTo>
                      <a:pt x="54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216161" name="Group 108"/>
              <p:cNvGrpSpPr>
                <a:grpSpLocks/>
              </p:cNvGrpSpPr>
              <p:nvPr/>
            </p:nvGrpSpPr>
            <p:grpSpPr bwMode="auto">
              <a:xfrm>
                <a:off x="3270" y="3022"/>
                <a:ext cx="1553" cy="741"/>
                <a:chOff x="3270" y="3011"/>
                <a:chExt cx="1553" cy="741"/>
              </a:xfrm>
            </p:grpSpPr>
            <p:sp>
              <p:nvSpPr>
                <p:cNvPr id="216162" name="Freeform 108"/>
                <p:cNvSpPr>
                  <a:spLocks noChangeArrowhead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3270" y="3011"/>
                  <a:ext cx="889" cy="435"/>
                </a:xfrm>
                <a:custGeom>
                  <a:avLst/>
                  <a:gdLst>
                    <a:gd name="T0" fmla="*/ 11 w 1413"/>
                    <a:gd name="T1" fmla="*/ 0 h 693"/>
                    <a:gd name="T2" fmla="*/ 0 w 1413"/>
                    <a:gd name="T3" fmla="*/ 24 h 693"/>
                    <a:gd name="T4" fmla="*/ 1401 w 1413"/>
                    <a:gd name="T5" fmla="*/ 693 h 693"/>
                    <a:gd name="T6" fmla="*/ 1413 w 1413"/>
                    <a:gd name="T7" fmla="*/ 668 h 693"/>
                    <a:gd name="T8" fmla="*/ 11 w 1413"/>
                    <a:gd name="T9" fmla="*/ 0 h 6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3" h="693">
                      <a:moveTo>
                        <a:pt x="11" y="0"/>
                      </a:moveTo>
                      <a:lnTo>
                        <a:pt x="0" y="24"/>
                      </a:lnTo>
                      <a:lnTo>
                        <a:pt x="1401" y="693"/>
                      </a:lnTo>
                      <a:lnTo>
                        <a:pt x="1413" y="668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6163" name="Oval 110"/>
                <p:cNvSpPr>
                  <a:spLocks noChangeArrowheads="1"/>
                </p:cNvSpPr>
                <p:nvPr/>
              </p:nvSpPr>
              <p:spPr bwMode="auto">
                <a:xfrm>
                  <a:off x="4188" y="3403"/>
                  <a:ext cx="635" cy="349"/>
                </a:xfrm>
                <a:prstGeom prst="ellipse">
                  <a:avLst/>
                </a:prstGeom>
                <a:solidFill>
                  <a:srgbClr val="D9D9D9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solidFill>
                      <a:srgbClr val="00A77E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16164" name="Rectangle 111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4240" y="3503"/>
                  <a:ext cx="459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TW" altLang="en-US" sz="14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   </a:t>
                  </a:r>
                  <a:r>
                    <a:rPr lang="en-US" altLang="zh-TW" sz="14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ERROR</a:t>
                  </a:r>
                </a:p>
              </p:txBody>
            </p:sp>
            <p:sp>
              <p:nvSpPr>
                <p:cNvPr id="216165" name="Rectangle 113"/>
                <p:cNvSpPr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4019" y="3223"/>
                  <a:ext cx="231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defTabSz="762000"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defTabSz="762000" fontAlgn="base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TW" sz="12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delete</a:t>
                  </a:r>
                  <a:endParaRPr lang="en-US" altLang="zh-TW">
                    <a:solidFill>
                      <a:schemeClr val="tx2"/>
                    </a:solidFill>
                    <a:ea typeface="PMingLiU" pitchFamily="18" charset="-120"/>
                  </a:endParaRPr>
                </a:p>
              </p:txBody>
            </p:sp>
          </p:grpSp>
        </p:grpSp>
      </p:grpSp>
      <p:sp>
        <p:nvSpPr>
          <p:cNvPr id="216166" name="Rectangle 15"/>
          <p:cNvSpPr txBox="1">
            <a:spLocks noChangeArrowheads="1"/>
          </p:cNvSpPr>
          <p:nvPr/>
        </p:nvSpPr>
        <p:spPr bwMode="auto">
          <a:xfrm>
            <a:off x="1476375" y="476250"/>
            <a:ext cx="5976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518E"/>
              </a:buClr>
            </a:pPr>
            <a:r>
              <a:rPr lang="zh-CN" altLang="en-US" sz="3200" i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状态转化树生成测试用例</a:t>
            </a:r>
            <a:endParaRPr lang="de-DE" altLang="zh-TW" sz="3200" i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121400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EFSM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工具 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- FSME</a:t>
            </a:r>
          </a:p>
        </p:txBody>
      </p:sp>
      <p:pic>
        <p:nvPicPr>
          <p:cNvPr id="218114" name="Picture 2" descr="图2 可视化的FS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17625"/>
            <a:ext cx="709295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481762" cy="762000"/>
          </a:xfrm>
        </p:spPr>
        <p:txBody>
          <a:bodyPr/>
          <a:lstStyle/>
          <a:p>
            <a:pPr algn="ctr"/>
            <a:r>
              <a:rPr lang="zh-CN" altLang="en-US" sz="3200" smtClean="0">
                <a:latin typeface="黑体" pitchFamily="49" charset="-122"/>
              </a:rPr>
              <a:t>补充：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基于用户场景的测试</a:t>
            </a:r>
            <a:endParaRPr lang="zh-CN" altLang="en-US" sz="4000" b="1" i="1" smtClean="0">
              <a:solidFill>
                <a:schemeClr val="hlink"/>
              </a:solidFill>
            </a:endParaRPr>
          </a:p>
        </p:txBody>
      </p:sp>
      <p:pic>
        <p:nvPicPr>
          <p:cNvPr id="220162" name="图片 2" descr="屏幕快照 2014-03-28 下午9.01.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484313"/>
            <a:ext cx="4670425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63" name="图片 3" descr="320px-Use_case_restaurant_model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755650" y="1628775"/>
            <a:ext cx="7753350" cy="4429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也称作基于</a:t>
            </a:r>
            <a:r>
              <a:rPr lang="zh-CN" altLang="de-DE" sz="2000" i="0" u="sng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用户场景测试</a:t>
            </a:r>
            <a:r>
              <a:rPr lang="de-DE" altLang="zh-CN" sz="2000" i="0" u="sng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(user scenario testing)</a:t>
            </a:r>
          </a:p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分析用户会是怎样与系统打交道的，以及</a:t>
            </a:r>
            <a:r>
              <a:rPr lang="zh-CN" altLang="en-US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zh-CN" alt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典型行为</a:t>
            </a:r>
            <a:r>
              <a:rPr lang="zh-CN" altLang="en-US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分析</a:t>
            </a:r>
            <a:endParaRPr lang="de-DE" altLang="de-DE" sz="2000" i="0" noProof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根据不同的特性区分不同的用户群体</a:t>
            </a:r>
            <a:r>
              <a:rPr lang="zh-CN" altLang="en-US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、用户角色</a:t>
            </a:r>
            <a:endParaRPr lang="de-DE" altLang="de-DE" sz="2000" i="0" noProof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用例描述了参与者（包括用户与系统）之间的相互作用，并从这些交互产生一个从用户的角度所期望和能观察到的结果。</a:t>
            </a:r>
          </a:p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每个用例都有测试</a:t>
            </a:r>
            <a:r>
              <a:rPr lang="zh-CN" altLang="de-DE" sz="2000" i="0" u="sng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前置条件</a:t>
            </a:r>
            <a:r>
              <a:rPr lang="de-DE" altLang="zh-CN" sz="2000" i="0" u="sng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(precondition)</a:t>
            </a:r>
            <a:r>
              <a:rPr lang="zh-CN" alt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de-DE" sz="2000" i="0" u="sng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后置条件</a:t>
            </a:r>
            <a:r>
              <a:rPr lang="de-DE" altLang="zh-CN" sz="2000" i="0" u="sng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(postcondition)</a:t>
            </a:r>
            <a:r>
              <a:rPr lang="zh-CN" alt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850900" lvl="1" indent="-281305">
              <a:spcBef>
                <a:spcPct val="35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为使应用情况能够顺利运行，必须满足前置条件。</a:t>
            </a:r>
            <a:endParaRPr lang="de-DE" sz="2000" i="0" noProof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850900" lvl="1" indent="-281305">
              <a:spcBef>
                <a:spcPct val="35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en-US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后置条件是在用例执行完成后能观察到的结果和系统的结束状态。</a:t>
            </a:r>
            <a:r>
              <a:rPr lang="en-US" altLang="zh-CN" sz="2000" i="0" noProof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de-DE" sz="2000" i="0" noProof="1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2210" name="Rectangle 15"/>
          <p:cNvSpPr txBox="1">
            <a:spLocks noChangeArrowheads="1"/>
          </p:cNvSpPr>
          <p:nvPr/>
        </p:nvSpPr>
        <p:spPr bwMode="auto">
          <a:xfrm>
            <a:off x="1187450" y="404813"/>
            <a:ext cx="655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518E"/>
              </a:buClr>
            </a:pPr>
            <a:r>
              <a:rPr lang="zh-CN" altLang="de-DE" sz="3200" i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用户场景测试</a:t>
            </a:r>
            <a:endParaRPr lang="de-DE" altLang="de-DE" sz="3200" i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2"/>
          <p:cNvSpPr>
            <a:spLocks noChangeArrowheads="1"/>
          </p:cNvSpPr>
          <p:nvPr/>
        </p:nvSpPr>
        <p:spPr bwMode="auto">
          <a:xfrm>
            <a:off x="5029200" y="1752600"/>
            <a:ext cx="3581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de-DE" altLang="zh-CN" sz="2400">
              <a:latin typeface="黑体" pitchFamily="49" charset="-122"/>
              <a:ea typeface="宋体" pitchFamily="2" charset="-122"/>
            </a:endParaRPr>
          </a:p>
          <a:p>
            <a:endParaRPr lang="de-DE" altLang="zh-CN" sz="240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84213" y="1557338"/>
            <a:ext cx="7896225" cy="21478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en-US" sz="2400" i="0" noProof="1">
                <a:latin typeface="华文楷体" pitchFamily="2" charset="-122"/>
                <a:ea typeface="华文楷体" pitchFamily="2" charset="-122"/>
              </a:rPr>
              <a:t>针对典型的行为模式（用例</a:t>
            </a:r>
            <a:r>
              <a:rPr lang="en-US" altLang="zh-CN" sz="2400" i="0" noProof="1">
                <a:latin typeface="华文楷体" pitchFamily="2" charset="-122"/>
                <a:ea typeface="华文楷体" pitchFamily="2" charset="-122"/>
              </a:rPr>
              <a:t>/Use Case</a:t>
            </a:r>
            <a:r>
              <a:rPr lang="zh-CN" altLang="en-US" sz="2400" i="0" noProof="1">
                <a:latin typeface="华文楷体" pitchFamily="2" charset="-122"/>
                <a:ea typeface="华文楷体" pitchFamily="2" charset="-122"/>
              </a:rPr>
              <a:t>）组成测试场景</a:t>
            </a:r>
            <a:r>
              <a:rPr lang="en-US" altLang="zh-CN" sz="2400" i="0" noProof="1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i="0" noProof="1">
                <a:latin typeface="华文楷体" pitchFamily="2" charset="-122"/>
                <a:ea typeface="华文楷体" pitchFamily="2" charset="-122"/>
              </a:rPr>
              <a:t>。</a:t>
            </a:r>
            <a:endParaRPr lang="de-DE" altLang="de-DE" sz="2400" i="0" noProof="1">
              <a:latin typeface="华文楷体" pitchFamily="2" charset="-122"/>
              <a:ea typeface="华文楷体" pitchFamily="2" charset="-122"/>
            </a:endParaRPr>
          </a:p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400" i="0" noProof="1">
                <a:latin typeface="华文楷体" pitchFamily="2" charset="-122"/>
                <a:ea typeface="华文楷体" pitchFamily="2" charset="-122"/>
              </a:rPr>
              <a:t>用例通常有一个主场景（即最有可能发生的场景），有时候也会有可供选择的分支。 </a:t>
            </a:r>
            <a:endParaRPr lang="de-DE" altLang="de-DE" sz="2400" i="0" noProof="1">
              <a:latin typeface="华文楷体" pitchFamily="2" charset="-122"/>
              <a:ea typeface="华文楷体" pitchFamily="2" charset="-122"/>
            </a:endParaRPr>
          </a:p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400" i="0" noProof="1">
                <a:latin typeface="华文楷体" pitchFamily="2" charset="-122"/>
                <a:ea typeface="华文楷体" pitchFamily="2" charset="-122"/>
              </a:rPr>
              <a:t>可以根据使用频繁度来确定这些用例的优先级 。</a:t>
            </a:r>
            <a:endParaRPr lang="de-DE" altLang="de-DE" sz="2400" i="0" noProof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1621" name="Rectangle 7"/>
          <p:cNvSpPr>
            <a:spLocks noChangeArrowheads="1"/>
          </p:cNvSpPr>
          <p:nvPr/>
        </p:nvSpPr>
        <p:spPr bwMode="auto">
          <a:xfrm>
            <a:off x="611188" y="4076700"/>
            <a:ext cx="8113712" cy="21478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noProof="1">
                <a:latin typeface="华文楷体" pitchFamily="2" charset="-122"/>
                <a:ea typeface="华文楷体" pitchFamily="2" charset="-122"/>
              </a:rPr>
              <a:t>因为用例基于系统最可能使用的情况</a:t>
            </a:r>
            <a:r>
              <a:rPr lang="de-DE" altLang="zh-CN" sz="2000" i="0" noProof="1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de-DE" sz="2000" i="0" noProof="1">
                <a:latin typeface="华文楷体" pitchFamily="2" charset="-122"/>
                <a:ea typeface="华文楷体" pitchFamily="2" charset="-122"/>
              </a:rPr>
              <a:t>因此从用例中得到的测试用例，是发现系统在实际应用中存在的缺陷的最有效的方式。</a:t>
            </a:r>
            <a:endParaRPr lang="de-DE" altLang="en-US" sz="2000" i="0" noProof="1">
              <a:latin typeface="华文楷体" pitchFamily="2" charset="-122"/>
              <a:ea typeface="华文楷体" pitchFamily="2" charset="-122"/>
            </a:endParaRPr>
          </a:p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noProof="1">
                <a:latin typeface="华文楷体" pitchFamily="2" charset="-122"/>
                <a:ea typeface="华文楷体" pitchFamily="2" charset="-122"/>
              </a:rPr>
              <a:t>所以很适用于由用户</a:t>
            </a:r>
            <a:r>
              <a:rPr lang="de-DE" altLang="zh-CN" sz="2000" i="0" noProof="1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de-DE" sz="2000" i="0" noProof="1">
                <a:latin typeface="华文楷体" pitchFamily="2" charset="-122"/>
                <a:ea typeface="华文楷体" pitchFamily="2" charset="-122"/>
              </a:rPr>
              <a:t>客户一起参与的验收测试。</a:t>
            </a:r>
            <a:endParaRPr lang="de-DE" altLang="en-US" sz="2000" i="0" noProof="1">
              <a:latin typeface="华文楷体" pitchFamily="2" charset="-122"/>
              <a:ea typeface="华文楷体" pitchFamily="2" charset="-122"/>
            </a:endParaRPr>
          </a:p>
          <a:p>
            <a:pPr marL="379730" indent="-37973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noProof="1">
                <a:latin typeface="华文楷体" pitchFamily="2" charset="-122"/>
                <a:ea typeface="华文楷体" pitchFamily="2" charset="-122"/>
              </a:rPr>
              <a:t>也同样适用于在集成测试过程中，通过观察不同组件的相互作用和相互影响，从而发现错误的情况。</a:t>
            </a:r>
            <a:endParaRPr lang="de-DE" altLang="en-US" sz="2000" i="0" noProof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4260" name="标题 9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4813"/>
            <a:ext cx="4321175" cy="4905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tIns="0" bIns="0" anchor="t"/>
          <a:lstStyle/>
          <a:p>
            <a:pPr algn="ctr" defTabSz="1436688">
              <a:lnSpc>
                <a:spcPct val="90000"/>
              </a:lnSpc>
              <a:buClr>
                <a:srgbClr val="00518E"/>
              </a:buClr>
            </a:pPr>
            <a:r>
              <a:rPr lang="zh-CN" altLang="de-DE" sz="3200" smtClean="0">
                <a:solidFill>
                  <a:srgbClr val="FFFF00"/>
                </a:solidFill>
                <a:latin typeface="黑体" pitchFamily="49" charset="-122"/>
              </a:rPr>
              <a:t>用例测试</a:t>
            </a:r>
            <a:endParaRPr lang="zh-CN" altLang="en-US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481762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3.1.2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错误猜测法</a:t>
            </a:r>
            <a:endParaRPr lang="zh-CN" altLang="en-US" sz="4000" b="1" i="1" smtClean="0">
              <a:solidFill>
                <a:schemeClr val="hlink"/>
              </a:solidFill>
            </a:endParaRPr>
          </a:p>
        </p:txBody>
      </p:sp>
      <p:sp>
        <p:nvSpPr>
          <p:cNvPr id="35842" name="矩形 2"/>
          <p:cNvSpPr>
            <a:spLocks noChangeArrowheads="1"/>
          </p:cNvSpPr>
          <p:nvPr/>
        </p:nvSpPr>
        <p:spPr bwMode="auto">
          <a:xfrm>
            <a:off x="755650" y="1484313"/>
            <a:ext cx="78486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i="0" u="sng">
                <a:solidFill>
                  <a:srgbClr val="1E4649"/>
                </a:solidFill>
                <a:latin typeface="楷体" pitchFamily="49" charset="-122"/>
                <a:ea typeface="楷体" pitchFamily="49" charset="-122"/>
              </a:rPr>
              <a:t>错误推测法是测试者根据经验、知识和直觉来发现软件错误，来推测程序中可能存在的各种错误，从而有针对性的进行测试</a:t>
            </a:r>
            <a:r>
              <a:rPr lang="zh-CN" altLang="zh-CN" sz="2800" i="0">
                <a:solidFill>
                  <a:srgbClr val="1E4649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i="0">
              <a:solidFill>
                <a:srgbClr val="1E464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2997200"/>
            <a:ext cx="7920037" cy="3311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发现程序经常出现的错误的方法：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单元测试中发现的模块错误；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产品的以前版本曾经发现的错误；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输入数据为</a:t>
            </a:r>
            <a:r>
              <a:rPr lang="en-US" altLang="zh-CN" b="1" i="0" noProof="1" smtClean="0">
                <a:latin typeface="楷体"/>
                <a:ea typeface="楷体"/>
                <a:cs typeface="楷体"/>
              </a:rPr>
              <a:t>0</a:t>
            </a: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或字符为空；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当软件要求输入时</a:t>
            </a:r>
            <a:r>
              <a:rPr lang="en-US" altLang="zh-CN" b="1" i="0" noProof="1" smtClean="0">
                <a:latin typeface="楷体"/>
                <a:ea typeface="楷体"/>
                <a:cs typeface="楷体"/>
              </a:rPr>
              <a:t>(</a:t>
            </a: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比如在文本框中</a:t>
            </a:r>
            <a:r>
              <a:rPr lang="en-US" altLang="zh-CN" b="1" i="0" noProof="1" smtClean="0">
                <a:latin typeface="楷体"/>
                <a:ea typeface="楷体"/>
                <a:cs typeface="楷体"/>
              </a:rPr>
              <a:t>),</a:t>
            </a: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不是没有输入正确的信息，而是根本没有输入任何内容，单单按了</a:t>
            </a:r>
            <a:r>
              <a:rPr lang="en-US" altLang="zh-CN" b="1" i="0" noProof="1" smtClean="0">
                <a:latin typeface="楷体"/>
                <a:ea typeface="楷体"/>
                <a:cs typeface="楷体"/>
              </a:rPr>
              <a:t>Enter</a:t>
            </a: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键；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en-US" altLang="zh-CN" b="1" i="0" noProof="1" smtClean="0">
                <a:latin typeface="楷体"/>
                <a:ea typeface="楷体"/>
                <a:cs typeface="楷体"/>
              </a:rPr>
              <a:t>…</a:t>
            </a:r>
            <a:r>
              <a:rPr lang="zh-CN" altLang="en-US" b="1" i="0" noProof="1" smtClean="0">
                <a:latin typeface="楷体"/>
                <a:ea typeface="楷体"/>
                <a:cs typeface="楷体"/>
              </a:rPr>
              <a:t> </a:t>
            </a:r>
            <a:r>
              <a:rPr lang="en-US" altLang="zh-CN" b="1" i="0" noProof="1" smtClean="0">
                <a:latin typeface="楷体"/>
                <a:ea typeface="楷体"/>
                <a:cs typeface="楷体"/>
              </a:rPr>
              <a:t>…</a:t>
            </a:r>
            <a:endParaRPr lang="zh-CN" altLang="en-US" b="1" i="0" noProof="1" smtClean="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52BC5A-6221-4E46-95A3-2FABAECB5AED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26306" name="标题 9"/>
          <p:cNvSpPr txBox="1">
            <a:spLocks noChangeArrowheads="1"/>
          </p:cNvSpPr>
          <p:nvPr/>
        </p:nvSpPr>
        <p:spPr bwMode="auto">
          <a:xfrm>
            <a:off x="2411413" y="404813"/>
            <a:ext cx="43211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1436688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1436688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518E"/>
              </a:buClr>
            </a:pPr>
            <a:r>
              <a:rPr lang="zh-CN" altLang="de-DE" sz="3200" i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用例测试</a:t>
            </a:r>
            <a:r>
              <a:rPr lang="zh-CN" altLang="en-US" sz="3200" i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pic>
        <p:nvPicPr>
          <p:cNvPr id="226307" name="图片 3" descr="屏幕快照 2014-03-28 下午9.20.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3881438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308" name="图片 4" descr="屏幕快照 2014-03-28 下午9.20.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00213"/>
            <a:ext cx="45116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6588125" y="2133600"/>
            <a:ext cx="360363" cy="3743325"/>
          </a:xfrm>
          <a:prstGeom prst="downArrow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4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400">
              <a:solidFill>
                <a:srgbClr val="FF9800"/>
              </a:solidFill>
              <a:ea typeface="宋体" pitchFamily="2" charset="-122"/>
            </a:endParaRPr>
          </a:p>
        </p:txBody>
      </p:sp>
      <p:sp>
        <p:nvSpPr>
          <p:cNvPr id="227330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AF2BB1B-F7C8-4EE8-A2CB-34FF3C4C2FA0}" type="slidenum">
              <a:rPr lang="sv-SE" altLang="zh-CN"/>
              <a:pPr/>
              <a:t>111</a:t>
            </a:fld>
            <a:endParaRPr lang="sv-SE" altLang="zh-CN"/>
          </a:p>
        </p:txBody>
      </p:sp>
      <p:sp>
        <p:nvSpPr>
          <p:cNvPr id="227331" name="标题 1"/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6032500" cy="765175"/>
          </a:xfrm>
        </p:spPr>
        <p:txBody>
          <a:bodyPr/>
          <a:lstStyle/>
          <a:p>
            <a:pPr algn="ctr"/>
            <a:r>
              <a:rPr lang="zh-CN" altLang="zh-CN" sz="3600" b="1" smtClean="0">
                <a:solidFill>
                  <a:srgbClr val="FFFF00"/>
                </a:solidFill>
                <a:ea typeface="宋体" pitchFamily="2" charset="-122"/>
              </a:rPr>
              <a:t>基于场景的</a:t>
            </a:r>
            <a:r>
              <a:rPr lang="zh-CN" altLang="en-US" sz="3600" b="1" smtClean="0">
                <a:solidFill>
                  <a:srgbClr val="FFFF00"/>
                </a:solidFill>
                <a:ea typeface="宋体" pitchFamily="2" charset="-122"/>
              </a:rPr>
              <a:t>测试</a:t>
            </a:r>
            <a:r>
              <a:rPr lang="zh-CN" altLang="zh-CN" sz="3600" b="1" smtClean="0">
                <a:solidFill>
                  <a:srgbClr val="FFFF00"/>
                </a:solidFill>
                <a:ea typeface="宋体" pitchFamily="2" charset="-122"/>
              </a:rPr>
              <a:t>方法</a:t>
            </a:r>
            <a:endParaRPr lang="zh-CN" altLang="en-US" sz="3600" b="1" smtClean="0">
              <a:solidFill>
                <a:srgbClr val="FFFF00"/>
              </a:solidFill>
              <a:ea typeface="宋体" pitchFamily="2" charset="-122"/>
            </a:endParaRPr>
          </a:p>
        </p:txBody>
      </p:sp>
      <p:sp>
        <p:nvSpPr>
          <p:cNvPr id="227332" name="Rectangle 3"/>
          <p:cNvSpPr>
            <a:spLocks noChangeArrowheads="1"/>
          </p:cNvSpPr>
          <p:nvPr/>
        </p:nvSpPr>
        <p:spPr bwMode="auto">
          <a:xfrm>
            <a:off x="827088" y="2205038"/>
            <a:ext cx="784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indent="-4572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20000"/>
              </a:lnSpc>
              <a:buClr>
                <a:srgbClr val="3366FF"/>
              </a:buClr>
              <a:buFont typeface="Wingdings" pitchFamily="2" charset="2"/>
              <a:buChar char="n"/>
            </a:pPr>
            <a:r>
              <a:rPr lang="zh-CN" altLang="en-US" sz="2400" i="0"/>
              <a:t>基于</a:t>
            </a:r>
            <a:r>
              <a:rPr lang="en-US" altLang="zh-CN" sz="2400" i="0"/>
              <a:t>Use case</a:t>
            </a:r>
            <a:r>
              <a:rPr lang="zh-CN" altLang="en-US" sz="2400" i="0"/>
              <a:t>或</a:t>
            </a:r>
            <a:r>
              <a:rPr lang="en-US" altLang="zh-CN" sz="2400" i="0"/>
              <a:t>User Story</a:t>
            </a:r>
            <a:r>
              <a:rPr lang="zh-CN" altLang="en-US" sz="2400" i="0"/>
              <a:t>直接进行验证</a:t>
            </a:r>
            <a:endParaRPr lang="en-US" altLang="zh-CN" sz="2400" i="0"/>
          </a:p>
          <a:p>
            <a:pPr lvl="1">
              <a:lnSpc>
                <a:spcPct val="120000"/>
              </a:lnSpc>
              <a:buClr>
                <a:srgbClr val="3366FF"/>
              </a:buClr>
              <a:buFont typeface="Wingdings" pitchFamily="2" charset="2"/>
              <a:buChar char="n"/>
            </a:pPr>
            <a:r>
              <a:rPr lang="zh-CN" altLang="en-US" sz="2400" i="0"/>
              <a:t>根据</a:t>
            </a:r>
            <a:r>
              <a:rPr lang="en-US" altLang="zh-CN" sz="2400" i="0"/>
              <a:t>UML</a:t>
            </a:r>
            <a:r>
              <a:rPr lang="zh-CN" altLang="en-US" sz="2400" i="0"/>
              <a:t>的序列图来进行验证</a:t>
            </a:r>
            <a:endParaRPr lang="en-US" altLang="zh-CN" sz="2400" i="0"/>
          </a:p>
          <a:p>
            <a:pPr lvl="1">
              <a:lnSpc>
                <a:spcPct val="120000"/>
              </a:lnSpc>
              <a:buClr>
                <a:srgbClr val="3366FF"/>
              </a:buClr>
              <a:buFont typeface="Wingdings" pitchFamily="2" charset="2"/>
              <a:buChar char="n"/>
            </a:pPr>
            <a:r>
              <a:rPr lang="zh-CN" altLang="en-US" sz="2400" i="0"/>
              <a:t>列出各种系统事件、观察和分析用户行为，设想各种可能的</a:t>
            </a:r>
            <a:r>
              <a:rPr lang="en-US" altLang="zh-CN" sz="2400" i="0"/>
              <a:t>user scenario</a:t>
            </a:r>
            <a:r>
              <a:rPr lang="zh-CN" altLang="en-US" sz="2400" i="0"/>
              <a:t>来进行验证</a:t>
            </a:r>
            <a:endParaRPr lang="en-US" altLang="zh-CN" sz="2400" i="0"/>
          </a:p>
          <a:p>
            <a:pPr lvl="1">
              <a:lnSpc>
                <a:spcPct val="120000"/>
              </a:lnSpc>
              <a:buClr>
                <a:srgbClr val="3366FF"/>
              </a:buClr>
              <a:buFont typeface="Wingdings" pitchFamily="2" charset="2"/>
              <a:buChar char="n"/>
            </a:pPr>
            <a:r>
              <a:rPr lang="zh-CN" altLang="en-US" sz="2400" i="0"/>
              <a:t>分析同类系统和竞争对手的系统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2051050" y="4652963"/>
            <a:ext cx="5257800" cy="869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noProof="1">
                <a:solidFill>
                  <a:srgbClr val="0070C0"/>
                </a:solidFill>
                <a:latin typeface="Arial" charset="0"/>
                <a:ea typeface="宋体" pitchFamily="2" charset="-122"/>
              </a:rPr>
              <a:t>参考：</a:t>
            </a:r>
            <a:r>
              <a:rPr lang="zh-CN" altLang="en-US" b="1" i="0" noProof="1">
                <a:solidFill>
                  <a:srgbClr val="0070C0"/>
                </a:solidFill>
                <a:latin typeface="Arial" charset="0"/>
                <a:ea typeface="宋体" pitchFamily="2" charset="-122"/>
                <a:hlinkClick r:id="rId3"/>
              </a:rPr>
              <a:t>基于</a:t>
            </a:r>
            <a:r>
              <a:rPr lang="en-US" altLang="zh-CN" b="1" i="0" noProof="1">
                <a:solidFill>
                  <a:srgbClr val="0070C0"/>
                </a:solidFill>
                <a:latin typeface="Arial" charset="0"/>
                <a:ea typeface="宋体" pitchFamily="2" charset="-122"/>
                <a:hlinkClick r:id="rId3"/>
              </a:rPr>
              <a:t>UML</a:t>
            </a:r>
            <a:r>
              <a:rPr lang="zh-CN" altLang="en-US" b="1" i="0" noProof="1">
                <a:solidFill>
                  <a:srgbClr val="0070C0"/>
                </a:solidFill>
                <a:latin typeface="Arial" charset="0"/>
                <a:ea typeface="宋体" pitchFamily="2" charset="-122"/>
                <a:hlinkClick r:id="rId3"/>
              </a:rPr>
              <a:t>顺序图的场景测试用例生成方法</a:t>
            </a:r>
            <a:endParaRPr lang="en-US" altLang="zh-CN" b="1" i="0" noProof="1">
              <a:solidFill>
                <a:srgbClr val="0070C0"/>
              </a:solidFill>
            </a:endParaRPr>
          </a:p>
          <a:p>
            <a:pPr marL="711200">
              <a:lnSpc>
                <a:spcPct val="150000"/>
              </a:lnSpc>
            </a:pPr>
            <a:r>
              <a:rPr lang="zh-CN" altLang="en-US" i="0" u="sng" noProof="1">
                <a:latin typeface="Arial" charset="0"/>
                <a:ea typeface="宋体" pitchFamily="2" charset="-122"/>
                <a:hlinkClick r:id="rId4"/>
              </a:rPr>
              <a:t>基于场景的性能测试设计</a:t>
            </a:r>
            <a:endParaRPr lang="zh-CN" altLang="en-US" b="1" i="0" noProof="1">
              <a:solidFill>
                <a:srgbClr val="0070C0"/>
              </a:solidFill>
            </a:endParaRPr>
          </a:p>
        </p:txBody>
      </p:sp>
      <p:sp>
        <p:nvSpPr>
          <p:cNvPr id="227334" name="矩形 6"/>
          <p:cNvSpPr>
            <a:spLocks noChangeArrowheads="1"/>
          </p:cNvSpPr>
          <p:nvPr/>
        </p:nvSpPr>
        <p:spPr bwMode="auto">
          <a:xfrm>
            <a:off x="827088" y="1341438"/>
            <a:ext cx="784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</a:pPr>
            <a:r>
              <a:rPr lang="en-US" altLang="zh-CN" sz="2400" b="1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="1" i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BT: Session-Based Testing/</a:t>
            </a:r>
            <a:r>
              <a:rPr lang="en-US" altLang="zh-CN" sz="2400" b="1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Scenario-Based Testing</a:t>
            </a:r>
            <a:endParaRPr lang="zh-CN" altLang="en-US" sz="2400" b="1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66713"/>
            <a:ext cx="5953125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作业</a:t>
            </a:r>
          </a:p>
        </p:txBody>
      </p:sp>
      <p:sp>
        <p:nvSpPr>
          <p:cNvPr id="229378" name="Rectangle 4"/>
          <p:cNvSpPr>
            <a:spLocks noChangeArrowheads="1"/>
          </p:cNvSpPr>
          <p:nvPr/>
        </p:nvSpPr>
        <p:spPr bwMode="auto">
          <a:xfrm>
            <a:off x="900113" y="2492375"/>
            <a:ext cx="7667625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0"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0"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0"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0"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0"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/>
              <a:t>第</a:t>
            </a:r>
            <a:r>
              <a:rPr lang="en-US" altLang="zh-CN" sz="3200" b="1"/>
              <a:t>3</a:t>
            </a:r>
            <a:r>
              <a:rPr lang="zh-CN" altLang="en-US" sz="3200" b="1"/>
              <a:t>章  </a:t>
            </a:r>
            <a:r>
              <a:rPr lang="en-US" altLang="zh-CN" sz="3200" b="1">
                <a:solidFill>
                  <a:schemeClr val="accent2"/>
                </a:solidFill>
              </a:rPr>
              <a:t>6</a:t>
            </a:r>
            <a:r>
              <a:rPr lang="zh-CN" altLang="en-US" sz="3200" b="1">
                <a:solidFill>
                  <a:schemeClr val="accent2"/>
                </a:solidFill>
              </a:rPr>
              <a:t>、</a:t>
            </a:r>
            <a:r>
              <a:rPr lang="en-US" altLang="zh-CN" sz="3200" b="1">
                <a:solidFill>
                  <a:schemeClr val="accent2"/>
                </a:solidFill>
              </a:rPr>
              <a:t>7</a:t>
            </a:r>
            <a:r>
              <a:rPr lang="zh-CN" altLang="en-US" sz="3200" b="1">
                <a:solidFill>
                  <a:schemeClr val="accent2"/>
                </a:solidFill>
              </a:rPr>
              <a:t>、</a:t>
            </a:r>
            <a:r>
              <a:rPr lang="en-US" altLang="zh-CN" sz="3200" b="1">
                <a:solidFill>
                  <a:schemeClr val="accent2"/>
                </a:solidFill>
              </a:rPr>
              <a:t>9</a:t>
            </a:r>
          </a:p>
          <a:p>
            <a:endParaRPr lang="en-US" altLang="zh-CN" sz="3200" b="1">
              <a:solidFill>
                <a:schemeClr val="accent2"/>
              </a:solidFill>
            </a:endParaRPr>
          </a:p>
          <a:p>
            <a:endParaRPr lang="en-US" altLang="zh-CN" sz="3200" b="1">
              <a:solidFill>
                <a:schemeClr val="accent2"/>
              </a:solidFill>
            </a:endParaRPr>
          </a:p>
          <a:p>
            <a:r>
              <a:rPr lang="zh-CN" altLang="en-US" sz="2800" b="1" i="0" u="sng">
                <a:solidFill>
                  <a:srgbClr val="3366FF"/>
                </a:solidFill>
              </a:rPr>
              <a:t>尽可能采用所介绍的方法，完善上次作业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550" y="3141663"/>
            <a:ext cx="2663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i="0">
                <a:solidFill>
                  <a:schemeClr val="bg1"/>
                </a:solidFill>
                <a:latin typeface="Chalkduster"/>
              </a:rPr>
              <a:t>Thank you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550" y="1989138"/>
            <a:ext cx="28082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5400" i="0">
                <a:solidFill>
                  <a:schemeClr val="bg1"/>
                </a:solidFill>
                <a:latin typeface="Avenir Black Oblique"/>
              </a:rPr>
              <a:t>Q &amp; A</a:t>
            </a:r>
            <a:endParaRPr lang="zh-CN" altLang="en-US" sz="5400" i="0">
              <a:solidFill>
                <a:schemeClr val="bg1"/>
              </a:solidFill>
              <a:latin typeface="Avenir Black Oblique"/>
            </a:endParaRPr>
          </a:p>
        </p:txBody>
      </p:sp>
      <p:pic>
        <p:nvPicPr>
          <p:cNvPr id="23142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484313"/>
            <a:ext cx="47371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2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724400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30" name="图片 9" descr="新浪微博二维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724400"/>
            <a:ext cx="1778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624638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3.2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基于输入域的测试方法</a:t>
            </a: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1547813" y="2924175"/>
            <a:ext cx="3505200" cy="1257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3.2.1 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等价类划分法</a:t>
            </a: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3.2.2 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边界值分析法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260350"/>
            <a:ext cx="5905500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3.2.1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等价类划分方法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567737" cy="2663825"/>
          </a:xfrm>
          <a:ln>
            <a:miter lim="800000"/>
          </a:ln>
        </p:spPr>
        <p:txBody>
          <a:bodyPr/>
          <a:lstStyle/>
          <a:p>
            <a:pPr marL="355600" lvl="2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de-DE" sz="2400" b="1" u="sng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等价类是某个输入域的子集</a:t>
            </a:r>
            <a:r>
              <a:rPr lang="zh-CN" altLang="de-DE" sz="2400" b="1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，在该子集中每个输入数据的作用是等效</a:t>
            </a:r>
            <a:r>
              <a:rPr lang="zh-CN" altLang="de-DE" sz="2400" b="1" u="sng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</a:t>
            </a:r>
            <a:r>
              <a:rPr lang="en-US" altLang="zh-CN" sz="2400" b="1" u="sng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.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将输入数据分成若干个子集，从每个子集选取一个代表性的数据作为测试用例</a:t>
            </a:r>
            <a:endParaRPr lang="zh-CN" altLang="en-US" sz="2400" b="1" u="sng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lvl="2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分为有效等价类和无效等价类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  <a:endParaRPr lang="en-US" altLang="zh-CN" sz="2400" kern="1200" noProof="1" smtClean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lvl="2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在分析需求规格说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明的基础上划分等价类，列出等价类表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39939" name="Rectangle 23"/>
          <p:cNvSpPr>
            <a:spLocks noChangeArrowheads="1"/>
          </p:cNvSpPr>
          <p:nvPr/>
        </p:nvSpPr>
        <p:spPr bwMode="auto">
          <a:xfrm>
            <a:off x="755650" y="4292600"/>
            <a:ext cx="3833813" cy="1985963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0">
                <a:solidFill>
                  <a:srgbClr val="3366FF"/>
                </a:solidFill>
                <a:ea typeface="宋体" pitchFamily="2" charset="-122"/>
              </a:rPr>
              <a:t>设计测试用例时，要同时考虑这两种等价类。因为软件不仅要能接收合理的数据，也要能经受异常数据的考验。经过正反的测试才能确保软件具有更高的可靠性。</a:t>
            </a:r>
          </a:p>
        </p:txBody>
      </p:sp>
      <p:grpSp>
        <p:nvGrpSpPr>
          <p:cNvPr id="39940" name="Group 24"/>
          <p:cNvGrpSpPr>
            <a:grpSpLocks/>
          </p:cNvGrpSpPr>
          <p:nvPr/>
        </p:nvGrpSpPr>
        <p:grpSpPr bwMode="auto">
          <a:xfrm>
            <a:off x="4973638" y="4487863"/>
            <a:ext cx="3870325" cy="1866900"/>
            <a:chOff x="2775" y="2800"/>
            <a:chExt cx="2830" cy="1176"/>
          </a:xfrm>
        </p:grpSpPr>
        <p:grpSp>
          <p:nvGrpSpPr>
            <p:cNvPr id="39941" name="Group 25"/>
            <p:cNvGrpSpPr>
              <a:grpSpLocks/>
            </p:cNvGrpSpPr>
            <p:nvPr/>
          </p:nvGrpSpPr>
          <p:grpSpPr bwMode="auto">
            <a:xfrm>
              <a:off x="2775" y="2832"/>
              <a:ext cx="2630" cy="920"/>
              <a:chOff x="1402" y="3176"/>
              <a:chExt cx="2630" cy="920"/>
            </a:xfrm>
          </p:grpSpPr>
          <p:sp>
            <p:nvSpPr>
              <p:cNvPr id="39942" name="Oval 26"/>
              <p:cNvSpPr>
                <a:spLocks noChangeArrowheads="1"/>
              </p:cNvSpPr>
              <p:nvPr/>
            </p:nvSpPr>
            <p:spPr bwMode="auto">
              <a:xfrm>
                <a:off x="1968" y="3176"/>
                <a:ext cx="2064" cy="92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43" name="Text Box 27"/>
              <p:cNvSpPr txBox="1">
                <a:spLocks noChangeArrowheads="1"/>
              </p:cNvSpPr>
              <p:nvPr/>
            </p:nvSpPr>
            <p:spPr bwMode="auto">
              <a:xfrm>
                <a:off x="1402" y="3818"/>
                <a:ext cx="831" cy="23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66"/>
                    </a:solidFill>
                    <a:latin typeface="Comic Sans MS" pitchFamily="66" charset="0"/>
                    <a:ea typeface="宋体" pitchFamily="2" charset="-122"/>
                  </a:rPr>
                  <a:t>all inputs</a:t>
                </a:r>
                <a:endParaRPr lang="en-GB" altLang="zh-CN">
                  <a:solidFill>
                    <a:srgbClr val="FFFF66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grpSp>
          <p:nvGrpSpPr>
            <p:cNvPr id="39944" name="Group 28"/>
            <p:cNvGrpSpPr>
              <a:grpSpLocks/>
            </p:cNvGrpSpPr>
            <p:nvPr/>
          </p:nvGrpSpPr>
          <p:grpSpPr bwMode="auto">
            <a:xfrm>
              <a:off x="2869" y="2800"/>
              <a:ext cx="2736" cy="1176"/>
              <a:chOff x="1496" y="3144"/>
              <a:chExt cx="2736" cy="1176"/>
            </a:xfrm>
          </p:grpSpPr>
          <p:sp>
            <p:nvSpPr>
              <p:cNvPr id="39945" name="Line 29"/>
              <p:cNvSpPr>
                <a:spLocks noChangeShapeType="1"/>
              </p:cNvSpPr>
              <p:nvPr/>
            </p:nvSpPr>
            <p:spPr bwMode="auto">
              <a:xfrm>
                <a:off x="1496" y="3144"/>
                <a:ext cx="1424" cy="5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46" name="Line 30"/>
              <p:cNvSpPr>
                <a:spLocks noChangeShapeType="1"/>
              </p:cNvSpPr>
              <p:nvPr/>
            </p:nvSpPr>
            <p:spPr bwMode="auto">
              <a:xfrm flipH="1">
                <a:off x="2848" y="3680"/>
                <a:ext cx="64" cy="6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47" name="Line 31"/>
              <p:cNvSpPr>
                <a:spLocks noChangeShapeType="1"/>
              </p:cNvSpPr>
              <p:nvPr/>
            </p:nvSpPr>
            <p:spPr bwMode="auto">
              <a:xfrm flipV="1">
                <a:off x="2912" y="3216"/>
                <a:ext cx="1320" cy="46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48" name="Line 32"/>
              <p:cNvSpPr>
                <a:spLocks noChangeShapeType="1"/>
              </p:cNvSpPr>
              <p:nvPr/>
            </p:nvSpPr>
            <p:spPr bwMode="auto">
              <a:xfrm>
                <a:off x="3352" y="3528"/>
                <a:ext cx="544" cy="6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9949" name="Group 33"/>
            <p:cNvGrpSpPr>
              <a:grpSpLocks/>
            </p:cNvGrpSpPr>
            <p:nvPr/>
          </p:nvGrpSpPr>
          <p:grpSpPr bwMode="auto">
            <a:xfrm>
              <a:off x="3661" y="2945"/>
              <a:ext cx="1596" cy="785"/>
              <a:chOff x="2288" y="3289"/>
              <a:chExt cx="1596" cy="785"/>
            </a:xfrm>
          </p:grpSpPr>
          <p:sp>
            <p:nvSpPr>
              <p:cNvPr id="39950" name="Oval 34"/>
              <p:cNvSpPr>
                <a:spLocks noChangeArrowheads="1"/>
              </p:cNvSpPr>
              <p:nvPr/>
            </p:nvSpPr>
            <p:spPr bwMode="auto">
              <a:xfrm>
                <a:off x="2856" y="3352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51" name="Text Box 35"/>
              <p:cNvSpPr txBox="1">
                <a:spLocks noChangeArrowheads="1"/>
              </p:cNvSpPr>
              <p:nvPr/>
            </p:nvSpPr>
            <p:spPr bwMode="auto">
              <a:xfrm>
                <a:off x="2876" y="3289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1</a:t>
                </a:r>
                <a:endParaRPr lang="en-GB" altLang="zh-CN" sz="2000" baseline="-25000">
                  <a:solidFill>
                    <a:schemeClr val="bg1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9952" name="Oval 36"/>
              <p:cNvSpPr>
                <a:spLocks noChangeArrowheads="1"/>
              </p:cNvSpPr>
              <p:nvPr/>
            </p:nvSpPr>
            <p:spPr bwMode="auto">
              <a:xfrm>
                <a:off x="3624" y="3576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53" name="Text Box 37"/>
              <p:cNvSpPr txBox="1">
                <a:spLocks noChangeArrowheads="1"/>
              </p:cNvSpPr>
              <p:nvPr/>
            </p:nvSpPr>
            <p:spPr bwMode="auto">
              <a:xfrm>
                <a:off x="3635" y="3513"/>
                <a:ext cx="2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4</a:t>
                </a:r>
                <a:endParaRPr lang="en-GB" altLang="zh-CN" sz="2000" baseline="-25000">
                  <a:solidFill>
                    <a:schemeClr val="bg1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9954" name="Oval 38"/>
              <p:cNvSpPr>
                <a:spLocks noChangeArrowheads="1"/>
              </p:cNvSpPr>
              <p:nvPr/>
            </p:nvSpPr>
            <p:spPr bwMode="auto">
              <a:xfrm>
                <a:off x="2288" y="372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55" name="Text Box 39"/>
              <p:cNvSpPr txBox="1">
                <a:spLocks noChangeArrowheads="1"/>
              </p:cNvSpPr>
              <p:nvPr/>
            </p:nvSpPr>
            <p:spPr bwMode="auto">
              <a:xfrm>
                <a:off x="2298" y="3657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2</a:t>
                </a:r>
                <a:endParaRPr lang="en-GB" altLang="zh-CN" sz="2000" baseline="-25000">
                  <a:solidFill>
                    <a:schemeClr val="bg1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9956" name="Oval 40"/>
              <p:cNvSpPr>
                <a:spLocks noChangeArrowheads="1"/>
              </p:cNvSpPr>
              <p:nvPr/>
            </p:nvSpPr>
            <p:spPr bwMode="auto">
              <a:xfrm>
                <a:off x="3080" y="380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57" name="Text Box 41"/>
              <p:cNvSpPr txBox="1">
                <a:spLocks noChangeArrowheads="1"/>
              </p:cNvSpPr>
              <p:nvPr/>
            </p:nvSpPr>
            <p:spPr bwMode="auto">
              <a:xfrm>
                <a:off x="3108" y="3737"/>
                <a:ext cx="215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latin typeface="Comic Sans MS" pitchFamily="66" charset="0"/>
                    <a:ea typeface="宋体" pitchFamily="2" charset="-122"/>
                  </a:rPr>
                  <a:t>3</a:t>
                </a:r>
                <a:endParaRPr lang="en-GB" altLang="zh-CN" sz="2000" baseline="-25000">
                  <a:solidFill>
                    <a:schemeClr val="bg1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549275"/>
            <a:ext cx="4197350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确定等价类的方法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12913"/>
            <a:ext cx="8459787" cy="1042987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在输入条件规定了取值范围或值的个数的情况下，则可以确立一个有效等价类和两个无效等价类</a:t>
            </a:r>
          </a:p>
          <a:p>
            <a:pPr>
              <a:lnSpc>
                <a:spcPct val="150000"/>
              </a:lnSpc>
            </a:pPr>
            <a:endParaRPr lang="zh-CN" altLang="en-US" noProof="1" smtClean="0">
              <a:latin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noProof="1" smtClean="0">
              <a:latin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85913" y="3457575"/>
            <a:ext cx="6019800" cy="168275"/>
            <a:chOff x="912" y="1174"/>
            <a:chExt cx="3792" cy="106"/>
          </a:xfrm>
        </p:grpSpPr>
        <p:sp>
          <p:nvSpPr>
            <p:cNvPr id="41988" name="Line 6"/>
            <p:cNvSpPr>
              <a:spLocks noChangeShapeType="1"/>
            </p:cNvSpPr>
            <p:nvPr/>
          </p:nvSpPr>
          <p:spPr bwMode="auto">
            <a:xfrm>
              <a:off x="912" y="1227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89" name="Rectangle 7" descr="Light upward diagonal"/>
            <p:cNvSpPr>
              <a:spLocks noChangeArrowheads="1"/>
            </p:cNvSpPr>
            <p:nvPr/>
          </p:nvSpPr>
          <p:spPr bwMode="auto">
            <a:xfrm>
              <a:off x="2112" y="1174"/>
              <a:ext cx="1392" cy="106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3481388" y="3219450"/>
            <a:ext cx="2230437" cy="917575"/>
            <a:chOff x="2178" y="1024"/>
            <a:chExt cx="1405" cy="578"/>
          </a:xfrm>
        </p:grpSpPr>
        <p:sp>
          <p:nvSpPr>
            <p:cNvPr id="41991" name="Freeform 9"/>
            <p:cNvSpPr>
              <a:spLocks noChangeArrowheads="1"/>
            </p:cNvSpPr>
            <p:nvPr/>
          </p:nvSpPr>
          <p:spPr bwMode="auto">
            <a:xfrm>
              <a:off x="2178" y="1024"/>
              <a:ext cx="1405" cy="414"/>
            </a:xfrm>
            <a:custGeom>
              <a:avLst/>
              <a:gdLst>
                <a:gd name="T0" fmla="*/ 675 w 1405"/>
                <a:gd name="T1" fmla="*/ 11 h 414"/>
                <a:gd name="T2" fmla="*/ 35 w 1405"/>
                <a:gd name="T3" fmla="*/ 85 h 414"/>
                <a:gd name="T4" fmla="*/ 3 w 1405"/>
                <a:gd name="T5" fmla="*/ 149 h 414"/>
                <a:gd name="T6" fmla="*/ 25 w 1405"/>
                <a:gd name="T7" fmla="*/ 331 h 414"/>
                <a:gd name="T8" fmla="*/ 185 w 1405"/>
                <a:gd name="T9" fmla="*/ 352 h 414"/>
                <a:gd name="T10" fmla="*/ 377 w 1405"/>
                <a:gd name="T11" fmla="*/ 352 h 414"/>
                <a:gd name="T12" fmla="*/ 686 w 1405"/>
                <a:gd name="T13" fmla="*/ 363 h 414"/>
                <a:gd name="T14" fmla="*/ 1027 w 1405"/>
                <a:gd name="T15" fmla="*/ 384 h 414"/>
                <a:gd name="T16" fmla="*/ 1251 w 1405"/>
                <a:gd name="T17" fmla="*/ 352 h 414"/>
                <a:gd name="T18" fmla="*/ 1315 w 1405"/>
                <a:gd name="T19" fmla="*/ 331 h 414"/>
                <a:gd name="T20" fmla="*/ 1347 w 1405"/>
                <a:gd name="T21" fmla="*/ 320 h 414"/>
                <a:gd name="T22" fmla="*/ 1401 w 1405"/>
                <a:gd name="T23" fmla="*/ 235 h 414"/>
                <a:gd name="T24" fmla="*/ 1387 w 1405"/>
                <a:gd name="T25" fmla="*/ 125 h 414"/>
                <a:gd name="T26" fmla="*/ 1305 w 1405"/>
                <a:gd name="T27" fmla="*/ 85 h 414"/>
                <a:gd name="T28" fmla="*/ 1027 w 1405"/>
                <a:gd name="T29" fmla="*/ 32 h 414"/>
                <a:gd name="T30" fmla="*/ 761 w 1405"/>
                <a:gd name="T31" fmla="*/ 0 h 414"/>
                <a:gd name="T32" fmla="*/ 675 w 1405"/>
                <a:gd name="T33" fmla="*/ 1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5" h="414">
                  <a:moveTo>
                    <a:pt x="675" y="11"/>
                  </a:moveTo>
                  <a:cubicBezTo>
                    <a:pt x="474" y="24"/>
                    <a:pt x="232" y="23"/>
                    <a:pt x="35" y="85"/>
                  </a:cubicBezTo>
                  <a:cubicBezTo>
                    <a:pt x="27" y="96"/>
                    <a:pt x="0" y="131"/>
                    <a:pt x="3" y="149"/>
                  </a:cubicBezTo>
                  <a:cubicBezTo>
                    <a:pt x="9" y="206"/>
                    <a:pt x="2" y="278"/>
                    <a:pt x="25" y="331"/>
                  </a:cubicBezTo>
                  <a:cubicBezTo>
                    <a:pt x="29" y="341"/>
                    <a:pt x="176" y="344"/>
                    <a:pt x="185" y="352"/>
                  </a:cubicBezTo>
                  <a:cubicBezTo>
                    <a:pt x="247" y="414"/>
                    <a:pt x="294" y="339"/>
                    <a:pt x="377" y="352"/>
                  </a:cubicBezTo>
                  <a:cubicBezTo>
                    <a:pt x="494" y="348"/>
                    <a:pt x="569" y="372"/>
                    <a:pt x="686" y="363"/>
                  </a:cubicBezTo>
                  <a:cubicBezTo>
                    <a:pt x="799" y="353"/>
                    <a:pt x="914" y="400"/>
                    <a:pt x="1027" y="384"/>
                  </a:cubicBezTo>
                  <a:cubicBezTo>
                    <a:pt x="1096" y="373"/>
                    <a:pt x="1183" y="374"/>
                    <a:pt x="1251" y="352"/>
                  </a:cubicBezTo>
                  <a:cubicBezTo>
                    <a:pt x="1272" y="345"/>
                    <a:pt x="1293" y="338"/>
                    <a:pt x="1315" y="331"/>
                  </a:cubicBezTo>
                  <a:cubicBezTo>
                    <a:pt x="1325" y="327"/>
                    <a:pt x="1347" y="320"/>
                    <a:pt x="1347" y="320"/>
                  </a:cubicBezTo>
                  <a:cubicBezTo>
                    <a:pt x="1374" y="293"/>
                    <a:pt x="1388" y="271"/>
                    <a:pt x="1401" y="235"/>
                  </a:cubicBezTo>
                  <a:cubicBezTo>
                    <a:pt x="1405" y="203"/>
                    <a:pt x="1402" y="149"/>
                    <a:pt x="1387" y="125"/>
                  </a:cubicBezTo>
                  <a:cubicBezTo>
                    <a:pt x="1371" y="100"/>
                    <a:pt x="1364" y="100"/>
                    <a:pt x="1305" y="85"/>
                  </a:cubicBezTo>
                  <a:cubicBezTo>
                    <a:pt x="1242" y="25"/>
                    <a:pt x="1096" y="36"/>
                    <a:pt x="1027" y="32"/>
                  </a:cubicBezTo>
                  <a:cubicBezTo>
                    <a:pt x="938" y="16"/>
                    <a:pt x="849" y="11"/>
                    <a:pt x="761" y="0"/>
                  </a:cubicBezTo>
                  <a:cubicBezTo>
                    <a:pt x="689" y="12"/>
                    <a:pt x="718" y="11"/>
                    <a:pt x="675" y="11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2" name="Text Box 10"/>
            <p:cNvSpPr txBox="1">
              <a:spLocks noChangeArrowheads="1"/>
            </p:cNvSpPr>
            <p:nvPr/>
          </p:nvSpPr>
          <p:spPr bwMode="auto">
            <a:xfrm>
              <a:off x="2619" y="1390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ea typeface="宋体" pitchFamily="2" charset="-122"/>
                </a:rPr>
                <a:t>in range</a:t>
              </a:r>
            </a:p>
          </p:txBody>
        </p:sp>
      </p:grpSp>
      <p:grpSp>
        <p:nvGrpSpPr>
          <p:cNvPr id="41993" name="Group 11"/>
          <p:cNvGrpSpPr>
            <a:grpSpLocks/>
          </p:cNvGrpSpPr>
          <p:nvPr/>
        </p:nvGrpSpPr>
        <p:grpSpPr bwMode="auto">
          <a:xfrm>
            <a:off x="5697538" y="3117850"/>
            <a:ext cx="2227262" cy="1020763"/>
            <a:chOff x="3574" y="960"/>
            <a:chExt cx="1403" cy="643"/>
          </a:xfrm>
        </p:grpSpPr>
        <p:sp>
          <p:nvSpPr>
            <p:cNvPr id="41994" name="Freeform 12"/>
            <p:cNvSpPr>
              <a:spLocks noChangeArrowheads="1"/>
            </p:cNvSpPr>
            <p:nvPr/>
          </p:nvSpPr>
          <p:spPr bwMode="auto">
            <a:xfrm>
              <a:off x="3574" y="960"/>
              <a:ext cx="1403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5" name="Text Box 13"/>
            <p:cNvSpPr txBox="1">
              <a:spLocks noChangeArrowheads="1"/>
            </p:cNvSpPr>
            <p:nvPr/>
          </p:nvSpPr>
          <p:spPr bwMode="auto">
            <a:xfrm>
              <a:off x="3702" y="1391"/>
              <a:ext cx="1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ea typeface="宋体" pitchFamily="2" charset="-122"/>
                </a:rPr>
                <a:t>greater than range</a:t>
              </a:r>
            </a:p>
          </p:txBody>
        </p:sp>
      </p:grpSp>
      <p:grpSp>
        <p:nvGrpSpPr>
          <p:cNvPr id="41996" name="Group 14"/>
          <p:cNvGrpSpPr>
            <a:grpSpLocks/>
          </p:cNvGrpSpPr>
          <p:nvPr/>
        </p:nvGrpSpPr>
        <p:grpSpPr bwMode="auto">
          <a:xfrm>
            <a:off x="1322388" y="3246438"/>
            <a:ext cx="2163762" cy="892175"/>
            <a:chOff x="818" y="1041"/>
            <a:chExt cx="1363" cy="562"/>
          </a:xfrm>
        </p:grpSpPr>
        <p:sp>
          <p:nvSpPr>
            <p:cNvPr id="41997" name="Freeform 15"/>
            <p:cNvSpPr>
              <a:spLocks noChangeArrowheads="1"/>
            </p:cNvSpPr>
            <p:nvPr/>
          </p:nvSpPr>
          <p:spPr bwMode="auto">
            <a:xfrm>
              <a:off x="818" y="1041"/>
              <a:ext cx="1363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8" name="Text Box 16"/>
            <p:cNvSpPr txBox="1">
              <a:spLocks noChangeArrowheads="1"/>
            </p:cNvSpPr>
            <p:nvPr/>
          </p:nvSpPr>
          <p:spPr bwMode="auto">
            <a:xfrm>
              <a:off x="961" y="1391"/>
              <a:ext cx="10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ea typeface="宋体" pitchFamily="2" charset="-122"/>
                </a:rPr>
                <a:t>less than range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603375" y="4806950"/>
            <a:ext cx="6019800" cy="76200"/>
            <a:chOff x="984" y="2066"/>
            <a:chExt cx="3792" cy="48"/>
          </a:xfrm>
        </p:grpSpPr>
        <p:sp>
          <p:nvSpPr>
            <p:cNvPr id="42000" name="Line 18"/>
            <p:cNvSpPr>
              <a:spLocks noChangeShapeType="1"/>
            </p:cNvSpPr>
            <p:nvPr/>
          </p:nvSpPr>
          <p:spPr bwMode="auto">
            <a:xfrm>
              <a:off x="984" y="2091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1" name="Oval 19"/>
            <p:cNvSpPr>
              <a:spLocks noChangeArrowheads="1"/>
            </p:cNvSpPr>
            <p:nvPr/>
          </p:nvSpPr>
          <p:spPr bwMode="auto">
            <a:xfrm>
              <a:off x="2856" y="2066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619988" name="Text Box 20"/>
          <p:cNvSpPr txBox="1">
            <a:spLocks noChangeArrowheads="1"/>
          </p:cNvSpPr>
          <p:nvPr/>
        </p:nvSpPr>
        <p:spPr bwMode="auto">
          <a:xfrm>
            <a:off x="4264025" y="5106988"/>
            <a:ext cx="703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>
                <a:ea typeface="宋体" pitchFamily="2" charset="-122"/>
              </a:rPr>
              <a:t>value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638675" y="4422775"/>
            <a:ext cx="3376613" cy="1022350"/>
            <a:chOff x="2896" y="1824"/>
            <a:chExt cx="2127" cy="644"/>
          </a:xfrm>
        </p:grpSpPr>
        <p:sp>
          <p:nvSpPr>
            <p:cNvPr id="42004" name="Freeform 22"/>
            <p:cNvSpPr>
              <a:spLocks noChangeArrowheads="1"/>
            </p:cNvSpPr>
            <p:nvPr/>
          </p:nvSpPr>
          <p:spPr bwMode="auto">
            <a:xfrm>
              <a:off x="2896" y="1824"/>
              <a:ext cx="2127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5" name="Text Box 23"/>
            <p:cNvSpPr txBox="1">
              <a:spLocks noChangeArrowheads="1"/>
            </p:cNvSpPr>
            <p:nvPr/>
          </p:nvSpPr>
          <p:spPr bwMode="auto">
            <a:xfrm>
              <a:off x="3421" y="2256"/>
              <a:ext cx="1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ea typeface="宋体" pitchFamily="2" charset="-122"/>
                </a:rPr>
                <a:t>greater than value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031875" y="4551363"/>
            <a:ext cx="3548063" cy="893762"/>
            <a:chOff x="624" y="1905"/>
            <a:chExt cx="2235" cy="563"/>
          </a:xfrm>
        </p:grpSpPr>
        <p:sp>
          <p:nvSpPr>
            <p:cNvPr id="42007" name="Freeform 25"/>
            <p:cNvSpPr>
              <a:spLocks noChangeArrowheads="1"/>
            </p:cNvSpPr>
            <p:nvPr/>
          </p:nvSpPr>
          <p:spPr bwMode="auto">
            <a:xfrm>
              <a:off x="624" y="1905"/>
              <a:ext cx="2235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8" name="Text Box 26"/>
            <p:cNvSpPr txBox="1">
              <a:spLocks noChangeArrowheads="1"/>
            </p:cNvSpPr>
            <p:nvPr/>
          </p:nvSpPr>
          <p:spPr bwMode="auto">
            <a:xfrm>
              <a:off x="1316" y="2256"/>
              <a:ext cx="10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ea typeface="宋体" pitchFamily="2" charset="-122"/>
                </a:rPr>
                <a:t>less than value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61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520825"/>
            <a:ext cx="8353425" cy="3563938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在输入条件规定了输入值的集合或者规定了“必须如何”的条件的情况下，可以确立一个有效等价类和一个无效等价类。</a:t>
            </a:r>
          </a:p>
          <a:p>
            <a:pPr marL="0" indent="0">
              <a:lnSpc>
                <a:spcPct val="150000"/>
              </a:lnSpc>
            </a:pPr>
            <a:endParaRPr lang="zh-CN" altLang="en-US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</a:pPr>
            <a:endParaRPr lang="zh-CN" altLang="en-US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</a:pPr>
            <a:endParaRPr lang="zh-CN" altLang="en-US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在输入条件是一个布尔量的情况下，可确定一个有效等价类和一个无效等价类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192837" cy="53975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确定等价类的方法</a:t>
            </a:r>
            <a:r>
              <a:rPr lang="zh-CN" altLang="en-US" sz="3400" smtClean="0"/>
              <a:t>（</a:t>
            </a:r>
            <a:r>
              <a:rPr lang="en-US" altLang="zh-CN" sz="3400" smtClean="0"/>
              <a:t>2</a:t>
            </a:r>
            <a:r>
              <a:rPr lang="zh-CN" altLang="en-US" sz="3400" smtClean="0"/>
              <a:t>）</a:t>
            </a:r>
          </a:p>
        </p:txBody>
      </p:sp>
      <p:sp>
        <p:nvSpPr>
          <p:cNvPr id="1574929" name="Freeform 17"/>
          <p:cNvSpPr>
            <a:spLocks noChangeArrowheads="1"/>
          </p:cNvSpPr>
          <p:nvPr/>
        </p:nvSpPr>
        <p:spPr bwMode="auto">
          <a:xfrm>
            <a:off x="1611313" y="2741613"/>
            <a:ext cx="5302250" cy="974725"/>
          </a:xfrm>
          <a:custGeom>
            <a:avLst/>
            <a:gdLst>
              <a:gd name="T0" fmla="*/ 1344 w 3340"/>
              <a:gd name="T1" fmla="*/ 37 h 666"/>
              <a:gd name="T2" fmla="*/ 757 w 3340"/>
              <a:gd name="T3" fmla="*/ 5 h 666"/>
              <a:gd name="T4" fmla="*/ 256 w 3340"/>
              <a:gd name="T5" fmla="*/ 58 h 666"/>
              <a:gd name="T6" fmla="*/ 0 w 3340"/>
              <a:gd name="T7" fmla="*/ 197 h 666"/>
              <a:gd name="T8" fmla="*/ 10 w 3340"/>
              <a:gd name="T9" fmla="*/ 282 h 666"/>
              <a:gd name="T10" fmla="*/ 501 w 3340"/>
              <a:gd name="T11" fmla="*/ 549 h 666"/>
              <a:gd name="T12" fmla="*/ 1312 w 3340"/>
              <a:gd name="T13" fmla="*/ 624 h 666"/>
              <a:gd name="T14" fmla="*/ 1813 w 3340"/>
              <a:gd name="T15" fmla="*/ 666 h 666"/>
              <a:gd name="T16" fmla="*/ 2250 w 3340"/>
              <a:gd name="T17" fmla="*/ 656 h 666"/>
              <a:gd name="T18" fmla="*/ 2688 w 3340"/>
              <a:gd name="T19" fmla="*/ 581 h 666"/>
              <a:gd name="T20" fmla="*/ 2997 w 3340"/>
              <a:gd name="T21" fmla="*/ 528 h 666"/>
              <a:gd name="T22" fmla="*/ 3242 w 3340"/>
              <a:gd name="T23" fmla="*/ 421 h 666"/>
              <a:gd name="T24" fmla="*/ 3338 w 3340"/>
              <a:gd name="T25" fmla="*/ 325 h 666"/>
              <a:gd name="T26" fmla="*/ 3328 w 3340"/>
              <a:gd name="T27" fmla="*/ 218 h 666"/>
              <a:gd name="T28" fmla="*/ 2976 w 3340"/>
              <a:gd name="T29" fmla="*/ 101 h 666"/>
              <a:gd name="T30" fmla="*/ 2016 w 3340"/>
              <a:gd name="T31" fmla="*/ 26 h 666"/>
              <a:gd name="T32" fmla="*/ 1642 w 3340"/>
              <a:gd name="T33" fmla="*/ 37 h 666"/>
              <a:gd name="T34" fmla="*/ 1493 w 3340"/>
              <a:gd name="T35" fmla="*/ 26 h 666"/>
              <a:gd name="T36" fmla="*/ 1418 w 3340"/>
              <a:gd name="T37" fmla="*/ 26 h 666"/>
              <a:gd name="T38" fmla="*/ 1344 w 3340"/>
              <a:gd name="T39" fmla="*/ 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74930" name="Text Box 18"/>
          <p:cNvSpPr txBox="1">
            <a:spLocks noChangeArrowheads="1"/>
          </p:cNvSpPr>
          <p:nvPr/>
        </p:nvSpPr>
        <p:spPr bwMode="auto">
          <a:xfrm>
            <a:off x="1727200" y="2924175"/>
            <a:ext cx="1947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>
                <a:ea typeface="宋体" pitchFamily="2" charset="-122"/>
              </a:rPr>
              <a:t>not member of set</a:t>
            </a:r>
          </a:p>
        </p:txBody>
      </p:sp>
      <p:sp>
        <p:nvSpPr>
          <p:cNvPr id="1574931" name="Freeform 19"/>
          <p:cNvSpPr>
            <a:spLocks noChangeArrowheads="1"/>
          </p:cNvSpPr>
          <p:nvPr/>
        </p:nvSpPr>
        <p:spPr bwMode="auto">
          <a:xfrm>
            <a:off x="3743325" y="2889250"/>
            <a:ext cx="2376488" cy="647700"/>
          </a:xfrm>
          <a:custGeom>
            <a:avLst/>
            <a:gdLst>
              <a:gd name="T0" fmla="*/ 578 w 1079"/>
              <a:gd name="T1" fmla="*/ 20 h 394"/>
              <a:gd name="T2" fmla="*/ 98 w 1079"/>
              <a:gd name="T3" fmla="*/ 31 h 394"/>
              <a:gd name="T4" fmla="*/ 2 w 1079"/>
              <a:gd name="T5" fmla="*/ 127 h 394"/>
              <a:gd name="T6" fmla="*/ 12 w 1079"/>
              <a:gd name="T7" fmla="*/ 212 h 394"/>
              <a:gd name="T8" fmla="*/ 130 w 1079"/>
              <a:gd name="T9" fmla="*/ 308 h 394"/>
              <a:gd name="T10" fmla="*/ 418 w 1079"/>
              <a:gd name="T11" fmla="*/ 394 h 394"/>
              <a:gd name="T12" fmla="*/ 898 w 1079"/>
              <a:gd name="T13" fmla="*/ 362 h 394"/>
              <a:gd name="T14" fmla="*/ 1079 w 1079"/>
              <a:gd name="T15" fmla="*/ 202 h 394"/>
              <a:gd name="T16" fmla="*/ 780 w 1079"/>
              <a:gd name="T17" fmla="*/ 63 h 394"/>
              <a:gd name="T18" fmla="*/ 642 w 1079"/>
              <a:gd name="T19" fmla="*/ 20 h 394"/>
              <a:gd name="T20" fmla="*/ 610 w 1079"/>
              <a:gd name="T21" fmla="*/ 10 h 394"/>
              <a:gd name="T22" fmla="*/ 578 w 1079"/>
              <a:gd name="T23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rgbClr val="63FF6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74932" name="Text Box 20"/>
          <p:cNvSpPr txBox="1">
            <a:spLocks noChangeArrowheads="1"/>
          </p:cNvSpPr>
          <p:nvPr/>
        </p:nvSpPr>
        <p:spPr bwMode="auto">
          <a:xfrm>
            <a:off x="3887788" y="3068638"/>
            <a:ext cx="1749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 b="1">
                <a:ea typeface="宋体" pitchFamily="2" charset="-122"/>
              </a:rPr>
              <a:t>member of set</a:t>
            </a:r>
          </a:p>
        </p:txBody>
      </p:sp>
      <p:sp>
        <p:nvSpPr>
          <p:cNvPr id="1574933" name="Freeform 21"/>
          <p:cNvSpPr>
            <a:spLocks noChangeArrowheads="1"/>
          </p:cNvSpPr>
          <p:nvPr/>
        </p:nvSpPr>
        <p:spPr bwMode="auto">
          <a:xfrm>
            <a:off x="2232025" y="5084763"/>
            <a:ext cx="5111750" cy="1116012"/>
          </a:xfrm>
          <a:custGeom>
            <a:avLst/>
            <a:gdLst>
              <a:gd name="T0" fmla="*/ 1344 w 3340"/>
              <a:gd name="T1" fmla="*/ 37 h 666"/>
              <a:gd name="T2" fmla="*/ 757 w 3340"/>
              <a:gd name="T3" fmla="*/ 5 h 666"/>
              <a:gd name="T4" fmla="*/ 256 w 3340"/>
              <a:gd name="T5" fmla="*/ 58 h 666"/>
              <a:gd name="T6" fmla="*/ 0 w 3340"/>
              <a:gd name="T7" fmla="*/ 197 h 666"/>
              <a:gd name="T8" fmla="*/ 10 w 3340"/>
              <a:gd name="T9" fmla="*/ 282 h 666"/>
              <a:gd name="T10" fmla="*/ 501 w 3340"/>
              <a:gd name="T11" fmla="*/ 549 h 666"/>
              <a:gd name="T12" fmla="*/ 1312 w 3340"/>
              <a:gd name="T13" fmla="*/ 624 h 666"/>
              <a:gd name="T14" fmla="*/ 1813 w 3340"/>
              <a:gd name="T15" fmla="*/ 666 h 666"/>
              <a:gd name="T16" fmla="*/ 2250 w 3340"/>
              <a:gd name="T17" fmla="*/ 656 h 666"/>
              <a:gd name="T18" fmla="*/ 2688 w 3340"/>
              <a:gd name="T19" fmla="*/ 581 h 666"/>
              <a:gd name="T20" fmla="*/ 2997 w 3340"/>
              <a:gd name="T21" fmla="*/ 528 h 666"/>
              <a:gd name="T22" fmla="*/ 3242 w 3340"/>
              <a:gd name="T23" fmla="*/ 421 h 666"/>
              <a:gd name="T24" fmla="*/ 3338 w 3340"/>
              <a:gd name="T25" fmla="*/ 325 h 666"/>
              <a:gd name="T26" fmla="*/ 3328 w 3340"/>
              <a:gd name="T27" fmla="*/ 218 h 666"/>
              <a:gd name="T28" fmla="*/ 2976 w 3340"/>
              <a:gd name="T29" fmla="*/ 101 h 666"/>
              <a:gd name="T30" fmla="*/ 2016 w 3340"/>
              <a:gd name="T31" fmla="*/ 26 h 666"/>
              <a:gd name="T32" fmla="*/ 1642 w 3340"/>
              <a:gd name="T33" fmla="*/ 37 h 666"/>
              <a:gd name="T34" fmla="*/ 1493 w 3340"/>
              <a:gd name="T35" fmla="*/ 26 h 666"/>
              <a:gd name="T36" fmla="*/ 1418 w 3340"/>
              <a:gd name="T37" fmla="*/ 26 h 666"/>
              <a:gd name="T38" fmla="*/ 1344 w 3340"/>
              <a:gd name="T39" fmla="*/ 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74934" name="Freeform 22"/>
          <p:cNvSpPr>
            <a:spLocks noChangeArrowheads="1"/>
          </p:cNvSpPr>
          <p:nvPr/>
        </p:nvSpPr>
        <p:spPr bwMode="auto">
          <a:xfrm>
            <a:off x="4319588" y="5300663"/>
            <a:ext cx="1584325" cy="573087"/>
          </a:xfrm>
          <a:custGeom>
            <a:avLst/>
            <a:gdLst>
              <a:gd name="T0" fmla="*/ 578 w 1079"/>
              <a:gd name="T1" fmla="*/ 20 h 394"/>
              <a:gd name="T2" fmla="*/ 98 w 1079"/>
              <a:gd name="T3" fmla="*/ 31 h 394"/>
              <a:gd name="T4" fmla="*/ 2 w 1079"/>
              <a:gd name="T5" fmla="*/ 127 h 394"/>
              <a:gd name="T6" fmla="*/ 12 w 1079"/>
              <a:gd name="T7" fmla="*/ 212 h 394"/>
              <a:gd name="T8" fmla="*/ 130 w 1079"/>
              <a:gd name="T9" fmla="*/ 308 h 394"/>
              <a:gd name="T10" fmla="*/ 418 w 1079"/>
              <a:gd name="T11" fmla="*/ 394 h 394"/>
              <a:gd name="T12" fmla="*/ 898 w 1079"/>
              <a:gd name="T13" fmla="*/ 362 h 394"/>
              <a:gd name="T14" fmla="*/ 1079 w 1079"/>
              <a:gd name="T15" fmla="*/ 202 h 394"/>
              <a:gd name="T16" fmla="*/ 780 w 1079"/>
              <a:gd name="T17" fmla="*/ 63 h 394"/>
              <a:gd name="T18" fmla="*/ 642 w 1079"/>
              <a:gd name="T19" fmla="*/ 20 h 394"/>
              <a:gd name="T20" fmla="*/ 610 w 1079"/>
              <a:gd name="T21" fmla="*/ 10 h 394"/>
              <a:gd name="T22" fmla="*/ 578 w 1079"/>
              <a:gd name="T23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74935" name="Text Box 23"/>
          <p:cNvSpPr txBox="1">
            <a:spLocks noChangeArrowheads="1"/>
          </p:cNvSpPr>
          <p:nvPr/>
        </p:nvSpPr>
        <p:spPr bwMode="auto">
          <a:xfrm>
            <a:off x="4535488" y="5445125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>
                <a:ea typeface="宋体" pitchFamily="2" charset="-122"/>
              </a:rPr>
              <a:t>Boolean</a:t>
            </a:r>
          </a:p>
        </p:txBody>
      </p:sp>
      <p:sp>
        <p:nvSpPr>
          <p:cNvPr id="1574936" name="Text Box 24"/>
          <p:cNvSpPr txBox="1">
            <a:spLocks noChangeArrowheads="1"/>
          </p:cNvSpPr>
          <p:nvPr/>
        </p:nvSpPr>
        <p:spPr bwMode="auto">
          <a:xfrm>
            <a:off x="2370138" y="5149850"/>
            <a:ext cx="1446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>
                <a:ea typeface="宋体" pitchFamily="2" charset="-122"/>
              </a:rPr>
              <a:t>Non-Boolean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7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7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7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9" grpId="0" animBg="1"/>
      <p:bldP spid="1574930" grpId="0"/>
      <p:bldP spid="1574931" grpId="0" animBg="1"/>
      <p:bldP spid="1574932" grpId="0"/>
      <p:bldP spid="1574933" grpId="0" animBg="1"/>
      <p:bldP spid="1574934" grpId="0" animBg="1"/>
      <p:bldP spid="1574935" grpId="0"/>
      <p:bldP spid="15749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260350"/>
            <a:ext cx="5241925" cy="703263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确定等价类的方式 </a:t>
            </a:r>
            <a:r>
              <a:rPr lang="en-US" altLang="zh-CN" sz="3400" smtClean="0"/>
              <a:t>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844675"/>
            <a:ext cx="8424863" cy="3024188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在规定了输入数据的一组值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(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假定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n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个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)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，并且程序要对每一个输入值分别处理的情况下，可确立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n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个有效等价类和一个无效等价类。</a:t>
            </a:r>
          </a:p>
          <a:p>
            <a:pPr marL="355600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在规定了输入数据必须遵守的规则的情况下，可确立一个有效等价类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(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符合规则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)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和若干个无效等价类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(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从不同角度违反规则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)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</a:p>
        </p:txBody>
      </p:sp>
      <p:sp>
        <p:nvSpPr>
          <p:cNvPr id="46083" name="文本框 5"/>
          <p:cNvSpPr txBox="1">
            <a:spLocks noChangeArrowheads="1"/>
          </p:cNvSpPr>
          <p:nvPr/>
        </p:nvSpPr>
        <p:spPr bwMode="auto">
          <a:xfrm>
            <a:off x="2700338" y="5229225"/>
            <a:ext cx="305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0" u="sng">
                <a:solidFill>
                  <a:srgbClr val="FF6600"/>
                </a:solidFill>
                <a:ea typeface="宋体" pitchFamily="2" charset="-122"/>
              </a:rPr>
              <a:t>有什么具体案例？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357188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等价类测试用例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-Example</a:t>
            </a:r>
          </a:p>
        </p:txBody>
      </p:sp>
      <p:grpSp>
        <p:nvGrpSpPr>
          <p:cNvPr id="48130" name="Group 3"/>
          <p:cNvGrpSpPr>
            <a:grpSpLocks/>
          </p:cNvGrpSpPr>
          <p:nvPr/>
        </p:nvGrpSpPr>
        <p:grpSpPr bwMode="auto">
          <a:xfrm>
            <a:off x="863600" y="2060575"/>
            <a:ext cx="3962400" cy="3609975"/>
            <a:chOff x="1584" y="1104"/>
            <a:chExt cx="2496" cy="2274"/>
          </a:xfrm>
        </p:grpSpPr>
        <p:pic>
          <p:nvPicPr>
            <p:cNvPr id="4813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104"/>
              <a:ext cx="2496" cy="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2" name="Oval 5"/>
            <p:cNvSpPr>
              <a:spLocks noChangeArrowheads="1"/>
            </p:cNvSpPr>
            <p:nvPr/>
          </p:nvSpPr>
          <p:spPr bwMode="auto">
            <a:xfrm>
              <a:off x="3264" y="2976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5029200" y="2743200"/>
            <a:ext cx="3611563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</a:rPr>
              <a:t>等价类</a:t>
            </a:r>
            <a:r>
              <a:rPr lang="en-US" altLang="zh-CN" sz="2400" dirty="0">
                <a:ea typeface="宋体" pitchFamily="2" charset="-122"/>
              </a:rPr>
              <a:t>1: Integer</a:t>
            </a: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</a:rPr>
              <a:t>等价类</a:t>
            </a:r>
            <a:r>
              <a:rPr lang="en-US" altLang="zh-CN" sz="2400" dirty="0">
                <a:ea typeface="宋体" pitchFamily="2" charset="-122"/>
              </a:rPr>
              <a:t>2: Decimal fraction</a:t>
            </a: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</a:rPr>
              <a:t>等价类</a:t>
            </a:r>
            <a:r>
              <a:rPr lang="en-US" altLang="zh-CN" sz="2400" dirty="0">
                <a:ea typeface="宋体" pitchFamily="2" charset="-122"/>
              </a:rPr>
              <a:t>3: Negative</a:t>
            </a: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</a:rPr>
              <a:t>等价类</a:t>
            </a:r>
            <a:r>
              <a:rPr lang="en-US" altLang="zh-CN" sz="2400" dirty="0">
                <a:ea typeface="宋体" pitchFamily="2" charset="-122"/>
              </a:rPr>
              <a:t>4: Invalid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根据等价类创建测试用例的步骤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49388"/>
            <a:ext cx="8424862" cy="5046662"/>
          </a:xfrm>
          <a:ln>
            <a:miter lim="800000"/>
          </a:ln>
        </p:spPr>
        <p:txBody>
          <a:bodyPr/>
          <a:lstStyle/>
          <a:p>
            <a:pPr marL="457200" indent="-457200">
              <a:lnSpc>
                <a:spcPct val="150000"/>
              </a:lnSpc>
              <a:buFont typeface="宋体" pitchFamily="2" charset="-122"/>
              <a:buAutoNum type="alphaL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建立等价类表，列出所有划分出的等价类：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宋体" pitchFamily="2" charset="-122"/>
              <a:buAutoNum type="alphaLcParenR"/>
            </a:pPr>
            <a:endParaRPr lang="en-US" altLang="zh-CN" sz="2400" dirty="0" smtClean="0">
              <a:latin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宋体" pitchFamily="2" charset="-122"/>
              <a:buAutoNum type="alphaLcParenR"/>
            </a:pPr>
            <a:endParaRPr lang="en-US" altLang="zh-CN" sz="2400" dirty="0" smtClean="0">
              <a:latin typeface="宋体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宋体" pitchFamily="2" charset="-122"/>
              <a:buAutoNum type="alphaLcParenR" startAt="2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为每个等价类规定一个唯一的编号；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宋体" pitchFamily="2" charset="-122"/>
              <a:buAutoNum type="alphaLcParenR" startAt="2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设计一个新的测试用例，使其尽可能多地覆盖尚未覆盖的有效等价类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宋体" pitchFamily="2" charset="-122"/>
              <a:buAutoNum type="alphaLcParenR" startAt="2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重复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c)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，最后使得所有有效等价类均被测试用例所覆盖；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宋体" pitchFamily="2" charset="-122"/>
              <a:buAutoNum type="alphaLcParenR" startAt="2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设计一个新的测试用例，使其只覆盖一个无效等价类。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宋体" pitchFamily="2" charset="-122"/>
              <a:buAutoNum type="alphaLcParenR" startAt="2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重复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e)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使所有无效等价类均被覆盖</a:t>
            </a: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aphicFrame>
        <p:nvGraphicFramePr>
          <p:cNvPr id="1576964" name="Group 4"/>
          <p:cNvGraphicFramePr>
            <a:graphicFrameLocks noGrp="1"/>
          </p:cNvGraphicFramePr>
          <p:nvPr/>
        </p:nvGraphicFramePr>
        <p:xfrm>
          <a:off x="1295400" y="2133600"/>
          <a:ext cx="6346825" cy="1373187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输入条件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有效等价类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无效等价类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41325"/>
            <a:ext cx="7772400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3.2.2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边界值分析方法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80400" cy="3517900"/>
          </a:xfrm>
          <a:ln>
            <a:miter lim="800000"/>
          </a:ln>
        </p:spPr>
        <p:txBody>
          <a:bodyPr/>
          <a:lstStyle/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de-DE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很多错误发</a:t>
            </a:r>
            <a:r>
              <a:rPr lang="zh-CN" altLang="de-DE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生在输入或输出范围的边界上，因此针对各种边界情况设置测试用例，</a:t>
            </a:r>
            <a:r>
              <a:rPr lang="zh-CN" altLang="de-DE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可以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更有效地发现</a:t>
            </a:r>
            <a:r>
              <a:rPr lang="zh-CN" altLang="de-DE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缺陷</a:t>
            </a:r>
            <a:r>
              <a:rPr lang="zh-CN" altLang="de-DE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  <a:endParaRPr lang="zh-CN" altLang="en-US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BVA – Boundary Value Analysis</a:t>
            </a:r>
          </a:p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设计方法：</a:t>
            </a:r>
          </a:p>
          <a:p>
            <a:pPr marL="714375" lvl="2" indent="-342900">
              <a:buFont typeface="Wingdings" charset="2"/>
              <a:buChar char="²"/>
            </a:pPr>
            <a:r>
              <a:rPr lang="zh-CN" altLang="en-US" sz="2400" noProof="1" smtClean="0">
                <a:latin typeface="楷体"/>
                <a:ea typeface="楷体"/>
                <a:cs typeface="楷体"/>
              </a:rPr>
              <a:t>确定边界情况（输入或输出等价类的边界）</a:t>
            </a:r>
          </a:p>
          <a:p>
            <a:pPr marL="714375" lvl="2" indent="-342900">
              <a:buFont typeface="Wingdings" charset="2"/>
              <a:buChar char="²"/>
            </a:pPr>
            <a:r>
              <a:rPr lang="zh-CN" altLang="en-US" sz="2400" noProof="1" smtClean="0">
                <a:latin typeface="楷体"/>
                <a:ea typeface="楷体"/>
                <a:cs typeface="楷体"/>
              </a:rPr>
              <a:t>选取正好等于、刚刚大于或小于边界值作为测试数据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624638" cy="661988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第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章  软件测试的方法</a:t>
            </a:r>
          </a:p>
        </p:txBody>
      </p:sp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1403350" y="2060575"/>
            <a:ext cx="52705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3429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i="0" dirty="0"/>
              <a:t>3.1 </a:t>
            </a:r>
            <a:r>
              <a:rPr lang="zh-CN" altLang="zh-CN" sz="2400" i="0" dirty="0"/>
              <a:t>基于直觉和经验的方法</a:t>
            </a:r>
          </a:p>
          <a:p>
            <a:pPr>
              <a:lnSpc>
                <a:spcPct val="130000"/>
              </a:lnSpc>
            </a:pPr>
            <a:r>
              <a:rPr lang="en-US" altLang="zh-CN" sz="2400" i="0" dirty="0"/>
              <a:t>3.2 </a:t>
            </a:r>
            <a:r>
              <a:rPr lang="zh-CN" altLang="zh-CN" sz="2400" i="0" dirty="0"/>
              <a:t>基于输入域的方法</a:t>
            </a:r>
            <a:endParaRPr lang="en-US" altLang="zh-CN" sz="2400" i="0" dirty="0"/>
          </a:p>
          <a:p>
            <a:pPr>
              <a:lnSpc>
                <a:spcPct val="130000"/>
              </a:lnSpc>
            </a:pPr>
            <a:r>
              <a:rPr lang="en-US" altLang="zh-CN" sz="2400" i="0" dirty="0"/>
              <a:t>3.3 </a:t>
            </a:r>
            <a:r>
              <a:rPr lang="zh-CN" altLang="zh-CN" sz="2400" i="0" dirty="0"/>
              <a:t>基于</a:t>
            </a:r>
            <a:r>
              <a:rPr lang="zh-CN" altLang="en-US" sz="2400" i="0" dirty="0"/>
              <a:t>组合及其优化</a:t>
            </a:r>
            <a:r>
              <a:rPr lang="zh-CN" altLang="zh-CN" sz="2400" i="0" dirty="0"/>
              <a:t>的</a:t>
            </a:r>
            <a:r>
              <a:rPr lang="zh-CN" altLang="en-US" sz="2400" i="0" dirty="0"/>
              <a:t>技术</a:t>
            </a:r>
            <a:endParaRPr lang="zh-CN" altLang="zh-CN" sz="2400" i="0" dirty="0"/>
          </a:p>
          <a:p>
            <a:pPr>
              <a:lnSpc>
                <a:spcPct val="130000"/>
              </a:lnSpc>
            </a:pPr>
            <a:r>
              <a:rPr lang="en-US" altLang="zh-CN" sz="2400" i="0" dirty="0"/>
              <a:t>3.4 </a:t>
            </a:r>
            <a:r>
              <a:rPr lang="zh-CN" altLang="zh-CN" sz="2400" i="0" dirty="0"/>
              <a:t>基于</a:t>
            </a:r>
            <a:r>
              <a:rPr lang="zh-CN" altLang="en-US" sz="2400" i="0" dirty="0"/>
              <a:t>逻辑覆盖</a:t>
            </a:r>
            <a:r>
              <a:rPr lang="zh-CN" altLang="zh-CN" sz="2400" i="0" dirty="0"/>
              <a:t>的方法</a:t>
            </a:r>
          </a:p>
          <a:p>
            <a:pPr>
              <a:lnSpc>
                <a:spcPct val="130000"/>
              </a:lnSpc>
            </a:pPr>
            <a:r>
              <a:rPr lang="en-US" altLang="zh-CN" sz="2400" i="0" dirty="0"/>
              <a:t>3.5 </a:t>
            </a:r>
            <a:r>
              <a:rPr lang="zh-CN" altLang="zh-CN" sz="2400" i="0" dirty="0"/>
              <a:t>基于故障模式的测试方法</a:t>
            </a:r>
          </a:p>
          <a:p>
            <a:pPr>
              <a:lnSpc>
                <a:spcPct val="130000"/>
              </a:lnSpc>
            </a:pPr>
            <a:r>
              <a:rPr lang="en-US" altLang="zh-CN" sz="2400" i="0" dirty="0"/>
              <a:t>3.6 </a:t>
            </a:r>
            <a:r>
              <a:rPr lang="zh-CN" altLang="zh-CN" sz="2400" i="0" dirty="0"/>
              <a:t>基于模型的测试方法</a:t>
            </a:r>
          </a:p>
          <a:p>
            <a:pPr>
              <a:lnSpc>
                <a:spcPct val="130000"/>
              </a:lnSpc>
            </a:pPr>
            <a:r>
              <a:rPr lang="en-US" altLang="zh-CN" sz="2400" i="0" dirty="0"/>
              <a:t>3.7 </a:t>
            </a:r>
            <a:r>
              <a:rPr lang="zh-CN" altLang="en-US" sz="2400" i="0" dirty="0"/>
              <a:t>形式化</a:t>
            </a:r>
            <a:r>
              <a:rPr lang="zh-CN" altLang="zh-CN" sz="2400" i="0" dirty="0"/>
              <a:t>方法</a:t>
            </a:r>
          </a:p>
        </p:txBody>
      </p:sp>
      <p:pic>
        <p:nvPicPr>
          <p:cNvPr id="18435" name="Picture 2" descr="http://t1.ftcdn.net/jpg/00/13/74/62/400_F_13746204_DwphB2JBfxqX9B5sKndCEVKhM2valMj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05038"/>
            <a:ext cx="32226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4813"/>
            <a:ext cx="7772400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确定边界值的方法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92263"/>
            <a:ext cx="8135937" cy="3132137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chemeClr val="tx2"/>
              </a:buClr>
              <a:buSzPct val="60000"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如果输入条件规定了值的范围，则应取刚达到这个范围的边界的值，以及刚刚超越这个范围边界的值作为测试输入数据。</a:t>
            </a:r>
          </a:p>
          <a:p>
            <a:pPr marL="609600" indent="-609600">
              <a:lnSpc>
                <a:spcPct val="150000"/>
              </a:lnSpc>
              <a:buClr>
                <a:schemeClr val="tx2"/>
              </a:buClr>
              <a:buSzPct val="60000"/>
              <a:buFont typeface="Wingdings" pitchFamily="2" charset="2"/>
              <a:buNone/>
            </a:pPr>
            <a:endParaRPr lang="zh-CN" altLang="en-US" smtClean="0">
              <a:latin typeface="宋体" pitchFamily="2" charset="-122"/>
              <a:ea typeface="宋体" pitchFamily="2" charset="-122"/>
            </a:endParaRPr>
          </a:p>
          <a:p>
            <a:pPr marL="609600" indent="-609600">
              <a:lnSpc>
                <a:spcPct val="150000"/>
              </a:lnSpc>
              <a:buClr>
                <a:schemeClr val="tx2"/>
              </a:buClr>
              <a:buSzPct val="60000"/>
              <a:buFont typeface="Wingdings" pitchFamily="2" charset="2"/>
              <a:buNone/>
            </a:pPr>
            <a:endParaRPr lang="zh-CN" altLang="en-US" smtClean="0">
              <a:latin typeface="宋体" pitchFamily="2" charset="-122"/>
              <a:ea typeface="宋体" pitchFamily="2" charset="-122"/>
            </a:endParaRPr>
          </a:p>
          <a:p>
            <a:pPr marL="609600" indent="-609600">
              <a:lnSpc>
                <a:spcPct val="150000"/>
              </a:lnSpc>
              <a:buClr>
                <a:schemeClr val="tx2"/>
              </a:buClr>
              <a:buSzPct val="60000"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如果输入条件规定了值的个数，则用最大个数、最小个数、比最小个数少一、比最大个数多一的数作为测试数据。</a:t>
            </a:r>
          </a:p>
        </p:txBody>
      </p:sp>
      <p:grpSp>
        <p:nvGrpSpPr>
          <p:cNvPr id="54275" name="Group 5"/>
          <p:cNvGrpSpPr>
            <a:grpSpLocks/>
          </p:cNvGrpSpPr>
          <p:nvPr/>
        </p:nvGrpSpPr>
        <p:grpSpPr bwMode="auto">
          <a:xfrm>
            <a:off x="1079500" y="2852738"/>
            <a:ext cx="7162800" cy="598487"/>
            <a:chOff x="720" y="1440"/>
            <a:chExt cx="4512" cy="377"/>
          </a:xfrm>
        </p:grpSpPr>
        <p:grpSp>
          <p:nvGrpSpPr>
            <p:cNvPr id="54276" name="Group 6"/>
            <p:cNvGrpSpPr>
              <a:grpSpLocks/>
            </p:cNvGrpSpPr>
            <p:nvPr/>
          </p:nvGrpSpPr>
          <p:grpSpPr bwMode="auto">
            <a:xfrm>
              <a:off x="720" y="1440"/>
              <a:ext cx="4512" cy="106"/>
              <a:chOff x="912" y="1174"/>
              <a:chExt cx="3792" cy="106"/>
            </a:xfrm>
          </p:grpSpPr>
          <p:sp>
            <p:nvSpPr>
              <p:cNvPr id="54277" name="Line 7"/>
              <p:cNvSpPr>
                <a:spLocks noChangeShapeType="1"/>
              </p:cNvSpPr>
              <p:nvPr/>
            </p:nvSpPr>
            <p:spPr bwMode="auto">
              <a:xfrm>
                <a:off x="912" y="1227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4278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2112" y="1174"/>
                <a:ext cx="1392" cy="106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54279" name="Group 9"/>
            <p:cNvGrpSpPr>
              <a:grpSpLocks/>
            </p:cNvGrpSpPr>
            <p:nvPr/>
          </p:nvGrpSpPr>
          <p:grpSpPr bwMode="auto">
            <a:xfrm>
              <a:off x="2017" y="1480"/>
              <a:ext cx="243" cy="315"/>
              <a:chOff x="2080" y="1312"/>
              <a:chExt cx="204" cy="315"/>
            </a:xfrm>
          </p:grpSpPr>
          <p:sp>
            <p:nvSpPr>
              <p:cNvPr id="54280" name="Text Box 10"/>
              <p:cNvSpPr txBox="1">
                <a:spLocks noChangeArrowheads="1"/>
              </p:cNvSpPr>
              <p:nvPr/>
            </p:nvSpPr>
            <p:spPr bwMode="auto">
              <a:xfrm>
                <a:off x="2080" y="137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54281" name="Line 11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6" y="150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4283" name="Line 13"/>
            <p:cNvSpPr>
              <a:spLocks noChangeShapeType="1"/>
            </p:cNvSpPr>
            <p:nvPr/>
          </p:nvSpPr>
          <p:spPr bwMode="auto">
            <a:xfrm>
              <a:off x="3855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54284" name="Group 14"/>
            <p:cNvGrpSpPr>
              <a:grpSpLocks/>
            </p:cNvGrpSpPr>
            <p:nvPr/>
          </p:nvGrpSpPr>
          <p:grpSpPr bwMode="auto">
            <a:xfrm>
              <a:off x="3681" y="1502"/>
              <a:ext cx="243" cy="315"/>
              <a:chOff x="3468" y="1312"/>
              <a:chExt cx="204" cy="315"/>
            </a:xfrm>
          </p:grpSpPr>
          <p:sp>
            <p:nvSpPr>
              <p:cNvPr id="54285" name="Text Box 15"/>
              <p:cNvSpPr txBox="1">
                <a:spLocks noChangeArrowheads="1"/>
              </p:cNvSpPr>
              <p:nvPr/>
            </p:nvSpPr>
            <p:spPr bwMode="auto">
              <a:xfrm>
                <a:off x="3468" y="137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54286" name="Line 16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54287" name="Line 17"/>
            <p:cNvSpPr>
              <a:spLocks noChangeShapeType="1"/>
            </p:cNvSpPr>
            <p:nvPr/>
          </p:nvSpPr>
          <p:spPr bwMode="auto">
            <a:xfrm>
              <a:off x="2200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4288" name="Line 18"/>
            <p:cNvSpPr>
              <a:spLocks noChangeShapeType="1"/>
            </p:cNvSpPr>
            <p:nvPr/>
          </p:nvSpPr>
          <p:spPr bwMode="auto">
            <a:xfrm>
              <a:off x="3749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331913" y="4833938"/>
            <a:ext cx="6129337" cy="563562"/>
            <a:chOff x="1080" y="2256"/>
            <a:chExt cx="3861" cy="355"/>
          </a:xfrm>
        </p:grpSpPr>
        <p:grpSp>
          <p:nvGrpSpPr>
            <p:cNvPr id="54290" name="Group 20"/>
            <p:cNvGrpSpPr>
              <a:grpSpLocks/>
            </p:cNvGrpSpPr>
            <p:nvPr/>
          </p:nvGrpSpPr>
          <p:grpSpPr bwMode="auto">
            <a:xfrm>
              <a:off x="1080" y="2256"/>
              <a:ext cx="3861" cy="48"/>
              <a:chOff x="984" y="2065"/>
              <a:chExt cx="3792" cy="48"/>
            </a:xfrm>
          </p:grpSpPr>
          <p:sp>
            <p:nvSpPr>
              <p:cNvPr id="54291" name="Line 21"/>
              <p:cNvSpPr>
                <a:spLocks noChangeShapeType="1"/>
              </p:cNvSpPr>
              <p:nvPr/>
            </p:nvSpPr>
            <p:spPr bwMode="auto">
              <a:xfrm>
                <a:off x="984" y="2089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4292" name="Oval 22"/>
              <p:cNvSpPr>
                <a:spLocks noChangeArrowheads="1"/>
              </p:cNvSpPr>
              <p:nvPr/>
            </p:nvSpPr>
            <p:spPr bwMode="auto">
              <a:xfrm>
                <a:off x="285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4293" name="Oval 23"/>
              <p:cNvSpPr>
                <a:spLocks noChangeArrowheads="1"/>
              </p:cNvSpPr>
              <p:nvPr/>
            </p:nvSpPr>
            <p:spPr bwMode="auto">
              <a:xfrm>
                <a:off x="177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4294" name="Oval 24"/>
              <p:cNvSpPr>
                <a:spLocks noChangeArrowheads="1"/>
              </p:cNvSpPr>
              <p:nvPr/>
            </p:nvSpPr>
            <p:spPr bwMode="auto">
              <a:xfrm>
                <a:off x="2400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4295" name="Oval 25"/>
              <p:cNvSpPr>
                <a:spLocks noChangeArrowheads="1"/>
              </p:cNvSpPr>
              <p:nvPr/>
            </p:nvSpPr>
            <p:spPr bwMode="auto">
              <a:xfrm>
                <a:off x="321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4296" name="Oval 26"/>
              <p:cNvSpPr>
                <a:spLocks noChangeArrowheads="1"/>
              </p:cNvSpPr>
              <p:nvPr/>
            </p:nvSpPr>
            <p:spPr bwMode="auto">
              <a:xfrm>
                <a:off x="3744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54297" name="Group 27"/>
            <p:cNvGrpSpPr>
              <a:grpSpLocks/>
            </p:cNvGrpSpPr>
            <p:nvPr/>
          </p:nvGrpSpPr>
          <p:grpSpPr bwMode="auto">
            <a:xfrm>
              <a:off x="1797" y="2296"/>
              <a:ext cx="244" cy="315"/>
              <a:chOff x="2064" y="1312"/>
              <a:chExt cx="239" cy="315"/>
            </a:xfrm>
          </p:grpSpPr>
          <p:sp>
            <p:nvSpPr>
              <p:cNvPr id="54298" name="Text Box 28"/>
              <p:cNvSpPr txBox="1">
                <a:spLocks noChangeArrowheads="1"/>
              </p:cNvSpPr>
              <p:nvPr/>
            </p:nvSpPr>
            <p:spPr bwMode="auto">
              <a:xfrm>
                <a:off x="2064" y="1375"/>
                <a:ext cx="2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54299" name="Line 29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54300" name="Group 30"/>
            <p:cNvGrpSpPr>
              <a:grpSpLocks/>
            </p:cNvGrpSpPr>
            <p:nvPr/>
          </p:nvGrpSpPr>
          <p:grpSpPr bwMode="auto">
            <a:xfrm>
              <a:off x="3801" y="2296"/>
              <a:ext cx="244" cy="315"/>
              <a:chOff x="3450" y="1312"/>
              <a:chExt cx="239" cy="315"/>
            </a:xfrm>
          </p:grpSpPr>
          <p:sp>
            <p:nvSpPr>
              <p:cNvPr id="54301" name="Text Box 31"/>
              <p:cNvSpPr txBox="1">
                <a:spLocks noChangeArrowheads="1"/>
              </p:cNvSpPr>
              <p:nvPr/>
            </p:nvSpPr>
            <p:spPr bwMode="auto">
              <a:xfrm>
                <a:off x="3450" y="1375"/>
                <a:ext cx="2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54302" name="Line 32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54303" name="Line 33"/>
            <p:cNvSpPr>
              <a:spLocks noChangeShapeType="1"/>
            </p:cNvSpPr>
            <p:nvPr/>
          </p:nvSpPr>
          <p:spPr bwMode="auto">
            <a:xfrm>
              <a:off x="3969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4304" name="Line 34"/>
            <p:cNvSpPr>
              <a:spLocks noChangeShapeType="1"/>
            </p:cNvSpPr>
            <p:nvPr/>
          </p:nvSpPr>
          <p:spPr bwMode="auto">
            <a:xfrm>
              <a:off x="385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4305" name="Line 35"/>
            <p:cNvSpPr>
              <a:spLocks noChangeShapeType="1"/>
            </p:cNvSpPr>
            <p:nvPr/>
          </p:nvSpPr>
          <p:spPr bwMode="auto">
            <a:xfrm>
              <a:off x="199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4306" name="Line 36"/>
            <p:cNvSpPr>
              <a:spLocks noChangeShapeType="1"/>
            </p:cNvSpPr>
            <p:nvPr/>
          </p:nvSpPr>
          <p:spPr bwMode="auto">
            <a:xfrm>
              <a:off x="1837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589712" cy="6477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确定边界值的方法</a:t>
            </a:r>
            <a:r>
              <a:rPr lang="zh-CN" altLang="en-US" sz="3400" smtClean="0"/>
              <a:t>（</a:t>
            </a:r>
            <a:r>
              <a:rPr lang="en-US" altLang="zh-CN" sz="3400" smtClean="0"/>
              <a:t>2</a:t>
            </a:r>
            <a:r>
              <a:rPr lang="zh-CN" altLang="en-US" sz="3400" smtClean="0"/>
              <a:t>）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848600" cy="2052638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chemeClr val="tx2"/>
              </a:buClr>
              <a:buSzPct val="60000"/>
            </a:pP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如果程序的规格说明给出的输入域或输出域是有序集合，则应选取集合的第一个元素和最后一个元素作为测试用例。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  <a:buSzPct val="60000"/>
            </a:pP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如果程序中使用了一个内部数据结构，则应当选择这个内部数据结构的边界上的值作为测试用例。</a:t>
            </a:r>
          </a:p>
        </p:txBody>
      </p:sp>
      <p:sp>
        <p:nvSpPr>
          <p:cNvPr id="1641477" name="Rectangle 5"/>
          <p:cNvSpPr>
            <a:spLocks noChangeArrowheads="1"/>
          </p:cNvSpPr>
          <p:nvPr/>
        </p:nvSpPr>
        <p:spPr bwMode="auto">
          <a:xfrm>
            <a:off x="755650" y="4076700"/>
            <a:ext cx="8001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rgbClr val="13BBBF"/>
                </a:solidFill>
              </a:rPr>
              <a:t> Test cases for ABS(x) 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</a:rPr>
              <a:t>class x &lt; 0,  arbitrary value:	             x  =  -10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</a:rPr>
              <a:t>class x &gt;= 0,  arbitrary value	             x  =  100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</a:rPr>
              <a:t>classes x &lt; 0,  x &gt;= 0,  on boundary :	x  =  0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</a:rPr>
              <a:t>classes  x &lt; 0,  x &gt;= 0,  below and above:	x  =  -1,  x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4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ChangeArrowheads="1"/>
          </p:cNvSpPr>
          <p:nvPr/>
        </p:nvSpPr>
        <p:spPr bwMode="auto">
          <a:xfrm>
            <a:off x="1042988" y="1989138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正常值（有效类）</a:t>
            </a:r>
            <a:r>
              <a:rPr lang="en-US" altLang="zh-CN" b="1"/>
              <a:t>:         X1 = 123123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边界值</a:t>
            </a:r>
            <a:r>
              <a:rPr lang="en-US" altLang="zh-CN" b="1"/>
              <a:t>:                           X2 = 12345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边界值</a:t>
            </a:r>
            <a:r>
              <a:rPr lang="en-US" altLang="zh-CN" b="1"/>
              <a:t>:                           X3 = 1234567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边界值</a:t>
            </a:r>
            <a:r>
              <a:rPr lang="en-US" altLang="zh-CN" b="1"/>
              <a:t>:                           X4 = 1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边界值</a:t>
            </a:r>
            <a:r>
              <a:rPr lang="en-US" altLang="zh-CN" b="1"/>
              <a:t>:                           X5 = 0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无效类的值</a:t>
            </a:r>
            <a:r>
              <a:rPr lang="en-US" altLang="zh-CN" b="1"/>
              <a:t>:                    X6 = -123123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无效类的值</a:t>
            </a:r>
            <a:r>
              <a:rPr lang="en-US" altLang="zh-CN" b="1"/>
              <a:t>:                    X7 = asdasd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其它</a:t>
            </a:r>
            <a:r>
              <a:rPr lang="en-US" altLang="zh-CN" b="1"/>
              <a:t>?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476250"/>
            <a:ext cx="5686425" cy="534988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</a:rPr>
              <a:t>BVA </a:t>
            </a:r>
            <a:r>
              <a:rPr lang="zh-CN" altLang="en-US" sz="3200" smtClean="0">
                <a:solidFill>
                  <a:srgbClr val="FFFF00"/>
                </a:solidFill>
              </a:rPr>
              <a:t>示例</a:t>
            </a:r>
            <a:r>
              <a:rPr lang="en-US" altLang="zh-CN" sz="3200" smtClean="0">
                <a:solidFill>
                  <a:srgbClr val="FFFF00"/>
                </a:solidFill>
              </a:rPr>
              <a:t>2 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83058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zh-CN" altLang="en-US" sz="2000" b="1">
                <a:solidFill>
                  <a:srgbClr val="13BBBF"/>
                </a:solidFill>
                <a:ea typeface="宋体" pitchFamily="2" charset="-122"/>
              </a:rPr>
              <a:t>测试 限制性用户输入：</a:t>
            </a:r>
            <a:r>
              <a:rPr lang="en-US" altLang="zh-CN" sz="2000" b="1">
                <a:solidFill>
                  <a:srgbClr val="13BBBF"/>
                </a:solidFill>
                <a:ea typeface="宋体" pitchFamily="2" charset="-122"/>
              </a:rPr>
              <a:t>6</a:t>
            </a:r>
            <a:r>
              <a:rPr lang="zh-CN" altLang="en-US" sz="2000" b="1">
                <a:solidFill>
                  <a:srgbClr val="13BBBF"/>
                </a:solidFill>
                <a:ea typeface="宋体" pitchFamily="2" charset="-122"/>
              </a:rPr>
              <a:t>位正整数</a:t>
            </a:r>
            <a:endParaRPr lang="en-US" altLang="zh-CN" sz="2000" b="1">
              <a:solidFill>
                <a:srgbClr val="13BBBF"/>
              </a:solidFill>
              <a:ea typeface="宋体" pitchFamily="2" charset="-122"/>
            </a:endParaRPr>
          </a:p>
        </p:txBody>
      </p:sp>
      <p:sp>
        <p:nvSpPr>
          <p:cNvPr id="1633285" name="Text Box 5"/>
          <p:cNvSpPr txBox="1">
            <a:spLocks noChangeArrowheads="1"/>
          </p:cNvSpPr>
          <p:nvPr/>
        </p:nvSpPr>
        <p:spPr bwMode="auto">
          <a:xfrm>
            <a:off x="1285875" y="4962525"/>
            <a:ext cx="5321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en-US" altLang="zh-CN" sz="2000" b="1"/>
              <a:t>       </a:t>
            </a:r>
            <a:r>
              <a:rPr lang="zh-CN" altLang="en-US" sz="2000" b="1"/>
              <a:t>无效值</a:t>
            </a:r>
            <a:r>
              <a:rPr lang="en-US" altLang="zh-CN" sz="2000" b="1"/>
              <a:t>:                      X8 =  000123</a:t>
            </a:r>
          </a:p>
        </p:txBody>
      </p:sp>
      <p:grpSp>
        <p:nvGrpSpPr>
          <p:cNvPr id="58373" name="Group 6"/>
          <p:cNvGrpSpPr>
            <a:grpSpLocks/>
          </p:cNvGrpSpPr>
          <p:nvPr/>
        </p:nvGrpSpPr>
        <p:grpSpPr bwMode="auto">
          <a:xfrm>
            <a:off x="1116013" y="2708275"/>
            <a:ext cx="6248400" cy="1835150"/>
            <a:chOff x="384" y="1536"/>
            <a:chExt cx="3936" cy="1200"/>
          </a:xfrm>
        </p:grpSpPr>
        <p:sp>
          <p:nvSpPr>
            <p:cNvPr id="58374" name="Line 7"/>
            <p:cNvSpPr>
              <a:spLocks noChangeShapeType="1"/>
            </p:cNvSpPr>
            <p:nvPr/>
          </p:nvSpPr>
          <p:spPr bwMode="auto">
            <a:xfrm>
              <a:off x="384" y="153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375" name="Line 8"/>
            <p:cNvSpPr>
              <a:spLocks noChangeShapeType="1"/>
            </p:cNvSpPr>
            <p:nvPr/>
          </p:nvSpPr>
          <p:spPr bwMode="auto">
            <a:xfrm>
              <a:off x="384" y="177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376" name="Line 9"/>
            <p:cNvSpPr>
              <a:spLocks noChangeShapeType="1"/>
            </p:cNvSpPr>
            <p:nvPr/>
          </p:nvSpPr>
          <p:spPr bwMode="auto">
            <a:xfrm>
              <a:off x="384" y="201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377" name="Line 10"/>
            <p:cNvSpPr>
              <a:spLocks noChangeShapeType="1"/>
            </p:cNvSpPr>
            <p:nvPr/>
          </p:nvSpPr>
          <p:spPr bwMode="auto">
            <a:xfrm>
              <a:off x="384" y="225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378" name="Line 11"/>
            <p:cNvSpPr>
              <a:spLocks noChangeShapeType="1"/>
            </p:cNvSpPr>
            <p:nvPr/>
          </p:nvSpPr>
          <p:spPr bwMode="auto">
            <a:xfrm>
              <a:off x="384" y="249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379" name="Line 12"/>
            <p:cNvSpPr>
              <a:spLocks noChangeShapeType="1"/>
            </p:cNvSpPr>
            <p:nvPr/>
          </p:nvSpPr>
          <p:spPr bwMode="auto">
            <a:xfrm>
              <a:off x="384" y="273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1030288" y="5364163"/>
            <a:ext cx="62484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b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3294" name="Text Box 14"/>
          <p:cNvSpPr txBox="1">
            <a:spLocks noChangeArrowheads="1"/>
          </p:cNvSpPr>
          <p:nvPr/>
        </p:nvSpPr>
        <p:spPr bwMode="auto">
          <a:xfrm>
            <a:off x="1249363" y="5437188"/>
            <a:ext cx="5867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zh-CN" altLang="en-US" b="1">
                <a:ea typeface="宋体" pitchFamily="2" charset="-122"/>
              </a:rPr>
              <a:t>                                              </a:t>
            </a:r>
            <a:r>
              <a:rPr lang="en-US" altLang="zh-CN" b="1">
                <a:ea typeface="宋体" pitchFamily="2" charset="-122"/>
              </a:rPr>
              <a:t>X9 = asd123</a:t>
            </a:r>
          </a:p>
          <a:p>
            <a:pPr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en-US" altLang="zh-CN" b="1">
                <a:ea typeface="宋体" pitchFamily="2" charset="-122"/>
              </a:rPr>
              <a:t>                                              X10 = Empty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2" grpId="0"/>
      <p:bldP spid="1633285" grpId="0"/>
      <p:bldP spid="16332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5686425" cy="536575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BVA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900113" y="1557338"/>
          <a:ext cx="7092950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r:id="rId4" imgW="7685714" imgH="3839111" progId="PBrush">
                  <p:embed/>
                </p:oleObj>
              </mc:Choice>
              <mc:Fallback>
                <p:oleObj r:id="rId4" imgW="7685714" imgH="383911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7092950" cy="354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79500" y="5084763"/>
            <a:ext cx="6162675" cy="162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1600" b="1" noProof="1">
                <a:solidFill>
                  <a:srgbClr val="000099"/>
                </a:solidFill>
                <a:latin typeface="Arial" charset="0"/>
                <a:ea typeface="宋体" charset="-122"/>
              </a:rPr>
              <a:t>Test cases :</a:t>
            </a:r>
            <a:endParaRPr lang="en-US" altLang="zh-CN" sz="1600" b="1" noProof="1">
              <a:solidFill>
                <a:srgbClr val="000099"/>
              </a:solidFill>
              <a:ea typeface="宋体" charset="-122"/>
            </a:endParaRPr>
          </a:p>
          <a:p>
            <a:pPr marL="982980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5000"/>
              <a:defRPr/>
            </a:pPr>
            <a:r>
              <a:rPr lang="zh-CN" altLang="en-US" noProof="1">
                <a:latin typeface="Arial" charset="0"/>
                <a:ea typeface="宋体" charset="-122"/>
              </a:rPr>
              <a:t>任意的正常值</a:t>
            </a:r>
            <a:r>
              <a:rPr lang="en-US" altLang="zh-CN" noProof="1">
                <a:latin typeface="Arial" charset="0"/>
                <a:ea typeface="宋体" charset="-122"/>
              </a:rPr>
              <a:t>:      </a:t>
            </a:r>
            <a:r>
              <a:rPr lang="zh-CN" altLang="en-US" noProof="1">
                <a:latin typeface="Arial" charset="0"/>
                <a:ea typeface="宋体" charset="-122"/>
              </a:rPr>
              <a:t>随机选择几个选项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zh-CN" altLang="en-US" noProof="1">
                <a:latin typeface="Arial" charset="0"/>
                <a:ea typeface="宋体" charset="-122"/>
              </a:rPr>
              <a:t>边界值</a:t>
            </a:r>
            <a:r>
              <a:rPr lang="en-US" altLang="zh-CN" noProof="1">
                <a:latin typeface="Arial" charset="0"/>
                <a:ea typeface="宋体" charset="-122"/>
              </a:rPr>
              <a:t>:   </a:t>
            </a:r>
            <a:r>
              <a:rPr lang="zh-CN" altLang="en-US" noProof="1">
                <a:latin typeface="Arial" charset="0"/>
                <a:ea typeface="宋体" charset="-122"/>
              </a:rPr>
              <a:t>选择所有选项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zh-CN" altLang="en-US" noProof="1">
                <a:latin typeface="Arial" charset="0"/>
                <a:ea typeface="宋体" charset="-122"/>
              </a:rPr>
              <a:t>边界值</a:t>
            </a:r>
            <a:r>
              <a:rPr lang="en-US" altLang="zh-CN" noProof="1">
                <a:latin typeface="Arial" charset="0"/>
                <a:ea typeface="宋体" charset="-122"/>
              </a:rPr>
              <a:t>:   </a:t>
            </a:r>
            <a:r>
              <a:rPr lang="zh-CN" altLang="en-US" noProof="1">
                <a:latin typeface="Arial" charset="0"/>
                <a:ea typeface="宋体" charset="-122"/>
              </a:rPr>
              <a:t>一个都不选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zh-CN" altLang="en-US" noProof="1">
                <a:latin typeface="Arial" charset="0"/>
                <a:ea typeface="宋体" charset="-122"/>
              </a:rPr>
              <a:t>边界值</a:t>
            </a:r>
            <a:r>
              <a:rPr lang="en-US" altLang="zh-CN" noProof="1">
                <a:latin typeface="Arial" charset="0"/>
                <a:ea typeface="宋体" charset="-122"/>
              </a:rPr>
              <a:t>:  </a:t>
            </a:r>
            <a:r>
              <a:rPr lang="zh-CN" altLang="en-US" noProof="1">
                <a:latin typeface="Arial" charset="0"/>
                <a:ea typeface="宋体" charset="-122"/>
              </a:rPr>
              <a:t>选择一个选项</a:t>
            </a:r>
            <a:endParaRPr lang="en-US" altLang="zh-CN" noProof="1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260350"/>
            <a:ext cx="4752975" cy="72072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二进制</a:t>
            </a:r>
          </a:p>
        </p:txBody>
      </p:sp>
      <p:graphicFrame>
        <p:nvGraphicFramePr>
          <p:cNvPr id="1645571" name="Group 3"/>
          <p:cNvGraphicFramePr>
            <a:graphicFrameLocks noGrp="1"/>
          </p:cNvGraphicFramePr>
          <p:nvPr>
            <p:ph idx="4294967295"/>
          </p:nvPr>
        </p:nvGraphicFramePr>
        <p:xfrm>
          <a:off x="1116013" y="2276475"/>
          <a:ext cx="6938962" cy="3840464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Term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取值范围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Nibble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Kilo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Giga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Tera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 or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0-15  &lt;Half byte&gt;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0-255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0-65535 or 0-4294967295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1048576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1073741824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1099511627776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5584" name="Text Box 16"/>
          <p:cNvSpPr txBox="1">
            <a:spLocks noChangeArrowheads="1"/>
          </p:cNvSpPr>
          <p:nvPr/>
        </p:nvSpPr>
        <p:spPr bwMode="auto">
          <a:xfrm>
            <a:off x="1139825" y="1712913"/>
            <a:ext cx="5659438" cy="369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0 </a:t>
            </a:r>
            <a:r>
              <a:rPr lang="zh-CN" altLang="en-US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和</a:t>
            </a:r>
            <a:r>
              <a:rPr lang="en-US" altLang="zh-CN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 1, byte </a:t>
            </a:r>
            <a:r>
              <a:rPr lang="zh-CN" altLang="en-US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由</a:t>
            </a:r>
            <a:r>
              <a:rPr lang="en-US" altLang="zh-CN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8 bits </a:t>
            </a:r>
            <a:r>
              <a:rPr lang="zh-CN" altLang="en-US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构成</a:t>
            </a:r>
            <a:r>
              <a:rPr lang="en-US" altLang="zh-CN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, </a:t>
            </a:r>
            <a:r>
              <a:rPr lang="zh-CN" altLang="en-US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字由</a:t>
            </a:r>
            <a:r>
              <a:rPr lang="en-US" altLang="zh-CN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4 bytes</a:t>
            </a:r>
            <a:r>
              <a:rPr lang="zh-CN" altLang="en-US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构成</a:t>
            </a:r>
            <a:r>
              <a:rPr lang="en-US" altLang="zh-CN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, …</a:t>
            </a:r>
            <a:endParaRPr lang="en-US" altLang="zh-CN" noProof="1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188913"/>
            <a:ext cx="4594225" cy="846137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</a:rPr>
              <a:t>ASCII Table</a:t>
            </a:r>
          </a:p>
        </p:txBody>
      </p:sp>
      <p:graphicFrame>
        <p:nvGraphicFramePr>
          <p:cNvPr id="1647619" name="Group 3"/>
          <p:cNvGraphicFramePr>
            <a:graphicFrameLocks noGrp="1"/>
          </p:cNvGraphicFramePr>
          <p:nvPr>
            <p:ph idx="4294967295"/>
          </p:nvPr>
        </p:nvGraphicFramePr>
        <p:xfrm>
          <a:off x="1042988" y="1663700"/>
          <a:ext cx="7597775" cy="5121275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Character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ASCII Value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Character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ASCII Value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@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3BBB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5761037" cy="75565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字符编辑域</a:t>
            </a:r>
          </a:p>
        </p:txBody>
      </p:sp>
      <p:sp>
        <p:nvSpPr>
          <p:cNvPr id="1649667" name="Text Box 3"/>
          <p:cNvSpPr txBox="1">
            <a:spLocks noChangeArrowheads="1"/>
          </p:cNvSpPr>
          <p:nvPr/>
        </p:nvSpPr>
        <p:spPr bwMode="auto">
          <a:xfrm>
            <a:off x="539750" y="2276475"/>
            <a:ext cx="1828800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Default</a:t>
            </a:r>
            <a:endParaRPr lang="en-US" altLang="zh-CN" sz="2400" noProof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Empty</a:t>
            </a:r>
            <a:endParaRPr lang="en-US" altLang="zh-CN" sz="2400" noProof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Blank</a:t>
            </a:r>
            <a:endParaRPr lang="en-US" altLang="zh-CN" sz="2400" noProof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Null</a:t>
            </a:r>
            <a:endParaRPr lang="en-US" altLang="zh-CN" sz="2400" noProof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Zero</a:t>
            </a:r>
            <a:endParaRPr lang="en-US" altLang="zh-CN" sz="2400" noProof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None</a:t>
            </a:r>
            <a:endParaRPr lang="en-US" altLang="zh-CN" sz="2400" noProof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66563" name="Picture 4" descr="5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1628775"/>
            <a:ext cx="6192837" cy="45227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33375"/>
            <a:ext cx="5184775" cy="6477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一些特殊的边界值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331913" y="2133600"/>
            <a:ext cx="933450" cy="378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数值</a:t>
            </a:r>
            <a:endParaRPr lang="en-US" altLang="zh-CN" sz="2400" b="1" noProof="1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字符</a:t>
            </a:r>
            <a:endParaRPr lang="en-US" altLang="zh-CN" sz="2400" b="1" noProof="1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位置</a:t>
            </a:r>
            <a:endParaRPr lang="en-US" altLang="zh-CN" sz="2400" b="1" noProof="1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数量</a:t>
            </a:r>
            <a:endParaRPr lang="en-US" altLang="zh-CN" sz="2400" b="1" noProof="1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速度</a:t>
            </a:r>
            <a:endParaRPr lang="en-US" altLang="zh-CN" sz="2400" b="1" noProof="1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位置</a:t>
            </a:r>
            <a:endParaRPr lang="en-US" altLang="zh-CN" sz="2400" b="1" noProof="1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宋体" pitchFamily="2" charset="-122"/>
              </a:rPr>
              <a:t>体积</a:t>
            </a:r>
            <a:endParaRPr lang="en-US" altLang="zh-CN" sz="2400" b="1" noProof="1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3311525" y="1592263"/>
            <a:ext cx="5076825" cy="451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First/last</a:t>
            </a:r>
            <a:r>
              <a:rPr lang="zh-CN" altLang="en-US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， </a:t>
            </a:r>
            <a:r>
              <a:rPr lang="en-US" altLang="zh-CN" sz="2000" noProof="1">
                <a:latin typeface="Tahoma" pitchFamily="34" charset="0"/>
                <a:ea typeface="宋体" pitchFamily="2" charset="-122"/>
              </a:rPr>
              <a:t>First-1/Last+1</a:t>
            </a:r>
            <a:endParaRPr lang="zh-CN" altLang="en-US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Min/Max</a:t>
            </a:r>
            <a:r>
              <a:rPr lang="zh-CN" altLang="en-US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noProof="1">
                <a:latin typeface="Tahoma" pitchFamily="34" charset="0"/>
                <a:ea typeface="宋体" pitchFamily="2" charset="-122"/>
              </a:rPr>
              <a:t>Min-1/max+1</a:t>
            </a:r>
            <a:endParaRPr lang="zh-CN" altLang="en-US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Star/Finish</a:t>
            </a:r>
            <a:r>
              <a:rPr lang="zh-CN" altLang="en-US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， </a:t>
            </a:r>
            <a:r>
              <a:rPr lang="en-US" altLang="zh-CN" sz="2000" noProof="1">
                <a:latin typeface="Tahoma" pitchFamily="34" charset="0"/>
                <a:ea typeface="宋体" pitchFamily="2" charset="-122"/>
              </a:rPr>
              <a:t>Start-1/Finish+1</a:t>
            </a:r>
            <a:endParaRPr lang="zh-CN" altLang="en-US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Empty/Full</a:t>
            </a:r>
            <a:endParaRPr lang="en-US" altLang="zh-CN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noProof="1">
                <a:latin typeface="Tahoma" pitchFamily="34" charset="0"/>
                <a:ea typeface="宋体" pitchFamily="2" charset="-122"/>
              </a:rPr>
              <a:t>Less than empty/ more than full</a:t>
            </a:r>
            <a:endParaRPr lang="en-US" altLang="zh-CN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Slower/Faster</a:t>
            </a:r>
            <a:endParaRPr lang="en-US" altLang="zh-CN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Largest/Smallest</a:t>
            </a:r>
            <a:endParaRPr lang="en-US" altLang="zh-CN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Over/Under</a:t>
            </a:r>
            <a:r>
              <a:rPr lang="zh-CN" altLang="en-US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， </a:t>
            </a:r>
            <a:r>
              <a:rPr lang="en-US" altLang="zh-CN" sz="2000" noProof="1">
                <a:latin typeface="Tahoma" pitchFamily="34" charset="0"/>
                <a:ea typeface="宋体" pitchFamily="2" charset="-122"/>
              </a:rPr>
              <a:t>just Over/Just Under</a:t>
            </a:r>
            <a:endParaRPr lang="zh-CN" altLang="en-US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Shortest/Longest</a:t>
            </a:r>
            <a:endParaRPr lang="en-US" altLang="zh-CN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noProof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… …</a:t>
            </a:r>
            <a:endParaRPr lang="en-US" altLang="zh-CN" sz="2000" b="1" noProof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68612" name="AutoShape 5"/>
          <p:cNvSpPr>
            <a:spLocks/>
          </p:cNvSpPr>
          <p:nvPr/>
        </p:nvSpPr>
        <p:spPr bwMode="auto">
          <a:xfrm>
            <a:off x="2268538" y="1736725"/>
            <a:ext cx="914400" cy="4267200"/>
          </a:xfrm>
          <a:prstGeom prst="lef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8613" name="文本框 6"/>
          <p:cNvSpPr txBox="1">
            <a:spLocks noChangeArrowheads="1"/>
          </p:cNvSpPr>
          <p:nvPr/>
        </p:nvSpPr>
        <p:spPr bwMode="auto">
          <a:xfrm>
            <a:off x="3132138" y="6165850"/>
            <a:ext cx="3057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0" u="sng" dirty="0">
                <a:solidFill>
                  <a:srgbClr val="FF6600"/>
                </a:solidFill>
                <a:ea typeface="宋体" pitchFamily="2" charset="-122"/>
              </a:rPr>
              <a:t>有什么具体案例？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840538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3.3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基于组合技术和组合优化的方法</a:t>
            </a: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1547813" y="2924175"/>
            <a:ext cx="4248150" cy="319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3.3.1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判定表</a:t>
            </a: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/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决策表方法</a:t>
            </a: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3.3.2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因果图</a:t>
            </a:r>
            <a:endParaRPr lang="en-US" altLang="zh-CN" sz="2800" noProof="1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3.3.3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两两组合方法</a:t>
            </a:r>
            <a:endParaRPr lang="en-US" altLang="zh-CN" sz="2800" noProof="1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3.3.4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正交实验法</a:t>
            </a:r>
            <a:endParaRPr lang="en-US" altLang="zh-CN" sz="2800" noProof="1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endParaRPr lang="zh-CN" altLang="en-US" sz="2800" noProof="1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6084887" cy="53975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3.3.1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判定表方法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80400" cy="4032250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在实际应用中，许多输入是由多个因素构成，而不是单一因素，这时就需要多因素组合分析</a:t>
            </a:r>
            <a:r>
              <a:rPr lang="zh-CN" altLang="de-DE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对于多因素，有时可以直接对输入条件进行组合设计，不需要进行因果分析，即直接采用判定表方法。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判定表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由“</a:t>
            </a:r>
            <a:r>
              <a:rPr lang="zh-CN" sz="2400" b="1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条件和活动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”两部分组成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</a:t>
            </a:r>
            <a:r>
              <a:rPr lang="zh-CN" altLang="en-US" sz="2400" b="1" u="sng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即</a:t>
            </a:r>
            <a:r>
              <a:rPr lang="zh-CN" sz="2400" b="1" u="sng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列出一个测试活动执行所需</a:t>
            </a:r>
            <a:r>
              <a:rPr lang="zh-CN" sz="2400" b="1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的条件组合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，所有可能的条件组合定义了一系列的选择，而测试活动需要考虑每一个选择。</a:t>
            </a:r>
            <a:endParaRPr lang="zh-CN" altLang="en-US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66713"/>
            <a:ext cx="6624638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方法论和具体方法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7758112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55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0" u="sng"/>
              <a:t>从方法论看，更多体现了一种哲学的思想</a:t>
            </a:r>
            <a:r>
              <a:rPr lang="zh-CN" altLang="en-US" sz="2400" i="0"/>
              <a:t>，</a:t>
            </a:r>
            <a:r>
              <a:rPr lang="zh-CN" altLang="en-US" sz="2000" i="0"/>
              <a:t>例如辩证统一的方法，在测试中有许多对立统一体，如静态测试和动态测试、白盒测试和黑盒测试、自动化测试和手工测试等。</a:t>
            </a:r>
          </a:p>
          <a:p>
            <a:pPr>
              <a:lnSpc>
                <a:spcPct val="120000"/>
              </a:lnSpc>
              <a:buClr>
                <a:srgbClr val="3C8C93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/>
              <a:t>软件测试的方法论来源于软件工程的方法论，例如有面向对象的开发方法，就有面向对象的测试方法；有敏捷方法，就有和敏捷方法对应的敏捷测试</a:t>
            </a:r>
            <a:r>
              <a:rPr lang="zh-CN" altLang="en-US" sz="2800" i="0"/>
              <a:t>。</a:t>
            </a:r>
          </a:p>
        </p:txBody>
      </p:sp>
      <p:pic>
        <p:nvPicPr>
          <p:cNvPr id="20483" name="Picture 7" descr="http://2.bp.blogspot.com/_JdybrokZBAk/Ri-geJwwj9I/AAAAAAAAAdI/Y7MBbIcHmPw/s320/colored_box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365625"/>
            <a:ext cx="4308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333375"/>
            <a:ext cx="5581650" cy="611188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判定表元素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064500" cy="3873500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noProof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条件桩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，列出问题的所有条件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noProof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动作桩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：列出可能针对问题所采取的操作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noProof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条件项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：针对所列条件的具体赋值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noProof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动作项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：列出在条件项（各种取值）组合情况下应该采取的动作。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noProof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规则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：任何一个条件组合的特定取值及其相应要执行的操作。</a:t>
            </a:r>
            <a:endParaRPr lang="zh-CN" altLang="en-US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6583362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判定表方法步骤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3382962" cy="4103687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列出条件桩</a:t>
            </a:r>
            <a:endParaRPr lang="en-US" altLang="zh-CN" sz="2400" kern="1200" noProof="1" smtClean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列出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动作桩</a:t>
            </a:r>
            <a:endParaRPr 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填入条件项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及其组合</a:t>
            </a:r>
            <a:endParaRPr 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填入动作项，制定初始判定表；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简化、合并相似规则或者相同动作</a:t>
            </a:r>
            <a:endParaRPr lang="zh-CN" altLang="en-US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pic>
        <p:nvPicPr>
          <p:cNvPr id="7680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565400"/>
            <a:ext cx="480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矩形 5"/>
          <p:cNvSpPr>
            <a:spLocks noChangeArrowheads="1"/>
          </p:cNvSpPr>
          <p:nvPr/>
        </p:nvSpPr>
        <p:spPr bwMode="auto">
          <a:xfrm>
            <a:off x="4643438" y="3213100"/>
            <a:ext cx="3190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i="0">
                <a:solidFill>
                  <a:srgbClr val="FF0000"/>
                </a:solidFill>
                <a:ea typeface="宋体" pitchFamily="2" charset="-122"/>
              </a:rPr>
              <a:t>条件桩</a:t>
            </a:r>
          </a:p>
        </p:txBody>
      </p:sp>
      <p:sp>
        <p:nvSpPr>
          <p:cNvPr id="76805" name="矩形 6"/>
          <p:cNvSpPr>
            <a:spLocks noChangeArrowheads="1"/>
          </p:cNvSpPr>
          <p:nvPr/>
        </p:nvSpPr>
        <p:spPr bwMode="auto">
          <a:xfrm>
            <a:off x="4643438" y="4292600"/>
            <a:ext cx="3190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i="0">
                <a:solidFill>
                  <a:srgbClr val="FF0000"/>
                </a:solidFill>
                <a:ea typeface="宋体" pitchFamily="2" charset="-122"/>
              </a:rPr>
              <a:t>动作桩</a:t>
            </a:r>
          </a:p>
        </p:txBody>
      </p:sp>
      <p:sp>
        <p:nvSpPr>
          <p:cNvPr id="76806" name="矩形 7"/>
          <p:cNvSpPr>
            <a:spLocks noChangeArrowheads="1"/>
          </p:cNvSpPr>
          <p:nvPr/>
        </p:nvSpPr>
        <p:spPr bwMode="auto">
          <a:xfrm>
            <a:off x="6189663" y="2028825"/>
            <a:ext cx="676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i="0">
                <a:solidFill>
                  <a:srgbClr val="000090"/>
                </a:solidFill>
                <a:ea typeface="宋体" pitchFamily="2" charset="-122"/>
              </a:rPr>
              <a:t>规则</a:t>
            </a:r>
            <a:endParaRPr lang="zh-CN" altLang="en-US" i="0"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440488" y="2409825"/>
            <a:ext cx="160337" cy="8048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6456362" cy="763588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判定表 示例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1</a:t>
            </a:r>
            <a:endParaRPr lang="en-US" altLang="en-US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088" y="1700213"/>
          <a:ext cx="7632701" cy="4611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0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10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ID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项目名称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R1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R2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R3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R4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R5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宋体"/>
                          <a:ea typeface="宋体"/>
                          <a:cs typeface="宋体"/>
                        </a:rPr>
                        <a:t>条件项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dirty="0" smtClean="0">
                          <a:latin typeface="宋体"/>
                          <a:ea typeface="宋体"/>
                          <a:cs typeface="宋体"/>
                        </a:rPr>
                        <a:t>C</a:t>
                      </a:r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此商品在经营范围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4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000" dirty="0" smtClean="0">
                          <a:latin typeface="宋体"/>
                          <a:ea typeface="宋体"/>
                          <a:cs typeface="宋体"/>
                        </a:rPr>
                        <a:t>C</a:t>
                      </a:r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此商品可以发货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C3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此客户没有拖欠过付款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448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宋体"/>
                          <a:ea typeface="宋体"/>
                          <a:cs typeface="宋体"/>
                        </a:rPr>
                        <a:t>动作项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 anchor="ctr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货到后允许客户转账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4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A2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货到客户必须立即付款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4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A3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重新组织货源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4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A4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电话通知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4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A5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书面通知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38" marR="91438" marT="45724" marB="45724">
                    <a:solidFill>
                      <a:srgbClr val="E6F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783388" cy="633413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a typeface="宋体" pitchFamily="2" charset="-122"/>
              </a:rPr>
              <a:t>判定表示例</a:t>
            </a:r>
            <a:r>
              <a:rPr lang="en-US" altLang="zh-CN" sz="3600" b="1" smtClean="0">
                <a:solidFill>
                  <a:srgbClr val="FFFF00"/>
                </a:solidFill>
                <a:ea typeface="宋体" pitchFamily="2" charset="-122"/>
              </a:rPr>
              <a:t>2</a:t>
            </a:r>
            <a:endParaRPr lang="zh-CN" altLang="en-US" sz="3600" b="1" smtClean="0">
              <a:solidFill>
                <a:srgbClr val="FFFF00"/>
              </a:solidFill>
              <a:ea typeface="宋体" pitchFamily="2" charset="-122"/>
            </a:endParaRPr>
          </a:p>
        </p:txBody>
      </p:sp>
      <p:pic>
        <p:nvPicPr>
          <p:cNvPr id="8089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5976938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333375"/>
            <a:ext cx="5148263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3.3.2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因果图法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848600" cy="4270375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de-DE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多种输入条件的组合，产生多种结果设计测试用例。</a:t>
            </a:r>
            <a:endParaRPr lang="zh-CN" altLang="en-US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设计方法：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noProof="1" smtClean="0">
                <a:latin typeface="楷体"/>
                <a:ea typeface="楷体"/>
                <a:cs typeface="楷体"/>
              </a:rPr>
              <a:t>分析软件规格说明文档描述的哪些是原因（输入条件），哪些是结果（输出条件），给每个原因和结果赋予一个标示符。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noProof="1" smtClean="0">
                <a:latin typeface="楷体"/>
                <a:ea typeface="楷体"/>
                <a:cs typeface="楷体"/>
              </a:rPr>
              <a:t>找出原因与结果，原因与原因之间的对应关系，划出因果图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noProof="1" smtClean="0">
                <a:latin typeface="楷体"/>
                <a:ea typeface="楷体"/>
                <a:cs typeface="楷体"/>
              </a:rPr>
              <a:t>在因果图上标上哪些不可能发生的因果关系，表明约束或限制条件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noProof="1" smtClean="0">
                <a:latin typeface="楷体"/>
                <a:ea typeface="楷体"/>
                <a:cs typeface="楷体"/>
              </a:rPr>
              <a:t>根据因果图，创建判定表，将复杂的逻辑关系和多种条件组合很具体明确的表示出来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noProof="1" smtClean="0">
                <a:latin typeface="楷体"/>
                <a:ea typeface="楷体"/>
                <a:cs typeface="楷体"/>
              </a:rPr>
              <a:t>把判定表的每一行作为依据设计测试用例。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31175" cy="2589213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恒等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-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关系：果 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j 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取决于因 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i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。因出现，则果也出现。</a:t>
            </a:r>
            <a:r>
              <a:rPr lang="de-DE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/>
            </a:r>
            <a:br>
              <a:rPr lang="de-DE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</a:br>
            <a:endParaRPr lang="de-DE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>
              <a:lnSpc>
                <a:spcPct val="110000"/>
              </a:lnSpc>
              <a:buFont typeface="Wingdings" charset="2"/>
              <a:buChar char="²"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非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-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关系：只有当因 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i 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不存在时，果 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j 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才出现。</a:t>
            </a:r>
            <a:endParaRPr lang="de-DE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016125" y="2097088"/>
            <a:ext cx="1828800" cy="304800"/>
            <a:chOff x="1752600" y="2286000"/>
            <a:chExt cx="1828800" cy="304800"/>
          </a:xfrm>
        </p:grpSpPr>
        <p:sp>
          <p:nvSpPr>
            <p:cNvPr id="84995" name="Oval 3"/>
            <p:cNvSpPr>
              <a:spLocks noChangeArrowheads="1"/>
            </p:cNvSpPr>
            <p:nvPr/>
          </p:nvSpPr>
          <p:spPr bwMode="auto">
            <a:xfrm>
              <a:off x="1752600" y="2286000"/>
              <a:ext cx="304800" cy="304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84996" name="Oval 4"/>
            <p:cNvSpPr>
              <a:spLocks noChangeArrowheads="1"/>
            </p:cNvSpPr>
            <p:nvPr/>
          </p:nvSpPr>
          <p:spPr bwMode="auto">
            <a:xfrm>
              <a:off x="3276600" y="2286000"/>
              <a:ext cx="304800" cy="304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84997" name="Line 5"/>
            <p:cNvSpPr>
              <a:spLocks noChangeShapeType="1"/>
            </p:cNvSpPr>
            <p:nvPr/>
          </p:nvSpPr>
          <p:spPr bwMode="auto">
            <a:xfrm>
              <a:off x="2057400" y="2438400"/>
              <a:ext cx="1219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4998" name="组合 13"/>
          <p:cNvGrpSpPr>
            <a:grpSpLocks/>
          </p:cNvGrpSpPr>
          <p:nvPr/>
        </p:nvGrpSpPr>
        <p:grpSpPr bwMode="auto">
          <a:xfrm>
            <a:off x="1908175" y="3500438"/>
            <a:ext cx="1828800" cy="304800"/>
            <a:chOff x="1763713" y="4076700"/>
            <a:chExt cx="1828800" cy="304800"/>
          </a:xfrm>
        </p:grpSpPr>
        <p:grpSp>
          <p:nvGrpSpPr>
            <p:cNvPr id="84999" name="Group 6"/>
            <p:cNvGrpSpPr>
              <a:grpSpLocks/>
            </p:cNvGrpSpPr>
            <p:nvPr/>
          </p:nvGrpSpPr>
          <p:grpSpPr bwMode="auto">
            <a:xfrm>
              <a:off x="1763713" y="4076700"/>
              <a:ext cx="1828800" cy="304800"/>
              <a:chOff x="1008" y="1536"/>
              <a:chExt cx="1152" cy="192"/>
            </a:xfrm>
          </p:grpSpPr>
          <p:sp>
            <p:nvSpPr>
              <p:cNvPr id="85000" name="Oval 7"/>
              <p:cNvSpPr>
                <a:spLocks noChangeArrowheads="1"/>
              </p:cNvSpPr>
              <p:nvPr/>
            </p:nvSpPr>
            <p:spPr bwMode="auto">
              <a:xfrm>
                <a:off x="1008" y="153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>
                <a:lvl1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9066"/>
                  </a:buClr>
                  <a:buFont typeface="Wingdings" pitchFamily="2" charset="2"/>
                  <a:buNone/>
                </a:pPr>
                <a:r>
                  <a:rPr lang="de-DE" altLang="zh-CN">
                    <a:solidFill>
                      <a:schemeClr val="tx2"/>
                    </a:solidFill>
                  </a:rPr>
                  <a:t>i</a:t>
                </a:r>
              </a:p>
            </p:txBody>
          </p:sp>
          <p:sp>
            <p:nvSpPr>
              <p:cNvPr id="85001" name="Oval 8"/>
              <p:cNvSpPr>
                <a:spLocks noChangeArrowheads="1"/>
              </p:cNvSpPr>
              <p:nvPr/>
            </p:nvSpPr>
            <p:spPr bwMode="auto">
              <a:xfrm>
                <a:off x="1968" y="153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>
                <a:lvl1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9066"/>
                  </a:buClr>
                  <a:buFont typeface="Wingdings" pitchFamily="2" charset="2"/>
                  <a:buNone/>
                </a:pPr>
                <a:r>
                  <a:rPr lang="de-DE" altLang="zh-CN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85002" name="Line 9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5003" name="Freeform 10"/>
            <p:cNvSpPr>
              <a:spLocks noChangeArrowheads="1"/>
            </p:cNvSpPr>
            <p:nvPr/>
          </p:nvSpPr>
          <p:spPr bwMode="auto">
            <a:xfrm>
              <a:off x="2411413" y="4076700"/>
              <a:ext cx="457200" cy="304800"/>
            </a:xfrm>
            <a:custGeom>
              <a:avLst/>
              <a:gdLst>
                <a:gd name="T0" fmla="*/ 0 w 288"/>
                <a:gd name="T1" fmla="*/ 96 h 192"/>
                <a:gd name="T2" fmla="*/ 96 w 288"/>
                <a:gd name="T3" fmla="*/ 0 h 192"/>
                <a:gd name="T4" fmla="*/ 144 w 288"/>
                <a:gd name="T5" fmla="*/ 96 h 192"/>
                <a:gd name="T6" fmla="*/ 192 w 288"/>
                <a:gd name="T7" fmla="*/ 192 h 192"/>
                <a:gd name="T8" fmla="*/ 288 w 288"/>
                <a:gd name="T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92">
                  <a:moveTo>
                    <a:pt x="0" y="96"/>
                  </a:moveTo>
                  <a:cubicBezTo>
                    <a:pt x="36" y="48"/>
                    <a:pt x="72" y="0"/>
                    <a:pt x="96" y="0"/>
                  </a:cubicBezTo>
                  <a:cubicBezTo>
                    <a:pt x="120" y="0"/>
                    <a:pt x="128" y="64"/>
                    <a:pt x="144" y="96"/>
                  </a:cubicBezTo>
                  <a:cubicBezTo>
                    <a:pt x="160" y="128"/>
                    <a:pt x="168" y="192"/>
                    <a:pt x="192" y="192"/>
                  </a:cubicBezTo>
                  <a:cubicBezTo>
                    <a:pt x="216" y="192"/>
                    <a:pt x="272" y="112"/>
                    <a:pt x="288" y="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5004" name="标题 591"/>
          <p:cNvSpPr>
            <a:spLocks noGrp="1" noChangeArrowheads="1"/>
          </p:cNvSpPr>
          <p:nvPr>
            <p:ph type="title"/>
          </p:nvPr>
        </p:nvSpPr>
        <p:spPr>
          <a:xfrm>
            <a:off x="2484438" y="333375"/>
            <a:ext cx="4608512" cy="574675"/>
          </a:xfrm>
        </p:spPr>
        <p:txBody>
          <a:bodyPr tIns="0" bIns="0" anchor="t"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因果图的基本符号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792163" y="4149725"/>
            <a:ext cx="4876800" cy="2195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10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zh-CN" altLang="en-US" sz="2000" b="1" i="0" kern="0" dirty="0">
                <a:latin typeface="宋体"/>
                <a:ea typeface="宋体"/>
                <a:cs typeface="宋体"/>
              </a:rPr>
              <a:t>或</a:t>
            </a:r>
            <a:r>
              <a:rPr lang="en-US" altLang="zh-CN" sz="2000" b="1" i="0" kern="0" dirty="0">
                <a:latin typeface="宋体"/>
                <a:ea typeface="宋体"/>
                <a:cs typeface="宋体"/>
              </a:rPr>
              <a:t>-</a:t>
            </a:r>
            <a:r>
              <a:rPr lang="zh-CN" altLang="en-US" sz="2000" b="1" i="0" kern="0" dirty="0">
                <a:latin typeface="宋体"/>
                <a:ea typeface="宋体"/>
                <a:cs typeface="宋体"/>
              </a:rPr>
              <a:t>关系：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如果因 </a:t>
            </a:r>
            <a:r>
              <a:rPr lang="de-DE" altLang="zh-CN" sz="2000" kern="0" dirty="0">
                <a:latin typeface="宋体"/>
                <a:ea typeface="宋体"/>
                <a:cs typeface="宋体"/>
              </a:rPr>
              <a:t>i</a:t>
            </a:r>
            <a:r>
              <a:rPr lang="de-DE" altLang="zh-CN" sz="2000" kern="0" baseline="-25000" dirty="0">
                <a:latin typeface="宋体"/>
                <a:ea typeface="宋体"/>
                <a:cs typeface="宋体"/>
              </a:rPr>
              <a:t>1 </a:t>
            </a:r>
            <a:r>
              <a:rPr lang="zh-CN" altLang="en-US" sz="2000" b="1" i="0" kern="0" dirty="0">
                <a:latin typeface="宋体"/>
                <a:ea typeface="宋体"/>
                <a:cs typeface="宋体"/>
              </a:rPr>
              <a:t>或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因 </a:t>
            </a:r>
            <a:r>
              <a:rPr lang="de-DE" altLang="zh-CN" sz="2000" kern="0" dirty="0">
                <a:latin typeface="宋体"/>
                <a:ea typeface="宋体"/>
                <a:cs typeface="宋体"/>
              </a:rPr>
              <a:t>i</a:t>
            </a:r>
            <a:r>
              <a:rPr lang="de-DE" altLang="zh-CN" sz="2000" kern="0" baseline="-25000" dirty="0">
                <a:latin typeface="宋体"/>
                <a:ea typeface="宋体"/>
                <a:cs typeface="宋体"/>
              </a:rPr>
              <a:t>2 </a:t>
            </a:r>
            <a:r>
              <a:rPr lang="zh-CN" altLang="en-US" sz="2000" b="1" i="0" kern="0" dirty="0">
                <a:latin typeface="宋体"/>
                <a:ea typeface="宋体"/>
                <a:cs typeface="宋体"/>
              </a:rPr>
              <a:t>或</a:t>
            </a:r>
            <a:r>
              <a:rPr lang="en-US" altLang="zh-CN" sz="2000" i="0" kern="0" dirty="0">
                <a:latin typeface="宋体"/>
                <a:ea typeface="宋体"/>
                <a:cs typeface="宋体"/>
              </a:rPr>
              <a:t>……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因 </a:t>
            </a:r>
            <a:r>
              <a:rPr lang="de-DE" altLang="zh-CN" sz="2000" kern="0" dirty="0">
                <a:latin typeface="宋体"/>
                <a:ea typeface="宋体"/>
                <a:cs typeface="宋体"/>
              </a:rPr>
              <a:t>i</a:t>
            </a:r>
            <a:r>
              <a:rPr lang="de-DE" altLang="zh-CN" sz="2000" kern="0" baseline="-25000" dirty="0">
                <a:latin typeface="宋体"/>
                <a:ea typeface="宋体"/>
                <a:cs typeface="宋体"/>
              </a:rPr>
              <a:t>n 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存在时，结果 </a:t>
            </a:r>
            <a:r>
              <a:rPr lang="en-US" altLang="zh-CN" sz="2000" i="0" kern="0" dirty="0">
                <a:latin typeface="宋体"/>
                <a:ea typeface="宋体"/>
                <a:cs typeface="宋体"/>
              </a:rPr>
              <a:t>j 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才出现。</a:t>
            </a:r>
            <a:r>
              <a:rPr lang="de-DE" altLang="zh-CN" sz="2000" i="0" kern="0" dirty="0">
                <a:latin typeface="宋体"/>
                <a:ea typeface="宋体"/>
                <a:cs typeface="宋体"/>
              </a:rPr>
              <a:t/>
            </a:r>
            <a:br>
              <a:rPr lang="de-DE" altLang="zh-CN" sz="2000" i="0" kern="0" dirty="0">
                <a:latin typeface="宋体"/>
                <a:ea typeface="宋体"/>
                <a:cs typeface="宋体"/>
              </a:rPr>
            </a:br>
            <a:endParaRPr lang="de-DE" altLang="zh-CN" sz="2000" i="0" kern="0" dirty="0">
              <a:latin typeface="宋体"/>
              <a:ea typeface="宋体"/>
              <a:cs typeface="宋体"/>
            </a:endParaRPr>
          </a:p>
          <a:p>
            <a:pPr marL="342900" indent="-342900" eaLnBrk="0" hangingPunct="0">
              <a:spcBef>
                <a:spcPct val="10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zh-CN" altLang="en-US" sz="2000" b="1" i="0" kern="0" dirty="0">
                <a:latin typeface="宋体"/>
                <a:ea typeface="宋体"/>
                <a:cs typeface="宋体"/>
              </a:rPr>
              <a:t>与</a:t>
            </a:r>
            <a:r>
              <a:rPr lang="en-US" altLang="zh-CN" sz="2000" b="1" i="0" kern="0" dirty="0">
                <a:latin typeface="宋体"/>
                <a:ea typeface="宋体"/>
                <a:cs typeface="宋体"/>
              </a:rPr>
              <a:t>-</a:t>
            </a:r>
            <a:r>
              <a:rPr lang="zh-CN" altLang="en-US" sz="2000" b="1" i="0" kern="0" dirty="0">
                <a:latin typeface="宋体"/>
                <a:ea typeface="宋体"/>
                <a:cs typeface="宋体"/>
              </a:rPr>
              <a:t>关系：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只有当因 </a:t>
            </a:r>
            <a:r>
              <a:rPr lang="de-DE" altLang="zh-CN" sz="2000" kern="0" dirty="0">
                <a:latin typeface="宋体"/>
                <a:ea typeface="宋体"/>
                <a:cs typeface="宋体"/>
              </a:rPr>
              <a:t>i</a:t>
            </a:r>
            <a:r>
              <a:rPr lang="de-DE" altLang="zh-CN" sz="2000" kern="0" baseline="-25000" dirty="0">
                <a:latin typeface="宋体"/>
                <a:ea typeface="宋体"/>
                <a:cs typeface="宋体"/>
              </a:rPr>
              <a:t>1 </a:t>
            </a:r>
            <a:r>
              <a:rPr lang="zh-CN" altLang="en-US" sz="2000" b="1" i="0" kern="0" dirty="0">
                <a:latin typeface="宋体"/>
                <a:ea typeface="宋体"/>
                <a:cs typeface="宋体"/>
              </a:rPr>
              <a:t>与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因 </a:t>
            </a:r>
            <a:r>
              <a:rPr lang="de-DE" altLang="zh-CN" sz="2000" kern="0" dirty="0">
                <a:latin typeface="宋体"/>
                <a:ea typeface="宋体"/>
                <a:cs typeface="宋体"/>
              </a:rPr>
              <a:t>i</a:t>
            </a:r>
            <a:r>
              <a:rPr lang="de-DE" altLang="zh-CN" sz="2000" kern="0" baseline="-25000" dirty="0">
                <a:latin typeface="宋体"/>
                <a:ea typeface="宋体"/>
                <a:cs typeface="宋体"/>
              </a:rPr>
              <a:t>2 </a:t>
            </a:r>
            <a:r>
              <a:rPr lang="zh-CN" altLang="en-US" sz="2000" b="1" i="0" kern="0" dirty="0">
                <a:latin typeface="宋体"/>
                <a:ea typeface="宋体"/>
                <a:cs typeface="宋体"/>
              </a:rPr>
              <a:t>与</a:t>
            </a:r>
            <a:r>
              <a:rPr lang="en-US" altLang="zh-CN" sz="2000" i="0" kern="0" dirty="0">
                <a:latin typeface="宋体"/>
                <a:ea typeface="宋体"/>
                <a:cs typeface="宋体"/>
              </a:rPr>
              <a:t>……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因 </a:t>
            </a:r>
            <a:r>
              <a:rPr lang="de-DE" altLang="zh-CN" sz="2000" kern="0" dirty="0">
                <a:latin typeface="宋体"/>
                <a:ea typeface="宋体"/>
                <a:cs typeface="宋体"/>
              </a:rPr>
              <a:t>i</a:t>
            </a:r>
            <a:r>
              <a:rPr lang="de-DE" altLang="zh-CN" sz="2000" kern="0" baseline="-25000" dirty="0">
                <a:latin typeface="宋体"/>
                <a:ea typeface="宋体"/>
                <a:cs typeface="宋体"/>
              </a:rPr>
              <a:t>n 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同时存在时，结果 </a:t>
            </a:r>
            <a:r>
              <a:rPr lang="en-US" altLang="zh-CN" sz="2000" i="0" kern="0" dirty="0">
                <a:latin typeface="宋体"/>
                <a:ea typeface="宋体"/>
                <a:cs typeface="宋体"/>
              </a:rPr>
              <a:t>j </a:t>
            </a:r>
            <a:r>
              <a:rPr lang="zh-CN" altLang="en-US" sz="2000" i="0" kern="0" dirty="0">
                <a:latin typeface="宋体"/>
                <a:ea typeface="宋体"/>
                <a:cs typeface="宋体"/>
              </a:rPr>
              <a:t>才出现。</a:t>
            </a:r>
            <a:r>
              <a:rPr lang="de-DE" altLang="zh-CN" sz="2000" i="0" kern="0" dirty="0">
                <a:latin typeface="宋体"/>
                <a:ea typeface="宋体"/>
                <a:cs typeface="宋体"/>
              </a:rPr>
              <a:t/>
            </a:r>
            <a:br>
              <a:rPr lang="de-DE" altLang="zh-CN" sz="2000" i="0" kern="0" dirty="0">
                <a:latin typeface="宋体"/>
                <a:ea typeface="宋体"/>
                <a:cs typeface="宋体"/>
              </a:rPr>
            </a:br>
            <a:endParaRPr lang="de-DE" altLang="zh-CN" sz="2000" i="0" kern="0" dirty="0">
              <a:latin typeface="宋体"/>
              <a:ea typeface="宋体"/>
              <a:cs typeface="宋体"/>
            </a:endParaRPr>
          </a:p>
          <a:p>
            <a:pPr marL="342900" indent="-342900" eaLnBrk="0" hangingPunct="0">
              <a:spcBef>
                <a:spcPct val="10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endParaRPr lang="de-DE" altLang="zh-CN" sz="2000" i="0" kern="0" dirty="0">
              <a:latin typeface="+mn-lt"/>
              <a:ea typeface="宋体" pitchFamily="2" charset="-122"/>
            </a:endParaRPr>
          </a:p>
        </p:txBody>
      </p:sp>
      <p:grpSp>
        <p:nvGrpSpPr>
          <p:cNvPr id="85006" name="Group 3"/>
          <p:cNvGrpSpPr>
            <a:grpSpLocks/>
          </p:cNvGrpSpPr>
          <p:nvPr/>
        </p:nvGrpSpPr>
        <p:grpSpPr bwMode="auto">
          <a:xfrm>
            <a:off x="6192838" y="3429000"/>
            <a:ext cx="1981200" cy="1516063"/>
            <a:chOff x="3888" y="1253"/>
            <a:chExt cx="1248" cy="955"/>
          </a:xfrm>
        </p:grpSpPr>
        <p:sp>
          <p:nvSpPr>
            <p:cNvPr id="85007" name="Oval 4"/>
            <p:cNvSpPr>
              <a:spLocks noChangeArrowheads="1"/>
            </p:cNvSpPr>
            <p:nvPr/>
          </p:nvSpPr>
          <p:spPr bwMode="auto">
            <a:xfrm>
              <a:off x="4944" y="164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>
                  <a:solidFill>
                    <a:schemeClr val="tx2"/>
                  </a:solidFill>
                </a:rPr>
                <a:t>j</a:t>
              </a:r>
              <a:endParaRPr lang="de-DE" altLang="zh-CN" baseline="30000">
                <a:solidFill>
                  <a:schemeClr val="tx2"/>
                </a:solidFill>
              </a:endParaRPr>
            </a:p>
          </p:txBody>
        </p:sp>
        <p:sp>
          <p:nvSpPr>
            <p:cNvPr id="85008" name="Line 5"/>
            <p:cNvSpPr>
              <a:spLocks noChangeShapeType="1"/>
            </p:cNvSpPr>
            <p:nvPr/>
          </p:nvSpPr>
          <p:spPr bwMode="auto">
            <a:xfrm>
              <a:off x="4080" y="1354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5009" name="Text Box 6"/>
            <p:cNvSpPr txBox="1">
              <a:spLocks noChangeArrowheads="1"/>
            </p:cNvSpPr>
            <p:nvPr/>
          </p:nvSpPr>
          <p:spPr bwMode="auto">
            <a:xfrm>
              <a:off x="4464" y="164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2000" b="1">
                  <a:solidFill>
                    <a:schemeClr val="tx2"/>
                  </a:solidFill>
                  <a:sym typeface="Symbol" pitchFamily="18" charset="2"/>
                </a:rPr>
                <a:t></a:t>
              </a:r>
              <a:endParaRPr lang="de-DE" altLang="zh-CN" sz="2400" baseline="30000">
                <a:solidFill>
                  <a:schemeClr val="tx2"/>
                </a:solidFill>
              </a:endParaRPr>
            </a:p>
          </p:txBody>
        </p:sp>
        <p:sp>
          <p:nvSpPr>
            <p:cNvPr id="85010" name="Oval 7"/>
            <p:cNvSpPr>
              <a:spLocks noChangeArrowheads="1"/>
            </p:cNvSpPr>
            <p:nvPr/>
          </p:nvSpPr>
          <p:spPr bwMode="auto">
            <a:xfrm>
              <a:off x="3888" y="1253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200">
                  <a:solidFill>
                    <a:schemeClr val="tx2"/>
                  </a:solidFill>
                </a:rPr>
                <a:t>i</a:t>
              </a:r>
              <a:r>
                <a:rPr lang="de-DE" altLang="zh-CN" sz="1200" b="1" baseline="-25000">
                  <a:solidFill>
                    <a:schemeClr val="tx2"/>
                  </a:solidFill>
                </a:rPr>
                <a:t>1</a:t>
              </a:r>
              <a:endParaRPr lang="de-DE" altLang="zh-CN" sz="1200" baseline="30000">
                <a:solidFill>
                  <a:schemeClr val="tx2"/>
                </a:solidFill>
              </a:endParaRPr>
            </a:p>
          </p:txBody>
        </p:sp>
        <p:sp>
          <p:nvSpPr>
            <p:cNvPr id="85011" name="Oval 8"/>
            <p:cNvSpPr>
              <a:spLocks noChangeArrowheads="1"/>
            </p:cNvSpPr>
            <p:nvPr/>
          </p:nvSpPr>
          <p:spPr bwMode="auto">
            <a:xfrm>
              <a:off x="3888" y="154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</a:rPr>
                <a:t>2</a:t>
              </a:r>
              <a:endParaRPr lang="de-DE" altLang="zh-CN" sz="1400" baseline="30000">
                <a:solidFill>
                  <a:schemeClr val="tx2"/>
                </a:solidFill>
              </a:endParaRPr>
            </a:p>
          </p:txBody>
        </p:sp>
        <p:sp>
          <p:nvSpPr>
            <p:cNvPr id="85012" name="Oval 9"/>
            <p:cNvSpPr>
              <a:spLocks noChangeArrowheads="1"/>
            </p:cNvSpPr>
            <p:nvPr/>
          </p:nvSpPr>
          <p:spPr bwMode="auto">
            <a:xfrm>
              <a:off x="3904" y="201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</a:rPr>
                <a:t>n</a:t>
              </a:r>
              <a:endParaRPr lang="de-DE" altLang="zh-CN" sz="1400" baseline="30000">
                <a:solidFill>
                  <a:schemeClr val="tx2"/>
                </a:solidFill>
              </a:endParaRPr>
            </a:p>
          </p:txBody>
        </p:sp>
        <p:cxnSp>
          <p:nvCxnSpPr>
            <p:cNvPr id="85013" name="AutoShape 10"/>
            <p:cNvCxnSpPr>
              <a:cxnSpLocks noChangeShapeType="1"/>
              <a:stCxn id="85011" idx="6"/>
              <a:endCxn id="85008" idx="1"/>
            </p:cNvCxnSpPr>
            <p:nvPr/>
          </p:nvCxnSpPr>
          <p:spPr bwMode="auto">
            <a:xfrm>
              <a:off x="4080" y="1642"/>
              <a:ext cx="864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4" name="AutoShape 11"/>
            <p:cNvCxnSpPr>
              <a:cxnSpLocks noChangeShapeType="1"/>
              <a:stCxn id="85012" idx="6"/>
              <a:endCxn id="85008" idx="1"/>
            </p:cNvCxnSpPr>
            <p:nvPr/>
          </p:nvCxnSpPr>
          <p:spPr bwMode="auto">
            <a:xfrm flipV="1">
              <a:off x="4096" y="1738"/>
              <a:ext cx="848" cy="3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5" name="Freeform 12"/>
            <p:cNvSpPr>
              <a:spLocks noChangeArrowheads="1"/>
            </p:cNvSpPr>
            <p:nvPr/>
          </p:nvSpPr>
          <p:spPr bwMode="auto">
            <a:xfrm>
              <a:off x="4416" y="1536"/>
              <a:ext cx="94" cy="410"/>
            </a:xfrm>
            <a:custGeom>
              <a:avLst/>
              <a:gdLst>
                <a:gd name="T0" fmla="*/ 85 w 85"/>
                <a:gd name="T1" fmla="*/ 0 h 393"/>
                <a:gd name="T2" fmla="*/ 59 w 85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393">
                  <a:moveTo>
                    <a:pt x="85" y="0"/>
                  </a:moveTo>
                  <a:cubicBezTo>
                    <a:pt x="0" y="112"/>
                    <a:pt x="0" y="268"/>
                    <a:pt x="59" y="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5016" name="Line 13"/>
            <p:cNvSpPr>
              <a:spLocks noChangeShapeType="1"/>
            </p:cNvSpPr>
            <p:nvPr/>
          </p:nvSpPr>
          <p:spPr bwMode="auto">
            <a:xfrm>
              <a:off x="3984" y="1834"/>
              <a:ext cx="1" cy="11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5017" name="Group 15"/>
          <p:cNvGrpSpPr>
            <a:grpSpLocks/>
          </p:cNvGrpSpPr>
          <p:nvPr/>
        </p:nvGrpSpPr>
        <p:grpSpPr bwMode="auto">
          <a:xfrm>
            <a:off x="6227763" y="5121275"/>
            <a:ext cx="1981200" cy="1516063"/>
            <a:chOff x="3888" y="2688"/>
            <a:chExt cx="1248" cy="955"/>
          </a:xfrm>
        </p:grpSpPr>
        <p:sp>
          <p:nvSpPr>
            <p:cNvPr id="85018" name="Oval 16"/>
            <p:cNvSpPr>
              <a:spLocks noChangeArrowheads="1"/>
            </p:cNvSpPr>
            <p:nvPr/>
          </p:nvSpPr>
          <p:spPr bwMode="auto">
            <a:xfrm>
              <a:off x="4944" y="3077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>
                  <a:solidFill>
                    <a:schemeClr val="tx2"/>
                  </a:solidFill>
                </a:rPr>
                <a:t>j</a:t>
              </a:r>
              <a:endParaRPr lang="de-DE" altLang="zh-CN" baseline="30000">
                <a:solidFill>
                  <a:schemeClr val="tx2"/>
                </a:solidFill>
              </a:endParaRPr>
            </a:p>
          </p:txBody>
        </p:sp>
        <p:sp>
          <p:nvSpPr>
            <p:cNvPr id="85019" name="Line 17"/>
            <p:cNvSpPr>
              <a:spLocks noChangeShapeType="1"/>
            </p:cNvSpPr>
            <p:nvPr/>
          </p:nvSpPr>
          <p:spPr bwMode="auto">
            <a:xfrm>
              <a:off x="4080" y="2789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5020" name="Text Box 18"/>
            <p:cNvSpPr txBox="1">
              <a:spLocks noChangeArrowheads="1"/>
            </p:cNvSpPr>
            <p:nvPr/>
          </p:nvSpPr>
          <p:spPr bwMode="auto">
            <a:xfrm>
              <a:off x="4464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2000" b="1">
                  <a:solidFill>
                    <a:schemeClr val="tx2"/>
                  </a:solidFill>
                  <a:sym typeface="Symbol" pitchFamily="18" charset="2"/>
                </a:rPr>
                <a:t></a:t>
              </a:r>
              <a:endParaRPr lang="de-DE" altLang="zh-CN" sz="2400" baseline="30000">
                <a:solidFill>
                  <a:schemeClr val="tx2"/>
                </a:solidFill>
              </a:endParaRPr>
            </a:p>
          </p:txBody>
        </p:sp>
        <p:sp>
          <p:nvSpPr>
            <p:cNvPr id="85021" name="Oval 19"/>
            <p:cNvSpPr>
              <a:spLocks noChangeArrowheads="1"/>
            </p:cNvSpPr>
            <p:nvPr/>
          </p:nvSpPr>
          <p:spPr bwMode="auto">
            <a:xfrm>
              <a:off x="3888" y="2688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</a:rPr>
                <a:t>1</a:t>
              </a:r>
              <a:endParaRPr lang="de-DE" altLang="zh-CN" sz="1400" baseline="30000">
                <a:solidFill>
                  <a:schemeClr val="tx2"/>
                </a:solidFill>
              </a:endParaRPr>
            </a:p>
          </p:txBody>
        </p:sp>
        <p:sp>
          <p:nvSpPr>
            <p:cNvPr id="85022" name="Oval 20"/>
            <p:cNvSpPr>
              <a:spLocks noChangeArrowheads="1"/>
            </p:cNvSpPr>
            <p:nvPr/>
          </p:nvSpPr>
          <p:spPr bwMode="auto">
            <a:xfrm>
              <a:off x="3888" y="2981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</a:rPr>
                <a:t>2</a:t>
              </a:r>
              <a:endParaRPr lang="de-DE" altLang="zh-CN" sz="1400" b="1" baseline="30000">
                <a:solidFill>
                  <a:schemeClr val="tx2"/>
                </a:solidFill>
              </a:endParaRPr>
            </a:p>
          </p:txBody>
        </p:sp>
        <p:sp>
          <p:nvSpPr>
            <p:cNvPr id="85023" name="Oval 21"/>
            <p:cNvSpPr>
              <a:spLocks noChangeArrowheads="1"/>
            </p:cNvSpPr>
            <p:nvPr/>
          </p:nvSpPr>
          <p:spPr bwMode="auto">
            <a:xfrm>
              <a:off x="3904" y="3451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</a:rPr>
                <a:t>n</a:t>
              </a:r>
              <a:endParaRPr lang="de-DE" altLang="zh-CN" sz="1400" baseline="30000">
                <a:solidFill>
                  <a:schemeClr val="tx2"/>
                </a:solidFill>
              </a:endParaRPr>
            </a:p>
          </p:txBody>
        </p:sp>
        <p:cxnSp>
          <p:nvCxnSpPr>
            <p:cNvPr id="85024" name="AutoShape 22"/>
            <p:cNvCxnSpPr>
              <a:cxnSpLocks noChangeShapeType="1"/>
              <a:stCxn id="85022" idx="6"/>
              <a:endCxn id="85019" idx="1"/>
            </p:cNvCxnSpPr>
            <p:nvPr/>
          </p:nvCxnSpPr>
          <p:spPr bwMode="auto">
            <a:xfrm>
              <a:off x="4080" y="3077"/>
              <a:ext cx="864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5" name="AutoShape 23"/>
            <p:cNvCxnSpPr>
              <a:cxnSpLocks noChangeShapeType="1"/>
              <a:stCxn id="85023" idx="6"/>
              <a:endCxn id="85019" idx="1"/>
            </p:cNvCxnSpPr>
            <p:nvPr/>
          </p:nvCxnSpPr>
          <p:spPr bwMode="auto">
            <a:xfrm flipV="1">
              <a:off x="4096" y="3173"/>
              <a:ext cx="848" cy="3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26" name="Line 24"/>
            <p:cNvSpPr>
              <a:spLocks noChangeShapeType="1"/>
            </p:cNvSpPr>
            <p:nvPr/>
          </p:nvSpPr>
          <p:spPr bwMode="auto">
            <a:xfrm>
              <a:off x="3984" y="3269"/>
              <a:ext cx="1" cy="11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5027" name="Freeform 25"/>
            <p:cNvSpPr>
              <a:spLocks noChangeArrowheads="1"/>
            </p:cNvSpPr>
            <p:nvPr/>
          </p:nvSpPr>
          <p:spPr bwMode="auto">
            <a:xfrm>
              <a:off x="4416" y="2976"/>
              <a:ext cx="94" cy="410"/>
            </a:xfrm>
            <a:custGeom>
              <a:avLst/>
              <a:gdLst>
                <a:gd name="T0" fmla="*/ 85 w 85"/>
                <a:gd name="T1" fmla="*/ 0 h 393"/>
                <a:gd name="T2" fmla="*/ 59 w 85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393">
                  <a:moveTo>
                    <a:pt x="85" y="0"/>
                  </a:moveTo>
                  <a:cubicBezTo>
                    <a:pt x="0" y="112"/>
                    <a:pt x="0" y="268"/>
                    <a:pt x="59" y="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76250"/>
            <a:ext cx="6535737" cy="3968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因果图法－示例</a:t>
            </a: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  <a:endParaRPr lang="en-US" altLang="zh-CN" sz="2400" i="1" smtClean="0">
              <a:solidFill>
                <a:schemeClr val="hlink"/>
              </a:solidFill>
            </a:endParaRP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3236913"/>
            <a:ext cx="7697787" cy="3621087"/>
          </a:xfrm>
        </p:spPr>
        <p:txBody>
          <a:bodyPr/>
          <a:lstStyle/>
          <a:p>
            <a:pPr marL="381000" indent="-381000">
              <a:lnSpc>
                <a:spcPts val="2600"/>
              </a:lnSpc>
            </a:pPr>
            <a:r>
              <a:rPr lang="zh-CN" altLang="en-US" b="1" smtClean="0">
                <a:solidFill>
                  <a:srgbClr val="00B050"/>
                </a:solidFill>
              </a:rPr>
              <a:t>有效等价类</a:t>
            </a:r>
            <a:r>
              <a:rPr lang="en-US" altLang="zh-CN" b="1" smtClean="0">
                <a:solidFill>
                  <a:srgbClr val="00B050"/>
                </a:solidFill>
              </a:rPr>
              <a:t>: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smtClean="0"/>
              <a:t>	</a:t>
            </a:r>
            <a:r>
              <a:rPr lang="zh-CN" altLang="en-US" smtClean="0"/>
              <a:t>输入条件</a:t>
            </a:r>
            <a:r>
              <a:rPr lang="en-US" altLang="zh-CN" smtClean="0"/>
              <a:t>	</a:t>
            </a:r>
            <a:r>
              <a:rPr lang="zh-CN" altLang="en-US" smtClean="0"/>
              <a:t>有效类</a:t>
            </a:r>
            <a:r>
              <a:rPr lang="en-US" altLang="zh-CN" smtClean="0"/>
              <a:t>                      .</a:t>
            </a:r>
            <a:br>
              <a:rPr lang="en-US" altLang="zh-CN" smtClean="0"/>
            </a:br>
            <a:r>
              <a:rPr lang="en-US" altLang="zh-CN" smtClean="0"/>
              <a:t>	abs(N)		 N </a:t>
            </a:r>
            <a:r>
              <a:rPr lang="en-US" altLang="zh-CN" smtClean="0">
                <a:sym typeface="Symbol" pitchFamily="18" charset="2"/>
              </a:rPr>
              <a:t> 0, </a:t>
            </a:r>
            <a:r>
              <a:rPr lang="en-US" altLang="zh-CN" smtClean="0"/>
              <a:t>N</a:t>
            </a:r>
            <a:r>
              <a:rPr lang="en-US" altLang="zh-CN" smtClean="0">
                <a:sym typeface="Symbol" pitchFamily="18" charset="2"/>
              </a:rPr>
              <a:t> </a:t>
            </a:r>
            <a:r>
              <a:rPr lang="en-US" altLang="zh-CN" smtClean="0"/>
              <a:t> 0</a:t>
            </a:r>
            <a:br>
              <a:rPr lang="en-US" altLang="zh-CN" smtClean="0"/>
            </a:br>
            <a:r>
              <a:rPr lang="en-US" altLang="zh-CN" smtClean="0"/>
              <a:t>	maxint		</a:t>
            </a:r>
            <a:r>
              <a:rPr lang="en-US" altLang="zh-CN" smtClean="0">
                <a:sym typeface="Symbol" pitchFamily="18" charset="2"/>
              </a:rPr>
              <a:t> k    </a:t>
            </a:r>
            <a:r>
              <a:rPr lang="en-US" altLang="zh-CN" smtClean="0"/>
              <a:t>maxint</a:t>
            </a:r>
            <a:r>
              <a:rPr lang="en-US" altLang="zh-CN" smtClean="0">
                <a:sym typeface="Symbol" pitchFamily="18" charset="2"/>
              </a:rPr>
              <a:t>,  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 k  &gt;  </a:t>
            </a:r>
            <a:r>
              <a:rPr lang="en-US" altLang="zh-CN" smtClean="0"/>
              <a:t>maxint</a:t>
            </a:r>
          </a:p>
          <a:p>
            <a:pPr marL="381000" indent="-381000">
              <a:lnSpc>
                <a:spcPts val="2600"/>
              </a:lnSpc>
            </a:pPr>
            <a:r>
              <a:rPr lang="zh-CN" altLang="en-US" b="1" smtClean="0">
                <a:solidFill>
                  <a:srgbClr val="00B050"/>
                </a:solidFill>
              </a:rPr>
              <a:t>测试用例</a:t>
            </a:r>
            <a:r>
              <a:rPr lang="en-US" altLang="zh-CN" b="1" smtClean="0">
                <a:solidFill>
                  <a:srgbClr val="00B050"/>
                </a:solidFill>
              </a:rPr>
              <a:t>:</a:t>
            </a:r>
          </a:p>
          <a:p>
            <a:pPr marL="800100" lvl="1" indent="-342900">
              <a:lnSpc>
                <a:spcPts val="2600"/>
              </a:lnSpc>
            </a:pPr>
            <a:r>
              <a:rPr lang="en-US" altLang="zh-CN" smtClean="0"/>
              <a:t>	maxint	N	result 		maxint	N	result</a:t>
            </a:r>
          </a:p>
          <a:p>
            <a:pPr marL="800100" lvl="1" indent="-342900">
              <a:lnSpc>
                <a:spcPts val="2600"/>
              </a:lnSpc>
            </a:pPr>
            <a:r>
              <a:rPr lang="en-US" altLang="zh-CN" smtClean="0"/>
              <a:t>		55	10	55		100	0	0</a:t>
            </a:r>
            <a:br>
              <a:rPr lang="en-US" altLang="zh-CN" smtClean="0"/>
            </a:br>
            <a:r>
              <a:rPr lang="en-US" altLang="zh-CN" smtClean="0"/>
              <a:t> 	54	10	error		100	-1	1</a:t>
            </a:r>
            <a:br>
              <a:rPr lang="en-US" altLang="zh-CN" smtClean="0"/>
            </a:br>
            <a:r>
              <a:rPr lang="en-US" altLang="zh-CN" smtClean="0"/>
              <a:t> 	56	10	55		100	1	1</a:t>
            </a:r>
            <a:br>
              <a:rPr lang="en-US" altLang="zh-CN" smtClean="0"/>
            </a:br>
            <a:r>
              <a:rPr lang="en-US" altLang="zh-CN" smtClean="0"/>
              <a:t> 	0	0	0		…	…	…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684213" y="1557338"/>
            <a:ext cx="772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  <a:t>给定</a:t>
            </a:r>
            <a:r>
              <a:rPr lang="en-US" altLang="zh-CN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  <a:t>maxint </a:t>
            </a:r>
            <a:r>
              <a:rPr lang="zh-CN" altLang="en-US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  <a:t>和</a:t>
            </a:r>
            <a:r>
              <a:rPr lang="en-US" altLang="zh-CN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  <a:t> N </a:t>
            </a:r>
            <a:r>
              <a:rPr lang="zh-CN" altLang="en-US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  <a:t>，如果结果</a:t>
            </a:r>
            <a:r>
              <a:rPr lang="en-US" altLang="zh-CN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  <a:t> &lt;=  maxint </a:t>
            </a:r>
            <a:r>
              <a:rPr lang="zh-CN" altLang="en-US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  <a:t>，则按以下公式计算；否则提示出错</a:t>
            </a:r>
            <a:r>
              <a:rPr lang="en-US" altLang="zh-CN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  <a:t>:</a:t>
            </a:r>
            <a:br>
              <a:rPr lang="en-US" altLang="zh-CN">
                <a:solidFill>
                  <a:srgbClr val="000099"/>
                </a:solidFill>
                <a:latin typeface="Verdana" pitchFamily="34" charset="0"/>
                <a:ea typeface="宋体" pitchFamily="2" charset="-122"/>
              </a:rPr>
            </a:br>
            <a:endParaRPr lang="zh-CN" altLang="en-US">
              <a:solidFill>
                <a:srgbClr val="000099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2382838" y="1911350"/>
            <a:ext cx="990600" cy="1373188"/>
            <a:chOff x="1584" y="2640"/>
            <a:chExt cx="624" cy="868"/>
          </a:xfrm>
        </p:grpSpPr>
        <p:sp>
          <p:nvSpPr>
            <p:cNvPr id="87045" name="Text Box 6"/>
            <p:cNvSpPr txBox="1">
              <a:spLocks noChangeArrowheads="1"/>
            </p:cNvSpPr>
            <p:nvPr/>
          </p:nvSpPr>
          <p:spPr bwMode="auto">
            <a:xfrm>
              <a:off x="1635" y="2739"/>
              <a:ext cx="382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4800">
                  <a:solidFill>
                    <a:schemeClr val="folHlink"/>
                  </a:solidFill>
                  <a:ea typeface="宋体" pitchFamily="2" charset="-122"/>
                  <a:sym typeface="Symbol" pitchFamily="18" charset="2"/>
                </a:rPr>
                <a:t></a:t>
              </a:r>
              <a:endParaRPr lang="zh-CN" altLang="en-US" sz="2400">
                <a:solidFill>
                  <a:schemeClr val="folHlink"/>
                </a:solidFill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87046" name="Text Box 7"/>
            <p:cNvSpPr txBox="1">
              <a:spLocks noChangeArrowheads="1"/>
            </p:cNvSpPr>
            <p:nvPr/>
          </p:nvSpPr>
          <p:spPr bwMode="auto">
            <a:xfrm>
              <a:off x="1632" y="3264"/>
              <a:ext cx="43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>
                  <a:solidFill>
                    <a:schemeClr val="folHlink"/>
                  </a:solidFill>
                  <a:ea typeface="宋体" pitchFamily="2" charset="-122"/>
                </a:rPr>
                <a:t>K=0</a:t>
              </a:r>
              <a:endParaRPr lang="en-US" altLang="zh-CN" sz="2000">
                <a:solidFill>
                  <a:schemeClr val="folHlink"/>
                </a:solidFill>
                <a:ea typeface="宋体" pitchFamily="2" charset="-122"/>
              </a:endParaRPr>
            </a:p>
          </p:txBody>
        </p:sp>
        <p:sp>
          <p:nvSpPr>
            <p:cNvPr id="87047" name="Text Box 8"/>
            <p:cNvSpPr txBox="1">
              <a:spLocks noChangeArrowheads="1"/>
            </p:cNvSpPr>
            <p:nvPr/>
          </p:nvSpPr>
          <p:spPr bwMode="auto">
            <a:xfrm>
              <a:off x="1584" y="2640"/>
              <a:ext cx="55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b="1">
                  <a:solidFill>
                    <a:schemeClr val="folHlink"/>
                  </a:solidFill>
                  <a:ea typeface="宋体" pitchFamily="2" charset="-122"/>
                </a:rPr>
                <a:t>|</a:t>
              </a:r>
              <a:r>
                <a:rPr lang="en-US" altLang="zh-CN" sz="1600">
                  <a:solidFill>
                    <a:schemeClr val="folHlink"/>
                  </a:solidFill>
                  <a:ea typeface="宋体" pitchFamily="2" charset="-122"/>
                </a:rPr>
                <a:t>N</a:t>
              </a:r>
              <a:r>
                <a:rPr lang="en-US" altLang="zh-CN" sz="1600" b="1">
                  <a:solidFill>
                    <a:schemeClr val="folHlink"/>
                  </a:solidFill>
                  <a:ea typeface="宋体" pitchFamily="2" charset="-122"/>
                </a:rPr>
                <a:t>|</a:t>
              </a:r>
              <a:endParaRPr lang="en-US" altLang="zh-CN" sz="2000">
                <a:solidFill>
                  <a:schemeClr val="folHlink"/>
                </a:solidFill>
                <a:ea typeface="宋体" pitchFamily="2" charset="-122"/>
              </a:endParaRPr>
            </a:p>
          </p:txBody>
        </p:sp>
        <p:sp>
          <p:nvSpPr>
            <p:cNvPr id="87048" name="Text Box 9"/>
            <p:cNvSpPr txBox="1">
              <a:spLocks noChangeArrowheads="1"/>
            </p:cNvSpPr>
            <p:nvPr/>
          </p:nvSpPr>
          <p:spPr bwMode="auto">
            <a:xfrm>
              <a:off x="2016" y="2976"/>
              <a:ext cx="19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ea typeface="宋体" pitchFamily="2" charset="-122"/>
                </a:rPr>
                <a:t>k</a:t>
              </a:r>
              <a:endParaRPr lang="en-US" altLang="zh-CN" sz="2000">
                <a:solidFill>
                  <a:schemeClr val="folHlink"/>
                </a:solidFill>
                <a:ea typeface="宋体" pitchFamily="2" charset="-122"/>
              </a:endParaRPr>
            </a:p>
          </p:txBody>
        </p:sp>
      </p:grpSp>
      <p:sp>
        <p:nvSpPr>
          <p:cNvPr id="87049" name="Rectangle 10"/>
          <p:cNvSpPr>
            <a:spLocks noChangeArrowheads="1"/>
          </p:cNvSpPr>
          <p:nvPr/>
        </p:nvSpPr>
        <p:spPr bwMode="auto">
          <a:xfrm>
            <a:off x="1468438" y="2370138"/>
            <a:ext cx="2032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>
                <a:latin typeface="Verdana" pitchFamily="34" charset="0"/>
                <a:ea typeface="宋体" pitchFamily="2" charset="-122"/>
              </a:rPr>
              <a:t>result  =	</a:t>
            </a:r>
            <a:br>
              <a:rPr lang="en-US" altLang="zh-CN">
                <a:latin typeface="Verdana" pitchFamily="34" charset="0"/>
                <a:ea typeface="宋体" pitchFamily="2" charset="-122"/>
              </a:rPr>
            </a:br>
            <a:endParaRPr lang="en-US" alt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17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9" name="Group 3"/>
          <p:cNvGrpSpPr>
            <a:grpSpLocks/>
          </p:cNvGrpSpPr>
          <p:nvPr/>
        </p:nvGrpSpPr>
        <p:grpSpPr bwMode="auto">
          <a:xfrm>
            <a:off x="900113" y="1665288"/>
            <a:ext cx="6135687" cy="2014537"/>
            <a:chOff x="725" y="1117"/>
            <a:chExt cx="3797" cy="1156"/>
          </a:xfrm>
        </p:grpSpPr>
        <p:sp>
          <p:nvSpPr>
            <p:cNvPr id="89090" name="Rectangle 4"/>
            <p:cNvSpPr>
              <a:spLocks noChangeArrowheads="1"/>
            </p:cNvSpPr>
            <p:nvPr/>
          </p:nvSpPr>
          <p:spPr bwMode="auto">
            <a:xfrm>
              <a:off x="725" y="1117"/>
              <a:ext cx="3797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 b="1">
                  <a:sym typeface="Symbol" pitchFamily="18" charset="2"/>
                </a:rPr>
                <a:t> </a:t>
              </a:r>
              <a:r>
                <a:rPr lang="en-US" altLang="zh-CN" sz="2000" b="1">
                  <a:sym typeface="Symbol" pitchFamily="18" charset="2"/>
                </a:rPr>
                <a:t>k  maxint</a:t>
              </a:r>
            </a:p>
            <a:p>
              <a:pPr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 k  maxint </a:t>
              </a:r>
            </a:p>
            <a:p>
              <a:pPr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N  0</a:t>
              </a:r>
            </a:p>
            <a:p>
              <a:pPr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N  0 </a:t>
              </a:r>
            </a:p>
          </p:txBody>
        </p:sp>
        <p:sp>
          <p:nvSpPr>
            <p:cNvPr id="89091" name="Rectangle 5"/>
            <p:cNvSpPr>
              <a:spLocks noChangeArrowheads="1"/>
            </p:cNvSpPr>
            <p:nvPr/>
          </p:nvSpPr>
          <p:spPr bwMode="auto">
            <a:xfrm>
              <a:off x="3492" y="1389"/>
              <a:ext cx="95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6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 b="1">
                  <a:sym typeface="Symbol" pitchFamily="18" charset="2"/>
                </a:rPr>
                <a:t> </a:t>
              </a:r>
              <a:r>
                <a:rPr lang="en-US" altLang="zh-CN" sz="2000" b="1">
                  <a:sym typeface="Symbol" pitchFamily="18" charset="2"/>
                </a:rPr>
                <a:t>k</a:t>
              </a:r>
            </a:p>
            <a:p>
              <a:pPr>
                <a:lnSpc>
                  <a:spcPct val="16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error</a:t>
              </a:r>
            </a:p>
          </p:txBody>
        </p:sp>
        <p:grpSp>
          <p:nvGrpSpPr>
            <p:cNvPr id="89092" name="Group 6"/>
            <p:cNvGrpSpPr>
              <a:grpSpLocks/>
            </p:cNvGrpSpPr>
            <p:nvPr/>
          </p:nvGrpSpPr>
          <p:grpSpPr bwMode="auto">
            <a:xfrm>
              <a:off x="1837" y="1230"/>
              <a:ext cx="1632" cy="1043"/>
              <a:chOff x="1972" y="960"/>
              <a:chExt cx="1632" cy="1200"/>
            </a:xfrm>
          </p:grpSpPr>
          <p:sp>
            <p:nvSpPr>
              <p:cNvPr id="89093" name="Line 7"/>
              <p:cNvSpPr>
                <a:spLocks noChangeShapeType="1"/>
              </p:cNvSpPr>
              <p:nvPr/>
            </p:nvSpPr>
            <p:spPr bwMode="auto">
              <a:xfrm>
                <a:off x="1972" y="1680"/>
                <a:ext cx="528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094" name="Line 8"/>
              <p:cNvSpPr>
                <a:spLocks noChangeShapeType="1"/>
              </p:cNvSpPr>
              <p:nvPr/>
            </p:nvSpPr>
            <p:spPr bwMode="auto">
              <a:xfrm flipV="1">
                <a:off x="2020" y="1920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095" name="Oval 9"/>
              <p:cNvSpPr>
                <a:spLocks noChangeArrowheads="1"/>
              </p:cNvSpPr>
              <p:nvPr/>
            </p:nvSpPr>
            <p:spPr bwMode="auto">
              <a:xfrm>
                <a:off x="1972" y="1632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096" name="Line 10"/>
              <p:cNvSpPr>
                <a:spLocks noChangeShapeType="1"/>
              </p:cNvSpPr>
              <p:nvPr/>
            </p:nvSpPr>
            <p:spPr bwMode="auto">
              <a:xfrm flipV="1">
                <a:off x="2500" y="1344"/>
                <a:ext cx="1008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097" name="Line 11"/>
              <p:cNvSpPr>
                <a:spLocks noChangeShapeType="1"/>
              </p:cNvSpPr>
              <p:nvPr/>
            </p:nvSpPr>
            <p:spPr bwMode="auto">
              <a:xfrm>
                <a:off x="2164" y="1008"/>
                <a:ext cx="1344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098" name="Line 12"/>
              <p:cNvSpPr>
                <a:spLocks noChangeShapeType="1"/>
              </p:cNvSpPr>
              <p:nvPr/>
            </p:nvSpPr>
            <p:spPr bwMode="auto">
              <a:xfrm>
                <a:off x="2164" y="1344"/>
                <a:ext cx="1392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099" name="Line 13"/>
              <p:cNvSpPr>
                <a:spLocks noChangeShapeType="1"/>
              </p:cNvSpPr>
              <p:nvPr/>
            </p:nvSpPr>
            <p:spPr bwMode="auto">
              <a:xfrm flipV="1">
                <a:off x="2500" y="1824"/>
                <a:ext cx="105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100" name="Oval 14"/>
              <p:cNvSpPr>
                <a:spLocks noChangeArrowheads="1"/>
              </p:cNvSpPr>
              <p:nvPr/>
            </p:nvSpPr>
            <p:spPr bwMode="auto">
              <a:xfrm>
                <a:off x="1972" y="201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101" name="Oval 15"/>
              <p:cNvSpPr>
                <a:spLocks noChangeArrowheads="1"/>
              </p:cNvSpPr>
              <p:nvPr/>
            </p:nvSpPr>
            <p:spPr bwMode="auto">
              <a:xfrm>
                <a:off x="3460" y="1728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102" name="Oval 16"/>
              <p:cNvSpPr>
                <a:spLocks noChangeArrowheads="1"/>
              </p:cNvSpPr>
              <p:nvPr/>
            </p:nvSpPr>
            <p:spPr bwMode="auto">
              <a:xfrm>
                <a:off x="3460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103" name="Oval 17"/>
              <p:cNvSpPr>
                <a:spLocks noChangeArrowheads="1"/>
              </p:cNvSpPr>
              <p:nvPr/>
            </p:nvSpPr>
            <p:spPr bwMode="auto">
              <a:xfrm>
                <a:off x="2116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104" name="Oval 18"/>
              <p:cNvSpPr>
                <a:spLocks noChangeArrowheads="1"/>
              </p:cNvSpPr>
              <p:nvPr/>
            </p:nvSpPr>
            <p:spPr bwMode="auto">
              <a:xfrm>
                <a:off x="2116" y="960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105" name="Oval 19"/>
              <p:cNvSpPr>
                <a:spLocks noChangeArrowheads="1"/>
              </p:cNvSpPr>
              <p:nvPr/>
            </p:nvSpPr>
            <p:spPr bwMode="auto">
              <a:xfrm>
                <a:off x="2452" y="1824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106" name="Text Box 20"/>
              <p:cNvSpPr txBox="1">
                <a:spLocks noChangeArrowheads="1"/>
              </p:cNvSpPr>
              <p:nvPr/>
            </p:nvSpPr>
            <p:spPr bwMode="auto">
              <a:xfrm>
                <a:off x="3107" y="1229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a typeface="宋体" pitchFamily="2" charset="-122"/>
                  </a:rPr>
                  <a:t>and</a:t>
                </a:r>
              </a:p>
            </p:txBody>
          </p:sp>
          <p:sp>
            <p:nvSpPr>
              <p:cNvPr id="89107" name="Text Box 21"/>
              <p:cNvSpPr txBox="1">
                <a:spLocks noChangeArrowheads="1"/>
              </p:cNvSpPr>
              <p:nvPr/>
            </p:nvSpPr>
            <p:spPr bwMode="auto">
              <a:xfrm>
                <a:off x="2145" y="1758"/>
                <a:ext cx="30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a typeface="宋体" pitchFamily="2" charset="-122"/>
                  </a:rPr>
                  <a:t>xor</a:t>
                </a:r>
              </a:p>
            </p:txBody>
          </p:sp>
          <p:sp>
            <p:nvSpPr>
              <p:cNvPr id="89108" name="Text Box 22"/>
              <p:cNvSpPr txBox="1">
                <a:spLocks noChangeArrowheads="1"/>
              </p:cNvSpPr>
              <p:nvPr/>
            </p:nvSpPr>
            <p:spPr bwMode="auto">
              <a:xfrm>
                <a:off x="3123" y="1671"/>
                <a:ext cx="305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a typeface="宋体" pitchFamily="2" charset="-122"/>
                  </a:rPr>
                  <a:t>OR</a:t>
                </a:r>
              </a:p>
            </p:txBody>
          </p:sp>
        </p:grpSp>
      </p:grpSp>
      <p:sp>
        <p:nvSpPr>
          <p:cNvPr id="1653783" name="Rectangle 23"/>
          <p:cNvSpPr>
            <a:spLocks noChangeArrowheads="1"/>
          </p:cNvSpPr>
          <p:nvPr/>
        </p:nvSpPr>
        <p:spPr bwMode="auto">
          <a:xfrm>
            <a:off x="971550" y="3824288"/>
            <a:ext cx="7081838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Causes 	 k  maxint 	1	1	0	0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Inputs	 k  maxint 	0	0	1	1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		N  0		1	0	1	0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		N  0		0	1	0	1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Effects	  k		1	1	0	0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Outputs	error		0	0	1	1</a:t>
            </a:r>
          </a:p>
        </p:txBody>
      </p:sp>
      <p:sp>
        <p:nvSpPr>
          <p:cNvPr id="891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76250"/>
            <a:ext cx="6391275" cy="3968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因果图法－示例</a:t>
            </a: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</a:t>
            </a:r>
            <a:endParaRPr lang="en-US" altLang="zh-CN" sz="2400" i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7" name="Group 3"/>
          <p:cNvGrpSpPr>
            <a:grpSpLocks/>
          </p:cNvGrpSpPr>
          <p:nvPr/>
        </p:nvGrpSpPr>
        <p:grpSpPr bwMode="auto">
          <a:xfrm>
            <a:off x="1066800" y="2384425"/>
            <a:ext cx="7620000" cy="3546475"/>
            <a:chOff x="1248" y="1208"/>
            <a:chExt cx="3024" cy="2536"/>
          </a:xfrm>
        </p:grpSpPr>
        <p:sp>
          <p:nvSpPr>
            <p:cNvPr id="91138" name="Rectangle 4"/>
            <p:cNvSpPr>
              <a:spLocks noChangeArrowheads="1"/>
            </p:cNvSpPr>
            <p:nvPr/>
          </p:nvSpPr>
          <p:spPr bwMode="auto">
            <a:xfrm>
              <a:off x="3840" y="3320"/>
              <a:ext cx="33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39" name="Rectangle 5"/>
            <p:cNvSpPr>
              <a:spLocks noChangeArrowheads="1"/>
            </p:cNvSpPr>
            <p:nvPr/>
          </p:nvSpPr>
          <p:spPr bwMode="auto">
            <a:xfrm>
              <a:off x="3408" y="3320"/>
              <a:ext cx="43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40" name="Rectangle 6"/>
            <p:cNvSpPr>
              <a:spLocks noChangeArrowheads="1"/>
            </p:cNvSpPr>
            <p:nvPr/>
          </p:nvSpPr>
          <p:spPr bwMode="auto">
            <a:xfrm>
              <a:off x="2928" y="3320"/>
              <a:ext cx="48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41" name="Rectangle 7"/>
            <p:cNvSpPr>
              <a:spLocks noChangeArrowheads="1"/>
            </p:cNvSpPr>
            <p:nvPr/>
          </p:nvSpPr>
          <p:spPr bwMode="auto">
            <a:xfrm>
              <a:off x="2512" y="3320"/>
              <a:ext cx="4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42" name="Rectangle 8"/>
            <p:cNvSpPr>
              <a:spLocks noChangeArrowheads="1"/>
            </p:cNvSpPr>
            <p:nvPr/>
          </p:nvSpPr>
          <p:spPr bwMode="auto">
            <a:xfrm>
              <a:off x="2496" y="3320"/>
              <a:ext cx="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43" name="Rectangle 9"/>
            <p:cNvSpPr>
              <a:spLocks noChangeArrowheads="1"/>
            </p:cNvSpPr>
            <p:nvPr/>
          </p:nvSpPr>
          <p:spPr bwMode="auto">
            <a:xfrm>
              <a:off x="1824" y="3320"/>
              <a:ext cx="6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error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91144" name="Rectangle 10"/>
            <p:cNvSpPr>
              <a:spLocks noChangeArrowheads="1"/>
            </p:cNvSpPr>
            <p:nvPr/>
          </p:nvSpPr>
          <p:spPr bwMode="auto">
            <a:xfrm>
              <a:off x="1248" y="3320"/>
              <a:ext cx="57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45" name="Rectangle 11"/>
            <p:cNvSpPr>
              <a:spLocks noChangeArrowheads="1"/>
            </p:cNvSpPr>
            <p:nvPr/>
          </p:nvSpPr>
          <p:spPr bwMode="auto">
            <a:xfrm>
              <a:off x="3840" y="2912"/>
              <a:ext cx="33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46" name="Rectangle 12"/>
            <p:cNvSpPr>
              <a:spLocks noChangeArrowheads="1"/>
            </p:cNvSpPr>
            <p:nvPr/>
          </p:nvSpPr>
          <p:spPr bwMode="auto">
            <a:xfrm>
              <a:off x="3408" y="2912"/>
              <a:ext cx="43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47" name="Rectangle 13"/>
            <p:cNvSpPr>
              <a:spLocks noChangeArrowheads="1"/>
            </p:cNvSpPr>
            <p:nvPr/>
          </p:nvSpPr>
          <p:spPr bwMode="auto">
            <a:xfrm>
              <a:off x="2928" y="2912"/>
              <a:ext cx="48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48" name="Rectangle 14"/>
            <p:cNvSpPr>
              <a:spLocks noChangeArrowheads="1"/>
            </p:cNvSpPr>
            <p:nvPr/>
          </p:nvSpPr>
          <p:spPr bwMode="auto">
            <a:xfrm>
              <a:off x="2512" y="2912"/>
              <a:ext cx="41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49" name="Rectangle 15"/>
            <p:cNvSpPr>
              <a:spLocks noChangeArrowheads="1"/>
            </p:cNvSpPr>
            <p:nvPr/>
          </p:nvSpPr>
          <p:spPr bwMode="auto">
            <a:xfrm>
              <a:off x="2496" y="2912"/>
              <a:ext cx="1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50" name="Rectangle 16"/>
            <p:cNvSpPr>
              <a:spLocks noChangeArrowheads="1"/>
            </p:cNvSpPr>
            <p:nvPr/>
          </p:nvSpPr>
          <p:spPr bwMode="auto">
            <a:xfrm>
              <a:off x="1824" y="2912"/>
              <a:ext cx="67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 k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91151" name="Rectangle 17"/>
            <p:cNvSpPr>
              <a:spLocks noChangeArrowheads="1"/>
            </p:cNvSpPr>
            <p:nvPr/>
          </p:nvSpPr>
          <p:spPr bwMode="auto">
            <a:xfrm>
              <a:off x="1248" y="2912"/>
              <a:ext cx="57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Effects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91152" name="Rectangle 18"/>
            <p:cNvSpPr>
              <a:spLocks noChangeArrowheads="1"/>
            </p:cNvSpPr>
            <p:nvPr/>
          </p:nvSpPr>
          <p:spPr bwMode="auto">
            <a:xfrm>
              <a:off x="3840" y="2488"/>
              <a:ext cx="33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53" name="Rectangle 19"/>
            <p:cNvSpPr>
              <a:spLocks noChangeArrowheads="1"/>
            </p:cNvSpPr>
            <p:nvPr/>
          </p:nvSpPr>
          <p:spPr bwMode="auto">
            <a:xfrm>
              <a:off x="3408" y="2488"/>
              <a:ext cx="43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54" name="Rectangle 20"/>
            <p:cNvSpPr>
              <a:spLocks noChangeArrowheads="1"/>
            </p:cNvSpPr>
            <p:nvPr/>
          </p:nvSpPr>
          <p:spPr bwMode="auto">
            <a:xfrm>
              <a:off x="2928" y="2488"/>
              <a:ext cx="48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55" name="Rectangle 21"/>
            <p:cNvSpPr>
              <a:spLocks noChangeArrowheads="1"/>
            </p:cNvSpPr>
            <p:nvPr/>
          </p:nvSpPr>
          <p:spPr bwMode="auto">
            <a:xfrm>
              <a:off x="2512" y="2488"/>
              <a:ext cx="4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56" name="Rectangle 22"/>
            <p:cNvSpPr>
              <a:spLocks noChangeArrowheads="1"/>
            </p:cNvSpPr>
            <p:nvPr/>
          </p:nvSpPr>
          <p:spPr bwMode="auto">
            <a:xfrm>
              <a:off x="2496" y="2488"/>
              <a:ext cx="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57" name="Rectangle 23"/>
            <p:cNvSpPr>
              <a:spLocks noChangeArrowheads="1"/>
            </p:cNvSpPr>
            <p:nvPr/>
          </p:nvSpPr>
          <p:spPr bwMode="auto">
            <a:xfrm>
              <a:off x="1824" y="2488"/>
              <a:ext cx="6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N  0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91158" name="Rectangle 24"/>
            <p:cNvSpPr>
              <a:spLocks noChangeArrowheads="1"/>
            </p:cNvSpPr>
            <p:nvPr/>
          </p:nvSpPr>
          <p:spPr bwMode="auto">
            <a:xfrm>
              <a:off x="1248" y="2488"/>
              <a:ext cx="57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59" name="Rectangle 25"/>
            <p:cNvSpPr>
              <a:spLocks noChangeArrowheads="1"/>
            </p:cNvSpPr>
            <p:nvPr/>
          </p:nvSpPr>
          <p:spPr bwMode="auto">
            <a:xfrm>
              <a:off x="3840" y="2064"/>
              <a:ext cx="33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60" name="Rectangle 26"/>
            <p:cNvSpPr>
              <a:spLocks noChangeArrowheads="1"/>
            </p:cNvSpPr>
            <p:nvPr/>
          </p:nvSpPr>
          <p:spPr bwMode="auto">
            <a:xfrm>
              <a:off x="3408" y="2064"/>
              <a:ext cx="43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61" name="Rectangle 27"/>
            <p:cNvSpPr>
              <a:spLocks noChangeArrowheads="1"/>
            </p:cNvSpPr>
            <p:nvPr/>
          </p:nvSpPr>
          <p:spPr bwMode="auto">
            <a:xfrm>
              <a:off x="2928" y="2064"/>
              <a:ext cx="48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62" name="Rectangle 28"/>
            <p:cNvSpPr>
              <a:spLocks noChangeArrowheads="1"/>
            </p:cNvSpPr>
            <p:nvPr/>
          </p:nvSpPr>
          <p:spPr bwMode="auto">
            <a:xfrm>
              <a:off x="2512" y="2064"/>
              <a:ext cx="4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63" name="Rectangle 29"/>
            <p:cNvSpPr>
              <a:spLocks noChangeArrowheads="1"/>
            </p:cNvSpPr>
            <p:nvPr/>
          </p:nvSpPr>
          <p:spPr bwMode="auto">
            <a:xfrm>
              <a:off x="2496" y="2064"/>
              <a:ext cx="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64" name="Rectangle 30"/>
            <p:cNvSpPr>
              <a:spLocks noChangeArrowheads="1"/>
            </p:cNvSpPr>
            <p:nvPr/>
          </p:nvSpPr>
          <p:spPr bwMode="auto">
            <a:xfrm>
              <a:off x="1824" y="2064"/>
              <a:ext cx="6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N  0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91165" name="Rectangle 31"/>
            <p:cNvSpPr>
              <a:spLocks noChangeArrowheads="1"/>
            </p:cNvSpPr>
            <p:nvPr/>
          </p:nvSpPr>
          <p:spPr bwMode="auto">
            <a:xfrm>
              <a:off x="1248" y="2064"/>
              <a:ext cx="57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66" name="Rectangle 32"/>
            <p:cNvSpPr>
              <a:spLocks noChangeArrowheads="1"/>
            </p:cNvSpPr>
            <p:nvPr/>
          </p:nvSpPr>
          <p:spPr bwMode="auto">
            <a:xfrm>
              <a:off x="3840" y="1640"/>
              <a:ext cx="33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67" name="Rectangle 33"/>
            <p:cNvSpPr>
              <a:spLocks noChangeArrowheads="1"/>
            </p:cNvSpPr>
            <p:nvPr/>
          </p:nvSpPr>
          <p:spPr bwMode="auto">
            <a:xfrm>
              <a:off x="3408" y="1640"/>
              <a:ext cx="43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68" name="Rectangle 34"/>
            <p:cNvSpPr>
              <a:spLocks noChangeArrowheads="1"/>
            </p:cNvSpPr>
            <p:nvPr/>
          </p:nvSpPr>
          <p:spPr bwMode="auto">
            <a:xfrm>
              <a:off x="2928" y="1640"/>
              <a:ext cx="48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69" name="Rectangle 35"/>
            <p:cNvSpPr>
              <a:spLocks noChangeArrowheads="1"/>
            </p:cNvSpPr>
            <p:nvPr/>
          </p:nvSpPr>
          <p:spPr bwMode="auto">
            <a:xfrm>
              <a:off x="2512" y="1640"/>
              <a:ext cx="4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70" name="Rectangle 36"/>
            <p:cNvSpPr>
              <a:spLocks noChangeArrowheads="1"/>
            </p:cNvSpPr>
            <p:nvPr/>
          </p:nvSpPr>
          <p:spPr bwMode="auto">
            <a:xfrm>
              <a:off x="2496" y="1640"/>
              <a:ext cx="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71" name="Rectangle 37"/>
            <p:cNvSpPr>
              <a:spLocks noChangeArrowheads="1"/>
            </p:cNvSpPr>
            <p:nvPr/>
          </p:nvSpPr>
          <p:spPr bwMode="auto">
            <a:xfrm>
              <a:off x="1824" y="1640"/>
              <a:ext cx="67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 k  maxint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91172" name="Rectangle 38"/>
            <p:cNvSpPr>
              <a:spLocks noChangeArrowheads="1"/>
            </p:cNvSpPr>
            <p:nvPr/>
          </p:nvSpPr>
          <p:spPr bwMode="auto">
            <a:xfrm>
              <a:off x="1248" y="1640"/>
              <a:ext cx="57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73" name="Rectangle 39"/>
            <p:cNvSpPr>
              <a:spLocks noChangeArrowheads="1"/>
            </p:cNvSpPr>
            <p:nvPr/>
          </p:nvSpPr>
          <p:spPr bwMode="auto">
            <a:xfrm>
              <a:off x="3840" y="1208"/>
              <a:ext cx="33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74" name="Rectangle 40"/>
            <p:cNvSpPr>
              <a:spLocks noChangeArrowheads="1"/>
            </p:cNvSpPr>
            <p:nvPr/>
          </p:nvSpPr>
          <p:spPr bwMode="auto">
            <a:xfrm>
              <a:off x="3408" y="120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91175" name="Rectangle 41"/>
            <p:cNvSpPr>
              <a:spLocks noChangeArrowheads="1"/>
            </p:cNvSpPr>
            <p:nvPr/>
          </p:nvSpPr>
          <p:spPr bwMode="auto">
            <a:xfrm>
              <a:off x="2928" y="120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76" name="Rectangle 42"/>
            <p:cNvSpPr>
              <a:spLocks noChangeArrowheads="1"/>
            </p:cNvSpPr>
            <p:nvPr/>
          </p:nvSpPr>
          <p:spPr bwMode="auto">
            <a:xfrm>
              <a:off x="2512" y="1208"/>
              <a:ext cx="41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91177" name="Rectangle 43"/>
            <p:cNvSpPr>
              <a:spLocks noChangeArrowheads="1"/>
            </p:cNvSpPr>
            <p:nvPr/>
          </p:nvSpPr>
          <p:spPr bwMode="auto">
            <a:xfrm>
              <a:off x="2496" y="1208"/>
              <a:ext cx="1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91178" name="Rectangle 44"/>
            <p:cNvSpPr>
              <a:spLocks noChangeArrowheads="1"/>
            </p:cNvSpPr>
            <p:nvPr/>
          </p:nvSpPr>
          <p:spPr bwMode="auto">
            <a:xfrm>
              <a:off x="1824" y="1208"/>
              <a:ext cx="67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 k  maxint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91179" name="Rectangle 45"/>
            <p:cNvSpPr>
              <a:spLocks noChangeArrowheads="1"/>
            </p:cNvSpPr>
            <p:nvPr/>
          </p:nvSpPr>
          <p:spPr bwMode="auto">
            <a:xfrm>
              <a:off x="1248" y="1208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/>
                <a:t>Cause</a:t>
              </a:r>
            </a:p>
          </p:txBody>
        </p:sp>
        <p:sp>
          <p:nvSpPr>
            <p:cNvPr id="91180" name="Line 46"/>
            <p:cNvSpPr>
              <a:spLocks noChangeShapeType="1"/>
            </p:cNvSpPr>
            <p:nvPr/>
          </p:nvSpPr>
          <p:spPr bwMode="auto">
            <a:xfrm>
              <a:off x="1248" y="1208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1" name="Line 47"/>
            <p:cNvSpPr>
              <a:spLocks noChangeShapeType="1"/>
            </p:cNvSpPr>
            <p:nvPr/>
          </p:nvSpPr>
          <p:spPr bwMode="auto">
            <a:xfrm>
              <a:off x="1248" y="164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2" name="Line 48"/>
            <p:cNvSpPr>
              <a:spLocks noChangeShapeType="1"/>
            </p:cNvSpPr>
            <p:nvPr/>
          </p:nvSpPr>
          <p:spPr bwMode="auto">
            <a:xfrm>
              <a:off x="1248" y="2064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3" name="Line 49"/>
            <p:cNvSpPr>
              <a:spLocks noChangeShapeType="1"/>
            </p:cNvSpPr>
            <p:nvPr/>
          </p:nvSpPr>
          <p:spPr bwMode="auto">
            <a:xfrm>
              <a:off x="1248" y="2488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4" name="Line 50"/>
            <p:cNvSpPr>
              <a:spLocks noChangeShapeType="1"/>
            </p:cNvSpPr>
            <p:nvPr/>
          </p:nvSpPr>
          <p:spPr bwMode="auto">
            <a:xfrm>
              <a:off x="1248" y="2912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5" name="Line 51"/>
            <p:cNvSpPr>
              <a:spLocks noChangeShapeType="1"/>
            </p:cNvSpPr>
            <p:nvPr/>
          </p:nvSpPr>
          <p:spPr bwMode="auto">
            <a:xfrm>
              <a:off x="1248" y="332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6" name="Line 52"/>
            <p:cNvSpPr>
              <a:spLocks noChangeShapeType="1"/>
            </p:cNvSpPr>
            <p:nvPr/>
          </p:nvSpPr>
          <p:spPr bwMode="auto">
            <a:xfrm>
              <a:off x="1248" y="3744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7" name="Line 53"/>
            <p:cNvSpPr>
              <a:spLocks noChangeShapeType="1"/>
            </p:cNvSpPr>
            <p:nvPr/>
          </p:nvSpPr>
          <p:spPr bwMode="auto">
            <a:xfrm>
              <a:off x="1248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8" name="Line 54"/>
            <p:cNvSpPr>
              <a:spLocks noChangeShapeType="1"/>
            </p:cNvSpPr>
            <p:nvPr/>
          </p:nvSpPr>
          <p:spPr bwMode="auto">
            <a:xfrm>
              <a:off x="1824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89" name="Line 55"/>
            <p:cNvSpPr>
              <a:spLocks noChangeShapeType="1"/>
            </p:cNvSpPr>
            <p:nvPr/>
          </p:nvSpPr>
          <p:spPr bwMode="auto">
            <a:xfrm>
              <a:off x="2496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90" name="Line 56"/>
            <p:cNvSpPr>
              <a:spLocks noChangeShapeType="1"/>
            </p:cNvSpPr>
            <p:nvPr/>
          </p:nvSpPr>
          <p:spPr bwMode="auto">
            <a:xfrm>
              <a:off x="292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91" name="Line 57"/>
            <p:cNvSpPr>
              <a:spLocks noChangeShapeType="1"/>
            </p:cNvSpPr>
            <p:nvPr/>
          </p:nvSpPr>
          <p:spPr bwMode="auto">
            <a:xfrm>
              <a:off x="340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92" name="Line 58"/>
            <p:cNvSpPr>
              <a:spLocks noChangeShapeType="1"/>
            </p:cNvSpPr>
            <p:nvPr/>
          </p:nvSpPr>
          <p:spPr bwMode="auto">
            <a:xfrm>
              <a:off x="3840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93" name="Line 59"/>
            <p:cNvSpPr>
              <a:spLocks noChangeShapeType="1"/>
            </p:cNvSpPr>
            <p:nvPr/>
          </p:nvSpPr>
          <p:spPr bwMode="auto">
            <a:xfrm>
              <a:off x="4272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1194" name="Text Box 60"/>
          <p:cNvSpPr txBox="1">
            <a:spLocks noChangeArrowheads="1"/>
          </p:cNvSpPr>
          <p:nvPr/>
        </p:nvSpPr>
        <p:spPr bwMode="auto">
          <a:xfrm>
            <a:off x="935038" y="1881188"/>
            <a:ext cx="2590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>
                <a:ea typeface="宋体" pitchFamily="2" charset="-122"/>
              </a:rPr>
              <a:t>Case Matrix:</a:t>
            </a:r>
          </a:p>
        </p:txBody>
      </p:sp>
      <p:sp>
        <p:nvSpPr>
          <p:cNvPr id="91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6464300" cy="3968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因果图法－示例</a:t>
            </a: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</a:t>
            </a:r>
            <a:endParaRPr lang="en-US" altLang="zh-CN" sz="2400" i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>
          <a:xfrm>
            <a:off x="1476375" y="260350"/>
            <a:ext cx="6119813" cy="765175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</a:rPr>
              <a:t>3.3.3 </a:t>
            </a:r>
            <a:r>
              <a:rPr lang="zh-CN" altLang="en-US" sz="3200" smtClean="0">
                <a:solidFill>
                  <a:srgbClr val="FFFF00"/>
                </a:solidFill>
              </a:rPr>
              <a:t>两两组合（</a:t>
            </a:r>
            <a:r>
              <a:rPr lang="en-US" altLang="zh-CN" sz="3200" smtClean="0">
                <a:solidFill>
                  <a:srgbClr val="FFFF00"/>
                </a:solidFill>
              </a:rPr>
              <a:t>Pairwise</a:t>
            </a:r>
            <a:r>
              <a:rPr lang="zh-CN" altLang="en-US" sz="3200" smtClean="0">
                <a:solidFill>
                  <a:srgbClr val="FFFF00"/>
                </a:solidFill>
              </a:rPr>
              <a:t>）方法</a:t>
            </a:r>
          </a:p>
        </p:txBody>
      </p:sp>
      <p:sp>
        <p:nvSpPr>
          <p:cNvPr id="93186" name="矩形 4"/>
          <p:cNvSpPr>
            <a:spLocks noChangeArrowheads="1"/>
          </p:cNvSpPr>
          <p:nvPr/>
        </p:nvSpPr>
        <p:spPr bwMode="auto">
          <a:xfrm>
            <a:off x="2209800" y="6488113"/>
            <a:ext cx="354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  <a:hlinkClick r:id="rId2"/>
              </a:rPr>
              <a:t>http://www.pairwise.org/tools.asp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1371600"/>
            <a:ext cx="8153400" cy="2506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i="0" noProof="1">
                <a:latin typeface="+mn-lt"/>
                <a:ea typeface="宋体" charset="-122"/>
              </a:rPr>
              <a:t>大部分缺陷是在两个变量取值冲突的测试时被发现的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i="0" noProof="1">
                <a:latin typeface="+mn-lt"/>
                <a:ea typeface="宋体" charset="-122"/>
              </a:rPr>
              <a:t>不仅仅是在所有的组合情况下才会发现所有的测试缺陷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i="0" noProof="1">
                <a:latin typeface="+mn-lt"/>
                <a:ea typeface="宋体" charset="-122"/>
              </a:rPr>
              <a:t>这个是“</a:t>
            </a:r>
            <a:r>
              <a:rPr lang="en-US" altLang="zh-CN" sz="2400" i="0" noProof="1">
                <a:latin typeface="+mn-lt"/>
                <a:ea typeface="宋体" charset="-122"/>
              </a:rPr>
              <a:t>Pairwise Testing”</a:t>
            </a:r>
            <a:r>
              <a:rPr lang="zh-CN" altLang="en-US" sz="2400" i="0" noProof="1">
                <a:latin typeface="+mn-lt"/>
                <a:ea typeface="宋体" charset="-122"/>
              </a:rPr>
              <a:t>基本原理，不要测试所有的组合，测试所有的“</a:t>
            </a:r>
            <a:r>
              <a:rPr lang="en-US" altLang="zh-CN" sz="2400" i="0" noProof="1">
                <a:latin typeface="+mn-lt"/>
                <a:ea typeface="宋体" charset="-122"/>
              </a:rPr>
              <a:t>Pairwise ”</a:t>
            </a:r>
            <a:r>
              <a:rPr lang="zh-CN" altLang="en-US" sz="2400" i="0" noProof="1">
                <a:latin typeface="+mn-lt"/>
                <a:ea typeface="宋体" charset="-122"/>
              </a:rPr>
              <a:t>即可 </a:t>
            </a:r>
          </a:p>
          <a:p>
            <a:pPr>
              <a:lnSpc>
                <a:spcPct val="130000"/>
              </a:lnSpc>
            </a:pPr>
            <a:endParaRPr lang="zh-CN" altLang="en-US" i="0" noProof="1">
              <a:latin typeface="+mn-lt"/>
            </a:endParaRPr>
          </a:p>
        </p:txBody>
      </p:sp>
      <p:pic>
        <p:nvPicPr>
          <p:cNvPr id="93188" name="图片 6" descr="te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89363"/>
            <a:ext cx="8289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191250" cy="590550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FFFF00"/>
                </a:solidFill>
              </a:rPr>
              <a:t>测试领域</a:t>
            </a:r>
            <a:endParaRPr lang="en-US" altLang="zh-CN" sz="3600" smtClean="0">
              <a:solidFill>
                <a:srgbClr val="FFFF00"/>
              </a:solidFill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2906713" y="1484313"/>
            <a:ext cx="3384550" cy="461962"/>
          </a:xfrm>
          <a:prstGeom prst="rect">
            <a:avLst/>
          </a:prstGeom>
          <a:gradFill rotWithShape="1">
            <a:gsLst>
              <a:gs pos="0">
                <a:srgbClr val="5DC5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>
                <a:latin typeface="Comic Sans MS" pitchFamily="66" charset="0"/>
                <a:ea typeface="宋体" pitchFamily="2" charset="-122"/>
              </a:rPr>
              <a:t>Domains under Test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4625" y="1979613"/>
            <a:ext cx="8704263" cy="993775"/>
            <a:chOff x="115" y="1200"/>
            <a:chExt cx="5483" cy="626"/>
          </a:xfrm>
        </p:grpSpPr>
        <p:sp>
          <p:nvSpPr>
            <p:cNvPr id="188421" name="Text Box 5"/>
            <p:cNvSpPr txBox="1">
              <a:spLocks noChangeArrowheads="1"/>
            </p:cNvSpPr>
            <p:nvPr/>
          </p:nvSpPr>
          <p:spPr bwMode="auto">
            <a:xfrm>
              <a:off x="115" y="1557"/>
              <a:ext cx="944" cy="252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7471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GUI</a:t>
              </a:r>
            </a:p>
          </p:txBody>
        </p:sp>
        <p:sp>
          <p:nvSpPr>
            <p:cNvPr id="188422" name="Text Box 6"/>
            <p:cNvSpPr txBox="1">
              <a:spLocks noChangeArrowheads="1"/>
            </p:cNvSpPr>
            <p:nvPr/>
          </p:nvSpPr>
          <p:spPr bwMode="auto">
            <a:xfrm>
              <a:off x="1457" y="1558"/>
              <a:ext cx="94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7471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Logic</a:t>
              </a:r>
            </a:p>
          </p:txBody>
        </p:sp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2800" y="1558"/>
              <a:ext cx="145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7471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Input Space</a:t>
              </a:r>
            </a:p>
          </p:txBody>
        </p:sp>
        <p:sp>
          <p:nvSpPr>
            <p:cNvPr id="188424" name="Text Box 8"/>
            <p:cNvSpPr txBox="1">
              <a:spLocks noChangeArrowheads="1"/>
            </p:cNvSpPr>
            <p:nvPr/>
          </p:nvSpPr>
          <p:spPr bwMode="auto">
            <a:xfrm>
              <a:off x="4653" y="1558"/>
              <a:ext cx="94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7471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Syntax</a:t>
              </a:r>
            </a:p>
          </p:txBody>
        </p:sp>
        <p:sp>
          <p:nvSpPr>
            <p:cNvPr id="22536" name="Line 9"/>
            <p:cNvSpPr>
              <a:spLocks noChangeShapeType="1"/>
            </p:cNvSpPr>
            <p:nvPr/>
          </p:nvSpPr>
          <p:spPr bwMode="auto">
            <a:xfrm>
              <a:off x="576" y="1376"/>
              <a:ext cx="4556" cy="0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>
              <a:off x="587" y="1376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8" name="Line 11"/>
            <p:cNvSpPr>
              <a:spLocks noChangeShapeType="1"/>
            </p:cNvSpPr>
            <p:nvPr/>
          </p:nvSpPr>
          <p:spPr bwMode="auto">
            <a:xfrm>
              <a:off x="1930" y="1376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40" name="Line 13"/>
            <p:cNvSpPr>
              <a:spLocks noChangeShapeType="1"/>
            </p:cNvSpPr>
            <p:nvPr/>
          </p:nvSpPr>
          <p:spPr bwMode="auto">
            <a:xfrm>
              <a:off x="2867" y="1200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41" name="Line 14"/>
            <p:cNvSpPr>
              <a:spLocks noChangeShapeType="1"/>
            </p:cNvSpPr>
            <p:nvPr/>
          </p:nvSpPr>
          <p:spPr bwMode="auto">
            <a:xfrm>
              <a:off x="5126" y="1368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-7938" y="2960688"/>
            <a:ext cx="3973513" cy="3070225"/>
            <a:chOff x="104" y="1826"/>
            <a:chExt cx="2503" cy="2134"/>
          </a:xfrm>
        </p:grpSpPr>
        <p:sp>
          <p:nvSpPr>
            <p:cNvPr id="22543" name="AutoShape 16"/>
            <p:cNvSpPr>
              <a:spLocks noChangeArrowheads="1"/>
            </p:cNvSpPr>
            <p:nvPr/>
          </p:nvSpPr>
          <p:spPr bwMode="auto">
            <a:xfrm>
              <a:off x="104" y="3228"/>
              <a:ext cx="2503" cy="732"/>
            </a:xfrm>
            <a:prstGeom prst="roundRect">
              <a:avLst>
                <a:gd name="adj" fmla="val 16667"/>
              </a:avLst>
            </a:prstGeom>
            <a:solidFill>
              <a:srgbClr val="4A7210"/>
            </a:solidFill>
            <a:ln w="12700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1600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1652" y="3654"/>
              <a:ext cx="812" cy="254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Use cases</a:t>
              </a:r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1233" y="3302"/>
              <a:ext cx="668" cy="254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Specs</a:t>
              </a:r>
            </a:p>
          </p:txBody>
        </p:sp>
        <p:sp>
          <p:nvSpPr>
            <p:cNvPr id="188435" name="Text Box 19"/>
            <p:cNvSpPr txBox="1">
              <a:spLocks noChangeArrowheads="1"/>
            </p:cNvSpPr>
            <p:nvPr/>
          </p:nvSpPr>
          <p:spPr bwMode="auto">
            <a:xfrm>
              <a:off x="724" y="3654"/>
              <a:ext cx="620" cy="254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Design</a:t>
              </a:r>
            </a:p>
          </p:txBody>
        </p:sp>
        <p:sp>
          <p:nvSpPr>
            <p:cNvPr id="188436" name="Text Box 20"/>
            <p:cNvSpPr txBox="1">
              <a:spLocks noChangeArrowheads="1"/>
            </p:cNvSpPr>
            <p:nvPr/>
          </p:nvSpPr>
          <p:spPr bwMode="auto">
            <a:xfrm>
              <a:off x="197" y="3310"/>
              <a:ext cx="668" cy="254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Source</a:t>
              </a:r>
            </a:p>
          </p:txBody>
        </p:sp>
        <p:sp>
          <p:nvSpPr>
            <p:cNvPr id="22548" name="Line 21"/>
            <p:cNvSpPr>
              <a:spLocks noChangeShapeType="1"/>
            </p:cNvSpPr>
            <p:nvPr/>
          </p:nvSpPr>
          <p:spPr bwMode="auto">
            <a:xfrm>
              <a:off x="502" y="3064"/>
              <a:ext cx="1612" cy="0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49" name="Line 22"/>
            <p:cNvSpPr>
              <a:spLocks noChangeShapeType="1"/>
            </p:cNvSpPr>
            <p:nvPr/>
          </p:nvSpPr>
          <p:spPr bwMode="auto">
            <a:xfrm>
              <a:off x="681" y="1826"/>
              <a:ext cx="0" cy="1243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50" name="Line 23"/>
            <p:cNvSpPr>
              <a:spLocks noChangeShapeType="1"/>
            </p:cNvSpPr>
            <p:nvPr/>
          </p:nvSpPr>
          <p:spPr bwMode="auto">
            <a:xfrm flipV="1">
              <a:off x="512" y="3064"/>
              <a:ext cx="0" cy="23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51" name="Line 24"/>
            <p:cNvSpPr>
              <a:spLocks noChangeShapeType="1"/>
            </p:cNvSpPr>
            <p:nvPr/>
          </p:nvSpPr>
          <p:spPr bwMode="auto">
            <a:xfrm flipV="1">
              <a:off x="1584" y="3064"/>
              <a:ext cx="0" cy="23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52" name="Line 25"/>
            <p:cNvSpPr>
              <a:spLocks noChangeShapeType="1"/>
            </p:cNvSpPr>
            <p:nvPr/>
          </p:nvSpPr>
          <p:spPr bwMode="auto">
            <a:xfrm flipV="1">
              <a:off x="1044" y="3056"/>
              <a:ext cx="0" cy="65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53" name="Line 26"/>
            <p:cNvSpPr>
              <a:spLocks noChangeShapeType="1"/>
            </p:cNvSpPr>
            <p:nvPr/>
          </p:nvSpPr>
          <p:spPr bwMode="auto">
            <a:xfrm flipV="1">
              <a:off x="2108" y="3064"/>
              <a:ext cx="0" cy="65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54" name="Text Box 27"/>
            <p:cNvSpPr txBox="1">
              <a:spLocks noChangeArrowheads="1"/>
            </p:cNvSpPr>
            <p:nvPr/>
          </p:nvSpPr>
          <p:spPr bwMode="auto">
            <a:xfrm>
              <a:off x="722" y="2227"/>
              <a:ext cx="7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C0C0C4"/>
                  </a:solidFill>
                  <a:latin typeface="Comic Sans MS" pitchFamily="66" charset="0"/>
                  <a:ea typeface="宋体" pitchFamily="2" charset="-122"/>
                </a:rPr>
                <a:t>Applied to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379663" y="2982913"/>
            <a:ext cx="3089275" cy="1506537"/>
            <a:chOff x="1504" y="1832"/>
            <a:chExt cx="1946" cy="1109"/>
          </a:xfrm>
        </p:grpSpPr>
        <p:sp>
          <p:nvSpPr>
            <p:cNvPr id="22556" name="AutoShape 29"/>
            <p:cNvSpPr>
              <a:spLocks noChangeArrowheads="1"/>
            </p:cNvSpPr>
            <p:nvPr/>
          </p:nvSpPr>
          <p:spPr bwMode="auto">
            <a:xfrm>
              <a:off x="1504" y="2201"/>
              <a:ext cx="1946" cy="740"/>
            </a:xfrm>
            <a:prstGeom prst="roundRect">
              <a:avLst>
                <a:gd name="adj" fmla="val 16667"/>
              </a:avLst>
            </a:prstGeom>
            <a:solidFill>
              <a:srgbClr val="4A7210"/>
            </a:solidFill>
            <a:ln w="12700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1600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8446" name="Text Box 30"/>
            <p:cNvSpPr txBox="1">
              <a:spLocks noChangeArrowheads="1"/>
            </p:cNvSpPr>
            <p:nvPr/>
          </p:nvSpPr>
          <p:spPr bwMode="auto">
            <a:xfrm>
              <a:off x="2871" y="2609"/>
              <a:ext cx="488" cy="269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DNF</a:t>
              </a:r>
            </a:p>
          </p:txBody>
        </p:sp>
        <p:sp>
          <p:nvSpPr>
            <p:cNvPr id="188447" name="Text Box 31"/>
            <p:cNvSpPr txBox="1">
              <a:spLocks noChangeArrowheads="1"/>
            </p:cNvSpPr>
            <p:nvPr/>
          </p:nvSpPr>
          <p:spPr bwMode="auto">
            <a:xfrm>
              <a:off x="1948" y="2604"/>
              <a:ext cx="575" cy="269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Specs</a:t>
              </a:r>
            </a:p>
          </p:txBody>
        </p:sp>
        <p:sp>
          <p:nvSpPr>
            <p:cNvPr id="188448" name="Text Box 32"/>
            <p:cNvSpPr txBox="1">
              <a:spLocks noChangeArrowheads="1"/>
            </p:cNvSpPr>
            <p:nvPr/>
          </p:nvSpPr>
          <p:spPr bwMode="auto">
            <a:xfrm>
              <a:off x="2467" y="2255"/>
              <a:ext cx="523" cy="269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FSMs</a:t>
              </a:r>
            </a:p>
          </p:txBody>
        </p:sp>
        <p:sp>
          <p:nvSpPr>
            <p:cNvPr id="188449" name="Text Box 33"/>
            <p:cNvSpPr txBox="1">
              <a:spLocks noChangeArrowheads="1"/>
            </p:cNvSpPr>
            <p:nvPr/>
          </p:nvSpPr>
          <p:spPr bwMode="auto">
            <a:xfrm>
              <a:off x="1601" y="2268"/>
              <a:ext cx="569" cy="269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</a:ln>
          </p:spPr>
          <p:txBody>
            <a:bodyPr lIns="54000" rIns="54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Source</a:t>
              </a:r>
            </a:p>
          </p:txBody>
        </p:sp>
        <p:sp>
          <p:nvSpPr>
            <p:cNvPr id="22561" name="Line 34"/>
            <p:cNvSpPr>
              <a:spLocks noChangeShapeType="1"/>
            </p:cNvSpPr>
            <p:nvPr/>
          </p:nvSpPr>
          <p:spPr bwMode="auto">
            <a:xfrm>
              <a:off x="1727" y="1832"/>
              <a:ext cx="0" cy="19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62" name="Line 35"/>
            <p:cNvSpPr>
              <a:spLocks noChangeShapeType="1"/>
            </p:cNvSpPr>
            <p:nvPr/>
          </p:nvSpPr>
          <p:spPr bwMode="auto">
            <a:xfrm>
              <a:off x="1721" y="2022"/>
              <a:ext cx="1401" cy="0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63" name="Line 36"/>
            <p:cNvSpPr>
              <a:spLocks noChangeShapeType="1"/>
            </p:cNvSpPr>
            <p:nvPr/>
          </p:nvSpPr>
          <p:spPr bwMode="auto">
            <a:xfrm flipV="1">
              <a:off x="1890" y="2022"/>
              <a:ext cx="0" cy="23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64" name="Line 37"/>
            <p:cNvSpPr>
              <a:spLocks noChangeShapeType="1"/>
            </p:cNvSpPr>
            <p:nvPr/>
          </p:nvSpPr>
          <p:spPr bwMode="auto">
            <a:xfrm flipV="1">
              <a:off x="2717" y="2022"/>
              <a:ext cx="0" cy="23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65" name="Line 38"/>
            <p:cNvSpPr>
              <a:spLocks noChangeShapeType="1"/>
            </p:cNvSpPr>
            <p:nvPr/>
          </p:nvSpPr>
          <p:spPr bwMode="auto">
            <a:xfrm flipV="1">
              <a:off x="2284" y="2028"/>
              <a:ext cx="0" cy="65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66" name="Line 39"/>
            <p:cNvSpPr>
              <a:spLocks noChangeShapeType="1"/>
            </p:cNvSpPr>
            <p:nvPr/>
          </p:nvSpPr>
          <p:spPr bwMode="auto">
            <a:xfrm flipV="1">
              <a:off x="3112" y="2022"/>
              <a:ext cx="0" cy="65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962525" y="2974975"/>
            <a:ext cx="4002088" cy="3108325"/>
            <a:chOff x="3131" y="1827"/>
            <a:chExt cx="2521" cy="2150"/>
          </a:xfrm>
        </p:grpSpPr>
        <p:sp>
          <p:nvSpPr>
            <p:cNvPr id="22568" name="AutoShape 42"/>
            <p:cNvSpPr>
              <a:spLocks noChangeArrowheads="1"/>
            </p:cNvSpPr>
            <p:nvPr/>
          </p:nvSpPr>
          <p:spPr bwMode="auto">
            <a:xfrm>
              <a:off x="3131" y="3181"/>
              <a:ext cx="2521" cy="796"/>
            </a:xfrm>
            <a:prstGeom prst="roundRect">
              <a:avLst>
                <a:gd name="adj" fmla="val 16667"/>
              </a:avLst>
            </a:prstGeom>
            <a:solidFill>
              <a:srgbClr val="4A7210"/>
            </a:solidFill>
            <a:ln w="12700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1600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8459" name="Text Box 43"/>
            <p:cNvSpPr txBox="1">
              <a:spLocks noChangeArrowheads="1"/>
            </p:cNvSpPr>
            <p:nvPr/>
          </p:nvSpPr>
          <p:spPr bwMode="auto">
            <a:xfrm>
              <a:off x="4911" y="3642"/>
              <a:ext cx="670" cy="25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Input</a:t>
              </a:r>
            </a:p>
          </p:txBody>
        </p:sp>
        <p:sp>
          <p:nvSpPr>
            <p:cNvPr id="188460" name="Text Box 44"/>
            <p:cNvSpPr txBox="1">
              <a:spLocks noChangeArrowheads="1"/>
            </p:cNvSpPr>
            <p:nvPr/>
          </p:nvSpPr>
          <p:spPr bwMode="auto">
            <a:xfrm>
              <a:off x="4510" y="3264"/>
              <a:ext cx="670" cy="25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Models</a:t>
              </a:r>
            </a:p>
          </p:txBody>
        </p:sp>
        <p:sp>
          <p:nvSpPr>
            <p:cNvPr id="188461" name="Text Box 45"/>
            <p:cNvSpPr txBox="1">
              <a:spLocks noChangeArrowheads="1"/>
            </p:cNvSpPr>
            <p:nvPr/>
          </p:nvSpPr>
          <p:spPr bwMode="auto">
            <a:xfrm>
              <a:off x="3758" y="3650"/>
              <a:ext cx="1006" cy="25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Integration</a:t>
              </a:r>
            </a:p>
          </p:txBody>
        </p:sp>
        <p:sp>
          <p:nvSpPr>
            <p:cNvPr id="188462" name="Text Box 46"/>
            <p:cNvSpPr txBox="1">
              <a:spLocks noChangeArrowheads="1"/>
            </p:cNvSpPr>
            <p:nvPr/>
          </p:nvSpPr>
          <p:spPr bwMode="auto">
            <a:xfrm>
              <a:off x="3354" y="3262"/>
              <a:ext cx="670" cy="25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C0C0C4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Source</a:t>
              </a:r>
            </a:p>
          </p:txBody>
        </p:sp>
        <p:sp>
          <p:nvSpPr>
            <p:cNvPr id="22573" name="Line 47"/>
            <p:cNvSpPr>
              <a:spLocks noChangeShapeType="1"/>
            </p:cNvSpPr>
            <p:nvPr/>
          </p:nvSpPr>
          <p:spPr bwMode="auto">
            <a:xfrm>
              <a:off x="3712" y="3011"/>
              <a:ext cx="1560" cy="0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74" name="Line 48"/>
            <p:cNvSpPr>
              <a:spLocks noChangeShapeType="1"/>
            </p:cNvSpPr>
            <p:nvPr/>
          </p:nvSpPr>
          <p:spPr bwMode="auto">
            <a:xfrm flipV="1">
              <a:off x="3713" y="3011"/>
              <a:ext cx="0" cy="247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75" name="Line 49"/>
            <p:cNvSpPr>
              <a:spLocks noChangeShapeType="1"/>
            </p:cNvSpPr>
            <p:nvPr/>
          </p:nvSpPr>
          <p:spPr bwMode="auto">
            <a:xfrm flipV="1">
              <a:off x="4845" y="3011"/>
              <a:ext cx="0" cy="251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76" name="Line 50"/>
            <p:cNvSpPr>
              <a:spLocks noChangeShapeType="1"/>
            </p:cNvSpPr>
            <p:nvPr/>
          </p:nvSpPr>
          <p:spPr bwMode="auto">
            <a:xfrm flipV="1">
              <a:off x="4277" y="3001"/>
              <a:ext cx="0" cy="65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77" name="Line 51"/>
            <p:cNvSpPr>
              <a:spLocks noChangeShapeType="1"/>
            </p:cNvSpPr>
            <p:nvPr/>
          </p:nvSpPr>
          <p:spPr bwMode="auto">
            <a:xfrm flipV="1">
              <a:off x="5262" y="3011"/>
              <a:ext cx="0" cy="65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78" name="Line 52"/>
            <p:cNvSpPr>
              <a:spLocks noChangeShapeType="1"/>
            </p:cNvSpPr>
            <p:nvPr/>
          </p:nvSpPr>
          <p:spPr bwMode="auto">
            <a:xfrm>
              <a:off x="5105" y="1827"/>
              <a:ext cx="0" cy="1177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79" name="Rectangle 52"/>
          <p:cNvSpPr>
            <a:spLocks noChangeArrowheads="1"/>
          </p:cNvSpPr>
          <p:nvPr/>
        </p:nvSpPr>
        <p:spPr bwMode="auto">
          <a:xfrm>
            <a:off x="1403350" y="6165850"/>
            <a:ext cx="670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787763"/>
                </a:solidFill>
                <a:ea typeface="宋体" pitchFamily="2" charset="-122"/>
              </a:rPr>
              <a:t>DNF: Disjunctive Normal Form(</a:t>
            </a:r>
            <a:r>
              <a:rPr lang="zh-CN" altLang="en-US" sz="1600">
                <a:solidFill>
                  <a:srgbClr val="787763"/>
                </a:solidFill>
                <a:ea typeface="宋体" pitchFamily="2" charset="-122"/>
              </a:rPr>
              <a:t>析取范式</a:t>
            </a:r>
            <a:r>
              <a:rPr lang="en-US" altLang="zh-CN" sz="1600">
                <a:solidFill>
                  <a:srgbClr val="787763"/>
                </a:solidFill>
                <a:ea typeface="宋体" pitchFamily="2" charset="-122"/>
              </a:rPr>
              <a:t>)   </a:t>
            </a:r>
            <a:r>
              <a:rPr lang="en-US" altLang="zh-CN">
                <a:solidFill>
                  <a:srgbClr val="787763"/>
                </a:solidFill>
                <a:ea typeface="宋体" pitchFamily="2" charset="-122"/>
              </a:rPr>
              <a:t> </a:t>
            </a:r>
            <a:r>
              <a:rPr lang="en-US" altLang="zh-CN" sz="1600">
                <a:solidFill>
                  <a:srgbClr val="787763"/>
                </a:solidFill>
                <a:ea typeface="宋体" pitchFamily="2" charset="-122"/>
              </a:rPr>
              <a:t>FSM: Finite Status Machine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6275387" cy="765175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</a:rPr>
              <a:t>Pairwise</a:t>
            </a:r>
            <a:r>
              <a:rPr lang="zh-CN" altLang="en-US" sz="3200" smtClean="0">
                <a:solidFill>
                  <a:srgbClr val="FFFF00"/>
                </a:solidFill>
              </a:rPr>
              <a:t>测试工具</a:t>
            </a:r>
          </a:p>
        </p:txBody>
      </p:sp>
      <p:pic>
        <p:nvPicPr>
          <p:cNvPr id="94210" name="图片 3" descr="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6389687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矩形 4"/>
          <p:cNvSpPr>
            <a:spLocks noChangeArrowheads="1"/>
          </p:cNvSpPr>
          <p:nvPr/>
        </p:nvSpPr>
        <p:spPr bwMode="auto">
          <a:xfrm>
            <a:off x="3492500" y="1341438"/>
            <a:ext cx="3543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  <a:hlinkClick r:id="rId3"/>
              </a:rPr>
              <a:t>http://www.pairwise.org/tools.asp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716462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3.3.4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正交实验法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8" y="1895475"/>
            <a:ext cx="6478587" cy="2111375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确定影响功能的因子与状态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选择一个合适的正交表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利用正交表构造测试数据集</a:t>
            </a:r>
            <a:endParaRPr lang="zh-CN" altLang="en-US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1042988" y="4508500"/>
            <a:ext cx="7392987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宋体" pitchFamily="2" charset="-122"/>
              </a:rPr>
              <a:t>参考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 sz="2400" u="sng">
                <a:ea typeface="宋体" pitchFamily="2" charset="-122"/>
                <a:hlinkClick r:id="rId3"/>
              </a:rPr>
              <a:t>http://www.math.hkbu.edu.hk/UniformDesign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 sz="2400" u="sng">
                <a:ea typeface="宋体" pitchFamily="2" charset="-122"/>
                <a:hlinkClick r:id="rId4"/>
              </a:rPr>
              <a:t>http://www.research.att.com/~njas</a:t>
            </a:r>
            <a:r>
              <a:rPr lang="en-US" altLang="zh-CN" sz="2400">
                <a:ea typeface="宋体" pitchFamily="2" charset="-122"/>
              </a:rPr>
              <a:t> 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66713"/>
            <a:ext cx="6024562" cy="561975"/>
          </a:xfrm>
        </p:spPr>
        <p:txBody>
          <a:bodyPr/>
          <a:lstStyle/>
          <a:p>
            <a:pPr algn="ctr"/>
            <a:r>
              <a:rPr lang="en-US" altLang="en-US" sz="3200" smtClean="0">
                <a:solidFill>
                  <a:srgbClr val="FFFF00"/>
                </a:solidFill>
                <a:latin typeface="黑体" pitchFamily="49" charset="-122"/>
              </a:rPr>
              <a:t>为什么使用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正交试验法？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3392488"/>
            <a:ext cx="7632700" cy="1836737"/>
          </a:xfrm>
        </p:spPr>
        <p:txBody>
          <a:bodyPr/>
          <a:lstStyle/>
          <a:p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打印范围分：全部、当前幻灯片、给定范围</a:t>
            </a:r>
          </a:p>
          <a:p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打印内容分：幻灯片、讲义、备注页、大纲视图</a:t>
            </a:r>
          </a:p>
          <a:p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打印颜色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灰度分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彩色、灰度、黑白</a:t>
            </a:r>
          </a:p>
          <a:p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打印效果分：幻灯片加框和幻灯片不加框。</a:t>
            </a: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1033463" y="1665288"/>
            <a:ext cx="76692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i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在许多应用系统的测试工作中，不会象判断三角形那样简单，输入条件的因素很多，而且每个因素也不能简单用“是”和“否”来回答。比如，微软</a:t>
            </a:r>
            <a:r>
              <a:rPr lang="en-US" altLang="zh-CN" sz="2400" i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Powerpoint</a:t>
            </a:r>
            <a:r>
              <a:rPr lang="zh-CN" altLang="en-US" sz="2400" i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程序的打印测试，也需要考虑</a:t>
            </a:r>
            <a:r>
              <a:rPr lang="en-US" altLang="zh-CN" sz="2400" i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i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个因素，每个因素也有多个选项 </a:t>
            </a:r>
          </a:p>
        </p:txBody>
      </p:sp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1176338" y="5526088"/>
            <a:ext cx="7416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测试组合会变得很多，如果按照传统的测试方法，会导致很大的测试工作量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66713"/>
            <a:ext cx="6240462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正交实验设计方法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191500" cy="1385888"/>
          </a:xfrm>
        </p:spPr>
        <p:txBody>
          <a:bodyPr/>
          <a:lstStyle/>
          <a:p>
            <a:r>
              <a:rPr lang="zh-CN" altLang="en-US" sz="2400" smtClean="0">
                <a:solidFill>
                  <a:srgbClr val="3C8C93"/>
                </a:solidFill>
                <a:latin typeface="楷体_GB2312" pitchFamily="49" charset="-122"/>
                <a:ea typeface="楷体_GB2312" pitchFamily="49" charset="-122"/>
              </a:rPr>
              <a:t>依据</a:t>
            </a:r>
            <a:r>
              <a:rPr lang="en-US" altLang="zh-CN" sz="2400" smtClean="0">
                <a:solidFill>
                  <a:srgbClr val="3C8C93"/>
                </a:solidFill>
                <a:latin typeface="楷体_GB2312" pitchFamily="49" charset="-122"/>
                <a:ea typeface="楷体_GB2312" pitchFamily="49" charset="-122"/>
              </a:rPr>
              <a:t>Galois</a:t>
            </a:r>
            <a:r>
              <a:rPr lang="zh-CN" altLang="en-US" sz="2400" smtClean="0">
                <a:solidFill>
                  <a:srgbClr val="3C8C93"/>
                </a:solidFill>
                <a:latin typeface="楷体_GB2312" pitchFamily="49" charset="-122"/>
                <a:ea typeface="楷体_GB2312" pitchFamily="49" charset="-122"/>
              </a:rPr>
              <a:t>理论，从大量的（实验）数据（测试例）中挑选适量的、有代表性的点（条件组合），从而合理地安排实验（测试）的一种科学实验设计方法 </a:t>
            </a:r>
          </a:p>
        </p:txBody>
      </p:sp>
      <p:pic>
        <p:nvPicPr>
          <p:cNvPr id="99331" name="Picture 5" descr="6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429000"/>
            <a:ext cx="7596187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366713"/>
            <a:ext cx="5521325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实例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781300"/>
            <a:ext cx="5040312" cy="1260475"/>
          </a:xfrm>
        </p:spPr>
        <p:txBody>
          <a:bodyPr/>
          <a:lstStyle/>
          <a:p>
            <a:r>
              <a:rPr lang="zh-CN" altLang="en-US" smtClean="0"/>
              <a:t>员工号（</a:t>
            </a:r>
            <a:r>
              <a:rPr lang="en-US" altLang="zh-CN" smtClean="0"/>
              <a:t>ID</a:t>
            </a:r>
            <a:r>
              <a:rPr lang="zh-CN" altLang="en-US" smtClean="0"/>
              <a:t>）。</a:t>
            </a:r>
          </a:p>
          <a:p>
            <a:r>
              <a:rPr lang="zh-CN" altLang="en-US" smtClean="0"/>
              <a:t>员工姓名（</a:t>
            </a:r>
            <a:r>
              <a:rPr lang="en-US" altLang="zh-CN" smtClean="0"/>
              <a:t>Name</a:t>
            </a:r>
            <a:r>
              <a:rPr lang="zh-CN" altLang="en-US" smtClean="0"/>
              <a:t>）。</a:t>
            </a:r>
          </a:p>
          <a:p>
            <a:r>
              <a:rPr lang="zh-CN" altLang="en-US" smtClean="0"/>
              <a:t>员工邮件地址（</a:t>
            </a:r>
            <a:r>
              <a:rPr lang="en-US" altLang="zh-CN" smtClean="0"/>
              <a:t>Mail Address</a:t>
            </a:r>
            <a:r>
              <a:rPr lang="zh-CN" altLang="en-US" smtClean="0"/>
              <a:t>） </a:t>
            </a:r>
          </a:p>
        </p:txBody>
      </p:sp>
      <p:sp>
        <p:nvSpPr>
          <p:cNvPr id="101379" name="Rectangle 5"/>
          <p:cNvSpPr>
            <a:spLocks noChangeArrowheads="1"/>
          </p:cNvSpPr>
          <p:nvPr/>
        </p:nvSpPr>
        <p:spPr bwMode="auto">
          <a:xfrm>
            <a:off x="539750" y="1916113"/>
            <a:ext cx="8353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信息系统中，员工信息查询功能是常见的。例如，设有</a:t>
            </a:r>
            <a:r>
              <a:rPr lang="en-US" altLang="zh-CN" sz="240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个独立的查询条件，以获得特定员工的个人信息</a:t>
            </a:r>
          </a:p>
        </p:txBody>
      </p:sp>
      <p:pic>
        <p:nvPicPr>
          <p:cNvPr id="101380" name="Picture 6" descr="6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4221163"/>
            <a:ext cx="781367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476250"/>
            <a:ext cx="4645025" cy="503238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小结</a:t>
            </a:r>
          </a:p>
        </p:txBody>
      </p:sp>
      <p:sp>
        <p:nvSpPr>
          <p:cNvPr id="103426" name="TextBox 5"/>
          <p:cNvSpPr txBox="1">
            <a:spLocks noChangeArrowheads="1"/>
          </p:cNvSpPr>
          <p:nvPr/>
        </p:nvSpPr>
        <p:spPr bwMode="auto">
          <a:xfrm>
            <a:off x="1223963" y="3897313"/>
            <a:ext cx="111601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宋体" pitchFamily="2" charset="-122"/>
              </a:rPr>
              <a:t>黑盒方法</a:t>
            </a:r>
          </a:p>
        </p:txBody>
      </p:sp>
      <p:sp>
        <p:nvSpPr>
          <p:cNvPr id="103427" name="左大括号 6"/>
          <p:cNvSpPr>
            <a:spLocks/>
          </p:cNvSpPr>
          <p:nvPr/>
        </p:nvSpPr>
        <p:spPr bwMode="auto">
          <a:xfrm>
            <a:off x="2087563" y="2889250"/>
            <a:ext cx="612775" cy="3060700"/>
          </a:xfrm>
          <a:prstGeom prst="leftBrace">
            <a:avLst>
              <a:gd name="adj1" fmla="val 24835"/>
              <a:gd name="adj2" fmla="val 50000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i="0"/>
          </a:p>
        </p:txBody>
      </p:sp>
      <p:sp>
        <p:nvSpPr>
          <p:cNvPr id="12" name="TextBox 11"/>
          <p:cNvSpPr txBox="1"/>
          <p:nvPr/>
        </p:nvSpPr>
        <p:spPr>
          <a:xfrm>
            <a:off x="2735796" y="2672916"/>
            <a:ext cx="1008112" cy="523220"/>
          </a:xfrm>
          <a:prstGeom prst="rect">
            <a:avLst/>
          </a:prstGeom>
          <a:noFill/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noProof="1">
                <a:solidFill>
                  <a:schemeClr val="accent5">
                    <a:lumMod val="25000"/>
                  </a:schemeClr>
                </a:solidFill>
                <a:latin typeface="Arial" charset="0"/>
                <a:ea typeface="宋体" pitchFamily="2" charset="-122"/>
              </a:rPr>
              <a:t>静态</a:t>
            </a:r>
            <a:endParaRPr lang="zh-CN" altLang="en-US" sz="2800" b="1" noProof="1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4617132"/>
            <a:ext cx="1008112" cy="523220"/>
          </a:xfrm>
          <a:prstGeom prst="rect">
            <a:avLst/>
          </a:prstGeom>
          <a:noFill/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noProof="1">
                <a:solidFill>
                  <a:schemeClr val="accent5">
                    <a:lumMod val="25000"/>
                  </a:schemeClr>
                </a:solidFill>
                <a:latin typeface="Arial" charset="0"/>
                <a:ea typeface="宋体" pitchFamily="2" charset="-122"/>
              </a:rPr>
              <a:t>动态</a:t>
            </a:r>
            <a:endParaRPr lang="zh-CN" altLang="en-US" sz="2800" b="1" noProof="1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7804" y="5733256"/>
            <a:ext cx="1008112" cy="523220"/>
          </a:xfrm>
          <a:prstGeom prst="rect">
            <a:avLst/>
          </a:prstGeom>
          <a:noFill/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noProof="1">
                <a:solidFill>
                  <a:schemeClr val="accent5">
                    <a:lumMod val="25000"/>
                  </a:schemeClr>
                </a:solidFill>
                <a:latin typeface="Arial" charset="0"/>
                <a:ea typeface="宋体" pitchFamily="2" charset="-122"/>
              </a:rPr>
              <a:t>其它</a:t>
            </a:r>
            <a:endParaRPr lang="zh-CN" altLang="en-US" sz="2800" b="1" noProof="1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708400" y="2024063"/>
            <a:ext cx="2016125" cy="1855787"/>
            <a:chOff x="3707904" y="2024844"/>
            <a:chExt cx="2016224" cy="1855368"/>
          </a:xfrm>
        </p:grpSpPr>
        <p:sp>
          <p:nvSpPr>
            <p:cNvPr id="103432" name="TextBox 8"/>
            <p:cNvSpPr txBox="1">
              <a:spLocks noChangeArrowheads="1"/>
            </p:cNvSpPr>
            <p:nvPr/>
          </p:nvSpPr>
          <p:spPr bwMode="auto">
            <a:xfrm>
              <a:off x="4391980" y="3356992"/>
              <a:ext cx="1332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70C0"/>
                  </a:solidFill>
                  <a:ea typeface="宋体" pitchFamily="2" charset="-122"/>
                </a:rPr>
                <a:t>多因素</a:t>
              </a:r>
            </a:p>
          </p:txBody>
        </p:sp>
        <p:sp>
          <p:nvSpPr>
            <p:cNvPr id="103433" name="TextBox 10"/>
            <p:cNvSpPr txBox="1">
              <a:spLocks noChangeArrowheads="1"/>
            </p:cNvSpPr>
            <p:nvPr/>
          </p:nvSpPr>
          <p:spPr bwMode="auto">
            <a:xfrm>
              <a:off x="4355976" y="2024844"/>
              <a:ext cx="1332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70C0"/>
                  </a:solidFill>
                  <a:ea typeface="宋体" pitchFamily="2" charset="-122"/>
                </a:rPr>
                <a:t>单因素</a:t>
              </a:r>
            </a:p>
          </p:txBody>
        </p:sp>
        <p:sp>
          <p:nvSpPr>
            <p:cNvPr id="103434" name="左大括号 14"/>
            <p:cNvSpPr>
              <a:spLocks/>
            </p:cNvSpPr>
            <p:nvPr/>
          </p:nvSpPr>
          <p:spPr bwMode="auto">
            <a:xfrm>
              <a:off x="3707904" y="2132856"/>
              <a:ext cx="612068" cy="1620180"/>
            </a:xfrm>
            <a:prstGeom prst="leftBrace">
              <a:avLst>
                <a:gd name="adj1" fmla="val 24865"/>
                <a:gd name="adj2" fmla="val 50000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lang="zh-CN" altLang="en-US" i="0"/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543550" y="1700213"/>
            <a:ext cx="2952750" cy="1008062"/>
            <a:chOff x="5544108" y="1700808"/>
            <a:chExt cx="2952328" cy="1008112"/>
          </a:xfrm>
        </p:grpSpPr>
        <p:sp>
          <p:nvSpPr>
            <p:cNvPr id="103436" name="左大括号 15"/>
            <p:cNvSpPr>
              <a:spLocks/>
            </p:cNvSpPr>
            <p:nvPr/>
          </p:nvSpPr>
          <p:spPr bwMode="auto">
            <a:xfrm>
              <a:off x="5544108" y="1736812"/>
              <a:ext cx="612068" cy="972108"/>
            </a:xfrm>
            <a:prstGeom prst="leftBrace">
              <a:avLst>
                <a:gd name="adj1" fmla="val 24868"/>
                <a:gd name="adj2" fmla="val 50000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lang="zh-CN" altLang="en-US" i="0"/>
            </a:p>
          </p:txBody>
        </p:sp>
        <p:sp>
          <p:nvSpPr>
            <p:cNvPr id="103437" name="TextBox 17"/>
            <p:cNvSpPr txBox="1">
              <a:spLocks noChangeArrowheads="1"/>
            </p:cNvSpPr>
            <p:nvPr/>
          </p:nvSpPr>
          <p:spPr bwMode="auto">
            <a:xfrm>
              <a:off x="6192180" y="1700808"/>
              <a:ext cx="1800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ea typeface="宋体" pitchFamily="2" charset="-122"/>
                </a:rPr>
                <a:t>等价类划分</a:t>
              </a:r>
            </a:p>
          </p:txBody>
        </p:sp>
        <p:sp>
          <p:nvSpPr>
            <p:cNvPr id="103438" name="TextBox 18"/>
            <p:cNvSpPr txBox="1">
              <a:spLocks noChangeArrowheads="1"/>
            </p:cNvSpPr>
            <p:nvPr/>
          </p:nvSpPr>
          <p:spPr bwMode="auto">
            <a:xfrm>
              <a:off x="6120172" y="2240868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ea typeface="宋体" pitchFamily="2" charset="-122"/>
                </a:rPr>
                <a:t>边界值分析</a:t>
              </a: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580063" y="2889250"/>
            <a:ext cx="2952750" cy="1397000"/>
            <a:chOff x="5580112" y="2888940"/>
            <a:chExt cx="2952328" cy="1397769"/>
          </a:xfrm>
        </p:grpSpPr>
        <p:sp>
          <p:nvSpPr>
            <p:cNvPr id="103440" name="左大括号 16"/>
            <p:cNvSpPr>
              <a:spLocks/>
            </p:cNvSpPr>
            <p:nvPr/>
          </p:nvSpPr>
          <p:spPr bwMode="auto">
            <a:xfrm>
              <a:off x="5580112" y="3032956"/>
              <a:ext cx="612068" cy="1224136"/>
            </a:xfrm>
            <a:prstGeom prst="leftBrace">
              <a:avLst>
                <a:gd name="adj1" fmla="val 24861"/>
                <a:gd name="adj2" fmla="val 50000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lang="zh-CN" altLang="en-US" i="0"/>
            </a:p>
          </p:txBody>
        </p:sp>
        <p:sp>
          <p:nvSpPr>
            <p:cNvPr id="103441" name="TextBox 19"/>
            <p:cNvSpPr txBox="1">
              <a:spLocks noChangeArrowheads="1"/>
            </p:cNvSpPr>
            <p:nvPr/>
          </p:nvSpPr>
          <p:spPr bwMode="auto">
            <a:xfrm>
              <a:off x="6156176" y="2888940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ea typeface="宋体" pitchFamily="2" charset="-122"/>
                </a:rPr>
                <a:t>因果分析法</a:t>
              </a:r>
            </a:p>
          </p:txBody>
        </p:sp>
        <p:sp>
          <p:nvSpPr>
            <p:cNvPr id="103442" name="TextBox 20"/>
            <p:cNvSpPr txBox="1">
              <a:spLocks noChangeArrowheads="1"/>
            </p:cNvSpPr>
            <p:nvPr/>
          </p:nvSpPr>
          <p:spPr bwMode="auto">
            <a:xfrm>
              <a:off x="6120172" y="3356992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ea typeface="宋体" pitchFamily="2" charset="-122"/>
                </a:rPr>
                <a:t>决策表</a:t>
              </a:r>
            </a:p>
          </p:txBody>
        </p:sp>
        <p:sp>
          <p:nvSpPr>
            <p:cNvPr id="103443" name="TextBox 21"/>
            <p:cNvSpPr txBox="1">
              <a:spLocks noChangeArrowheads="1"/>
            </p:cNvSpPr>
            <p:nvPr/>
          </p:nvSpPr>
          <p:spPr bwMode="auto">
            <a:xfrm>
              <a:off x="6156176" y="3825044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ea typeface="宋体" pitchFamily="2" charset="-122"/>
                </a:rPr>
                <a:t>正交试验法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743325" y="4292600"/>
            <a:ext cx="2952750" cy="1081088"/>
            <a:chOff x="3743908" y="4293096"/>
            <a:chExt cx="2952328" cy="1080120"/>
          </a:xfrm>
        </p:grpSpPr>
        <p:sp>
          <p:nvSpPr>
            <p:cNvPr id="103445" name="左大括号 22"/>
            <p:cNvSpPr>
              <a:spLocks/>
            </p:cNvSpPr>
            <p:nvPr/>
          </p:nvSpPr>
          <p:spPr bwMode="auto">
            <a:xfrm>
              <a:off x="3743908" y="4365104"/>
              <a:ext cx="612068" cy="1008112"/>
            </a:xfrm>
            <a:prstGeom prst="leftBrace">
              <a:avLst>
                <a:gd name="adj1" fmla="val 24866"/>
                <a:gd name="adj2" fmla="val 50000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lang="zh-CN" altLang="en-US" i="0"/>
            </a:p>
          </p:txBody>
        </p:sp>
        <p:sp>
          <p:nvSpPr>
            <p:cNvPr id="103446" name="TextBox 23"/>
            <p:cNvSpPr txBox="1">
              <a:spLocks noChangeArrowheads="1"/>
            </p:cNvSpPr>
            <p:nvPr/>
          </p:nvSpPr>
          <p:spPr bwMode="auto">
            <a:xfrm>
              <a:off x="4319972" y="4293096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ea typeface="宋体" pitchFamily="2" charset="-122"/>
                </a:rPr>
                <a:t>功能图</a:t>
              </a:r>
            </a:p>
          </p:txBody>
        </p:sp>
        <p:sp>
          <p:nvSpPr>
            <p:cNvPr id="103447" name="TextBox 24"/>
            <p:cNvSpPr txBox="1">
              <a:spLocks noChangeArrowheads="1"/>
            </p:cNvSpPr>
            <p:nvPr/>
          </p:nvSpPr>
          <p:spPr bwMode="auto">
            <a:xfrm>
              <a:off x="4247964" y="4905164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ea typeface="宋体" pitchFamily="2" charset="-122"/>
                </a:rPr>
                <a:t>有限状态机</a:t>
              </a: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924300" y="5732463"/>
            <a:ext cx="237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宋体" pitchFamily="2" charset="-122"/>
              </a:rPr>
              <a:t>错误推测法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6408738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3.4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 基于逻辑覆盖的方法</a:t>
            </a: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957263" y="2260600"/>
            <a:ext cx="4191000" cy="3087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3.4.1 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语句覆盖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3.4.2 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判定覆盖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3.4.3 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条件覆盖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3.4.4 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判定条件覆盖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3.4.5 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条件组合覆盖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3.4.6  </a:t>
            </a:r>
            <a:r>
              <a:rPr lang="zh-CN" altLang="en-US" sz="280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基本路径测试法</a:t>
            </a:r>
          </a:p>
        </p:txBody>
      </p:sp>
      <p:pic>
        <p:nvPicPr>
          <p:cNvPr id="105475" name="Picture 36" descr="http://ib.ptb.de/8/85/851/sps/swq/graphix/t_pruef24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2297113"/>
            <a:ext cx="350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6264275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逻辑覆盖 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vs.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 路径覆盖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968500"/>
            <a:ext cx="7939087" cy="3189288"/>
          </a:xfrm>
          <a:ln>
            <a:miter lim="800000"/>
          </a:ln>
        </p:spPr>
        <p:txBody>
          <a:bodyPr/>
          <a:lstStyle/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逻辑覆盖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以程序</a:t>
            </a:r>
            <a:r>
              <a:rPr lang="zh-CN" altLang="en-US" sz="2400" b="1" kern="1200" noProof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或系统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的内部逻辑结构为基础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，分为语句覆盖、判定覆盖、判定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-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条件覆盖、条件组合覆盖等</a:t>
            </a:r>
          </a:p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基本路径测试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在程序</a:t>
            </a:r>
            <a:r>
              <a:rPr lang="zh-CN" altLang="en-US" sz="2400" b="1" kern="1200" noProof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或业务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控制流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程的基础上，分析控制构造的环路复杂性，导出基本可执行路径集合，从而设计测试用例。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5184775" cy="533400"/>
          </a:xfrm>
        </p:spPr>
        <p:txBody>
          <a:bodyPr lIns="0" tIns="0" rIns="0" bIns="0"/>
          <a:lstStyle/>
          <a:p>
            <a:pPr algn="ctr"/>
            <a:r>
              <a:rPr lang="zh-CN" altLang="en-US" sz="3200" smtClean="0">
                <a:latin typeface="黑体" pitchFamily="49" charset="-122"/>
              </a:rPr>
              <a:t>代码：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语句覆盖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676291" name="Rectangle 3"/>
          <p:cNvSpPr>
            <a:spLocks noChangeArrowheads="1"/>
          </p:cNvSpPr>
          <p:nvPr/>
        </p:nvSpPr>
        <p:spPr bwMode="auto">
          <a:xfrm>
            <a:off x="774700" y="1895475"/>
            <a:ext cx="7620000" cy="3386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u="sng" noProof="1">
                <a:latin typeface="Arial" charset="0"/>
                <a:ea typeface="宋体" charset="-122"/>
              </a:rPr>
              <a:t>语句覆盖法的基本思想是设计若干测试用例，运行被测程序，使程序中的每个可执行语句至少被执行一次</a:t>
            </a:r>
            <a:endParaRPr lang="en-US" altLang="zh-CN" sz="2400" i="0" u="sng" noProof="1">
              <a:ea typeface="宋体" charset="-122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如果是顺序结构，就是让测试从头执行到尾</a:t>
            </a:r>
            <a:endParaRPr lang="en-US" altLang="zh-CN" sz="2400" i="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如果有分支、条件和循环，需要利用下面的方法，执行足够的测试覆盖全部语句</a:t>
            </a:r>
            <a:endParaRPr lang="en-US" altLang="zh-CN" sz="2400" i="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7" name="Group 66"/>
          <p:cNvGrpSpPr>
            <a:grpSpLocks/>
          </p:cNvGrpSpPr>
          <p:nvPr/>
        </p:nvGrpSpPr>
        <p:grpSpPr bwMode="auto">
          <a:xfrm>
            <a:off x="5219700" y="2133600"/>
            <a:ext cx="1655763" cy="4337050"/>
            <a:chOff x="3198" y="1152"/>
            <a:chExt cx="1043" cy="2732"/>
          </a:xfrm>
        </p:grpSpPr>
        <p:sp>
          <p:nvSpPr>
            <p:cNvPr id="111618" name="Line 3"/>
            <p:cNvSpPr>
              <a:spLocks noChangeShapeType="1"/>
            </p:cNvSpPr>
            <p:nvPr/>
          </p:nvSpPr>
          <p:spPr bwMode="auto">
            <a:xfrm flipH="1">
              <a:off x="3789" y="1160"/>
              <a:ext cx="0" cy="26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19" name="Line 4"/>
            <p:cNvSpPr>
              <a:spLocks noChangeShapeType="1"/>
            </p:cNvSpPr>
            <p:nvPr/>
          </p:nvSpPr>
          <p:spPr bwMode="auto">
            <a:xfrm flipH="1">
              <a:off x="3878" y="1888"/>
              <a:ext cx="272" cy="363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20" name="Line 5"/>
            <p:cNvSpPr>
              <a:spLocks noChangeShapeType="1"/>
            </p:cNvSpPr>
            <p:nvPr/>
          </p:nvSpPr>
          <p:spPr bwMode="auto">
            <a:xfrm flipH="1">
              <a:off x="3787" y="2297"/>
              <a:ext cx="0" cy="272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21" name="Line 6"/>
            <p:cNvSpPr>
              <a:spLocks noChangeShapeType="1"/>
            </p:cNvSpPr>
            <p:nvPr/>
          </p:nvSpPr>
          <p:spPr bwMode="auto">
            <a:xfrm flipH="1">
              <a:off x="3789" y="3476"/>
              <a:ext cx="0" cy="26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22" name="Line 12"/>
            <p:cNvSpPr>
              <a:spLocks noChangeShapeType="1"/>
            </p:cNvSpPr>
            <p:nvPr/>
          </p:nvSpPr>
          <p:spPr bwMode="auto">
            <a:xfrm flipH="1">
              <a:off x="3787" y="1571"/>
              <a:ext cx="0" cy="635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23" name="Line 15"/>
            <p:cNvSpPr>
              <a:spLocks noChangeShapeType="1"/>
            </p:cNvSpPr>
            <p:nvPr/>
          </p:nvSpPr>
          <p:spPr bwMode="auto">
            <a:xfrm>
              <a:off x="3789" y="1502"/>
              <a:ext cx="361" cy="29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24" name="Line 17"/>
            <p:cNvSpPr>
              <a:spLocks noChangeShapeType="1"/>
            </p:cNvSpPr>
            <p:nvPr/>
          </p:nvSpPr>
          <p:spPr bwMode="auto">
            <a:xfrm flipH="1" flipV="1">
              <a:off x="3878" y="2660"/>
              <a:ext cx="272" cy="317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25" name="Oval 24"/>
            <p:cNvSpPr>
              <a:spLocks noChangeArrowheads="1"/>
            </p:cNvSpPr>
            <p:nvPr/>
          </p:nvSpPr>
          <p:spPr bwMode="auto">
            <a:xfrm>
              <a:off x="3713" y="1426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3</a:t>
              </a:r>
            </a:p>
          </p:txBody>
        </p:sp>
        <p:sp>
          <p:nvSpPr>
            <p:cNvPr id="111626" name="Oval 25"/>
            <p:cNvSpPr>
              <a:spLocks noChangeArrowheads="1"/>
            </p:cNvSpPr>
            <p:nvPr/>
          </p:nvSpPr>
          <p:spPr bwMode="auto">
            <a:xfrm>
              <a:off x="3726" y="2553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6</a:t>
              </a:r>
            </a:p>
          </p:txBody>
        </p:sp>
        <p:sp>
          <p:nvSpPr>
            <p:cNvPr id="111627" name="Oval 27"/>
            <p:cNvSpPr>
              <a:spLocks noChangeArrowheads="1"/>
            </p:cNvSpPr>
            <p:nvPr/>
          </p:nvSpPr>
          <p:spPr bwMode="auto">
            <a:xfrm>
              <a:off x="3726" y="3340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8</a:t>
              </a:r>
            </a:p>
          </p:txBody>
        </p:sp>
        <p:sp>
          <p:nvSpPr>
            <p:cNvPr id="111628" name="Oval 28"/>
            <p:cNvSpPr>
              <a:spLocks noChangeArrowheads="1"/>
            </p:cNvSpPr>
            <p:nvPr/>
          </p:nvSpPr>
          <p:spPr bwMode="auto">
            <a:xfrm>
              <a:off x="3713" y="3732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9</a:t>
              </a:r>
            </a:p>
          </p:txBody>
        </p:sp>
        <p:sp>
          <p:nvSpPr>
            <p:cNvPr id="111629" name="Text Box 31"/>
            <p:cNvSpPr txBox="1">
              <a:spLocks noChangeArrowheads="1"/>
            </p:cNvSpPr>
            <p:nvPr/>
          </p:nvSpPr>
          <p:spPr bwMode="auto">
            <a:xfrm>
              <a:off x="3516" y="1300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  <a:ea typeface="宋体" pitchFamily="2" charset="-122"/>
                </a:rPr>
                <a:t>IF</a:t>
              </a:r>
            </a:p>
          </p:txBody>
        </p:sp>
        <p:sp>
          <p:nvSpPr>
            <p:cNvPr id="111630" name="Text Box 32"/>
            <p:cNvSpPr txBox="1">
              <a:spLocks noChangeArrowheads="1"/>
            </p:cNvSpPr>
            <p:nvPr/>
          </p:nvSpPr>
          <p:spPr bwMode="auto">
            <a:xfrm>
              <a:off x="3424" y="2523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  <a:ea typeface="宋体" pitchFamily="2" charset="-122"/>
                </a:rPr>
                <a:t>IF</a:t>
              </a:r>
            </a:p>
          </p:txBody>
        </p:sp>
        <p:sp>
          <p:nvSpPr>
            <p:cNvPr id="111631" name="Text Box 33"/>
            <p:cNvSpPr txBox="1">
              <a:spLocks noChangeArrowheads="1"/>
            </p:cNvSpPr>
            <p:nvPr/>
          </p:nvSpPr>
          <p:spPr bwMode="auto">
            <a:xfrm>
              <a:off x="3198" y="2161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  <a:ea typeface="宋体" pitchFamily="2" charset="-122"/>
                </a:rPr>
                <a:t>ENDIF</a:t>
              </a:r>
            </a:p>
          </p:txBody>
        </p:sp>
        <p:sp>
          <p:nvSpPr>
            <p:cNvPr id="111632" name="Text Box 34"/>
            <p:cNvSpPr txBox="1">
              <a:spLocks noChangeArrowheads="1"/>
            </p:cNvSpPr>
            <p:nvPr/>
          </p:nvSpPr>
          <p:spPr bwMode="auto">
            <a:xfrm>
              <a:off x="3198" y="334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  <a:ea typeface="宋体" pitchFamily="2" charset="-122"/>
                </a:rPr>
                <a:t>ENDIF</a:t>
              </a:r>
            </a:p>
          </p:txBody>
        </p:sp>
        <p:sp>
          <p:nvSpPr>
            <p:cNvPr id="111633" name="Text Box 39"/>
            <p:cNvSpPr txBox="1">
              <a:spLocks noChangeArrowheads="1"/>
            </p:cNvSpPr>
            <p:nvPr/>
          </p:nvSpPr>
          <p:spPr bwMode="auto">
            <a:xfrm>
              <a:off x="3969" y="2614"/>
              <a:ext cx="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111634" name="Text Box 40"/>
            <p:cNvSpPr txBox="1">
              <a:spLocks noChangeArrowheads="1"/>
            </p:cNvSpPr>
            <p:nvPr/>
          </p:nvSpPr>
          <p:spPr bwMode="auto">
            <a:xfrm>
              <a:off x="3787" y="234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11635" name="Text Box 41"/>
            <p:cNvSpPr txBox="1">
              <a:spLocks noChangeArrowheads="1"/>
            </p:cNvSpPr>
            <p:nvPr/>
          </p:nvSpPr>
          <p:spPr bwMode="auto">
            <a:xfrm>
              <a:off x="3787" y="3546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111636" name="Text Box 43"/>
            <p:cNvSpPr txBox="1">
              <a:spLocks noChangeArrowheads="1"/>
            </p:cNvSpPr>
            <p:nvPr/>
          </p:nvSpPr>
          <p:spPr bwMode="auto">
            <a:xfrm>
              <a:off x="3607" y="172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11637" name="Text Box 44"/>
            <p:cNvSpPr txBox="1">
              <a:spLocks noChangeArrowheads="1"/>
            </p:cNvSpPr>
            <p:nvPr/>
          </p:nvSpPr>
          <p:spPr bwMode="auto">
            <a:xfrm>
              <a:off x="3963" y="14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11638" name="Text Box 45"/>
            <p:cNvSpPr txBox="1">
              <a:spLocks noChangeArrowheads="1"/>
            </p:cNvSpPr>
            <p:nvPr/>
          </p:nvSpPr>
          <p:spPr bwMode="auto">
            <a:xfrm>
              <a:off x="3806" y="11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11639" name="Text Box 51"/>
            <p:cNvSpPr txBox="1">
              <a:spLocks noChangeArrowheads="1"/>
            </p:cNvSpPr>
            <p:nvPr/>
          </p:nvSpPr>
          <p:spPr bwMode="auto">
            <a:xfrm>
              <a:off x="3969" y="197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111640" name="Oval 52"/>
            <p:cNvSpPr>
              <a:spLocks noChangeArrowheads="1"/>
            </p:cNvSpPr>
            <p:nvPr/>
          </p:nvSpPr>
          <p:spPr bwMode="auto">
            <a:xfrm>
              <a:off x="4089" y="1752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4</a:t>
              </a:r>
            </a:p>
          </p:txBody>
        </p:sp>
        <p:sp>
          <p:nvSpPr>
            <p:cNvPr id="111641" name="Oval 53"/>
            <p:cNvSpPr>
              <a:spLocks noChangeArrowheads="1"/>
            </p:cNvSpPr>
            <p:nvPr/>
          </p:nvSpPr>
          <p:spPr bwMode="auto">
            <a:xfrm>
              <a:off x="3726" y="2190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5</a:t>
              </a:r>
            </a:p>
          </p:txBody>
        </p:sp>
        <p:sp>
          <p:nvSpPr>
            <p:cNvPr id="111642" name="Line 54"/>
            <p:cNvSpPr>
              <a:spLocks noChangeShapeType="1"/>
            </p:cNvSpPr>
            <p:nvPr/>
          </p:nvSpPr>
          <p:spPr bwMode="auto">
            <a:xfrm flipH="1">
              <a:off x="3878" y="3068"/>
              <a:ext cx="272" cy="363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43" name="Line 55"/>
            <p:cNvSpPr>
              <a:spLocks noChangeShapeType="1"/>
            </p:cNvSpPr>
            <p:nvPr/>
          </p:nvSpPr>
          <p:spPr bwMode="auto">
            <a:xfrm flipH="1">
              <a:off x="3787" y="2705"/>
              <a:ext cx="0" cy="635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44" name="Oval 56"/>
            <p:cNvSpPr>
              <a:spLocks noChangeArrowheads="1"/>
            </p:cNvSpPr>
            <p:nvPr/>
          </p:nvSpPr>
          <p:spPr bwMode="auto">
            <a:xfrm>
              <a:off x="4089" y="2961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7</a:t>
              </a:r>
            </a:p>
          </p:txBody>
        </p:sp>
        <p:sp>
          <p:nvSpPr>
            <p:cNvPr id="111645" name="Text Box 57"/>
            <p:cNvSpPr txBox="1">
              <a:spLocks noChangeArrowheads="1"/>
            </p:cNvSpPr>
            <p:nvPr/>
          </p:nvSpPr>
          <p:spPr bwMode="auto">
            <a:xfrm>
              <a:off x="3606" y="2901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111646" name="Text Box 58"/>
            <p:cNvSpPr txBox="1">
              <a:spLocks noChangeArrowheads="1"/>
            </p:cNvSpPr>
            <p:nvPr/>
          </p:nvSpPr>
          <p:spPr bwMode="auto">
            <a:xfrm>
              <a:off x="3969" y="321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111647" name="Text Box 59"/>
          <p:cNvSpPr txBox="1">
            <a:spLocks noChangeArrowheads="1"/>
          </p:cNvSpPr>
          <p:nvPr/>
        </p:nvSpPr>
        <p:spPr bwMode="auto">
          <a:xfrm>
            <a:off x="1042988" y="1701800"/>
            <a:ext cx="3816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程序源代码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1.	dim a, b as integer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dim c as double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if (a &gt;0 and b &gt; 0) then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     c = c / a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end if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if (a &gt; 1 or c &gt; 1) then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     c = c + 1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end if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c = b + c</a:t>
            </a:r>
          </a:p>
        </p:txBody>
      </p:sp>
      <p:sp>
        <p:nvSpPr>
          <p:cNvPr id="111648" name="Text Box 67"/>
          <p:cNvSpPr txBox="1">
            <a:spLocks noChangeArrowheads="1"/>
          </p:cNvSpPr>
          <p:nvPr/>
        </p:nvSpPr>
        <p:spPr bwMode="auto">
          <a:xfrm>
            <a:off x="4859338" y="16954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程序控制流图</a:t>
            </a:r>
          </a:p>
        </p:txBody>
      </p:sp>
      <p:sp>
        <p:nvSpPr>
          <p:cNvPr id="111649" name="Rectangle 8"/>
          <p:cNvSpPr txBox="1">
            <a:spLocks noChangeArrowheads="1"/>
          </p:cNvSpPr>
          <p:nvPr/>
        </p:nvSpPr>
        <p:spPr bwMode="auto">
          <a:xfrm>
            <a:off x="1403350" y="333375"/>
            <a:ext cx="60848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6725" indent="-34766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9066"/>
              </a:buClr>
              <a:buFont typeface="Wingdings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示例：语句覆盖可发现的问题</a:t>
            </a:r>
            <a:endParaRPr lang="de-DE" altLang="de-DE" sz="320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655763" y="5842000"/>
            <a:ext cx="2551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(a, b ,c)= (1, 1, 2)</a:t>
            </a:r>
            <a:endParaRPr lang="zh-CN" altLang="en-US" sz="240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>
          <a:xfrm>
            <a:off x="1619250" y="366713"/>
            <a:ext cx="5953125" cy="561975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黑体" pitchFamily="49" charset="-122"/>
              </a:rPr>
              <a:t>测试方法 </a:t>
            </a:r>
            <a:r>
              <a:rPr lang="en-US" altLang="zh-CN" dirty="0" smtClean="0"/>
              <a:t>@SWEBOK 3.0</a:t>
            </a:r>
            <a:endParaRPr lang="zh-CN" altLang="en-US" dirty="0" smtClean="0"/>
          </a:p>
        </p:txBody>
      </p:sp>
      <p:sp>
        <p:nvSpPr>
          <p:cNvPr id="24578" name="幻灯片编号占位符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0259BD4-9A25-40C0-9194-E32954CE8CBE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24579" name="图片 4" descr="屏幕快照 2014-03-12 下午10.52.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873760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651500" y="2636838"/>
            <a:ext cx="996950" cy="59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noProof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IDBT</a:t>
            </a:r>
            <a:endParaRPr lang="zh-CN" altLang="en-US" sz="2800" i="0" noProof="1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538" y="3068638"/>
            <a:ext cx="896937" cy="59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noProof="1">
                <a:solidFill>
                  <a:srgbClr val="8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CBT</a:t>
            </a:r>
            <a:endParaRPr lang="zh-CN" altLang="en-US" sz="2800" i="0" noProof="1">
              <a:solidFill>
                <a:srgbClr val="8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538" y="3429000"/>
            <a:ext cx="857250" cy="595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noProof="1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FBT</a:t>
            </a:r>
            <a:endParaRPr lang="zh-CN" altLang="en-US" sz="2800" i="0" noProof="1">
              <a:solidFill>
                <a:srgbClr val="FF66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00563" y="3860800"/>
            <a:ext cx="895350" cy="595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noProof="1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UBT</a:t>
            </a:r>
            <a:endParaRPr lang="zh-CN" altLang="en-US" sz="2800" i="0" noProof="1">
              <a:solidFill>
                <a:srgbClr val="008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625" y="4221163"/>
            <a:ext cx="935038" cy="59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noProof="1"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MBT</a:t>
            </a:r>
            <a:endParaRPr lang="zh-CN" altLang="en-US" sz="2800" i="0" noProof="1">
              <a:solidFill>
                <a:srgbClr val="3366FF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12088" y="4652963"/>
            <a:ext cx="1146175" cy="59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noProof="1">
                <a:solidFill>
                  <a:srgbClr val="00009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TBNA</a:t>
            </a:r>
            <a:endParaRPr lang="zh-CN" altLang="en-US" sz="2800" i="0" noProof="1">
              <a:solidFill>
                <a:srgbClr val="00009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5" name="Group 66"/>
          <p:cNvGrpSpPr>
            <a:grpSpLocks/>
          </p:cNvGrpSpPr>
          <p:nvPr/>
        </p:nvGrpSpPr>
        <p:grpSpPr bwMode="auto">
          <a:xfrm>
            <a:off x="5219700" y="2133600"/>
            <a:ext cx="1655763" cy="4337050"/>
            <a:chOff x="3198" y="1152"/>
            <a:chExt cx="1043" cy="2732"/>
          </a:xfrm>
        </p:grpSpPr>
        <p:sp>
          <p:nvSpPr>
            <p:cNvPr id="113666" name="Line 3"/>
            <p:cNvSpPr>
              <a:spLocks noChangeShapeType="1"/>
            </p:cNvSpPr>
            <p:nvPr/>
          </p:nvSpPr>
          <p:spPr bwMode="auto">
            <a:xfrm flipH="1">
              <a:off x="3789" y="1160"/>
              <a:ext cx="0" cy="26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67" name="Line 4"/>
            <p:cNvSpPr>
              <a:spLocks noChangeShapeType="1"/>
            </p:cNvSpPr>
            <p:nvPr/>
          </p:nvSpPr>
          <p:spPr bwMode="auto">
            <a:xfrm flipH="1">
              <a:off x="3878" y="1888"/>
              <a:ext cx="272" cy="363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68" name="Line 5"/>
            <p:cNvSpPr>
              <a:spLocks noChangeShapeType="1"/>
            </p:cNvSpPr>
            <p:nvPr/>
          </p:nvSpPr>
          <p:spPr bwMode="auto">
            <a:xfrm flipH="1">
              <a:off x="3787" y="2297"/>
              <a:ext cx="0" cy="272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69" name="Line 6"/>
            <p:cNvSpPr>
              <a:spLocks noChangeShapeType="1"/>
            </p:cNvSpPr>
            <p:nvPr/>
          </p:nvSpPr>
          <p:spPr bwMode="auto">
            <a:xfrm flipH="1">
              <a:off x="3789" y="3476"/>
              <a:ext cx="0" cy="26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70" name="Line 12"/>
            <p:cNvSpPr>
              <a:spLocks noChangeShapeType="1"/>
            </p:cNvSpPr>
            <p:nvPr/>
          </p:nvSpPr>
          <p:spPr bwMode="auto">
            <a:xfrm flipH="1">
              <a:off x="3787" y="1571"/>
              <a:ext cx="0" cy="635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71" name="Line 15"/>
            <p:cNvSpPr>
              <a:spLocks noChangeShapeType="1"/>
            </p:cNvSpPr>
            <p:nvPr/>
          </p:nvSpPr>
          <p:spPr bwMode="auto">
            <a:xfrm>
              <a:off x="3789" y="1502"/>
              <a:ext cx="361" cy="29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72" name="Line 17"/>
            <p:cNvSpPr>
              <a:spLocks noChangeShapeType="1"/>
            </p:cNvSpPr>
            <p:nvPr/>
          </p:nvSpPr>
          <p:spPr bwMode="auto">
            <a:xfrm flipH="1" flipV="1">
              <a:off x="3878" y="2660"/>
              <a:ext cx="272" cy="317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73" name="Oval 24"/>
            <p:cNvSpPr>
              <a:spLocks noChangeArrowheads="1"/>
            </p:cNvSpPr>
            <p:nvPr/>
          </p:nvSpPr>
          <p:spPr bwMode="auto">
            <a:xfrm>
              <a:off x="3713" y="1426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3</a:t>
              </a:r>
            </a:p>
          </p:txBody>
        </p:sp>
        <p:sp>
          <p:nvSpPr>
            <p:cNvPr id="113674" name="Oval 25"/>
            <p:cNvSpPr>
              <a:spLocks noChangeArrowheads="1"/>
            </p:cNvSpPr>
            <p:nvPr/>
          </p:nvSpPr>
          <p:spPr bwMode="auto">
            <a:xfrm>
              <a:off x="3726" y="2553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6</a:t>
              </a:r>
            </a:p>
          </p:txBody>
        </p:sp>
        <p:sp>
          <p:nvSpPr>
            <p:cNvPr id="113675" name="Oval 27"/>
            <p:cNvSpPr>
              <a:spLocks noChangeArrowheads="1"/>
            </p:cNvSpPr>
            <p:nvPr/>
          </p:nvSpPr>
          <p:spPr bwMode="auto">
            <a:xfrm>
              <a:off x="3726" y="3340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8</a:t>
              </a:r>
            </a:p>
          </p:txBody>
        </p:sp>
        <p:sp>
          <p:nvSpPr>
            <p:cNvPr id="113676" name="Oval 28"/>
            <p:cNvSpPr>
              <a:spLocks noChangeArrowheads="1"/>
            </p:cNvSpPr>
            <p:nvPr/>
          </p:nvSpPr>
          <p:spPr bwMode="auto">
            <a:xfrm>
              <a:off x="3713" y="3732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9</a:t>
              </a:r>
            </a:p>
          </p:txBody>
        </p:sp>
        <p:sp>
          <p:nvSpPr>
            <p:cNvPr id="113677" name="Text Box 31"/>
            <p:cNvSpPr txBox="1">
              <a:spLocks noChangeArrowheads="1"/>
            </p:cNvSpPr>
            <p:nvPr/>
          </p:nvSpPr>
          <p:spPr bwMode="auto">
            <a:xfrm>
              <a:off x="3516" y="1300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  <a:ea typeface="宋体" pitchFamily="2" charset="-122"/>
                </a:rPr>
                <a:t>IF</a:t>
              </a:r>
            </a:p>
          </p:txBody>
        </p:sp>
        <p:sp>
          <p:nvSpPr>
            <p:cNvPr id="113678" name="Text Box 32"/>
            <p:cNvSpPr txBox="1">
              <a:spLocks noChangeArrowheads="1"/>
            </p:cNvSpPr>
            <p:nvPr/>
          </p:nvSpPr>
          <p:spPr bwMode="auto">
            <a:xfrm>
              <a:off x="3424" y="2523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  <a:ea typeface="宋体" pitchFamily="2" charset="-122"/>
                </a:rPr>
                <a:t>IF</a:t>
              </a:r>
            </a:p>
          </p:txBody>
        </p:sp>
        <p:sp>
          <p:nvSpPr>
            <p:cNvPr id="113679" name="Text Box 33"/>
            <p:cNvSpPr txBox="1">
              <a:spLocks noChangeArrowheads="1"/>
            </p:cNvSpPr>
            <p:nvPr/>
          </p:nvSpPr>
          <p:spPr bwMode="auto">
            <a:xfrm>
              <a:off x="3198" y="2161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  <a:ea typeface="宋体" pitchFamily="2" charset="-122"/>
                </a:rPr>
                <a:t>ENDIF</a:t>
              </a:r>
            </a:p>
          </p:txBody>
        </p:sp>
        <p:sp>
          <p:nvSpPr>
            <p:cNvPr id="113680" name="Text Box 34"/>
            <p:cNvSpPr txBox="1">
              <a:spLocks noChangeArrowheads="1"/>
            </p:cNvSpPr>
            <p:nvPr/>
          </p:nvSpPr>
          <p:spPr bwMode="auto">
            <a:xfrm>
              <a:off x="3198" y="334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  <a:ea typeface="宋体" pitchFamily="2" charset="-122"/>
                </a:rPr>
                <a:t>ENDIF</a:t>
              </a:r>
            </a:p>
          </p:txBody>
        </p:sp>
        <p:sp>
          <p:nvSpPr>
            <p:cNvPr id="113681" name="Text Box 39"/>
            <p:cNvSpPr txBox="1">
              <a:spLocks noChangeArrowheads="1"/>
            </p:cNvSpPr>
            <p:nvPr/>
          </p:nvSpPr>
          <p:spPr bwMode="auto">
            <a:xfrm>
              <a:off x="3969" y="2614"/>
              <a:ext cx="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113682" name="Text Box 40"/>
            <p:cNvSpPr txBox="1">
              <a:spLocks noChangeArrowheads="1"/>
            </p:cNvSpPr>
            <p:nvPr/>
          </p:nvSpPr>
          <p:spPr bwMode="auto">
            <a:xfrm>
              <a:off x="3787" y="234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13683" name="Text Box 41"/>
            <p:cNvSpPr txBox="1">
              <a:spLocks noChangeArrowheads="1"/>
            </p:cNvSpPr>
            <p:nvPr/>
          </p:nvSpPr>
          <p:spPr bwMode="auto">
            <a:xfrm>
              <a:off x="3787" y="3546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113684" name="Text Box 43"/>
            <p:cNvSpPr txBox="1">
              <a:spLocks noChangeArrowheads="1"/>
            </p:cNvSpPr>
            <p:nvPr/>
          </p:nvSpPr>
          <p:spPr bwMode="auto">
            <a:xfrm>
              <a:off x="3607" y="172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13685" name="Text Box 44"/>
            <p:cNvSpPr txBox="1">
              <a:spLocks noChangeArrowheads="1"/>
            </p:cNvSpPr>
            <p:nvPr/>
          </p:nvSpPr>
          <p:spPr bwMode="auto">
            <a:xfrm>
              <a:off x="3963" y="14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13686" name="Text Box 45"/>
            <p:cNvSpPr txBox="1">
              <a:spLocks noChangeArrowheads="1"/>
            </p:cNvSpPr>
            <p:nvPr/>
          </p:nvSpPr>
          <p:spPr bwMode="auto">
            <a:xfrm>
              <a:off x="3806" y="11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13687" name="Text Box 51"/>
            <p:cNvSpPr txBox="1">
              <a:spLocks noChangeArrowheads="1"/>
            </p:cNvSpPr>
            <p:nvPr/>
          </p:nvSpPr>
          <p:spPr bwMode="auto">
            <a:xfrm>
              <a:off x="3969" y="197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113688" name="Oval 52"/>
            <p:cNvSpPr>
              <a:spLocks noChangeArrowheads="1"/>
            </p:cNvSpPr>
            <p:nvPr/>
          </p:nvSpPr>
          <p:spPr bwMode="auto">
            <a:xfrm>
              <a:off x="4089" y="1752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4</a:t>
              </a:r>
            </a:p>
          </p:txBody>
        </p:sp>
        <p:sp>
          <p:nvSpPr>
            <p:cNvPr id="113689" name="Oval 53"/>
            <p:cNvSpPr>
              <a:spLocks noChangeArrowheads="1"/>
            </p:cNvSpPr>
            <p:nvPr/>
          </p:nvSpPr>
          <p:spPr bwMode="auto">
            <a:xfrm>
              <a:off x="3726" y="2190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5</a:t>
              </a:r>
            </a:p>
          </p:txBody>
        </p:sp>
        <p:sp>
          <p:nvSpPr>
            <p:cNvPr id="113690" name="Line 54"/>
            <p:cNvSpPr>
              <a:spLocks noChangeShapeType="1"/>
            </p:cNvSpPr>
            <p:nvPr/>
          </p:nvSpPr>
          <p:spPr bwMode="auto">
            <a:xfrm flipH="1">
              <a:off x="3878" y="3068"/>
              <a:ext cx="272" cy="363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91" name="Line 55"/>
            <p:cNvSpPr>
              <a:spLocks noChangeShapeType="1"/>
            </p:cNvSpPr>
            <p:nvPr/>
          </p:nvSpPr>
          <p:spPr bwMode="auto">
            <a:xfrm flipH="1">
              <a:off x="3787" y="2705"/>
              <a:ext cx="0" cy="635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692" name="Oval 56"/>
            <p:cNvSpPr>
              <a:spLocks noChangeArrowheads="1"/>
            </p:cNvSpPr>
            <p:nvPr/>
          </p:nvSpPr>
          <p:spPr bwMode="auto">
            <a:xfrm>
              <a:off x="4089" y="2961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ea typeface="宋体" pitchFamily="2" charset="-122"/>
                </a:rPr>
                <a:t>7</a:t>
              </a:r>
            </a:p>
          </p:txBody>
        </p:sp>
        <p:sp>
          <p:nvSpPr>
            <p:cNvPr id="113693" name="Text Box 57"/>
            <p:cNvSpPr txBox="1">
              <a:spLocks noChangeArrowheads="1"/>
            </p:cNvSpPr>
            <p:nvPr/>
          </p:nvSpPr>
          <p:spPr bwMode="auto">
            <a:xfrm>
              <a:off x="3606" y="2901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113694" name="Text Box 58"/>
            <p:cNvSpPr txBox="1">
              <a:spLocks noChangeArrowheads="1"/>
            </p:cNvSpPr>
            <p:nvPr/>
          </p:nvSpPr>
          <p:spPr bwMode="auto">
            <a:xfrm>
              <a:off x="3969" y="321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zh-CN">
                  <a:solidFill>
                    <a:srgbClr val="4D4D4D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113695" name="Text Box 59"/>
          <p:cNvSpPr txBox="1">
            <a:spLocks noChangeArrowheads="1"/>
          </p:cNvSpPr>
          <p:nvPr/>
        </p:nvSpPr>
        <p:spPr bwMode="auto">
          <a:xfrm>
            <a:off x="1042988" y="1701800"/>
            <a:ext cx="3816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程序源代码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1.	dim a, b as integer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dim c as double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if (a &gt;0 </a:t>
            </a:r>
            <a:r>
              <a:rPr lang="en-US" altLang="zh-CN">
                <a:solidFill>
                  <a:srgbClr val="FF0000"/>
                </a:solidFill>
              </a:rPr>
              <a:t>or</a:t>
            </a:r>
            <a:r>
              <a:rPr lang="en-US" altLang="zh-CN"/>
              <a:t> b &gt; 0) then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     c = c / a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end if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if (a &gt; 1 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en-US" altLang="zh-CN"/>
              <a:t> c &gt; 1) then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     c = c + 1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end if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zh-CN"/>
              <a:t>c = b + c</a:t>
            </a:r>
          </a:p>
        </p:txBody>
      </p:sp>
      <p:sp>
        <p:nvSpPr>
          <p:cNvPr id="113696" name="Text Box 67"/>
          <p:cNvSpPr txBox="1">
            <a:spLocks noChangeArrowheads="1"/>
          </p:cNvSpPr>
          <p:nvPr/>
        </p:nvSpPr>
        <p:spPr bwMode="auto">
          <a:xfrm>
            <a:off x="4859338" y="16954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程序控制流图</a:t>
            </a:r>
          </a:p>
        </p:txBody>
      </p:sp>
      <p:sp>
        <p:nvSpPr>
          <p:cNvPr id="113697" name="Rectangle 8"/>
          <p:cNvSpPr txBox="1">
            <a:spLocks noChangeArrowheads="1"/>
          </p:cNvSpPr>
          <p:nvPr/>
        </p:nvSpPr>
        <p:spPr bwMode="auto">
          <a:xfrm>
            <a:off x="1116013" y="404813"/>
            <a:ext cx="67325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6725" indent="-34766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9066"/>
              </a:buClr>
              <a:buFont typeface="Wingdings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示例：语句覆盖不能发现的问题</a:t>
            </a:r>
            <a:endParaRPr lang="de-DE" altLang="de-DE" sz="320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698" name="TextBox 37"/>
          <p:cNvSpPr txBox="1">
            <a:spLocks noChangeArrowheads="1"/>
          </p:cNvSpPr>
          <p:nvPr/>
        </p:nvSpPr>
        <p:spPr bwMode="auto">
          <a:xfrm>
            <a:off x="1655763" y="6057900"/>
            <a:ext cx="2551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(a, b ,c)= (1, 1, 2)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13699" name="矩形 2"/>
          <p:cNvSpPr>
            <a:spLocks noChangeArrowheads="1"/>
          </p:cNvSpPr>
          <p:nvPr/>
        </p:nvSpPr>
        <p:spPr bwMode="auto">
          <a:xfrm>
            <a:off x="3924300" y="3284538"/>
            <a:ext cx="631825" cy="369887"/>
          </a:xfrm>
          <a:prstGeom prst="rect">
            <a:avLst/>
          </a:prstGeom>
          <a:solidFill>
            <a:srgbClr val="D4EC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ea typeface="宋体" pitchFamily="2" charset="-122"/>
              </a:rPr>
              <a:t>and</a:t>
            </a:r>
            <a:endParaRPr lang="zh-CN" altLang="en-US">
              <a:solidFill>
                <a:srgbClr val="FF6600"/>
              </a:solidFill>
              <a:ea typeface="宋体" pitchFamily="2" charset="-122"/>
            </a:endParaRPr>
          </a:p>
        </p:txBody>
      </p:sp>
      <p:sp>
        <p:nvSpPr>
          <p:cNvPr id="113700" name="矩形 36"/>
          <p:cNvSpPr>
            <a:spLocks noChangeArrowheads="1"/>
          </p:cNvSpPr>
          <p:nvPr/>
        </p:nvSpPr>
        <p:spPr bwMode="auto">
          <a:xfrm>
            <a:off x="3995738" y="4797425"/>
            <a:ext cx="452437" cy="368300"/>
          </a:xfrm>
          <a:prstGeom prst="rect">
            <a:avLst/>
          </a:prstGeom>
          <a:solidFill>
            <a:srgbClr val="D4EC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ea typeface="宋体" pitchFamily="2" charset="-122"/>
              </a:rPr>
              <a:t>or</a:t>
            </a:r>
            <a:endParaRPr lang="zh-CN" altLang="en-US">
              <a:solidFill>
                <a:srgbClr val="FF6600"/>
              </a:solidFill>
              <a:ea typeface="宋体" pitchFamily="2" charset="-122"/>
            </a:endParaRPr>
          </a:p>
        </p:txBody>
      </p:sp>
      <p:cxnSp>
        <p:nvCxnSpPr>
          <p:cNvPr id="113701" name="曲线连接符 4"/>
          <p:cNvCxnSpPr>
            <a:cxnSpLocks noChangeShapeType="1"/>
            <a:stCxn id="113699" idx="1"/>
          </p:cNvCxnSpPr>
          <p:nvPr/>
        </p:nvCxnSpPr>
        <p:spPr bwMode="auto">
          <a:xfrm rot="10800000">
            <a:off x="2411413" y="3284538"/>
            <a:ext cx="1512887" cy="1857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3702" name="曲线连接符 42"/>
          <p:cNvCxnSpPr>
            <a:cxnSpLocks noChangeShapeType="1"/>
            <a:stCxn id="113700" idx="1"/>
          </p:cNvCxnSpPr>
          <p:nvPr/>
        </p:nvCxnSpPr>
        <p:spPr bwMode="auto">
          <a:xfrm rot="10800000">
            <a:off x="2555875" y="4508500"/>
            <a:ext cx="1439863" cy="473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170738" cy="533400"/>
          </a:xfrm>
        </p:spPr>
        <p:txBody>
          <a:bodyPr lIns="0" tIns="0" rIns="0" bIns="0"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3.4.1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判定覆盖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676291" name="Rectangle 3"/>
          <p:cNvSpPr>
            <a:spLocks noChangeArrowheads="1"/>
          </p:cNvSpPr>
          <p:nvPr/>
        </p:nvSpPr>
        <p:spPr bwMode="auto">
          <a:xfrm>
            <a:off x="395288" y="1844675"/>
            <a:ext cx="5400675" cy="3940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u="sng" noProof="1">
                <a:latin typeface="Arial" charset="0"/>
                <a:ea typeface="宋体" charset="-122"/>
              </a:rPr>
              <a:t>判定覆盖法的基本思想是设计若干用例，运行被测程序，使得程序中每个判断的取真分支和取假分支至少经历一次，即判断真假值均曾被满足</a:t>
            </a:r>
            <a:r>
              <a:rPr lang="zh-CN" altLang="en-US" sz="2400" i="0" noProof="1">
                <a:latin typeface="Arial" charset="0"/>
                <a:ea typeface="宋体" charset="-122"/>
              </a:rPr>
              <a:t>。</a:t>
            </a:r>
            <a:endParaRPr lang="en-US" altLang="zh-CN" sz="2400" i="0" noProof="1">
              <a:ea typeface="宋体" charset="-122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noProof="1">
                <a:latin typeface="Arial" charset="0"/>
                <a:ea typeface="宋体" charset="-122"/>
              </a:rPr>
              <a:t>一个判定代表着程序的一个分支，</a:t>
            </a:r>
            <a:endParaRPr lang="en-US" altLang="zh-CN" sz="2400" i="0" noProof="1">
              <a:ea typeface="宋体" charset="-122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defRPr/>
            </a:pPr>
            <a:r>
              <a:rPr lang="en-US" altLang="zh-CN" sz="2400" i="0" noProof="1">
                <a:latin typeface="Arial" charset="0"/>
                <a:ea typeface="宋体" charset="-122"/>
              </a:rPr>
              <a:t>     </a:t>
            </a:r>
            <a:r>
              <a:rPr lang="zh-CN" altLang="en-US" sz="2400" i="0" noProof="1">
                <a:latin typeface="Arial" charset="0"/>
                <a:ea typeface="宋体" charset="-122"/>
              </a:rPr>
              <a:t>所以判定覆盖也被称为分支覆盖。</a:t>
            </a:r>
            <a:endParaRPr lang="en-US" altLang="zh-CN" sz="2400" i="0" noProof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15715" name="Picture 2" descr="WhiteBox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773238"/>
            <a:ext cx="326707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5716" name="Straight Arrow Connector 6"/>
          <p:cNvCxnSpPr>
            <a:cxnSpLocks noChangeShapeType="1"/>
          </p:cNvCxnSpPr>
          <p:nvPr/>
        </p:nvCxnSpPr>
        <p:spPr bwMode="auto">
          <a:xfrm>
            <a:off x="6948488" y="2924175"/>
            <a:ext cx="863600" cy="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Arrow Connector 7"/>
          <p:cNvCxnSpPr>
            <a:cxnSpLocks noChangeShapeType="1"/>
          </p:cNvCxnSpPr>
          <p:nvPr/>
        </p:nvCxnSpPr>
        <p:spPr bwMode="auto">
          <a:xfrm flipH="1">
            <a:off x="6300788" y="3284538"/>
            <a:ext cx="1587" cy="7921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示例：绘制控制图</a:t>
            </a:r>
          </a:p>
        </p:txBody>
      </p:sp>
      <p:pic>
        <p:nvPicPr>
          <p:cNvPr id="117762" name="Picture 2" descr="WhiteBoxTestCa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557338"/>
            <a:ext cx="34194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3" name="Picture 3" descr="WhiteBox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313112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示例：设计测试用例</a:t>
            </a:r>
          </a:p>
        </p:txBody>
      </p:sp>
      <p:pic>
        <p:nvPicPr>
          <p:cNvPr id="118786" name="Picture 3" descr="WhiteBoxTest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875"/>
            <a:ext cx="331311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35600" y="2997200"/>
            <a:ext cx="2551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(a, b ,c)= (1, 1, 2)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08625" y="3824288"/>
            <a:ext cx="2652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(a, b ,c)= (-1, 1, 0)</a:t>
            </a:r>
            <a:endParaRPr lang="zh-CN" altLang="en-US" sz="240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170738" cy="533400"/>
          </a:xfrm>
        </p:spPr>
        <p:txBody>
          <a:bodyPr lIns="0" tIns="0" rIns="0" bIns="0"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3.4.2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条件覆盖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19810" name="Rectangle 3"/>
          <p:cNvSpPr>
            <a:spLocks noChangeArrowheads="1"/>
          </p:cNvSpPr>
          <p:nvPr/>
        </p:nvSpPr>
        <p:spPr bwMode="auto">
          <a:xfrm>
            <a:off x="684213" y="1916113"/>
            <a:ext cx="7620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u="sng"/>
              <a:t>条件覆盖的基本思想是设计若干测试用例，执行被测程序以后，要使每个判断中每个条件的可能取值至少满足一次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119811" name="文本框 1"/>
          <p:cNvSpPr txBox="1">
            <a:spLocks noChangeArrowheads="1"/>
          </p:cNvSpPr>
          <p:nvPr/>
        </p:nvSpPr>
        <p:spPr bwMode="auto">
          <a:xfrm>
            <a:off x="1692275" y="45085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a&gt;0 and b&gt;0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 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19812" name="文本框 5"/>
          <p:cNvSpPr txBox="1">
            <a:spLocks noChangeArrowheads="1"/>
          </p:cNvSpPr>
          <p:nvPr/>
        </p:nvSpPr>
        <p:spPr bwMode="auto">
          <a:xfrm>
            <a:off x="5219700" y="4005263"/>
            <a:ext cx="12239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6600"/>
                </a:solidFill>
                <a:ea typeface="宋体" pitchFamily="2" charset="-122"/>
              </a:rPr>
              <a:t>a&gt;0</a:t>
            </a:r>
          </a:p>
          <a:p>
            <a:endParaRPr lang="en-US" altLang="zh-CN" sz="3200">
              <a:solidFill>
                <a:srgbClr val="FF6600"/>
              </a:solidFill>
              <a:ea typeface="宋体" pitchFamily="2" charset="-122"/>
            </a:endParaRPr>
          </a:p>
          <a:p>
            <a:r>
              <a:rPr lang="zh-CN" altLang="zh-CN" sz="3200">
                <a:solidFill>
                  <a:srgbClr val="FF6600"/>
                </a:solidFill>
                <a:ea typeface="宋体" pitchFamily="2" charset="-122"/>
              </a:rPr>
              <a:t>b</a:t>
            </a:r>
            <a:r>
              <a:rPr lang="en-US" altLang="zh-CN" sz="3200">
                <a:solidFill>
                  <a:srgbClr val="FF6600"/>
                </a:solidFill>
                <a:ea typeface="宋体" pitchFamily="2" charset="-122"/>
              </a:rPr>
              <a:t>&gt;0 </a:t>
            </a:r>
            <a:endParaRPr lang="zh-CN" altLang="en-US" sz="3200">
              <a:solidFill>
                <a:srgbClr val="FF6600"/>
              </a:solidFill>
              <a:ea typeface="宋体" pitchFamily="2" charset="-122"/>
            </a:endParaRPr>
          </a:p>
        </p:txBody>
      </p:sp>
      <p:sp>
        <p:nvSpPr>
          <p:cNvPr id="119813" name="左大括号 2"/>
          <p:cNvSpPr>
            <a:spLocks/>
          </p:cNvSpPr>
          <p:nvPr/>
        </p:nvSpPr>
        <p:spPr bwMode="auto">
          <a:xfrm>
            <a:off x="4427538" y="4005263"/>
            <a:ext cx="649287" cy="1584325"/>
          </a:xfrm>
          <a:prstGeom prst="leftBrace">
            <a:avLst>
              <a:gd name="adj1" fmla="val 29202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示例：列出所有条件</a:t>
            </a:r>
          </a:p>
        </p:txBody>
      </p:sp>
      <p:pic>
        <p:nvPicPr>
          <p:cNvPr id="121858" name="Picture 2" descr="WhiteBoxTestCa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1952625"/>
            <a:ext cx="23431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59" name="Picture 3" descr="WhiteBox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773238"/>
            <a:ext cx="24780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6084888" y="1835150"/>
            <a:ext cx="2771775" cy="4338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indent="85725">
              <a:lnSpc>
                <a:spcPct val="150000"/>
              </a:lnSpc>
              <a:tabLst>
                <a:tab pos="495300" algn="l"/>
              </a:tabLst>
            </a:pPr>
            <a:r>
              <a:rPr lang="zh-CN" sz="2000" b="1" i="0" noProof="1">
                <a:solidFill>
                  <a:srgbClr val="0070C0"/>
                </a:solidFill>
                <a:ea typeface="宋体" pitchFamily="2" charset="-122"/>
                <a:cs typeface="Arial" pitchFamily="34" charset="0"/>
              </a:rPr>
              <a:t>判定条件</a:t>
            </a:r>
            <a:r>
              <a:rPr lang="en-US" altLang="zh-CN" sz="2000" b="1" i="0" noProof="1">
                <a:solidFill>
                  <a:srgbClr val="0070C0"/>
                </a:solidFill>
                <a:ea typeface="宋体" pitchFamily="2" charset="-122"/>
                <a:cs typeface="Arial" pitchFamily="34" charset="0"/>
              </a:rPr>
              <a:t>M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：</a:t>
            </a:r>
            <a:endParaRPr lang="zh-CN" altLang="en-US" i="0" noProof="1">
              <a:ea typeface="宋体" pitchFamily="2" charset="-122"/>
              <a:cs typeface="宋体" pitchFamily="2" charset="-122"/>
            </a:endParaRPr>
          </a:p>
          <a:p>
            <a:pPr eaLnBrk="0" hangingPunct="0">
              <a:lnSpc>
                <a:spcPct val="150000"/>
              </a:lnSpc>
              <a:buFontTx/>
              <a:buChar char="•"/>
              <a:tabLst>
                <a:tab pos="495300" algn="l"/>
              </a:tabLst>
            </a:pP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条件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a&gt;0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： 取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.T.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时为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T1</a:t>
            </a:r>
          </a:p>
          <a:p>
            <a:pPr marL="900430" defTabSz="-635" eaLnBrk="0" hangingPunct="0">
              <a:lnSpc>
                <a:spcPct val="150000"/>
              </a:lnSpc>
              <a:tabLst>
                <a:tab pos="495300" algn="l"/>
              </a:tabLst>
            </a:pP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取</a:t>
            </a:r>
            <a:r>
              <a:rPr lang="en-US" altLang="zh-CN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.F.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时为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F1</a:t>
            </a:r>
            <a:endParaRPr lang="zh-CN" altLang="en-US" i="0" noProof="1">
              <a:ea typeface="宋体" pitchFamily="2" charset="-122"/>
              <a:cs typeface="宋体" pitchFamily="2" charset="-122"/>
            </a:endParaRPr>
          </a:p>
          <a:p>
            <a:pPr defTabSz="-635" eaLnBrk="0" hangingPunct="0">
              <a:lnSpc>
                <a:spcPct val="150000"/>
              </a:lnSpc>
              <a:buFontTx/>
              <a:buChar char="•"/>
              <a:tabLst>
                <a:tab pos="495300" algn="l"/>
              </a:tabLst>
            </a:pP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条件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b&gt;0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： 取</a:t>
            </a:r>
            <a:r>
              <a:rPr lang="en-US" altLang="zh-CN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.T.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时为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T2</a:t>
            </a:r>
          </a:p>
          <a:p>
            <a:pPr marL="900430" defTabSz="-635" eaLnBrk="0" hangingPunct="0">
              <a:lnSpc>
                <a:spcPct val="150000"/>
              </a:lnSpc>
              <a:tabLst>
                <a:tab pos="495300" algn="l"/>
              </a:tabLst>
            </a:pP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取</a:t>
            </a:r>
            <a:r>
              <a:rPr lang="en-US" altLang="zh-CN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.F.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时为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F2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；</a:t>
            </a:r>
            <a:endParaRPr lang="zh-CN" altLang="en-US" i="0" noProof="1">
              <a:ea typeface="宋体" pitchFamily="2" charset="-122"/>
              <a:cs typeface="宋体" pitchFamily="2" charset="-122"/>
            </a:endParaRPr>
          </a:p>
          <a:p>
            <a:pPr eaLnBrk="0" hangingPunct="0">
              <a:lnSpc>
                <a:spcPct val="150000"/>
              </a:lnSpc>
              <a:tabLst>
                <a:tab pos="495300" algn="l"/>
              </a:tabLst>
            </a:pPr>
            <a:r>
              <a:rPr lang="zh-CN" altLang="en-US" sz="2000" b="1" noProof="1">
                <a:solidFill>
                  <a:srgbClr val="0070C0"/>
                </a:solidFill>
                <a:ea typeface="宋体" pitchFamily="2" charset="-122"/>
                <a:cs typeface="Arial" pitchFamily="34" charset="0"/>
              </a:rPr>
              <a:t>判定条件</a:t>
            </a:r>
            <a:r>
              <a:rPr lang="en-US" altLang="zh-CN" sz="2000" b="1" noProof="1">
                <a:solidFill>
                  <a:srgbClr val="0070C0"/>
                </a:solidFill>
                <a:ea typeface="宋体" pitchFamily="2" charset="-122"/>
                <a:cs typeface="Arial" pitchFamily="34" charset="0"/>
              </a:rPr>
              <a:t>N</a:t>
            </a:r>
            <a:r>
              <a:rPr lang="zh-CN" altLang="en-US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：</a:t>
            </a:r>
            <a:endParaRPr lang="zh-CN" altLang="en-US" i="0" noProof="1">
              <a:ea typeface="宋体" pitchFamily="2" charset="-122"/>
              <a:cs typeface="宋体" pitchFamily="2" charset="-122"/>
            </a:endParaRPr>
          </a:p>
          <a:p>
            <a:pPr defTabSz="-635" eaLnBrk="0" hangingPunct="0">
              <a:lnSpc>
                <a:spcPct val="150000"/>
              </a:lnSpc>
              <a:buFontTx/>
              <a:buChar char="•"/>
              <a:tabLst>
                <a:tab pos="495300" algn="l"/>
              </a:tabLst>
            </a:pP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条件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a&gt;1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： 取</a:t>
            </a:r>
            <a:r>
              <a:rPr lang="en-US" altLang="zh-CN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.T.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时为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T3</a:t>
            </a:r>
          </a:p>
          <a:p>
            <a:pPr marL="900430" defTabSz="-635" eaLnBrk="0" hangingPunct="0">
              <a:lnSpc>
                <a:spcPct val="150000"/>
              </a:lnSpc>
              <a:tabLst>
                <a:tab pos="899795" algn="l"/>
              </a:tabLst>
            </a:pP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取</a:t>
            </a:r>
            <a:r>
              <a:rPr lang="en-US" altLang="zh-CN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.F.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时为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F3</a:t>
            </a:r>
            <a:endParaRPr lang="zh-CN" altLang="en-US" i="0" noProof="1">
              <a:ea typeface="宋体" pitchFamily="2" charset="-122"/>
              <a:cs typeface="宋体" pitchFamily="2" charset="-122"/>
            </a:endParaRPr>
          </a:p>
          <a:p>
            <a:pPr defTabSz="-635" eaLnBrk="0" hangingPunct="0">
              <a:lnSpc>
                <a:spcPct val="150000"/>
              </a:lnSpc>
              <a:buFontTx/>
              <a:buChar char="•"/>
              <a:tabLst>
                <a:tab pos="495300" algn="l"/>
              </a:tabLst>
            </a:pP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条件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c&gt;1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： 取</a:t>
            </a:r>
            <a:r>
              <a:rPr lang="en-US" altLang="zh-CN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.T.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时为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T4</a:t>
            </a:r>
          </a:p>
          <a:p>
            <a:pPr marL="900430" defTabSz="-635" eaLnBrk="0" hangingPunct="0">
              <a:lnSpc>
                <a:spcPct val="150000"/>
              </a:lnSpc>
              <a:tabLst>
                <a:tab pos="495300" algn="l"/>
              </a:tabLst>
            </a:pPr>
            <a:r>
              <a:rPr lang="zh-CN" altLang="en-US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取</a:t>
            </a:r>
            <a:r>
              <a:rPr lang="en-US" altLang="zh-CN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.F.</a:t>
            </a:r>
            <a:r>
              <a:rPr lang="zh-CN" altLang="en-US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时为</a:t>
            </a:r>
            <a:r>
              <a:rPr lang="en-US" altLang="zh-CN" i="0" noProof="1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F4</a:t>
            </a:r>
            <a:endParaRPr lang="zh-CN" altLang="en-US" i="0" noProof="1"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8"/>
          <p:cNvSpPr txBox="1">
            <a:spLocks noChangeArrowheads="1"/>
          </p:cNvSpPr>
          <p:nvPr/>
        </p:nvSpPr>
        <p:spPr bwMode="auto">
          <a:xfrm>
            <a:off x="1116013" y="404813"/>
            <a:ext cx="67325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6725" indent="-34766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9066"/>
              </a:buClr>
              <a:buFont typeface="Wingdings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示例：覆盖所有条件</a:t>
            </a:r>
            <a:endParaRPr lang="de-DE" altLang="de-DE" sz="320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295400" y="2024063"/>
            <a:ext cx="2654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(a, b ,c)= (2, -1, 0)</a:t>
            </a:r>
            <a:endParaRPr lang="zh-CN" altLang="en-US" sz="240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439863" y="3824288"/>
            <a:ext cx="2652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(a, b ,c)= (-1, 1, 2)</a:t>
            </a:r>
            <a:endParaRPr lang="zh-CN" altLang="en-US" sz="2400">
              <a:ea typeface="宋体" pitchFamily="2" charset="-122"/>
            </a:endParaRPr>
          </a:p>
        </p:txBody>
      </p:sp>
      <p:pic>
        <p:nvPicPr>
          <p:cNvPr id="122884" name="Picture 3" descr="WhiteBox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628775"/>
            <a:ext cx="3203575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124075" y="2852738"/>
            <a:ext cx="2303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ea typeface="宋体" pitchFamily="2" charset="-122"/>
              </a:rPr>
              <a:t>T1, F2, T3, F4</a:t>
            </a:r>
            <a:endParaRPr lang="zh-CN" altLang="en-US" sz="2400" b="1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195513" y="4724400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F1, T2, F3, T4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727200" y="5697538"/>
            <a:ext cx="264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ea typeface="宋体" pitchFamily="2" charset="-122"/>
              </a:rPr>
              <a:t>但有什么问题吗？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ounded Rectangle 17"/>
          <p:cNvSpPr>
            <a:spLocks noChangeArrowheads="1"/>
          </p:cNvSpPr>
          <p:nvPr/>
        </p:nvSpPr>
        <p:spPr bwMode="auto">
          <a:xfrm>
            <a:off x="2916238" y="3573463"/>
            <a:ext cx="1619250" cy="2519362"/>
          </a:xfrm>
          <a:prstGeom prst="roundRect">
            <a:avLst>
              <a:gd name="adj" fmla="val 16667"/>
            </a:avLst>
          </a:prstGeom>
          <a:solidFill>
            <a:srgbClr val="FFFBBF">
              <a:alpha val="50000"/>
            </a:srgbClr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581025"/>
            <a:ext cx="7170738" cy="533400"/>
          </a:xfrm>
        </p:spPr>
        <p:txBody>
          <a:bodyPr lIns="0" tIns="0" rIns="0" bIns="0"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3.4.3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判定条件覆盖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84213" y="1484313"/>
            <a:ext cx="7991475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u="sng"/>
              <a:t>判定</a:t>
            </a:r>
            <a:r>
              <a:rPr lang="en-US" altLang="zh-CN" sz="2400" i="0" u="sng"/>
              <a:t>-</a:t>
            </a:r>
            <a:r>
              <a:rPr lang="zh-CN" altLang="en-US" sz="2400" i="0" u="sng"/>
              <a:t>条件覆盖是判定和条件覆盖设计方法的交集</a:t>
            </a:r>
            <a:r>
              <a:rPr lang="zh-CN" altLang="en-US" sz="2400" i="0"/>
              <a:t>，即设计足够的测试用例，使得判断条件中的所有条件可能取值至少执行一次，同时，所有判断的可能结果至少执行一次</a:t>
            </a:r>
            <a:endParaRPr lang="en-US" altLang="zh-CN" sz="2400" i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3" y="3716338"/>
          <a:ext cx="7632700" cy="2257425"/>
        </p:xfrm>
        <a:graphic>
          <a:graphicData uri="http://schemas.openxmlformats.org/drawingml/2006/table">
            <a:tbl>
              <a:tblPr/>
              <a:tblGrid>
                <a:gridCol w="194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2400" b="1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条件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取值条件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分支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判定条件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79">
                <a:tc>
                  <a:txBody>
                    <a:bodyPr/>
                    <a:lstStyle/>
                    <a:p>
                      <a:pPr algn="just" defTabSz="-635">
                        <a:lnSpc>
                          <a:spcPct val="120000"/>
                        </a:lnSpc>
                        <a:spcAft>
                          <a:spcPts val="120"/>
                        </a:spcAft>
                        <a:tabLst>
                          <a:tab pos="1614170" algn="l"/>
                        </a:tabLs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a&gt;0, b&gt;0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,</a:t>
                      </a:r>
                      <a:r>
                        <a:rPr lang="en-US" sz="2000" kern="100" baseline="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c&gt;1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a&gt;0</a:t>
                      </a:r>
                      <a:r>
                        <a:rPr lang="en-US" altLang="zh-CN" sz="2000" kern="1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AND</a:t>
                      </a: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b&gt;0</a:t>
                      </a:r>
                      <a:endParaRPr lang="zh-CN" sz="2000" kern="100" dirty="0">
                        <a:solidFill>
                          <a:srgbClr val="3366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3366FF"/>
                          </a:solidFill>
                          <a:latin typeface="Arial"/>
                          <a:ea typeface="宋体"/>
                          <a:cs typeface="Times New Roman"/>
                        </a:rPr>
                        <a:t>M=.T.</a:t>
                      </a:r>
                      <a:endParaRPr lang="zh-CN" sz="2000" kern="100" dirty="0">
                        <a:solidFill>
                          <a:srgbClr val="3366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3366FF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kern="100" dirty="0">
                        <a:solidFill>
                          <a:srgbClr val="3366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24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a&lt;=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, 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0, a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1, c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&lt;=1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a&gt;1</a:t>
                      </a:r>
                      <a:r>
                        <a:rPr lang="en-US" altLang="zh-CN" sz="2000" kern="1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"/>
                        </a:rPr>
                        <a:t> OR </a:t>
                      </a: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c&gt;1</a:t>
                      </a:r>
                      <a:endParaRPr lang="zh-CN" sz="20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N=.F.</a:t>
                      </a:r>
                      <a:endParaRPr lang="zh-CN" sz="20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954" name="Rounded Rectangle 18"/>
          <p:cNvSpPr>
            <a:spLocks noChangeArrowheads="1"/>
          </p:cNvSpPr>
          <p:nvPr/>
        </p:nvSpPr>
        <p:spPr bwMode="auto">
          <a:xfrm>
            <a:off x="6372225" y="3716338"/>
            <a:ext cx="1512888" cy="2233612"/>
          </a:xfrm>
          <a:prstGeom prst="roundRect">
            <a:avLst>
              <a:gd name="adj" fmla="val 16667"/>
            </a:avLst>
          </a:prstGeom>
          <a:solidFill>
            <a:srgbClr val="FFFBBF">
              <a:alpha val="50000"/>
            </a:srgbClr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8"/>
          <p:cNvSpPr txBox="1">
            <a:spLocks noChangeArrowheads="1"/>
          </p:cNvSpPr>
          <p:nvPr/>
        </p:nvSpPr>
        <p:spPr bwMode="auto">
          <a:xfrm>
            <a:off x="1187450" y="333375"/>
            <a:ext cx="6732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6725" indent="-347663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9066"/>
              </a:buClr>
              <a:buFont typeface="Wingdings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示例：覆盖判定</a:t>
            </a:r>
            <a:r>
              <a:rPr lang="en-US" altLang="zh-CN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条件</a:t>
            </a:r>
            <a:endParaRPr lang="de-DE" altLang="de-DE" sz="320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295400" y="2024063"/>
            <a:ext cx="2551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(a, b ,c)= (2, 1, 2)</a:t>
            </a:r>
            <a:endParaRPr lang="zh-CN" altLang="en-US" sz="240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439863" y="3824288"/>
            <a:ext cx="2652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(a, b ,c)= (-1, 0, 1)</a:t>
            </a:r>
            <a:endParaRPr lang="zh-CN" altLang="en-US" sz="2400">
              <a:ea typeface="宋体" pitchFamily="2" charset="-122"/>
            </a:endParaRPr>
          </a:p>
        </p:txBody>
      </p:sp>
      <p:pic>
        <p:nvPicPr>
          <p:cNvPr id="126980" name="Picture 3" descr="WhiteBox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628775"/>
            <a:ext cx="3203575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124075" y="2852738"/>
            <a:ext cx="2303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ea typeface="宋体" pitchFamily="2" charset="-122"/>
              </a:rPr>
              <a:t>T1, T2, T3, T4</a:t>
            </a:r>
            <a:endParaRPr lang="zh-CN" altLang="en-US" sz="2400" b="1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195513" y="4724400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F1, F2, F3, F4</a:t>
            </a:r>
            <a:endParaRPr lang="zh-CN" altLang="en-US" sz="2400" b="1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170737" cy="533400"/>
          </a:xfrm>
        </p:spPr>
        <p:txBody>
          <a:bodyPr lIns="0" tIns="0" rIns="0" bIns="0"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3.4.4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条件组合测试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29026" name="Rectangle 3"/>
          <p:cNvSpPr>
            <a:spLocks noChangeArrowheads="1"/>
          </p:cNvSpPr>
          <p:nvPr/>
        </p:nvSpPr>
        <p:spPr bwMode="auto">
          <a:xfrm>
            <a:off x="611188" y="1916113"/>
            <a:ext cx="7921625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u="sng"/>
              <a:t>条件组合覆盖的基本思想是设计足够的测试用例，使得判断中每个条件的所有可能至少出现一次，并且每个判断本身的判定结果也至少出现一次</a:t>
            </a:r>
            <a:r>
              <a:rPr lang="zh-CN" altLang="en-US" sz="2400" i="0"/>
              <a:t>。</a:t>
            </a:r>
            <a:endParaRPr lang="en-US" altLang="zh-CN" sz="2400" i="0"/>
          </a:p>
          <a:p>
            <a:pPr eaLnBrk="0" hangingPunct="0"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endParaRPr lang="en-US" altLang="zh-CN" sz="2400" i="0"/>
          </a:p>
          <a:p>
            <a:pPr eaLnBrk="0" hangingPunct="0"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/>
              <a:t>它与条件覆盖的差别是它不是简单地要求每个条件都出现“真”与“假”两种结果，而是要求让这些结果的</a:t>
            </a:r>
            <a:r>
              <a:rPr lang="zh-CN" altLang="en-US" sz="2400" b="1" i="0"/>
              <a:t>所有可能组合都至少出现一次</a:t>
            </a:r>
            <a:endParaRPr lang="en-US" altLang="zh-CN" sz="2400" b="1" i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>
          <a:xfrm>
            <a:off x="1258888" y="366713"/>
            <a:ext cx="6313487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具体方法或技术</a:t>
            </a:r>
          </a:p>
        </p:txBody>
      </p:sp>
      <p:sp>
        <p:nvSpPr>
          <p:cNvPr id="25602" name="幻灯片编号占位符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E0258A-5D5F-40CC-BB88-4370013AB34B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8313" y="1700213"/>
          <a:ext cx="8135937" cy="485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125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IDBT</a:t>
                      </a:r>
                      <a:endParaRPr lang="zh-CN" altLang="en-US" sz="2400" i="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等价类、边界值、两两组合（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pairwise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）、随机测试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黑盒测试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25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CBT</a:t>
                      </a:r>
                      <a:endParaRPr lang="zh-CN" altLang="en-US" sz="2400" i="0" dirty="0" smtClean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基于控制流的标准、基于数据流的标准、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CBT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参考模型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白盒测试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243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FBT</a:t>
                      </a:r>
                      <a:endParaRPr lang="zh-CN" altLang="en-US" sz="2400" i="0" dirty="0" smtClean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故障模型、错误猜测法、变异测试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243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UBT</a:t>
                      </a:r>
                      <a:endParaRPr lang="zh-CN" altLang="en-US" sz="2400" i="0" dirty="0" smtClean="0"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操作配置</a:t>
                      </a:r>
                      <a:r>
                        <a:rPr lang="zh-CN" altLang="en-US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operational</a:t>
                      </a:r>
                      <a:r>
                        <a:rPr lang="zh-CN" altLang="en-US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profile</a:t>
                      </a:r>
                      <a:r>
                        <a:rPr lang="zh-CN" altLang="en-US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）、用户观察启发</a:t>
                      </a:r>
                      <a:endParaRPr lang="zh-CN" alt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黑盒测试</a:t>
                      </a: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125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MBT</a:t>
                      </a:r>
                      <a:endParaRPr lang="zh-CN" altLang="en-US" sz="2400" i="0" dirty="0" smtClean="0"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决策表、有限状态机、形式化验证、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TTCN3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、工作流模型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125">
                <a:tc>
                  <a:txBody>
                    <a:bodyPr/>
                    <a:lstStyle/>
                    <a:p>
                      <a:pPr marL="0" marR="0" indent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00009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TBNA</a:t>
                      </a:r>
                      <a:endParaRPr lang="zh-CN" altLang="en-US" sz="2400" i="0" dirty="0" smtClean="0">
                        <a:solidFill>
                          <a:srgbClr val="00009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OOS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web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real-time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SOA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embedded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safe-critical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应用领域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ounded Rectangle 4"/>
          <p:cNvSpPr>
            <a:spLocks noChangeArrowheads="1"/>
          </p:cNvSpPr>
          <p:nvPr/>
        </p:nvSpPr>
        <p:spPr bwMode="auto">
          <a:xfrm>
            <a:off x="2198688" y="2041525"/>
            <a:ext cx="1752600" cy="3322638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1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</a:t>
            </a:r>
            <a:r>
              <a:rPr lang="zh-CN" altLang="en-US" sz="4000" b="1" i="1" smtClean="0">
                <a:solidFill>
                  <a:schemeClr val="hlink"/>
                </a:solidFill>
              </a:rPr>
              <a:t> </a:t>
            </a:r>
            <a:r>
              <a:rPr lang="en-US" altLang="zh-CN" b="1" i="1" smtClean="0">
                <a:solidFill>
                  <a:schemeClr val="hlink"/>
                </a:solidFill>
              </a:rPr>
              <a:t>(1)</a:t>
            </a:r>
            <a:endParaRPr lang="zh-CN" altLang="en-US" b="1" i="1" smtClean="0">
              <a:solidFill>
                <a:schemeClr val="hlin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0288" y="2224088"/>
          <a:ext cx="7302500" cy="3048000"/>
        </p:xfrm>
        <a:graphic>
          <a:graphicData uri="http://schemas.openxmlformats.org/drawingml/2006/table">
            <a:tbl>
              <a:tblPr/>
              <a:tblGrid>
                <a:gridCol w="1156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组合编号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覆盖条件取值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判定条件取值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判定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条件组合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b&gt;0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取真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b&lt;=0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取假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a&lt;=0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b&gt;0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取假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a&lt;=0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b&lt;=0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取假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a&gt;1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c&gt;1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取真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a&gt;1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c&lt;=1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取真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c&gt;1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取真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a&lt;=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c&lt;=1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取假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ounded Rectangle 4"/>
          <p:cNvSpPr>
            <a:spLocks noChangeArrowheads="1"/>
          </p:cNvSpPr>
          <p:nvPr/>
        </p:nvSpPr>
        <p:spPr bwMode="auto">
          <a:xfrm>
            <a:off x="4140200" y="1916113"/>
            <a:ext cx="1387475" cy="3673475"/>
          </a:xfrm>
          <a:prstGeom prst="roundRect">
            <a:avLst>
              <a:gd name="adj" fmla="val 16667"/>
            </a:avLst>
          </a:prstGeom>
          <a:solidFill>
            <a:srgbClr val="FFFBBF">
              <a:alpha val="50000"/>
            </a:srgbClr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</a:t>
            </a:r>
            <a:r>
              <a:rPr lang="zh-CN" altLang="en-US" sz="4000" b="1" i="1" smtClean="0">
                <a:solidFill>
                  <a:schemeClr val="hlink"/>
                </a:solidFill>
              </a:rPr>
              <a:t> </a:t>
            </a:r>
            <a:r>
              <a:rPr lang="en-US" altLang="zh-CN" b="1" i="1" smtClean="0">
                <a:solidFill>
                  <a:schemeClr val="hlink"/>
                </a:solidFill>
              </a:rPr>
              <a:t>(2)</a:t>
            </a:r>
            <a:endParaRPr lang="zh-CN" altLang="en-US" b="1" i="1" smtClean="0">
              <a:solidFill>
                <a:schemeClr val="hlin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388" y="1916113"/>
          <a:ext cx="6121400" cy="3622674"/>
        </p:xfrm>
        <a:graphic>
          <a:graphicData uri="http://schemas.openxmlformats.org/drawingml/2006/table">
            <a:tbl>
              <a:tblPr/>
              <a:tblGrid>
                <a:gridCol w="2736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45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测试用例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覆盖条件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Arial"/>
                        </a:rPr>
                        <a:t>覆盖路径</a:t>
                      </a:r>
                      <a:endParaRPr lang="zh-CN" sz="18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Arial"/>
                        </a:rPr>
                        <a:t>覆盖组合</a:t>
                      </a:r>
                      <a:endParaRPr lang="zh-CN" sz="18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19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c=6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1-2-4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15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(</a:t>
                      </a:r>
                      <a:r>
                        <a:rPr lang="en-US" sz="1800" kern="100" dirty="0" err="1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,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,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)=(2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-2)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P3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742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2,3)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2,6) </a:t>
                      </a:r>
                      <a:endParaRPr lang="zh-CN" alt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P3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742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,-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2,-3) 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,-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2,-5) </a:t>
                      </a:r>
                      <a:endParaRPr lang="zh-CN" altLang="zh-CN" sz="18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1-3-5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155" name="Rounded Rectangle 6"/>
          <p:cNvSpPr>
            <a:spLocks noChangeArrowheads="1"/>
          </p:cNvSpPr>
          <p:nvPr/>
        </p:nvSpPr>
        <p:spPr bwMode="auto">
          <a:xfrm>
            <a:off x="5508625" y="1989138"/>
            <a:ext cx="863600" cy="35274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156" name="TextBox 7"/>
          <p:cNvSpPr txBox="1">
            <a:spLocks noChangeArrowheads="1"/>
          </p:cNvSpPr>
          <p:nvPr/>
        </p:nvSpPr>
        <p:spPr bwMode="auto">
          <a:xfrm>
            <a:off x="1116013" y="6237288"/>
            <a:ext cx="7119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ea typeface="宋体" pitchFamily="2" charset="-122"/>
              </a:rPr>
              <a:t>覆盖了所有组合，但覆盖路径有限，</a:t>
            </a:r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1-2-5 </a:t>
            </a:r>
            <a:r>
              <a:rPr lang="zh-CN" altLang="en-US" sz="2400">
                <a:solidFill>
                  <a:srgbClr val="C00000"/>
                </a:solidFill>
                <a:ea typeface="宋体" pitchFamily="2" charset="-122"/>
              </a:rPr>
              <a:t>没被覆盖</a:t>
            </a:r>
          </a:p>
        </p:txBody>
      </p:sp>
      <p:pic>
        <p:nvPicPr>
          <p:cNvPr id="133157" name="Picture 2" descr="WhiteBoxTestCas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2775"/>
            <a:ext cx="2513012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标题 1"/>
          <p:cNvSpPr>
            <a:spLocks noGrp="1" noChangeArrowheads="1"/>
          </p:cNvSpPr>
          <p:nvPr>
            <p:ph type="title"/>
          </p:nvPr>
        </p:nvSpPr>
        <p:spPr>
          <a:xfrm>
            <a:off x="792163" y="260350"/>
            <a:ext cx="7772400" cy="792163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2275" y="2060575"/>
            <a:ext cx="6300788" cy="1223963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1200" noProof="1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条件组合效率不高，有些测试是不必要的</a:t>
            </a:r>
            <a:endParaRPr lang="en-US" altLang="zh-CN" sz="2400" b="1" kern="1200" noProof="1">
              <a:solidFill>
                <a:srgbClr val="FF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1200" noProof="1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</a:t>
            </a:r>
            <a:r>
              <a:rPr lang="en-US" altLang="zh-CN" sz="2400" b="1" kern="1200" noProof="1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/</a:t>
            </a:r>
            <a:r>
              <a:rPr lang="zh-CN" altLang="en-US" sz="2400" b="1" kern="1200" noProof="1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 还不够强</a:t>
            </a:r>
            <a:endParaRPr lang="en-US" altLang="zh-CN" sz="2400" b="1" kern="1200" noProof="1">
              <a:solidFill>
                <a:srgbClr val="FF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pic>
        <p:nvPicPr>
          <p:cNvPr id="135171" name="图片 4" descr="屏幕快照 2014-03-13 下午3.42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933825"/>
            <a:ext cx="52451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 noChangeArrowheads="1"/>
          </p:cNvSpPr>
          <p:nvPr>
            <p:ph type="title"/>
          </p:nvPr>
        </p:nvSpPr>
        <p:spPr>
          <a:xfrm>
            <a:off x="792163" y="260350"/>
            <a:ext cx="7772400" cy="792163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修正条件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/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判定覆盖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484313"/>
            <a:ext cx="8280400" cy="2952750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每个判定的所有可能结果至少能取值一次；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判定中的每个条件的所有可能结果至少取值一次；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一个判定中的每个条件曾经独立地对判定的结果产生影响；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每个入口和出口至少执行一次</a:t>
            </a:r>
          </a:p>
        </p:txBody>
      </p:sp>
      <p:sp>
        <p:nvSpPr>
          <p:cNvPr id="136195" name="矩形 3"/>
          <p:cNvSpPr>
            <a:spLocks noChangeArrowheads="1"/>
          </p:cNvSpPr>
          <p:nvPr/>
        </p:nvSpPr>
        <p:spPr bwMode="auto">
          <a:xfrm>
            <a:off x="900113" y="5661025"/>
            <a:ext cx="7488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  <a:hlinkClick r:id="rId2"/>
              </a:rPr>
              <a:t>http://en.wikipedia.org/wiki/Modified_Condition/Decision_Coverage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6196" name="矩形 5"/>
          <p:cNvSpPr>
            <a:spLocks noChangeArrowheads="1"/>
          </p:cNvSpPr>
          <p:nvPr/>
        </p:nvSpPr>
        <p:spPr bwMode="auto">
          <a:xfrm>
            <a:off x="971550" y="6165850"/>
            <a:ext cx="601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  <a:hlinkClick r:id="rId3"/>
              </a:rPr>
              <a:t>http://www.dsl.uow.edu.au/~sergiy/MCDC.html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6197" name="矩形 4"/>
          <p:cNvSpPr>
            <a:spLocks noChangeArrowheads="1"/>
          </p:cNvSpPr>
          <p:nvPr/>
        </p:nvSpPr>
        <p:spPr bwMode="auto">
          <a:xfrm>
            <a:off x="539750" y="4724400"/>
            <a:ext cx="7704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>
                <a:solidFill>
                  <a:srgbClr val="660066"/>
                </a:solidFill>
                <a:ea typeface="宋体" pitchFamily="2" charset="-122"/>
              </a:rPr>
              <a:t>&gt;</a:t>
            </a:r>
            <a:r>
              <a:rPr lang="en-US" altLang="zh-CN" sz="2800" b="1">
                <a:solidFill>
                  <a:srgbClr val="660066"/>
                </a:solidFill>
                <a:ea typeface="宋体" pitchFamily="2" charset="-122"/>
              </a:rPr>
              <a:t>=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660066"/>
                </a:solidFill>
                <a:ea typeface="宋体" pitchFamily="2" charset="-122"/>
              </a:rPr>
              <a:t>n+1</a:t>
            </a:r>
            <a:r>
              <a:rPr lang="en-US" altLang="zh-CN" sz="2400" b="1">
                <a:solidFill>
                  <a:srgbClr val="660066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3366FF"/>
                </a:solidFill>
                <a:ea typeface="宋体" pitchFamily="2" charset="-122"/>
              </a:rPr>
              <a:t>test cases for a decision with </a:t>
            </a:r>
            <a:r>
              <a:rPr lang="en-US" altLang="zh-CN" sz="2800">
                <a:solidFill>
                  <a:srgbClr val="660066"/>
                </a:solidFill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3366FF"/>
                </a:solidFill>
                <a:ea typeface="宋体" pitchFamily="2" charset="-122"/>
              </a:rPr>
              <a:t>inputs. </a:t>
            </a:r>
            <a:endParaRPr lang="zh-CN" altLang="en-US" sz="2400">
              <a:solidFill>
                <a:srgbClr val="3366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</a:t>
            </a:r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547813" y="1844675"/>
          <a:ext cx="5616574" cy="4060826"/>
        </p:xfrm>
        <a:graphic>
          <a:graphicData uri="http://schemas.openxmlformats.org/drawingml/2006/table">
            <a:tbl>
              <a:tblPr/>
              <a:tblGrid>
                <a:gridCol w="121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3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组合编号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覆盖条件取值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判定条件取值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03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3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3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402">
                <a:tc>
                  <a:txBody>
                    <a:bodyPr/>
                    <a:lstStyle/>
                    <a:p>
                      <a:pPr algn="l">
                        <a:spcAft>
                          <a:spcPts val="120"/>
                        </a:spcAft>
                      </a:pPr>
                      <a:r>
                        <a:rPr lang="en-US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endParaRPr lang="zh-CN" sz="2000" strike="dbl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"/>
                        </a:spcAft>
                      </a:pPr>
                      <a:r>
                        <a:rPr lang="en-US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endParaRPr lang="zh-CN" sz="2000" strike="dbl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strike="dbl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03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sngStrike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endParaRPr lang="zh-CN" sz="2000" strike="sngStrike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sngStrike" kern="10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strike="sngStrike" kern="10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strike="sngStrike" kern="10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strike="sngStrike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sngStrike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strike="sngStrike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03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endParaRPr lang="zh-CN" sz="2000" strike="no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strike="noStrike" kern="100" baseline="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strike="noStrike" kern="100" baseline="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strike="no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03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endParaRPr lang="zh-CN" sz="2000" strike="noStrike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rgbClr val="3366FF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strike="noStrike" kern="100" baseline="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strike="noStrike" kern="100" baseline="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strike="no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03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3366FF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N=.F.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170738" cy="533400"/>
          </a:xfrm>
        </p:spPr>
        <p:txBody>
          <a:bodyPr lIns="0" tIns="0" rIns="0" bIns="0"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3.4.5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基本路径覆盖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38242" name="Rectangle 3"/>
          <p:cNvSpPr>
            <a:spLocks noChangeArrowheads="1"/>
          </p:cNvSpPr>
          <p:nvPr/>
        </p:nvSpPr>
        <p:spPr bwMode="auto">
          <a:xfrm>
            <a:off x="611188" y="1628775"/>
            <a:ext cx="820896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>
                <a:solidFill>
                  <a:srgbClr val="800000"/>
                </a:solidFill>
              </a:rPr>
              <a:t>顾名思义，路径覆盖就是设计所有的测试用例，来覆盖程序中的所有可能的执行路径。</a:t>
            </a:r>
            <a:endParaRPr lang="en-US" altLang="zh-CN" sz="2400" i="0">
              <a:solidFill>
                <a:srgbClr val="800000"/>
              </a:solidFill>
            </a:endParaRPr>
          </a:p>
        </p:txBody>
      </p:sp>
      <p:sp>
        <p:nvSpPr>
          <p:cNvPr id="138243" name="Rounded Rectangle 5"/>
          <p:cNvSpPr>
            <a:spLocks noChangeArrowheads="1"/>
          </p:cNvSpPr>
          <p:nvPr/>
        </p:nvSpPr>
        <p:spPr bwMode="auto">
          <a:xfrm>
            <a:off x="3403600" y="2990850"/>
            <a:ext cx="1533525" cy="3140075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8188" y="2990850"/>
          <a:ext cx="8032750" cy="3148012"/>
        </p:xfrm>
        <a:graphic>
          <a:graphicData uri="http://schemas.openxmlformats.org/drawingml/2006/table">
            <a:tbl>
              <a:tblPr/>
              <a:tblGrid>
                <a:gridCol w="267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4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测试用例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覆盖路径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覆盖条件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覆盖组合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11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1-2-4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11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P2</a:t>
                      </a:r>
                      <a:r>
                        <a:rPr lang="zh-CN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1-2-5</a:t>
                      </a:r>
                      <a:r>
                        <a:rPr lang="zh-CN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solidFill>
                          <a:schemeClr val="accent6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 dirty="0">
                        <a:solidFill>
                          <a:schemeClr val="accent6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11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1-3-4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11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c=3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1-3-4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11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b=-2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b=-2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1-3-5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 dirty="0">
                        <a:solidFill>
                          <a:schemeClr val="accent6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66713"/>
            <a:ext cx="6384925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基本路径覆盖的设计过程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grpSp>
        <p:nvGrpSpPr>
          <p:cNvPr id="140290" name="Group 4"/>
          <p:cNvGrpSpPr>
            <a:grpSpLocks/>
          </p:cNvGrpSpPr>
          <p:nvPr/>
        </p:nvGrpSpPr>
        <p:grpSpPr bwMode="auto">
          <a:xfrm>
            <a:off x="5651500" y="1989138"/>
            <a:ext cx="3241675" cy="3527425"/>
            <a:chOff x="3456" y="2784"/>
            <a:chExt cx="1476" cy="1282"/>
          </a:xfrm>
        </p:grpSpPr>
        <p:sp>
          <p:nvSpPr>
            <p:cNvPr id="140291" name="Line 5"/>
            <p:cNvSpPr>
              <a:spLocks noChangeShapeType="1"/>
            </p:cNvSpPr>
            <p:nvPr/>
          </p:nvSpPr>
          <p:spPr bwMode="auto">
            <a:xfrm>
              <a:off x="3683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292" name="Rectangle 6"/>
            <p:cNvSpPr>
              <a:spLocks noChangeArrowheads="1"/>
            </p:cNvSpPr>
            <p:nvPr/>
          </p:nvSpPr>
          <p:spPr bwMode="auto">
            <a:xfrm>
              <a:off x="4192" y="2881"/>
              <a:ext cx="192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0293" name="Group 7"/>
            <p:cNvGrpSpPr>
              <a:grpSpLocks/>
            </p:cNvGrpSpPr>
            <p:nvPr/>
          </p:nvGrpSpPr>
          <p:grpSpPr bwMode="auto">
            <a:xfrm>
              <a:off x="4389" y="2903"/>
              <a:ext cx="538" cy="23"/>
              <a:chOff x="3016" y="808"/>
              <a:chExt cx="960" cy="41"/>
            </a:xfrm>
          </p:grpSpPr>
          <p:sp>
            <p:nvSpPr>
              <p:cNvPr id="140294" name="Freeform 8"/>
              <p:cNvSpPr>
                <a:spLocks noChangeArrowheads="1"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0295" name="Line 9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0296" name="Line 10"/>
            <p:cNvSpPr>
              <a:spLocks noChangeShapeType="1"/>
            </p:cNvSpPr>
            <p:nvPr/>
          </p:nvSpPr>
          <p:spPr bwMode="auto">
            <a:xfrm>
              <a:off x="4288" y="2971"/>
              <a:ext cx="0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297" name="Freeform 11"/>
            <p:cNvSpPr>
              <a:spLocks noChangeArrowheads="1"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298" name="Freeform 12"/>
            <p:cNvSpPr>
              <a:spLocks noChangeArrowheads="1"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299" name="Line 13"/>
            <p:cNvSpPr>
              <a:spLocks noChangeShapeType="1"/>
            </p:cNvSpPr>
            <p:nvPr/>
          </p:nvSpPr>
          <p:spPr bwMode="auto">
            <a:xfrm flipH="1">
              <a:off x="3976" y="3090"/>
              <a:ext cx="2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0" name="Freeform 14"/>
            <p:cNvSpPr>
              <a:spLocks noChangeArrowheads="1"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1" name="Freeform 15"/>
            <p:cNvSpPr>
              <a:spLocks noChangeArrowheads="1"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2" name="Line 16"/>
            <p:cNvSpPr>
              <a:spLocks noChangeShapeType="1"/>
            </p:cNvSpPr>
            <p:nvPr/>
          </p:nvSpPr>
          <p:spPr bwMode="auto">
            <a:xfrm flipH="1">
              <a:off x="3703" y="32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3" name="Line 17"/>
            <p:cNvSpPr>
              <a:spLocks noChangeShapeType="1"/>
            </p:cNvSpPr>
            <p:nvPr/>
          </p:nvSpPr>
          <p:spPr bwMode="auto">
            <a:xfrm>
              <a:off x="4353" y="3090"/>
              <a:ext cx="3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4" name="Line 18"/>
            <p:cNvSpPr>
              <a:spLocks noChangeShapeType="1"/>
            </p:cNvSpPr>
            <p:nvPr/>
          </p:nvSpPr>
          <p:spPr bwMode="auto">
            <a:xfrm flipV="1">
              <a:off x="3974" y="308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5" name="Rectangle 19"/>
            <p:cNvSpPr>
              <a:spLocks noChangeArrowheads="1"/>
            </p:cNvSpPr>
            <p:nvPr/>
          </p:nvSpPr>
          <p:spPr bwMode="auto">
            <a:xfrm>
              <a:off x="4613" y="3186"/>
              <a:ext cx="193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6" name="Line 20"/>
            <p:cNvSpPr>
              <a:spLocks noChangeShapeType="1"/>
            </p:cNvSpPr>
            <p:nvPr/>
          </p:nvSpPr>
          <p:spPr bwMode="auto">
            <a:xfrm flipV="1">
              <a:off x="4714" y="3087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7" name="Line 21"/>
            <p:cNvSpPr>
              <a:spLocks noChangeShapeType="1"/>
            </p:cNvSpPr>
            <p:nvPr/>
          </p:nvSpPr>
          <p:spPr bwMode="auto">
            <a:xfrm>
              <a:off x="3705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8" name="Freeform 22"/>
            <p:cNvSpPr>
              <a:spLocks noChangeArrowheads="1"/>
            </p:cNvSpPr>
            <p:nvPr/>
          </p:nvSpPr>
          <p:spPr bwMode="auto">
            <a:xfrm>
              <a:off x="3640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09" name="Freeform 23"/>
            <p:cNvSpPr>
              <a:spLocks noChangeArrowheads="1"/>
            </p:cNvSpPr>
            <p:nvPr/>
          </p:nvSpPr>
          <p:spPr bwMode="auto">
            <a:xfrm>
              <a:off x="3640" y="3280"/>
              <a:ext cx="184" cy="64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0" name="Freeform 24"/>
            <p:cNvSpPr>
              <a:spLocks noChangeArrowheads="1"/>
            </p:cNvSpPr>
            <p:nvPr/>
          </p:nvSpPr>
          <p:spPr bwMode="auto">
            <a:xfrm>
              <a:off x="3550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1" name="Line 25"/>
            <p:cNvSpPr>
              <a:spLocks noChangeShapeType="1"/>
            </p:cNvSpPr>
            <p:nvPr/>
          </p:nvSpPr>
          <p:spPr bwMode="auto">
            <a:xfrm>
              <a:off x="3826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2" name="Rectangle 26"/>
            <p:cNvSpPr>
              <a:spLocks noChangeArrowheads="1"/>
            </p:cNvSpPr>
            <p:nvPr/>
          </p:nvSpPr>
          <p:spPr bwMode="auto">
            <a:xfrm>
              <a:off x="3725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3" name="Rectangle 27"/>
            <p:cNvSpPr>
              <a:spLocks noChangeArrowheads="1"/>
            </p:cNvSpPr>
            <p:nvPr/>
          </p:nvSpPr>
          <p:spPr bwMode="auto">
            <a:xfrm>
              <a:off x="3456" y="3455"/>
              <a:ext cx="188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4" name="Line 28"/>
            <p:cNvSpPr>
              <a:spLocks noChangeShapeType="1"/>
            </p:cNvSpPr>
            <p:nvPr/>
          </p:nvSpPr>
          <p:spPr bwMode="auto">
            <a:xfrm>
              <a:off x="3552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5" name="Line 29"/>
            <p:cNvSpPr>
              <a:spLocks noChangeShapeType="1"/>
            </p:cNvSpPr>
            <p:nvPr/>
          </p:nvSpPr>
          <p:spPr bwMode="auto">
            <a:xfrm>
              <a:off x="3826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6" name="Line 30"/>
            <p:cNvSpPr>
              <a:spLocks noChangeShapeType="1"/>
            </p:cNvSpPr>
            <p:nvPr/>
          </p:nvSpPr>
          <p:spPr bwMode="auto">
            <a:xfrm>
              <a:off x="3555" y="3615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7" name="Line 31"/>
            <p:cNvSpPr>
              <a:spLocks noChangeShapeType="1"/>
            </p:cNvSpPr>
            <p:nvPr/>
          </p:nvSpPr>
          <p:spPr bwMode="auto">
            <a:xfrm>
              <a:off x="4039" y="3211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8" name="Freeform 32"/>
            <p:cNvSpPr>
              <a:spLocks noChangeArrowheads="1"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19" name="Freeform 33"/>
            <p:cNvSpPr>
              <a:spLocks noChangeArrowheads="1"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0" name="Freeform 34"/>
            <p:cNvSpPr>
              <a:spLocks noChangeArrowheads="1"/>
            </p:cNvSpPr>
            <p:nvPr/>
          </p:nvSpPr>
          <p:spPr bwMode="auto">
            <a:xfrm>
              <a:off x="4093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1" name="Line 35"/>
            <p:cNvSpPr>
              <a:spLocks noChangeShapeType="1"/>
            </p:cNvSpPr>
            <p:nvPr/>
          </p:nvSpPr>
          <p:spPr bwMode="auto">
            <a:xfrm>
              <a:off x="4369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2" name="Rectangle 36"/>
            <p:cNvSpPr>
              <a:spLocks noChangeArrowheads="1"/>
            </p:cNvSpPr>
            <p:nvPr/>
          </p:nvSpPr>
          <p:spPr bwMode="auto">
            <a:xfrm>
              <a:off x="4272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3" name="Rectangle 37"/>
            <p:cNvSpPr>
              <a:spLocks noChangeArrowheads="1"/>
            </p:cNvSpPr>
            <p:nvPr/>
          </p:nvSpPr>
          <p:spPr bwMode="auto">
            <a:xfrm>
              <a:off x="3999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4" name="Line 38"/>
            <p:cNvSpPr>
              <a:spLocks noChangeShapeType="1"/>
            </p:cNvSpPr>
            <p:nvPr/>
          </p:nvSpPr>
          <p:spPr bwMode="auto">
            <a:xfrm>
              <a:off x="4095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5" name="Line 39"/>
            <p:cNvSpPr>
              <a:spLocks noChangeShapeType="1"/>
            </p:cNvSpPr>
            <p:nvPr/>
          </p:nvSpPr>
          <p:spPr bwMode="auto">
            <a:xfrm>
              <a:off x="4369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6" name="Line 40"/>
            <p:cNvSpPr>
              <a:spLocks noChangeShapeType="1"/>
            </p:cNvSpPr>
            <p:nvPr/>
          </p:nvSpPr>
          <p:spPr bwMode="auto">
            <a:xfrm>
              <a:off x="4241" y="3615"/>
              <a:ext cx="1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7" name="Line 41"/>
            <p:cNvSpPr>
              <a:spLocks noChangeShapeType="1"/>
            </p:cNvSpPr>
            <p:nvPr/>
          </p:nvSpPr>
          <p:spPr bwMode="auto">
            <a:xfrm>
              <a:off x="4248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8" name="Line 42"/>
            <p:cNvSpPr>
              <a:spLocks noChangeShapeType="1"/>
            </p:cNvSpPr>
            <p:nvPr/>
          </p:nvSpPr>
          <p:spPr bwMode="auto">
            <a:xfrm>
              <a:off x="4097" y="3615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29" name="Oval 43"/>
            <p:cNvSpPr>
              <a:spLocks noChangeArrowheads="1"/>
            </p:cNvSpPr>
            <p:nvPr/>
          </p:nvSpPr>
          <p:spPr bwMode="auto">
            <a:xfrm>
              <a:off x="4219" y="3608"/>
              <a:ext cx="13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0" name="Oval 44"/>
            <p:cNvSpPr>
              <a:spLocks noChangeArrowheads="1"/>
            </p:cNvSpPr>
            <p:nvPr/>
          </p:nvSpPr>
          <p:spPr bwMode="auto">
            <a:xfrm>
              <a:off x="3676" y="3608"/>
              <a:ext cx="9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1" name="Line 45"/>
            <p:cNvSpPr>
              <a:spLocks noChangeShapeType="1"/>
            </p:cNvSpPr>
            <p:nvPr/>
          </p:nvSpPr>
          <p:spPr bwMode="auto">
            <a:xfrm>
              <a:off x="4230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2" name="Line 46"/>
            <p:cNvSpPr>
              <a:spLocks noChangeShapeType="1"/>
            </p:cNvSpPr>
            <p:nvPr/>
          </p:nvSpPr>
          <p:spPr bwMode="auto">
            <a:xfrm flipH="1">
              <a:off x="3994" y="3686"/>
              <a:ext cx="2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3" name="Line 47"/>
            <p:cNvSpPr>
              <a:spLocks noChangeShapeType="1"/>
            </p:cNvSpPr>
            <p:nvPr/>
          </p:nvSpPr>
          <p:spPr bwMode="auto">
            <a:xfrm>
              <a:off x="3685" y="3686"/>
              <a:ext cx="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4" name="Oval 48"/>
            <p:cNvSpPr>
              <a:spLocks noChangeArrowheads="1"/>
            </p:cNvSpPr>
            <p:nvPr/>
          </p:nvSpPr>
          <p:spPr bwMode="auto">
            <a:xfrm>
              <a:off x="3976" y="368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5" name="Freeform 49"/>
            <p:cNvSpPr>
              <a:spLocks noChangeArrowheads="1"/>
            </p:cNvSpPr>
            <p:nvPr/>
          </p:nvSpPr>
          <p:spPr bwMode="auto">
            <a:xfrm>
              <a:off x="3985" y="3693"/>
              <a:ext cx="189" cy="72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6" name="Oval 50"/>
            <p:cNvSpPr>
              <a:spLocks noChangeArrowheads="1"/>
            </p:cNvSpPr>
            <p:nvPr/>
          </p:nvSpPr>
          <p:spPr bwMode="auto">
            <a:xfrm>
              <a:off x="4169" y="376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7" name="Line 51"/>
            <p:cNvSpPr>
              <a:spLocks noChangeShapeType="1"/>
            </p:cNvSpPr>
            <p:nvPr/>
          </p:nvSpPr>
          <p:spPr bwMode="auto">
            <a:xfrm>
              <a:off x="4714" y="3276"/>
              <a:ext cx="0" cy="4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8" name="Line 52"/>
            <p:cNvSpPr>
              <a:spLocks noChangeShapeType="1"/>
            </p:cNvSpPr>
            <p:nvPr/>
          </p:nvSpPr>
          <p:spPr bwMode="auto">
            <a:xfrm>
              <a:off x="4192" y="3767"/>
              <a:ext cx="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39" name="Freeform 53"/>
            <p:cNvSpPr>
              <a:spLocks noChangeArrowheads="1"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0" name="Freeform 54"/>
            <p:cNvSpPr>
              <a:spLocks noChangeArrowheads="1"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1" name="Line 55"/>
            <p:cNvSpPr>
              <a:spLocks noChangeShapeType="1"/>
            </p:cNvSpPr>
            <p:nvPr/>
          </p:nvSpPr>
          <p:spPr bwMode="auto">
            <a:xfrm flipV="1">
              <a:off x="4176" y="3765"/>
              <a:ext cx="0" cy="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2" name="Freeform 56"/>
            <p:cNvSpPr>
              <a:spLocks noChangeArrowheads="1"/>
            </p:cNvSpPr>
            <p:nvPr/>
          </p:nvSpPr>
          <p:spPr bwMode="auto">
            <a:xfrm>
              <a:off x="4236" y="2917"/>
              <a:ext cx="696" cy="992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3" name="Freeform 57"/>
            <p:cNvSpPr>
              <a:spLocks noChangeArrowheads="1"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4" name="Freeform 58"/>
            <p:cNvSpPr>
              <a:spLocks noChangeArrowheads="1"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5" name="Freeform 59"/>
            <p:cNvSpPr>
              <a:spLocks noChangeArrowheads="1"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6" name="Freeform 60"/>
            <p:cNvSpPr>
              <a:spLocks noChangeArrowheads="1"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7" name="Freeform 61"/>
            <p:cNvSpPr>
              <a:spLocks noChangeArrowheads="1"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8" name="Freeform 62"/>
            <p:cNvSpPr>
              <a:spLocks noChangeArrowheads="1"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49" name="Freeform 63"/>
            <p:cNvSpPr>
              <a:spLocks noChangeArrowheads="1"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0" name="Freeform 64"/>
            <p:cNvSpPr>
              <a:spLocks noChangeArrowheads="1"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1" name="Freeform 65"/>
            <p:cNvSpPr>
              <a:spLocks noChangeArrowheads="1"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2" name="Freeform 66"/>
            <p:cNvSpPr>
              <a:spLocks noChangeArrowheads="1"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3" name="Line 67"/>
            <p:cNvSpPr>
              <a:spLocks noChangeShapeType="1"/>
            </p:cNvSpPr>
            <p:nvPr/>
          </p:nvSpPr>
          <p:spPr bwMode="auto">
            <a:xfrm>
              <a:off x="4313" y="3345"/>
              <a:ext cx="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4" name="AutoShape 68"/>
            <p:cNvSpPr>
              <a:spLocks noChangeArrowheads="1"/>
            </p:cNvSpPr>
            <p:nvPr/>
          </p:nvSpPr>
          <p:spPr bwMode="auto">
            <a:xfrm>
              <a:off x="4210" y="3016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5" name="AutoShape 69"/>
            <p:cNvSpPr>
              <a:spLocks noChangeArrowheads="1"/>
            </p:cNvSpPr>
            <p:nvPr/>
          </p:nvSpPr>
          <p:spPr bwMode="auto">
            <a:xfrm>
              <a:off x="3896" y="314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6" name="AutoShape 70"/>
            <p:cNvSpPr>
              <a:spLocks noChangeArrowheads="1"/>
            </p:cNvSpPr>
            <p:nvPr/>
          </p:nvSpPr>
          <p:spPr bwMode="auto">
            <a:xfrm>
              <a:off x="3622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7" name="AutoShape 71"/>
            <p:cNvSpPr>
              <a:spLocks noChangeArrowheads="1"/>
            </p:cNvSpPr>
            <p:nvPr/>
          </p:nvSpPr>
          <p:spPr bwMode="auto">
            <a:xfrm>
              <a:off x="4169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8" name="AutoShape 72"/>
            <p:cNvSpPr>
              <a:spLocks noChangeArrowheads="1"/>
            </p:cNvSpPr>
            <p:nvPr/>
          </p:nvSpPr>
          <p:spPr bwMode="auto">
            <a:xfrm>
              <a:off x="4093" y="3837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59" name="Line 73"/>
            <p:cNvSpPr>
              <a:spLocks noChangeShapeType="1"/>
            </p:cNvSpPr>
            <p:nvPr/>
          </p:nvSpPr>
          <p:spPr bwMode="auto">
            <a:xfrm>
              <a:off x="4169" y="3968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360" name="Line 74"/>
            <p:cNvSpPr>
              <a:spLocks noChangeShapeType="1"/>
            </p:cNvSpPr>
            <p:nvPr/>
          </p:nvSpPr>
          <p:spPr bwMode="auto">
            <a:xfrm>
              <a:off x="4290" y="2784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40361" name="Rectangle 75"/>
          <p:cNvSpPr>
            <a:spLocks noChangeArrowheads="1"/>
          </p:cNvSpPr>
          <p:nvPr/>
        </p:nvSpPr>
        <p:spPr bwMode="auto">
          <a:xfrm>
            <a:off x="395288" y="1773238"/>
            <a:ext cx="55451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2800"/>
              <a:t>依据代码绘制流程图</a:t>
            </a:r>
            <a:endParaRPr lang="en-US" altLang="zh-CN" sz="2800"/>
          </a:p>
          <a:p>
            <a:pPr eaLnBrk="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2800"/>
              <a:t>确定流程图的圈复杂度</a:t>
            </a:r>
            <a:r>
              <a:rPr lang="zh-CN" altLang="en-US" sz="2000"/>
              <a:t>（</a:t>
            </a:r>
            <a:r>
              <a:rPr lang="en-US" altLang="zh-CN" sz="2000"/>
              <a:t>cyclomatic complexity </a:t>
            </a:r>
            <a:r>
              <a:rPr lang="zh-CN" altLang="en-US" sz="2000"/>
              <a:t>）</a:t>
            </a:r>
            <a:endParaRPr lang="en-US" altLang="zh-CN" sz="2800"/>
          </a:p>
          <a:p>
            <a:pPr eaLnBrk="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2800"/>
              <a:t>确定线性独立路径的基本集合</a:t>
            </a:r>
            <a:r>
              <a:rPr lang="en-US" altLang="zh-CN" sz="2000"/>
              <a:t>( basis set )</a:t>
            </a:r>
            <a:endParaRPr lang="en-US" altLang="zh-CN" sz="2800"/>
          </a:p>
          <a:p>
            <a:pPr eaLnBrk="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2800"/>
              <a:t>设计测试用例覆盖每条基本路径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333375"/>
            <a:ext cx="5038725" cy="708025"/>
          </a:xfrm>
        </p:spPr>
        <p:txBody>
          <a:bodyPr lIns="0" tIns="0" rIns="0" bIns="0"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 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–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源代码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42338" name="Rectangle 3"/>
          <p:cNvSpPr>
            <a:spLocks noChangeArrowheads="1"/>
          </p:cNvSpPr>
          <p:nvPr/>
        </p:nvSpPr>
        <p:spPr bwMode="auto">
          <a:xfrm>
            <a:off x="935038" y="1736725"/>
            <a:ext cx="71628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000"/>
              <a:t>Procedure: process records</a:t>
            </a:r>
          </a:p>
          <a:p>
            <a:pPr eaLnBrk="0" hangingPunct="0"/>
            <a:endParaRPr lang="en-US" altLang="zh-CN" sz="2000"/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1.</a:t>
            </a:r>
            <a:r>
              <a:rPr lang="en-US" altLang="zh-CN" sz="2000">
                <a:solidFill>
                  <a:srgbClr val="FF0000"/>
                </a:solidFill>
              </a:rPr>
              <a:t>	Do While</a:t>
            </a:r>
            <a:r>
              <a:rPr lang="en-US" altLang="zh-CN" sz="2000">
                <a:solidFill>
                  <a:srgbClr val="000099"/>
                </a:solidFill>
              </a:rPr>
              <a:t> records remain</a:t>
            </a: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2.</a:t>
            </a:r>
            <a:r>
              <a:rPr lang="en-US" altLang="zh-CN" sz="2000">
                <a:solidFill>
                  <a:srgbClr val="000099"/>
                </a:solidFill>
              </a:rPr>
              <a:t>		</a:t>
            </a:r>
            <a:r>
              <a:rPr lang="en-US" altLang="zh-CN" sz="2000">
                <a:solidFill>
                  <a:srgbClr val="FF0000"/>
                </a:solidFill>
              </a:rPr>
              <a:t>Read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</a:rPr>
              <a:t>record;</a:t>
            </a: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3.</a:t>
            </a:r>
            <a:r>
              <a:rPr lang="en-US" altLang="zh-CN" sz="2000">
                <a:solidFill>
                  <a:srgbClr val="000099"/>
                </a:solidFill>
              </a:rPr>
              <a:t>		</a:t>
            </a:r>
            <a:r>
              <a:rPr lang="en-US" altLang="zh-CN" sz="2000">
                <a:solidFill>
                  <a:srgbClr val="FF0000"/>
                </a:solidFill>
              </a:rPr>
              <a:t>If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</a:rPr>
              <a:t>record field 1 = 0 </a:t>
            </a:r>
            <a:r>
              <a:rPr lang="en-US" altLang="zh-CN" sz="2000">
                <a:solidFill>
                  <a:srgbClr val="FF0000"/>
                </a:solidFill>
              </a:rPr>
              <a:t>Then</a:t>
            </a:r>
            <a:endParaRPr lang="en-US" altLang="zh-CN" sz="2000">
              <a:solidFill>
                <a:srgbClr val="000099"/>
              </a:solidFill>
            </a:endParaRP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4.</a:t>
            </a:r>
            <a:r>
              <a:rPr lang="en-US" altLang="zh-CN" sz="2000">
                <a:solidFill>
                  <a:srgbClr val="000099"/>
                </a:solidFill>
              </a:rPr>
              <a:t>			store in buffer;</a:t>
            </a: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5.</a:t>
            </a:r>
            <a:r>
              <a:rPr lang="en-US" altLang="zh-CN" sz="2000">
                <a:solidFill>
                  <a:srgbClr val="000099"/>
                </a:solidFill>
              </a:rPr>
              <a:t>			increment counter;</a:t>
            </a: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6.</a:t>
            </a:r>
            <a:r>
              <a:rPr lang="en-US" altLang="zh-CN" sz="2000">
                <a:solidFill>
                  <a:srgbClr val="000099"/>
                </a:solidFill>
              </a:rPr>
              <a:t>		</a:t>
            </a:r>
            <a:r>
              <a:rPr lang="en-US" altLang="zh-CN" sz="2000">
                <a:solidFill>
                  <a:srgbClr val="FF0000"/>
                </a:solidFill>
              </a:rPr>
              <a:t>Else If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</a:rPr>
              <a:t>record field 2 = 0 </a:t>
            </a:r>
            <a:r>
              <a:rPr lang="en-US" altLang="zh-CN" sz="2000">
                <a:solidFill>
                  <a:srgbClr val="FF0000"/>
                </a:solidFill>
              </a:rPr>
              <a:t>Then</a:t>
            </a:r>
            <a:endParaRPr lang="en-US" altLang="zh-CN" sz="2000">
              <a:solidFill>
                <a:srgbClr val="000099"/>
              </a:solidFill>
            </a:endParaRP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7.</a:t>
            </a:r>
            <a:r>
              <a:rPr lang="en-US" altLang="zh-CN" sz="2000">
                <a:solidFill>
                  <a:srgbClr val="000099"/>
                </a:solidFill>
              </a:rPr>
              <a:t>				reset counter;</a:t>
            </a: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8.</a:t>
            </a:r>
            <a:r>
              <a:rPr lang="en-US" altLang="zh-CN" sz="2000">
                <a:solidFill>
                  <a:srgbClr val="000099"/>
                </a:solidFill>
              </a:rPr>
              <a:t>			</a:t>
            </a:r>
            <a:r>
              <a:rPr lang="en-US" altLang="zh-CN" sz="2000">
                <a:solidFill>
                  <a:srgbClr val="FF0000"/>
                </a:solidFill>
              </a:rPr>
              <a:t>Else</a:t>
            </a:r>
            <a:r>
              <a:rPr lang="en-US" altLang="zh-CN" sz="2000">
                <a:solidFill>
                  <a:srgbClr val="000099"/>
                </a:solidFill>
              </a:rPr>
              <a:t> store in file;</a:t>
            </a: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9.</a:t>
            </a:r>
            <a:r>
              <a:rPr lang="en-US" altLang="zh-CN" sz="2000">
                <a:solidFill>
                  <a:srgbClr val="000099"/>
                </a:solidFill>
              </a:rPr>
              <a:t>			</a:t>
            </a:r>
            <a:r>
              <a:rPr lang="en-US" altLang="zh-CN" sz="2000">
                <a:solidFill>
                  <a:srgbClr val="FF0000"/>
                </a:solidFill>
              </a:rPr>
              <a:t>End If</a:t>
            </a: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10.</a:t>
            </a:r>
            <a:r>
              <a:rPr lang="en-US" altLang="zh-CN" sz="2000">
                <a:solidFill>
                  <a:srgbClr val="000099"/>
                </a:solidFill>
              </a:rPr>
              <a:t>		</a:t>
            </a:r>
            <a:r>
              <a:rPr lang="en-US" altLang="zh-CN" sz="2000">
                <a:solidFill>
                  <a:srgbClr val="FF0000"/>
                </a:solidFill>
              </a:rPr>
              <a:t>End If</a:t>
            </a:r>
          </a:p>
          <a:p>
            <a:pPr eaLnBrk="0" hangingPunct="0"/>
            <a:r>
              <a:rPr lang="en-US" altLang="zh-CN" sz="2000">
                <a:solidFill>
                  <a:schemeClr val="accent1"/>
                </a:solidFill>
              </a:rPr>
              <a:t>11.</a:t>
            </a:r>
            <a:r>
              <a:rPr lang="en-US" altLang="zh-CN" sz="2000">
                <a:solidFill>
                  <a:srgbClr val="000099"/>
                </a:solidFill>
              </a:rPr>
              <a:t>	</a:t>
            </a:r>
            <a:r>
              <a:rPr lang="en-US" altLang="zh-CN" sz="2000">
                <a:solidFill>
                  <a:srgbClr val="FF0000"/>
                </a:solidFill>
              </a:rPr>
              <a:t>End Do</a:t>
            </a:r>
          </a:p>
          <a:p>
            <a:pPr eaLnBrk="0" hangingPunct="0"/>
            <a:r>
              <a:rPr lang="en-US" altLang="zh-CN" sz="2000">
                <a:solidFill>
                  <a:srgbClr val="FF0000"/>
                </a:solidFill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6019800" cy="533400"/>
          </a:xfrm>
        </p:spPr>
        <p:txBody>
          <a:bodyPr lIns="0" tIns="0" rIns="0" bIns="0"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 –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流程图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cxnSp>
        <p:nvCxnSpPr>
          <p:cNvPr id="144386" name="AutoShape 3"/>
          <p:cNvCxnSpPr>
            <a:cxnSpLocks noChangeShapeType="1"/>
            <a:stCxn id="144387" idx="4"/>
            <a:endCxn id="144389" idx="3"/>
          </p:cNvCxnSpPr>
          <p:nvPr/>
        </p:nvCxnSpPr>
        <p:spPr bwMode="auto">
          <a:xfrm rot="5400000" flipH="1" flipV="1">
            <a:off x="3275013" y="3630613"/>
            <a:ext cx="2773362" cy="150812"/>
          </a:xfrm>
          <a:prstGeom prst="bentConnector4">
            <a:avLst>
              <a:gd name="adj1" fmla="val -8241"/>
              <a:gd name="adj2" fmla="val 1622102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387" name="Oval 4"/>
          <p:cNvSpPr>
            <a:spLocks noChangeArrowheads="1"/>
          </p:cNvSpPr>
          <p:nvPr/>
        </p:nvSpPr>
        <p:spPr bwMode="auto">
          <a:xfrm>
            <a:off x="4540250" y="5000625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4388" name="Oval 5"/>
          <p:cNvSpPr>
            <a:spLocks noChangeArrowheads="1"/>
          </p:cNvSpPr>
          <p:nvPr/>
        </p:nvSpPr>
        <p:spPr bwMode="auto">
          <a:xfrm>
            <a:off x="4500563" y="1627188"/>
            <a:ext cx="180975" cy="180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4389" name="AutoShape 6"/>
          <p:cNvSpPr>
            <a:spLocks noChangeArrowheads="1"/>
          </p:cNvSpPr>
          <p:nvPr/>
        </p:nvSpPr>
        <p:spPr bwMode="auto">
          <a:xfrm>
            <a:off x="4445000" y="2182813"/>
            <a:ext cx="292100" cy="2714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44390" name="Rectangle 7"/>
          <p:cNvSpPr>
            <a:spLocks noChangeArrowheads="1"/>
          </p:cNvSpPr>
          <p:nvPr/>
        </p:nvSpPr>
        <p:spPr bwMode="auto">
          <a:xfrm>
            <a:off x="3152775" y="4468813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9</a:t>
            </a:r>
          </a:p>
        </p:txBody>
      </p:sp>
      <p:sp>
        <p:nvSpPr>
          <p:cNvPr id="144391" name="Rectangle 8"/>
          <p:cNvSpPr>
            <a:spLocks noChangeArrowheads="1"/>
          </p:cNvSpPr>
          <p:nvPr/>
        </p:nvSpPr>
        <p:spPr bwMode="auto">
          <a:xfrm>
            <a:off x="4378325" y="4708525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144392" name="Rectangle 9"/>
          <p:cNvSpPr>
            <a:spLocks noChangeArrowheads="1"/>
          </p:cNvSpPr>
          <p:nvPr/>
        </p:nvSpPr>
        <p:spPr bwMode="auto">
          <a:xfrm>
            <a:off x="1527175" y="4813300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144393" name="AutoShape 10"/>
          <p:cNvSpPr>
            <a:spLocks noChangeArrowheads="1"/>
          </p:cNvSpPr>
          <p:nvPr/>
        </p:nvSpPr>
        <p:spPr bwMode="auto">
          <a:xfrm>
            <a:off x="4337050" y="27781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44394" name="AutoShape 11"/>
          <p:cNvSpPr>
            <a:spLocks noChangeArrowheads="1"/>
          </p:cNvSpPr>
          <p:nvPr/>
        </p:nvSpPr>
        <p:spPr bwMode="auto">
          <a:xfrm>
            <a:off x="5821363" y="3817938"/>
            <a:ext cx="508000" cy="254000"/>
          </a:xfrm>
          <a:prstGeom prst="roundRect">
            <a:avLst>
              <a:gd name="adj" fmla="val 343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44395" name="AutoShape 12"/>
          <p:cNvSpPr>
            <a:spLocks noChangeArrowheads="1"/>
          </p:cNvSpPr>
          <p:nvPr/>
        </p:nvSpPr>
        <p:spPr bwMode="auto">
          <a:xfrm>
            <a:off x="5821363" y="4443413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144396" name="AutoShape 13"/>
          <p:cNvSpPr>
            <a:spLocks noChangeArrowheads="1"/>
          </p:cNvSpPr>
          <p:nvPr/>
        </p:nvSpPr>
        <p:spPr bwMode="auto">
          <a:xfrm>
            <a:off x="3521075" y="4275138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44397" name="AutoShape 14"/>
          <p:cNvSpPr>
            <a:spLocks noChangeArrowheads="1"/>
          </p:cNvSpPr>
          <p:nvPr/>
        </p:nvSpPr>
        <p:spPr bwMode="auto">
          <a:xfrm>
            <a:off x="2498725" y="4291013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8</a:t>
            </a:r>
          </a:p>
        </p:txBody>
      </p:sp>
      <p:grpSp>
        <p:nvGrpSpPr>
          <p:cNvPr id="144398" name="Group 15"/>
          <p:cNvGrpSpPr>
            <a:grpSpLocks/>
          </p:cNvGrpSpPr>
          <p:nvPr/>
        </p:nvGrpSpPr>
        <p:grpSpPr bwMode="auto">
          <a:xfrm>
            <a:off x="1371600" y="4876800"/>
            <a:ext cx="180975" cy="180975"/>
            <a:chOff x="875" y="3069"/>
            <a:chExt cx="114" cy="114"/>
          </a:xfrm>
        </p:grpSpPr>
        <p:sp>
          <p:nvSpPr>
            <p:cNvPr id="144399" name="Oval 16"/>
            <p:cNvSpPr>
              <a:spLocks noChangeArrowheads="1"/>
            </p:cNvSpPr>
            <p:nvPr/>
          </p:nvSpPr>
          <p:spPr bwMode="auto">
            <a:xfrm>
              <a:off x="875" y="3069"/>
              <a:ext cx="114" cy="1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4400" name="Oval 17"/>
            <p:cNvSpPr>
              <a:spLocks noChangeArrowheads="1"/>
            </p:cNvSpPr>
            <p:nvPr/>
          </p:nvSpPr>
          <p:spPr bwMode="auto">
            <a:xfrm>
              <a:off x="908" y="310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44401" name="AutoShape 18"/>
          <p:cNvSpPr>
            <a:spLocks noChangeArrowheads="1"/>
          </p:cNvSpPr>
          <p:nvPr/>
        </p:nvSpPr>
        <p:spPr bwMode="auto">
          <a:xfrm>
            <a:off x="4445000" y="3352800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3</a:t>
            </a:r>
          </a:p>
        </p:txBody>
      </p:sp>
      <p:cxnSp>
        <p:nvCxnSpPr>
          <p:cNvPr id="144402" name="AutoShape 19"/>
          <p:cNvCxnSpPr>
            <a:cxnSpLocks noChangeShapeType="1"/>
            <a:stCxn id="144389" idx="0"/>
            <a:endCxn id="144388" idx="4"/>
          </p:cNvCxnSpPr>
          <p:nvPr/>
        </p:nvCxnSpPr>
        <p:spPr bwMode="auto">
          <a:xfrm flipV="1">
            <a:off x="4591050" y="1808163"/>
            <a:ext cx="0" cy="374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3" name="AutoShape 20"/>
          <p:cNvCxnSpPr>
            <a:cxnSpLocks noChangeShapeType="1"/>
            <a:stCxn id="144389" idx="2"/>
            <a:endCxn id="144393" idx="0"/>
          </p:cNvCxnSpPr>
          <p:nvPr/>
        </p:nvCxnSpPr>
        <p:spPr bwMode="auto">
          <a:xfrm>
            <a:off x="4591050" y="2454275"/>
            <a:ext cx="0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4" name="AutoShape 21"/>
          <p:cNvCxnSpPr>
            <a:cxnSpLocks noChangeShapeType="1"/>
            <a:stCxn id="144393" idx="2"/>
            <a:endCxn id="144401" idx="0"/>
          </p:cNvCxnSpPr>
          <p:nvPr/>
        </p:nvCxnSpPr>
        <p:spPr bwMode="auto">
          <a:xfrm>
            <a:off x="4591050" y="3032125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05" name="AutoShape 22"/>
          <p:cNvSpPr>
            <a:spLocks noChangeArrowheads="1"/>
          </p:cNvSpPr>
          <p:nvPr/>
        </p:nvSpPr>
        <p:spPr bwMode="auto">
          <a:xfrm>
            <a:off x="3136900" y="3816350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6</a:t>
            </a:r>
          </a:p>
        </p:txBody>
      </p:sp>
      <p:cxnSp>
        <p:nvCxnSpPr>
          <p:cNvPr id="144406" name="AutoShape 23"/>
          <p:cNvCxnSpPr>
            <a:cxnSpLocks noChangeShapeType="1"/>
          </p:cNvCxnSpPr>
          <p:nvPr/>
        </p:nvCxnSpPr>
        <p:spPr bwMode="auto">
          <a:xfrm rot="-5400000">
            <a:off x="3694112" y="3087688"/>
            <a:ext cx="327025" cy="11620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7" name="AutoShape 24"/>
          <p:cNvCxnSpPr>
            <a:cxnSpLocks noChangeShapeType="1"/>
            <a:stCxn id="144401" idx="3"/>
            <a:endCxn id="144394" idx="0"/>
          </p:cNvCxnSpPr>
          <p:nvPr/>
        </p:nvCxnSpPr>
        <p:spPr bwMode="auto">
          <a:xfrm>
            <a:off x="4737100" y="3489325"/>
            <a:ext cx="1338263" cy="32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8" name="AutoShape 25"/>
          <p:cNvCxnSpPr>
            <a:cxnSpLocks noChangeShapeType="1"/>
            <a:stCxn id="144394" idx="2"/>
            <a:endCxn id="144395" idx="0"/>
          </p:cNvCxnSpPr>
          <p:nvPr/>
        </p:nvCxnSpPr>
        <p:spPr bwMode="auto">
          <a:xfrm>
            <a:off x="6075363" y="4071938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9" name="AutoShape 26"/>
          <p:cNvCxnSpPr>
            <a:cxnSpLocks noChangeShapeType="1"/>
            <a:stCxn id="144405" idx="3"/>
            <a:endCxn id="144396" idx="0"/>
          </p:cNvCxnSpPr>
          <p:nvPr/>
        </p:nvCxnSpPr>
        <p:spPr bwMode="auto">
          <a:xfrm>
            <a:off x="3429000" y="3952875"/>
            <a:ext cx="346075" cy="322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10" name="AutoShape 27"/>
          <p:cNvCxnSpPr>
            <a:cxnSpLocks noChangeShapeType="1"/>
            <a:stCxn id="144405" idx="1"/>
            <a:endCxn id="144397" idx="0"/>
          </p:cNvCxnSpPr>
          <p:nvPr/>
        </p:nvCxnSpPr>
        <p:spPr bwMode="auto">
          <a:xfrm rot="10800000" flipV="1">
            <a:off x="2752725" y="3952875"/>
            <a:ext cx="384175" cy="3381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11" name="Oval 28"/>
          <p:cNvSpPr>
            <a:spLocks noChangeArrowheads="1"/>
          </p:cNvSpPr>
          <p:nvPr/>
        </p:nvSpPr>
        <p:spPr bwMode="auto">
          <a:xfrm>
            <a:off x="3238500" y="4768850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44412" name="AutoShape 29"/>
          <p:cNvCxnSpPr>
            <a:cxnSpLocks noChangeShapeType="1"/>
            <a:stCxn id="144411" idx="2"/>
            <a:endCxn id="144397" idx="2"/>
          </p:cNvCxnSpPr>
          <p:nvPr/>
        </p:nvCxnSpPr>
        <p:spPr bwMode="auto">
          <a:xfrm rot="10800000">
            <a:off x="2752725" y="4545013"/>
            <a:ext cx="485775" cy="269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13" name="AutoShape 30"/>
          <p:cNvCxnSpPr>
            <a:cxnSpLocks noChangeShapeType="1"/>
            <a:stCxn id="144411" idx="6"/>
            <a:endCxn id="144396" idx="2"/>
          </p:cNvCxnSpPr>
          <p:nvPr/>
        </p:nvCxnSpPr>
        <p:spPr bwMode="auto">
          <a:xfrm flipV="1">
            <a:off x="3330575" y="4529138"/>
            <a:ext cx="44450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14" name="AutoShape 31"/>
          <p:cNvCxnSpPr>
            <a:cxnSpLocks noChangeShapeType="1"/>
            <a:stCxn id="144387" idx="2"/>
            <a:endCxn id="144411" idx="4"/>
          </p:cNvCxnSpPr>
          <p:nvPr/>
        </p:nvCxnSpPr>
        <p:spPr bwMode="auto">
          <a:xfrm rot="10800000">
            <a:off x="3284538" y="4860925"/>
            <a:ext cx="1255712" cy="185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15" name="AutoShape 32"/>
          <p:cNvCxnSpPr>
            <a:cxnSpLocks noChangeShapeType="1"/>
            <a:stCxn id="144387" idx="6"/>
            <a:endCxn id="144395" idx="2"/>
          </p:cNvCxnSpPr>
          <p:nvPr/>
        </p:nvCxnSpPr>
        <p:spPr bwMode="auto">
          <a:xfrm flipV="1">
            <a:off x="4632325" y="4697413"/>
            <a:ext cx="1443038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16" name="AutoShape 33"/>
          <p:cNvCxnSpPr>
            <a:cxnSpLocks noChangeShapeType="1"/>
            <a:stCxn id="144399" idx="0"/>
            <a:endCxn id="144389" idx="1"/>
          </p:cNvCxnSpPr>
          <p:nvPr/>
        </p:nvCxnSpPr>
        <p:spPr bwMode="auto">
          <a:xfrm rot="-5400000">
            <a:off x="1674813" y="2106613"/>
            <a:ext cx="2557462" cy="29829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5889625" cy="647700"/>
          </a:xfrm>
        </p:spPr>
        <p:txBody>
          <a:bodyPr lIns="90487" tIns="44450" rIns="90487" bIns="44450"/>
          <a:lstStyle/>
          <a:p>
            <a:pPr algn="ctr" defTabSz="0">
              <a:tabLst>
                <a:tab pos="7540625" algn="r"/>
              </a:tabLst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基本路径测试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: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流程图简化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46434" name="Oval 3"/>
          <p:cNvSpPr>
            <a:spLocks noChangeArrowheads="1"/>
          </p:cNvSpPr>
          <p:nvPr/>
        </p:nvSpPr>
        <p:spPr bwMode="auto">
          <a:xfrm>
            <a:off x="4997450" y="152241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46435" name="Oval 4"/>
          <p:cNvSpPr>
            <a:spLocks noChangeArrowheads="1"/>
          </p:cNvSpPr>
          <p:nvPr/>
        </p:nvSpPr>
        <p:spPr bwMode="auto">
          <a:xfrm>
            <a:off x="4997450" y="2451100"/>
            <a:ext cx="360363" cy="360363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  <a:ea typeface="宋体" pitchFamily="2" charset="-122"/>
              </a:rPr>
              <a:t>2,3</a:t>
            </a:r>
          </a:p>
        </p:txBody>
      </p:sp>
      <p:grpSp>
        <p:nvGrpSpPr>
          <p:cNvPr id="146436" name="Group 5"/>
          <p:cNvGrpSpPr>
            <a:grpSpLocks/>
          </p:cNvGrpSpPr>
          <p:nvPr/>
        </p:nvGrpSpPr>
        <p:grpSpPr bwMode="auto">
          <a:xfrm>
            <a:off x="1711325" y="3094038"/>
            <a:ext cx="2092325" cy="1825625"/>
            <a:chOff x="704" y="1949"/>
            <a:chExt cx="1318" cy="1150"/>
          </a:xfrm>
        </p:grpSpPr>
        <p:grpSp>
          <p:nvGrpSpPr>
            <p:cNvPr id="146437" name="Group 6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146438" name="Oval 7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 eaLnBrk="0" hangingPunct="0"/>
                <a:r>
                  <a:rPr lang="zh-CN" altLang="en-US" sz="1600" b="1">
                    <a:latin typeface="Times" pitchFamily="18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46439" name="Oval 8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 eaLnBrk="0" hangingPunct="0"/>
                <a:r>
                  <a:rPr lang="zh-CN" altLang="en-US" sz="1600" b="1">
                    <a:latin typeface="Times" pitchFamily="18" charset="0"/>
                    <a:ea typeface="宋体" pitchFamily="2" charset="-122"/>
                  </a:rPr>
                  <a:t>7</a:t>
                </a:r>
              </a:p>
            </p:txBody>
          </p:sp>
        </p:grpSp>
        <p:grpSp>
          <p:nvGrpSpPr>
            <p:cNvPr id="146440" name="Group 9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146441" name="Oval 10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 eaLnBrk="0" hangingPunct="0"/>
                <a:r>
                  <a:rPr lang="zh-CN" altLang="en-US" sz="1600" b="1">
                    <a:latin typeface="Times" pitchFamily="18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146442" name="Oval 11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 eaLnBrk="0" hangingPunct="0"/>
                <a:r>
                  <a:rPr lang="zh-CN" altLang="en-US" sz="1600" b="1">
                    <a:latin typeface="Times" pitchFamily="18" charset="0"/>
                    <a:ea typeface="宋体" pitchFamily="2" charset="-122"/>
                  </a:rPr>
                  <a:t>9</a:t>
                </a:r>
              </a:p>
            </p:txBody>
          </p:sp>
        </p:grpSp>
      </p:grpSp>
      <p:sp>
        <p:nvSpPr>
          <p:cNvPr id="146443" name="Oval 12"/>
          <p:cNvSpPr>
            <a:spLocks noChangeArrowheads="1"/>
          </p:cNvSpPr>
          <p:nvPr/>
        </p:nvSpPr>
        <p:spPr bwMode="auto">
          <a:xfrm>
            <a:off x="7072313" y="3094038"/>
            <a:ext cx="360362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  <a:ea typeface="宋体" pitchFamily="2" charset="-122"/>
              </a:rPr>
              <a:t>4,5</a:t>
            </a:r>
          </a:p>
        </p:txBody>
      </p:sp>
      <p:sp>
        <p:nvSpPr>
          <p:cNvPr id="146444" name="Oval 13"/>
          <p:cNvSpPr>
            <a:spLocks noChangeArrowheads="1"/>
          </p:cNvSpPr>
          <p:nvPr/>
        </p:nvSpPr>
        <p:spPr bwMode="auto">
          <a:xfrm>
            <a:off x="4997450" y="4783138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146445" name="Oval 14"/>
          <p:cNvSpPr>
            <a:spLocks noChangeArrowheads="1"/>
          </p:cNvSpPr>
          <p:nvPr/>
        </p:nvSpPr>
        <p:spPr bwMode="auto">
          <a:xfrm>
            <a:off x="4997450" y="569436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  <a:ea typeface="宋体" pitchFamily="2" charset="-122"/>
              </a:rPr>
              <a:t>11</a:t>
            </a:r>
          </a:p>
        </p:txBody>
      </p:sp>
      <p:cxnSp>
        <p:nvCxnSpPr>
          <p:cNvPr id="146446" name="AutoShape 15"/>
          <p:cNvCxnSpPr>
            <a:cxnSpLocks noChangeShapeType="1"/>
            <a:stCxn id="146444" idx="6"/>
            <a:endCxn id="146434" idx="6"/>
          </p:cNvCxnSpPr>
          <p:nvPr/>
        </p:nvCxnSpPr>
        <p:spPr bwMode="auto">
          <a:xfrm flipV="1">
            <a:off x="5357813" y="1703388"/>
            <a:ext cx="1587" cy="3260725"/>
          </a:xfrm>
          <a:prstGeom prst="curvedConnector3">
            <a:avLst>
              <a:gd name="adj1" fmla="val 19240006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7" name="AutoShape 16"/>
          <p:cNvCxnSpPr>
            <a:cxnSpLocks noChangeShapeType="1"/>
            <a:stCxn id="146434" idx="2"/>
            <a:endCxn id="146445" idx="2"/>
          </p:cNvCxnSpPr>
          <p:nvPr/>
        </p:nvCxnSpPr>
        <p:spPr bwMode="auto">
          <a:xfrm rot="10800000" flipH="1" flipV="1">
            <a:off x="4997450" y="1703388"/>
            <a:ext cx="1588" cy="4171950"/>
          </a:xfrm>
          <a:prstGeom prst="curvedConnector3">
            <a:avLst>
              <a:gd name="adj1" fmla="val -25330003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8" name="AutoShape 17"/>
          <p:cNvCxnSpPr>
            <a:cxnSpLocks noChangeShapeType="1"/>
            <a:stCxn id="146435" idx="6"/>
            <a:endCxn id="146443" idx="1"/>
          </p:cNvCxnSpPr>
          <p:nvPr/>
        </p:nvCxnSpPr>
        <p:spPr bwMode="auto">
          <a:xfrm>
            <a:off x="5357813" y="2632075"/>
            <a:ext cx="1766887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9" name="AutoShape 18"/>
          <p:cNvCxnSpPr>
            <a:cxnSpLocks noChangeShapeType="1"/>
            <a:stCxn id="146434" idx="4"/>
            <a:endCxn id="146435" idx="0"/>
          </p:cNvCxnSpPr>
          <p:nvPr/>
        </p:nvCxnSpPr>
        <p:spPr bwMode="auto">
          <a:xfrm>
            <a:off x="5178425" y="1882775"/>
            <a:ext cx="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50" name="AutoShape 19"/>
          <p:cNvCxnSpPr>
            <a:cxnSpLocks noChangeShapeType="1"/>
            <a:stCxn id="146435" idx="2"/>
            <a:endCxn id="146441" idx="7"/>
          </p:cNvCxnSpPr>
          <p:nvPr/>
        </p:nvCxnSpPr>
        <p:spPr bwMode="auto">
          <a:xfrm flipH="1">
            <a:off x="2886075" y="2632075"/>
            <a:ext cx="2111375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51" name="AutoShape 20"/>
          <p:cNvCxnSpPr>
            <a:cxnSpLocks noChangeShapeType="1"/>
            <a:stCxn id="146441" idx="5"/>
            <a:endCxn id="146439" idx="1"/>
          </p:cNvCxnSpPr>
          <p:nvPr/>
        </p:nvCxnSpPr>
        <p:spPr bwMode="auto">
          <a:xfrm>
            <a:off x="2886075" y="3402013"/>
            <a:ext cx="609600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52" name="AutoShape 21"/>
          <p:cNvCxnSpPr>
            <a:cxnSpLocks noChangeShapeType="1"/>
            <a:stCxn id="146441" idx="3"/>
            <a:endCxn id="146438" idx="7"/>
          </p:cNvCxnSpPr>
          <p:nvPr/>
        </p:nvCxnSpPr>
        <p:spPr bwMode="auto">
          <a:xfrm flipH="1">
            <a:off x="2019300" y="3402013"/>
            <a:ext cx="611188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53" name="AutoShape 22"/>
          <p:cNvCxnSpPr>
            <a:cxnSpLocks noChangeShapeType="1"/>
            <a:stCxn id="146438" idx="5"/>
            <a:endCxn id="146442" idx="1"/>
          </p:cNvCxnSpPr>
          <p:nvPr/>
        </p:nvCxnSpPr>
        <p:spPr bwMode="auto">
          <a:xfrm>
            <a:off x="2019300" y="4135438"/>
            <a:ext cx="6111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54" name="AutoShape 23"/>
          <p:cNvCxnSpPr>
            <a:cxnSpLocks noChangeShapeType="1"/>
            <a:stCxn id="146439" idx="3"/>
            <a:endCxn id="146442" idx="7"/>
          </p:cNvCxnSpPr>
          <p:nvPr/>
        </p:nvCxnSpPr>
        <p:spPr bwMode="auto">
          <a:xfrm flipH="1">
            <a:off x="2886075" y="4135438"/>
            <a:ext cx="609600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55" name="AutoShape 24"/>
          <p:cNvCxnSpPr>
            <a:cxnSpLocks noChangeShapeType="1"/>
            <a:stCxn id="146442" idx="6"/>
            <a:endCxn id="146444" idx="2"/>
          </p:cNvCxnSpPr>
          <p:nvPr/>
        </p:nvCxnSpPr>
        <p:spPr bwMode="auto">
          <a:xfrm>
            <a:off x="2938463" y="4740275"/>
            <a:ext cx="2058987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56" name="AutoShape 25"/>
          <p:cNvCxnSpPr>
            <a:cxnSpLocks noChangeShapeType="1"/>
            <a:stCxn id="146443" idx="3"/>
            <a:endCxn id="146444" idx="7"/>
          </p:cNvCxnSpPr>
          <p:nvPr/>
        </p:nvCxnSpPr>
        <p:spPr bwMode="auto">
          <a:xfrm flipH="1">
            <a:off x="5305425" y="3402013"/>
            <a:ext cx="1819275" cy="143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835150" y="2420938"/>
            <a:ext cx="2520950" cy="33115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1476375" y="366713"/>
            <a:ext cx="6096000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</a:rPr>
              <a:t>过去常提</a:t>
            </a:r>
            <a:r>
              <a:rPr lang="en-US" altLang="zh-CN" sz="3200" smtClean="0">
                <a:solidFill>
                  <a:srgbClr val="FFFF00"/>
                </a:solidFill>
              </a:rPr>
              <a:t>“</a:t>
            </a:r>
            <a:r>
              <a:rPr lang="zh-CN" altLang="en-US" sz="3200" smtClean="0">
                <a:solidFill>
                  <a:srgbClr val="FFFF00"/>
                </a:solidFill>
              </a:rPr>
              <a:t>黑盒和白盒</a:t>
            </a:r>
            <a:r>
              <a:rPr lang="en-US" altLang="zh-CN" sz="3200" smtClean="0">
                <a:solidFill>
                  <a:srgbClr val="FFFF00"/>
                </a:solidFill>
              </a:rPr>
              <a:t>”</a:t>
            </a:r>
            <a:r>
              <a:rPr lang="zh-CN" altLang="en-US" sz="3200" smtClean="0">
                <a:solidFill>
                  <a:srgbClr val="FFFF00"/>
                </a:solidFill>
              </a:rPr>
              <a:t>方法</a:t>
            </a:r>
          </a:p>
        </p:txBody>
      </p:sp>
      <p:sp>
        <p:nvSpPr>
          <p:cNvPr id="27651" name="幻灯片编号占位符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891C1E-ED20-421E-9B85-A88AEFDC84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16463" y="2276475"/>
            <a:ext cx="2674937" cy="361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85000"/>
              </a:schemeClr>
            </a:solidFill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等价类划分法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边界值分析法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判定表方法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因果图法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正交试验法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功能图法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solidFill>
                  <a:srgbClr val="FFFBB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错误推测法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1050" y="2492375"/>
            <a:ext cx="2376488" cy="308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语句覆盖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判定条件覆盖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条件组合覆盖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基本路径覆盖</a:t>
            </a:r>
          </a:p>
        </p:txBody>
      </p:sp>
      <p:sp>
        <p:nvSpPr>
          <p:cNvPr id="27654" name="右大括号 6"/>
          <p:cNvSpPr>
            <a:spLocks/>
          </p:cNvSpPr>
          <p:nvPr/>
        </p:nvSpPr>
        <p:spPr bwMode="auto">
          <a:xfrm>
            <a:off x="6732588" y="3500438"/>
            <a:ext cx="503237" cy="1800225"/>
          </a:xfrm>
          <a:prstGeom prst="rightBrace">
            <a:avLst>
              <a:gd name="adj1" fmla="val 36916"/>
              <a:gd name="adj2" fmla="val 50000"/>
            </a:avLst>
          </a:prstGeom>
          <a:noFill/>
          <a:ln w="28575">
            <a:solidFill>
              <a:srgbClr val="D4EC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5" name="文本框 7"/>
          <p:cNvSpPr txBox="1">
            <a:spLocks noChangeArrowheads="1"/>
          </p:cNvSpPr>
          <p:nvPr/>
        </p:nvSpPr>
        <p:spPr bwMode="auto">
          <a:xfrm>
            <a:off x="7524750" y="3860800"/>
            <a:ext cx="935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i="0">
                <a:solidFill>
                  <a:srgbClr val="3C8C93"/>
                </a:solidFill>
                <a:ea typeface="宋体" pitchFamily="2" charset="-122"/>
              </a:rPr>
              <a:t>黑盒方法</a:t>
            </a:r>
          </a:p>
        </p:txBody>
      </p:sp>
      <p:sp>
        <p:nvSpPr>
          <p:cNvPr id="27656" name="文本框 8"/>
          <p:cNvSpPr txBox="1">
            <a:spLocks noChangeArrowheads="1"/>
          </p:cNvSpPr>
          <p:nvPr/>
        </p:nvSpPr>
        <p:spPr bwMode="auto">
          <a:xfrm>
            <a:off x="395288" y="3716338"/>
            <a:ext cx="9366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i="0">
                <a:solidFill>
                  <a:srgbClr val="3C8C93"/>
                </a:solidFill>
                <a:ea typeface="宋体" pitchFamily="2" charset="-122"/>
              </a:rPr>
              <a:t>白盒方法</a:t>
            </a:r>
          </a:p>
        </p:txBody>
      </p:sp>
      <p:sp>
        <p:nvSpPr>
          <p:cNvPr id="27657" name="左大括号 9"/>
          <p:cNvSpPr>
            <a:spLocks/>
          </p:cNvSpPr>
          <p:nvPr/>
        </p:nvSpPr>
        <p:spPr bwMode="auto">
          <a:xfrm>
            <a:off x="1331913" y="2636838"/>
            <a:ext cx="647700" cy="3024187"/>
          </a:xfrm>
          <a:prstGeom prst="leftBrace">
            <a:avLst>
              <a:gd name="adj1" fmla="val 3480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624637" cy="762000"/>
          </a:xfrm>
        </p:spPr>
        <p:txBody>
          <a:bodyPr lIns="90487" tIns="44450" rIns="90487" bIns="44450"/>
          <a:lstStyle/>
          <a:p>
            <a:pPr algn="ctr" defTabSz="0">
              <a:tabLst>
                <a:tab pos="7540625" algn="r"/>
              </a:tabLst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流程图的圈复杂度</a:t>
            </a:r>
          </a:p>
        </p:txBody>
      </p:sp>
      <p:sp>
        <p:nvSpPr>
          <p:cNvPr id="1662979" name="Rectangle 3"/>
          <p:cNvSpPr>
            <a:spLocks noChangeArrowheads="1"/>
          </p:cNvSpPr>
          <p:nvPr/>
        </p:nvSpPr>
        <p:spPr bwMode="auto">
          <a:xfrm>
            <a:off x="287338" y="4329113"/>
            <a:ext cx="8316912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defTabSz="0"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0"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0"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0"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0"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0" fontAlgn="base">
              <a:spcBef>
                <a:spcPct val="0"/>
              </a:spcBef>
              <a:spcAft>
                <a:spcPct val="0"/>
              </a:spcAft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0" fontAlgn="base">
              <a:spcBef>
                <a:spcPct val="0"/>
              </a:spcBef>
              <a:spcAft>
                <a:spcPct val="0"/>
              </a:spcAft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0" fontAlgn="base">
              <a:spcBef>
                <a:spcPct val="0"/>
              </a:spcBef>
              <a:spcAft>
                <a:spcPct val="0"/>
              </a:spcAft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0" fontAlgn="base">
              <a:spcBef>
                <a:spcPct val="0"/>
              </a:spcBef>
              <a:spcAft>
                <a:spcPct val="0"/>
              </a:spcAft>
              <a:tabLst>
                <a:tab pos="1658938" algn="l"/>
                <a:tab pos="2624138" algn="l"/>
                <a:tab pos="3200400" algn="l"/>
              </a:tabLs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altLang="zh-CN" sz="2000" b="1"/>
          </a:p>
          <a:p>
            <a:pPr lvl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/>
              <a:t>  V(G) = </a:t>
            </a:r>
            <a:r>
              <a:rPr lang="zh-CN" altLang="en-US" sz="2000"/>
              <a:t>区域数量</a:t>
            </a:r>
            <a:r>
              <a:rPr lang="en-US" altLang="zh-CN" sz="2000"/>
              <a:t>(</a:t>
            </a:r>
            <a:r>
              <a:rPr lang="zh-CN" altLang="en-US" sz="2000"/>
              <a:t>由节点、连线包围的区域，包括图形外部区域</a:t>
            </a:r>
            <a:r>
              <a:rPr lang="en-US" altLang="zh-CN" sz="2000"/>
              <a:t>)</a:t>
            </a:r>
          </a:p>
          <a:p>
            <a:pPr lvl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/>
              <a:t>  V(G) = </a:t>
            </a:r>
            <a:r>
              <a:rPr lang="zh-CN" altLang="en-US" sz="2000"/>
              <a:t>连线数量 </a:t>
            </a:r>
            <a:r>
              <a:rPr lang="en-US" altLang="zh-CN" sz="2000"/>
              <a:t>- </a:t>
            </a:r>
            <a:r>
              <a:rPr lang="zh-CN" altLang="en-US" sz="2000"/>
              <a:t>节点数量</a:t>
            </a:r>
            <a:r>
              <a:rPr lang="en-US" altLang="zh-CN" sz="2000"/>
              <a:t> + 2</a:t>
            </a:r>
          </a:p>
          <a:p>
            <a:pPr lvl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/>
              <a:t>  V(G) = </a:t>
            </a:r>
            <a:r>
              <a:rPr lang="zh-CN" altLang="en-US" sz="2000"/>
              <a:t>简单可预测节点数量</a:t>
            </a:r>
            <a:r>
              <a:rPr lang="en-US" altLang="zh-CN" sz="2000"/>
              <a:t> + 1</a:t>
            </a:r>
          </a:p>
        </p:txBody>
      </p:sp>
      <p:sp>
        <p:nvSpPr>
          <p:cNvPr id="148483" name="Rectangle 5"/>
          <p:cNvSpPr>
            <a:spLocks noChangeArrowheads="1"/>
          </p:cNvSpPr>
          <p:nvPr/>
        </p:nvSpPr>
        <p:spPr bwMode="auto">
          <a:xfrm>
            <a:off x="755650" y="1628775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3366FF"/>
                </a:solidFill>
                <a:latin typeface="Arial Narrow" pitchFamily="34" charset="0"/>
                <a:ea typeface="宋体" pitchFamily="2" charset="-122"/>
              </a:rPr>
              <a:t>圈复杂度（</a:t>
            </a:r>
            <a:r>
              <a:rPr lang="en-US" altLang="zh-CN" sz="2400" b="1">
                <a:solidFill>
                  <a:srgbClr val="3366FF"/>
                </a:solidFill>
                <a:ea typeface="宋体" pitchFamily="2" charset="-122"/>
              </a:rPr>
              <a:t>Cyclomatic complexity</a:t>
            </a:r>
            <a:r>
              <a:rPr lang="zh-CN" altLang="en-US" sz="2400" b="1">
                <a:solidFill>
                  <a:srgbClr val="3366FF"/>
                </a:solidFill>
                <a:ea typeface="宋体" pitchFamily="2" charset="-122"/>
              </a:rPr>
              <a:t>）</a:t>
            </a:r>
            <a:r>
              <a:rPr lang="en-US" altLang="zh-CN" sz="2000" b="1">
                <a:solidFill>
                  <a:srgbClr val="13BBBF"/>
                </a:solidFill>
                <a:ea typeface="宋体" pitchFamily="2" charset="-122"/>
              </a:rPr>
              <a:t>:</a:t>
            </a:r>
            <a:r>
              <a:rPr lang="zh-CN" altLang="en-US" sz="2400">
                <a:ea typeface="宋体" pitchFamily="2" charset="-122"/>
              </a:rPr>
              <a:t>代码逻辑复杂度的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zh-CN" altLang="en-US" sz="2400">
                <a:ea typeface="宋体" pitchFamily="2" charset="-122"/>
              </a:rPr>
              <a:t>度量，提供了被测代码的路径数量。复杂度越高，出错的概率越大</a:t>
            </a:r>
            <a:endParaRPr lang="en-US" altLang="zh-CN" sz="2400">
              <a:ea typeface="宋体" pitchFamily="2" charset="-122"/>
            </a:endParaRPr>
          </a:p>
        </p:txBody>
      </p:sp>
      <p:grpSp>
        <p:nvGrpSpPr>
          <p:cNvPr id="148484" name="Group 50"/>
          <p:cNvGrpSpPr>
            <a:grpSpLocks/>
          </p:cNvGrpSpPr>
          <p:nvPr/>
        </p:nvGrpSpPr>
        <p:grpSpPr bwMode="auto">
          <a:xfrm>
            <a:off x="2014538" y="2917825"/>
            <a:ext cx="4316412" cy="1682750"/>
            <a:chOff x="2014515" y="2917818"/>
            <a:chExt cx="4316433" cy="1682758"/>
          </a:xfrm>
        </p:grpSpPr>
        <p:sp>
          <p:nvSpPr>
            <p:cNvPr id="148485" name="Rectangle 7"/>
            <p:cNvSpPr>
              <a:spLocks noChangeArrowheads="1"/>
            </p:cNvSpPr>
            <p:nvPr/>
          </p:nvSpPr>
          <p:spPr bwMode="auto">
            <a:xfrm>
              <a:off x="5891210" y="4370388"/>
              <a:ext cx="43973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>
                  <a:solidFill>
                    <a:srgbClr val="13BBBF"/>
                  </a:solidFill>
                  <a:ea typeface="宋体" pitchFamily="2" charset="-122"/>
                </a:rPr>
                <a:t>V(G)</a:t>
              </a:r>
            </a:p>
          </p:txBody>
        </p:sp>
        <p:sp>
          <p:nvSpPr>
            <p:cNvPr id="148486" name="Rectangle 8"/>
            <p:cNvSpPr>
              <a:spLocks noChangeArrowheads="1"/>
            </p:cNvSpPr>
            <p:nvPr/>
          </p:nvSpPr>
          <p:spPr bwMode="auto">
            <a:xfrm>
              <a:off x="2014515" y="2994018"/>
              <a:ext cx="844550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rgbClr val="13BBBF"/>
                  </a:solidFill>
                  <a:ea typeface="宋体" pitchFamily="2" charset="-122"/>
                </a:rPr>
                <a:t>modules</a:t>
              </a:r>
            </a:p>
          </p:txBody>
        </p:sp>
        <p:sp>
          <p:nvSpPr>
            <p:cNvPr id="148487" name="Rectangle 9"/>
            <p:cNvSpPr>
              <a:spLocks noChangeArrowheads="1"/>
            </p:cNvSpPr>
            <p:nvPr/>
          </p:nvSpPr>
          <p:spPr bwMode="auto">
            <a:xfrm>
              <a:off x="3222603" y="4284656"/>
              <a:ext cx="111125" cy="182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88" name="Rectangle 10"/>
            <p:cNvSpPr>
              <a:spLocks noChangeArrowheads="1"/>
            </p:cNvSpPr>
            <p:nvPr/>
          </p:nvSpPr>
          <p:spPr bwMode="auto">
            <a:xfrm>
              <a:off x="3211490" y="4275131"/>
              <a:ext cx="131763" cy="20161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89" name="Rectangle 11"/>
            <p:cNvSpPr>
              <a:spLocks noChangeArrowheads="1"/>
            </p:cNvSpPr>
            <p:nvPr/>
          </p:nvSpPr>
          <p:spPr bwMode="auto">
            <a:xfrm>
              <a:off x="3333728" y="4233856"/>
              <a:ext cx="111125" cy="233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0" name="Rectangle 12"/>
            <p:cNvSpPr>
              <a:spLocks noChangeArrowheads="1"/>
            </p:cNvSpPr>
            <p:nvPr/>
          </p:nvSpPr>
          <p:spPr bwMode="auto">
            <a:xfrm>
              <a:off x="3324203" y="4224331"/>
              <a:ext cx="131763" cy="25241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1" name="Rectangle 13"/>
            <p:cNvSpPr>
              <a:spLocks noChangeArrowheads="1"/>
            </p:cNvSpPr>
            <p:nvPr/>
          </p:nvSpPr>
          <p:spPr bwMode="auto">
            <a:xfrm>
              <a:off x="3444853" y="4183056"/>
              <a:ext cx="111125" cy="284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2" name="Rectangle 14"/>
            <p:cNvSpPr>
              <a:spLocks noChangeArrowheads="1"/>
            </p:cNvSpPr>
            <p:nvPr/>
          </p:nvSpPr>
          <p:spPr bwMode="auto">
            <a:xfrm>
              <a:off x="3435328" y="4173531"/>
              <a:ext cx="131763" cy="30321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3" name="Rectangle 15"/>
            <p:cNvSpPr>
              <a:spLocks noChangeArrowheads="1"/>
            </p:cNvSpPr>
            <p:nvPr/>
          </p:nvSpPr>
          <p:spPr bwMode="auto">
            <a:xfrm>
              <a:off x="3567090" y="4071931"/>
              <a:ext cx="120650" cy="395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4" name="Rectangle 16"/>
            <p:cNvSpPr>
              <a:spLocks noChangeArrowheads="1"/>
            </p:cNvSpPr>
            <p:nvPr/>
          </p:nvSpPr>
          <p:spPr bwMode="auto">
            <a:xfrm>
              <a:off x="3555978" y="4062406"/>
              <a:ext cx="142875" cy="41433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5" name="Rectangle 17"/>
            <p:cNvSpPr>
              <a:spLocks noChangeArrowheads="1"/>
            </p:cNvSpPr>
            <p:nvPr/>
          </p:nvSpPr>
          <p:spPr bwMode="auto">
            <a:xfrm>
              <a:off x="3687740" y="3910006"/>
              <a:ext cx="122238" cy="557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6" name="Rectangle 18"/>
            <p:cNvSpPr>
              <a:spLocks noChangeArrowheads="1"/>
            </p:cNvSpPr>
            <p:nvPr/>
          </p:nvSpPr>
          <p:spPr bwMode="auto">
            <a:xfrm>
              <a:off x="3678215" y="3900481"/>
              <a:ext cx="141288" cy="5762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7" name="Rectangle 19"/>
            <p:cNvSpPr>
              <a:spLocks noChangeArrowheads="1"/>
            </p:cNvSpPr>
            <p:nvPr/>
          </p:nvSpPr>
          <p:spPr bwMode="auto">
            <a:xfrm>
              <a:off x="3809978" y="3817931"/>
              <a:ext cx="122238" cy="658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8" name="Rectangle 20"/>
            <p:cNvSpPr>
              <a:spLocks noChangeArrowheads="1"/>
            </p:cNvSpPr>
            <p:nvPr/>
          </p:nvSpPr>
          <p:spPr bwMode="auto">
            <a:xfrm>
              <a:off x="3800453" y="3808406"/>
              <a:ext cx="141288" cy="6778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499" name="Rectangle 21"/>
            <p:cNvSpPr>
              <a:spLocks noChangeArrowheads="1"/>
            </p:cNvSpPr>
            <p:nvPr/>
          </p:nvSpPr>
          <p:spPr bwMode="auto">
            <a:xfrm>
              <a:off x="3932215" y="3625843"/>
              <a:ext cx="111125" cy="841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0" name="Rectangle 22"/>
            <p:cNvSpPr>
              <a:spLocks noChangeArrowheads="1"/>
            </p:cNvSpPr>
            <p:nvPr/>
          </p:nvSpPr>
          <p:spPr bwMode="auto">
            <a:xfrm>
              <a:off x="3921103" y="3616318"/>
              <a:ext cx="131763" cy="860425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1" name="Rectangle 23"/>
            <p:cNvSpPr>
              <a:spLocks noChangeArrowheads="1"/>
            </p:cNvSpPr>
            <p:nvPr/>
          </p:nvSpPr>
          <p:spPr bwMode="auto">
            <a:xfrm>
              <a:off x="4052865" y="3038468"/>
              <a:ext cx="122238" cy="1428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2" name="Rectangle 24"/>
            <p:cNvSpPr>
              <a:spLocks noChangeArrowheads="1"/>
            </p:cNvSpPr>
            <p:nvPr/>
          </p:nvSpPr>
          <p:spPr bwMode="auto">
            <a:xfrm>
              <a:off x="4043340" y="3028943"/>
              <a:ext cx="141288" cy="144780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3" name="Rectangle 25"/>
            <p:cNvSpPr>
              <a:spLocks noChangeArrowheads="1"/>
            </p:cNvSpPr>
            <p:nvPr/>
          </p:nvSpPr>
          <p:spPr bwMode="auto">
            <a:xfrm>
              <a:off x="4175103" y="2978143"/>
              <a:ext cx="122238" cy="149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4" name="Rectangle 26"/>
            <p:cNvSpPr>
              <a:spLocks noChangeArrowheads="1"/>
            </p:cNvSpPr>
            <p:nvPr/>
          </p:nvSpPr>
          <p:spPr bwMode="auto">
            <a:xfrm>
              <a:off x="4165578" y="2968618"/>
              <a:ext cx="141288" cy="151765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5" name="Rectangle 27"/>
            <p:cNvSpPr>
              <a:spLocks noChangeArrowheads="1"/>
            </p:cNvSpPr>
            <p:nvPr/>
          </p:nvSpPr>
          <p:spPr bwMode="auto">
            <a:xfrm>
              <a:off x="5259365" y="4275131"/>
              <a:ext cx="111125" cy="1809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6" name="Rectangle 28"/>
            <p:cNvSpPr>
              <a:spLocks noChangeArrowheads="1"/>
            </p:cNvSpPr>
            <p:nvPr/>
          </p:nvSpPr>
          <p:spPr bwMode="auto">
            <a:xfrm>
              <a:off x="5249840" y="4264018"/>
              <a:ext cx="131763" cy="20320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7" name="Rectangle 29"/>
            <p:cNvSpPr>
              <a:spLocks noChangeArrowheads="1"/>
            </p:cNvSpPr>
            <p:nvPr/>
          </p:nvSpPr>
          <p:spPr bwMode="auto">
            <a:xfrm>
              <a:off x="5148240" y="4233856"/>
              <a:ext cx="111125" cy="2333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8" name="Rectangle 30"/>
            <p:cNvSpPr>
              <a:spLocks noChangeArrowheads="1"/>
            </p:cNvSpPr>
            <p:nvPr/>
          </p:nvSpPr>
          <p:spPr bwMode="auto">
            <a:xfrm>
              <a:off x="5137128" y="4224331"/>
              <a:ext cx="131763" cy="25241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09" name="Rectangle 31"/>
            <p:cNvSpPr>
              <a:spLocks noChangeArrowheads="1"/>
            </p:cNvSpPr>
            <p:nvPr/>
          </p:nvSpPr>
          <p:spPr bwMode="auto">
            <a:xfrm>
              <a:off x="5037115" y="4173531"/>
              <a:ext cx="120650" cy="2825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0" name="Rectangle 32"/>
            <p:cNvSpPr>
              <a:spLocks noChangeArrowheads="1"/>
            </p:cNvSpPr>
            <p:nvPr/>
          </p:nvSpPr>
          <p:spPr bwMode="auto">
            <a:xfrm>
              <a:off x="5026003" y="4162418"/>
              <a:ext cx="142875" cy="30480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1" name="Rectangle 33"/>
            <p:cNvSpPr>
              <a:spLocks noChangeArrowheads="1"/>
            </p:cNvSpPr>
            <p:nvPr/>
          </p:nvSpPr>
          <p:spPr bwMode="auto">
            <a:xfrm>
              <a:off x="4914878" y="4062406"/>
              <a:ext cx="111125" cy="393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2" name="Rectangle 34"/>
            <p:cNvSpPr>
              <a:spLocks noChangeArrowheads="1"/>
            </p:cNvSpPr>
            <p:nvPr/>
          </p:nvSpPr>
          <p:spPr bwMode="auto">
            <a:xfrm>
              <a:off x="4905353" y="4051293"/>
              <a:ext cx="131763" cy="415925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3" name="Rectangle 35"/>
            <p:cNvSpPr>
              <a:spLocks noChangeArrowheads="1"/>
            </p:cNvSpPr>
            <p:nvPr/>
          </p:nvSpPr>
          <p:spPr bwMode="auto">
            <a:xfrm>
              <a:off x="4783115" y="3900481"/>
              <a:ext cx="122238" cy="5556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4" name="Rectangle 36"/>
            <p:cNvSpPr>
              <a:spLocks noChangeArrowheads="1"/>
            </p:cNvSpPr>
            <p:nvPr/>
          </p:nvSpPr>
          <p:spPr bwMode="auto">
            <a:xfrm>
              <a:off x="4773590" y="3889368"/>
              <a:ext cx="141288" cy="57785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5" name="Rectangle 37"/>
            <p:cNvSpPr>
              <a:spLocks noChangeArrowheads="1"/>
            </p:cNvSpPr>
            <p:nvPr/>
          </p:nvSpPr>
          <p:spPr bwMode="auto">
            <a:xfrm>
              <a:off x="4660878" y="3817931"/>
              <a:ext cx="122238" cy="6492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6" name="Rectangle 38"/>
            <p:cNvSpPr>
              <a:spLocks noChangeArrowheads="1"/>
            </p:cNvSpPr>
            <p:nvPr/>
          </p:nvSpPr>
          <p:spPr bwMode="auto">
            <a:xfrm>
              <a:off x="4651353" y="3808406"/>
              <a:ext cx="141288" cy="66833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7" name="Rectangle 39"/>
            <p:cNvSpPr>
              <a:spLocks noChangeArrowheads="1"/>
            </p:cNvSpPr>
            <p:nvPr/>
          </p:nvSpPr>
          <p:spPr bwMode="auto">
            <a:xfrm>
              <a:off x="4549753" y="3616318"/>
              <a:ext cx="122238" cy="8397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8" name="Rectangle 40"/>
            <p:cNvSpPr>
              <a:spLocks noChangeArrowheads="1"/>
            </p:cNvSpPr>
            <p:nvPr/>
          </p:nvSpPr>
          <p:spPr bwMode="auto">
            <a:xfrm>
              <a:off x="4540228" y="3606793"/>
              <a:ext cx="141288" cy="860425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19" name="Rectangle 41"/>
            <p:cNvSpPr>
              <a:spLocks noChangeArrowheads="1"/>
            </p:cNvSpPr>
            <p:nvPr/>
          </p:nvSpPr>
          <p:spPr bwMode="auto">
            <a:xfrm>
              <a:off x="4429103" y="3028943"/>
              <a:ext cx="111125" cy="1438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20" name="Rectangle 42"/>
            <p:cNvSpPr>
              <a:spLocks noChangeArrowheads="1"/>
            </p:cNvSpPr>
            <p:nvPr/>
          </p:nvSpPr>
          <p:spPr bwMode="auto">
            <a:xfrm>
              <a:off x="4417990" y="3019418"/>
              <a:ext cx="131763" cy="1457325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21" name="Rectangle 43"/>
            <p:cNvSpPr>
              <a:spLocks noChangeArrowheads="1"/>
            </p:cNvSpPr>
            <p:nvPr/>
          </p:nvSpPr>
          <p:spPr bwMode="auto">
            <a:xfrm>
              <a:off x="4297340" y="2968618"/>
              <a:ext cx="120650" cy="149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22" name="Rectangle 44"/>
            <p:cNvSpPr>
              <a:spLocks noChangeArrowheads="1"/>
            </p:cNvSpPr>
            <p:nvPr/>
          </p:nvSpPr>
          <p:spPr bwMode="auto">
            <a:xfrm>
              <a:off x="4286228" y="2957506"/>
              <a:ext cx="142875" cy="151923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23" name="Freeform 46"/>
            <p:cNvSpPr>
              <a:spLocks noChangeArrowheads="1"/>
            </p:cNvSpPr>
            <p:nvPr/>
          </p:nvSpPr>
          <p:spPr bwMode="auto">
            <a:xfrm>
              <a:off x="2947965" y="2938456"/>
              <a:ext cx="2879725" cy="1538288"/>
            </a:xfrm>
            <a:custGeom>
              <a:avLst/>
              <a:gdLst>
                <a:gd name="T0" fmla="*/ 0 w 1814"/>
                <a:gd name="T1" fmla="*/ 0 h 969"/>
                <a:gd name="T2" fmla="*/ 0 w 1814"/>
                <a:gd name="T3" fmla="*/ 969 h 969"/>
                <a:gd name="T4" fmla="*/ 1814 w 1814"/>
                <a:gd name="T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4" h="969">
                  <a:moveTo>
                    <a:pt x="0" y="0"/>
                  </a:moveTo>
                  <a:lnTo>
                    <a:pt x="0" y="969"/>
                  </a:lnTo>
                  <a:lnTo>
                    <a:pt x="1814" y="969"/>
                  </a:lnTo>
                </a:path>
              </a:pathLst>
            </a:cu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524" name="Freeform 47"/>
            <p:cNvSpPr>
              <a:spLocks noChangeArrowheads="1"/>
            </p:cNvSpPr>
            <p:nvPr/>
          </p:nvSpPr>
          <p:spPr bwMode="auto">
            <a:xfrm>
              <a:off x="2928915" y="2917818"/>
              <a:ext cx="2878138" cy="1538288"/>
            </a:xfrm>
            <a:custGeom>
              <a:avLst/>
              <a:gdLst>
                <a:gd name="T0" fmla="*/ 0 w 1813"/>
                <a:gd name="T1" fmla="*/ 0 h 969"/>
                <a:gd name="T2" fmla="*/ 0 w 1813"/>
                <a:gd name="T3" fmla="*/ 969 h 969"/>
                <a:gd name="T4" fmla="*/ 1813 w 1813"/>
                <a:gd name="T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969">
                  <a:moveTo>
                    <a:pt x="0" y="0"/>
                  </a:moveTo>
                  <a:lnTo>
                    <a:pt x="0" y="969"/>
                  </a:lnTo>
                  <a:lnTo>
                    <a:pt x="1813" y="96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5997575" cy="1016000"/>
          </a:xfrm>
        </p:spPr>
        <p:txBody>
          <a:bodyPr lIns="90487" tIns="44450" rIns="90487" bIns="44450"/>
          <a:lstStyle/>
          <a:p>
            <a:pPr algn="ctr" defTabSz="0">
              <a:tabLst>
                <a:tab pos="7540625" algn="r"/>
              </a:tabLst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流程图复杂度－例子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50530" name="Rectangle 3"/>
          <p:cNvSpPr>
            <a:spLocks noChangeArrowheads="1"/>
          </p:cNvSpPr>
          <p:nvPr/>
        </p:nvSpPr>
        <p:spPr bwMode="auto">
          <a:xfrm>
            <a:off x="6696075" y="5265738"/>
            <a:ext cx="1495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F0E30"/>
                </a:solidFill>
                <a:latin typeface="Times" pitchFamily="18" charset="0"/>
                <a:ea typeface="宋体" pitchFamily="2" charset="-122"/>
              </a:rPr>
              <a:t>V(G)=4</a:t>
            </a:r>
          </a:p>
        </p:txBody>
      </p:sp>
      <p:grpSp>
        <p:nvGrpSpPr>
          <p:cNvPr id="150531" name="Group 4"/>
          <p:cNvGrpSpPr>
            <a:grpSpLocks/>
          </p:cNvGrpSpPr>
          <p:nvPr/>
        </p:nvGrpSpPr>
        <p:grpSpPr bwMode="auto">
          <a:xfrm>
            <a:off x="2339975" y="1989138"/>
            <a:ext cx="4478338" cy="4319587"/>
            <a:chOff x="704" y="959"/>
            <a:chExt cx="3682" cy="2855"/>
          </a:xfrm>
        </p:grpSpPr>
        <p:sp>
          <p:nvSpPr>
            <p:cNvPr id="150532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50533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  <a:ea typeface="宋体" pitchFamily="2" charset="-122"/>
                </a:rPr>
                <a:t>2,3</a:t>
              </a:r>
            </a:p>
          </p:txBody>
        </p:sp>
        <p:grpSp>
          <p:nvGrpSpPr>
            <p:cNvPr id="150534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150535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150536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zh-CN" altLang="en-US" sz="1600" b="1">
                      <a:latin typeface="Times" pitchFamily="18" charset="0"/>
                      <a:ea typeface="宋体" pitchFamily="2" charset="-122"/>
                    </a:rPr>
                    <a:t>7</a:t>
                  </a:r>
                </a:p>
              </p:txBody>
            </p:sp>
            <p:sp>
              <p:nvSpPr>
                <p:cNvPr id="150537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zh-CN" altLang="en-US" sz="1600" b="1">
                      <a:latin typeface="Times" pitchFamily="18" charset="0"/>
                      <a:ea typeface="宋体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50538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150539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zh-CN" altLang="en-US" sz="1600" b="1">
                      <a:latin typeface="Times" pitchFamily="18" charset="0"/>
                      <a:ea typeface="宋体" pitchFamily="2" charset="-122"/>
                    </a:rPr>
                    <a:t>6</a:t>
                  </a:r>
                </a:p>
              </p:txBody>
            </p:sp>
            <p:sp>
              <p:nvSpPr>
                <p:cNvPr id="150540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zh-CN" altLang="en-US" sz="1600" b="1">
                      <a:latin typeface="Times" pitchFamily="18" charset="0"/>
                      <a:ea typeface="宋体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150541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  <a:ea typeface="宋体" pitchFamily="2" charset="-122"/>
                </a:rPr>
                <a:t>4,5</a:t>
              </a:r>
            </a:p>
          </p:txBody>
        </p:sp>
        <p:sp>
          <p:nvSpPr>
            <p:cNvPr id="150542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50543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150544" name="Rectangle 17"/>
            <p:cNvSpPr>
              <a:spLocks noChangeArrowheads="1"/>
            </p:cNvSpPr>
            <p:nvPr/>
          </p:nvSpPr>
          <p:spPr bwMode="auto">
            <a:xfrm>
              <a:off x="3406" y="1366"/>
              <a:ext cx="9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13BBBF"/>
                  </a:solidFill>
                  <a:latin typeface="Verdana" pitchFamily="34" charset="0"/>
                  <a:ea typeface="宋体" pitchFamily="2" charset="-122"/>
                </a:rPr>
                <a:t>Region 1</a:t>
              </a:r>
            </a:p>
          </p:txBody>
        </p:sp>
        <p:sp>
          <p:nvSpPr>
            <p:cNvPr id="150545" name="Rectangle 18"/>
            <p:cNvSpPr>
              <a:spLocks noChangeArrowheads="1"/>
            </p:cNvSpPr>
            <p:nvPr/>
          </p:nvSpPr>
          <p:spPr bwMode="auto">
            <a:xfrm>
              <a:off x="2296" y="2204"/>
              <a:ext cx="98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13BBBF"/>
                  </a:solidFill>
                  <a:latin typeface="Verdana" pitchFamily="34" charset="0"/>
                  <a:ea typeface="宋体" pitchFamily="2" charset="-122"/>
                </a:rPr>
                <a:t>Region 2</a:t>
              </a:r>
            </a:p>
          </p:txBody>
        </p:sp>
        <p:sp>
          <p:nvSpPr>
            <p:cNvPr id="150546" name="Rectangle 19"/>
            <p:cNvSpPr>
              <a:spLocks noChangeArrowheads="1"/>
            </p:cNvSpPr>
            <p:nvPr/>
          </p:nvSpPr>
          <p:spPr bwMode="auto">
            <a:xfrm>
              <a:off x="951" y="2400"/>
              <a:ext cx="87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3BBBF"/>
                  </a:solidFill>
                  <a:latin typeface="Verdana" pitchFamily="34" charset="0"/>
                  <a:ea typeface="宋体" pitchFamily="2" charset="-122"/>
                </a:rPr>
                <a:t>Region 3</a:t>
              </a:r>
            </a:p>
          </p:txBody>
        </p:sp>
        <p:sp>
          <p:nvSpPr>
            <p:cNvPr id="150547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4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endParaRPr lang="en-US" altLang="zh-CN" sz="2400">
                <a:latin typeface="Times" pitchFamily="18" charset="0"/>
                <a:ea typeface="宋体" pitchFamily="2" charset="-122"/>
              </a:endParaRPr>
            </a:p>
          </p:txBody>
        </p:sp>
        <p:cxnSp>
          <p:nvCxnSpPr>
            <p:cNvPr id="150548" name="AutoShape 21"/>
            <p:cNvCxnSpPr>
              <a:cxnSpLocks noChangeShapeType="1"/>
              <a:stCxn id="150542" idx="6"/>
              <a:endCxn id="150532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6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9" name="AutoShape 22"/>
            <p:cNvCxnSpPr>
              <a:cxnSpLocks noChangeShapeType="1"/>
              <a:stCxn id="150532" idx="2"/>
              <a:endCxn id="150543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3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0" name="AutoShape 23"/>
            <p:cNvCxnSpPr>
              <a:cxnSpLocks noChangeShapeType="1"/>
              <a:stCxn id="150533" idx="6"/>
              <a:endCxn id="150541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1" name="AutoShape 24"/>
            <p:cNvCxnSpPr>
              <a:cxnSpLocks noChangeShapeType="1"/>
              <a:stCxn id="150532" idx="4"/>
              <a:endCxn id="150533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2" name="AutoShape 25"/>
            <p:cNvCxnSpPr>
              <a:cxnSpLocks noChangeShapeType="1"/>
              <a:stCxn id="150533" idx="2"/>
              <a:endCxn id="150539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3" name="AutoShape 26"/>
            <p:cNvCxnSpPr>
              <a:cxnSpLocks noChangeShapeType="1"/>
              <a:stCxn id="150539" idx="5"/>
              <a:endCxn id="150537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4" name="AutoShape 27"/>
            <p:cNvCxnSpPr>
              <a:cxnSpLocks noChangeShapeType="1"/>
              <a:stCxn id="150539" idx="3"/>
              <a:endCxn id="150536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5" name="AutoShape 28"/>
            <p:cNvCxnSpPr>
              <a:cxnSpLocks noChangeShapeType="1"/>
              <a:stCxn id="150536" idx="5"/>
              <a:endCxn id="150540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6" name="AutoShape 29"/>
            <p:cNvCxnSpPr>
              <a:cxnSpLocks noChangeShapeType="1"/>
              <a:stCxn id="150537" idx="3"/>
              <a:endCxn id="150540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7" name="AutoShape 30"/>
            <p:cNvCxnSpPr>
              <a:cxnSpLocks noChangeShapeType="1"/>
              <a:stCxn id="150540" idx="6"/>
              <a:endCxn id="150542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8" name="AutoShape 31"/>
            <p:cNvCxnSpPr>
              <a:cxnSpLocks noChangeShapeType="1"/>
              <a:stCxn id="150541" idx="3"/>
              <a:endCxn id="150542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0559" name="Rectangle 32"/>
          <p:cNvSpPr>
            <a:spLocks noChangeArrowheads="1"/>
          </p:cNvSpPr>
          <p:nvPr/>
        </p:nvSpPr>
        <p:spPr bwMode="auto">
          <a:xfrm>
            <a:off x="1908175" y="2889250"/>
            <a:ext cx="1195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13BBBF"/>
                </a:solidFill>
                <a:latin typeface="Verdana" pitchFamily="34" charset="0"/>
                <a:ea typeface="宋体" pitchFamily="2" charset="-122"/>
              </a:rPr>
              <a:t>Region 4</a:t>
            </a:r>
            <a:endParaRPr lang="zh-CN" altLang="en-US">
              <a:solidFill>
                <a:srgbClr val="13BBBF"/>
              </a:solidFill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237412" cy="4572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确定线性独立的路径集合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11213" y="2370138"/>
            <a:ext cx="7620000" cy="3386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000" b="1" u="sng" noProof="1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独立路径：</a:t>
            </a:r>
            <a:r>
              <a:rPr lang="en-US" altLang="zh-CN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至少引入一系列新的处理语句或条件的任何路径</a:t>
            </a:r>
            <a:endParaRPr lang="en-US" altLang="zh-CN" sz="2400" i="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基本集：</a:t>
            </a:r>
            <a:r>
              <a:rPr lang="en-US" altLang="zh-CN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由独立路径构成的集合</a:t>
            </a:r>
            <a:endParaRPr lang="en-US" altLang="zh-CN" sz="2400" i="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由基本集导出的测试用例，保证每行代码语句至少被执行一次</a:t>
            </a:r>
            <a:endParaRPr lang="en-US" altLang="zh-CN" sz="2400" i="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基本集合不一定唯一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/>
          <p:cNvSpPr>
            <a:spLocks noChangeArrowheads="1"/>
          </p:cNvSpPr>
          <p:nvPr/>
        </p:nvSpPr>
        <p:spPr bwMode="auto">
          <a:xfrm>
            <a:off x="6477000" y="2082800"/>
            <a:ext cx="2667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ts val="4800"/>
              </a:spcBef>
            </a:pPr>
            <a:r>
              <a:rPr lang="en-US" altLang="zh-CN" sz="2000" b="1">
                <a:latin typeface="Helvetica" pitchFamily="34" charset="0"/>
                <a:ea typeface="宋体" pitchFamily="2" charset="-122"/>
              </a:rPr>
              <a:t> Path1: 1-2-3-6-7-9-10-1-11</a:t>
            </a:r>
            <a:endParaRPr lang="en-US" altLang="zh-CN" sz="2000">
              <a:solidFill>
                <a:srgbClr val="FF3399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54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404813"/>
            <a:ext cx="5822950" cy="576262"/>
          </a:xfrm>
        </p:spPr>
        <p:txBody>
          <a:bodyPr lIns="90487" tIns="44450" rIns="90487" bIns="44450"/>
          <a:lstStyle/>
          <a:p>
            <a:pPr algn="ctr" defTabSz="0">
              <a:tabLst>
                <a:tab pos="7540625" algn="r"/>
              </a:tabLst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示例：基本路径测试用例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669124" name="Rectangle 4"/>
          <p:cNvSpPr>
            <a:spLocks noChangeArrowheads="1"/>
          </p:cNvSpPr>
          <p:nvPr/>
        </p:nvSpPr>
        <p:spPr bwMode="auto">
          <a:xfrm>
            <a:off x="6553200" y="3073400"/>
            <a:ext cx="2286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ts val="48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latin typeface="Helvetica" pitchFamily="34" charset="0"/>
                <a:ea typeface="宋体" pitchFamily="2" charset="-122"/>
              </a:rPr>
              <a:t>Path2: 1-2-3-6-8-9-10-1-11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669125" name="Rectangle 5"/>
          <p:cNvSpPr>
            <a:spLocks noChangeArrowheads="1"/>
          </p:cNvSpPr>
          <p:nvPr/>
        </p:nvSpPr>
        <p:spPr bwMode="auto">
          <a:xfrm>
            <a:off x="6553200" y="4140200"/>
            <a:ext cx="2514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ts val="48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 Path3: 1-2-3-4-5-10-1-11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669126" name="Rectangle 6"/>
          <p:cNvSpPr>
            <a:spLocks noChangeArrowheads="1"/>
          </p:cNvSpPr>
          <p:nvPr/>
        </p:nvSpPr>
        <p:spPr bwMode="auto">
          <a:xfrm>
            <a:off x="6629400" y="5283200"/>
            <a:ext cx="1535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spcBef>
                <a:spcPts val="4800"/>
              </a:spcBef>
            </a:pPr>
            <a:r>
              <a:rPr lang="en-US" altLang="zh-CN" sz="2000" b="1">
                <a:solidFill>
                  <a:schemeClr val="hlink"/>
                </a:solidFill>
                <a:latin typeface="Helvetica" pitchFamily="34" charset="0"/>
                <a:ea typeface="宋体" pitchFamily="2" charset="-122"/>
              </a:rPr>
              <a:t>Path4: 1-11</a:t>
            </a:r>
            <a:endParaRPr lang="en-US" altLang="zh-CN" sz="2000">
              <a:solidFill>
                <a:schemeClr val="hlink"/>
              </a:solidFill>
              <a:latin typeface="Helvetica" pitchFamily="34" charset="0"/>
              <a:ea typeface="宋体" pitchFamily="2" charset="-122"/>
            </a:endParaRPr>
          </a:p>
        </p:txBody>
      </p:sp>
      <p:grpSp>
        <p:nvGrpSpPr>
          <p:cNvPr id="154630" name="Group 8"/>
          <p:cNvGrpSpPr>
            <a:grpSpLocks/>
          </p:cNvGrpSpPr>
          <p:nvPr/>
        </p:nvGrpSpPr>
        <p:grpSpPr bwMode="auto">
          <a:xfrm>
            <a:off x="1266825" y="1862138"/>
            <a:ext cx="4197350" cy="3519487"/>
            <a:chOff x="875" y="1025"/>
            <a:chExt cx="3112" cy="2217"/>
          </a:xfrm>
        </p:grpSpPr>
        <p:cxnSp>
          <p:nvCxnSpPr>
            <p:cNvPr id="154631" name="AutoShape 9"/>
            <p:cNvCxnSpPr>
              <a:cxnSpLocks noChangeShapeType="1"/>
              <a:stCxn id="154632" idx="4"/>
            </p:cNvCxnSpPr>
            <p:nvPr/>
          </p:nvCxnSpPr>
          <p:spPr bwMode="auto">
            <a:xfrm rot="5400000" flipH="1" flipV="1">
              <a:off x="1883" y="2197"/>
              <a:ext cx="2016" cy="3"/>
            </a:xfrm>
            <a:prstGeom prst="bentConnector4">
              <a:avLst>
                <a:gd name="adj1" fmla="val -8778"/>
                <a:gd name="adj2" fmla="val 5109998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632" name="Oval 10"/>
            <p:cNvSpPr>
              <a:spLocks noChangeArrowheads="1"/>
            </p:cNvSpPr>
            <p:nvPr/>
          </p:nvSpPr>
          <p:spPr bwMode="auto">
            <a:xfrm>
              <a:off x="2860" y="3150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4633" name="Oval 11"/>
            <p:cNvSpPr>
              <a:spLocks noChangeArrowheads="1"/>
            </p:cNvSpPr>
            <p:nvPr/>
          </p:nvSpPr>
          <p:spPr bwMode="auto">
            <a:xfrm>
              <a:off x="2835" y="1025"/>
              <a:ext cx="114" cy="1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4634" name="AutoShape 12"/>
            <p:cNvSpPr>
              <a:spLocks noChangeArrowheads="1"/>
            </p:cNvSpPr>
            <p:nvPr/>
          </p:nvSpPr>
          <p:spPr bwMode="auto">
            <a:xfrm>
              <a:off x="2800" y="1375"/>
              <a:ext cx="184" cy="17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54635" name="Rectangle 13"/>
            <p:cNvSpPr>
              <a:spLocks noChangeArrowheads="1"/>
            </p:cNvSpPr>
            <p:nvPr/>
          </p:nvSpPr>
          <p:spPr bwMode="auto">
            <a:xfrm>
              <a:off x="1986" y="2815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54636" name="Rectangle 14"/>
            <p:cNvSpPr>
              <a:spLocks noChangeArrowheads="1"/>
            </p:cNvSpPr>
            <p:nvPr/>
          </p:nvSpPr>
          <p:spPr bwMode="auto">
            <a:xfrm>
              <a:off x="2759" y="2966"/>
              <a:ext cx="2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54637" name="Rectangle 15"/>
            <p:cNvSpPr>
              <a:spLocks noChangeArrowheads="1"/>
            </p:cNvSpPr>
            <p:nvPr/>
          </p:nvSpPr>
          <p:spPr bwMode="auto">
            <a:xfrm>
              <a:off x="962" y="3032"/>
              <a:ext cx="2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154638" name="AutoShape 16"/>
            <p:cNvSpPr>
              <a:spLocks noChangeArrowheads="1"/>
            </p:cNvSpPr>
            <p:nvPr/>
          </p:nvSpPr>
          <p:spPr bwMode="auto">
            <a:xfrm>
              <a:off x="2732" y="1750"/>
              <a:ext cx="320" cy="160"/>
            </a:xfrm>
            <a:prstGeom prst="roundRect">
              <a:avLst>
                <a:gd name="adj" fmla="val 3437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54639" name="AutoShape 17"/>
            <p:cNvSpPr>
              <a:spLocks noChangeArrowheads="1"/>
            </p:cNvSpPr>
            <p:nvPr/>
          </p:nvSpPr>
          <p:spPr bwMode="auto">
            <a:xfrm>
              <a:off x="3667" y="2405"/>
              <a:ext cx="320" cy="160"/>
            </a:xfrm>
            <a:prstGeom prst="roundRect">
              <a:avLst>
                <a:gd name="adj" fmla="val 3437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54640" name="AutoShape 18"/>
            <p:cNvSpPr>
              <a:spLocks noChangeArrowheads="1"/>
            </p:cNvSpPr>
            <p:nvPr/>
          </p:nvSpPr>
          <p:spPr bwMode="auto">
            <a:xfrm>
              <a:off x="3667" y="2799"/>
              <a:ext cx="320" cy="160"/>
            </a:xfrm>
            <a:prstGeom prst="roundRect">
              <a:avLst>
                <a:gd name="adj" fmla="val 3437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54641" name="AutoShape 19"/>
            <p:cNvSpPr>
              <a:spLocks noChangeArrowheads="1"/>
            </p:cNvSpPr>
            <p:nvPr/>
          </p:nvSpPr>
          <p:spPr bwMode="auto">
            <a:xfrm>
              <a:off x="2218" y="2693"/>
              <a:ext cx="320" cy="160"/>
            </a:xfrm>
            <a:prstGeom prst="roundRect">
              <a:avLst>
                <a:gd name="adj" fmla="val 3437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54642" name="AutoShape 20"/>
            <p:cNvSpPr>
              <a:spLocks noChangeArrowheads="1"/>
            </p:cNvSpPr>
            <p:nvPr/>
          </p:nvSpPr>
          <p:spPr bwMode="auto">
            <a:xfrm>
              <a:off x="1574" y="2703"/>
              <a:ext cx="320" cy="160"/>
            </a:xfrm>
            <a:prstGeom prst="roundRect">
              <a:avLst>
                <a:gd name="adj" fmla="val 3437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7</a:t>
              </a:r>
            </a:p>
          </p:txBody>
        </p:sp>
        <p:grpSp>
          <p:nvGrpSpPr>
            <p:cNvPr id="154643" name="Group 21"/>
            <p:cNvGrpSpPr>
              <a:grpSpLocks/>
            </p:cNvGrpSpPr>
            <p:nvPr/>
          </p:nvGrpSpPr>
          <p:grpSpPr bwMode="auto">
            <a:xfrm>
              <a:off x="875" y="3069"/>
              <a:ext cx="114" cy="114"/>
              <a:chOff x="875" y="3069"/>
              <a:chExt cx="114" cy="114"/>
            </a:xfrm>
          </p:grpSpPr>
          <p:sp>
            <p:nvSpPr>
              <p:cNvPr id="154644" name="Oval 22"/>
              <p:cNvSpPr>
                <a:spLocks noChangeArrowheads="1"/>
              </p:cNvSpPr>
              <p:nvPr/>
            </p:nvSpPr>
            <p:spPr bwMode="auto">
              <a:xfrm>
                <a:off x="875" y="3069"/>
                <a:ext cx="114" cy="11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4645" name="Oval 23"/>
              <p:cNvSpPr>
                <a:spLocks noChangeArrowheads="1"/>
              </p:cNvSpPr>
              <p:nvPr/>
            </p:nvSpPr>
            <p:spPr bwMode="auto">
              <a:xfrm>
                <a:off x="908" y="310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54646" name="AutoShape 24"/>
            <p:cNvSpPr>
              <a:spLocks noChangeArrowheads="1"/>
            </p:cNvSpPr>
            <p:nvPr/>
          </p:nvSpPr>
          <p:spPr bwMode="auto">
            <a:xfrm>
              <a:off x="2800" y="2112"/>
              <a:ext cx="184" cy="17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3</a:t>
              </a:r>
            </a:p>
          </p:txBody>
        </p:sp>
        <p:cxnSp>
          <p:nvCxnSpPr>
            <p:cNvPr id="154647" name="AutoShape 25"/>
            <p:cNvCxnSpPr>
              <a:cxnSpLocks noChangeShapeType="1"/>
              <a:stCxn id="154634" idx="0"/>
              <a:endCxn id="154633" idx="4"/>
            </p:cNvCxnSpPr>
            <p:nvPr/>
          </p:nvCxnSpPr>
          <p:spPr bwMode="auto">
            <a:xfrm flipV="1">
              <a:off x="2892" y="1139"/>
              <a:ext cx="0" cy="2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8" name="AutoShape 26"/>
            <p:cNvCxnSpPr>
              <a:cxnSpLocks noChangeShapeType="1"/>
              <a:stCxn id="154634" idx="2"/>
              <a:endCxn id="154638" idx="0"/>
            </p:cNvCxnSpPr>
            <p:nvPr/>
          </p:nvCxnSpPr>
          <p:spPr bwMode="auto">
            <a:xfrm>
              <a:off x="2892" y="1546"/>
              <a:ext cx="0" cy="2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9" name="AutoShape 27"/>
            <p:cNvCxnSpPr>
              <a:cxnSpLocks noChangeShapeType="1"/>
              <a:stCxn id="154638" idx="2"/>
              <a:endCxn id="154646" idx="0"/>
            </p:cNvCxnSpPr>
            <p:nvPr/>
          </p:nvCxnSpPr>
          <p:spPr bwMode="auto">
            <a:xfrm>
              <a:off x="2892" y="1910"/>
              <a:ext cx="0" cy="2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650" name="AutoShape 28"/>
            <p:cNvSpPr>
              <a:spLocks noChangeArrowheads="1"/>
            </p:cNvSpPr>
            <p:nvPr/>
          </p:nvSpPr>
          <p:spPr bwMode="auto">
            <a:xfrm>
              <a:off x="1976" y="2404"/>
              <a:ext cx="184" cy="17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  <a:ea typeface="宋体" pitchFamily="2" charset="-122"/>
                </a:rPr>
                <a:t>6</a:t>
              </a:r>
            </a:p>
          </p:txBody>
        </p:sp>
        <p:cxnSp>
          <p:nvCxnSpPr>
            <p:cNvPr id="154651" name="AutoShape 29"/>
            <p:cNvCxnSpPr>
              <a:cxnSpLocks noChangeShapeType="1"/>
              <a:stCxn id="154650" idx="0"/>
              <a:endCxn id="154646" idx="1"/>
            </p:cNvCxnSpPr>
            <p:nvPr/>
          </p:nvCxnSpPr>
          <p:spPr bwMode="auto">
            <a:xfrm rot="-5400000">
              <a:off x="2331" y="1935"/>
              <a:ext cx="206" cy="73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52" name="AutoShape 30"/>
            <p:cNvCxnSpPr>
              <a:cxnSpLocks noChangeShapeType="1"/>
              <a:stCxn id="154646" idx="3"/>
              <a:endCxn id="154639" idx="0"/>
            </p:cNvCxnSpPr>
            <p:nvPr/>
          </p:nvCxnSpPr>
          <p:spPr bwMode="auto">
            <a:xfrm>
              <a:off x="2984" y="2198"/>
              <a:ext cx="843" cy="20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53" name="AutoShape 31"/>
            <p:cNvCxnSpPr>
              <a:cxnSpLocks noChangeShapeType="1"/>
              <a:stCxn id="154639" idx="2"/>
              <a:endCxn id="154640" idx="0"/>
            </p:cNvCxnSpPr>
            <p:nvPr/>
          </p:nvCxnSpPr>
          <p:spPr bwMode="auto">
            <a:xfrm>
              <a:off x="3827" y="2565"/>
              <a:ext cx="0" cy="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54" name="AutoShape 32"/>
            <p:cNvCxnSpPr>
              <a:cxnSpLocks noChangeShapeType="1"/>
              <a:stCxn id="154650" idx="3"/>
              <a:endCxn id="154641" idx="0"/>
            </p:cNvCxnSpPr>
            <p:nvPr/>
          </p:nvCxnSpPr>
          <p:spPr bwMode="auto">
            <a:xfrm>
              <a:off x="2160" y="2490"/>
              <a:ext cx="218" cy="20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55" name="AutoShape 33"/>
            <p:cNvCxnSpPr>
              <a:cxnSpLocks noChangeShapeType="1"/>
              <a:stCxn id="154650" idx="1"/>
              <a:endCxn id="154642" idx="0"/>
            </p:cNvCxnSpPr>
            <p:nvPr/>
          </p:nvCxnSpPr>
          <p:spPr bwMode="auto">
            <a:xfrm rot="10800000" flipV="1">
              <a:off x="1734" y="2490"/>
              <a:ext cx="242" cy="21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656" name="Oval 34"/>
            <p:cNvSpPr>
              <a:spLocks noChangeArrowheads="1"/>
            </p:cNvSpPr>
            <p:nvPr/>
          </p:nvSpPr>
          <p:spPr bwMode="auto">
            <a:xfrm>
              <a:off x="2040" y="3004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154657" name="AutoShape 35"/>
            <p:cNvCxnSpPr>
              <a:cxnSpLocks noChangeShapeType="1"/>
              <a:stCxn id="154656" idx="2"/>
              <a:endCxn id="154642" idx="2"/>
            </p:cNvCxnSpPr>
            <p:nvPr/>
          </p:nvCxnSpPr>
          <p:spPr bwMode="auto">
            <a:xfrm rot="10800000">
              <a:off x="1734" y="2863"/>
              <a:ext cx="306" cy="17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58" name="AutoShape 36"/>
            <p:cNvCxnSpPr>
              <a:cxnSpLocks noChangeShapeType="1"/>
              <a:stCxn id="154656" idx="6"/>
              <a:endCxn id="154641" idx="2"/>
            </p:cNvCxnSpPr>
            <p:nvPr/>
          </p:nvCxnSpPr>
          <p:spPr bwMode="auto">
            <a:xfrm flipV="1">
              <a:off x="2098" y="2853"/>
              <a:ext cx="280" cy="1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59" name="AutoShape 37"/>
            <p:cNvCxnSpPr>
              <a:cxnSpLocks noChangeShapeType="1"/>
              <a:stCxn id="154632" idx="2"/>
              <a:endCxn id="154656" idx="4"/>
            </p:cNvCxnSpPr>
            <p:nvPr/>
          </p:nvCxnSpPr>
          <p:spPr bwMode="auto">
            <a:xfrm rot="10800000">
              <a:off x="2069" y="3062"/>
              <a:ext cx="791" cy="11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60" name="AutoShape 38"/>
            <p:cNvCxnSpPr>
              <a:cxnSpLocks noChangeShapeType="1"/>
              <a:stCxn id="154632" idx="6"/>
              <a:endCxn id="154640" idx="2"/>
            </p:cNvCxnSpPr>
            <p:nvPr/>
          </p:nvCxnSpPr>
          <p:spPr bwMode="auto">
            <a:xfrm flipV="1">
              <a:off x="2918" y="2959"/>
              <a:ext cx="909" cy="2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61" name="AutoShape 39"/>
            <p:cNvCxnSpPr>
              <a:cxnSpLocks noChangeShapeType="1"/>
              <a:stCxn id="154644" idx="0"/>
              <a:endCxn id="154634" idx="1"/>
            </p:cNvCxnSpPr>
            <p:nvPr/>
          </p:nvCxnSpPr>
          <p:spPr bwMode="auto">
            <a:xfrm rot="-5400000">
              <a:off x="1062" y="1331"/>
              <a:ext cx="1608" cy="186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6" name="Freeform 40"/>
          <p:cNvSpPr>
            <a:spLocks noChangeArrowheads="1"/>
          </p:cNvSpPr>
          <p:nvPr/>
        </p:nvSpPr>
        <p:spPr bwMode="auto">
          <a:xfrm>
            <a:off x="1219200" y="2470150"/>
            <a:ext cx="2632075" cy="2540000"/>
          </a:xfrm>
          <a:custGeom>
            <a:avLst/>
            <a:gdLst>
              <a:gd name="T0" fmla="*/ 52 w 1952"/>
              <a:gd name="T1" fmla="*/ 1600 h 1600"/>
              <a:gd name="T2" fmla="*/ 48 w 1952"/>
              <a:gd name="T3" fmla="*/ 59 h 1600"/>
              <a:gd name="T4" fmla="*/ 157 w 1952"/>
              <a:gd name="T5" fmla="*/ 11 h 1600"/>
              <a:gd name="T6" fmla="*/ 504 w 1952"/>
              <a:gd name="T7" fmla="*/ 0 h 1600"/>
              <a:gd name="T8" fmla="*/ 1952 w 1952"/>
              <a:gd name="T9" fmla="*/ 11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2" h="1600">
                <a:moveTo>
                  <a:pt x="52" y="1600"/>
                </a:moveTo>
                <a:cubicBezTo>
                  <a:pt x="0" y="1034"/>
                  <a:pt x="20" y="1310"/>
                  <a:pt x="48" y="59"/>
                </a:cubicBezTo>
                <a:cubicBezTo>
                  <a:pt x="48" y="15"/>
                  <a:pt x="157" y="11"/>
                  <a:pt x="157" y="11"/>
                </a:cubicBezTo>
                <a:cubicBezTo>
                  <a:pt x="273" y="31"/>
                  <a:pt x="388" y="12"/>
                  <a:pt x="504" y="0"/>
                </a:cubicBezTo>
                <a:cubicBezTo>
                  <a:pt x="1469" y="14"/>
                  <a:pt x="986" y="11"/>
                  <a:pt x="1952" y="11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7" name="Freeform 41"/>
          <p:cNvSpPr>
            <a:spLocks noChangeArrowheads="1"/>
          </p:cNvSpPr>
          <p:nvPr/>
        </p:nvSpPr>
        <p:spPr bwMode="auto">
          <a:xfrm>
            <a:off x="1139825" y="2176463"/>
            <a:ext cx="4830763" cy="3371850"/>
          </a:xfrm>
          <a:custGeom>
            <a:avLst/>
            <a:gdLst>
              <a:gd name="T0" fmla="*/ 2154 w 3581"/>
              <a:gd name="T1" fmla="*/ 276 h 2124"/>
              <a:gd name="T2" fmla="*/ 2169 w 3581"/>
              <a:gd name="T3" fmla="*/ 601 h 2124"/>
              <a:gd name="T4" fmla="*/ 2191 w 3581"/>
              <a:gd name="T5" fmla="*/ 825 h 2124"/>
              <a:gd name="T6" fmla="*/ 2232 w 3581"/>
              <a:gd name="T7" fmla="*/ 889 h 2124"/>
              <a:gd name="T8" fmla="*/ 2421 w 3581"/>
              <a:gd name="T9" fmla="*/ 900 h 2124"/>
              <a:gd name="T10" fmla="*/ 2746 w 3581"/>
              <a:gd name="T11" fmla="*/ 889 h 2124"/>
              <a:gd name="T12" fmla="*/ 3081 w 3581"/>
              <a:gd name="T13" fmla="*/ 932 h 2124"/>
              <a:gd name="T14" fmla="*/ 3155 w 3581"/>
              <a:gd name="T15" fmla="*/ 1070 h 2124"/>
              <a:gd name="T16" fmla="*/ 3166 w 3581"/>
              <a:gd name="T17" fmla="*/ 1102 h 2124"/>
              <a:gd name="T18" fmla="*/ 3155 w 3581"/>
              <a:gd name="T19" fmla="*/ 1817 h 2124"/>
              <a:gd name="T20" fmla="*/ 3103 w 3581"/>
              <a:gd name="T21" fmla="*/ 1956 h 2124"/>
              <a:gd name="T22" fmla="*/ 2945 w 3581"/>
              <a:gd name="T23" fmla="*/ 2009 h 2124"/>
              <a:gd name="T24" fmla="*/ 2263 w 3581"/>
              <a:gd name="T25" fmla="*/ 1998 h 2124"/>
              <a:gd name="T26" fmla="*/ 2191 w 3581"/>
              <a:gd name="T27" fmla="*/ 2073 h 2124"/>
              <a:gd name="T28" fmla="*/ 2494 w 3581"/>
              <a:gd name="T29" fmla="*/ 2116 h 2124"/>
              <a:gd name="T30" fmla="*/ 3480 w 3581"/>
              <a:gd name="T31" fmla="*/ 2084 h 2124"/>
              <a:gd name="T32" fmla="*/ 3543 w 3581"/>
              <a:gd name="T33" fmla="*/ 2062 h 2124"/>
              <a:gd name="T34" fmla="*/ 3564 w 3581"/>
              <a:gd name="T35" fmla="*/ 1998 h 2124"/>
              <a:gd name="T36" fmla="*/ 3564 w 3581"/>
              <a:gd name="T37" fmla="*/ 1593 h 2124"/>
              <a:gd name="T38" fmla="*/ 3557 w 3581"/>
              <a:gd name="T39" fmla="*/ 1353 h 2124"/>
              <a:gd name="T40" fmla="*/ 3543 w 3581"/>
              <a:gd name="T41" fmla="*/ 900 h 2124"/>
              <a:gd name="T42" fmla="*/ 3541 w 3581"/>
              <a:gd name="T43" fmla="*/ 142 h 2124"/>
              <a:gd name="T44" fmla="*/ 3295 w 3581"/>
              <a:gd name="T45" fmla="*/ 52 h 2124"/>
              <a:gd name="T46" fmla="*/ 2714 w 3581"/>
              <a:gd name="T47" fmla="*/ 41 h 2124"/>
              <a:gd name="T48" fmla="*/ 2400 w 3581"/>
              <a:gd name="T49" fmla="*/ 36 h 2124"/>
              <a:gd name="T50" fmla="*/ 2117 w 3581"/>
              <a:gd name="T51" fmla="*/ 57 h 2124"/>
              <a:gd name="T52" fmla="*/ 2033 w 3581"/>
              <a:gd name="T53" fmla="*/ 110 h 2124"/>
              <a:gd name="T54" fmla="*/ 1614 w 3581"/>
              <a:gd name="T55" fmla="*/ 121 h 2124"/>
              <a:gd name="T56" fmla="*/ 869 w 3581"/>
              <a:gd name="T57" fmla="*/ 121 h 2124"/>
              <a:gd name="T58" fmla="*/ 394 w 3581"/>
              <a:gd name="T59" fmla="*/ 116 h 2124"/>
              <a:gd name="T60" fmla="*/ 255 w 3581"/>
              <a:gd name="T61" fmla="*/ 116 h 2124"/>
              <a:gd name="T62" fmla="*/ 124 w 3581"/>
              <a:gd name="T63" fmla="*/ 110 h 2124"/>
              <a:gd name="T64" fmla="*/ 104 w 3581"/>
              <a:gd name="T65" fmla="*/ 132 h 2124"/>
              <a:gd name="T66" fmla="*/ 72 w 3581"/>
              <a:gd name="T67" fmla="*/ 142 h 2124"/>
              <a:gd name="T68" fmla="*/ 26 w 3581"/>
              <a:gd name="T69" fmla="*/ 313 h 2124"/>
              <a:gd name="T70" fmla="*/ 15 w 3581"/>
              <a:gd name="T71" fmla="*/ 404 h 2124"/>
              <a:gd name="T72" fmla="*/ 15 w 3581"/>
              <a:gd name="T73" fmla="*/ 505 h 2124"/>
              <a:gd name="T74" fmla="*/ 20 w 3581"/>
              <a:gd name="T75" fmla="*/ 686 h 2124"/>
              <a:gd name="T76" fmla="*/ 15 w 3581"/>
              <a:gd name="T77" fmla="*/ 980 h 2124"/>
              <a:gd name="T78" fmla="*/ 9 w 3581"/>
              <a:gd name="T79" fmla="*/ 1198 h 2124"/>
              <a:gd name="T80" fmla="*/ 9 w 3581"/>
              <a:gd name="T81" fmla="*/ 1529 h 2124"/>
              <a:gd name="T82" fmla="*/ 21 w 3581"/>
              <a:gd name="T83" fmla="*/ 1662 h 2124"/>
              <a:gd name="T84" fmla="*/ 72 w 3581"/>
              <a:gd name="T85" fmla="*/ 1796 h 2124"/>
              <a:gd name="T86" fmla="*/ 124 w 3581"/>
              <a:gd name="T87" fmla="*/ 1870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81" h="2124">
                <a:moveTo>
                  <a:pt x="2154" y="276"/>
                </a:moveTo>
                <a:cubicBezTo>
                  <a:pt x="2169" y="369"/>
                  <a:pt x="2188" y="508"/>
                  <a:pt x="2169" y="601"/>
                </a:cubicBezTo>
                <a:cubicBezTo>
                  <a:pt x="2193" y="747"/>
                  <a:pt x="2165" y="569"/>
                  <a:pt x="2191" y="825"/>
                </a:cubicBezTo>
                <a:cubicBezTo>
                  <a:pt x="2196" y="887"/>
                  <a:pt x="2187" y="873"/>
                  <a:pt x="2232" y="889"/>
                </a:cubicBezTo>
                <a:cubicBezTo>
                  <a:pt x="2294" y="949"/>
                  <a:pt x="2240" y="907"/>
                  <a:pt x="2421" y="900"/>
                </a:cubicBezTo>
                <a:cubicBezTo>
                  <a:pt x="2529" y="895"/>
                  <a:pt x="2637" y="892"/>
                  <a:pt x="2746" y="889"/>
                </a:cubicBezTo>
                <a:cubicBezTo>
                  <a:pt x="2859" y="898"/>
                  <a:pt x="2968" y="915"/>
                  <a:pt x="3081" y="932"/>
                </a:cubicBezTo>
                <a:cubicBezTo>
                  <a:pt x="3155" y="955"/>
                  <a:pt x="3109" y="931"/>
                  <a:pt x="3155" y="1070"/>
                </a:cubicBezTo>
                <a:cubicBezTo>
                  <a:pt x="3158" y="1080"/>
                  <a:pt x="3166" y="1102"/>
                  <a:pt x="3166" y="1102"/>
                </a:cubicBezTo>
                <a:cubicBezTo>
                  <a:pt x="3162" y="1340"/>
                  <a:pt x="3167" y="1578"/>
                  <a:pt x="3155" y="1817"/>
                </a:cubicBezTo>
                <a:cubicBezTo>
                  <a:pt x="3152" y="1866"/>
                  <a:pt x="3137" y="1920"/>
                  <a:pt x="3103" y="1956"/>
                </a:cubicBezTo>
                <a:cubicBezTo>
                  <a:pt x="3070" y="1988"/>
                  <a:pt x="2988" y="1997"/>
                  <a:pt x="2945" y="2009"/>
                </a:cubicBezTo>
                <a:cubicBezTo>
                  <a:pt x="2716" y="2002"/>
                  <a:pt x="2490" y="1983"/>
                  <a:pt x="2263" y="1998"/>
                </a:cubicBezTo>
                <a:cubicBezTo>
                  <a:pt x="2208" y="2012"/>
                  <a:pt x="2203" y="2016"/>
                  <a:pt x="2191" y="2073"/>
                </a:cubicBezTo>
                <a:cubicBezTo>
                  <a:pt x="2267" y="2124"/>
                  <a:pt x="2415" y="2111"/>
                  <a:pt x="2494" y="2116"/>
                </a:cubicBezTo>
                <a:cubicBezTo>
                  <a:pt x="2827" y="2099"/>
                  <a:pt x="3138" y="2089"/>
                  <a:pt x="3480" y="2084"/>
                </a:cubicBezTo>
                <a:cubicBezTo>
                  <a:pt x="3501" y="2076"/>
                  <a:pt x="3535" y="2083"/>
                  <a:pt x="3543" y="2062"/>
                </a:cubicBezTo>
                <a:cubicBezTo>
                  <a:pt x="3550" y="2040"/>
                  <a:pt x="3564" y="1998"/>
                  <a:pt x="3564" y="1998"/>
                </a:cubicBezTo>
                <a:cubicBezTo>
                  <a:pt x="3550" y="1785"/>
                  <a:pt x="3547" y="1835"/>
                  <a:pt x="3564" y="1593"/>
                </a:cubicBezTo>
                <a:cubicBezTo>
                  <a:pt x="3569" y="1518"/>
                  <a:pt x="3557" y="1353"/>
                  <a:pt x="3557" y="1353"/>
                </a:cubicBezTo>
                <a:cubicBezTo>
                  <a:pt x="3544" y="1196"/>
                  <a:pt x="3549" y="1057"/>
                  <a:pt x="3543" y="900"/>
                </a:cubicBezTo>
                <a:cubicBezTo>
                  <a:pt x="3514" y="690"/>
                  <a:pt x="3581" y="278"/>
                  <a:pt x="3541" y="142"/>
                </a:cubicBezTo>
                <a:cubicBezTo>
                  <a:pt x="3499" y="0"/>
                  <a:pt x="3432" y="68"/>
                  <a:pt x="3295" y="52"/>
                </a:cubicBezTo>
                <a:cubicBezTo>
                  <a:pt x="3100" y="45"/>
                  <a:pt x="2910" y="44"/>
                  <a:pt x="2714" y="41"/>
                </a:cubicBezTo>
                <a:cubicBezTo>
                  <a:pt x="2603" y="34"/>
                  <a:pt x="2507" y="50"/>
                  <a:pt x="2400" y="36"/>
                </a:cubicBezTo>
                <a:cubicBezTo>
                  <a:pt x="2305" y="39"/>
                  <a:pt x="2198" y="9"/>
                  <a:pt x="2117" y="57"/>
                </a:cubicBezTo>
                <a:cubicBezTo>
                  <a:pt x="1995" y="126"/>
                  <a:pt x="2115" y="83"/>
                  <a:pt x="2033" y="110"/>
                </a:cubicBezTo>
                <a:cubicBezTo>
                  <a:pt x="1950" y="131"/>
                  <a:pt x="1809" y="117"/>
                  <a:pt x="1614" y="121"/>
                </a:cubicBezTo>
                <a:cubicBezTo>
                  <a:pt x="1420" y="122"/>
                  <a:pt x="1072" y="121"/>
                  <a:pt x="869" y="121"/>
                </a:cubicBezTo>
                <a:cubicBezTo>
                  <a:pt x="575" y="105"/>
                  <a:pt x="715" y="128"/>
                  <a:pt x="394" y="116"/>
                </a:cubicBezTo>
                <a:cubicBezTo>
                  <a:pt x="295" y="111"/>
                  <a:pt x="300" y="117"/>
                  <a:pt x="255" y="116"/>
                </a:cubicBezTo>
                <a:cubicBezTo>
                  <a:pt x="210" y="115"/>
                  <a:pt x="149" y="107"/>
                  <a:pt x="124" y="110"/>
                </a:cubicBezTo>
                <a:cubicBezTo>
                  <a:pt x="114" y="111"/>
                  <a:pt x="112" y="126"/>
                  <a:pt x="104" y="132"/>
                </a:cubicBezTo>
                <a:cubicBezTo>
                  <a:pt x="94" y="137"/>
                  <a:pt x="82" y="138"/>
                  <a:pt x="72" y="142"/>
                </a:cubicBezTo>
                <a:cubicBezTo>
                  <a:pt x="62" y="173"/>
                  <a:pt x="37" y="269"/>
                  <a:pt x="26" y="313"/>
                </a:cubicBezTo>
                <a:cubicBezTo>
                  <a:pt x="16" y="356"/>
                  <a:pt x="16" y="372"/>
                  <a:pt x="15" y="404"/>
                </a:cubicBezTo>
                <a:cubicBezTo>
                  <a:pt x="36" y="425"/>
                  <a:pt x="14" y="458"/>
                  <a:pt x="15" y="505"/>
                </a:cubicBezTo>
                <a:cubicBezTo>
                  <a:pt x="15" y="552"/>
                  <a:pt x="20" y="607"/>
                  <a:pt x="20" y="686"/>
                </a:cubicBezTo>
                <a:cubicBezTo>
                  <a:pt x="20" y="767"/>
                  <a:pt x="16" y="894"/>
                  <a:pt x="15" y="980"/>
                </a:cubicBezTo>
                <a:cubicBezTo>
                  <a:pt x="13" y="1065"/>
                  <a:pt x="9" y="1106"/>
                  <a:pt x="9" y="1198"/>
                </a:cubicBezTo>
                <a:cubicBezTo>
                  <a:pt x="0" y="1338"/>
                  <a:pt x="9" y="1450"/>
                  <a:pt x="9" y="1529"/>
                </a:cubicBezTo>
                <a:cubicBezTo>
                  <a:pt x="11" y="1606"/>
                  <a:pt x="11" y="1617"/>
                  <a:pt x="21" y="1662"/>
                </a:cubicBezTo>
                <a:cubicBezTo>
                  <a:pt x="36" y="1707"/>
                  <a:pt x="51" y="1753"/>
                  <a:pt x="72" y="1796"/>
                </a:cubicBezTo>
                <a:cubicBezTo>
                  <a:pt x="88" y="1828"/>
                  <a:pt x="89" y="1852"/>
                  <a:pt x="124" y="187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8" name="Freeform 42"/>
          <p:cNvSpPr>
            <a:spLocks noChangeArrowheads="1"/>
          </p:cNvSpPr>
          <p:nvPr/>
        </p:nvSpPr>
        <p:spPr bwMode="auto">
          <a:xfrm>
            <a:off x="965200" y="1930400"/>
            <a:ext cx="5214938" cy="3848100"/>
          </a:xfrm>
          <a:custGeom>
            <a:avLst/>
            <a:gdLst>
              <a:gd name="T0" fmla="*/ 2211 w 3867"/>
              <a:gd name="T1" fmla="*/ 746 h 2424"/>
              <a:gd name="T2" fmla="*/ 2091 w 3867"/>
              <a:gd name="T3" fmla="*/ 1087 h 2424"/>
              <a:gd name="T4" fmla="*/ 1984 w 3867"/>
              <a:gd name="T5" fmla="*/ 1092 h 2424"/>
              <a:gd name="T6" fmla="*/ 1518 w 3867"/>
              <a:gd name="T7" fmla="*/ 1124 h 2424"/>
              <a:gd name="T8" fmla="*/ 1518 w 3867"/>
              <a:gd name="T9" fmla="*/ 1362 h 2424"/>
              <a:gd name="T10" fmla="*/ 1745 w 3867"/>
              <a:gd name="T11" fmla="*/ 1427 h 2424"/>
              <a:gd name="T12" fmla="*/ 1788 w 3867"/>
              <a:gd name="T13" fmla="*/ 1513 h 2424"/>
              <a:gd name="T14" fmla="*/ 1776 w 3867"/>
              <a:gd name="T15" fmla="*/ 1871 h 2424"/>
              <a:gd name="T16" fmla="*/ 1777 w 3867"/>
              <a:gd name="T17" fmla="*/ 2000 h 2424"/>
              <a:gd name="T18" fmla="*/ 1561 w 3867"/>
              <a:gd name="T19" fmla="*/ 2021 h 2424"/>
              <a:gd name="T20" fmla="*/ 1475 w 3867"/>
              <a:gd name="T21" fmla="*/ 2086 h 2424"/>
              <a:gd name="T22" fmla="*/ 1552 w 3867"/>
              <a:gd name="T23" fmla="*/ 2089 h 2424"/>
              <a:gd name="T24" fmla="*/ 2059 w 3867"/>
              <a:gd name="T25" fmla="*/ 2097 h 2424"/>
              <a:gd name="T26" fmla="*/ 2189 w 3867"/>
              <a:gd name="T27" fmla="*/ 2303 h 2424"/>
              <a:gd name="T28" fmla="*/ 2644 w 3867"/>
              <a:gd name="T29" fmla="*/ 2422 h 2424"/>
              <a:gd name="T30" fmla="*/ 3280 w 3867"/>
              <a:gd name="T31" fmla="*/ 2415 h 2424"/>
              <a:gd name="T32" fmla="*/ 3661 w 3867"/>
              <a:gd name="T33" fmla="*/ 2422 h 2424"/>
              <a:gd name="T34" fmla="*/ 3834 w 3867"/>
              <a:gd name="T35" fmla="*/ 2378 h 2424"/>
              <a:gd name="T36" fmla="*/ 3856 w 3867"/>
              <a:gd name="T37" fmla="*/ 1351 h 2424"/>
              <a:gd name="T38" fmla="*/ 3840 w 3867"/>
              <a:gd name="T39" fmla="*/ 735 h 2424"/>
              <a:gd name="T40" fmla="*/ 3824 w 3867"/>
              <a:gd name="T41" fmla="*/ 324 h 2424"/>
              <a:gd name="T42" fmla="*/ 3691 w 3867"/>
              <a:gd name="T43" fmla="*/ 15 h 2424"/>
              <a:gd name="T44" fmla="*/ 2597 w 3867"/>
              <a:gd name="T45" fmla="*/ 20 h 2424"/>
              <a:gd name="T46" fmla="*/ 2208 w 3867"/>
              <a:gd name="T47" fmla="*/ 84 h 2424"/>
              <a:gd name="T48" fmla="*/ 2037 w 3867"/>
              <a:gd name="T49" fmla="*/ 205 h 2424"/>
              <a:gd name="T50" fmla="*/ 405 w 3867"/>
              <a:gd name="T51" fmla="*/ 185 h 2424"/>
              <a:gd name="T52" fmla="*/ 64 w 3867"/>
              <a:gd name="T53" fmla="*/ 319 h 2424"/>
              <a:gd name="T54" fmla="*/ 21 w 3867"/>
              <a:gd name="T55" fmla="*/ 756 h 2424"/>
              <a:gd name="T56" fmla="*/ 21 w 3867"/>
              <a:gd name="T57" fmla="*/ 1236 h 2424"/>
              <a:gd name="T58" fmla="*/ 43 w 3867"/>
              <a:gd name="T59" fmla="*/ 1716 h 2424"/>
              <a:gd name="T60" fmla="*/ 117 w 3867"/>
              <a:gd name="T61" fmla="*/ 1972 h 2424"/>
              <a:gd name="T62" fmla="*/ 149 w 3867"/>
              <a:gd name="T63" fmla="*/ 2054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67" h="2424">
                <a:moveTo>
                  <a:pt x="2219" y="468"/>
                </a:moveTo>
                <a:cubicBezTo>
                  <a:pt x="2251" y="686"/>
                  <a:pt x="2223" y="544"/>
                  <a:pt x="2211" y="746"/>
                </a:cubicBezTo>
                <a:cubicBezTo>
                  <a:pt x="2205" y="829"/>
                  <a:pt x="2240" y="1040"/>
                  <a:pt x="2113" y="1081"/>
                </a:cubicBezTo>
                <a:cubicBezTo>
                  <a:pt x="2093" y="1141"/>
                  <a:pt x="2100" y="1086"/>
                  <a:pt x="2091" y="1087"/>
                </a:cubicBezTo>
                <a:cubicBezTo>
                  <a:pt x="2082" y="1088"/>
                  <a:pt x="2076" y="1086"/>
                  <a:pt x="2059" y="1087"/>
                </a:cubicBezTo>
                <a:cubicBezTo>
                  <a:pt x="2041" y="1087"/>
                  <a:pt x="2025" y="1089"/>
                  <a:pt x="1984" y="1092"/>
                </a:cubicBezTo>
                <a:cubicBezTo>
                  <a:pt x="1943" y="1094"/>
                  <a:pt x="1890" y="1097"/>
                  <a:pt x="1813" y="1103"/>
                </a:cubicBezTo>
                <a:cubicBezTo>
                  <a:pt x="1735" y="1108"/>
                  <a:pt x="1570" y="1091"/>
                  <a:pt x="1518" y="1124"/>
                </a:cubicBezTo>
                <a:cubicBezTo>
                  <a:pt x="1474" y="1189"/>
                  <a:pt x="1481" y="1206"/>
                  <a:pt x="1496" y="1298"/>
                </a:cubicBezTo>
                <a:cubicBezTo>
                  <a:pt x="1499" y="1320"/>
                  <a:pt x="1501" y="1346"/>
                  <a:pt x="1518" y="1362"/>
                </a:cubicBezTo>
                <a:cubicBezTo>
                  <a:pt x="1525" y="1370"/>
                  <a:pt x="1539" y="1369"/>
                  <a:pt x="1550" y="1373"/>
                </a:cubicBezTo>
                <a:cubicBezTo>
                  <a:pt x="1604" y="1409"/>
                  <a:pt x="1680" y="1413"/>
                  <a:pt x="1745" y="1427"/>
                </a:cubicBezTo>
                <a:cubicBezTo>
                  <a:pt x="1752" y="1434"/>
                  <a:pt x="1762" y="1438"/>
                  <a:pt x="1767" y="1449"/>
                </a:cubicBezTo>
                <a:cubicBezTo>
                  <a:pt x="1777" y="1469"/>
                  <a:pt x="1788" y="1513"/>
                  <a:pt x="1788" y="1513"/>
                </a:cubicBezTo>
                <a:cubicBezTo>
                  <a:pt x="1794" y="1556"/>
                  <a:pt x="1774" y="1654"/>
                  <a:pt x="1776" y="1716"/>
                </a:cubicBezTo>
                <a:cubicBezTo>
                  <a:pt x="1774" y="1775"/>
                  <a:pt x="1774" y="1834"/>
                  <a:pt x="1776" y="1871"/>
                </a:cubicBezTo>
                <a:cubicBezTo>
                  <a:pt x="1774" y="1889"/>
                  <a:pt x="1792" y="1917"/>
                  <a:pt x="1788" y="1935"/>
                </a:cubicBezTo>
                <a:cubicBezTo>
                  <a:pt x="1783" y="1956"/>
                  <a:pt x="1793" y="1984"/>
                  <a:pt x="1777" y="2000"/>
                </a:cubicBezTo>
                <a:cubicBezTo>
                  <a:pt x="1761" y="2015"/>
                  <a:pt x="1734" y="2008"/>
                  <a:pt x="1712" y="2011"/>
                </a:cubicBezTo>
                <a:cubicBezTo>
                  <a:pt x="1662" y="2015"/>
                  <a:pt x="1611" y="2017"/>
                  <a:pt x="1561" y="2021"/>
                </a:cubicBezTo>
                <a:cubicBezTo>
                  <a:pt x="1521" y="2025"/>
                  <a:pt x="1486" y="2014"/>
                  <a:pt x="1472" y="2025"/>
                </a:cubicBezTo>
                <a:cubicBezTo>
                  <a:pt x="1457" y="2035"/>
                  <a:pt x="1465" y="2074"/>
                  <a:pt x="1475" y="2086"/>
                </a:cubicBezTo>
                <a:cubicBezTo>
                  <a:pt x="1485" y="2100"/>
                  <a:pt x="1510" y="2094"/>
                  <a:pt x="1529" y="2097"/>
                </a:cubicBezTo>
                <a:cubicBezTo>
                  <a:pt x="1542" y="2098"/>
                  <a:pt x="1533" y="2089"/>
                  <a:pt x="1552" y="2089"/>
                </a:cubicBezTo>
                <a:cubicBezTo>
                  <a:pt x="1571" y="2088"/>
                  <a:pt x="1558" y="2093"/>
                  <a:pt x="1643" y="2095"/>
                </a:cubicBezTo>
                <a:cubicBezTo>
                  <a:pt x="1791" y="2088"/>
                  <a:pt x="1919" y="2081"/>
                  <a:pt x="2059" y="2097"/>
                </a:cubicBezTo>
                <a:cubicBezTo>
                  <a:pt x="2081" y="2105"/>
                  <a:pt x="2118" y="2096"/>
                  <a:pt x="2124" y="2119"/>
                </a:cubicBezTo>
                <a:cubicBezTo>
                  <a:pt x="2140" y="2188"/>
                  <a:pt x="2148" y="2243"/>
                  <a:pt x="2189" y="2303"/>
                </a:cubicBezTo>
                <a:cubicBezTo>
                  <a:pt x="2227" y="2423"/>
                  <a:pt x="2408" y="2404"/>
                  <a:pt x="2503" y="2411"/>
                </a:cubicBezTo>
                <a:cubicBezTo>
                  <a:pt x="2550" y="2414"/>
                  <a:pt x="2596" y="2420"/>
                  <a:pt x="2644" y="2422"/>
                </a:cubicBezTo>
                <a:cubicBezTo>
                  <a:pt x="2742" y="2424"/>
                  <a:pt x="2998" y="2409"/>
                  <a:pt x="3109" y="2411"/>
                </a:cubicBezTo>
                <a:cubicBezTo>
                  <a:pt x="3215" y="2409"/>
                  <a:pt x="3224" y="2415"/>
                  <a:pt x="3280" y="2415"/>
                </a:cubicBezTo>
                <a:cubicBezTo>
                  <a:pt x="3335" y="2418"/>
                  <a:pt x="3381" y="2407"/>
                  <a:pt x="3445" y="2409"/>
                </a:cubicBezTo>
                <a:cubicBezTo>
                  <a:pt x="3508" y="2410"/>
                  <a:pt x="3607" y="2423"/>
                  <a:pt x="3661" y="2422"/>
                </a:cubicBezTo>
                <a:cubicBezTo>
                  <a:pt x="3676" y="2421"/>
                  <a:pt x="3748" y="2407"/>
                  <a:pt x="3769" y="2401"/>
                </a:cubicBezTo>
                <a:cubicBezTo>
                  <a:pt x="3791" y="2393"/>
                  <a:pt x="3834" y="2378"/>
                  <a:pt x="3834" y="2378"/>
                </a:cubicBezTo>
                <a:cubicBezTo>
                  <a:pt x="3867" y="2311"/>
                  <a:pt x="3842" y="2260"/>
                  <a:pt x="3834" y="2184"/>
                </a:cubicBezTo>
                <a:cubicBezTo>
                  <a:pt x="3850" y="1906"/>
                  <a:pt x="3805" y="1624"/>
                  <a:pt x="3856" y="1351"/>
                </a:cubicBezTo>
                <a:cubicBezTo>
                  <a:pt x="3820" y="1207"/>
                  <a:pt x="3856" y="1121"/>
                  <a:pt x="3835" y="975"/>
                </a:cubicBezTo>
                <a:cubicBezTo>
                  <a:pt x="3837" y="873"/>
                  <a:pt x="3834" y="810"/>
                  <a:pt x="3840" y="735"/>
                </a:cubicBezTo>
                <a:cubicBezTo>
                  <a:pt x="3840" y="659"/>
                  <a:pt x="3837" y="589"/>
                  <a:pt x="3835" y="521"/>
                </a:cubicBezTo>
                <a:cubicBezTo>
                  <a:pt x="3831" y="459"/>
                  <a:pt x="3827" y="385"/>
                  <a:pt x="3824" y="324"/>
                </a:cubicBezTo>
                <a:cubicBezTo>
                  <a:pt x="3819" y="248"/>
                  <a:pt x="3827" y="170"/>
                  <a:pt x="3819" y="95"/>
                </a:cubicBezTo>
                <a:cubicBezTo>
                  <a:pt x="3796" y="38"/>
                  <a:pt x="3755" y="29"/>
                  <a:pt x="3691" y="15"/>
                </a:cubicBezTo>
                <a:cubicBezTo>
                  <a:pt x="3626" y="0"/>
                  <a:pt x="3615" y="9"/>
                  <a:pt x="3433" y="10"/>
                </a:cubicBezTo>
                <a:cubicBezTo>
                  <a:pt x="3251" y="14"/>
                  <a:pt x="2791" y="17"/>
                  <a:pt x="2597" y="20"/>
                </a:cubicBezTo>
                <a:cubicBezTo>
                  <a:pt x="2402" y="22"/>
                  <a:pt x="2331" y="14"/>
                  <a:pt x="2267" y="25"/>
                </a:cubicBezTo>
                <a:cubicBezTo>
                  <a:pt x="2230" y="36"/>
                  <a:pt x="2225" y="46"/>
                  <a:pt x="2208" y="84"/>
                </a:cubicBezTo>
                <a:cubicBezTo>
                  <a:pt x="2193" y="115"/>
                  <a:pt x="2156" y="179"/>
                  <a:pt x="2113" y="195"/>
                </a:cubicBezTo>
                <a:cubicBezTo>
                  <a:pt x="2089" y="202"/>
                  <a:pt x="2062" y="201"/>
                  <a:pt x="2037" y="205"/>
                </a:cubicBezTo>
                <a:cubicBezTo>
                  <a:pt x="1628" y="193"/>
                  <a:pt x="1219" y="212"/>
                  <a:pt x="811" y="201"/>
                </a:cubicBezTo>
                <a:cubicBezTo>
                  <a:pt x="677" y="192"/>
                  <a:pt x="538" y="202"/>
                  <a:pt x="405" y="185"/>
                </a:cubicBezTo>
                <a:cubicBezTo>
                  <a:pt x="322" y="188"/>
                  <a:pt x="231" y="187"/>
                  <a:pt x="149" y="195"/>
                </a:cubicBezTo>
                <a:cubicBezTo>
                  <a:pt x="52" y="202"/>
                  <a:pt x="110" y="249"/>
                  <a:pt x="64" y="319"/>
                </a:cubicBezTo>
                <a:cubicBezTo>
                  <a:pt x="49" y="390"/>
                  <a:pt x="59" y="440"/>
                  <a:pt x="32" y="511"/>
                </a:cubicBezTo>
                <a:cubicBezTo>
                  <a:pt x="0" y="589"/>
                  <a:pt x="41" y="675"/>
                  <a:pt x="21" y="756"/>
                </a:cubicBezTo>
                <a:cubicBezTo>
                  <a:pt x="17" y="835"/>
                  <a:pt x="32" y="905"/>
                  <a:pt x="32" y="985"/>
                </a:cubicBezTo>
                <a:cubicBezTo>
                  <a:pt x="32" y="1065"/>
                  <a:pt x="19" y="1160"/>
                  <a:pt x="21" y="1236"/>
                </a:cubicBezTo>
                <a:cubicBezTo>
                  <a:pt x="18" y="1312"/>
                  <a:pt x="39" y="1359"/>
                  <a:pt x="43" y="1439"/>
                </a:cubicBezTo>
                <a:cubicBezTo>
                  <a:pt x="46" y="1519"/>
                  <a:pt x="35" y="1634"/>
                  <a:pt x="43" y="1716"/>
                </a:cubicBezTo>
                <a:cubicBezTo>
                  <a:pt x="31" y="1835"/>
                  <a:pt x="78" y="1886"/>
                  <a:pt x="91" y="1929"/>
                </a:cubicBezTo>
                <a:cubicBezTo>
                  <a:pt x="103" y="1971"/>
                  <a:pt x="110" y="1957"/>
                  <a:pt x="117" y="1972"/>
                </a:cubicBezTo>
                <a:cubicBezTo>
                  <a:pt x="149" y="2015"/>
                  <a:pt x="122" y="2001"/>
                  <a:pt x="128" y="2015"/>
                </a:cubicBezTo>
                <a:cubicBezTo>
                  <a:pt x="133" y="2028"/>
                  <a:pt x="165" y="2031"/>
                  <a:pt x="149" y="2054"/>
                </a:cubicBezTo>
                <a:cubicBezTo>
                  <a:pt x="162" y="2065"/>
                  <a:pt x="209" y="2044"/>
                  <a:pt x="209" y="204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9" name="Freeform 43"/>
          <p:cNvSpPr>
            <a:spLocks noChangeArrowheads="1"/>
          </p:cNvSpPr>
          <p:nvPr/>
        </p:nvSpPr>
        <p:spPr bwMode="auto">
          <a:xfrm>
            <a:off x="863600" y="1773238"/>
            <a:ext cx="5384800" cy="4127500"/>
          </a:xfrm>
          <a:custGeom>
            <a:avLst/>
            <a:gdLst>
              <a:gd name="T0" fmla="*/ 2228 w 3993"/>
              <a:gd name="T1" fmla="*/ 519 h 2600"/>
              <a:gd name="T2" fmla="*/ 2207 w 3993"/>
              <a:gd name="T3" fmla="*/ 764 h 2600"/>
              <a:gd name="T4" fmla="*/ 2196 w 3993"/>
              <a:gd name="T5" fmla="*/ 946 h 2600"/>
              <a:gd name="T6" fmla="*/ 2079 w 3993"/>
              <a:gd name="T7" fmla="*/ 1127 h 2600"/>
              <a:gd name="T8" fmla="*/ 1488 w 3993"/>
              <a:gd name="T9" fmla="*/ 1143 h 2600"/>
              <a:gd name="T10" fmla="*/ 1456 w 3993"/>
              <a:gd name="T11" fmla="*/ 1154 h 2600"/>
              <a:gd name="T12" fmla="*/ 1412 w 3993"/>
              <a:gd name="T13" fmla="*/ 1218 h 2600"/>
              <a:gd name="T14" fmla="*/ 1396 w 3993"/>
              <a:gd name="T15" fmla="*/ 1415 h 2600"/>
              <a:gd name="T16" fmla="*/ 1133 w 3993"/>
              <a:gd name="T17" fmla="*/ 1474 h 2600"/>
              <a:gd name="T18" fmla="*/ 1058 w 3993"/>
              <a:gd name="T19" fmla="*/ 1495 h 2600"/>
              <a:gd name="T20" fmla="*/ 1028 w 3993"/>
              <a:gd name="T21" fmla="*/ 1650 h 2600"/>
              <a:gd name="T22" fmla="*/ 1017 w 3993"/>
              <a:gd name="T23" fmla="*/ 1820 h 2600"/>
              <a:gd name="T24" fmla="*/ 1044 w 3993"/>
              <a:gd name="T25" fmla="*/ 1959 h 2600"/>
              <a:gd name="T26" fmla="*/ 1071 w 3993"/>
              <a:gd name="T27" fmla="*/ 2103 h 2600"/>
              <a:gd name="T28" fmla="*/ 1380 w 3993"/>
              <a:gd name="T29" fmla="*/ 2167 h 2600"/>
              <a:gd name="T30" fmla="*/ 1714 w 3993"/>
              <a:gd name="T31" fmla="*/ 2306 h 2600"/>
              <a:gd name="T32" fmla="*/ 1935 w 3993"/>
              <a:gd name="T33" fmla="*/ 2300 h 2600"/>
              <a:gd name="T34" fmla="*/ 2105 w 3993"/>
              <a:gd name="T35" fmla="*/ 2295 h 2600"/>
              <a:gd name="T36" fmla="*/ 2241 w 3993"/>
              <a:gd name="T37" fmla="*/ 2551 h 2600"/>
              <a:gd name="T38" fmla="*/ 2345 w 3993"/>
              <a:gd name="T39" fmla="*/ 2594 h 2600"/>
              <a:gd name="T40" fmla="*/ 2499 w 3993"/>
              <a:gd name="T41" fmla="*/ 2594 h 2600"/>
              <a:gd name="T42" fmla="*/ 3735 w 3993"/>
              <a:gd name="T43" fmla="*/ 2594 h 2600"/>
              <a:gd name="T44" fmla="*/ 3924 w 3993"/>
              <a:gd name="T45" fmla="*/ 2556 h 2600"/>
              <a:gd name="T46" fmla="*/ 3983 w 3993"/>
              <a:gd name="T47" fmla="*/ 2412 h 2600"/>
              <a:gd name="T48" fmla="*/ 3993 w 3993"/>
              <a:gd name="T49" fmla="*/ 1612 h 2600"/>
              <a:gd name="T50" fmla="*/ 3983 w 3993"/>
              <a:gd name="T51" fmla="*/ 396 h 2600"/>
              <a:gd name="T52" fmla="*/ 3972 w 3993"/>
              <a:gd name="T53" fmla="*/ 258 h 2600"/>
              <a:gd name="T54" fmla="*/ 3940 w 3993"/>
              <a:gd name="T55" fmla="*/ 114 h 2600"/>
              <a:gd name="T56" fmla="*/ 3843 w 3993"/>
              <a:gd name="T57" fmla="*/ 34 h 2600"/>
              <a:gd name="T58" fmla="*/ 3735 w 3993"/>
              <a:gd name="T59" fmla="*/ 23 h 2600"/>
              <a:gd name="T60" fmla="*/ 3520 w 3993"/>
              <a:gd name="T61" fmla="*/ 12 h 2600"/>
              <a:gd name="T62" fmla="*/ 3300 w 3993"/>
              <a:gd name="T63" fmla="*/ 12 h 2600"/>
              <a:gd name="T64" fmla="*/ 3044 w 3993"/>
              <a:gd name="T65" fmla="*/ 18 h 2600"/>
              <a:gd name="T66" fmla="*/ 2804 w 3993"/>
              <a:gd name="T67" fmla="*/ 28 h 2600"/>
              <a:gd name="T68" fmla="*/ 2548 w 3993"/>
              <a:gd name="T69" fmla="*/ 34 h 2600"/>
              <a:gd name="T70" fmla="*/ 2283 w 3993"/>
              <a:gd name="T71" fmla="*/ 66 h 2600"/>
              <a:gd name="T72" fmla="*/ 2176 w 3993"/>
              <a:gd name="T73" fmla="*/ 151 h 2600"/>
              <a:gd name="T74" fmla="*/ 2036 w 3993"/>
              <a:gd name="T75" fmla="*/ 236 h 2600"/>
              <a:gd name="T76" fmla="*/ 1348 w 3993"/>
              <a:gd name="T77" fmla="*/ 242 h 2600"/>
              <a:gd name="T78" fmla="*/ 335 w 3993"/>
              <a:gd name="T79" fmla="*/ 220 h 2600"/>
              <a:gd name="T80" fmla="*/ 132 w 3993"/>
              <a:gd name="T81" fmla="*/ 252 h 2600"/>
              <a:gd name="T82" fmla="*/ 57 w 3993"/>
              <a:gd name="T83" fmla="*/ 370 h 2600"/>
              <a:gd name="T84" fmla="*/ 20 w 3993"/>
              <a:gd name="T85" fmla="*/ 540 h 2600"/>
              <a:gd name="T86" fmla="*/ 4 w 3993"/>
              <a:gd name="T87" fmla="*/ 967 h 2600"/>
              <a:gd name="T88" fmla="*/ 15 w 3993"/>
              <a:gd name="T89" fmla="*/ 1127 h 2600"/>
              <a:gd name="T90" fmla="*/ 9 w 3993"/>
              <a:gd name="T91" fmla="*/ 1404 h 2600"/>
              <a:gd name="T92" fmla="*/ 20 w 3993"/>
              <a:gd name="T93" fmla="*/ 1623 h 2600"/>
              <a:gd name="T94" fmla="*/ 31 w 3993"/>
              <a:gd name="T95" fmla="*/ 1820 h 2600"/>
              <a:gd name="T96" fmla="*/ 89 w 3993"/>
              <a:gd name="T97" fmla="*/ 2071 h 2600"/>
              <a:gd name="T98" fmla="*/ 165 w 3993"/>
              <a:gd name="T99" fmla="*/ 2167 h 2600"/>
              <a:gd name="T100" fmla="*/ 287 w 3993"/>
              <a:gd name="T101" fmla="*/ 2204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93" h="2600">
                <a:moveTo>
                  <a:pt x="2228" y="519"/>
                </a:moveTo>
                <a:cubicBezTo>
                  <a:pt x="2231" y="586"/>
                  <a:pt x="2207" y="696"/>
                  <a:pt x="2207" y="764"/>
                </a:cubicBezTo>
                <a:cubicBezTo>
                  <a:pt x="2207" y="828"/>
                  <a:pt x="2202" y="882"/>
                  <a:pt x="2196" y="946"/>
                </a:cubicBezTo>
                <a:cubicBezTo>
                  <a:pt x="2153" y="1015"/>
                  <a:pt x="2196" y="1094"/>
                  <a:pt x="2079" y="1127"/>
                </a:cubicBezTo>
                <a:cubicBezTo>
                  <a:pt x="1961" y="1159"/>
                  <a:pt x="1591" y="1138"/>
                  <a:pt x="1488" y="1143"/>
                </a:cubicBezTo>
                <a:cubicBezTo>
                  <a:pt x="1477" y="1146"/>
                  <a:pt x="1463" y="1146"/>
                  <a:pt x="1456" y="1154"/>
                </a:cubicBezTo>
                <a:cubicBezTo>
                  <a:pt x="1437" y="1172"/>
                  <a:pt x="1412" y="1218"/>
                  <a:pt x="1412" y="1218"/>
                </a:cubicBezTo>
                <a:cubicBezTo>
                  <a:pt x="1390" y="1285"/>
                  <a:pt x="1446" y="1361"/>
                  <a:pt x="1396" y="1415"/>
                </a:cubicBezTo>
                <a:cubicBezTo>
                  <a:pt x="1363" y="1509"/>
                  <a:pt x="1229" y="1468"/>
                  <a:pt x="1133" y="1474"/>
                </a:cubicBezTo>
                <a:cubicBezTo>
                  <a:pt x="1108" y="1481"/>
                  <a:pt x="1080" y="1481"/>
                  <a:pt x="1058" y="1495"/>
                </a:cubicBezTo>
                <a:cubicBezTo>
                  <a:pt x="1027" y="1512"/>
                  <a:pt x="1041" y="1623"/>
                  <a:pt x="1028" y="1650"/>
                </a:cubicBezTo>
                <a:cubicBezTo>
                  <a:pt x="986" y="1734"/>
                  <a:pt x="1046" y="1729"/>
                  <a:pt x="1017" y="1820"/>
                </a:cubicBezTo>
                <a:cubicBezTo>
                  <a:pt x="1025" y="1894"/>
                  <a:pt x="1019" y="1887"/>
                  <a:pt x="1044" y="1959"/>
                </a:cubicBezTo>
                <a:cubicBezTo>
                  <a:pt x="1028" y="1970"/>
                  <a:pt x="1047" y="2097"/>
                  <a:pt x="1071" y="2103"/>
                </a:cubicBezTo>
                <a:cubicBezTo>
                  <a:pt x="1194" y="2129"/>
                  <a:pt x="1253" y="2159"/>
                  <a:pt x="1380" y="2167"/>
                </a:cubicBezTo>
                <a:cubicBezTo>
                  <a:pt x="1430" y="2310"/>
                  <a:pt x="1592" y="2294"/>
                  <a:pt x="1714" y="2306"/>
                </a:cubicBezTo>
                <a:cubicBezTo>
                  <a:pt x="1774" y="2311"/>
                  <a:pt x="1873" y="2297"/>
                  <a:pt x="1935" y="2300"/>
                </a:cubicBezTo>
                <a:cubicBezTo>
                  <a:pt x="2010" y="2303"/>
                  <a:pt x="2029" y="2291"/>
                  <a:pt x="2105" y="2295"/>
                </a:cubicBezTo>
                <a:cubicBezTo>
                  <a:pt x="2167" y="2337"/>
                  <a:pt x="2170" y="2516"/>
                  <a:pt x="2241" y="2551"/>
                </a:cubicBezTo>
                <a:cubicBezTo>
                  <a:pt x="2296" y="2578"/>
                  <a:pt x="2282" y="2584"/>
                  <a:pt x="2345" y="2594"/>
                </a:cubicBezTo>
                <a:cubicBezTo>
                  <a:pt x="2398" y="2594"/>
                  <a:pt x="2267" y="2594"/>
                  <a:pt x="2499" y="2594"/>
                </a:cubicBezTo>
                <a:cubicBezTo>
                  <a:pt x="2730" y="2594"/>
                  <a:pt x="3497" y="2600"/>
                  <a:pt x="3735" y="2594"/>
                </a:cubicBezTo>
                <a:cubicBezTo>
                  <a:pt x="3972" y="2587"/>
                  <a:pt x="3883" y="2586"/>
                  <a:pt x="3924" y="2556"/>
                </a:cubicBezTo>
                <a:cubicBezTo>
                  <a:pt x="3951" y="2492"/>
                  <a:pt x="3972" y="2504"/>
                  <a:pt x="3983" y="2412"/>
                </a:cubicBezTo>
                <a:cubicBezTo>
                  <a:pt x="3986" y="2145"/>
                  <a:pt x="3993" y="1878"/>
                  <a:pt x="3993" y="1612"/>
                </a:cubicBezTo>
                <a:cubicBezTo>
                  <a:pt x="3993" y="1206"/>
                  <a:pt x="3993" y="801"/>
                  <a:pt x="3983" y="396"/>
                </a:cubicBezTo>
                <a:cubicBezTo>
                  <a:pt x="3982" y="373"/>
                  <a:pt x="3979" y="279"/>
                  <a:pt x="3972" y="258"/>
                </a:cubicBezTo>
                <a:cubicBezTo>
                  <a:pt x="3953" y="204"/>
                  <a:pt x="3956" y="172"/>
                  <a:pt x="3940" y="114"/>
                </a:cubicBezTo>
                <a:cubicBezTo>
                  <a:pt x="3927" y="103"/>
                  <a:pt x="3848" y="35"/>
                  <a:pt x="3843" y="34"/>
                </a:cubicBezTo>
                <a:cubicBezTo>
                  <a:pt x="3812" y="25"/>
                  <a:pt x="3788" y="26"/>
                  <a:pt x="3735" y="23"/>
                </a:cubicBezTo>
                <a:cubicBezTo>
                  <a:pt x="3680" y="19"/>
                  <a:pt x="3592" y="13"/>
                  <a:pt x="3520" y="12"/>
                </a:cubicBezTo>
                <a:cubicBezTo>
                  <a:pt x="3435" y="0"/>
                  <a:pt x="3378" y="13"/>
                  <a:pt x="3300" y="12"/>
                </a:cubicBezTo>
                <a:cubicBezTo>
                  <a:pt x="3220" y="13"/>
                  <a:pt x="3126" y="15"/>
                  <a:pt x="3044" y="18"/>
                </a:cubicBezTo>
                <a:cubicBezTo>
                  <a:pt x="2963" y="10"/>
                  <a:pt x="2875" y="28"/>
                  <a:pt x="2804" y="28"/>
                </a:cubicBezTo>
                <a:cubicBezTo>
                  <a:pt x="2721" y="30"/>
                  <a:pt x="2634" y="27"/>
                  <a:pt x="2548" y="34"/>
                </a:cubicBezTo>
                <a:cubicBezTo>
                  <a:pt x="2434" y="48"/>
                  <a:pt x="2394" y="37"/>
                  <a:pt x="2283" y="66"/>
                </a:cubicBezTo>
                <a:cubicBezTo>
                  <a:pt x="2248" y="111"/>
                  <a:pt x="2233" y="136"/>
                  <a:pt x="2176" y="151"/>
                </a:cubicBezTo>
                <a:cubicBezTo>
                  <a:pt x="2148" y="169"/>
                  <a:pt x="2078" y="229"/>
                  <a:pt x="2036" y="236"/>
                </a:cubicBezTo>
                <a:cubicBezTo>
                  <a:pt x="1897" y="257"/>
                  <a:pt x="1624" y="236"/>
                  <a:pt x="1348" y="242"/>
                </a:cubicBezTo>
                <a:cubicBezTo>
                  <a:pt x="1064" y="239"/>
                  <a:pt x="537" y="218"/>
                  <a:pt x="335" y="220"/>
                </a:cubicBezTo>
                <a:cubicBezTo>
                  <a:pt x="194" y="243"/>
                  <a:pt x="205" y="229"/>
                  <a:pt x="132" y="252"/>
                </a:cubicBezTo>
                <a:cubicBezTo>
                  <a:pt x="122" y="260"/>
                  <a:pt x="69" y="349"/>
                  <a:pt x="57" y="370"/>
                </a:cubicBezTo>
                <a:cubicBezTo>
                  <a:pt x="31" y="410"/>
                  <a:pt x="29" y="495"/>
                  <a:pt x="20" y="540"/>
                </a:cubicBezTo>
                <a:cubicBezTo>
                  <a:pt x="5" y="607"/>
                  <a:pt x="24" y="900"/>
                  <a:pt x="4" y="967"/>
                </a:cubicBezTo>
                <a:cubicBezTo>
                  <a:pt x="0" y="1065"/>
                  <a:pt x="14" y="1054"/>
                  <a:pt x="15" y="1127"/>
                </a:cubicBezTo>
                <a:cubicBezTo>
                  <a:pt x="15" y="1199"/>
                  <a:pt x="8" y="1321"/>
                  <a:pt x="9" y="1404"/>
                </a:cubicBezTo>
                <a:cubicBezTo>
                  <a:pt x="9" y="1486"/>
                  <a:pt x="16" y="1553"/>
                  <a:pt x="20" y="1623"/>
                </a:cubicBezTo>
                <a:cubicBezTo>
                  <a:pt x="23" y="1692"/>
                  <a:pt x="19" y="1745"/>
                  <a:pt x="31" y="1820"/>
                </a:cubicBezTo>
                <a:cubicBezTo>
                  <a:pt x="32" y="1897"/>
                  <a:pt x="64" y="1998"/>
                  <a:pt x="89" y="2071"/>
                </a:cubicBezTo>
                <a:cubicBezTo>
                  <a:pt x="105" y="2120"/>
                  <a:pt x="120" y="2138"/>
                  <a:pt x="165" y="2167"/>
                </a:cubicBezTo>
                <a:cubicBezTo>
                  <a:pt x="188" y="2181"/>
                  <a:pt x="261" y="2196"/>
                  <a:pt x="287" y="2204"/>
                </a:cubicBezTo>
              </a:path>
            </a:pathLst>
          </a:custGeom>
          <a:noFill/>
          <a:ln w="38100">
            <a:solidFill>
              <a:srgbClr val="081D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6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6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6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22" grpId="0"/>
      <p:bldP spid="1669124" grpId="0"/>
      <p:bldP spid="1669125" grpId="0"/>
      <p:bldP spid="1669126" grpId="0"/>
      <p:bldP spid="34826" grpId="0" animBg="1"/>
      <p:bldP spid="34827" grpId="0" animBg="1"/>
      <p:bldP spid="34828" grpId="0" animBg="1"/>
      <p:bldP spid="348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6264275" cy="719138"/>
          </a:xfrm>
        </p:spPr>
        <p:txBody>
          <a:bodyPr lIns="90487" tIns="44450" rIns="90487" bIns="44450"/>
          <a:lstStyle/>
          <a:p>
            <a:pPr algn="ctr" defTabSz="0">
              <a:tabLst>
                <a:tab pos="7540625" algn="r"/>
              </a:tabLst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测试用例覆盖集合中每条路径</a:t>
            </a:r>
          </a:p>
        </p:txBody>
      </p:sp>
      <p:sp>
        <p:nvSpPr>
          <p:cNvPr id="1670147" name="Rectangle 3"/>
          <p:cNvSpPr>
            <a:spLocks noChangeArrowheads="1"/>
          </p:cNvSpPr>
          <p:nvPr/>
        </p:nvSpPr>
        <p:spPr bwMode="auto">
          <a:xfrm>
            <a:off x="1042988" y="4508500"/>
            <a:ext cx="7129462" cy="1260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lIns="90487" tIns="44450" rIns="90487" bIns="44450" anchor="ctr"/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sz="2800" i="0">
                <a:ea typeface="宋体" pitchFamily="2" charset="-122"/>
              </a:rPr>
              <a:t>基本路径测试并不是测试所有路径的组合，仅仅保证每条基本路径被执行一次</a:t>
            </a:r>
            <a:endParaRPr lang="en-US" altLang="zh-CN" sz="2800" i="0" u="sng">
              <a:ea typeface="宋体" pitchFamily="2" charset="-122"/>
            </a:endParaRPr>
          </a:p>
        </p:txBody>
      </p:sp>
      <p:sp>
        <p:nvSpPr>
          <p:cNvPr id="156675" name="Rectangle 4"/>
          <p:cNvSpPr>
            <a:spLocks noChangeArrowheads="1"/>
          </p:cNvSpPr>
          <p:nvPr/>
        </p:nvSpPr>
        <p:spPr bwMode="auto">
          <a:xfrm>
            <a:off x="539750" y="1700213"/>
            <a:ext cx="7920038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>
                <a:latin typeface="Verdana" pitchFamily="34" charset="0"/>
              </a:rPr>
              <a:t> </a:t>
            </a:r>
            <a:r>
              <a:rPr lang="zh-CN" altLang="en-US" sz="2400" i="0">
                <a:latin typeface="Verdana" pitchFamily="34" charset="0"/>
              </a:rPr>
              <a:t>不需要活动图</a:t>
            </a:r>
            <a:r>
              <a:rPr lang="en-US" altLang="zh-CN" sz="2400" i="0">
                <a:latin typeface="Verdana" pitchFamily="34" charset="0"/>
              </a:rPr>
              <a:t>, </a:t>
            </a:r>
            <a:r>
              <a:rPr lang="zh-CN" altLang="en-US" sz="2400" i="0">
                <a:latin typeface="Verdana" pitchFamily="34" charset="0"/>
              </a:rPr>
              <a:t>但最好绘制程序流程图</a:t>
            </a:r>
            <a:endParaRPr lang="en-US" altLang="zh-CN" sz="2400" i="0">
              <a:latin typeface="Verdana" pitchFamily="34" charset="0"/>
            </a:endParaRPr>
          </a:p>
          <a:p>
            <a:pPr eaLnBrk="0" hangingPunct="0"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i="0">
                <a:latin typeface="Verdana" pitchFamily="34" charset="0"/>
              </a:rPr>
              <a:t> </a:t>
            </a:r>
            <a:r>
              <a:rPr lang="zh-CN" altLang="en-US" sz="2400" i="0">
                <a:latin typeface="Verdana" pitchFamily="34" charset="0"/>
              </a:rPr>
              <a:t>计算每个逻辑测试，也就是布尔操作符数加</a:t>
            </a:r>
            <a:r>
              <a:rPr lang="en-US" altLang="zh-CN" sz="2400" i="0">
                <a:latin typeface="Verdana" pitchFamily="34" charset="0"/>
              </a:rPr>
              <a:t>1</a:t>
            </a:r>
          </a:p>
          <a:p>
            <a:pPr eaLnBrk="0" hangingPunct="0"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i="0">
                <a:latin typeface="Verdana" pitchFamily="34" charset="0"/>
              </a:rPr>
              <a:t> </a:t>
            </a:r>
            <a:r>
              <a:rPr lang="zh-CN" altLang="en-US" sz="2400" i="0">
                <a:latin typeface="Verdana" pitchFamily="34" charset="0"/>
              </a:rPr>
              <a:t>最好每个单元都进行基本路径测试，对关键组件则是必要的</a:t>
            </a:r>
            <a:endParaRPr lang="en-US" altLang="zh-CN" sz="2400" i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0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0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小结</a:t>
            </a:r>
          </a:p>
        </p:txBody>
      </p:sp>
      <p:sp>
        <p:nvSpPr>
          <p:cNvPr id="158722" name="圆角矩形 3"/>
          <p:cNvSpPr>
            <a:spLocks noChangeArrowheads="1"/>
          </p:cNvSpPr>
          <p:nvPr/>
        </p:nvSpPr>
        <p:spPr bwMode="auto">
          <a:xfrm>
            <a:off x="3419475" y="1520825"/>
            <a:ext cx="1620838" cy="539750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i="0"/>
              <a:t>语句覆盖</a:t>
            </a:r>
          </a:p>
        </p:txBody>
      </p:sp>
      <p:sp>
        <p:nvSpPr>
          <p:cNvPr id="158723" name="圆角矩形 4"/>
          <p:cNvSpPr>
            <a:spLocks noChangeArrowheads="1"/>
          </p:cNvSpPr>
          <p:nvPr/>
        </p:nvSpPr>
        <p:spPr bwMode="auto">
          <a:xfrm>
            <a:off x="3348038" y="2673350"/>
            <a:ext cx="1836737" cy="539750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i="0"/>
              <a:t>判定覆盖</a:t>
            </a:r>
            <a:r>
              <a:rPr lang="en-US" altLang="zh-CN" sz="2400" i="0"/>
              <a:t>DC</a:t>
            </a:r>
            <a:endParaRPr lang="zh-CN" altLang="en-US" sz="2400" i="0"/>
          </a:p>
        </p:txBody>
      </p:sp>
      <p:sp>
        <p:nvSpPr>
          <p:cNvPr id="158724" name="圆角矩形 5"/>
          <p:cNvSpPr>
            <a:spLocks noChangeArrowheads="1"/>
          </p:cNvSpPr>
          <p:nvPr/>
        </p:nvSpPr>
        <p:spPr bwMode="auto">
          <a:xfrm>
            <a:off x="1116013" y="2708275"/>
            <a:ext cx="1800225" cy="541338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i="0"/>
              <a:t>条件覆盖</a:t>
            </a:r>
            <a:r>
              <a:rPr lang="en-US" altLang="zh-CN" sz="2400" i="0"/>
              <a:t>CC</a:t>
            </a:r>
            <a:endParaRPr lang="zh-CN" altLang="en-US" sz="2400" i="0"/>
          </a:p>
        </p:txBody>
      </p:sp>
      <p:sp>
        <p:nvSpPr>
          <p:cNvPr id="158725" name="圆角矩形 6"/>
          <p:cNvSpPr>
            <a:spLocks noChangeArrowheads="1"/>
          </p:cNvSpPr>
          <p:nvPr/>
        </p:nvSpPr>
        <p:spPr bwMode="auto">
          <a:xfrm>
            <a:off x="2808288" y="3824288"/>
            <a:ext cx="3024187" cy="541337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i="0"/>
              <a:t>判定</a:t>
            </a:r>
            <a:r>
              <a:rPr lang="en-US" altLang="zh-CN" sz="2400" i="0"/>
              <a:t>/</a:t>
            </a:r>
            <a:r>
              <a:rPr lang="zh-CN" altLang="en-US" sz="2400" i="0"/>
              <a:t>条件覆盖</a:t>
            </a:r>
            <a:r>
              <a:rPr lang="en-US" altLang="zh-CN" sz="2400" i="0"/>
              <a:t>DC/CC</a:t>
            </a:r>
            <a:endParaRPr lang="zh-CN" altLang="en-US" sz="2400" i="0"/>
          </a:p>
        </p:txBody>
      </p:sp>
      <p:sp>
        <p:nvSpPr>
          <p:cNvPr id="158726" name="圆角矩形 7"/>
          <p:cNvSpPr>
            <a:spLocks noChangeArrowheads="1"/>
          </p:cNvSpPr>
          <p:nvPr/>
        </p:nvSpPr>
        <p:spPr bwMode="auto">
          <a:xfrm>
            <a:off x="3132138" y="4941888"/>
            <a:ext cx="2663825" cy="539750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i="0"/>
              <a:t>条件组合覆盖</a:t>
            </a:r>
            <a:r>
              <a:rPr lang="en-US" altLang="zh-CN" sz="2400" i="0"/>
              <a:t>MCC</a:t>
            </a:r>
            <a:endParaRPr lang="zh-CN" altLang="en-US" sz="2400" i="0"/>
          </a:p>
        </p:txBody>
      </p:sp>
      <p:sp>
        <p:nvSpPr>
          <p:cNvPr id="158727" name="圆角矩形 8"/>
          <p:cNvSpPr>
            <a:spLocks noChangeArrowheads="1"/>
          </p:cNvSpPr>
          <p:nvPr/>
        </p:nvSpPr>
        <p:spPr bwMode="auto">
          <a:xfrm>
            <a:off x="5867400" y="2673350"/>
            <a:ext cx="2808288" cy="539750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i="0"/>
              <a:t>基本路径覆盖</a:t>
            </a:r>
            <a:r>
              <a:rPr lang="en-US" altLang="zh-CN" sz="2400" i="0"/>
              <a:t>BPC</a:t>
            </a:r>
            <a:endParaRPr lang="zh-CN" altLang="en-US" sz="2400" i="0"/>
          </a:p>
        </p:txBody>
      </p:sp>
      <p:sp>
        <p:nvSpPr>
          <p:cNvPr id="158728" name="燕尾形 10"/>
          <p:cNvSpPr>
            <a:spLocks noChangeArrowheads="1"/>
          </p:cNvSpPr>
          <p:nvPr/>
        </p:nvSpPr>
        <p:spPr bwMode="auto">
          <a:xfrm rot="-5400000">
            <a:off x="3960019" y="2096294"/>
            <a:ext cx="539750" cy="541338"/>
          </a:xfrm>
          <a:prstGeom prst="chevron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i="0">
              <a:solidFill>
                <a:srgbClr val="FF0000"/>
              </a:solidFill>
            </a:endParaRPr>
          </a:p>
        </p:txBody>
      </p:sp>
      <p:sp>
        <p:nvSpPr>
          <p:cNvPr id="158729" name="燕尾形 12"/>
          <p:cNvSpPr>
            <a:spLocks noChangeArrowheads="1"/>
          </p:cNvSpPr>
          <p:nvPr/>
        </p:nvSpPr>
        <p:spPr bwMode="auto">
          <a:xfrm rot="-5400000">
            <a:off x="4013994" y="3159919"/>
            <a:ext cx="539750" cy="719138"/>
          </a:xfrm>
          <a:prstGeom prst="chevron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i="0">
              <a:solidFill>
                <a:srgbClr val="FF0000"/>
              </a:solidFill>
            </a:endParaRPr>
          </a:p>
        </p:txBody>
      </p:sp>
      <p:sp>
        <p:nvSpPr>
          <p:cNvPr id="158730" name="燕尾形 13"/>
          <p:cNvSpPr>
            <a:spLocks noChangeArrowheads="1"/>
          </p:cNvSpPr>
          <p:nvPr/>
        </p:nvSpPr>
        <p:spPr bwMode="auto">
          <a:xfrm rot="-5400000">
            <a:off x="4013994" y="4275931"/>
            <a:ext cx="539750" cy="719138"/>
          </a:xfrm>
          <a:prstGeom prst="chevron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i="0">
              <a:solidFill>
                <a:srgbClr val="FF0000"/>
              </a:solidFill>
            </a:endParaRPr>
          </a:p>
        </p:txBody>
      </p:sp>
      <p:sp>
        <p:nvSpPr>
          <p:cNvPr id="158731" name="燕尾形 14"/>
          <p:cNvSpPr>
            <a:spLocks noChangeArrowheads="1"/>
          </p:cNvSpPr>
          <p:nvPr/>
        </p:nvSpPr>
        <p:spPr bwMode="auto">
          <a:xfrm rot="-8270277">
            <a:off x="2028825" y="3351213"/>
            <a:ext cx="1052513" cy="550862"/>
          </a:xfrm>
          <a:prstGeom prst="chevron">
            <a:avLst>
              <a:gd name="adj" fmla="val 107386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i="0">
              <a:solidFill>
                <a:srgbClr val="FF0000"/>
              </a:solidFill>
            </a:endParaRPr>
          </a:p>
        </p:txBody>
      </p:sp>
      <p:sp>
        <p:nvSpPr>
          <p:cNvPr id="158732" name="燕尾形 15"/>
          <p:cNvSpPr>
            <a:spLocks noChangeArrowheads="1"/>
          </p:cNvSpPr>
          <p:nvPr/>
        </p:nvSpPr>
        <p:spPr bwMode="auto">
          <a:xfrm rot="10611702">
            <a:off x="5232400" y="2735263"/>
            <a:ext cx="601663" cy="458787"/>
          </a:xfrm>
          <a:prstGeom prst="chevron">
            <a:avLst>
              <a:gd name="adj" fmla="val 77611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i="0">
              <a:solidFill>
                <a:srgbClr val="FF0000"/>
              </a:solidFill>
            </a:endParaRPr>
          </a:p>
        </p:txBody>
      </p:sp>
      <p:sp>
        <p:nvSpPr>
          <p:cNvPr id="158733" name="矩形 16"/>
          <p:cNvSpPr>
            <a:spLocks noChangeArrowheads="1"/>
          </p:cNvSpPr>
          <p:nvPr/>
        </p:nvSpPr>
        <p:spPr bwMode="auto">
          <a:xfrm>
            <a:off x="179388" y="5589588"/>
            <a:ext cx="5724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CN" i="0">
                <a:solidFill>
                  <a:srgbClr val="3C8C93"/>
                </a:solidFill>
              </a:rPr>
              <a:t>Condition Coverage (</a:t>
            </a:r>
            <a:r>
              <a:rPr lang="en-US" altLang="zh-CN" b="1" i="0">
                <a:solidFill>
                  <a:srgbClr val="3C8C93"/>
                </a:solidFill>
              </a:rPr>
              <a:t>CC</a:t>
            </a:r>
            <a:r>
              <a:rPr lang="en-US" altLang="zh-CN" i="0">
                <a:solidFill>
                  <a:srgbClr val="3C8C93"/>
                </a:solidFill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i="0">
                <a:solidFill>
                  <a:srgbClr val="3C8C93"/>
                </a:solidFill>
              </a:rPr>
              <a:t>Decision Coverage (</a:t>
            </a:r>
            <a:r>
              <a:rPr lang="en-US" altLang="zh-CN" b="1" i="0">
                <a:solidFill>
                  <a:srgbClr val="3C8C93"/>
                </a:solidFill>
              </a:rPr>
              <a:t>DC</a:t>
            </a:r>
            <a:r>
              <a:rPr lang="en-US" altLang="zh-CN" i="0">
                <a:solidFill>
                  <a:srgbClr val="3C8C93"/>
                </a:solidFill>
              </a:rPr>
              <a:t>)</a:t>
            </a:r>
            <a:endParaRPr lang="zh-CN" altLang="en-US" i="0">
              <a:solidFill>
                <a:srgbClr val="3C8C93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i="0">
                <a:solidFill>
                  <a:srgbClr val="3C8C93"/>
                </a:solidFill>
              </a:rPr>
              <a:t>Multiple Condition Coverage (MCC)</a:t>
            </a:r>
          </a:p>
          <a:p>
            <a:pPr>
              <a:buFont typeface="Wingdings" pitchFamily="2" charset="2"/>
              <a:buChar char="l"/>
            </a:pPr>
            <a:r>
              <a:rPr lang="en-US" altLang="zh-CN" i="0">
                <a:solidFill>
                  <a:srgbClr val="3C8C93"/>
                </a:solidFill>
              </a:rPr>
              <a:t>Modiﬁed Condition/Decision Coverage (</a:t>
            </a:r>
            <a:r>
              <a:rPr lang="en-US" altLang="zh-CN" b="1" i="0">
                <a:solidFill>
                  <a:srgbClr val="3C8C93"/>
                </a:solidFill>
              </a:rPr>
              <a:t>MC/DC</a:t>
            </a:r>
            <a:r>
              <a:rPr lang="en-US" altLang="zh-CN" i="0">
                <a:solidFill>
                  <a:srgbClr val="3C8C93"/>
                </a:solidFill>
              </a:rPr>
              <a:t>)</a:t>
            </a:r>
            <a:endParaRPr lang="zh-CN" altLang="en-US" i="0">
              <a:solidFill>
                <a:srgbClr val="3C8C93"/>
              </a:solidFill>
            </a:endParaRPr>
          </a:p>
        </p:txBody>
      </p:sp>
      <p:sp>
        <p:nvSpPr>
          <p:cNvPr id="158734" name="圆角矩形 19"/>
          <p:cNvSpPr>
            <a:spLocks noChangeArrowheads="1"/>
          </p:cNvSpPr>
          <p:nvPr/>
        </p:nvSpPr>
        <p:spPr bwMode="auto">
          <a:xfrm>
            <a:off x="6696075" y="3860800"/>
            <a:ext cx="1296988" cy="539750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0"/>
              <a:t>MC</a:t>
            </a:r>
            <a:r>
              <a:rPr lang="en-US" altLang="zh-CN" sz="2400"/>
              <a:t>/D</a:t>
            </a:r>
            <a:r>
              <a:rPr lang="en-US" altLang="zh-CN" sz="2400" i="0"/>
              <a:t>C</a:t>
            </a:r>
            <a:endParaRPr lang="zh-CN" altLang="en-US" sz="2400" i="0"/>
          </a:p>
        </p:txBody>
      </p:sp>
      <p:sp>
        <p:nvSpPr>
          <p:cNvPr id="158735" name="燕尾形 20"/>
          <p:cNvSpPr>
            <a:spLocks noChangeArrowheads="1"/>
          </p:cNvSpPr>
          <p:nvPr/>
        </p:nvSpPr>
        <p:spPr bwMode="auto">
          <a:xfrm rot="10800000">
            <a:off x="5903913" y="3860800"/>
            <a:ext cx="711200" cy="468313"/>
          </a:xfrm>
          <a:prstGeom prst="chevron">
            <a:avLst>
              <a:gd name="adj" fmla="val 80854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i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作业</a:t>
            </a:r>
          </a:p>
        </p:txBody>
      </p:sp>
      <p:sp>
        <p:nvSpPr>
          <p:cNvPr id="159746" name="圆角矩形 6"/>
          <p:cNvSpPr>
            <a:spLocks noChangeArrowheads="1"/>
          </p:cNvSpPr>
          <p:nvPr/>
        </p:nvSpPr>
        <p:spPr bwMode="auto">
          <a:xfrm>
            <a:off x="7667625" y="2276475"/>
            <a:ext cx="1296988" cy="539750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2400" i="0">
                <a:ea typeface="宋体" pitchFamily="2" charset="-122"/>
              </a:rPr>
              <a:t>DC/CC</a:t>
            </a:r>
            <a:endParaRPr lang="zh-CN" altLang="en-US" sz="2400" i="0">
              <a:ea typeface="宋体" pitchFamily="2" charset="-122"/>
            </a:endParaRPr>
          </a:p>
        </p:txBody>
      </p:sp>
      <p:sp>
        <p:nvSpPr>
          <p:cNvPr id="159747" name="圆角矩形 8"/>
          <p:cNvSpPr>
            <a:spLocks noChangeArrowheads="1"/>
          </p:cNvSpPr>
          <p:nvPr/>
        </p:nvSpPr>
        <p:spPr bwMode="auto">
          <a:xfrm>
            <a:off x="7667625" y="4292600"/>
            <a:ext cx="1296988" cy="541338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2400" i="0">
                <a:ea typeface="宋体" pitchFamily="2" charset="-122"/>
              </a:rPr>
              <a:t>BPC</a:t>
            </a:r>
            <a:endParaRPr lang="zh-CN" altLang="en-US" sz="2400" i="0">
              <a:ea typeface="宋体" pitchFamily="2" charset="-122"/>
            </a:endParaRPr>
          </a:p>
        </p:txBody>
      </p:sp>
      <p:sp>
        <p:nvSpPr>
          <p:cNvPr id="159748" name="圆角矩形 19"/>
          <p:cNvSpPr>
            <a:spLocks noChangeArrowheads="1"/>
          </p:cNvSpPr>
          <p:nvPr/>
        </p:nvSpPr>
        <p:spPr bwMode="auto">
          <a:xfrm>
            <a:off x="7667625" y="3284538"/>
            <a:ext cx="1296988" cy="539750"/>
          </a:xfrm>
          <a:prstGeom prst="roundRect">
            <a:avLst>
              <a:gd name="adj" fmla="val 16667"/>
            </a:avLst>
          </a:prstGeom>
          <a:solidFill>
            <a:srgbClr val="E6E6E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0"/>
              <a:t>MC</a:t>
            </a:r>
            <a:r>
              <a:rPr lang="en-US" altLang="zh-CN" sz="2400"/>
              <a:t>/D</a:t>
            </a:r>
            <a:r>
              <a:rPr lang="en-US" altLang="zh-CN" sz="2400" i="0"/>
              <a:t>C</a:t>
            </a:r>
            <a:endParaRPr lang="zh-CN" altLang="en-US" sz="2400" i="0"/>
          </a:p>
        </p:txBody>
      </p:sp>
      <p:sp>
        <p:nvSpPr>
          <p:cNvPr id="159749" name="矩形 2"/>
          <p:cNvSpPr>
            <a:spLocks noChangeArrowheads="1"/>
          </p:cNvSpPr>
          <p:nvPr/>
        </p:nvSpPr>
        <p:spPr bwMode="auto">
          <a:xfrm>
            <a:off x="3276600" y="1700213"/>
            <a:ext cx="3382963" cy="4078287"/>
          </a:xfrm>
          <a:prstGeom prst="rect">
            <a:avLst/>
          </a:prstGeom>
          <a:solidFill>
            <a:srgbClr val="9E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1. </a:t>
            </a:r>
            <a:r>
              <a:rPr lang="en-US" altLang="zh-CN" sz="2000" i="0">
                <a:ea typeface="宋体" pitchFamily="2" charset="-122"/>
                <a:hlinkClick r:id="rId2"/>
              </a:rPr>
              <a:t>Testwell CTC++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2. </a:t>
            </a:r>
            <a:r>
              <a:rPr lang="en-US" altLang="zh-CN" sz="2000" i="0">
                <a:ea typeface="宋体" pitchFamily="2" charset="-122"/>
                <a:hlinkClick r:id="rId3"/>
              </a:rPr>
              <a:t>CoverageMeter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3. </a:t>
            </a:r>
            <a:r>
              <a:rPr lang="en-US" altLang="zh-CN" sz="2000" i="0">
                <a:ea typeface="宋体" pitchFamily="2" charset="-122"/>
                <a:hlinkClick r:id="rId4"/>
              </a:rPr>
              <a:t>BullseyeCoverage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4. </a:t>
            </a:r>
            <a:r>
              <a:rPr lang="en-US" altLang="zh-CN" sz="2000" i="0">
                <a:ea typeface="宋体" pitchFamily="2" charset="-122"/>
                <a:hlinkClick r:id="rId5"/>
              </a:rPr>
              <a:t>GCT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5. </a:t>
            </a:r>
            <a:r>
              <a:rPr lang="en-US" altLang="zh-CN" sz="2000" i="0">
                <a:ea typeface="宋体" pitchFamily="2" charset="-122"/>
                <a:hlinkClick r:id="rId6"/>
              </a:rPr>
              <a:t>CppUnit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6. </a:t>
            </a:r>
            <a:r>
              <a:rPr lang="en-US" altLang="zh-CN" sz="2000" i="0">
                <a:ea typeface="宋体" pitchFamily="2" charset="-122"/>
                <a:hlinkClick r:id="rId7"/>
              </a:rPr>
              <a:t>Dynamic Code Coverage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7. </a:t>
            </a:r>
            <a:r>
              <a:rPr lang="en-US" altLang="zh-CN" sz="2000" i="0">
                <a:ea typeface="宋体" pitchFamily="2" charset="-122"/>
                <a:hlinkClick r:id="rId8"/>
              </a:rPr>
              <a:t>TCAT C/C++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8. </a:t>
            </a:r>
            <a:r>
              <a:rPr lang="en-US" altLang="zh-CN" sz="2000" i="0">
                <a:ea typeface="宋体" pitchFamily="2" charset="-122"/>
                <a:hlinkClick r:id="rId9"/>
              </a:rPr>
              <a:t>COVTOOL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9. </a:t>
            </a:r>
            <a:r>
              <a:rPr lang="en-US" altLang="zh-CN" sz="2000" i="0">
                <a:ea typeface="宋体" pitchFamily="2" charset="-122"/>
                <a:hlinkClick r:id="rId10"/>
              </a:rPr>
              <a:t>gocv</a:t>
            </a:r>
            <a:endParaRPr lang="en-US" altLang="zh-CN" sz="2000" i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i="0">
                <a:ea typeface="宋体" pitchFamily="2" charset="-122"/>
              </a:rPr>
              <a:t>10. </a:t>
            </a:r>
            <a:r>
              <a:rPr lang="en-US" altLang="zh-CN" sz="2000" i="0">
                <a:ea typeface="宋体" pitchFamily="2" charset="-122"/>
                <a:hlinkClick r:id="rId11"/>
              </a:rPr>
              <a:t>xCover</a:t>
            </a:r>
            <a:endParaRPr lang="zh-CN" altLang="en-US" sz="2000" i="0">
              <a:ea typeface="宋体" pitchFamily="2" charset="-122"/>
            </a:endParaRPr>
          </a:p>
        </p:txBody>
      </p:sp>
      <p:pic>
        <p:nvPicPr>
          <p:cNvPr id="159750" name="图片 9" descr="屏幕快照 2014-03-13 下午1.12.49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2641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1" name="文本框 11"/>
          <p:cNvSpPr txBox="1">
            <a:spLocks noChangeArrowheads="1"/>
          </p:cNvSpPr>
          <p:nvPr/>
        </p:nvSpPr>
        <p:spPr bwMode="auto">
          <a:xfrm>
            <a:off x="2843213" y="3716338"/>
            <a:ext cx="5397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6600"/>
                </a:solidFill>
                <a:ea typeface="宋体" pitchFamily="2" charset="-122"/>
              </a:rPr>
              <a:t>+</a:t>
            </a:r>
            <a:endParaRPr lang="zh-CN" altLang="en-US" sz="3200">
              <a:solidFill>
                <a:srgbClr val="FF6600"/>
              </a:solidFill>
              <a:ea typeface="宋体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732588" y="3429000"/>
            <a:ext cx="576262" cy="36036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159753" name="左大括号 18"/>
          <p:cNvSpPr>
            <a:spLocks/>
          </p:cNvSpPr>
          <p:nvPr/>
        </p:nvSpPr>
        <p:spPr bwMode="auto">
          <a:xfrm>
            <a:off x="7380288" y="2420938"/>
            <a:ext cx="287337" cy="2376487"/>
          </a:xfrm>
          <a:prstGeom prst="leftBrace">
            <a:avLst>
              <a:gd name="adj1" fmla="val 56976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9754" name="文本框 21"/>
          <p:cNvSpPr txBox="1">
            <a:spLocks noChangeArrowheads="1"/>
          </p:cNvSpPr>
          <p:nvPr/>
        </p:nvSpPr>
        <p:spPr bwMode="auto">
          <a:xfrm>
            <a:off x="539750" y="6092825"/>
            <a:ext cx="7991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0" u="sng">
                <a:solidFill>
                  <a:srgbClr val="FF6600"/>
                </a:solidFill>
                <a:ea typeface="宋体" pitchFamily="2" charset="-122"/>
              </a:rPr>
              <a:t>找一合适的函数代码 </a:t>
            </a:r>
            <a:r>
              <a:rPr lang="en-US" altLang="zh-CN" sz="2000" i="0" u="sng">
                <a:solidFill>
                  <a:srgbClr val="FF6600"/>
                </a:solidFill>
                <a:ea typeface="宋体" pitchFamily="2" charset="-122"/>
              </a:rPr>
              <a:t>+</a:t>
            </a:r>
            <a:r>
              <a:rPr lang="zh-CN" altLang="en-US" sz="2000" i="0" u="sng">
                <a:solidFill>
                  <a:srgbClr val="FF6600"/>
                </a:solidFill>
                <a:ea typeface="宋体" pitchFamily="2" charset="-122"/>
              </a:rPr>
              <a:t> 选择一覆盖率工具 </a:t>
            </a:r>
            <a:r>
              <a:rPr lang="en-US" altLang="zh-CN" sz="2000" i="0" u="sng">
                <a:solidFill>
                  <a:srgbClr val="FF6600"/>
                </a:solidFill>
                <a:ea typeface="宋体" pitchFamily="2" charset="-122"/>
              </a:rPr>
              <a:t>–</a:t>
            </a:r>
            <a:r>
              <a:rPr lang="zh-CN" altLang="en-US" sz="2000" i="0" u="sng">
                <a:solidFill>
                  <a:srgbClr val="FF6600"/>
                </a:solidFill>
                <a:ea typeface="宋体" pitchFamily="2" charset="-122"/>
              </a:rPr>
              <a:t> 完成三种覆盖率的测试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5565775" cy="584200"/>
          </a:xfrm>
        </p:spPr>
        <p:txBody>
          <a:bodyPr lIns="90487" tIns="44450" rIns="90487" bIns="44450"/>
          <a:lstStyle/>
          <a:p>
            <a:pPr algn="ctr" defTabSz="0">
              <a:tabLst>
                <a:tab pos="7540625" algn="r"/>
              </a:tabLst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小结：方法的灵活运用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60770" name="矩形 2"/>
          <p:cNvSpPr>
            <a:spLocks noChangeArrowheads="1"/>
          </p:cNvSpPr>
          <p:nvPr/>
        </p:nvSpPr>
        <p:spPr bwMode="auto">
          <a:xfrm>
            <a:off x="1331913" y="2708275"/>
            <a:ext cx="664845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i="0">
                <a:solidFill>
                  <a:srgbClr val="0000FF"/>
                </a:solidFill>
                <a:latin typeface="黑体" pitchFamily="49" charset="-122"/>
                <a:ea typeface="宋体" pitchFamily="2" charset="-122"/>
              </a:rPr>
              <a:t>代码中循环结构如何测试？</a:t>
            </a:r>
            <a:endParaRPr lang="en-US" altLang="zh-CN" sz="3600" i="0">
              <a:solidFill>
                <a:srgbClr val="0000FF"/>
              </a:solidFill>
              <a:latin typeface="黑体" pitchFamily="49" charset="-122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i="0">
                <a:solidFill>
                  <a:srgbClr val="0000FF"/>
                </a:solidFill>
                <a:latin typeface="黑体" pitchFamily="49" charset="-122"/>
                <a:ea typeface="宋体" pitchFamily="2" charset="-122"/>
              </a:rPr>
              <a:t>从数据输入和结构两方面来考虑</a:t>
            </a:r>
            <a:endParaRPr lang="zh-CN" altLang="en-US" sz="3600" i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ChangeArrowheads="1"/>
          </p:cNvSpPr>
          <p:nvPr/>
        </p:nvSpPr>
        <p:spPr bwMode="auto">
          <a:xfrm>
            <a:off x="863600" y="1592263"/>
            <a:ext cx="7315200" cy="533400"/>
          </a:xfrm>
          <a:prstGeom prst="rect">
            <a:avLst/>
          </a:prstGeo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>
            <a:lvl1pPr marL="342900" indent="-3429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3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zh-CN" altLang="en-US" sz="2400" b="1"/>
              <a:t>目标</a:t>
            </a:r>
            <a:r>
              <a:rPr lang="en-US" altLang="zh-CN" sz="2400" b="1"/>
              <a:t>: </a:t>
            </a:r>
            <a:r>
              <a:rPr lang="zh-CN" altLang="en-US" sz="2400" b="1"/>
              <a:t>在循环内部及边界上执行测试</a:t>
            </a:r>
            <a:endParaRPr lang="en-US" altLang="zh-CN" sz="2400" b="1"/>
          </a:p>
        </p:txBody>
      </p:sp>
      <p:sp>
        <p:nvSpPr>
          <p:cNvPr id="162818" name="Rectangle 3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5565775" cy="584200"/>
          </a:xfrm>
        </p:spPr>
        <p:txBody>
          <a:bodyPr lIns="90487" tIns="44450" rIns="90487" bIns="44450"/>
          <a:lstStyle/>
          <a:p>
            <a:pPr algn="ctr" defTabSz="0">
              <a:tabLst>
                <a:tab pos="7540625" algn="r"/>
              </a:tabLst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循环测试－ 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13425" y="3538538"/>
            <a:ext cx="2862263" cy="2193925"/>
            <a:chOff x="3873" y="865"/>
            <a:chExt cx="1488" cy="1027"/>
          </a:xfrm>
        </p:grpSpPr>
        <p:sp>
          <p:nvSpPr>
            <p:cNvPr id="162820" name="AutoShape 5"/>
            <p:cNvSpPr>
              <a:spLocks noChangeArrowheads="1"/>
            </p:cNvSpPr>
            <p:nvPr/>
          </p:nvSpPr>
          <p:spPr bwMode="auto">
            <a:xfrm>
              <a:off x="3873" y="865"/>
              <a:ext cx="1488" cy="1027"/>
            </a:xfrm>
            <a:prstGeom prst="roundRect">
              <a:avLst>
                <a:gd name="adj" fmla="val 12495"/>
              </a:avLst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2821" name="Group 6"/>
            <p:cNvGrpSpPr>
              <a:grpSpLocks/>
            </p:cNvGrpSpPr>
            <p:nvPr/>
          </p:nvGrpSpPr>
          <p:grpSpPr bwMode="auto">
            <a:xfrm>
              <a:off x="4668" y="1104"/>
              <a:ext cx="544" cy="541"/>
              <a:chOff x="4668" y="1104"/>
              <a:chExt cx="544" cy="541"/>
            </a:xfrm>
          </p:grpSpPr>
          <p:cxnSp>
            <p:nvCxnSpPr>
              <p:cNvPr id="162822" name="AutoShape 7"/>
              <p:cNvCxnSpPr>
                <a:cxnSpLocks noChangeShapeType="1"/>
                <a:endCxn id="162826" idx="0"/>
              </p:cNvCxnSpPr>
              <p:nvPr/>
            </p:nvCxnSpPr>
            <p:spPr bwMode="auto">
              <a:xfrm rot="10800000" flipH="1" flipV="1">
                <a:off x="4724" y="1170"/>
                <a:ext cx="368" cy="198"/>
              </a:xfrm>
              <a:prstGeom prst="bentConnector4">
                <a:avLst>
                  <a:gd name="adj1" fmla="val -1083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2823" name="AutoShape 8"/>
              <p:cNvCxnSpPr>
                <a:cxnSpLocks noChangeShapeType="1"/>
              </p:cNvCxnSpPr>
              <p:nvPr/>
            </p:nvCxnSpPr>
            <p:spPr bwMode="auto">
              <a:xfrm>
                <a:off x="4724" y="1104"/>
                <a:ext cx="0" cy="26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2824" name="AutoShape 9"/>
              <p:cNvSpPr>
                <a:spLocks noChangeArrowheads="1"/>
              </p:cNvSpPr>
              <p:nvPr/>
            </p:nvSpPr>
            <p:spPr bwMode="auto">
              <a:xfrm>
                <a:off x="4668" y="1365"/>
                <a:ext cx="112" cy="12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cxnSp>
            <p:nvCxnSpPr>
              <p:cNvPr id="162825" name="AutoShape 10"/>
              <p:cNvCxnSpPr>
                <a:cxnSpLocks noChangeShapeType="1"/>
                <a:stCxn id="162824" idx="2"/>
              </p:cNvCxnSpPr>
              <p:nvPr/>
            </p:nvCxnSpPr>
            <p:spPr bwMode="auto">
              <a:xfrm>
                <a:off x="4724" y="1491"/>
                <a:ext cx="0" cy="15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2826" name="AutoShape 11"/>
              <p:cNvSpPr>
                <a:spLocks noChangeArrowheads="1"/>
              </p:cNvSpPr>
              <p:nvPr/>
            </p:nvSpPr>
            <p:spPr bwMode="auto">
              <a:xfrm>
                <a:off x="4972" y="1368"/>
                <a:ext cx="240" cy="1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cxnSp>
            <p:nvCxnSpPr>
              <p:cNvPr id="162827" name="AutoShape 12"/>
              <p:cNvCxnSpPr>
                <a:cxnSpLocks noChangeShapeType="1"/>
                <a:stCxn id="162824" idx="3"/>
                <a:endCxn id="162826" idx="1"/>
              </p:cNvCxnSpPr>
              <p:nvPr/>
            </p:nvCxnSpPr>
            <p:spPr bwMode="auto">
              <a:xfrm>
                <a:off x="4780" y="1428"/>
                <a:ext cx="192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2828" name="Group 13"/>
            <p:cNvGrpSpPr>
              <a:grpSpLocks/>
            </p:cNvGrpSpPr>
            <p:nvPr/>
          </p:nvGrpSpPr>
          <p:grpSpPr bwMode="auto">
            <a:xfrm>
              <a:off x="4016" y="960"/>
              <a:ext cx="240" cy="837"/>
              <a:chOff x="4016" y="960"/>
              <a:chExt cx="240" cy="837"/>
            </a:xfrm>
          </p:grpSpPr>
          <p:cxnSp>
            <p:nvCxnSpPr>
              <p:cNvPr id="162829" name="AutoShape 14"/>
              <p:cNvCxnSpPr>
                <a:cxnSpLocks noChangeShapeType="1"/>
              </p:cNvCxnSpPr>
              <p:nvPr/>
            </p:nvCxnSpPr>
            <p:spPr bwMode="auto">
              <a:xfrm>
                <a:off x="4136" y="1629"/>
                <a:ext cx="0" cy="1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2830" name="AutoShape 15"/>
              <p:cNvSpPr>
                <a:spLocks noChangeArrowheads="1"/>
              </p:cNvSpPr>
              <p:nvPr/>
            </p:nvSpPr>
            <p:spPr bwMode="auto">
              <a:xfrm>
                <a:off x="4080" y="1496"/>
                <a:ext cx="112" cy="12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2831" name="Line 16"/>
              <p:cNvSpPr>
                <a:spLocks noChangeShapeType="1"/>
              </p:cNvSpPr>
              <p:nvPr/>
            </p:nvSpPr>
            <p:spPr bwMode="auto">
              <a:xfrm>
                <a:off x="4136" y="960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2832" name="AutoShape 17"/>
              <p:cNvSpPr>
                <a:spLocks noChangeArrowheads="1"/>
              </p:cNvSpPr>
              <p:nvPr/>
            </p:nvSpPr>
            <p:spPr bwMode="auto">
              <a:xfrm>
                <a:off x="4016" y="1209"/>
                <a:ext cx="240" cy="1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cxnSp>
            <p:nvCxnSpPr>
              <p:cNvPr id="162833" name="AutoShape 18"/>
              <p:cNvCxnSpPr>
                <a:cxnSpLocks noChangeShapeType="1"/>
                <a:stCxn id="162832" idx="2"/>
                <a:endCxn id="162830" idx="0"/>
              </p:cNvCxnSpPr>
              <p:nvPr/>
            </p:nvCxnSpPr>
            <p:spPr bwMode="auto">
              <a:xfrm>
                <a:off x="4136" y="1332"/>
                <a:ext cx="0" cy="1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2834" name="AutoShape 19"/>
              <p:cNvCxnSpPr>
                <a:cxnSpLocks noChangeShapeType="1"/>
                <a:endCxn id="162830" idx="3"/>
              </p:cNvCxnSpPr>
              <p:nvPr/>
            </p:nvCxnSpPr>
            <p:spPr bwMode="auto">
              <a:xfrm rot="5400000" flipV="1">
                <a:off x="3898" y="1265"/>
                <a:ext cx="528" cy="60"/>
              </a:xfrm>
              <a:prstGeom prst="bentConnector4">
                <a:avLst>
                  <a:gd name="adj1" fmla="val -185"/>
                  <a:gd name="adj2" fmla="val 741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62835" name="Rectangle 20"/>
          <p:cNvSpPr>
            <a:spLocks noChangeArrowheads="1"/>
          </p:cNvSpPr>
          <p:nvPr/>
        </p:nvSpPr>
        <p:spPr bwMode="auto">
          <a:xfrm>
            <a:off x="920750" y="2881313"/>
            <a:ext cx="502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zh-CN" altLang="en-US" sz="2800" b="1">
                <a:solidFill>
                  <a:srgbClr val="13BBBF"/>
                </a:solidFill>
              </a:rPr>
              <a:t>1.简单循环</a:t>
            </a:r>
            <a:r>
              <a:rPr lang="en-US" altLang="zh-CN" sz="2400">
                <a:solidFill>
                  <a:srgbClr val="13BBBF"/>
                </a:solidFill>
              </a:rPr>
              <a:t>(</a:t>
            </a:r>
            <a:r>
              <a:rPr lang="zh-CN" altLang="en-US" sz="2400">
                <a:solidFill>
                  <a:srgbClr val="13BBBF"/>
                </a:solidFill>
              </a:rPr>
              <a:t>迭代次数</a:t>
            </a:r>
            <a:r>
              <a:rPr lang="en-US" altLang="zh-CN" sz="2400">
                <a:solidFill>
                  <a:srgbClr val="13BBBF"/>
                </a:solidFill>
              </a:rPr>
              <a:t>n)</a:t>
            </a:r>
          </a:p>
          <a:p>
            <a:pPr eaLnBrk="0" hangingPunct="0"/>
            <a:endParaRPr lang="en-US" altLang="zh-CN" sz="2400">
              <a:solidFill>
                <a:srgbClr val="13BBBF"/>
              </a:solidFill>
            </a:endParaRPr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/>
              <a:t> </a:t>
            </a:r>
            <a:r>
              <a:rPr lang="zh-CN" altLang="en-US" sz="2400"/>
              <a:t>完全跳过循环</a:t>
            </a:r>
            <a:endParaRPr lang="en-US" altLang="zh-CN" sz="2400"/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/>
              <a:t> </a:t>
            </a:r>
            <a:r>
              <a:rPr lang="zh-CN" altLang="en-US" sz="2400"/>
              <a:t>只经过循环一次</a:t>
            </a:r>
            <a:endParaRPr lang="en-US" altLang="zh-CN" sz="2400"/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zh-CN" altLang="en-US" sz="2400"/>
              <a:t> 经过循环两次</a:t>
            </a:r>
            <a:endParaRPr lang="en-US" altLang="zh-CN" sz="2400"/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zh-CN" altLang="en-US" sz="2400"/>
              <a:t> 经过循环</a:t>
            </a:r>
            <a:r>
              <a:rPr lang="en-US" altLang="zh-CN" sz="2400"/>
              <a:t>m</a:t>
            </a:r>
            <a:r>
              <a:rPr lang="zh-CN" altLang="en-US" sz="2400"/>
              <a:t>（</a:t>
            </a:r>
            <a:r>
              <a:rPr lang="en-US" altLang="zh-CN" sz="2400"/>
              <a:t> m &lt; n </a:t>
            </a:r>
            <a:r>
              <a:rPr lang="zh-CN" altLang="en-US" sz="2400"/>
              <a:t>）次</a:t>
            </a:r>
            <a:endParaRPr lang="en-US" altLang="zh-CN" sz="2400"/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/>
              <a:t> </a:t>
            </a:r>
            <a:r>
              <a:rPr lang="zh-CN" altLang="en-US" sz="2400"/>
              <a:t>分别经过循环</a:t>
            </a:r>
            <a:r>
              <a:rPr lang="en-US" altLang="zh-CN" sz="2400"/>
              <a:t>n-1, n, n+1 </a:t>
            </a:r>
            <a:r>
              <a:rPr lang="zh-CN" altLang="en-US" sz="2400"/>
              <a:t>次</a:t>
            </a: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7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833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333375"/>
            <a:ext cx="4521200" cy="763588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循环测试－ 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6088" y="2735263"/>
            <a:ext cx="8458200" cy="2971800"/>
            <a:chOff x="432" y="2448"/>
            <a:chExt cx="4896" cy="1536"/>
          </a:xfrm>
        </p:grpSpPr>
        <p:sp>
          <p:nvSpPr>
            <p:cNvPr id="164867" name="Rectangle 4"/>
            <p:cNvSpPr>
              <a:spLocks noChangeArrowheads="1"/>
            </p:cNvSpPr>
            <p:nvPr/>
          </p:nvSpPr>
          <p:spPr bwMode="auto">
            <a:xfrm>
              <a:off x="432" y="2448"/>
              <a:ext cx="489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42900" indent="-342900"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47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en-US" altLang="zh-CN" sz="2800"/>
            </a:p>
          </p:txBody>
        </p:sp>
        <p:grpSp>
          <p:nvGrpSpPr>
            <p:cNvPr id="164868" name="Group 5"/>
            <p:cNvGrpSpPr>
              <a:grpSpLocks/>
            </p:cNvGrpSpPr>
            <p:nvPr/>
          </p:nvGrpSpPr>
          <p:grpSpPr bwMode="auto">
            <a:xfrm>
              <a:off x="4220" y="2500"/>
              <a:ext cx="842" cy="1248"/>
              <a:chOff x="4220" y="2287"/>
              <a:chExt cx="896" cy="1328"/>
            </a:xfrm>
          </p:grpSpPr>
          <p:sp>
            <p:nvSpPr>
              <p:cNvPr id="164869" name="AutoShape 6"/>
              <p:cNvSpPr>
                <a:spLocks noChangeArrowheads="1"/>
              </p:cNvSpPr>
              <p:nvPr/>
            </p:nvSpPr>
            <p:spPr bwMode="auto">
              <a:xfrm>
                <a:off x="4220" y="2287"/>
                <a:ext cx="896" cy="1328"/>
              </a:xfrm>
              <a:prstGeom prst="roundRect">
                <a:avLst>
                  <a:gd name="adj" fmla="val 12495"/>
                </a:avLst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0" name="AutoShape 7"/>
              <p:cNvSpPr>
                <a:spLocks noChangeArrowheads="1"/>
              </p:cNvSpPr>
              <p:nvPr/>
            </p:nvSpPr>
            <p:spPr bwMode="auto">
              <a:xfrm>
                <a:off x="4511" y="3241"/>
                <a:ext cx="112" cy="12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1" name="AutoShape 8"/>
              <p:cNvSpPr>
                <a:spLocks noChangeArrowheads="1"/>
              </p:cNvSpPr>
              <p:nvPr/>
            </p:nvSpPr>
            <p:spPr bwMode="auto">
              <a:xfrm>
                <a:off x="4511" y="2950"/>
                <a:ext cx="112" cy="12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2" name="Line 9"/>
              <p:cNvSpPr>
                <a:spLocks noChangeShapeType="1"/>
              </p:cNvSpPr>
              <p:nvPr/>
            </p:nvSpPr>
            <p:spPr bwMode="auto">
              <a:xfrm>
                <a:off x="4567" y="2370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3" name="Line 10"/>
              <p:cNvSpPr>
                <a:spLocks noChangeShapeType="1"/>
              </p:cNvSpPr>
              <p:nvPr/>
            </p:nvSpPr>
            <p:spPr bwMode="auto">
              <a:xfrm>
                <a:off x="4567" y="2793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4" name="Freeform 11"/>
              <p:cNvSpPr>
                <a:spLocks noChangeArrowheads="1"/>
              </p:cNvSpPr>
              <p:nvPr/>
            </p:nvSpPr>
            <p:spPr bwMode="auto">
              <a:xfrm>
                <a:off x="4567" y="2494"/>
                <a:ext cx="227" cy="515"/>
              </a:xfrm>
              <a:custGeom>
                <a:avLst/>
                <a:gdLst>
                  <a:gd name="T0" fmla="*/ 49 w 227"/>
                  <a:gd name="T1" fmla="*/ 514 h 515"/>
                  <a:gd name="T2" fmla="*/ 226 w 227"/>
                  <a:gd name="T3" fmla="*/ 514 h 515"/>
                  <a:gd name="T4" fmla="*/ 226 w 227"/>
                  <a:gd name="T5" fmla="*/ 0 h 515"/>
                  <a:gd name="T6" fmla="*/ 0 w 227"/>
                  <a:gd name="T7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515">
                    <a:moveTo>
                      <a:pt x="49" y="514"/>
                    </a:moveTo>
                    <a:lnTo>
                      <a:pt x="226" y="514"/>
                    </a:lnTo>
                    <a:lnTo>
                      <a:pt x="226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5" name="Line 12"/>
              <p:cNvSpPr>
                <a:spLocks noChangeShapeType="1"/>
              </p:cNvSpPr>
              <p:nvPr/>
            </p:nvSpPr>
            <p:spPr bwMode="auto">
              <a:xfrm>
                <a:off x="4567" y="3084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6" name="Freeform 13"/>
              <p:cNvSpPr>
                <a:spLocks noChangeArrowheads="1"/>
              </p:cNvSpPr>
              <p:nvPr/>
            </p:nvSpPr>
            <p:spPr bwMode="auto">
              <a:xfrm>
                <a:off x="4567" y="2391"/>
                <a:ext cx="326" cy="909"/>
              </a:xfrm>
              <a:custGeom>
                <a:avLst/>
                <a:gdLst>
                  <a:gd name="T0" fmla="*/ 71 w 326"/>
                  <a:gd name="T1" fmla="*/ 920 h 921"/>
                  <a:gd name="T2" fmla="*/ 325 w 326"/>
                  <a:gd name="T3" fmla="*/ 920 h 921"/>
                  <a:gd name="T4" fmla="*/ 325 w 326"/>
                  <a:gd name="T5" fmla="*/ 0 h 921"/>
                  <a:gd name="T6" fmla="*/ 0 w 326"/>
                  <a:gd name="T7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6" h="921">
                    <a:moveTo>
                      <a:pt x="71" y="920"/>
                    </a:moveTo>
                    <a:lnTo>
                      <a:pt x="325" y="920"/>
                    </a:lnTo>
                    <a:lnTo>
                      <a:pt x="325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7" name="Line 14"/>
              <p:cNvSpPr>
                <a:spLocks noChangeShapeType="1"/>
              </p:cNvSpPr>
              <p:nvPr/>
            </p:nvSpPr>
            <p:spPr bwMode="auto">
              <a:xfrm>
                <a:off x="4567" y="3374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878" name="AutoShape 15"/>
              <p:cNvSpPr>
                <a:spLocks noChangeArrowheads="1"/>
              </p:cNvSpPr>
              <p:nvPr/>
            </p:nvSpPr>
            <p:spPr bwMode="auto">
              <a:xfrm>
                <a:off x="4448" y="2660"/>
                <a:ext cx="240" cy="1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31748" name="Rectangle 16"/>
          <p:cNvSpPr>
            <a:spLocks noChangeArrowheads="1"/>
          </p:cNvSpPr>
          <p:nvPr/>
        </p:nvSpPr>
        <p:spPr bwMode="auto">
          <a:xfrm>
            <a:off x="920750" y="2041525"/>
            <a:ext cx="5868988" cy="363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b="1" noProof="1">
                <a:solidFill>
                  <a:srgbClr val="13BBBF"/>
                </a:solidFill>
                <a:latin typeface="Arial" charset="0"/>
                <a:ea typeface="宋体" charset="-122"/>
              </a:rPr>
              <a:t>2. </a:t>
            </a:r>
            <a:r>
              <a:rPr lang="zh-CN" altLang="en-US" sz="2400" b="1" u="sng" noProof="1">
                <a:solidFill>
                  <a:srgbClr val="13BBBF"/>
                </a:solidFill>
                <a:latin typeface="Arial" charset="0"/>
                <a:ea typeface="宋体" charset="-122"/>
              </a:rPr>
              <a:t>嵌套</a:t>
            </a:r>
            <a:r>
              <a:rPr lang="zh-CN" altLang="en-US" sz="2400" noProof="1">
                <a:solidFill>
                  <a:srgbClr val="13BBBF"/>
                </a:solidFill>
                <a:latin typeface="Arial" charset="0"/>
                <a:ea typeface="宋体" charset="-122"/>
              </a:rPr>
              <a:t>（</a:t>
            </a:r>
            <a:r>
              <a:rPr lang="en-US" altLang="zh-CN" sz="2400" noProof="1">
                <a:solidFill>
                  <a:srgbClr val="13BBBF"/>
                </a:solidFill>
                <a:latin typeface="Arial" charset="0"/>
                <a:ea typeface="宋体" charset="-122"/>
              </a:rPr>
              <a:t>Nested</a:t>
            </a:r>
            <a:r>
              <a:rPr lang="zh-CN" altLang="en-US" sz="2400" noProof="1">
                <a:solidFill>
                  <a:srgbClr val="13BBBF"/>
                </a:solidFill>
                <a:latin typeface="Arial" charset="0"/>
                <a:ea typeface="宋体" charset="-122"/>
              </a:rPr>
              <a:t>）</a:t>
            </a:r>
            <a:r>
              <a:rPr lang="zh-CN" altLang="en-US" sz="2400" b="1" u="sng" noProof="1">
                <a:solidFill>
                  <a:srgbClr val="13BBBF"/>
                </a:solidFill>
                <a:latin typeface="Arial" charset="0"/>
                <a:ea typeface="宋体" charset="-122"/>
              </a:rPr>
              <a:t>循环</a:t>
            </a:r>
            <a:endParaRPr lang="en-US" altLang="zh-CN" sz="2400" b="1" u="sng" noProof="1">
              <a:solidFill>
                <a:srgbClr val="13BBBF"/>
              </a:solidFill>
              <a:ea typeface="宋体" charset="-122"/>
            </a:endParaRPr>
          </a:p>
          <a:p>
            <a:pPr eaLnBrk="0" hangingPunct="0">
              <a:defRPr/>
            </a:pPr>
            <a:endParaRPr lang="en-US" altLang="zh-CN" b="1" noProof="1">
              <a:solidFill>
                <a:srgbClr val="13BBBF"/>
              </a:solidFill>
              <a:latin typeface="Verdana" pitchFamily="34" charset="0"/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r>
              <a:rPr lang="zh-CN" altLang="en-US" sz="2400" i="0" noProof="1">
                <a:latin typeface="Arial" charset="0"/>
                <a:ea typeface="宋体" charset="-122"/>
              </a:rPr>
              <a:t>在最里面的循环完成前面所述的简单循环测试，同时设定外部循环的最小迭代次数</a:t>
            </a:r>
            <a:endParaRPr lang="en-US" altLang="zh-CN" sz="2400" b="1" i="0" noProof="1">
              <a:solidFill>
                <a:schemeClr val="hlink"/>
              </a:solidFill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endParaRPr lang="en-US" altLang="zh-CN" sz="2400" i="0" noProof="1"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r>
              <a:rPr lang="zh-CN" altLang="en-US" sz="2400" i="0" noProof="1">
                <a:latin typeface="Arial" charset="0"/>
                <a:ea typeface="宋体" charset="-122"/>
              </a:rPr>
              <a:t>逐步向外循环进行</a:t>
            </a:r>
            <a:endParaRPr lang="en-US" altLang="zh-CN" sz="2400" i="0" noProof="1"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endParaRPr lang="en-US" altLang="zh-CN" sz="2400" i="0" noProof="1"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r>
              <a:rPr lang="zh-CN" altLang="en-US" sz="2400" i="0" noProof="1">
                <a:latin typeface="Arial" charset="0"/>
                <a:ea typeface="宋体" charset="-122"/>
              </a:rPr>
              <a:t>直到所有循环被测试</a:t>
            </a:r>
            <a:endParaRPr lang="en-US" altLang="zh-CN" sz="2400" i="0" noProof="1">
              <a:ea typeface="宋体" charset="-122"/>
            </a:endParaRPr>
          </a:p>
          <a:p>
            <a:pPr lvl="1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endParaRPr lang="en-US" altLang="zh-CN" sz="2000" noProof="1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>
          <a:xfrm>
            <a:off x="1476375" y="366713"/>
            <a:ext cx="6096000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</a:rPr>
              <a:t>其它方法</a:t>
            </a:r>
            <a:r>
              <a:rPr lang="en-US" altLang="zh-CN" sz="3200" smtClean="0">
                <a:solidFill>
                  <a:srgbClr val="FFFF00"/>
                </a:solidFill>
              </a:rPr>
              <a:t> @</a:t>
            </a:r>
            <a:r>
              <a:rPr lang="en-US" altLang="en-US" sz="3200" smtClean="0">
                <a:solidFill>
                  <a:srgbClr val="FFFF00"/>
                </a:solidFill>
              </a:rPr>
              <a:t>world</a:t>
            </a:r>
            <a:endParaRPr lang="zh-CN" altLang="en-US" sz="3200" smtClean="0">
              <a:solidFill>
                <a:srgbClr val="FFFF00"/>
              </a:solidFill>
            </a:endParaRPr>
          </a:p>
        </p:txBody>
      </p:sp>
      <p:sp>
        <p:nvSpPr>
          <p:cNvPr id="29698" name="幻灯片编号占位符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AD6D8F8-4144-4F5C-99E7-C6B6B07466D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550" y="2492375"/>
            <a:ext cx="2879725" cy="2740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400" b="1" i="0" u="sng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上下文驱动方法</a:t>
            </a: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400" b="1" i="0" u="sng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基于需求验证的方法</a:t>
            </a:r>
            <a:endParaRPr lang="zh-CN" altLang="en-US" sz="2400" b="1" i="0" u="sng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400" b="1" i="0" u="sng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基于场景的测试方法</a:t>
            </a:r>
            <a:endParaRPr lang="zh-CN" altLang="en-US" sz="2400" b="1" i="0" u="sng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400" b="1" i="0" u="sng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快速测试方法</a:t>
            </a:r>
            <a:endParaRPr lang="zh-CN" altLang="en-US" sz="2400" b="1" i="0" u="sng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400" b="1" i="0" u="sng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基于经验的方法</a:t>
            </a:r>
            <a:endParaRPr lang="zh-CN" altLang="en-US" sz="2400" b="1" i="0" u="sng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29700" name="右大括号 6"/>
          <p:cNvSpPr>
            <a:spLocks/>
          </p:cNvSpPr>
          <p:nvPr/>
        </p:nvSpPr>
        <p:spPr bwMode="auto">
          <a:xfrm>
            <a:off x="6732588" y="3068638"/>
            <a:ext cx="503237" cy="1800225"/>
          </a:xfrm>
          <a:prstGeom prst="rightBrace">
            <a:avLst>
              <a:gd name="adj1" fmla="val 36916"/>
              <a:gd name="adj2" fmla="val 50000"/>
            </a:avLst>
          </a:prstGeom>
          <a:noFill/>
          <a:ln w="28575">
            <a:solidFill>
              <a:srgbClr val="D4EC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9701" name="图片 2" descr="tes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844675"/>
            <a:ext cx="4149725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66713"/>
            <a:ext cx="5953125" cy="561975"/>
          </a:xfrm>
        </p:spPr>
        <p:txBody>
          <a:bodyPr lIns="90487" tIns="44450" rIns="90487" bIns="44450"/>
          <a:lstStyle/>
          <a:p>
            <a:pPr algn="ctr" defTabSz="0">
              <a:tabLst>
                <a:tab pos="7540625" algn="r"/>
              </a:tabLst>
            </a:pP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循环测试 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-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 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</a:t>
            </a:r>
          </a:p>
        </p:txBody>
      </p:sp>
      <p:sp>
        <p:nvSpPr>
          <p:cNvPr id="1680387" name="Rectangle 3"/>
          <p:cNvSpPr>
            <a:spLocks noChangeArrowheads="1"/>
          </p:cNvSpPr>
          <p:nvPr/>
        </p:nvSpPr>
        <p:spPr bwMode="auto">
          <a:xfrm>
            <a:off x="811213" y="4305300"/>
            <a:ext cx="396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81000" indent="-3810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Tx/>
              <a:buAutoNum type="arabicPeriod" startAt="4"/>
            </a:pPr>
            <a:r>
              <a:rPr lang="zh-CN" altLang="en-US" sz="2800" b="1">
                <a:solidFill>
                  <a:srgbClr val="13BBBF"/>
                </a:solidFill>
              </a:rPr>
              <a:t>其它非结构循环</a:t>
            </a:r>
            <a:endParaRPr lang="en-US" altLang="zh-CN" sz="2800" b="1">
              <a:solidFill>
                <a:srgbClr val="13BBBF"/>
              </a:solidFill>
            </a:endParaRPr>
          </a:p>
          <a:p>
            <a:pPr lvl="1">
              <a:spcBef>
                <a:spcPct val="200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sz="2600" b="1">
                <a:solidFill>
                  <a:schemeClr val="hlink"/>
                </a:solidFill>
              </a:rPr>
              <a:t>重新设计</a:t>
            </a:r>
            <a:r>
              <a:rPr lang="en-US" altLang="zh-CN" sz="2600" b="1">
                <a:solidFill>
                  <a:schemeClr val="hlink"/>
                </a:solidFill>
              </a:rPr>
              <a:t>!</a:t>
            </a:r>
            <a:endParaRPr lang="en-US" altLang="zh-CN" sz="2600"/>
          </a:p>
        </p:txBody>
      </p:sp>
      <p:grpSp>
        <p:nvGrpSpPr>
          <p:cNvPr id="166915" name="Group 4"/>
          <p:cNvGrpSpPr>
            <a:grpSpLocks/>
          </p:cNvGrpSpPr>
          <p:nvPr/>
        </p:nvGrpSpPr>
        <p:grpSpPr bwMode="auto">
          <a:xfrm>
            <a:off x="6948488" y="2349500"/>
            <a:ext cx="1960562" cy="2616200"/>
            <a:chOff x="3976" y="837"/>
            <a:chExt cx="1235" cy="1648"/>
          </a:xfrm>
        </p:grpSpPr>
        <p:sp>
          <p:nvSpPr>
            <p:cNvPr id="166916" name="AutoShape 5"/>
            <p:cNvSpPr>
              <a:spLocks noChangeArrowheads="1"/>
            </p:cNvSpPr>
            <p:nvPr/>
          </p:nvSpPr>
          <p:spPr bwMode="auto">
            <a:xfrm>
              <a:off x="3976" y="837"/>
              <a:ext cx="1235" cy="1648"/>
            </a:xfrm>
            <a:prstGeom prst="roundRect">
              <a:avLst>
                <a:gd name="adj" fmla="val 12495"/>
              </a:avLst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17" name="AutoShape 6"/>
            <p:cNvSpPr>
              <a:spLocks noChangeArrowheads="1"/>
            </p:cNvSpPr>
            <p:nvPr/>
          </p:nvSpPr>
          <p:spPr bwMode="auto">
            <a:xfrm>
              <a:off x="4454" y="1527"/>
              <a:ext cx="112" cy="12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18" name="Line 7"/>
            <p:cNvSpPr>
              <a:spLocks noChangeShapeType="1"/>
            </p:cNvSpPr>
            <p:nvPr/>
          </p:nvSpPr>
          <p:spPr bwMode="auto">
            <a:xfrm>
              <a:off x="4510" y="997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19" name="Freeform 8"/>
            <p:cNvSpPr>
              <a:spLocks noChangeArrowheads="1"/>
            </p:cNvSpPr>
            <p:nvPr/>
          </p:nvSpPr>
          <p:spPr bwMode="auto">
            <a:xfrm>
              <a:off x="4509" y="1062"/>
              <a:ext cx="296" cy="524"/>
            </a:xfrm>
            <a:custGeom>
              <a:avLst/>
              <a:gdLst>
                <a:gd name="T0" fmla="*/ 63 w 296"/>
                <a:gd name="T1" fmla="*/ 523 h 524"/>
                <a:gd name="T2" fmla="*/ 295 w 296"/>
                <a:gd name="T3" fmla="*/ 523 h 524"/>
                <a:gd name="T4" fmla="*/ 295 w 296"/>
                <a:gd name="T5" fmla="*/ 0 h 524"/>
                <a:gd name="T6" fmla="*/ 0 w 296"/>
                <a:gd name="T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524">
                  <a:moveTo>
                    <a:pt x="63" y="523"/>
                  </a:moveTo>
                  <a:lnTo>
                    <a:pt x="295" y="523"/>
                  </a:lnTo>
                  <a:lnTo>
                    <a:pt x="295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20" name="Line 9"/>
            <p:cNvSpPr>
              <a:spLocks noChangeShapeType="1"/>
            </p:cNvSpPr>
            <p:nvPr/>
          </p:nvSpPr>
          <p:spPr bwMode="auto">
            <a:xfrm>
              <a:off x="4510" y="1381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21" name="AutoShape 10"/>
            <p:cNvSpPr>
              <a:spLocks noChangeArrowheads="1"/>
            </p:cNvSpPr>
            <p:nvPr/>
          </p:nvSpPr>
          <p:spPr bwMode="auto">
            <a:xfrm>
              <a:off x="4454" y="2173"/>
              <a:ext cx="112" cy="12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22" name="Line 11"/>
            <p:cNvSpPr>
              <a:spLocks noChangeShapeType="1"/>
            </p:cNvSpPr>
            <p:nvPr/>
          </p:nvSpPr>
          <p:spPr bwMode="auto">
            <a:xfrm>
              <a:off x="4510" y="1650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23" name="Freeform 12"/>
            <p:cNvSpPr>
              <a:spLocks noChangeArrowheads="1"/>
            </p:cNvSpPr>
            <p:nvPr/>
          </p:nvSpPr>
          <p:spPr bwMode="auto">
            <a:xfrm>
              <a:off x="4509" y="1708"/>
              <a:ext cx="296" cy="524"/>
            </a:xfrm>
            <a:custGeom>
              <a:avLst/>
              <a:gdLst>
                <a:gd name="T0" fmla="*/ 63 w 296"/>
                <a:gd name="T1" fmla="*/ 523 h 524"/>
                <a:gd name="T2" fmla="*/ 295 w 296"/>
                <a:gd name="T3" fmla="*/ 523 h 524"/>
                <a:gd name="T4" fmla="*/ 295 w 296"/>
                <a:gd name="T5" fmla="*/ 0 h 524"/>
                <a:gd name="T6" fmla="*/ 0 w 296"/>
                <a:gd name="T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524">
                  <a:moveTo>
                    <a:pt x="63" y="523"/>
                  </a:moveTo>
                  <a:lnTo>
                    <a:pt x="295" y="523"/>
                  </a:lnTo>
                  <a:lnTo>
                    <a:pt x="295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24" name="Line 13"/>
            <p:cNvSpPr>
              <a:spLocks noChangeShapeType="1"/>
            </p:cNvSpPr>
            <p:nvPr/>
          </p:nvSpPr>
          <p:spPr bwMode="auto">
            <a:xfrm>
              <a:off x="4510" y="2027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25" name="AutoShape 14"/>
            <p:cNvSpPr>
              <a:spLocks noChangeArrowheads="1"/>
            </p:cNvSpPr>
            <p:nvPr/>
          </p:nvSpPr>
          <p:spPr bwMode="auto">
            <a:xfrm>
              <a:off x="4390" y="1904"/>
              <a:ext cx="240" cy="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926" name="AutoShape 15"/>
            <p:cNvSpPr>
              <a:spLocks noChangeArrowheads="1"/>
            </p:cNvSpPr>
            <p:nvPr/>
          </p:nvSpPr>
          <p:spPr bwMode="auto">
            <a:xfrm>
              <a:off x="4390" y="1248"/>
              <a:ext cx="240" cy="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2773" name="Rectangle 16"/>
          <p:cNvSpPr>
            <a:spLocks noChangeArrowheads="1"/>
          </p:cNvSpPr>
          <p:nvPr/>
        </p:nvSpPr>
        <p:spPr bwMode="auto">
          <a:xfrm>
            <a:off x="755650" y="1844675"/>
            <a:ext cx="6408738" cy="1938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u="sng" noProof="1">
                <a:solidFill>
                  <a:srgbClr val="13BBBF"/>
                </a:solidFill>
                <a:latin typeface="Arial" charset="0"/>
                <a:ea typeface="宋体" charset="-122"/>
              </a:rPr>
              <a:t>3. 串行连接的循环</a:t>
            </a:r>
            <a:endParaRPr lang="en-US" altLang="zh-CN" sz="2800" b="1" u="sng" noProof="1">
              <a:solidFill>
                <a:srgbClr val="13BBBF"/>
              </a:solidFill>
              <a:ea typeface="宋体" charset="-122"/>
            </a:endParaRPr>
          </a:p>
          <a:p>
            <a:pPr lvl="1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000" noProof="1">
              <a:solidFill>
                <a:srgbClr val="13BBBF"/>
              </a:solidFill>
              <a:ea typeface="宋体" charset="-122"/>
            </a:endParaRPr>
          </a:p>
          <a:p>
            <a:pPr marL="171450" lvl="1" eaLnBrk="0" hangingPunct="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zh-CN" altLang="en-US" sz="2400" noProof="1">
                <a:solidFill>
                  <a:schemeClr val="hlink"/>
                </a:solidFill>
                <a:latin typeface="Arial" charset="0"/>
                <a:ea typeface="宋体" charset="-122"/>
                <a:sym typeface="Wingdings" pitchFamily="2" charset="2"/>
              </a:rPr>
              <a:t>独立循环</a:t>
            </a:r>
            <a:r>
              <a:rPr lang="en-US" altLang="zh-CN" sz="2400" noProof="1">
                <a:solidFill>
                  <a:schemeClr val="hlink"/>
                </a:solidFill>
                <a:latin typeface="Arial" charset="0"/>
                <a:ea typeface="宋体" charset="-122"/>
                <a:sym typeface="Wingdings" pitchFamily="2" charset="2"/>
              </a:rPr>
              <a:t></a:t>
            </a:r>
            <a:r>
              <a:rPr lang="en-US" altLang="zh-CN" sz="2400" noProof="1">
                <a:latin typeface="Arial" charset="0"/>
                <a:ea typeface="宋体" charset="-122"/>
              </a:rPr>
              <a:t>  </a:t>
            </a:r>
            <a:r>
              <a:rPr lang="zh-CN" altLang="en-US" sz="2400" noProof="1">
                <a:latin typeface="Arial" charset="0"/>
                <a:ea typeface="宋体" charset="-122"/>
              </a:rPr>
              <a:t>可以分别看着简单循环测试</a:t>
            </a:r>
            <a:endParaRPr lang="en-US" altLang="zh-CN" sz="2400" noProof="1">
              <a:ea typeface="宋体" charset="-122"/>
            </a:endParaRPr>
          </a:p>
          <a:p>
            <a:pPr marL="171450" lvl="1" eaLnBrk="0" hangingPunct="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zh-CN" altLang="en-US" sz="2400" noProof="1">
                <a:latin typeface="Arial" charset="0"/>
                <a:ea typeface="宋体" charset="-122"/>
                <a:sym typeface="Wingdings" pitchFamily="2" charset="2"/>
              </a:rPr>
              <a:t>依赖性循环</a:t>
            </a:r>
            <a:r>
              <a:rPr lang="en-US" altLang="zh-CN" sz="2400" noProof="1">
                <a:latin typeface="Arial" charset="0"/>
                <a:ea typeface="宋体" charset="-122"/>
                <a:sym typeface="Wingdings" pitchFamily="2" charset="2"/>
              </a:rPr>
              <a:t> </a:t>
            </a:r>
            <a:r>
              <a:rPr lang="zh-CN" altLang="en-US" sz="2400" noProof="1">
                <a:latin typeface="Arial" charset="0"/>
                <a:ea typeface="宋体" charset="-122"/>
                <a:sym typeface="Wingdings" pitchFamily="2" charset="2"/>
              </a:rPr>
              <a:t>可以看着是嵌套循环</a:t>
            </a:r>
            <a:endParaRPr lang="en-US" altLang="zh-CN" sz="2400" noProof="1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8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337300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</a:rPr>
              <a:t>3.5 </a:t>
            </a:r>
            <a:r>
              <a:rPr lang="zh-CN" altLang="zh-CN" sz="3200" smtClean="0">
                <a:solidFill>
                  <a:srgbClr val="FFFF00"/>
                </a:solidFill>
              </a:rPr>
              <a:t>基于缺陷模式的测试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736725"/>
            <a:ext cx="3432175" cy="4637088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故障模型。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安全漏洞模型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性能模型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并发故障模型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不良习惯模型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代码国际化模型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易诱骗代码模型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pic>
        <p:nvPicPr>
          <p:cNvPr id="168963" name="Picture 4" descr="http://vif.tugraz.at/uploads/pics/model-based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844675"/>
            <a:ext cx="307657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913"/>
            <a:ext cx="5721350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检测步骤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5575" cy="4052887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预处理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/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预编译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词法分析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(Lexical Analysis)</a:t>
            </a:r>
            <a:endParaRPr lang="zh-CN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语法分析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( Parsing) 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和语义处理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( Semantic Analysis)</a:t>
            </a:r>
            <a:endParaRPr lang="zh-CN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抽象语法树生成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控制流图生成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IP 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扫描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人工确认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5940425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3.6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基于模型的</a:t>
            </a:r>
            <a:r>
              <a:rPr lang="zh-CN" altLang="zh-CN" sz="3200" smtClean="0">
                <a:solidFill>
                  <a:srgbClr val="FFFF00"/>
                </a:solidFill>
                <a:latin typeface="黑体" pitchFamily="49" charset="-122"/>
              </a:rPr>
              <a:t>测试方法</a:t>
            </a:r>
            <a:endParaRPr lang="zh-CN" altLang="en-US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2349500"/>
            <a:ext cx="4681538" cy="1584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smtClean="0"/>
              <a:t>3.6.1 </a:t>
            </a:r>
            <a:r>
              <a:rPr lang="zh-CN" altLang="en-US" sz="2800" smtClean="0"/>
              <a:t>功能图方法</a:t>
            </a:r>
            <a:endParaRPr lang="en-US" altLang="zh-CN" sz="2800" smtClean="0"/>
          </a:p>
          <a:p>
            <a:pPr>
              <a:lnSpc>
                <a:spcPct val="130000"/>
              </a:lnSpc>
            </a:pPr>
            <a:r>
              <a:rPr lang="en-US" altLang="zh-CN" sz="2800" smtClean="0"/>
              <a:t>3.6.2 </a:t>
            </a:r>
            <a:r>
              <a:rPr lang="zh-CN" altLang="en-US" sz="2800" smtClean="0"/>
              <a:t>模糊测试方法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6456362" cy="763588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什么是</a:t>
            </a: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MBT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？</a:t>
            </a:r>
            <a:endParaRPr lang="en-US" altLang="en-US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4032448" cy="3312368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miter lim="800000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marL="0" indent="0"/>
            <a:r>
              <a:rPr lang="zh-CN" altLang="en-US" sz="2800" noProof="1" smtClean="0">
                <a:latin typeface="Times New Roman" pitchFamily="18" charset="0"/>
                <a:cs typeface="Times New Roman" pitchFamily="18" charset="0"/>
              </a:rPr>
              <a:t>基于模型的测试 </a:t>
            </a:r>
            <a:r>
              <a:rPr lang="en-US" altLang="zh-CN" sz="2800" noProof="1" smtClean="0">
                <a:latin typeface="Times New Roman" pitchFamily="18" charset="0"/>
                <a:cs typeface="Times New Roman" pitchFamily="18" charset="0"/>
              </a:rPr>
              <a:t>(MBT, </a:t>
            </a:r>
            <a:r>
              <a:rPr lang="en-IN" sz="2600" b="1" i="1" noProof="1" smtClean="0">
                <a:latin typeface="Times New Roman" pitchFamily="18" charset="0"/>
                <a:cs typeface="Times New Roman" pitchFamily="18" charset="0"/>
              </a:rPr>
              <a:t>Model-based testing</a:t>
            </a:r>
            <a:r>
              <a:rPr lang="zh-CN" altLang="en-US" sz="2600" b="1" i="1" noProof="1" smtClean="0"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zh-CN" altLang="en-US" sz="2600" noProof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通过构建能够正确描述被测软件系统功能特性的模型，然后基于这个模型产生测试用例并执行这些测试用例的过程</a:t>
            </a:r>
            <a:endParaRPr lang="en-US" sz="2600" noProof="1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75107" name="组合 26"/>
          <p:cNvGrpSpPr>
            <a:grpSpLocks/>
          </p:cNvGrpSpPr>
          <p:nvPr/>
        </p:nvGrpSpPr>
        <p:grpSpPr bwMode="auto">
          <a:xfrm>
            <a:off x="4859338" y="1700213"/>
            <a:ext cx="4014787" cy="3692525"/>
            <a:chOff x="4716016" y="1700808"/>
            <a:chExt cx="4014217" cy="3692153"/>
          </a:xfrm>
        </p:grpSpPr>
        <p:sp>
          <p:nvSpPr>
            <p:cNvPr id="78" name="TextBox 77"/>
            <p:cNvSpPr txBox="1"/>
            <p:nvPr/>
          </p:nvSpPr>
          <p:spPr>
            <a:xfrm>
              <a:off x="5220769" y="1700808"/>
              <a:ext cx="2734874" cy="307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noProof="1">
                  <a:latin typeface="Times New Roman" pitchFamily="18" charset="0"/>
                  <a:cs typeface="Times New Roman" pitchFamily="18" charset="0"/>
                </a:rPr>
                <a:t>          is a partial description of</a:t>
              </a:r>
            </a:p>
          </p:txBody>
        </p:sp>
        <p:cxnSp>
          <p:nvCxnSpPr>
            <p:cNvPr id="175109" name="AutoShape 16"/>
            <p:cNvCxnSpPr>
              <a:cxnSpLocks noChangeShapeType="1"/>
            </p:cNvCxnSpPr>
            <p:nvPr/>
          </p:nvCxnSpPr>
          <p:spPr bwMode="auto">
            <a:xfrm>
              <a:off x="7801006" y="2060848"/>
              <a:ext cx="0" cy="29639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110" name="Text Box 17"/>
            <p:cNvSpPr txBox="1">
              <a:spLocks noChangeArrowheads="1"/>
            </p:cNvSpPr>
            <p:nvPr/>
          </p:nvSpPr>
          <p:spPr bwMode="auto">
            <a:xfrm>
              <a:off x="5167449" y="2357245"/>
              <a:ext cx="995701" cy="4639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en-US" sz="1400" b="1">
                  <a:latin typeface="Calibri" pitchFamily="34" charset="0"/>
                  <a:ea typeface="宋体" pitchFamily="2" charset="-122"/>
                </a:rPr>
                <a:t>Model</a:t>
              </a:r>
              <a:endParaRPr lang="en-US" altLang="en-US">
                <a:ea typeface="宋体" pitchFamily="2" charset="-122"/>
              </a:endParaRPr>
            </a:p>
          </p:txBody>
        </p:sp>
        <p:sp>
          <p:nvSpPr>
            <p:cNvPr id="175111" name="Text Box 18"/>
            <p:cNvSpPr txBox="1">
              <a:spLocks noChangeArrowheads="1"/>
            </p:cNvSpPr>
            <p:nvPr/>
          </p:nvSpPr>
          <p:spPr bwMode="auto">
            <a:xfrm>
              <a:off x="7324801" y="2357245"/>
              <a:ext cx="995701" cy="4639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en-US" sz="1400" b="1">
                  <a:latin typeface="Calibri" pitchFamily="34" charset="0"/>
                  <a:ea typeface="宋体" pitchFamily="2" charset="-122"/>
                </a:rPr>
                <a:t>System</a:t>
              </a:r>
              <a:endParaRPr lang="en-US" altLang="en-US">
                <a:ea typeface="宋体" pitchFamily="2" charset="-122"/>
              </a:endParaRPr>
            </a:p>
          </p:txBody>
        </p:sp>
        <p:sp>
          <p:nvSpPr>
            <p:cNvPr id="175112" name="Text Box 19"/>
            <p:cNvSpPr txBox="1">
              <a:spLocks noChangeArrowheads="1"/>
            </p:cNvSpPr>
            <p:nvPr/>
          </p:nvSpPr>
          <p:spPr bwMode="auto">
            <a:xfrm>
              <a:off x="4932040" y="4221088"/>
              <a:ext cx="1300184" cy="451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en-US" sz="1400" b="1">
                  <a:latin typeface="Calibri" pitchFamily="34" charset="0"/>
                  <a:ea typeface="宋体" pitchFamily="2" charset="-122"/>
                </a:rPr>
                <a:t>Abstract</a:t>
              </a:r>
              <a:r>
                <a:rPr lang="en-US" altLang="en-US" sz="1100"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US" altLang="en-US" sz="1400" b="1">
                  <a:latin typeface="Calibri" pitchFamily="34" charset="0"/>
                  <a:ea typeface="宋体" pitchFamily="2" charset="-122"/>
                </a:rPr>
                <a:t>Tests</a:t>
              </a:r>
              <a:endParaRPr lang="en-US" altLang="en-US">
                <a:ea typeface="宋体" pitchFamily="2" charset="-122"/>
              </a:endParaRPr>
            </a:p>
          </p:txBody>
        </p:sp>
        <p:sp>
          <p:nvSpPr>
            <p:cNvPr id="175113" name="Text Box 20"/>
            <p:cNvSpPr txBox="1">
              <a:spLocks noChangeArrowheads="1"/>
            </p:cNvSpPr>
            <p:nvPr/>
          </p:nvSpPr>
          <p:spPr bwMode="auto">
            <a:xfrm>
              <a:off x="7020272" y="4221088"/>
              <a:ext cx="1584176" cy="451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en-US" sz="1400" b="1">
                  <a:latin typeface="Calibri" pitchFamily="34" charset="0"/>
                  <a:ea typeface="宋体" pitchFamily="2" charset="-122"/>
                </a:rPr>
                <a:t>Executable Tests</a:t>
              </a:r>
              <a:endParaRPr lang="en-US" altLang="en-US">
                <a:ea typeface="宋体" pitchFamily="2" charset="-122"/>
              </a:endParaRPr>
            </a:p>
          </p:txBody>
        </p:sp>
        <p:cxnSp>
          <p:nvCxnSpPr>
            <p:cNvPr id="175114" name="AutoShape 21"/>
            <p:cNvCxnSpPr>
              <a:cxnSpLocks noChangeShapeType="1"/>
              <a:stCxn id="175112" idx="0"/>
            </p:cNvCxnSpPr>
            <p:nvPr/>
          </p:nvCxnSpPr>
          <p:spPr bwMode="auto">
            <a:xfrm flipH="1" flipV="1">
              <a:off x="5578717" y="2821173"/>
              <a:ext cx="3415" cy="13999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15" name="AutoShape 22"/>
            <p:cNvCxnSpPr>
              <a:cxnSpLocks noChangeShapeType="1"/>
            </p:cNvCxnSpPr>
            <p:nvPr/>
          </p:nvCxnSpPr>
          <p:spPr bwMode="auto">
            <a:xfrm flipV="1">
              <a:off x="5557071" y="2060848"/>
              <a:ext cx="0" cy="29639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16" name="AutoShape 23"/>
            <p:cNvCxnSpPr>
              <a:cxnSpLocks noChangeShapeType="1"/>
            </p:cNvCxnSpPr>
            <p:nvPr/>
          </p:nvCxnSpPr>
          <p:spPr bwMode="auto">
            <a:xfrm>
              <a:off x="5557071" y="2060848"/>
              <a:ext cx="224393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17" name="AutoShape 24"/>
            <p:cNvCxnSpPr>
              <a:cxnSpLocks noChangeShapeType="1"/>
              <a:stCxn id="175113" idx="0"/>
            </p:cNvCxnSpPr>
            <p:nvPr/>
          </p:nvCxnSpPr>
          <p:spPr bwMode="auto">
            <a:xfrm flipH="1" flipV="1">
              <a:off x="7801488" y="2821174"/>
              <a:ext cx="10872" cy="139991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" name="TextBox 106"/>
            <p:cNvSpPr txBox="1"/>
            <p:nvPr/>
          </p:nvSpPr>
          <p:spPr>
            <a:xfrm>
              <a:off x="6804869" y="3500852"/>
              <a:ext cx="1925364" cy="3079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400" b="1" noProof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can be run against</a:t>
              </a:r>
              <a:endParaRPr lang="en-US" sz="1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9493" y="5085017"/>
              <a:ext cx="2315833" cy="307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400" b="1" noProof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are abstract versions of</a:t>
              </a:r>
              <a:endParaRPr lang="en-US" sz="1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16016" y="3500852"/>
              <a:ext cx="1998378" cy="3079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noProof="1">
                  <a:latin typeface="Times New Roman" pitchFamily="18" charset="0"/>
                  <a:cs typeface="Times New Roman" pitchFamily="18" charset="0"/>
                </a:rPr>
                <a:t>can be derived from</a:t>
              </a:r>
            </a:p>
          </p:txBody>
        </p:sp>
        <p:cxnSp>
          <p:nvCxnSpPr>
            <p:cNvPr id="25" name="肘形连接符 24"/>
            <p:cNvCxnSpPr>
              <a:stCxn id="175112" idx="2"/>
              <a:endCxn id="175113" idx="2"/>
            </p:cNvCxnSpPr>
            <p:nvPr/>
          </p:nvCxnSpPr>
          <p:spPr>
            <a:xfrm rot="16200000" flipH="1">
              <a:off x="6697728" y="3557248"/>
              <a:ext cx="12699" cy="2230120"/>
            </a:xfrm>
            <a:prstGeom prst="bentConnector3">
              <a:avLst>
                <a:gd name="adj1" fmla="val 2640001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4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400">
              <a:solidFill>
                <a:srgbClr val="FF9800"/>
              </a:solidFill>
              <a:ea typeface="宋体" pitchFamily="2" charset="-122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1268413"/>
            <a:ext cx="5011737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420938"/>
            <a:ext cx="4032250" cy="2808287"/>
          </a:xfrm>
        </p:spPr>
        <p:txBody>
          <a:bodyPr/>
          <a:lstStyle/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为被测试系统（</a:t>
            </a:r>
            <a:r>
              <a:rPr lang="en-US" altLang="en-US" sz="2400" dirty="0" smtClean="0">
                <a:latin typeface="宋体" pitchFamily="2" charset="-122"/>
                <a:ea typeface="宋体" pitchFamily="2" charset="-122"/>
              </a:rPr>
              <a:t>SUT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）建模</a:t>
            </a:r>
            <a:endParaRPr lang="en-US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基于模型产生测试用例</a:t>
            </a:r>
            <a:endParaRPr lang="en-US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将抽象的测试具体化使测试用例具有可执行性</a:t>
            </a:r>
            <a:endParaRPr lang="en-US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执行测试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分析测试结果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7156" name="标题 8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6240463" cy="693738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MBT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矩形 4"/>
          <p:cNvSpPr>
            <a:spLocks noChangeArrowheads="1"/>
          </p:cNvSpPr>
          <p:nvPr/>
        </p:nvSpPr>
        <p:spPr bwMode="auto">
          <a:xfrm>
            <a:off x="971550" y="260350"/>
            <a:ext cx="719613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FFFF00"/>
                </a:solidFill>
                <a:latin typeface="黑体" pitchFamily="49" charset="-122"/>
              </a:rPr>
              <a:t>MBT </a:t>
            </a:r>
            <a:r>
              <a:rPr lang="zh-CN" altLang="en-US" sz="3200">
                <a:solidFill>
                  <a:srgbClr val="FFFF00"/>
                </a:solidFill>
                <a:latin typeface="黑体" pitchFamily="49" charset="-122"/>
              </a:rPr>
              <a:t>示例</a:t>
            </a:r>
            <a:endParaRPr lang="en-US" altLang="zh-CN" sz="320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54800"/>
            <a:ext cx="41148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pic>
        <p:nvPicPr>
          <p:cNvPr id="179203" name="图片 8" descr="MBT-AT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8359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矩形 4"/>
          <p:cNvSpPr>
            <a:spLocks noChangeArrowheads="1"/>
          </p:cNvSpPr>
          <p:nvPr/>
        </p:nvSpPr>
        <p:spPr bwMode="auto">
          <a:xfrm>
            <a:off x="206375" y="2438400"/>
            <a:ext cx="12446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i="0">
                <a:solidFill>
                  <a:srgbClr val="800000"/>
                </a:solidFill>
                <a:latin typeface="黑体" pitchFamily="49" charset="-122"/>
              </a:rPr>
              <a:t>MBT </a:t>
            </a:r>
            <a:r>
              <a:rPr lang="zh-CN" altLang="en-US" sz="3200" i="0">
                <a:solidFill>
                  <a:srgbClr val="800000"/>
                </a:solidFill>
                <a:latin typeface="黑体" pitchFamily="49" charset="-122"/>
              </a:rPr>
              <a:t>架构</a:t>
            </a:r>
            <a:endParaRPr lang="en-US" altLang="zh-CN" sz="3200" i="0">
              <a:solidFill>
                <a:srgbClr val="800000"/>
              </a:solidFill>
              <a:latin typeface="黑体" pitchFamily="49" charset="-122"/>
            </a:endParaRPr>
          </a:p>
        </p:txBody>
      </p:sp>
      <p:pic>
        <p:nvPicPr>
          <p:cNvPr id="180226" name="图片 5" descr="TEMA model a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0"/>
            <a:ext cx="7740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49" name="Picture 2" descr="http://i3.visualstudiogallery.msdn.microsoft.com/en-us/e268be0c-e973-46b1-894d-83cb7d20c4a9/image/file/36365/0/full%20devlabs%20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0"/>
            <a:ext cx="4249738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6" name="Picture 4" descr="Spec Explorer 2010 Visual Studio Power T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00" y="1268413"/>
            <a:ext cx="9339263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blogs.msdn.com/blogfiles/sechina/WindowsLiveWriter/7607f00c44f6_9970/image_12%5B1%5D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5888"/>
            <a:ext cx="6524625" cy="65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2160587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800000"/>
                </a:solidFill>
                <a:latin typeface="黑体" pitchFamily="49" charset="-122"/>
              </a:rPr>
              <a:t>MBT </a:t>
            </a:r>
            <a:r>
              <a:rPr lang="zh-CN" altLang="en-US" sz="3200" smtClean="0">
                <a:solidFill>
                  <a:srgbClr val="800000"/>
                </a:solidFill>
                <a:latin typeface="黑体" pitchFamily="49" charset="-122"/>
              </a:rPr>
              <a:t>工具</a:t>
            </a:r>
            <a:endParaRPr lang="en-US" altLang="zh-CN" sz="3200" smtClean="0">
              <a:solidFill>
                <a:srgbClr val="8000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10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5707063" cy="833437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3.6.1 功能图法</a:t>
            </a:r>
            <a:endParaRPr lang="zh-CN" altLang="en-US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214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80400" cy="4341813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每个程序的功能通常由静态说明和动态说明组成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charset="2"/>
              <a:buChar char="²"/>
              <a:defRPr/>
            </a:pP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静态说明描述了输入条件和输出条件之间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的对应关系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charset="2"/>
              <a:buChar char="²"/>
              <a:defRPr/>
            </a:pP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动态说明描述了输入数据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的次序或者转移的次序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功能图法就是为了解决动态说明问题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的一种测试用例的设计方法 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功能图由状态迁移图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（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state transition diagram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，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STD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）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和逻辑功能模型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（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logic function model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， 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LFM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Arial"/>
              </a:rPr>
              <a:t>）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构成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624638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3.1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基于直觉和经验的方法</a:t>
            </a: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1403350" y="3789363"/>
            <a:ext cx="6276975" cy="1255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3.1.1 </a:t>
            </a:r>
            <a:r>
              <a:rPr lang="en-US" altLang="zh-CN" sz="2800" i="0" noProof="1">
                <a:latin typeface="Arial" charset="0"/>
                <a:ea typeface="宋体" pitchFamily="2" charset="-122"/>
              </a:rPr>
              <a:t>Ad-hoc</a:t>
            </a:r>
            <a:r>
              <a:rPr lang="zh-CN" altLang="zh-CN" sz="2800" i="0" noProof="1">
                <a:latin typeface="Arial" charset="0"/>
                <a:ea typeface="宋体" pitchFamily="2" charset="-122"/>
              </a:rPr>
              <a:t>测试方法和</a:t>
            </a:r>
            <a:r>
              <a:rPr lang="en-US" altLang="zh-CN" sz="2800" i="0" noProof="1">
                <a:latin typeface="Arial" charset="0"/>
                <a:ea typeface="宋体" pitchFamily="2" charset="-122"/>
              </a:rPr>
              <a:t>ALAC</a:t>
            </a:r>
            <a:r>
              <a:rPr lang="zh-CN" altLang="zh-CN" sz="2800" i="0" noProof="1">
                <a:latin typeface="Arial" charset="0"/>
                <a:ea typeface="宋体" pitchFamily="2" charset="-122"/>
              </a:rPr>
              <a:t>测试 </a:t>
            </a:r>
            <a:endParaRPr lang="zh-CN" altLang="en-US" sz="2800" i="0" noProof="1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3.1.2</a:t>
            </a:r>
            <a:r>
              <a:rPr lang="zh-CN" altLang="en-US" sz="2800" i="0" noProof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zh-CN" altLang="zh-CN" sz="2800" i="0" noProof="1">
                <a:latin typeface="Arial" charset="0"/>
                <a:ea typeface="宋体" pitchFamily="2" charset="-122"/>
              </a:rPr>
              <a:t>错误推测法 </a:t>
            </a:r>
            <a:endParaRPr lang="zh-CN" altLang="en-US" sz="2800" i="0" noProof="1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088" y="2060575"/>
            <a:ext cx="7524750" cy="11699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Clr>
                <a:srgbClr val="91AC4E"/>
              </a:buClr>
              <a:buSzPct val="80000"/>
              <a:defRPr/>
            </a:pPr>
            <a:r>
              <a:rPr lang="zh-CN" altLang="de-DE" sz="2400" b="1" i="0" u="sng" noProof="1">
                <a:solidFill>
                  <a:srgbClr val="1E46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基于经验和直觉</a:t>
            </a:r>
            <a:r>
              <a:rPr lang="zh-CN" altLang="de-DE" sz="2400" i="0" noProof="1">
                <a:solidFill>
                  <a:srgbClr val="1E46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推测程序中所有可能存在的各种错误，从而有针对性地设计测试用例。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66713"/>
            <a:ext cx="5880100" cy="561975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黑体" pitchFamily="49" charset="-122"/>
              </a:rPr>
              <a:t>状态迁移图</a:t>
            </a:r>
            <a:r>
              <a:rPr lang="zh-CN" altLang="en-US" sz="3600" b="1" i="1" dirty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6769"/>
            <a:ext cx="8496504" cy="1800225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状态迁移图，描述系统状态变化的动态信息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——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动态说明，由状态和迁移来描述，状态指出数据输入的位置（或时间），而迁移则指明状态的改变 </a:t>
            </a:r>
          </a:p>
        </p:txBody>
      </p:sp>
      <p:pic>
        <p:nvPicPr>
          <p:cNvPr id="185347" name="Picture 5" descr="6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714750"/>
            <a:ext cx="684530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6400800" cy="487362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如何设计测试用例？</a:t>
            </a:r>
          </a:p>
        </p:txBody>
      </p:sp>
      <p:sp>
        <p:nvSpPr>
          <p:cNvPr id="187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852738"/>
            <a:ext cx="7526338" cy="1935162"/>
          </a:xfrm>
        </p:spPr>
        <p:txBody>
          <a:bodyPr/>
          <a:lstStyle/>
          <a:p>
            <a:pPr marL="533400" indent="-533400">
              <a:buFont typeface="Wingdings" pitchFamily="2" charset="2"/>
              <a:buChar char="²"/>
            </a:pPr>
            <a:r>
              <a:rPr lang="zh-CN" altLang="en-US" sz="2400" smtClean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从功能逻辑模型</a:t>
            </a:r>
            <a:r>
              <a:rPr lang="zh-CN" altLang="en-US" smtClean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（决策表或因果图）</a:t>
            </a:r>
            <a:r>
              <a:rPr lang="zh-CN" altLang="en-US" sz="2400" smtClean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导出局部测试用例，覆盖各个状态的各种输入数据的组合</a:t>
            </a:r>
          </a:p>
          <a:p>
            <a:pPr marL="533400" indent="-533400">
              <a:buFont typeface="Wingdings" pitchFamily="2" charset="2"/>
              <a:buChar char="²"/>
            </a:pPr>
            <a:r>
              <a:rPr lang="zh-CN" altLang="en-US" sz="2400" smtClean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从状态迁移图导出整体的测试用例，以覆盖系统</a:t>
            </a:r>
            <a:r>
              <a:rPr lang="zh-CN" altLang="en-US" smtClean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（程序）</a:t>
            </a:r>
            <a:r>
              <a:rPr lang="zh-CN" altLang="en-US" sz="2400" smtClean="0">
                <a:solidFill>
                  <a:srgbClr val="3C8C93"/>
                </a:solidFill>
                <a:latin typeface="楷体" pitchFamily="49" charset="-122"/>
                <a:ea typeface="楷体" pitchFamily="49" charset="-122"/>
              </a:rPr>
              <a:t>控制的逻辑路径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847725" y="1890713"/>
            <a:ext cx="7642225" cy="739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400" i="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功能图法设计测试用例，就是如何覆盖软件所表现出来的所有状态，可以转化为两个层次</a:t>
            </a:r>
            <a:r>
              <a:rPr lang="zh-CN" altLang="en-US" sz="2400" noProof="1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的测试用例</a:t>
            </a:r>
          </a:p>
        </p:txBody>
      </p:sp>
      <p:sp>
        <p:nvSpPr>
          <p:cNvPr id="187396" name="Rectangle 6"/>
          <p:cNvSpPr>
            <a:spLocks noChangeArrowheads="1"/>
          </p:cNvSpPr>
          <p:nvPr/>
        </p:nvSpPr>
        <p:spPr bwMode="auto">
          <a:xfrm>
            <a:off x="755650" y="4868863"/>
            <a:ext cx="81010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i="0">
                <a:latin typeface="宋体" pitchFamily="2" charset="-122"/>
                <a:ea typeface="宋体" pitchFamily="2" charset="-122"/>
              </a:rPr>
              <a:t>功能图法是综合运用黑盒方法和白盒方法来设计测试用例，即整体上选用白盒方法</a:t>
            </a:r>
            <a:r>
              <a:rPr lang="en-US" altLang="zh-CN" sz="2400" i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400" i="0">
                <a:latin typeface="宋体" pitchFamily="2" charset="-122"/>
                <a:ea typeface="宋体" pitchFamily="2" charset="-122"/>
              </a:rPr>
              <a:t>路径覆盖、分支和条件覆盖等，而局部上选用的是黑盒方法</a:t>
            </a:r>
            <a:r>
              <a:rPr lang="en-US" altLang="zh-CN" sz="2400" i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400" i="0">
                <a:latin typeface="宋体" pitchFamily="2" charset="-122"/>
                <a:ea typeface="宋体" pitchFamily="2" charset="-122"/>
              </a:rPr>
              <a:t>决策表或因果图方法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60350"/>
            <a:ext cx="5810250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3.6.2 </a:t>
            </a:r>
            <a:r>
              <a:rPr lang="zh-CN" altLang="zh-CN" sz="3200" smtClean="0">
                <a:solidFill>
                  <a:srgbClr val="FFFF00"/>
                </a:solidFill>
                <a:latin typeface="黑体" pitchFamily="49" charset="-122"/>
              </a:rPr>
              <a:t>模糊测试方法</a:t>
            </a:r>
            <a:endParaRPr lang="zh-CN" altLang="en-US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5040312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模糊测试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（</a:t>
            </a:r>
            <a:r>
              <a:rPr 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Fuzz testing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）方法，简单的说，就是构造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大量的</a:t>
            </a:r>
            <a:r>
              <a:rPr lang="zh-CN" altLang="en-US" sz="2400" kern="1200" noProof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变异</a:t>
            </a:r>
            <a:r>
              <a:rPr lang="zh-CN" sz="2400" kern="1200" noProof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数据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作为系统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的输入，从而检验系统在各种数据情况下是否会出现问题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模糊测试方法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可模拟黑客对系统发动攻击测试，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完成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安全性测试，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并能应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用于服务器的容错性测试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参考网站：</a:t>
            </a:r>
          </a:p>
          <a:p>
            <a:pPr marL="904875">
              <a:buFont typeface="Wingdings" pitchFamily="2" charset="2"/>
              <a:buNone/>
              <a:defRPr/>
            </a:pPr>
            <a:r>
              <a:rPr lang="en-US" u="sng" noProof="1" smtClean="0">
                <a:hlinkClick r:id="rId3"/>
              </a:rPr>
              <a:t>http://www.cs.wisc.edu/~bart/fuzz/fuzz.html</a:t>
            </a:r>
            <a:endParaRPr lang="en-US" u="sng" noProof="1" smtClean="0"/>
          </a:p>
          <a:p>
            <a:pPr marL="904875">
              <a:buFont typeface="Wingdings" pitchFamily="2" charset="2"/>
              <a:buNone/>
              <a:defRPr/>
            </a:pPr>
            <a:r>
              <a:rPr lang="en-US" u="sng" noProof="1" smtClean="0">
                <a:hlinkClick r:id="rId4"/>
              </a:rPr>
              <a:t>http://sourceforge.net/projects/taof/</a:t>
            </a:r>
            <a:endParaRPr lang="en-US" u="sng" noProof="1" smtClean="0"/>
          </a:p>
          <a:p>
            <a:pPr marL="904875">
              <a:buFont typeface="Wingdings" pitchFamily="2" charset="2"/>
              <a:buNone/>
              <a:defRPr/>
            </a:pPr>
            <a:r>
              <a:rPr lang="en-US" noProof="1" smtClean="0">
                <a:hlinkClick r:id="rId5"/>
              </a:rPr>
              <a:t>www.genexx.org/dfuz</a:t>
            </a:r>
            <a:r>
              <a:rPr lang="en-US" noProof="1" smtClean="0"/>
              <a:t> </a:t>
            </a:r>
          </a:p>
          <a:p>
            <a:pPr marL="904875">
              <a:buFont typeface="Wingdings" pitchFamily="2" charset="2"/>
              <a:buNone/>
              <a:defRPr/>
            </a:pPr>
            <a:r>
              <a:rPr lang="en-US" noProof="1" smtClean="0">
                <a:hlinkClick r:id="rId6"/>
              </a:rPr>
              <a:t>www.fuzzing.org</a:t>
            </a:r>
            <a:r>
              <a:rPr lang="en-US" noProof="1" smtClean="0"/>
              <a:t> </a:t>
            </a:r>
            <a:endParaRPr lang="zh-CN" sz="2400" noProof="1" smtClean="0"/>
          </a:p>
          <a:p>
            <a:pPr>
              <a:buFont typeface="Wingdings" pitchFamily="2" charset="2"/>
              <a:buNone/>
              <a:defRPr/>
            </a:pPr>
            <a:endParaRPr lang="en-US" altLang="zh-CN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5940425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3.7 </a:t>
            </a:r>
            <a:r>
              <a:rPr lang="zh-CN" altLang="zh-CN" sz="3200" smtClean="0">
                <a:solidFill>
                  <a:srgbClr val="FFFF00"/>
                </a:solidFill>
                <a:latin typeface="黑体" pitchFamily="49" charset="-122"/>
              </a:rPr>
              <a:t>形式化方法</a:t>
            </a:r>
            <a:endParaRPr lang="zh-CN" altLang="en-US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191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4679950" cy="29527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smtClean="0"/>
              <a:t>3.7.1 </a:t>
            </a:r>
            <a:r>
              <a:rPr lang="zh-CN" altLang="en-US" sz="2800" smtClean="0"/>
              <a:t>形式化方法</a:t>
            </a:r>
            <a:endParaRPr lang="en-US" altLang="zh-CN" sz="2800" smtClean="0"/>
          </a:p>
          <a:p>
            <a:pPr>
              <a:lnSpc>
                <a:spcPct val="130000"/>
              </a:lnSpc>
            </a:pPr>
            <a:r>
              <a:rPr lang="en-US" altLang="zh-CN" sz="2800" smtClean="0"/>
              <a:t>3.7.2 </a:t>
            </a:r>
            <a:r>
              <a:rPr lang="zh-CN" altLang="en-US" sz="2800" smtClean="0"/>
              <a:t>形式化验证</a:t>
            </a:r>
            <a:endParaRPr lang="en-US" altLang="zh-CN" sz="2800" smtClean="0"/>
          </a:p>
          <a:p>
            <a:pPr>
              <a:lnSpc>
                <a:spcPct val="130000"/>
              </a:lnSpc>
            </a:pPr>
            <a:r>
              <a:rPr lang="en-US" altLang="zh-CN" sz="2800" smtClean="0"/>
              <a:t>3.7.3 </a:t>
            </a:r>
            <a:r>
              <a:rPr lang="zh-CN" altLang="en-US" sz="2800" smtClean="0"/>
              <a:t>扩展有限状态机方法</a:t>
            </a:r>
            <a:endParaRPr lang="en-US" altLang="zh-CN" sz="2800" smtClean="0"/>
          </a:p>
        </p:txBody>
      </p:sp>
      <p:pic>
        <p:nvPicPr>
          <p:cNvPr id="191491" name="Picture 2" descr="http://www.it.uu.se/research/group/mobility/adhoc/ad_hoc_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05038"/>
            <a:ext cx="4278312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229350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3.7.1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形式化方法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712200" cy="3600450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形式化方法</a:t>
            </a:r>
            <a:r>
              <a:rPr lang="en-US" alt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: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数学的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方法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（</a:t>
            </a:r>
            <a:r>
              <a:rPr lang="zh-CN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数学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表示</a:t>
            </a:r>
            <a:r>
              <a:rPr lang="zh-CN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、精确的数学语义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）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来描述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目标软件系统属性的一种技术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形式化规范说明语言</a:t>
            </a:r>
            <a:r>
              <a:rPr lang="zh-CN" altLang="en-US" sz="2400" b="1" u="sng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的构成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语法、语义和一组关系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形式化方法</a:t>
            </a:r>
            <a:r>
              <a:rPr lang="zh-CN" altLang="en-US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可应用在</a:t>
            </a:r>
            <a:r>
              <a:rPr lang="zh-CN" sz="2400" kern="1200" noProof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软件规格和验证之上，包括软件系统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的精确建模和软件规格特性的具体描述，即可以看作是面向模型的形式化方法和面向属性的形式化方法</a:t>
            </a:r>
          </a:p>
          <a:p>
            <a:endParaRPr lang="en-US" altLang="zh-CN" noProof="1" smtClean="0"/>
          </a:p>
        </p:txBody>
      </p:sp>
      <p:sp>
        <p:nvSpPr>
          <p:cNvPr id="193539" name="矩形 4"/>
          <p:cNvSpPr>
            <a:spLocks noChangeArrowheads="1"/>
          </p:cNvSpPr>
          <p:nvPr/>
        </p:nvSpPr>
        <p:spPr bwMode="auto">
          <a:xfrm>
            <a:off x="3059113" y="6308725"/>
            <a:ext cx="4557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  <a:hlinkClick r:id="rId3"/>
              </a:rPr>
              <a:t>http://en.wikipedia.org/wiki/Formal_method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3540" name="矩形 5"/>
          <p:cNvSpPr>
            <a:spLocks noChangeArrowheads="1"/>
          </p:cNvSpPr>
          <p:nvPr/>
        </p:nvSpPr>
        <p:spPr bwMode="auto">
          <a:xfrm>
            <a:off x="2124075" y="623728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i="0">
                <a:ea typeface="宋体" pitchFamily="2" charset="-122"/>
              </a:rPr>
              <a:t>可参考：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333375"/>
            <a:ext cx="3781425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示例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pic>
        <p:nvPicPr>
          <p:cNvPr id="195586" name="图片 6" descr="B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8226425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7" name="矩形 7"/>
          <p:cNvSpPr>
            <a:spLocks noChangeArrowheads="1"/>
          </p:cNvSpPr>
          <p:nvPr/>
        </p:nvSpPr>
        <p:spPr bwMode="auto">
          <a:xfrm>
            <a:off x="755650" y="1484313"/>
            <a:ext cx="752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宋体" pitchFamily="2" charset="-122"/>
              </a:rPr>
              <a:t>巴科斯范式（</a:t>
            </a:r>
            <a:r>
              <a:rPr lang="en-US" altLang="zh-CN" sz="2400" b="1">
                <a:ea typeface="宋体" pitchFamily="2" charset="-122"/>
              </a:rPr>
              <a:t>Backus–Naur Form, BNF)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5437188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形式化三部曲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708275"/>
            <a:ext cx="3421063" cy="2268538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800" b="1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形式化描述</a:t>
            </a:r>
            <a:endParaRPr lang="zh-CN" sz="2800" b="1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800" b="1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形式化开发</a:t>
            </a:r>
            <a:endParaRPr lang="en-US" altLang="zh-CN" sz="2800" b="1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800" b="1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形式化验证</a:t>
            </a:r>
            <a:endParaRPr lang="en-US" altLang="zh-CN" sz="2800" b="1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pic>
        <p:nvPicPr>
          <p:cNvPr id="197635" name="Picture 2" descr="http://www.cse.chalmers.se/research/hats/sites/default/files/IntegrativeTechnolog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276475"/>
            <a:ext cx="5062538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726113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形式化的具体方法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996237" cy="3724275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基于模型的方法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，如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Z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语言、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B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语言等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代数方法，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如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OBJ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CLEAR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ASL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ACT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等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过程代数方法，如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CSP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CCS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ACP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LOTOS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TPCCS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等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基于逻辑的方法，如区间时序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逻辑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Hoare 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逻辑、模态逻辑、时序逻辑、时序代理模型等。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基于网络的方法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516688" cy="762000"/>
          </a:xfrm>
        </p:spPr>
        <p:txBody>
          <a:bodyPr/>
          <a:lstStyle/>
          <a:p>
            <a:pPr algn="ctr"/>
            <a:r>
              <a:rPr lang="en-US" altLang="zh-CN" sz="3200" smtClean="0">
                <a:solidFill>
                  <a:srgbClr val="FFFF00"/>
                </a:solidFill>
                <a:latin typeface="黑体" pitchFamily="49" charset="-122"/>
              </a:rPr>
              <a:t>3.7.2 </a:t>
            </a:r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形式化验证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569325" cy="4608513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形式化验证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，就是根据某些</a:t>
            </a:r>
            <a:r>
              <a:rPr lang="zh-CN" sz="2400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形式规范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或属性，使用</a:t>
            </a:r>
            <a:r>
              <a:rPr lang="zh-CN" sz="2400" b="1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形式逻辑方法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证明其正确性或非正确性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一般通过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形式化规范进行分析和推理，研究它的各种静态和动态性质，验证是否一致、完整，从而找出所存在的错误和缺陷。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u="sng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无法证明某个系统没有缺陷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因为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不能定义 “没有缺陷”。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只能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证明一个系统不存在我们可以想得到的缺陷，以及验证满足系统质量要求的属性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481762" cy="762000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itchFamily="49" charset="-122"/>
              </a:rPr>
              <a:t>形式化验证的一些具体方法</a:t>
            </a:r>
            <a:endParaRPr lang="en-US" altLang="zh-CN" sz="3200" smtClean="0">
              <a:solidFill>
                <a:srgbClr val="FFFF00"/>
              </a:solidFill>
              <a:latin typeface="黑体" pitchFamily="49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712913"/>
            <a:ext cx="7339013" cy="4564062"/>
          </a:xfrm>
          <a:ln>
            <a:miter lim="800000"/>
          </a:ln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有限状态机（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FSM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）或扩展有限状态机（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EFSM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）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SPIN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和线性时态语言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UML 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语义转换 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标准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RBAC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模型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扩展的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RBAC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模型和基于粒计算的</a:t>
            </a: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RBAC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模型</a:t>
            </a:r>
            <a:r>
              <a:rPr lang="zh-CN" altLang="en-US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 </a:t>
            </a:r>
            <a:endParaRPr 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符号模型检验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BAN</a:t>
            </a:r>
            <a:r>
              <a:rPr lang="zh-CN" sz="2400" kern="1200" noProof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逻辑模型</a:t>
            </a:r>
            <a:endParaRPr lang="en-US" altLang="zh-CN" sz="2400" kern="1200" noProof="1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25"/>
  <p:tag name="PPWINSEGMENT1SOURCERTF" val="{\rtf1\ansi\deff0{\fonttbl{\f0\fcharset0 Arial;}}{\colortbl\red35\green30\blue96;}{\f0\fs36\b\i\cf0 Zustandsdiagramm eines Stapels\par}}"/>
  <p:tag name="PPWINSEGMENT1TARGETRTF" val="{\rtf1\ansi\deff1{\fonttbl{\f1\fcharset0 Arial;}}{\colortbl\red0\green0\blue0;\red35\green30\blue96;}{\f1\fs36\b\i\cf1 Status diagram of a stack\par}}"/>
  <p:tag name="PPWINLASTSAVEDTRANSLATION" val="Status diagram of a stack"/>
  <p:tag name="PPWINALREADYSEGMENTED" val="True"/>
  <p:tag name="PPWINTOTALSEGME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8\cf0 full\par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8\cf0 full\par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init\par}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push\par}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8\cf0 full\par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4\cf0 delete\par}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push\par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push\par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pop\par}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top\par}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top\par}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push\par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7"/>
  <p:tag name="PPWINSEGMENT1SOURCERTF" val="{\rtf1\ansi\deff0{\fonttbl{\f0\fcharset0 Times New Roman;}}{\colortbl\red0\green0\blue0;}{\f0\fs28\cf0 initial\par}}"/>
  <p:tag name="PPWINLASTSAVEDTRANSLATION" val="initial"/>
  <p:tag name="PPWINALREADYSEGMENTED" val="True"/>
  <p:tag name="PPWINTOTALSEGMENTS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pop\par}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pop\par}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mpty\par}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RROR\par}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4\cf0 delete\par}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RROR\par}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4\cf0 delete\par}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RROR\par}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top\par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mpty\par}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pop\par}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RROR\par}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7"/>
  <p:tag name="PPWINTOTALSEGMENTS" val="1"/>
  <p:tag name="PPWINSEGMENT1SOURCERTF" val="{\rtf1\ansi\deff0{\fonttbl{\f0\fcharset0 Times New Roman;}}{\colortbl\red0\green0\blue0;}{\f0\fs28\cf0 deleted\par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222</TotalTime>
  <Pages>0</Pages>
  <Words>5949</Words>
  <Characters>0</Characters>
  <Application>Microsoft Office PowerPoint</Application>
  <DocSecurity>0</DocSecurity>
  <PresentationFormat>全屏显示(4:3)</PresentationFormat>
  <Lines>0</Lines>
  <Paragraphs>1176</Paragraphs>
  <Slides>113</Slides>
  <Notes>98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113</vt:i4>
      </vt:variant>
    </vt:vector>
  </HeadingPairs>
  <TitlesOfParts>
    <vt:vector size="135" baseType="lpstr">
      <vt:lpstr>Avenir Black Oblique</vt:lpstr>
      <vt:lpstr>Chalkduster</vt:lpstr>
      <vt:lpstr>PMingLiU</vt:lpstr>
      <vt:lpstr>Zapf Dingbats</vt:lpstr>
      <vt:lpstr>黑体</vt:lpstr>
      <vt:lpstr>华文楷体</vt:lpstr>
      <vt:lpstr>楷体</vt:lpstr>
      <vt:lpstr>楷体_GB2312</vt:lpstr>
      <vt:lpstr>宋体</vt:lpstr>
      <vt:lpstr>Arial</vt:lpstr>
      <vt:lpstr>Arial Narrow</vt:lpstr>
      <vt:lpstr>Calibri</vt:lpstr>
      <vt:lpstr>Comic Sans MS</vt:lpstr>
      <vt:lpstr>Courier New</vt:lpstr>
      <vt:lpstr>Helvetica</vt:lpstr>
      <vt:lpstr>Symbol</vt:lpstr>
      <vt:lpstr>Tahoma</vt:lpstr>
      <vt:lpstr>Times</vt:lpstr>
      <vt:lpstr>Times New Roman</vt:lpstr>
      <vt:lpstr>Verdana</vt:lpstr>
      <vt:lpstr>Wingdings</vt:lpstr>
      <vt:lpstr>6</vt:lpstr>
      <vt:lpstr>第2章 回顾</vt:lpstr>
      <vt:lpstr>第3章  软件测试的方法</vt:lpstr>
      <vt:lpstr>方法论和具体方法</vt:lpstr>
      <vt:lpstr>测试领域</vt:lpstr>
      <vt:lpstr>测试方法 @SWEBOK 3.0</vt:lpstr>
      <vt:lpstr>具体方法或技术</vt:lpstr>
      <vt:lpstr>过去常提“黑盒和白盒”方法</vt:lpstr>
      <vt:lpstr>其它方法 @world</vt:lpstr>
      <vt:lpstr>3.1 基于直觉和经验的方法</vt:lpstr>
      <vt:lpstr>3.1.1 ALAC测试和随机测试</vt:lpstr>
      <vt:lpstr>3.1.2 错误猜测法</vt:lpstr>
      <vt:lpstr>3.2 基于输入域的测试方法</vt:lpstr>
      <vt:lpstr>3.2.1 等价类划分方法</vt:lpstr>
      <vt:lpstr>确定等价类的方法</vt:lpstr>
      <vt:lpstr>确定等价类的方法（2）</vt:lpstr>
      <vt:lpstr>确定等价类的方式 (3)</vt:lpstr>
      <vt:lpstr>等价类测试用例-Example</vt:lpstr>
      <vt:lpstr>根据等价类创建测试用例的步骤</vt:lpstr>
      <vt:lpstr>3.2.2 边界值分析方法</vt:lpstr>
      <vt:lpstr>确定边界值的方法</vt:lpstr>
      <vt:lpstr>确定边界值的方法（2）</vt:lpstr>
      <vt:lpstr>BVA 示例2 </vt:lpstr>
      <vt:lpstr>BVA 示例3</vt:lpstr>
      <vt:lpstr>二进制</vt:lpstr>
      <vt:lpstr>ASCII Table</vt:lpstr>
      <vt:lpstr>字符编辑域</vt:lpstr>
      <vt:lpstr>一些特殊的边界值</vt:lpstr>
      <vt:lpstr>3.3 基于组合技术和组合优化的方法</vt:lpstr>
      <vt:lpstr>3.3.1 判定表方法</vt:lpstr>
      <vt:lpstr>判定表元素</vt:lpstr>
      <vt:lpstr>判定表方法步骤</vt:lpstr>
      <vt:lpstr>判定表 示例1</vt:lpstr>
      <vt:lpstr>判定表示例2</vt:lpstr>
      <vt:lpstr>3.3.2 因果图法</vt:lpstr>
      <vt:lpstr>因果图的基本符号</vt:lpstr>
      <vt:lpstr>因果图法－示例（1）</vt:lpstr>
      <vt:lpstr>因果图法－示例（2）</vt:lpstr>
      <vt:lpstr>因果图法－示例（3）</vt:lpstr>
      <vt:lpstr>3.3.3 两两组合（Pairwise）方法</vt:lpstr>
      <vt:lpstr>Pairwise测试工具</vt:lpstr>
      <vt:lpstr>3.3.4 正交实验法</vt:lpstr>
      <vt:lpstr>为什么使用正交试验法？</vt:lpstr>
      <vt:lpstr>正交实验设计方法</vt:lpstr>
      <vt:lpstr>实例</vt:lpstr>
      <vt:lpstr>小结</vt:lpstr>
      <vt:lpstr>3.4 基于逻辑覆盖的方法</vt:lpstr>
      <vt:lpstr>逻辑覆盖 vs. 路径覆盖</vt:lpstr>
      <vt:lpstr>代码：语句覆盖</vt:lpstr>
      <vt:lpstr>PowerPoint 演示文稿</vt:lpstr>
      <vt:lpstr>PowerPoint 演示文稿</vt:lpstr>
      <vt:lpstr>3.4.1 判定覆盖</vt:lpstr>
      <vt:lpstr>示例：绘制控制图</vt:lpstr>
      <vt:lpstr>示例：设计测试用例</vt:lpstr>
      <vt:lpstr>3.4.2 条件覆盖</vt:lpstr>
      <vt:lpstr>示例：列出所有条件</vt:lpstr>
      <vt:lpstr>PowerPoint 演示文稿</vt:lpstr>
      <vt:lpstr>3.4.3 判定条件覆盖</vt:lpstr>
      <vt:lpstr>PowerPoint 演示文稿</vt:lpstr>
      <vt:lpstr>3.4.4 条件组合测试</vt:lpstr>
      <vt:lpstr>示例 (1)</vt:lpstr>
      <vt:lpstr>示例 (2)</vt:lpstr>
      <vt:lpstr>问题</vt:lpstr>
      <vt:lpstr>修正条件/判定覆盖</vt:lpstr>
      <vt:lpstr>示例</vt:lpstr>
      <vt:lpstr>3.4.5 基本路径覆盖</vt:lpstr>
      <vt:lpstr>基本路径覆盖的设计过程</vt:lpstr>
      <vt:lpstr>示例 – 源代码</vt:lpstr>
      <vt:lpstr>示例 – 流程图</vt:lpstr>
      <vt:lpstr>基本路径测试:流程图简化</vt:lpstr>
      <vt:lpstr>流程图的圈复杂度</vt:lpstr>
      <vt:lpstr>流程图复杂度－例子</vt:lpstr>
      <vt:lpstr>确定线性独立的路径集合</vt:lpstr>
      <vt:lpstr>示例：基本路径测试用例</vt:lpstr>
      <vt:lpstr>测试用例覆盖集合中每条路径</vt:lpstr>
      <vt:lpstr>小结</vt:lpstr>
      <vt:lpstr>作业</vt:lpstr>
      <vt:lpstr>小结：方法的灵活运用</vt:lpstr>
      <vt:lpstr>循环测试－ 1</vt:lpstr>
      <vt:lpstr>循环测试－ 2</vt:lpstr>
      <vt:lpstr>循环测试 - 3</vt:lpstr>
      <vt:lpstr>3.5 基于缺陷模式的测试</vt:lpstr>
      <vt:lpstr>检测步骤</vt:lpstr>
      <vt:lpstr>3.6 基于模型的测试方法</vt:lpstr>
      <vt:lpstr>什么是MBT？</vt:lpstr>
      <vt:lpstr>MBT方法</vt:lpstr>
      <vt:lpstr>PowerPoint 演示文稿</vt:lpstr>
      <vt:lpstr>PowerPoint 演示文稿</vt:lpstr>
      <vt:lpstr>MBT 工具</vt:lpstr>
      <vt:lpstr>3.6.1 功能图法</vt:lpstr>
      <vt:lpstr>状态迁移图 </vt:lpstr>
      <vt:lpstr>如何设计测试用例？</vt:lpstr>
      <vt:lpstr>3.6.2 模糊测试方法</vt:lpstr>
      <vt:lpstr>3.7 形式化方法</vt:lpstr>
      <vt:lpstr>3.7.1 形式化方法</vt:lpstr>
      <vt:lpstr>示例</vt:lpstr>
      <vt:lpstr>形式化三部曲</vt:lpstr>
      <vt:lpstr>形式化的具体方法</vt:lpstr>
      <vt:lpstr>3.7.2 形式化验证</vt:lpstr>
      <vt:lpstr>形式化验证的一些具体方法</vt:lpstr>
      <vt:lpstr>3.7.3 扩展有限状态机方法</vt:lpstr>
      <vt:lpstr>EFSM示例-1</vt:lpstr>
      <vt:lpstr>EFSM示例-2</vt:lpstr>
      <vt:lpstr>示例：状态图</vt:lpstr>
      <vt:lpstr>状态表</vt:lpstr>
      <vt:lpstr>PowerPoint 演示文稿</vt:lpstr>
      <vt:lpstr>EFSM工具 - FSME</vt:lpstr>
      <vt:lpstr>补充：基于用户场景的测试</vt:lpstr>
      <vt:lpstr>PowerPoint 演示文稿</vt:lpstr>
      <vt:lpstr>用例测试</vt:lpstr>
      <vt:lpstr>PowerPoint 演示文稿</vt:lpstr>
      <vt:lpstr>基于场景的测试方法</vt:lpstr>
      <vt:lpstr>作业</vt:lpstr>
      <vt:lpstr>PowerPoint 演示文稿</vt:lpstr>
    </vt:vector>
  </TitlesOfParts>
  <Company>Webex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lastModifiedBy>cbq</cp:lastModifiedBy>
  <cp:revision>398</cp:revision>
  <dcterms:created xsi:type="dcterms:W3CDTF">2011-09-26T13:26:00Z</dcterms:created>
  <dcterms:modified xsi:type="dcterms:W3CDTF">2017-04-25T02:40:35Z</dcterms:modified>
  <cp:category>免费模板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