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0" r:id="rId7"/>
    <p:sldId id="275" r:id="rId8"/>
    <p:sldId id="262" r:id="rId9"/>
    <p:sldId id="276" r:id="rId10"/>
    <p:sldId id="277" r:id="rId11"/>
    <p:sldId id="278" r:id="rId12"/>
    <p:sldId id="265" r:id="rId13"/>
    <p:sldId id="290" r:id="rId14"/>
    <p:sldId id="285" r:id="rId15"/>
    <p:sldId id="261" r:id="rId16"/>
    <p:sldId id="259" r:id="rId17"/>
    <p:sldId id="269" r:id="rId18"/>
    <p:sldId id="291" r:id="rId19"/>
    <p:sldId id="286" r:id="rId20"/>
  </p:sldIdLst>
  <p:sldSz cx="12192000" cy="6858000"/>
  <p:notesSz cx="6858000" cy="9144000"/>
  <p:custDataLst>
    <p:tags r:id="rId24"/>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56" userDrawn="1">
          <p15:clr>
            <a:srgbClr val="A4A3A4"/>
          </p15:clr>
        </p15:guide>
        <p15:guide id="2" pos="3683" userDrawn="1">
          <p15:clr>
            <a:srgbClr val="A4A3A4"/>
          </p15:clr>
        </p15:guide>
        <p15:guide id="3" orient="horz" pos="2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C3E9"/>
    <a:srgbClr val="0E1629"/>
    <a:srgbClr val="183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45" autoAdjust="0"/>
  </p:normalViewPr>
  <p:slideViewPr>
    <p:cSldViewPr showGuides="1">
      <p:cViewPr varScale="1">
        <p:scale>
          <a:sx n="78" d="100"/>
          <a:sy n="78" d="100"/>
        </p:scale>
        <p:origin x="67" y="230"/>
      </p:cViewPr>
      <p:guideLst>
        <p:guide orient="horz" pos="2256"/>
        <p:guide pos="3683"/>
        <p:guide orient="horz" pos="23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gs" Target="tags/tag7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D21DB9-06EC-4605-8F22-629A0425F07A}"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A0F21-0C4A-40F9-AC0B-877EC69C22C4}"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2A0F21-0C4A-40F9-AC0B-877EC69C22C4}"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D8942E91-6332-4AFB-95B2-AD2EA1C30B73}"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zh-CN"/>
          </a:p>
        </p:txBody>
      </p:sp>
      <p:sp>
        <p:nvSpPr>
          <p:cNvPr id="5" name="Footer Placeholder 4"/>
          <p:cNvSpPr>
            <a:spLocks noGrp="1"/>
          </p:cNvSpPr>
          <p:nvPr>
            <p:ph type="ftr" sz="quarter" idx="11"/>
          </p:nvPr>
        </p:nvSpPr>
        <p:spPr/>
        <p:txBody>
          <a:bodyPr/>
          <a:lstStyle/>
          <a:p>
            <a:endParaRPr lang="zh-CN" altLang="zh-CN"/>
          </a:p>
        </p:txBody>
      </p:sp>
      <p:sp>
        <p:nvSpPr>
          <p:cNvPr id="6" name="Slide Number Placeholder 5"/>
          <p:cNvSpPr>
            <a:spLocks noGrp="1"/>
          </p:cNvSpPr>
          <p:nvPr>
            <p:ph type="sldNum" sz="quarter" idx="12"/>
          </p:nvPr>
        </p:nvSpPr>
        <p:spPr/>
        <p:txBody>
          <a:bodyPr/>
          <a:lstStyle/>
          <a:p>
            <a:fld id="{86893CE6-20A3-411E-845E-C24E35294CF3}" type="slidenum">
              <a:rPr lang="zh-CN" altLang="zh-CN"/>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72C893-84F4-4A95-AA8C-99EC239D8629}" type="slidenum">
              <a:rPr lang="zh-CN" altLang="zh-CN"/>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tags" Target="../tags/tag15.xml"/><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image" Target="../media/image9.svg"/><Relationship Id="rId21" Type="http://schemas.openxmlformats.org/officeDocument/2006/relationships/notesSlide" Target="../notesSlides/notesSlide10.xml"/><Relationship Id="rId20" Type="http://schemas.openxmlformats.org/officeDocument/2006/relationships/slideLayout" Target="../slideLayouts/slideLayout2.xml"/><Relationship Id="rId2" Type="http://schemas.openxmlformats.org/officeDocument/2006/relationships/image" Target="../media/image8.png"/><Relationship Id="rId19" Type="http://schemas.openxmlformats.org/officeDocument/2006/relationships/image" Target="../media/image13.svg"/><Relationship Id="rId18" Type="http://schemas.openxmlformats.org/officeDocument/2006/relationships/image" Target="../media/image12.png"/><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image" Target="../media/image11.svg"/><Relationship Id="rId12" Type="http://schemas.openxmlformats.org/officeDocument/2006/relationships/image" Target="../media/image10.png"/><Relationship Id="rId11" Type="http://schemas.openxmlformats.org/officeDocument/2006/relationships/tags" Target="../tags/tag17.xml"/><Relationship Id="rId10" Type="http://schemas.openxmlformats.org/officeDocument/2006/relationships/tags" Target="../tags/tag16.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5.sv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tags" Target="../tags/tag27.xml"/><Relationship Id="rId7" Type="http://schemas.openxmlformats.org/officeDocument/2006/relationships/tags" Target="../tags/tag26.xml"/><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image" Target="../media/image11.svg"/><Relationship Id="rId26" Type="http://schemas.openxmlformats.org/officeDocument/2006/relationships/notesSlide" Target="../notesSlides/notesSlide12.xml"/><Relationship Id="rId25" Type="http://schemas.openxmlformats.org/officeDocument/2006/relationships/slideLayout" Target="../slideLayouts/slideLayout2.xml"/><Relationship Id="rId24" Type="http://schemas.openxmlformats.org/officeDocument/2006/relationships/tags" Target="../tags/tag39.xml"/><Relationship Id="rId23" Type="http://schemas.openxmlformats.org/officeDocument/2006/relationships/tags" Target="../tags/tag38.xml"/><Relationship Id="rId22" Type="http://schemas.openxmlformats.org/officeDocument/2006/relationships/tags" Target="../tags/tag37.xml"/><Relationship Id="rId21" Type="http://schemas.openxmlformats.org/officeDocument/2006/relationships/tags" Target="../tags/tag36.xml"/><Relationship Id="rId20" Type="http://schemas.openxmlformats.org/officeDocument/2006/relationships/tags" Target="../tags/tag35.xml"/><Relationship Id="rId2" Type="http://schemas.openxmlformats.org/officeDocument/2006/relationships/image" Target="../media/image10.png"/><Relationship Id="rId19" Type="http://schemas.openxmlformats.org/officeDocument/2006/relationships/tags" Target="../tags/tag34.xml"/><Relationship Id="rId18" Type="http://schemas.openxmlformats.org/officeDocument/2006/relationships/tags" Target="../tags/tag33.xml"/><Relationship Id="rId17" Type="http://schemas.openxmlformats.org/officeDocument/2006/relationships/image" Target="../media/image19.svg"/><Relationship Id="rId16" Type="http://schemas.openxmlformats.org/officeDocument/2006/relationships/image" Target="../media/image18.png"/><Relationship Id="rId15" Type="http://schemas.openxmlformats.org/officeDocument/2006/relationships/image" Target="../media/image17.svg"/><Relationship Id="rId14" Type="http://schemas.openxmlformats.org/officeDocument/2006/relationships/image" Target="../media/image16.png"/><Relationship Id="rId13" Type="http://schemas.openxmlformats.org/officeDocument/2006/relationships/tags" Target="../tags/tag32.xml"/><Relationship Id="rId12" Type="http://schemas.openxmlformats.org/officeDocument/2006/relationships/tags" Target="../tags/tag31.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image" Target="../media/image20.jpe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9" Type="http://schemas.openxmlformats.org/officeDocument/2006/relationships/image" Target="../media/image17.svg"/><Relationship Id="rId8" Type="http://schemas.openxmlformats.org/officeDocument/2006/relationships/image" Target="../media/image16.png"/><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image" Target="../media/image11.svg"/><Relationship Id="rId2" Type="http://schemas.openxmlformats.org/officeDocument/2006/relationships/image" Target="../media/image10.png"/><Relationship Id="rId15" Type="http://schemas.openxmlformats.org/officeDocument/2006/relationships/notesSlide" Target="../notesSlides/notesSlide16.xml"/><Relationship Id="rId14" Type="http://schemas.openxmlformats.org/officeDocument/2006/relationships/slideLayout" Target="../slideLayouts/slideLayout2.xml"/><Relationship Id="rId13" Type="http://schemas.openxmlformats.org/officeDocument/2006/relationships/tags" Target="../tags/tag53.xml"/><Relationship Id="rId12" Type="http://schemas.openxmlformats.org/officeDocument/2006/relationships/tags" Target="../tags/tag52.xml"/><Relationship Id="rId11" Type="http://schemas.openxmlformats.org/officeDocument/2006/relationships/tags" Target="../tags/tag51.xml"/><Relationship Id="rId10" Type="http://schemas.openxmlformats.org/officeDocument/2006/relationships/tags" Target="../tags/tag50.xml"/><Relationship Id="rId1" Type="http://schemas.openxmlformats.org/officeDocument/2006/relationships/tags" Target="../tags/tag45.xml"/></Relationships>
</file>

<file path=ppt/slides/_rels/slide17.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0" Type="http://schemas.openxmlformats.org/officeDocument/2006/relationships/notesSlide" Target="../notesSlides/notesSlide17.xml"/><Relationship Id="rId2" Type="http://schemas.openxmlformats.org/officeDocument/2006/relationships/tags" Target="../tags/tag55.xml"/><Relationship Id="rId19" Type="http://schemas.openxmlformats.org/officeDocument/2006/relationships/slideLayout" Target="../slideLayouts/slideLayout2.xml"/><Relationship Id="rId18" Type="http://schemas.openxmlformats.org/officeDocument/2006/relationships/tags" Target="../tags/tag71.xml"/><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tags" Target="../tags/tag5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7.jpeg"/><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pic>
        <p:nvPicPr>
          <p:cNvPr id="2" name="图片 1" descr="雷军背景图1"/>
          <p:cNvPicPr>
            <a:picLocks noChangeAspect="1"/>
          </p:cNvPicPr>
          <p:nvPr/>
        </p:nvPicPr>
        <p:blipFill>
          <a:blip r:embed="rId1"/>
          <a:stretch>
            <a:fillRect/>
          </a:stretch>
        </p:blipFill>
        <p:spPr>
          <a:xfrm>
            <a:off x="46990" y="0"/>
            <a:ext cx="12185650" cy="6858000"/>
          </a:xfrm>
          <a:prstGeom prst="rect">
            <a:avLst/>
          </a:prstGeom>
        </p:spPr>
      </p:pic>
      <p:sp>
        <p:nvSpPr>
          <p:cNvPr id="12" name="文本框 66"/>
          <p:cNvSpPr txBox="1">
            <a:spLocks noChangeArrowheads="1"/>
          </p:cNvSpPr>
          <p:nvPr/>
        </p:nvSpPr>
        <p:spPr bwMode="auto">
          <a:xfrm rot="21060000">
            <a:off x="1149350" y="4084955"/>
            <a:ext cx="382714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4000" spc="400" dirty="0">
                <a:solidFill>
                  <a:schemeClr val="bg1"/>
                </a:solidFill>
                <a:latin typeface="Times New Roman" panose="02020603050405020304" charset="0"/>
                <a:ea typeface="华文楷体" panose="02010600040101010101" charset="-122"/>
                <a:cs typeface="Times New Roman" panose="02020603050405020304" charset="0"/>
              </a:rPr>
              <a:t>Are you OK</a:t>
            </a:r>
            <a:r>
              <a:rPr lang="zh-CN" altLang="en-US" sz="4000" spc="400" dirty="0">
                <a:solidFill>
                  <a:schemeClr val="bg1"/>
                </a:solidFill>
                <a:latin typeface="Times New Roman" panose="02020603050405020304" charset="0"/>
                <a:ea typeface="华文楷体" panose="02010600040101010101" charset="-122"/>
                <a:cs typeface="Times New Roman" panose="02020603050405020304" charset="0"/>
              </a:rPr>
              <a:t>？</a:t>
            </a:r>
            <a:endParaRPr lang="zh-CN" altLang="en-US" sz="4000" spc="400" dirty="0">
              <a:solidFill>
                <a:schemeClr val="bg1"/>
              </a:solidFill>
              <a:latin typeface="Times New Roman" panose="02020603050405020304" charset="0"/>
              <a:ea typeface="华文楷体" panose="02010600040101010101" charset="-122"/>
              <a:cs typeface="Times New Roman" panose="02020603050405020304" charset="0"/>
            </a:endParaRPr>
          </a:p>
        </p:txBody>
      </p:sp>
      <p:sp>
        <p:nvSpPr>
          <p:cNvPr id="5" name="文本框 13"/>
          <p:cNvSpPr txBox="1">
            <a:spLocks noChangeArrowheads="1"/>
          </p:cNvSpPr>
          <p:nvPr>
            <p:custDataLst>
              <p:tags r:id="rId2"/>
            </p:custDataLst>
          </p:nvPr>
        </p:nvSpPr>
        <p:spPr bwMode="auto">
          <a:xfrm>
            <a:off x="1631315" y="2715895"/>
            <a:ext cx="2350770"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sz="6600" dirty="0">
                <a:solidFill>
                  <a:schemeClr val="bg1"/>
                </a:solidFill>
                <a:latin typeface="华文楷体" panose="02010600040101010101" charset="-122"/>
                <a:ea typeface="华文楷体" panose="02010600040101010101" charset="-122"/>
                <a:cs typeface="华文楷体" panose="02010600040101010101" charset="-122"/>
              </a:rPr>
              <a:t>雷军</a:t>
            </a:r>
            <a:endParaRPr lang="en-US" altLang="zh-CN" sz="6600" dirty="0">
              <a:solidFill>
                <a:schemeClr val="bg1"/>
              </a:solidFill>
              <a:latin typeface="华文楷体" panose="02010600040101010101" charset="-122"/>
              <a:ea typeface="华文楷体" panose="02010600040101010101" charset="-122"/>
              <a:cs typeface="华文楷体" panose="02010600040101010101" charset="-122"/>
            </a:endParaRPr>
          </a:p>
        </p:txBody>
      </p:sp>
      <p:sp>
        <p:nvSpPr>
          <p:cNvPr id="6" name="文本框 13"/>
          <p:cNvSpPr txBox="1">
            <a:spLocks noChangeArrowheads="1"/>
          </p:cNvSpPr>
          <p:nvPr>
            <p:custDataLst>
              <p:tags r:id="rId3"/>
            </p:custDataLst>
          </p:nvPr>
        </p:nvSpPr>
        <p:spPr bwMode="auto">
          <a:xfrm>
            <a:off x="551180" y="1701165"/>
            <a:ext cx="3583940" cy="1106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sz="6600" dirty="0">
                <a:solidFill>
                  <a:schemeClr val="bg1"/>
                </a:solidFill>
                <a:latin typeface="华文楷体" panose="02010600040101010101" charset="-122"/>
                <a:ea typeface="华文楷体" panose="02010600040101010101" charset="-122"/>
                <a:cs typeface="华文楷体" panose="02010600040101010101" charset="-122"/>
              </a:rPr>
              <a:t>“</a:t>
            </a:r>
            <a:r>
              <a:rPr lang="zh-CN" altLang="en-US" sz="6600" dirty="0">
                <a:solidFill>
                  <a:schemeClr val="bg1"/>
                </a:solidFill>
                <a:latin typeface="华文楷体" panose="02010600040101010101" charset="-122"/>
                <a:ea typeface="华文楷体" panose="02010600040101010101" charset="-122"/>
                <a:cs typeface="华文楷体" panose="02010600040101010101" charset="-122"/>
              </a:rPr>
              <a:t>雷布斯</a:t>
            </a:r>
            <a:r>
              <a:rPr lang="en-US" altLang="zh-CN" sz="6600" dirty="0">
                <a:solidFill>
                  <a:schemeClr val="bg1"/>
                </a:solidFill>
                <a:latin typeface="华文楷体" panose="02010600040101010101" charset="-122"/>
                <a:ea typeface="华文楷体" panose="02010600040101010101" charset="-122"/>
                <a:cs typeface="华文楷体" panose="02010600040101010101" charset="-122"/>
              </a:rPr>
              <a:t>”</a:t>
            </a:r>
            <a:endParaRPr lang="en-US" altLang="zh-CN" sz="6600" dirty="0">
              <a:solidFill>
                <a:schemeClr val="bg1"/>
              </a:solidFill>
              <a:latin typeface="华文楷体" panose="02010600040101010101" charset="-122"/>
              <a:ea typeface="华文楷体" panose="02010600040101010101" charset="-122"/>
              <a:cs typeface="华文楷体" panose="02010600040101010101" charset="-122"/>
            </a:endParaRPr>
          </a:p>
        </p:txBody>
      </p:sp>
      <p:sp>
        <p:nvSpPr>
          <p:cNvPr id="7" name="文本框 6"/>
          <p:cNvSpPr txBox="1"/>
          <p:nvPr/>
        </p:nvSpPr>
        <p:spPr>
          <a:xfrm>
            <a:off x="8175625" y="621030"/>
            <a:ext cx="2806065" cy="4792980"/>
          </a:xfrm>
          <a:prstGeom prst="rect">
            <a:avLst/>
          </a:prstGeom>
          <a:noFill/>
        </p:spPr>
        <p:txBody>
          <a:bodyPr vert="eaVert" wrap="square" rtlCol="0">
            <a:noAutofit/>
          </a:bodyPr>
          <a:p>
            <a:pPr algn="ctr" eaLnBrk="1" hangingPunct="1"/>
            <a:r>
              <a:rPr sz="6600" b="1" dirty="0">
                <a:solidFill>
                  <a:schemeClr val="bg1"/>
                </a:solidFill>
                <a:latin typeface="华文楷体" panose="02010600040101010101" charset="-122"/>
                <a:ea typeface="华文楷体" panose="02010600040101010101" charset="-122"/>
                <a:cs typeface="华文楷体" panose="02010600040101010101" charset="-122"/>
                <a:sym typeface="+mn-ea"/>
              </a:rPr>
              <a:t>互联网</a:t>
            </a:r>
            <a:r>
              <a:rPr lang="zh-CN" sz="6600" b="1" dirty="0">
                <a:solidFill>
                  <a:schemeClr val="bg1"/>
                </a:solidFill>
                <a:latin typeface="华文楷体" panose="02010600040101010101" charset="-122"/>
                <a:ea typeface="华文楷体" panose="02010600040101010101" charset="-122"/>
                <a:cs typeface="华文楷体" panose="02010600040101010101" charset="-122"/>
                <a:sym typeface="+mn-ea"/>
              </a:rPr>
              <a:t>时</a:t>
            </a:r>
            <a:r>
              <a:rPr sz="6600" b="1" dirty="0">
                <a:solidFill>
                  <a:schemeClr val="bg1"/>
                </a:solidFill>
                <a:latin typeface="华文楷体" panose="02010600040101010101" charset="-122"/>
                <a:ea typeface="华文楷体" panose="02010600040101010101" charset="-122"/>
                <a:cs typeface="华文楷体" panose="02010600040101010101" charset="-122"/>
                <a:sym typeface="+mn-ea"/>
              </a:rPr>
              <a:t>代</a:t>
            </a:r>
            <a:endParaRPr lang="zh-CN" sz="6600" b="1" dirty="0">
              <a:solidFill>
                <a:schemeClr val="bg1"/>
              </a:solidFill>
              <a:latin typeface="华文楷体" panose="02010600040101010101" charset="-122"/>
              <a:ea typeface="华文楷体" panose="02010600040101010101" charset="-122"/>
              <a:cs typeface="华文楷体" panose="02010600040101010101" charset="-122"/>
            </a:endParaRPr>
          </a:p>
          <a:p>
            <a:pPr algn="ctr" eaLnBrk="1" hangingPunct="1"/>
            <a:r>
              <a:rPr sz="6600" b="1" dirty="0">
                <a:solidFill>
                  <a:schemeClr val="bg1"/>
                </a:solidFill>
                <a:latin typeface="华文楷体" panose="02010600040101010101" charset="-122"/>
                <a:ea typeface="华文楷体" panose="02010600040101010101" charset="-122"/>
                <a:cs typeface="华文楷体" panose="02010600040101010101" charset="-122"/>
                <a:sym typeface="+mn-ea"/>
              </a:rPr>
              <a:t>创业狂人</a:t>
            </a:r>
            <a:endParaRPr lang="en-US" altLang="zh-CN" sz="6600" b="1" dirty="0">
              <a:solidFill>
                <a:schemeClr val="bg1"/>
              </a:solidFill>
              <a:latin typeface="华文楷体" panose="02010600040101010101" charset="-122"/>
              <a:ea typeface="华文楷体" panose="02010600040101010101" charset="-122"/>
              <a:cs typeface="华文楷体" panose="02010600040101010101" charset="-122"/>
            </a:endParaRPr>
          </a:p>
          <a:p>
            <a:endParaRPr lang="en-US" altLang="zh-CN" sz="6600" b="1"/>
          </a:p>
        </p:txBody>
      </p:sp>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407368" y="404664"/>
            <a:ext cx="2232249" cy="577316"/>
            <a:chOff x="1127448" y="667389"/>
            <a:chExt cx="2232249" cy="577316"/>
          </a:xfrm>
        </p:grpSpPr>
        <p:sp>
          <p:nvSpPr>
            <p:cNvPr id="43" name="矩形 42"/>
            <p:cNvSpPr/>
            <p:nvPr/>
          </p:nvSpPr>
          <p:spPr>
            <a:xfrm flipH="1">
              <a:off x="1127448" y="667389"/>
              <a:ext cx="1033842" cy="577316"/>
            </a:xfrm>
            <a:prstGeom prst="rect">
              <a:avLst/>
            </a:prstGeom>
            <a:noFill/>
            <a:ln w="38100">
              <a:gradFill flip="none" rotWithShape="1">
                <a:gsLst>
                  <a:gs pos="0">
                    <a:schemeClr val="tx1">
                      <a:lumMod val="85000"/>
                      <a:lumOff val="15000"/>
                    </a:schemeClr>
                  </a:gs>
                  <a:gs pos="38000">
                    <a:schemeClr val="tx1">
                      <a:lumMod val="85000"/>
                      <a:lumOff val="15000"/>
                      <a:alpha val="70000"/>
                    </a:schemeClr>
                  </a:gs>
                  <a:gs pos="73000">
                    <a:schemeClr val="tx1">
                      <a:lumMod val="85000"/>
                      <a:lumOff val="15000"/>
                      <a:alpha val="50000"/>
                    </a:schemeClr>
                  </a:gs>
                  <a:gs pos="100000">
                    <a:schemeClr val="bg1"/>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4" name="文本框 43"/>
            <p:cNvSpPr txBox="1"/>
            <p:nvPr/>
          </p:nvSpPr>
          <p:spPr>
            <a:xfrm>
              <a:off x="1271465" y="694682"/>
              <a:ext cx="2088232" cy="521970"/>
            </a:xfrm>
            <a:prstGeom prst="rect">
              <a:avLst/>
            </a:prstGeom>
            <a:solidFill>
              <a:schemeClr val="bg1"/>
            </a:solidFill>
            <a:ln>
              <a:noFill/>
            </a:ln>
          </p:spPr>
          <p:txBody>
            <a:bodyPr vert="horz" wrap="square" rtlCol="0">
              <a:spAutoFit/>
            </a:bodyPr>
            <a:lstStyle/>
            <a:p>
              <a:pPr>
                <a:defRPr/>
              </a:pPr>
              <a:r>
                <a:rPr lang="zh-CN" altLang="en-US" sz="2800" dirty="0">
                  <a:solidFill>
                    <a:schemeClr val="tx1">
                      <a:lumMod val="85000"/>
                      <a:lumOff val="15000"/>
                    </a:schemeClr>
                  </a:solidFill>
                  <a:latin typeface="华文彩云" panose="02010800040101010101" charset="-122"/>
                  <a:ea typeface="华文彩云" panose="02010800040101010101" charset="-122"/>
                </a:rPr>
                <a:t>初创期</a:t>
              </a:r>
              <a:endParaRPr lang="zh-CN" altLang="en-US" sz="2800" dirty="0">
                <a:solidFill>
                  <a:schemeClr val="tx1">
                    <a:lumMod val="85000"/>
                    <a:lumOff val="15000"/>
                  </a:schemeClr>
                </a:solidFill>
                <a:latin typeface="华文彩云" panose="02010800040101010101" charset="-122"/>
                <a:ea typeface="华文彩云" panose="02010800040101010101" charset="-122"/>
              </a:endParaRPr>
            </a:p>
          </p:txBody>
        </p:sp>
      </p:grpSp>
      <p:grpSp>
        <p:nvGrpSpPr>
          <p:cNvPr id="13" name="组合 12"/>
          <p:cNvGrpSpPr/>
          <p:nvPr/>
        </p:nvGrpSpPr>
        <p:grpSpPr>
          <a:xfrm>
            <a:off x="911225" y="1125220"/>
            <a:ext cx="10016490" cy="4902835"/>
            <a:chOff x="1435" y="1772"/>
            <a:chExt cx="15774" cy="7721"/>
          </a:xfrm>
        </p:grpSpPr>
        <p:grpSp>
          <p:nvGrpSpPr>
            <p:cNvPr id="3" name="组合 2"/>
            <p:cNvGrpSpPr/>
            <p:nvPr/>
          </p:nvGrpSpPr>
          <p:grpSpPr>
            <a:xfrm>
              <a:off x="1435" y="4689"/>
              <a:ext cx="15730" cy="2360"/>
              <a:chOff x="1566" y="4751"/>
              <a:chExt cx="15730" cy="2360"/>
            </a:xfrm>
          </p:grpSpPr>
          <p:grpSp>
            <p:nvGrpSpPr>
              <p:cNvPr id="24" name="组合 23"/>
              <p:cNvGrpSpPr/>
              <p:nvPr/>
            </p:nvGrpSpPr>
            <p:grpSpPr>
              <a:xfrm>
                <a:off x="1566" y="4751"/>
                <a:ext cx="1495" cy="1424"/>
                <a:chOff x="5208" y="2465"/>
                <a:chExt cx="2500" cy="2380"/>
              </a:xfrm>
            </p:grpSpPr>
            <p:sp>
              <p:nvSpPr>
                <p:cNvPr id="4" name="正五边形 3"/>
                <p:cNvSpPr/>
                <p:nvPr>
                  <p:custDataLst>
                    <p:tags r:id="rId1"/>
                  </p:custDataLst>
                </p:nvPr>
              </p:nvSpPr>
              <p:spPr>
                <a:xfrm>
                  <a:off x="5208" y="2465"/>
                  <a:ext cx="2500" cy="2381"/>
                </a:xfrm>
                <a:prstGeom prst="pentag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4" name="图片 13" descr="3b32303039333138343bd2feb2d8"/>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31" y="3238"/>
                  <a:ext cx="1274" cy="1274"/>
                </a:xfrm>
                <a:prstGeom prst="rect">
                  <a:avLst/>
                </a:prstGeom>
              </p:spPr>
            </p:pic>
          </p:grpSp>
          <p:grpSp>
            <p:nvGrpSpPr>
              <p:cNvPr id="15" name="组合 14"/>
              <p:cNvGrpSpPr/>
              <p:nvPr/>
            </p:nvGrpSpPr>
            <p:grpSpPr>
              <a:xfrm rot="0">
                <a:off x="3575" y="4822"/>
                <a:ext cx="13721" cy="2289"/>
                <a:chOff x="1588947" y="4783817"/>
                <a:chExt cx="8713390" cy="1453515"/>
              </a:xfrm>
            </p:grpSpPr>
            <p:sp>
              <p:nvSpPr>
                <p:cNvPr id="16" name="矩形 1"/>
                <p:cNvSpPr>
                  <a:spLocks noChangeArrowheads="1"/>
                </p:cNvSpPr>
                <p:nvPr>
                  <p:custDataLst>
                    <p:tags r:id="rId4"/>
                  </p:custDataLst>
                </p:nvPr>
              </p:nvSpPr>
              <p:spPr bwMode="auto">
                <a:xfrm>
                  <a:off x="1940760" y="4783817"/>
                  <a:ext cx="18873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a:solidFill>
                        <a:schemeClr val="tx1">
                          <a:lumMod val="85000"/>
                          <a:lumOff val="15000"/>
                        </a:schemeClr>
                      </a:solidFill>
                      <a:latin typeface="华文楷体" panose="02010600040101010101" charset="-122"/>
                      <a:ea typeface="华文楷体" panose="02010600040101010101" charset="-122"/>
                    </a:rPr>
                    <a:t>观察细微</a:t>
                  </a:r>
                  <a:endParaRPr lang="zh-CN" altLang="en-US" sz="2400" b="1" dirty="0">
                    <a:solidFill>
                      <a:schemeClr val="tx1">
                        <a:lumMod val="85000"/>
                        <a:lumOff val="15000"/>
                      </a:schemeClr>
                    </a:solidFill>
                    <a:latin typeface="华文楷体" panose="02010600040101010101" charset="-122"/>
                    <a:ea typeface="华文楷体" panose="02010600040101010101" charset="-122"/>
                  </a:endParaRPr>
                </a:p>
              </p:txBody>
            </p:sp>
            <p:sp>
              <p:nvSpPr>
                <p:cNvPr id="19" name="文本框 66"/>
                <p:cNvSpPr txBox="1">
                  <a:spLocks noChangeArrowheads="1"/>
                </p:cNvSpPr>
                <p:nvPr>
                  <p:custDataLst>
                    <p:tags r:id="rId5"/>
                  </p:custDataLst>
                </p:nvPr>
              </p:nvSpPr>
              <p:spPr bwMode="auto">
                <a:xfrm>
                  <a:off x="1588947" y="5222602"/>
                  <a:ext cx="871339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sz="2000" dirty="0">
                      <a:solidFill>
                        <a:schemeClr val="tx1">
                          <a:lumMod val="85000"/>
                          <a:lumOff val="15000"/>
                        </a:schemeClr>
                      </a:solidFill>
                      <a:latin typeface="华文楷体" panose="02010600040101010101" charset="-122"/>
                      <a:ea typeface="华文楷体" panose="02010600040101010101" charset="-122"/>
                    </a:rPr>
                    <a:t>雷军对市场的敏锐观察力是他的另一个优点。他能够深入理解消费者的需求，并通过创新的产品和服务来满足他们。早期雷军亲自上门考察用户,学习他们使用手机的需求和痛点,设计出低价高性价比的小米机型赢得用户心。</a:t>
                  </a:r>
                  <a:endParaRPr sz="2000" dirty="0">
                    <a:solidFill>
                      <a:schemeClr val="tx1">
                        <a:lumMod val="85000"/>
                        <a:lumOff val="15000"/>
                      </a:schemeClr>
                    </a:solidFill>
                    <a:latin typeface="华文楷体" panose="02010600040101010101" charset="-122"/>
                    <a:ea typeface="华文楷体" panose="02010600040101010101" charset="-122"/>
                  </a:endParaRPr>
                </a:p>
              </p:txBody>
            </p:sp>
            <p:cxnSp>
              <p:nvCxnSpPr>
                <p:cNvPr id="20" name="直接连接符 19"/>
                <p:cNvCxnSpPr/>
                <p:nvPr>
                  <p:custDataLst>
                    <p:tags r:id="rId6"/>
                  </p:custDataLst>
                </p:nvPr>
              </p:nvCxnSpPr>
              <p:spPr>
                <a:xfrm flipV="1">
                  <a:off x="1588947" y="5196599"/>
                  <a:ext cx="2072005" cy="127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 name="组合 1"/>
            <p:cNvGrpSpPr/>
            <p:nvPr/>
          </p:nvGrpSpPr>
          <p:grpSpPr>
            <a:xfrm>
              <a:off x="1435" y="1772"/>
              <a:ext cx="15774" cy="2812"/>
              <a:chOff x="1593" y="2339"/>
              <a:chExt cx="15774" cy="2812"/>
            </a:xfrm>
          </p:grpSpPr>
          <p:grpSp>
            <p:nvGrpSpPr>
              <p:cNvPr id="5" name="组合 4"/>
              <p:cNvGrpSpPr/>
              <p:nvPr/>
            </p:nvGrpSpPr>
            <p:grpSpPr>
              <a:xfrm rot="0">
                <a:off x="3469" y="2339"/>
                <a:ext cx="13898" cy="2813"/>
                <a:chOff x="1528080" y="4797152"/>
                <a:chExt cx="10443547" cy="1786255"/>
              </a:xfrm>
            </p:grpSpPr>
            <p:sp>
              <p:nvSpPr>
                <p:cNvPr id="6" name="矩形 1"/>
                <p:cNvSpPr>
                  <a:spLocks noChangeArrowheads="1"/>
                </p:cNvSpPr>
                <p:nvPr>
                  <p:custDataLst>
                    <p:tags r:id="rId7"/>
                  </p:custDataLst>
                </p:nvPr>
              </p:nvSpPr>
              <p:spPr bwMode="auto">
                <a:xfrm>
                  <a:off x="1959409" y="4797152"/>
                  <a:ext cx="2318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a:solidFill>
                        <a:schemeClr val="tx1">
                          <a:lumMod val="85000"/>
                          <a:lumOff val="15000"/>
                        </a:schemeClr>
                      </a:solidFill>
                      <a:latin typeface="华文楷体" panose="02010600040101010101" charset="-122"/>
                      <a:ea typeface="华文楷体" panose="02010600040101010101" charset="-122"/>
                    </a:rPr>
                    <a:t>勇于尝试</a:t>
                  </a:r>
                  <a:endParaRPr lang="zh-CN" altLang="en-US" sz="2400" b="1" dirty="0">
                    <a:solidFill>
                      <a:schemeClr val="tx1">
                        <a:lumMod val="85000"/>
                        <a:lumOff val="15000"/>
                      </a:schemeClr>
                    </a:solidFill>
                    <a:latin typeface="华文楷体" panose="02010600040101010101" charset="-122"/>
                    <a:ea typeface="华文楷体" panose="02010600040101010101" charset="-122"/>
                  </a:endParaRPr>
                </a:p>
              </p:txBody>
            </p:sp>
            <p:sp>
              <p:nvSpPr>
                <p:cNvPr id="7" name="文本框 66"/>
                <p:cNvSpPr txBox="1">
                  <a:spLocks noChangeArrowheads="1"/>
                </p:cNvSpPr>
                <p:nvPr>
                  <p:custDataLst>
                    <p:tags r:id="rId8"/>
                  </p:custDataLst>
                </p:nvPr>
              </p:nvSpPr>
              <p:spPr bwMode="auto">
                <a:xfrm>
                  <a:off x="1607733" y="5261337"/>
                  <a:ext cx="10363894"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2000" dirty="0">
                      <a:solidFill>
                        <a:schemeClr val="tx1">
                          <a:lumMod val="85000"/>
                          <a:lumOff val="15000"/>
                        </a:schemeClr>
                      </a:solidFill>
                      <a:latin typeface="华文楷体" panose="02010600040101010101" charset="-122"/>
                      <a:ea typeface="华文楷体" panose="02010600040101010101" charset="-122"/>
                    </a:rPr>
                    <a:t>创办小米之初,雷军决定只卖技术产品,没有任何行业背景的他绝对放弃安全项目,对于这个高风险举措,他的决定在当时可能看起来冒险，但现在看来，这正是他的成功之处。他但勇敢地抓住了机遇，创建了小米公司。他在创业初期表现出的勇于尝试的精神是他成功的关键。</a:t>
                  </a:r>
                  <a:endParaRPr lang="en-US" altLang="zh-CN" sz="2000" dirty="0">
                    <a:solidFill>
                      <a:schemeClr val="tx1">
                        <a:lumMod val="85000"/>
                        <a:lumOff val="15000"/>
                      </a:schemeClr>
                    </a:solidFill>
                    <a:latin typeface="华文楷体" panose="02010600040101010101" charset="-122"/>
                    <a:ea typeface="华文楷体" panose="02010600040101010101" charset="-122"/>
                  </a:endParaRPr>
                </a:p>
              </p:txBody>
            </p:sp>
            <p:cxnSp>
              <p:nvCxnSpPr>
                <p:cNvPr id="8" name="直接连接符 7"/>
                <p:cNvCxnSpPr/>
                <p:nvPr>
                  <p:custDataLst>
                    <p:tags r:id="rId9"/>
                  </p:custDataLst>
                </p:nvPr>
              </p:nvCxnSpPr>
              <p:spPr>
                <a:xfrm>
                  <a:off x="1528080" y="5198504"/>
                  <a:ext cx="255640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1593" y="2428"/>
                <a:ext cx="1505" cy="1433"/>
                <a:chOff x="2910" y="1091"/>
                <a:chExt cx="2500" cy="2380"/>
              </a:xfrm>
            </p:grpSpPr>
            <p:sp>
              <p:nvSpPr>
                <p:cNvPr id="21" name="正五边形 20"/>
                <p:cNvSpPr/>
                <p:nvPr>
                  <p:custDataLst>
                    <p:tags r:id="rId10"/>
                  </p:custDataLst>
                </p:nvPr>
              </p:nvSpPr>
              <p:spPr>
                <a:xfrm>
                  <a:off x="2910" y="1091"/>
                  <a:ext cx="2500" cy="2381"/>
                </a:xfrm>
                <a:prstGeom prst="pentag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2" name="图片 21" descr="3b333633383939323bc2b7b1ea"/>
                <p:cNvPicPr>
                  <a:picLocks noChangeAspect="1"/>
                </p:cNvPicPr>
                <p:nvPr>
                  <p:custDataLst>
                    <p:tags r:id="rId11"/>
                  </p:custDataLst>
                </p:nvPr>
              </p:nvPicPr>
              <p:blipFill>
                <a:blip r:embed="rId12">
                  <a:extLst>
                    <a:ext uri="{96DAC541-7B7A-43D3-8B79-37D633B846F1}">
                      <asvg:svgBlip xmlns:asvg="http://schemas.microsoft.com/office/drawing/2016/SVG/main" r:embed="rId13"/>
                    </a:ext>
                  </a:extLst>
                </a:blip>
                <a:stretch>
                  <a:fillRect/>
                </a:stretch>
              </p:blipFill>
              <p:spPr>
                <a:xfrm>
                  <a:off x="3590" y="1885"/>
                  <a:ext cx="1160" cy="1160"/>
                </a:xfrm>
                <a:prstGeom prst="rect">
                  <a:avLst/>
                </a:prstGeom>
              </p:spPr>
            </p:pic>
          </p:grpSp>
        </p:grpSp>
        <p:grpSp>
          <p:nvGrpSpPr>
            <p:cNvPr id="10" name="组合 9"/>
            <p:cNvGrpSpPr/>
            <p:nvPr/>
          </p:nvGrpSpPr>
          <p:grpSpPr>
            <a:xfrm>
              <a:off x="1435" y="7215"/>
              <a:ext cx="15537" cy="2279"/>
              <a:chOff x="1639" y="6991"/>
              <a:chExt cx="15537" cy="2279"/>
            </a:xfrm>
          </p:grpSpPr>
          <p:grpSp>
            <p:nvGrpSpPr>
              <p:cNvPr id="64" name="组合 63"/>
              <p:cNvGrpSpPr/>
              <p:nvPr/>
            </p:nvGrpSpPr>
            <p:grpSpPr>
              <a:xfrm rot="0">
                <a:off x="3478" y="6991"/>
                <a:ext cx="13698" cy="2279"/>
                <a:chOff x="1589086" y="4772279"/>
                <a:chExt cx="2183130" cy="1507456"/>
              </a:xfrm>
            </p:grpSpPr>
            <p:sp>
              <p:nvSpPr>
                <p:cNvPr id="65" name="矩形 1"/>
                <p:cNvSpPr>
                  <a:spLocks noChangeArrowheads="1"/>
                </p:cNvSpPr>
                <p:nvPr>
                  <p:custDataLst>
                    <p:tags r:id="rId14"/>
                  </p:custDataLst>
                </p:nvPr>
              </p:nvSpPr>
              <p:spPr bwMode="auto">
                <a:xfrm>
                  <a:off x="1704493" y="4772279"/>
                  <a:ext cx="447045" cy="4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a:solidFill>
                        <a:schemeClr val="tx1"/>
                      </a:solidFill>
                      <a:latin typeface="华文楷体" panose="02010600040101010101" charset="-122"/>
                      <a:ea typeface="华文楷体" panose="02010600040101010101" charset="-122"/>
                    </a:rPr>
                    <a:t>欲速不达</a:t>
                  </a:r>
                  <a:endParaRPr lang="zh-CN" altLang="en-US" sz="2400" b="1" dirty="0">
                    <a:solidFill>
                      <a:schemeClr val="tx1"/>
                    </a:solidFill>
                    <a:latin typeface="华文楷体" panose="02010600040101010101" charset="-122"/>
                    <a:ea typeface="华文楷体" panose="02010600040101010101" charset="-122"/>
                  </a:endParaRPr>
                </a:p>
              </p:txBody>
            </p:sp>
            <p:sp>
              <p:nvSpPr>
                <p:cNvPr id="66" name="文本框 66"/>
                <p:cNvSpPr txBox="1">
                  <a:spLocks noChangeArrowheads="1"/>
                </p:cNvSpPr>
                <p:nvPr>
                  <p:custDataLst>
                    <p:tags r:id="rId15"/>
                  </p:custDataLst>
                </p:nvPr>
              </p:nvSpPr>
              <p:spPr bwMode="auto">
                <a:xfrm>
                  <a:off x="1589086" y="5222602"/>
                  <a:ext cx="2183130" cy="1057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sz="2000" dirty="0">
                      <a:solidFill>
                        <a:schemeClr val="tx1">
                          <a:lumMod val="85000"/>
                          <a:lumOff val="15000"/>
                        </a:schemeClr>
                      </a:solidFill>
                      <a:latin typeface="华文楷体" panose="02010600040101010101" charset="-122"/>
                      <a:ea typeface="华文楷体" panose="02010600040101010101" charset="-122"/>
                    </a:rPr>
                    <a:t>成功需要时间，没有捷径可以走。他知道创业是一个长期的过程，需要耐心、毅力和持久的努力。他的这种态度帮助他在面对困难和挑战时保持冷静，从长远角度进行规划和决策。</a:t>
                  </a:r>
                  <a:endParaRPr sz="2000" dirty="0">
                    <a:solidFill>
                      <a:schemeClr val="tx1">
                        <a:lumMod val="85000"/>
                        <a:lumOff val="15000"/>
                      </a:schemeClr>
                    </a:solidFill>
                    <a:latin typeface="华文楷体" panose="02010600040101010101" charset="-122"/>
                    <a:ea typeface="华文楷体" panose="02010600040101010101" charset="-122"/>
                  </a:endParaRPr>
                </a:p>
              </p:txBody>
            </p:sp>
            <p:cxnSp>
              <p:nvCxnSpPr>
                <p:cNvPr id="67" name="直接连接符 66"/>
                <p:cNvCxnSpPr/>
                <p:nvPr>
                  <p:custDataLst>
                    <p:tags r:id="rId16"/>
                  </p:custDataLst>
                </p:nvPr>
              </p:nvCxnSpPr>
              <p:spPr>
                <a:xfrm flipV="1">
                  <a:off x="1611897" y="5186623"/>
                  <a:ext cx="524182" cy="1124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639" y="7141"/>
                <a:ext cx="1474" cy="1404"/>
                <a:chOff x="1589" y="5894"/>
                <a:chExt cx="1474" cy="1404"/>
              </a:xfrm>
            </p:grpSpPr>
            <p:sp>
              <p:nvSpPr>
                <p:cNvPr id="9" name="正五边形 8"/>
                <p:cNvSpPr/>
                <p:nvPr>
                  <p:custDataLst>
                    <p:tags r:id="rId17"/>
                  </p:custDataLst>
                </p:nvPr>
              </p:nvSpPr>
              <p:spPr>
                <a:xfrm>
                  <a:off x="1589" y="5894"/>
                  <a:ext cx="1474" cy="1404"/>
                </a:xfrm>
                <a:prstGeom prst="pentag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5" name="图片 24" descr="3b32303137353239343bbad3c1f7"/>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889" y="6081"/>
                  <a:ext cx="970" cy="970"/>
                </a:xfrm>
                <a:prstGeom prst="rect">
                  <a:avLst/>
                </a:prstGeom>
              </p:spPr>
            </p:pic>
          </p:grpSp>
        </p:grpSp>
      </p:gr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407368" y="404664"/>
            <a:ext cx="2232249" cy="577316"/>
            <a:chOff x="1127448" y="667389"/>
            <a:chExt cx="2232249" cy="577316"/>
          </a:xfrm>
        </p:grpSpPr>
        <p:sp>
          <p:nvSpPr>
            <p:cNvPr id="43" name="矩形 42"/>
            <p:cNvSpPr/>
            <p:nvPr/>
          </p:nvSpPr>
          <p:spPr>
            <a:xfrm flipH="1">
              <a:off x="1127448" y="667389"/>
              <a:ext cx="1033842" cy="577316"/>
            </a:xfrm>
            <a:prstGeom prst="rect">
              <a:avLst/>
            </a:prstGeom>
            <a:noFill/>
            <a:ln w="38100">
              <a:gradFill flip="none" rotWithShape="1">
                <a:gsLst>
                  <a:gs pos="0">
                    <a:schemeClr val="tx1">
                      <a:lumMod val="85000"/>
                      <a:lumOff val="15000"/>
                    </a:schemeClr>
                  </a:gs>
                  <a:gs pos="38000">
                    <a:schemeClr val="tx1">
                      <a:lumMod val="85000"/>
                      <a:lumOff val="15000"/>
                      <a:alpha val="70000"/>
                    </a:schemeClr>
                  </a:gs>
                  <a:gs pos="73000">
                    <a:schemeClr val="tx1">
                      <a:lumMod val="85000"/>
                      <a:lumOff val="15000"/>
                      <a:alpha val="50000"/>
                    </a:schemeClr>
                  </a:gs>
                  <a:gs pos="100000">
                    <a:schemeClr val="bg1"/>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4" name="文本框 43"/>
            <p:cNvSpPr txBox="1"/>
            <p:nvPr/>
          </p:nvSpPr>
          <p:spPr>
            <a:xfrm>
              <a:off x="1271465" y="694682"/>
              <a:ext cx="2088232" cy="521970"/>
            </a:xfrm>
            <a:prstGeom prst="rect">
              <a:avLst/>
            </a:prstGeom>
            <a:solidFill>
              <a:schemeClr val="bg1"/>
            </a:solidFill>
            <a:ln>
              <a:noFill/>
            </a:ln>
          </p:spPr>
          <p:txBody>
            <a:bodyPr vert="horz" wrap="square" rtlCol="0">
              <a:spAutoFit/>
            </a:bodyPr>
            <a:lstStyle/>
            <a:p>
              <a:pPr>
                <a:defRPr/>
              </a:pPr>
              <a:r>
                <a:rPr lang="zh-CN" altLang="en-US" sz="2800" dirty="0">
                  <a:solidFill>
                    <a:schemeClr val="tx1">
                      <a:lumMod val="85000"/>
                      <a:lumOff val="15000"/>
                    </a:schemeClr>
                  </a:solidFill>
                  <a:latin typeface="华文彩云" panose="02010800040101010101" charset="-122"/>
                  <a:ea typeface="华文彩云" panose="02010800040101010101" charset="-122"/>
                </a:rPr>
                <a:t>初创期</a:t>
              </a:r>
              <a:endParaRPr lang="zh-CN" altLang="en-US" sz="2800" dirty="0">
                <a:solidFill>
                  <a:schemeClr val="tx1">
                    <a:lumMod val="85000"/>
                    <a:lumOff val="15000"/>
                  </a:schemeClr>
                </a:solidFill>
                <a:latin typeface="华文彩云" panose="02010800040101010101" charset="-122"/>
                <a:ea typeface="华文彩云" panose="02010800040101010101" charset="-122"/>
              </a:endParaRPr>
            </a:p>
          </p:txBody>
        </p:sp>
      </p:grpSp>
      <p:grpSp>
        <p:nvGrpSpPr>
          <p:cNvPr id="10" name="组合 9"/>
          <p:cNvGrpSpPr/>
          <p:nvPr/>
        </p:nvGrpSpPr>
        <p:grpSpPr>
          <a:xfrm>
            <a:off x="1158875" y="1772920"/>
            <a:ext cx="9332595" cy="3343910"/>
            <a:chOff x="1825" y="2792"/>
            <a:chExt cx="14697" cy="5266"/>
          </a:xfrm>
        </p:grpSpPr>
        <p:grpSp>
          <p:nvGrpSpPr>
            <p:cNvPr id="68" name="组合 67"/>
            <p:cNvGrpSpPr/>
            <p:nvPr/>
          </p:nvGrpSpPr>
          <p:grpSpPr>
            <a:xfrm rot="0">
              <a:off x="1825" y="2943"/>
              <a:ext cx="1455" cy="1385"/>
              <a:chOff x="7786" y="4558"/>
              <a:chExt cx="2500" cy="2380"/>
            </a:xfrm>
          </p:grpSpPr>
          <p:sp>
            <p:nvSpPr>
              <p:cNvPr id="11" name="正五边形 10"/>
              <p:cNvSpPr/>
              <p:nvPr/>
            </p:nvSpPr>
            <p:spPr>
              <a:xfrm>
                <a:off x="7786" y="4558"/>
                <a:ext cx="2500" cy="2381"/>
              </a:xfrm>
              <a:prstGeom prst="pentag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12"/>
              <p:cNvSpPr>
                <a:spLocks noEditPoints="1"/>
              </p:cNvSpPr>
              <p:nvPr/>
            </p:nvSpPr>
            <p:spPr bwMode="auto">
              <a:xfrm>
                <a:off x="8480" y="5316"/>
                <a:ext cx="1111" cy="1190"/>
              </a:xfrm>
              <a:custGeom>
                <a:avLst/>
                <a:gdLst>
                  <a:gd name="T0" fmla="*/ 108 w 243"/>
                  <a:gd name="T1" fmla="*/ 195 h 260"/>
                  <a:gd name="T2" fmla="*/ 109 w 243"/>
                  <a:gd name="T3" fmla="*/ 193 h 260"/>
                  <a:gd name="T4" fmla="*/ 105 w 243"/>
                  <a:gd name="T5" fmla="*/ 156 h 260"/>
                  <a:gd name="T6" fmla="*/ 120 w 243"/>
                  <a:gd name="T7" fmla="*/ 154 h 260"/>
                  <a:gd name="T8" fmla="*/ 131 w 243"/>
                  <a:gd name="T9" fmla="*/ 180 h 260"/>
                  <a:gd name="T10" fmla="*/ 139 w 243"/>
                  <a:gd name="T11" fmla="*/ 184 h 260"/>
                  <a:gd name="T12" fmla="*/ 155 w 243"/>
                  <a:gd name="T13" fmla="*/ 175 h 260"/>
                  <a:gd name="T14" fmla="*/ 137 w 243"/>
                  <a:gd name="T15" fmla="*/ 219 h 260"/>
                  <a:gd name="T16" fmla="*/ 115 w 243"/>
                  <a:gd name="T17" fmla="*/ 218 h 260"/>
                  <a:gd name="T18" fmla="*/ 87 w 243"/>
                  <a:gd name="T19" fmla="*/ 188 h 260"/>
                  <a:gd name="T20" fmla="*/ 179 w 243"/>
                  <a:gd name="T21" fmla="*/ 59 h 260"/>
                  <a:gd name="T22" fmla="*/ 138 w 243"/>
                  <a:gd name="T23" fmla="*/ 76 h 260"/>
                  <a:gd name="T24" fmla="*/ 154 w 243"/>
                  <a:gd name="T25" fmla="*/ 81 h 260"/>
                  <a:gd name="T26" fmla="*/ 157 w 243"/>
                  <a:gd name="T27" fmla="*/ 88 h 260"/>
                  <a:gd name="T28" fmla="*/ 147 w 243"/>
                  <a:gd name="T29" fmla="*/ 112 h 260"/>
                  <a:gd name="T30" fmla="*/ 158 w 243"/>
                  <a:gd name="T31" fmla="*/ 121 h 260"/>
                  <a:gd name="T32" fmla="*/ 179 w 243"/>
                  <a:gd name="T33" fmla="*/ 94 h 260"/>
                  <a:gd name="T34" fmla="*/ 181 w 243"/>
                  <a:gd name="T35" fmla="*/ 93 h 260"/>
                  <a:gd name="T36" fmla="*/ 190 w 243"/>
                  <a:gd name="T37" fmla="*/ 104 h 260"/>
                  <a:gd name="T38" fmla="*/ 164 w 243"/>
                  <a:gd name="T39" fmla="*/ 59 h 260"/>
                  <a:gd name="T40" fmla="*/ 143 w 243"/>
                  <a:gd name="T41" fmla="*/ 0 h 260"/>
                  <a:gd name="T42" fmla="*/ 108 w 243"/>
                  <a:gd name="T43" fmla="*/ 51 h 260"/>
                  <a:gd name="T44" fmla="*/ 97 w 243"/>
                  <a:gd name="T45" fmla="*/ 89 h 260"/>
                  <a:gd name="T46" fmla="*/ 110 w 243"/>
                  <a:gd name="T47" fmla="*/ 95 h 260"/>
                  <a:gd name="T48" fmla="*/ 126 w 243"/>
                  <a:gd name="T49" fmla="*/ 74 h 260"/>
                  <a:gd name="T50" fmla="*/ 135 w 243"/>
                  <a:gd name="T51" fmla="*/ 75 h 260"/>
                  <a:gd name="T52" fmla="*/ 154 w 243"/>
                  <a:gd name="T53" fmla="*/ 95 h 260"/>
                  <a:gd name="T54" fmla="*/ 148 w 243"/>
                  <a:gd name="T55" fmla="*/ 58 h 260"/>
                  <a:gd name="T56" fmla="*/ 149 w 243"/>
                  <a:gd name="T57" fmla="*/ 58 h 260"/>
                  <a:gd name="T58" fmla="*/ 109 w 243"/>
                  <a:gd name="T59" fmla="*/ 103 h 260"/>
                  <a:gd name="T60" fmla="*/ 85 w 243"/>
                  <a:gd name="T61" fmla="*/ 86 h 260"/>
                  <a:gd name="T62" fmla="*/ 86 w 243"/>
                  <a:gd name="T63" fmla="*/ 85 h 260"/>
                  <a:gd name="T64" fmla="*/ 83 w 243"/>
                  <a:gd name="T65" fmla="*/ 75 h 260"/>
                  <a:gd name="T66" fmla="*/ 22 w 243"/>
                  <a:gd name="T67" fmla="*/ 58 h 260"/>
                  <a:gd name="T68" fmla="*/ 66 w 243"/>
                  <a:gd name="T69" fmla="*/ 111 h 260"/>
                  <a:gd name="T70" fmla="*/ 73 w 243"/>
                  <a:gd name="T71" fmla="*/ 110 h 260"/>
                  <a:gd name="T72" fmla="*/ 90 w 243"/>
                  <a:gd name="T73" fmla="*/ 124 h 260"/>
                  <a:gd name="T74" fmla="*/ 103 w 243"/>
                  <a:gd name="T75" fmla="*/ 122 h 260"/>
                  <a:gd name="T76" fmla="*/ 106 w 243"/>
                  <a:gd name="T77" fmla="*/ 109 h 260"/>
                  <a:gd name="T78" fmla="*/ 222 w 243"/>
                  <a:gd name="T79" fmla="*/ 175 h 260"/>
                  <a:gd name="T80" fmla="*/ 202 w 243"/>
                  <a:gd name="T81" fmla="*/ 128 h 260"/>
                  <a:gd name="T82" fmla="*/ 196 w 243"/>
                  <a:gd name="T83" fmla="*/ 147 h 260"/>
                  <a:gd name="T84" fmla="*/ 188 w 243"/>
                  <a:gd name="T85" fmla="*/ 150 h 260"/>
                  <a:gd name="T86" fmla="*/ 159 w 243"/>
                  <a:gd name="T87" fmla="*/ 138 h 260"/>
                  <a:gd name="T88" fmla="*/ 149 w 243"/>
                  <a:gd name="T89" fmla="*/ 151 h 260"/>
                  <a:gd name="T90" fmla="*/ 181 w 243"/>
                  <a:gd name="T91" fmla="*/ 176 h 260"/>
                  <a:gd name="T92" fmla="*/ 182 w 243"/>
                  <a:gd name="T93" fmla="*/ 179 h 260"/>
                  <a:gd name="T94" fmla="*/ 169 w 243"/>
                  <a:gd name="T95" fmla="*/ 189 h 260"/>
                  <a:gd name="T96" fmla="*/ 228 w 243"/>
                  <a:gd name="T97" fmla="*/ 216 h 260"/>
                  <a:gd name="T98" fmla="*/ 100 w 243"/>
                  <a:gd name="T99" fmla="*/ 141 h 260"/>
                  <a:gd name="T100" fmla="*/ 92 w 243"/>
                  <a:gd name="T101" fmla="*/ 127 h 260"/>
                  <a:gd name="T102" fmla="*/ 63 w 243"/>
                  <a:gd name="T103" fmla="*/ 127 h 260"/>
                  <a:gd name="T104" fmla="*/ 55 w 243"/>
                  <a:gd name="T105" fmla="*/ 125 h 260"/>
                  <a:gd name="T106" fmla="*/ 62 w 243"/>
                  <a:gd name="T107" fmla="*/ 104 h 260"/>
                  <a:gd name="T108" fmla="*/ 32 w 243"/>
                  <a:gd name="T109" fmla="*/ 131 h 260"/>
                  <a:gd name="T110" fmla="*/ 48 w 243"/>
                  <a:gd name="T111" fmla="*/ 161 h 260"/>
                  <a:gd name="T112" fmla="*/ 83 w 243"/>
                  <a:gd name="T113" fmla="*/ 171 h 260"/>
                  <a:gd name="T114" fmla="*/ 88 w 243"/>
                  <a:gd name="T115" fmla="*/ 160 h 260"/>
                  <a:gd name="T116" fmla="*/ 70 w 243"/>
                  <a:gd name="T117" fmla="*/ 14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3" h="260">
                    <a:moveTo>
                      <a:pt x="87" y="188"/>
                    </a:moveTo>
                    <a:cubicBezTo>
                      <a:pt x="86" y="185"/>
                      <a:pt x="90" y="184"/>
                      <a:pt x="90" y="184"/>
                    </a:cubicBezTo>
                    <a:cubicBezTo>
                      <a:pt x="90" y="184"/>
                      <a:pt x="100" y="183"/>
                      <a:pt x="108" y="195"/>
                    </a:cubicBezTo>
                    <a:cubicBezTo>
                      <a:pt x="108" y="195"/>
                      <a:pt x="108" y="195"/>
                      <a:pt x="108" y="195"/>
                    </a:cubicBezTo>
                    <a:cubicBezTo>
                      <a:pt x="109" y="195"/>
                      <a:pt x="109" y="195"/>
                      <a:pt x="109" y="195"/>
                    </a:cubicBezTo>
                    <a:cubicBezTo>
                      <a:pt x="109" y="195"/>
                      <a:pt x="108" y="195"/>
                      <a:pt x="108" y="195"/>
                    </a:cubicBezTo>
                    <a:cubicBezTo>
                      <a:pt x="109" y="195"/>
                      <a:pt x="109" y="195"/>
                      <a:pt x="109" y="195"/>
                    </a:cubicBezTo>
                    <a:cubicBezTo>
                      <a:pt x="109" y="193"/>
                      <a:pt x="109" y="193"/>
                      <a:pt x="109" y="193"/>
                    </a:cubicBezTo>
                    <a:cubicBezTo>
                      <a:pt x="109" y="193"/>
                      <a:pt x="110" y="189"/>
                      <a:pt x="110" y="187"/>
                    </a:cubicBezTo>
                    <a:cubicBezTo>
                      <a:pt x="110" y="185"/>
                      <a:pt x="110" y="183"/>
                      <a:pt x="110" y="183"/>
                    </a:cubicBezTo>
                    <a:cubicBezTo>
                      <a:pt x="103" y="161"/>
                      <a:pt x="103" y="161"/>
                      <a:pt x="103" y="161"/>
                    </a:cubicBezTo>
                    <a:cubicBezTo>
                      <a:pt x="103" y="161"/>
                      <a:pt x="102" y="157"/>
                      <a:pt x="105" y="156"/>
                    </a:cubicBezTo>
                    <a:cubicBezTo>
                      <a:pt x="109" y="154"/>
                      <a:pt x="110" y="157"/>
                      <a:pt x="110" y="157"/>
                    </a:cubicBezTo>
                    <a:cubicBezTo>
                      <a:pt x="110" y="157"/>
                      <a:pt x="117" y="178"/>
                      <a:pt x="118" y="180"/>
                    </a:cubicBezTo>
                    <a:cubicBezTo>
                      <a:pt x="119" y="182"/>
                      <a:pt x="121" y="180"/>
                      <a:pt x="121" y="180"/>
                    </a:cubicBezTo>
                    <a:cubicBezTo>
                      <a:pt x="120" y="154"/>
                      <a:pt x="120" y="154"/>
                      <a:pt x="120" y="154"/>
                    </a:cubicBezTo>
                    <a:cubicBezTo>
                      <a:pt x="120" y="154"/>
                      <a:pt x="120" y="150"/>
                      <a:pt x="124" y="149"/>
                    </a:cubicBezTo>
                    <a:cubicBezTo>
                      <a:pt x="129" y="149"/>
                      <a:pt x="129" y="155"/>
                      <a:pt x="129" y="155"/>
                    </a:cubicBezTo>
                    <a:cubicBezTo>
                      <a:pt x="129" y="155"/>
                      <a:pt x="129" y="178"/>
                      <a:pt x="129" y="180"/>
                    </a:cubicBezTo>
                    <a:cubicBezTo>
                      <a:pt x="129" y="183"/>
                      <a:pt x="131" y="180"/>
                      <a:pt x="131" y="180"/>
                    </a:cubicBezTo>
                    <a:cubicBezTo>
                      <a:pt x="131" y="180"/>
                      <a:pt x="137" y="160"/>
                      <a:pt x="137" y="158"/>
                    </a:cubicBezTo>
                    <a:cubicBezTo>
                      <a:pt x="138" y="156"/>
                      <a:pt x="139" y="153"/>
                      <a:pt x="142" y="154"/>
                    </a:cubicBezTo>
                    <a:cubicBezTo>
                      <a:pt x="145" y="154"/>
                      <a:pt x="144" y="161"/>
                      <a:pt x="144" y="161"/>
                    </a:cubicBezTo>
                    <a:cubicBezTo>
                      <a:pt x="144" y="161"/>
                      <a:pt x="139" y="182"/>
                      <a:pt x="139" y="184"/>
                    </a:cubicBezTo>
                    <a:cubicBezTo>
                      <a:pt x="138" y="185"/>
                      <a:pt x="139" y="185"/>
                      <a:pt x="139" y="185"/>
                    </a:cubicBezTo>
                    <a:cubicBezTo>
                      <a:pt x="139" y="185"/>
                      <a:pt x="149" y="170"/>
                      <a:pt x="150" y="169"/>
                    </a:cubicBezTo>
                    <a:cubicBezTo>
                      <a:pt x="151" y="167"/>
                      <a:pt x="153" y="165"/>
                      <a:pt x="156" y="167"/>
                    </a:cubicBezTo>
                    <a:cubicBezTo>
                      <a:pt x="159" y="168"/>
                      <a:pt x="155" y="175"/>
                      <a:pt x="155" y="175"/>
                    </a:cubicBezTo>
                    <a:cubicBezTo>
                      <a:pt x="155" y="175"/>
                      <a:pt x="147" y="188"/>
                      <a:pt x="146" y="190"/>
                    </a:cubicBezTo>
                    <a:cubicBezTo>
                      <a:pt x="146" y="191"/>
                      <a:pt x="146" y="192"/>
                      <a:pt x="146" y="192"/>
                    </a:cubicBezTo>
                    <a:cubicBezTo>
                      <a:pt x="145" y="202"/>
                      <a:pt x="145" y="202"/>
                      <a:pt x="145" y="202"/>
                    </a:cubicBezTo>
                    <a:cubicBezTo>
                      <a:pt x="143" y="215"/>
                      <a:pt x="137" y="219"/>
                      <a:pt x="137" y="219"/>
                    </a:cubicBezTo>
                    <a:cubicBezTo>
                      <a:pt x="138" y="260"/>
                      <a:pt x="138" y="260"/>
                      <a:pt x="138" y="260"/>
                    </a:cubicBezTo>
                    <a:cubicBezTo>
                      <a:pt x="136" y="260"/>
                      <a:pt x="133" y="260"/>
                      <a:pt x="130" y="260"/>
                    </a:cubicBezTo>
                    <a:cubicBezTo>
                      <a:pt x="125" y="260"/>
                      <a:pt x="119" y="260"/>
                      <a:pt x="113" y="259"/>
                    </a:cubicBezTo>
                    <a:cubicBezTo>
                      <a:pt x="115" y="218"/>
                      <a:pt x="115" y="218"/>
                      <a:pt x="115" y="218"/>
                    </a:cubicBezTo>
                    <a:cubicBezTo>
                      <a:pt x="115" y="218"/>
                      <a:pt x="113" y="217"/>
                      <a:pt x="109" y="215"/>
                    </a:cubicBezTo>
                    <a:cubicBezTo>
                      <a:pt x="106" y="212"/>
                      <a:pt x="102" y="207"/>
                      <a:pt x="102" y="205"/>
                    </a:cubicBezTo>
                    <a:cubicBezTo>
                      <a:pt x="101" y="204"/>
                      <a:pt x="99" y="199"/>
                      <a:pt x="94" y="194"/>
                    </a:cubicBezTo>
                    <a:cubicBezTo>
                      <a:pt x="89" y="189"/>
                      <a:pt x="88" y="191"/>
                      <a:pt x="87" y="188"/>
                    </a:cubicBezTo>
                    <a:close/>
                    <a:moveTo>
                      <a:pt x="192" y="74"/>
                    </a:moveTo>
                    <a:cubicBezTo>
                      <a:pt x="226" y="42"/>
                      <a:pt x="226" y="42"/>
                      <a:pt x="226" y="42"/>
                    </a:cubicBezTo>
                    <a:cubicBezTo>
                      <a:pt x="221" y="36"/>
                      <a:pt x="215" y="31"/>
                      <a:pt x="209" y="26"/>
                    </a:cubicBezTo>
                    <a:cubicBezTo>
                      <a:pt x="179" y="59"/>
                      <a:pt x="179" y="59"/>
                      <a:pt x="179" y="59"/>
                    </a:cubicBezTo>
                    <a:cubicBezTo>
                      <a:pt x="179" y="59"/>
                      <a:pt x="172" y="57"/>
                      <a:pt x="162" y="65"/>
                    </a:cubicBezTo>
                    <a:cubicBezTo>
                      <a:pt x="155" y="71"/>
                      <a:pt x="155" y="71"/>
                      <a:pt x="155" y="71"/>
                    </a:cubicBezTo>
                    <a:cubicBezTo>
                      <a:pt x="155" y="71"/>
                      <a:pt x="154" y="72"/>
                      <a:pt x="153" y="72"/>
                    </a:cubicBezTo>
                    <a:cubicBezTo>
                      <a:pt x="152" y="72"/>
                      <a:pt x="138" y="76"/>
                      <a:pt x="138" y="76"/>
                    </a:cubicBezTo>
                    <a:cubicBezTo>
                      <a:pt x="138" y="76"/>
                      <a:pt x="131" y="78"/>
                      <a:pt x="132" y="81"/>
                    </a:cubicBezTo>
                    <a:cubicBezTo>
                      <a:pt x="133" y="84"/>
                      <a:pt x="136" y="84"/>
                      <a:pt x="137" y="83"/>
                    </a:cubicBezTo>
                    <a:cubicBezTo>
                      <a:pt x="138" y="83"/>
                      <a:pt x="155" y="80"/>
                      <a:pt x="155" y="80"/>
                    </a:cubicBezTo>
                    <a:cubicBezTo>
                      <a:pt x="155" y="80"/>
                      <a:pt x="155" y="80"/>
                      <a:pt x="154" y="81"/>
                    </a:cubicBezTo>
                    <a:cubicBezTo>
                      <a:pt x="153" y="82"/>
                      <a:pt x="136" y="92"/>
                      <a:pt x="136" y="92"/>
                    </a:cubicBezTo>
                    <a:cubicBezTo>
                      <a:pt x="136" y="92"/>
                      <a:pt x="131" y="96"/>
                      <a:pt x="132" y="98"/>
                    </a:cubicBezTo>
                    <a:cubicBezTo>
                      <a:pt x="134" y="101"/>
                      <a:pt x="136" y="100"/>
                      <a:pt x="138" y="99"/>
                    </a:cubicBezTo>
                    <a:cubicBezTo>
                      <a:pt x="140" y="98"/>
                      <a:pt x="157" y="88"/>
                      <a:pt x="157" y="88"/>
                    </a:cubicBezTo>
                    <a:cubicBezTo>
                      <a:pt x="157" y="88"/>
                      <a:pt x="160" y="88"/>
                      <a:pt x="158" y="90"/>
                    </a:cubicBezTo>
                    <a:cubicBezTo>
                      <a:pt x="157" y="91"/>
                      <a:pt x="142" y="106"/>
                      <a:pt x="142" y="106"/>
                    </a:cubicBezTo>
                    <a:cubicBezTo>
                      <a:pt x="142" y="106"/>
                      <a:pt x="138" y="110"/>
                      <a:pt x="141" y="113"/>
                    </a:cubicBezTo>
                    <a:cubicBezTo>
                      <a:pt x="144" y="116"/>
                      <a:pt x="147" y="112"/>
                      <a:pt x="147" y="112"/>
                    </a:cubicBezTo>
                    <a:cubicBezTo>
                      <a:pt x="163" y="95"/>
                      <a:pt x="163" y="95"/>
                      <a:pt x="163" y="95"/>
                    </a:cubicBezTo>
                    <a:cubicBezTo>
                      <a:pt x="163" y="95"/>
                      <a:pt x="166" y="95"/>
                      <a:pt x="165" y="97"/>
                    </a:cubicBezTo>
                    <a:cubicBezTo>
                      <a:pt x="164" y="99"/>
                      <a:pt x="156" y="117"/>
                      <a:pt x="156" y="117"/>
                    </a:cubicBezTo>
                    <a:cubicBezTo>
                      <a:pt x="156" y="117"/>
                      <a:pt x="155" y="120"/>
                      <a:pt x="158" y="121"/>
                    </a:cubicBezTo>
                    <a:cubicBezTo>
                      <a:pt x="161" y="122"/>
                      <a:pt x="162" y="119"/>
                      <a:pt x="162" y="119"/>
                    </a:cubicBezTo>
                    <a:cubicBezTo>
                      <a:pt x="173" y="100"/>
                      <a:pt x="173" y="100"/>
                      <a:pt x="173" y="100"/>
                    </a:cubicBezTo>
                    <a:cubicBezTo>
                      <a:pt x="173" y="100"/>
                      <a:pt x="173" y="99"/>
                      <a:pt x="175" y="98"/>
                    </a:cubicBezTo>
                    <a:cubicBezTo>
                      <a:pt x="176" y="96"/>
                      <a:pt x="179" y="94"/>
                      <a:pt x="179" y="94"/>
                    </a:cubicBezTo>
                    <a:cubicBezTo>
                      <a:pt x="181" y="93"/>
                      <a:pt x="181" y="93"/>
                      <a:pt x="181" y="93"/>
                    </a:cubicBezTo>
                    <a:cubicBezTo>
                      <a:pt x="181" y="93"/>
                      <a:pt x="181" y="93"/>
                      <a:pt x="181" y="93"/>
                    </a:cubicBezTo>
                    <a:cubicBezTo>
                      <a:pt x="181" y="93"/>
                      <a:pt x="181" y="93"/>
                      <a:pt x="181" y="93"/>
                    </a:cubicBezTo>
                    <a:cubicBezTo>
                      <a:pt x="181" y="93"/>
                      <a:pt x="181" y="93"/>
                      <a:pt x="181" y="93"/>
                    </a:cubicBezTo>
                    <a:cubicBezTo>
                      <a:pt x="182" y="93"/>
                      <a:pt x="182" y="94"/>
                      <a:pt x="182" y="94"/>
                    </a:cubicBezTo>
                    <a:cubicBezTo>
                      <a:pt x="179" y="106"/>
                      <a:pt x="186" y="113"/>
                      <a:pt x="186" y="113"/>
                    </a:cubicBezTo>
                    <a:cubicBezTo>
                      <a:pt x="186" y="113"/>
                      <a:pt x="190" y="115"/>
                      <a:pt x="191" y="112"/>
                    </a:cubicBezTo>
                    <a:cubicBezTo>
                      <a:pt x="192" y="110"/>
                      <a:pt x="190" y="110"/>
                      <a:pt x="190" y="104"/>
                    </a:cubicBezTo>
                    <a:cubicBezTo>
                      <a:pt x="190" y="97"/>
                      <a:pt x="192" y="93"/>
                      <a:pt x="192" y="91"/>
                    </a:cubicBezTo>
                    <a:cubicBezTo>
                      <a:pt x="193" y="89"/>
                      <a:pt x="194" y="84"/>
                      <a:pt x="194" y="80"/>
                    </a:cubicBezTo>
                    <a:cubicBezTo>
                      <a:pt x="193" y="76"/>
                      <a:pt x="192" y="74"/>
                      <a:pt x="192" y="74"/>
                    </a:cubicBezTo>
                    <a:close/>
                    <a:moveTo>
                      <a:pt x="164" y="59"/>
                    </a:moveTo>
                    <a:cubicBezTo>
                      <a:pt x="159" y="54"/>
                      <a:pt x="157" y="49"/>
                      <a:pt x="156" y="47"/>
                    </a:cubicBezTo>
                    <a:cubicBezTo>
                      <a:pt x="155" y="45"/>
                      <a:pt x="151" y="39"/>
                      <a:pt x="148" y="37"/>
                    </a:cubicBezTo>
                    <a:cubicBezTo>
                      <a:pt x="144" y="34"/>
                      <a:pt x="142" y="33"/>
                      <a:pt x="142" y="33"/>
                    </a:cubicBezTo>
                    <a:cubicBezTo>
                      <a:pt x="143" y="0"/>
                      <a:pt x="143" y="0"/>
                      <a:pt x="143" y="0"/>
                    </a:cubicBezTo>
                    <a:cubicBezTo>
                      <a:pt x="139" y="0"/>
                      <a:pt x="134" y="0"/>
                      <a:pt x="130" y="0"/>
                    </a:cubicBezTo>
                    <a:cubicBezTo>
                      <a:pt x="126" y="0"/>
                      <a:pt x="121" y="0"/>
                      <a:pt x="117" y="0"/>
                    </a:cubicBezTo>
                    <a:cubicBezTo>
                      <a:pt x="118" y="32"/>
                      <a:pt x="118" y="32"/>
                      <a:pt x="118" y="32"/>
                    </a:cubicBezTo>
                    <a:cubicBezTo>
                      <a:pt x="118" y="32"/>
                      <a:pt x="111" y="36"/>
                      <a:pt x="108" y="51"/>
                    </a:cubicBezTo>
                    <a:cubicBezTo>
                      <a:pt x="108" y="62"/>
                      <a:pt x="108" y="62"/>
                      <a:pt x="108" y="62"/>
                    </a:cubicBezTo>
                    <a:cubicBezTo>
                      <a:pt x="108" y="62"/>
                      <a:pt x="108" y="62"/>
                      <a:pt x="107" y="64"/>
                    </a:cubicBezTo>
                    <a:cubicBezTo>
                      <a:pt x="106" y="65"/>
                      <a:pt x="98" y="80"/>
                      <a:pt x="98" y="80"/>
                    </a:cubicBezTo>
                    <a:cubicBezTo>
                      <a:pt x="98" y="80"/>
                      <a:pt x="94" y="87"/>
                      <a:pt x="97" y="89"/>
                    </a:cubicBezTo>
                    <a:cubicBezTo>
                      <a:pt x="101" y="91"/>
                      <a:pt x="102" y="88"/>
                      <a:pt x="103" y="87"/>
                    </a:cubicBezTo>
                    <a:cubicBezTo>
                      <a:pt x="104" y="86"/>
                      <a:pt x="115" y="69"/>
                      <a:pt x="115" y="69"/>
                    </a:cubicBezTo>
                    <a:cubicBezTo>
                      <a:pt x="115" y="69"/>
                      <a:pt x="116" y="69"/>
                      <a:pt x="116" y="70"/>
                    </a:cubicBezTo>
                    <a:cubicBezTo>
                      <a:pt x="115" y="72"/>
                      <a:pt x="110" y="95"/>
                      <a:pt x="110" y="95"/>
                    </a:cubicBezTo>
                    <a:cubicBezTo>
                      <a:pt x="110" y="95"/>
                      <a:pt x="108" y="102"/>
                      <a:pt x="112" y="103"/>
                    </a:cubicBezTo>
                    <a:cubicBezTo>
                      <a:pt x="115" y="103"/>
                      <a:pt x="117" y="101"/>
                      <a:pt x="117" y="99"/>
                    </a:cubicBezTo>
                    <a:cubicBezTo>
                      <a:pt x="118" y="96"/>
                      <a:pt x="124" y="74"/>
                      <a:pt x="124" y="74"/>
                    </a:cubicBezTo>
                    <a:cubicBezTo>
                      <a:pt x="124" y="74"/>
                      <a:pt x="126" y="71"/>
                      <a:pt x="126" y="74"/>
                    </a:cubicBezTo>
                    <a:cubicBezTo>
                      <a:pt x="126" y="77"/>
                      <a:pt x="127" y="101"/>
                      <a:pt x="127" y="101"/>
                    </a:cubicBezTo>
                    <a:cubicBezTo>
                      <a:pt x="127" y="101"/>
                      <a:pt x="126" y="108"/>
                      <a:pt x="131" y="108"/>
                    </a:cubicBezTo>
                    <a:cubicBezTo>
                      <a:pt x="136" y="107"/>
                      <a:pt x="136" y="103"/>
                      <a:pt x="136" y="103"/>
                    </a:cubicBezTo>
                    <a:cubicBezTo>
                      <a:pt x="135" y="75"/>
                      <a:pt x="135" y="75"/>
                      <a:pt x="135" y="75"/>
                    </a:cubicBezTo>
                    <a:cubicBezTo>
                      <a:pt x="135" y="75"/>
                      <a:pt x="137" y="72"/>
                      <a:pt x="138" y="74"/>
                    </a:cubicBezTo>
                    <a:cubicBezTo>
                      <a:pt x="139" y="77"/>
                      <a:pt x="147" y="99"/>
                      <a:pt x="147" y="99"/>
                    </a:cubicBezTo>
                    <a:cubicBezTo>
                      <a:pt x="147" y="99"/>
                      <a:pt x="148" y="102"/>
                      <a:pt x="152" y="101"/>
                    </a:cubicBezTo>
                    <a:cubicBezTo>
                      <a:pt x="156" y="99"/>
                      <a:pt x="154" y="95"/>
                      <a:pt x="154" y="95"/>
                    </a:cubicBezTo>
                    <a:cubicBezTo>
                      <a:pt x="147" y="71"/>
                      <a:pt x="147" y="71"/>
                      <a:pt x="147" y="71"/>
                    </a:cubicBezTo>
                    <a:cubicBezTo>
                      <a:pt x="147" y="71"/>
                      <a:pt x="146" y="69"/>
                      <a:pt x="146" y="67"/>
                    </a:cubicBezTo>
                    <a:cubicBezTo>
                      <a:pt x="146" y="65"/>
                      <a:pt x="147" y="60"/>
                      <a:pt x="147" y="60"/>
                    </a:cubicBezTo>
                    <a:cubicBezTo>
                      <a:pt x="148" y="58"/>
                      <a:pt x="148" y="58"/>
                      <a:pt x="148" y="58"/>
                    </a:cubicBezTo>
                    <a:cubicBezTo>
                      <a:pt x="148" y="58"/>
                      <a:pt x="148" y="58"/>
                      <a:pt x="148" y="58"/>
                    </a:cubicBezTo>
                    <a:cubicBezTo>
                      <a:pt x="148" y="58"/>
                      <a:pt x="148" y="58"/>
                      <a:pt x="148" y="58"/>
                    </a:cubicBezTo>
                    <a:cubicBezTo>
                      <a:pt x="148" y="58"/>
                      <a:pt x="148" y="58"/>
                      <a:pt x="148" y="58"/>
                    </a:cubicBezTo>
                    <a:cubicBezTo>
                      <a:pt x="149" y="58"/>
                      <a:pt x="149" y="58"/>
                      <a:pt x="149" y="58"/>
                    </a:cubicBezTo>
                    <a:cubicBezTo>
                      <a:pt x="157" y="71"/>
                      <a:pt x="169" y="70"/>
                      <a:pt x="169" y="70"/>
                    </a:cubicBezTo>
                    <a:cubicBezTo>
                      <a:pt x="169" y="70"/>
                      <a:pt x="173" y="69"/>
                      <a:pt x="172" y="66"/>
                    </a:cubicBezTo>
                    <a:cubicBezTo>
                      <a:pt x="171" y="63"/>
                      <a:pt x="170" y="65"/>
                      <a:pt x="164" y="59"/>
                    </a:cubicBezTo>
                    <a:close/>
                    <a:moveTo>
                      <a:pt x="109" y="103"/>
                    </a:moveTo>
                    <a:cubicBezTo>
                      <a:pt x="92" y="93"/>
                      <a:pt x="92" y="93"/>
                      <a:pt x="92" y="93"/>
                    </a:cubicBezTo>
                    <a:cubicBezTo>
                      <a:pt x="92" y="93"/>
                      <a:pt x="90" y="93"/>
                      <a:pt x="89" y="92"/>
                    </a:cubicBezTo>
                    <a:cubicBezTo>
                      <a:pt x="88" y="90"/>
                      <a:pt x="86" y="87"/>
                      <a:pt x="86" y="87"/>
                    </a:cubicBezTo>
                    <a:cubicBezTo>
                      <a:pt x="85" y="86"/>
                      <a:pt x="85" y="86"/>
                      <a:pt x="85" y="86"/>
                    </a:cubicBezTo>
                    <a:cubicBezTo>
                      <a:pt x="85" y="86"/>
                      <a:pt x="85" y="86"/>
                      <a:pt x="85" y="86"/>
                    </a:cubicBezTo>
                    <a:cubicBezTo>
                      <a:pt x="85" y="86"/>
                      <a:pt x="85" y="86"/>
                      <a:pt x="85" y="86"/>
                    </a:cubicBezTo>
                    <a:cubicBezTo>
                      <a:pt x="85" y="85"/>
                      <a:pt x="85" y="85"/>
                      <a:pt x="85" y="85"/>
                    </a:cubicBezTo>
                    <a:cubicBezTo>
                      <a:pt x="85" y="85"/>
                      <a:pt x="86" y="85"/>
                      <a:pt x="86" y="85"/>
                    </a:cubicBezTo>
                    <a:cubicBezTo>
                      <a:pt x="97" y="88"/>
                      <a:pt x="103" y="81"/>
                      <a:pt x="103" y="81"/>
                    </a:cubicBezTo>
                    <a:cubicBezTo>
                      <a:pt x="103" y="81"/>
                      <a:pt x="105" y="78"/>
                      <a:pt x="102" y="77"/>
                    </a:cubicBezTo>
                    <a:cubicBezTo>
                      <a:pt x="100" y="76"/>
                      <a:pt x="101" y="78"/>
                      <a:pt x="95" y="78"/>
                    </a:cubicBezTo>
                    <a:cubicBezTo>
                      <a:pt x="89" y="78"/>
                      <a:pt x="85" y="76"/>
                      <a:pt x="83" y="75"/>
                    </a:cubicBezTo>
                    <a:cubicBezTo>
                      <a:pt x="82" y="75"/>
                      <a:pt x="77" y="74"/>
                      <a:pt x="73" y="75"/>
                    </a:cubicBezTo>
                    <a:cubicBezTo>
                      <a:pt x="70" y="75"/>
                      <a:pt x="68" y="76"/>
                      <a:pt x="68" y="76"/>
                    </a:cubicBezTo>
                    <a:cubicBezTo>
                      <a:pt x="35" y="41"/>
                      <a:pt x="35" y="41"/>
                      <a:pt x="35" y="41"/>
                    </a:cubicBezTo>
                    <a:cubicBezTo>
                      <a:pt x="30" y="46"/>
                      <a:pt x="26" y="52"/>
                      <a:pt x="22" y="58"/>
                    </a:cubicBezTo>
                    <a:cubicBezTo>
                      <a:pt x="54" y="88"/>
                      <a:pt x="54" y="88"/>
                      <a:pt x="54" y="88"/>
                    </a:cubicBezTo>
                    <a:cubicBezTo>
                      <a:pt x="54" y="88"/>
                      <a:pt x="53" y="94"/>
                      <a:pt x="60" y="103"/>
                    </a:cubicBezTo>
                    <a:cubicBezTo>
                      <a:pt x="65" y="110"/>
                      <a:pt x="65" y="110"/>
                      <a:pt x="65" y="110"/>
                    </a:cubicBezTo>
                    <a:cubicBezTo>
                      <a:pt x="65" y="110"/>
                      <a:pt x="66" y="110"/>
                      <a:pt x="66" y="111"/>
                    </a:cubicBezTo>
                    <a:cubicBezTo>
                      <a:pt x="67" y="112"/>
                      <a:pt x="70" y="124"/>
                      <a:pt x="70" y="124"/>
                    </a:cubicBezTo>
                    <a:cubicBezTo>
                      <a:pt x="70" y="124"/>
                      <a:pt x="71" y="131"/>
                      <a:pt x="74" y="130"/>
                    </a:cubicBezTo>
                    <a:cubicBezTo>
                      <a:pt x="77" y="129"/>
                      <a:pt x="77" y="127"/>
                      <a:pt x="76" y="126"/>
                    </a:cubicBezTo>
                    <a:cubicBezTo>
                      <a:pt x="76" y="125"/>
                      <a:pt x="73" y="110"/>
                      <a:pt x="73" y="110"/>
                    </a:cubicBezTo>
                    <a:cubicBezTo>
                      <a:pt x="73" y="110"/>
                      <a:pt x="73" y="109"/>
                      <a:pt x="74" y="110"/>
                    </a:cubicBezTo>
                    <a:cubicBezTo>
                      <a:pt x="75" y="111"/>
                      <a:pt x="84" y="126"/>
                      <a:pt x="84" y="126"/>
                    </a:cubicBezTo>
                    <a:cubicBezTo>
                      <a:pt x="84" y="126"/>
                      <a:pt x="88" y="131"/>
                      <a:pt x="90" y="130"/>
                    </a:cubicBezTo>
                    <a:cubicBezTo>
                      <a:pt x="92" y="128"/>
                      <a:pt x="91" y="126"/>
                      <a:pt x="90" y="124"/>
                    </a:cubicBezTo>
                    <a:cubicBezTo>
                      <a:pt x="89" y="123"/>
                      <a:pt x="81" y="107"/>
                      <a:pt x="81" y="107"/>
                    </a:cubicBezTo>
                    <a:cubicBezTo>
                      <a:pt x="81" y="107"/>
                      <a:pt x="80" y="105"/>
                      <a:pt x="82" y="106"/>
                    </a:cubicBezTo>
                    <a:cubicBezTo>
                      <a:pt x="84" y="108"/>
                      <a:pt x="97" y="121"/>
                      <a:pt x="97" y="121"/>
                    </a:cubicBezTo>
                    <a:cubicBezTo>
                      <a:pt x="97" y="121"/>
                      <a:pt x="100" y="125"/>
                      <a:pt x="103" y="122"/>
                    </a:cubicBezTo>
                    <a:cubicBezTo>
                      <a:pt x="105" y="119"/>
                      <a:pt x="103" y="117"/>
                      <a:pt x="103" y="117"/>
                    </a:cubicBezTo>
                    <a:cubicBezTo>
                      <a:pt x="87" y="102"/>
                      <a:pt x="87" y="102"/>
                      <a:pt x="87" y="102"/>
                    </a:cubicBezTo>
                    <a:cubicBezTo>
                      <a:pt x="87" y="102"/>
                      <a:pt x="87" y="99"/>
                      <a:pt x="88" y="100"/>
                    </a:cubicBezTo>
                    <a:cubicBezTo>
                      <a:pt x="90" y="101"/>
                      <a:pt x="106" y="109"/>
                      <a:pt x="106" y="109"/>
                    </a:cubicBezTo>
                    <a:cubicBezTo>
                      <a:pt x="106" y="109"/>
                      <a:pt x="109" y="110"/>
                      <a:pt x="110" y="107"/>
                    </a:cubicBezTo>
                    <a:cubicBezTo>
                      <a:pt x="111" y="104"/>
                      <a:pt x="109" y="103"/>
                      <a:pt x="109" y="103"/>
                    </a:cubicBezTo>
                    <a:close/>
                    <a:moveTo>
                      <a:pt x="243" y="195"/>
                    </a:moveTo>
                    <a:cubicBezTo>
                      <a:pt x="222" y="175"/>
                      <a:pt x="222" y="175"/>
                      <a:pt x="222" y="175"/>
                    </a:cubicBezTo>
                    <a:cubicBezTo>
                      <a:pt x="222" y="175"/>
                      <a:pt x="224" y="167"/>
                      <a:pt x="215" y="155"/>
                    </a:cubicBezTo>
                    <a:cubicBezTo>
                      <a:pt x="208" y="147"/>
                      <a:pt x="208" y="147"/>
                      <a:pt x="208" y="147"/>
                    </a:cubicBezTo>
                    <a:cubicBezTo>
                      <a:pt x="208" y="147"/>
                      <a:pt x="207" y="147"/>
                      <a:pt x="207" y="145"/>
                    </a:cubicBezTo>
                    <a:cubicBezTo>
                      <a:pt x="206" y="144"/>
                      <a:pt x="202" y="128"/>
                      <a:pt x="202" y="128"/>
                    </a:cubicBezTo>
                    <a:cubicBezTo>
                      <a:pt x="202" y="128"/>
                      <a:pt x="200" y="120"/>
                      <a:pt x="196" y="121"/>
                    </a:cubicBezTo>
                    <a:cubicBezTo>
                      <a:pt x="193" y="122"/>
                      <a:pt x="193" y="125"/>
                      <a:pt x="193" y="126"/>
                    </a:cubicBezTo>
                    <a:cubicBezTo>
                      <a:pt x="194" y="128"/>
                      <a:pt x="198" y="147"/>
                      <a:pt x="198" y="147"/>
                    </a:cubicBezTo>
                    <a:cubicBezTo>
                      <a:pt x="198" y="147"/>
                      <a:pt x="197" y="148"/>
                      <a:pt x="196" y="147"/>
                    </a:cubicBezTo>
                    <a:cubicBezTo>
                      <a:pt x="195" y="145"/>
                      <a:pt x="183" y="125"/>
                      <a:pt x="183" y="125"/>
                    </a:cubicBezTo>
                    <a:cubicBezTo>
                      <a:pt x="183" y="125"/>
                      <a:pt x="179" y="119"/>
                      <a:pt x="176" y="121"/>
                    </a:cubicBezTo>
                    <a:cubicBezTo>
                      <a:pt x="173" y="123"/>
                      <a:pt x="174" y="126"/>
                      <a:pt x="175" y="128"/>
                    </a:cubicBezTo>
                    <a:cubicBezTo>
                      <a:pt x="176" y="130"/>
                      <a:pt x="188" y="150"/>
                      <a:pt x="188" y="150"/>
                    </a:cubicBezTo>
                    <a:cubicBezTo>
                      <a:pt x="188" y="150"/>
                      <a:pt x="188" y="153"/>
                      <a:pt x="186" y="151"/>
                    </a:cubicBezTo>
                    <a:cubicBezTo>
                      <a:pt x="184" y="150"/>
                      <a:pt x="167" y="133"/>
                      <a:pt x="167" y="133"/>
                    </a:cubicBezTo>
                    <a:cubicBezTo>
                      <a:pt x="167" y="133"/>
                      <a:pt x="162" y="127"/>
                      <a:pt x="159" y="131"/>
                    </a:cubicBezTo>
                    <a:cubicBezTo>
                      <a:pt x="156" y="135"/>
                      <a:pt x="159" y="138"/>
                      <a:pt x="159" y="138"/>
                    </a:cubicBezTo>
                    <a:cubicBezTo>
                      <a:pt x="179" y="157"/>
                      <a:pt x="179" y="157"/>
                      <a:pt x="179" y="157"/>
                    </a:cubicBezTo>
                    <a:cubicBezTo>
                      <a:pt x="179" y="157"/>
                      <a:pt x="180" y="161"/>
                      <a:pt x="178" y="160"/>
                    </a:cubicBezTo>
                    <a:cubicBezTo>
                      <a:pt x="175" y="158"/>
                      <a:pt x="154" y="148"/>
                      <a:pt x="154" y="148"/>
                    </a:cubicBezTo>
                    <a:cubicBezTo>
                      <a:pt x="154" y="148"/>
                      <a:pt x="151" y="147"/>
                      <a:pt x="149" y="151"/>
                    </a:cubicBezTo>
                    <a:cubicBezTo>
                      <a:pt x="147" y="154"/>
                      <a:pt x="151" y="156"/>
                      <a:pt x="151" y="156"/>
                    </a:cubicBezTo>
                    <a:cubicBezTo>
                      <a:pt x="173" y="168"/>
                      <a:pt x="173" y="168"/>
                      <a:pt x="173" y="168"/>
                    </a:cubicBezTo>
                    <a:cubicBezTo>
                      <a:pt x="173" y="168"/>
                      <a:pt x="175" y="169"/>
                      <a:pt x="177" y="171"/>
                    </a:cubicBezTo>
                    <a:cubicBezTo>
                      <a:pt x="178" y="172"/>
                      <a:pt x="181" y="176"/>
                      <a:pt x="181" y="176"/>
                    </a:cubicBezTo>
                    <a:cubicBezTo>
                      <a:pt x="182" y="178"/>
                      <a:pt x="182" y="178"/>
                      <a:pt x="182" y="178"/>
                    </a:cubicBezTo>
                    <a:cubicBezTo>
                      <a:pt x="182" y="178"/>
                      <a:pt x="182" y="178"/>
                      <a:pt x="182" y="178"/>
                    </a:cubicBezTo>
                    <a:cubicBezTo>
                      <a:pt x="182" y="178"/>
                      <a:pt x="182" y="178"/>
                      <a:pt x="182" y="178"/>
                    </a:cubicBezTo>
                    <a:cubicBezTo>
                      <a:pt x="182" y="179"/>
                      <a:pt x="182" y="179"/>
                      <a:pt x="182" y="179"/>
                    </a:cubicBezTo>
                    <a:cubicBezTo>
                      <a:pt x="182" y="179"/>
                      <a:pt x="181" y="179"/>
                      <a:pt x="181" y="179"/>
                    </a:cubicBezTo>
                    <a:cubicBezTo>
                      <a:pt x="166" y="176"/>
                      <a:pt x="159" y="185"/>
                      <a:pt x="159" y="185"/>
                    </a:cubicBezTo>
                    <a:cubicBezTo>
                      <a:pt x="159" y="185"/>
                      <a:pt x="157" y="189"/>
                      <a:pt x="160" y="190"/>
                    </a:cubicBezTo>
                    <a:cubicBezTo>
                      <a:pt x="163" y="191"/>
                      <a:pt x="162" y="189"/>
                      <a:pt x="169" y="189"/>
                    </a:cubicBezTo>
                    <a:cubicBezTo>
                      <a:pt x="177" y="189"/>
                      <a:pt x="182" y="191"/>
                      <a:pt x="184" y="192"/>
                    </a:cubicBezTo>
                    <a:cubicBezTo>
                      <a:pt x="186" y="193"/>
                      <a:pt x="193" y="194"/>
                      <a:pt x="197" y="193"/>
                    </a:cubicBezTo>
                    <a:cubicBezTo>
                      <a:pt x="202" y="192"/>
                      <a:pt x="204" y="192"/>
                      <a:pt x="204" y="192"/>
                    </a:cubicBezTo>
                    <a:cubicBezTo>
                      <a:pt x="228" y="216"/>
                      <a:pt x="228" y="216"/>
                      <a:pt x="228" y="216"/>
                    </a:cubicBezTo>
                    <a:cubicBezTo>
                      <a:pt x="233" y="210"/>
                      <a:pt x="239" y="203"/>
                      <a:pt x="243" y="195"/>
                    </a:cubicBezTo>
                    <a:close/>
                    <a:moveTo>
                      <a:pt x="70" y="145"/>
                    </a:moveTo>
                    <a:cubicBezTo>
                      <a:pt x="72" y="145"/>
                      <a:pt x="94" y="145"/>
                      <a:pt x="94" y="145"/>
                    </a:cubicBezTo>
                    <a:cubicBezTo>
                      <a:pt x="94" y="145"/>
                      <a:pt x="101" y="145"/>
                      <a:pt x="100" y="141"/>
                    </a:cubicBezTo>
                    <a:cubicBezTo>
                      <a:pt x="100" y="136"/>
                      <a:pt x="96" y="137"/>
                      <a:pt x="96" y="137"/>
                    </a:cubicBezTo>
                    <a:cubicBezTo>
                      <a:pt x="70" y="137"/>
                      <a:pt x="70" y="137"/>
                      <a:pt x="70" y="137"/>
                    </a:cubicBezTo>
                    <a:cubicBezTo>
                      <a:pt x="70" y="137"/>
                      <a:pt x="67" y="135"/>
                      <a:pt x="70" y="134"/>
                    </a:cubicBezTo>
                    <a:cubicBezTo>
                      <a:pt x="72" y="134"/>
                      <a:pt x="92" y="127"/>
                      <a:pt x="92" y="127"/>
                    </a:cubicBezTo>
                    <a:cubicBezTo>
                      <a:pt x="92" y="127"/>
                      <a:pt x="95" y="125"/>
                      <a:pt x="94" y="122"/>
                    </a:cubicBezTo>
                    <a:cubicBezTo>
                      <a:pt x="93" y="119"/>
                      <a:pt x="89" y="120"/>
                      <a:pt x="89" y="120"/>
                    </a:cubicBezTo>
                    <a:cubicBezTo>
                      <a:pt x="67" y="126"/>
                      <a:pt x="67" y="126"/>
                      <a:pt x="67" y="126"/>
                    </a:cubicBezTo>
                    <a:cubicBezTo>
                      <a:pt x="67" y="126"/>
                      <a:pt x="65" y="127"/>
                      <a:pt x="63" y="127"/>
                    </a:cubicBezTo>
                    <a:cubicBezTo>
                      <a:pt x="62" y="127"/>
                      <a:pt x="57" y="126"/>
                      <a:pt x="57" y="126"/>
                    </a:cubicBezTo>
                    <a:cubicBezTo>
                      <a:pt x="55" y="125"/>
                      <a:pt x="55" y="125"/>
                      <a:pt x="55" y="125"/>
                    </a:cubicBezTo>
                    <a:cubicBezTo>
                      <a:pt x="55" y="125"/>
                      <a:pt x="55" y="125"/>
                      <a:pt x="55" y="125"/>
                    </a:cubicBezTo>
                    <a:cubicBezTo>
                      <a:pt x="55" y="125"/>
                      <a:pt x="55" y="125"/>
                      <a:pt x="55" y="125"/>
                    </a:cubicBezTo>
                    <a:cubicBezTo>
                      <a:pt x="55" y="125"/>
                      <a:pt x="55" y="125"/>
                      <a:pt x="55" y="125"/>
                    </a:cubicBezTo>
                    <a:cubicBezTo>
                      <a:pt x="55" y="124"/>
                      <a:pt x="55" y="124"/>
                      <a:pt x="55" y="124"/>
                    </a:cubicBezTo>
                    <a:cubicBezTo>
                      <a:pt x="67" y="117"/>
                      <a:pt x="66" y="106"/>
                      <a:pt x="66" y="106"/>
                    </a:cubicBezTo>
                    <a:cubicBezTo>
                      <a:pt x="66" y="106"/>
                      <a:pt x="65" y="102"/>
                      <a:pt x="62" y="104"/>
                    </a:cubicBezTo>
                    <a:cubicBezTo>
                      <a:pt x="59" y="105"/>
                      <a:pt x="61" y="106"/>
                      <a:pt x="56" y="111"/>
                    </a:cubicBezTo>
                    <a:cubicBezTo>
                      <a:pt x="52" y="116"/>
                      <a:pt x="47" y="117"/>
                      <a:pt x="45" y="118"/>
                    </a:cubicBezTo>
                    <a:cubicBezTo>
                      <a:pt x="43" y="119"/>
                      <a:pt x="38" y="122"/>
                      <a:pt x="36" y="126"/>
                    </a:cubicBezTo>
                    <a:cubicBezTo>
                      <a:pt x="34" y="129"/>
                      <a:pt x="32" y="131"/>
                      <a:pt x="32" y="131"/>
                    </a:cubicBezTo>
                    <a:cubicBezTo>
                      <a:pt x="0" y="130"/>
                      <a:pt x="0" y="130"/>
                      <a:pt x="0" y="130"/>
                    </a:cubicBezTo>
                    <a:cubicBezTo>
                      <a:pt x="0" y="138"/>
                      <a:pt x="1" y="146"/>
                      <a:pt x="2" y="154"/>
                    </a:cubicBezTo>
                    <a:cubicBezTo>
                      <a:pt x="31" y="153"/>
                      <a:pt x="31" y="153"/>
                      <a:pt x="31" y="153"/>
                    </a:cubicBezTo>
                    <a:cubicBezTo>
                      <a:pt x="31" y="153"/>
                      <a:pt x="35" y="159"/>
                      <a:pt x="48" y="161"/>
                    </a:cubicBezTo>
                    <a:cubicBezTo>
                      <a:pt x="58" y="162"/>
                      <a:pt x="58" y="162"/>
                      <a:pt x="58" y="162"/>
                    </a:cubicBezTo>
                    <a:cubicBezTo>
                      <a:pt x="58" y="162"/>
                      <a:pt x="59" y="162"/>
                      <a:pt x="60" y="162"/>
                    </a:cubicBezTo>
                    <a:cubicBezTo>
                      <a:pt x="62" y="163"/>
                      <a:pt x="75" y="170"/>
                      <a:pt x="75" y="170"/>
                    </a:cubicBezTo>
                    <a:cubicBezTo>
                      <a:pt x="75" y="170"/>
                      <a:pt x="81" y="174"/>
                      <a:pt x="83" y="171"/>
                    </a:cubicBezTo>
                    <a:cubicBezTo>
                      <a:pt x="85" y="168"/>
                      <a:pt x="82" y="167"/>
                      <a:pt x="81" y="166"/>
                    </a:cubicBezTo>
                    <a:cubicBezTo>
                      <a:pt x="80" y="165"/>
                      <a:pt x="65" y="155"/>
                      <a:pt x="65" y="155"/>
                    </a:cubicBezTo>
                    <a:cubicBezTo>
                      <a:pt x="65" y="155"/>
                      <a:pt x="65" y="154"/>
                      <a:pt x="66" y="155"/>
                    </a:cubicBezTo>
                    <a:cubicBezTo>
                      <a:pt x="68" y="155"/>
                      <a:pt x="88" y="160"/>
                      <a:pt x="88" y="160"/>
                    </a:cubicBezTo>
                    <a:cubicBezTo>
                      <a:pt x="88" y="160"/>
                      <a:pt x="95" y="161"/>
                      <a:pt x="96" y="158"/>
                    </a:cubicBezTo>
                    <a:cubicBezTo>
                      <a:pt x="96" y="155"/>
                      <a:pt x="94" y="154"/>
                      <a:pt x="92" y="153"/>
                    </a:cubicBezTo>
                    <a:cubicBezTo>
                      <a:pt x="90" y="153"/>
                      <a:pt x="69" y="147"/>
                      <a:pt x="69" y="147"/>
                    </a:cubicBezTo>
                    <a:cubicBezTo>
                      <a:pt x="69" y="147"/>
                      <a:pt x="67" y="145"/>
                      <a:pt x="70" y="14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sp>
          <p:nvSpPr>
            <p:cNvPr id="12" name="正五边形 11"/>
            <p:cNvSpPr/>
            <p:nvPr/>
          </p:nvSpPr>
          <p:spPr>
            <a:xfrm>
              <a:off x="1889" y="5858"/>
              <a:ext cx="1422" cy="1355"/>
            </a:xfrm>
            <a:prstGeom prst="pentag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rot="0">
              <a:off x="3590" y="2792"/>
              <a:ext cx="12931" cy="1905"/>
              <a:chOff x="1371281" y="4758417"/>
              <a:chExt cx="8211185" cy="1209675"/>
            </a:xfrm>
          </p:grpSpPr>
          <p:sp>
            <p:nvSpPr>
              <p:cNvPr id="31" name="矩形 1"/>
              <p:cNvSpPr>
                <a:spLocks noChangeArrowheads="1"/>
              </p:cNvSpPr>
              <p:nvPr/>
            </p:nvSpPr>
            <p:spPr bwMode="auto">
              <a:xfrm>
                <a:off x="1730803" y="4758417"/>
                <a:ext cx="164200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rPr>
                  <a:t> </a:t>
                </a:r>
                <a:r>
                  <a:rPr lang="zh-CN" altLang="en-US" sz="24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rPr>
                  <a:t>团队协作</a:t>
                </a:r>
                <a:endParaRPr lang="zh-CN" altLang="en-US" sz="2400" b="1"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endParaRPr>
              </a:p>
            </p:txBody>
          </p:sp>
          <p:sp>
            <p:nvSpPr>
              <p:cNvPr id="32" name="文本框 66"/>
              <p:cNvSpPr txBox="1">
                <a:spLocks noChangeArrowheads="1"/>
              </p:cNvSpPr>
              <p:nvPr/>
            </p:nvSpPr>
            <p:spPr bwMode="auto">
              <a:xfrm>
                <a:off x="1371281" y="5261337"/>
                <a:ext cx="821118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sz="2000" dirty="0">
                    <a:solidFill>
                      <a:schemeClr val="tx1">
                        <a:lumMod val="85000"/>
                        <a:lumOff val="15000"/>
                      </a:schemeClr>
                    </a:solidFill>
                    <a:latin typeface="华文楷体" panose="02010600040101010101" charset="-122"/>
                    <a:ea typeface="华文楷体" panose="02010600040101010101" charset="-122"/>
                  </a:rPr>
                  <a:t>雷军明白一个人的力量是有限的，团队的力量是无穷的。他懂得如何建立和管理一个高效的团队，使得小米公司能够快速发展和创新。</a:t>
                </a:r>
                <a:endParaRPr sz="2000" dirty="0">
                  <a:solidFill>
                    <a:schemeClr val="tx1">
                      <a:lumMod val="85000"/>
                      <a:lumOff val="15000"/>
                    </a:schemeClr>
                  </a:solidFill>
                  <a:latin typeface="华文楷体" panose="02010600040101010101" charset="-122"/>
                  <a:ea typeface="华文楷体" panose="02010600040101010101" charset="-122"/>
                </a:endParaRPr>
              </a:p>
            </p:txBody>
          </p:sp>
          <p:cxnSp>
            <p:nvCxnSpPr>
              <p:cNvPr id="33" name="直接连接符 32"/>
              <p:cNvCxnSpPr/>
              <p:nvPr/>
            </p:nvCxnSpPr>
            <p:spPr>
              <a:xfrm>
                <a:off x="1501317" y="5157229"/>
                <a:ext cx="18719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rot="0">
              <a:off x="3590" y="5735"/>
              <a:ext cx="12932" cy="2323"/>
              <a:chOff x="1429066" y="4754607"/>
              <a:chExt cx="10632552" cy="1475105"/>
            </a:xfrm>
          </p:grpSpPr>
          <p:sp>
            <p:nvSpPr>
              <p:cNvPr id="35" name="矩形 1"/>
              <p:cNvSpPr>
                <a:spLocks noChangeArrowheads="1"/>
              </p:cNvSpPr>
              <p:nvPr/>
            </p:nvSpPr>
            <p:spPr bwMode="auto">
              <a:xfrm>
                <a:off x="1988155" y="4754607"/>
                <a:ext cx="231528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400" b="1" dirty="0">
                    <a:solidFill>
                      <a:schemeClr val="tx1">
                        <a:lumMod val="85000"/>
                        <a:lumOff val="15000"/>
                      </a:schemeClr>
                    </a:solidFill>
                    <a:latin typeface="华文楷体" panose="02010600040101010101" charset="-122"/>
                    <a:ea typeface="华文楷体" panose="02010600040101010101" charset="-122"/>
                  </a:rPr>
                  <a:t>用户至上</a:t>
                </a:r>
                <a:endParaRPr lang="zh-CN" altLang="en-US" sz="2400" b="1" dirty="0">
                  <a:solidFill>
                    <a:schemeClr val="tx1">
                      <a:lumMod val="85000"/>
                      <a:lumOff val="15000"/>
                    </a:schemeClr>
                  </a:solidFill>
                  <a:latin typeface="华文楷体" panose="02010600040101010101" charset="-122"/>
                  <a:ea typeface="华文楷体" panose="02010600040101010101" charset="-122"/>
                </a:endParaRPr>
              </a:p>
            </p:txBody>
          </p:sp>
          <p:sp>
            <p:nvSpPr>
              <p:cNvPr id="36" name="文本框 66"/>
              <p:cNvSpPr txBox="1">
                <a:spLocks noChangeArrowheads="1"/>
              </p:cNvSpPr>
              <p:nvPr/>
            </p:nvSpPr>
            <p:spPr bwMode="auto">
              <a:xfrm>
                <a:off x="1429066" y="5214982"/>
                <a:ext cx="10632552"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sz="20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rPr>
                  <a:t>雷军始终坚持“用户至上”的原则，认为只有真正理解并满足用户的需求，才能得到市场的认可。他透过用户的眼睛看世界，始终保持与用户的紧密联系，使得小米的产品和服务始终能够满足市场的需求。</a:t>
                </a:r>
                <a:endParaRPr sz="20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endParaRPr>
              </a:p>
            </p:txBody>
          </p:sp>
          <p:cxnSp>
            <p:nvCxnSpPr>
              <p:cNvPr id="37" name="直接连接符 36"/>
              <p:cNvCxnSpPr/>
              <p:nvPr/>
            </p:nvCxnSpPr>
            <p:spPr>
              <a:xfrm>
                <a:off x="1616076" y="5157229"/>
                <a:ext cx="279671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3" name="图片 2" descr="3b32303039303533323bc1aacfb5c8cb"/>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229" y="6194"/>
              <a:ext cx="799" cy="799"/>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a:off x="407368" y="404664"/>
            <a:ext cx="2232249" cy="577316"/>
            <a:chOff x="1127448" y="667389"/>
            <a:chExt cx="2232249" cy="577316"/>
          </a:xfrm>
        </p:grpSpPr>
        <p:sp>
          <p:nvSpPr>
            <p:cNvPr id="43" name="矩形 42"/>
            <p:cNvSpPr/>
            <p:nvPr/>
          </p:nvSpPr>
          <p:spPr>
            <a:xfrm flipH="1">
              <a:off x="1127448" y="667389"/>
              <a:ext cx="1033842" cy="577316"/>
            </a:xfrm>
            <a:prstGeom prst="rect">
              <a:avLst/>
            </a:prstGeom>
            <a:noFill/>
            <a:ln w="38100">
              <a:gradFill flip="none" rotWithShape="1">
                <a:gsLst>
                  <a:gs pos="0">
                    <a:schemeClr val="tx1">
                      <a:lumMod val="85000"/>
                      <a:lumOff val="15000"/>
                    </a:schemeClr>
                  </a:gs>
                  <a:gs pos="38000">
                    <a:schemeClr val="tx1">
                      <a:lumMod val="85000"/>
                      <a:lumOff val="15000"/>
                      <a:alpha val="70000"/>
                    </a:schemeClr>
                  </a:gs>
                  <a:gs pos="73000">
                    <a:schemeClr val="tx1">
                      <a:lumMod val="85000"/>
                      <a:lumOff val="15000"/>
                      <a:alpha val="50000"/>
                    </a:schemeClr>
                  </a:gs>
                  <a:gs pos="100000">
                    <a:schemeClr val="bg1"/>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4" name="文本框 43"/>
            <p:cNvSpPr txBox="1"/>
            <p:nvPr/>
          </p:nvSpPr>
          <p:spPr>
            <a:xfrm>
              <a:off x="1271465" y="694682"/>
              <a:ext cx="2088232" cy="521970"/>
            </a:xfrm>
            <a:prstGeom prst="rect">
              <a:avLst/>
            </a:prstGeom>
            <a:solidFill>
              <a:schemeClr val="bg1"/>
            </a:solidFill>
            <a:ln>
              <a:noFill/>
            </a:ln>
          </p:spPr>
          <p:txBody>
            <a:bodyPr vert="horz" wrap="square" rtlCol="0">
              <a:spAutoFit/>
            </a:bodyPr>
            <a:lstStyle/>
            <a:p>
              <a:pPr>
                <a:defRPr/>
              </a:pPr>
              <a:r>
                <a:rPr lang="zh-CN" altLang="en-US" sz="2800" dirty="0">
                  <a:solidFill>
                    <a:schemeClr val="tx1">
                      <a:lumMod val="85000"/>
                      <a:lumOff val="15000"/>
                    </a:schemeClr>
                  </a:solidFill>
                  <a:latin typeface="华文彩云" panose="02010800040101010101" charset="-122"/>
                  <a:ea typeface="华文彩云" panose="02010800040101010101" charset="-122"/>
                </a:rPr>
                <a:t>成熟期</a:t>
              </a:r>
              <a:endParaRPr lang="zh-CN" altLang="en-US" sz="2800" dirty="0">
                <a:solidFill>
                  <a:schemeClr val="tx1">
                    <a:lumMod val="85000"/>
                    <a:lumOff val="15000"/>
                  </a:schemeClr>
                </a:solidFill>
                <a:latin typeface="华文彩云" panose="02010800040101010101" charset="-122"/>
                <a:ea typeface="华文彩云" panose="02010800040101010101" charset="-122"/>
              </a:endParaRPr>
            </a:p>
          </p:txBody>
        </p:sp>
      </p:grpSp>
      <p:grpSp>
        <p:nvGrpSpPr>
          <p:cNvPr id="25" name="组合 24"/>
          <p:cNvGrpSpPr/>
          <p:nvPr/>
        </p:nvGrpSpPr>
        <p:grpSpPr>
          <a:xfrm>
            <a:off x="623570" y="1196975"/>
            <a:ext cx="10932202" cy="5407025"/>
            <a:chOff x="982" y="1885"/>
            <a:chExt cx="17216" cy="8515"/>
          </a:xfrm>
        </p:grpSpPr>
        <p:grpSp>
          <p:nvGrpSpPr>
            <p:cNvPr id="73" name="组合 72"/>
            <p:cNvGrpSpPr/>
            <p:nvPr/>
          </p:nvGrpSpPr>
          <p:grpSpPr>
            <a:xfrm rot="0">
              <a:off x="982" y="1885"/>
              <a:ext cx="17216" cy="8515"/>
              <a:chOff x="975" y="2838"/>
              <a:chExt cx="17216" cy="8515"/>
            </a:xfrm>
          </p:grpSpPr>
          <p:sp>
            <p:nvSpPr>
              <p:cNvPr id="11" name="正五边形 10"/>
              <p:cNvSpPr/>
              <p:nvPr/>
            </p:nvSpPr>
            <p:spPr>
              <a:xfrm>
                <a:off x="14689" y="2838"/>
                <a:ext cx="2500" cy="2381"/>
              </a:xfrm>
              <a:prstGeom prst="pentag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正五边形 11"/>
              <p:cNvSpPr/>
              <p:nvPr/>
            </p:nvSpPr>
            <p:spPr>
              <a:xfrm>
                <a:off x="10164" y="2855"/>
                <a:ext cx="2500" cy="2381"/>
              </a:xfrm>
              <a:prstGeom prst="pentag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p:nvGrpSpPr>
            <p:grpSpPr>
              <a:xfrm>
                <a:off x="14249" y="5680"/>
                <a:ext cx="3942" cy="5673"/>
                <a:chOff x="1371281" y="4758417"/>
                <a:chExt cx="2503215" cy="3602355"/>
              </a:xfrm>
            </p:grpSpPr>
            <p:sp>
              <p:nvSpPr>
                <p:cNvPr id="31" name="矩形 1"/>
                <p:cNvSpPr>
                  <a:spLocks noChangeArrowheads="1"/>
                </p:cNvSpPr>
                <p:nvPr/>
              </p:nvSpPr>
              <p:spPr bwMode="auto">
                <a:xfrm>
                  <a:off x="1730803" y="4758417"/>
                  <a:ext cx="164200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rPr>
                    <a:t> 全球化视野</a:t>
                  </a:r>
                  <a:endParaRPr lang="zh-CN" altLang="en-US" sz="20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endParaRPr>
                </a:p>
              </p:txBody>
            </p:sp>
            <p:sp>
              <p:nvSpPr>
                <p:cNvPr id="32" name="文本框 66"/>
                <p:cNvSpPr txBox="1">
                  <a:spLocks noChangeArrowheads="1"/>
                </p:cNvSpPr>
                <p:nvPr/>
              </p:nvSpPr>
              <p:spPr bwMode="auto">
                <a:xfrm>
                  <a:off x="1371281" y="5222602"/>
                  <a:ext cx="2503215" cy="3138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sz="1800" dirty="0">
                      <a:solidFill>
                        <a:schemeClr val="tx1">
                          <a:lumMod val="85000"/>
                          <a:lumOff val="15000"/>
                        </a:schemeClr>
                      </a:solidFill>
                      <a:latin typeface="华文楷体" panose="02010600040101010101" charset="-122"/>
                      <a:ea typeface="华文楷体" panose="02010600040101010101" charset="-122"/>
                    </a:rPr>
                    <a:t>从卓越网到小米科技，雷军的视野一直放在全球市场。他带领小米科技在全球范围内扩张，不仅在中国市场取得了巨大成功，还在印度、东南亚等新兴市场取得了显著增长。这种全球化视野使小米科技成为全球影响力较大的科技公司之一。</a:t>
                  </a:r>
                  <a:endParaRPr sz="1800" dirty="0">
                    <a:solidFill>
                      <a:schemeClr val="tx1">
                        <a:lumMod val="85000"/>
                        <a:lumOff val="15000"/>
                      </a:schemeClr>
                    </a:solidFill>
                    <a:latin typeface="华文楷体" panose="02010600040101010101" charset="-122"/>
                    <a:ea typeface="华文楷体" panose="02010600040101010101" charset="-122"/>
                  </a:endParaRPr>
                </a:p>
              </p:txBody>
            </p:sp>
            <p:cxnSp>
              <p:nvCxnSpPr>
                <p:cNvPr id="33" name="直接连接符 32"/>
                <p:cNvCxnSpPr/>
                <p:nvPr/>
              </p:nvCxnSpPr>
              <p:spPr>
                <a:xfrm>
                  <a:off x="1501317" y="5157229"/>
                  <a:ext cx="18719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9719" y="5680"/>
                <a:ext cx="3629" cy="4472"/>
                <a:chOff x="1522796" y="4758417"/>
                <a:chExt cx="2983725" cy="2839720"/>
              </a:xfrm>
            </p:grpSpPr>
            <p:sp>
              <p:nvSpPr>
                <p:cNvPr id="35" name="矩形 1"/>
                <p:cNvSpPr>
                  <a:spLocks noChangeArrowheads="1"/>
                </p:cNvSpPr>
                <p:nvPr/>
              </p:nvSpPr>
              <p:spPr bwMode="auto">
                <a:xfrm>
                  <a:off x="2174954" y="4758417"/>
                  <a:ext cx="164200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85000"/>
                          <a:lumOff val="15000"/>
                        </a:schemeClr>
                      </a:solidFill>
                      <a:latin typeface="华文楷体" panose="02010600040101010101" charset="-122"/>
                      <a:ea typeface="华文楷体" panose="02010600040101010101" charset="-122"/>
                    </a:rPr>
                    <a:t>企业文化</a:t>
                  </a:r>
                  <a:endParaRPr lang="zh-CN" altLang="en-US" sz="2000" dirty="0">
                    <a:solidFill>
                      <a:schemeClr val="tx1">
                        <a:lumMod val="85000"/>
                        <a:lumOff val="15000"/>
                      </a:schemeClr>
                    </a:solidFill>
                    <a:latin typeface="华文楷体" panose="02010600040101010101" charset="-122"/>
                    <a:ea typeface="华文楷体" panose="02010600040101010101" charset="-122"/>
                  </a:endParaRPr>
                </a:p>
              </p:txBody>
            </p:sp>
            <p:sp>
              <p:nvSpPr>
                <p:cNvPr id="36" name="文本框 66"/>
                <p:cNvSpPr txBox="1">
                  <a:spLocks noChangeArrowheads="1"/>
                </p:cNvSpPr>
                <p:nvPr/>
              </p:nvSpPr>
              <p:spPr bwMode="auto">
                <a:xfrm>
                  <a:off x="1522796" y="5214982"/>
                  <a:ext cx="2983725" cy="2383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sz="18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rPr>
                    <a:t>雷军非常重视企业文化建设。在小米科技，他倡导"激情、创新、开放、协作"的企业文化理念。这种企业文化激发了员工的积极性和创造力，并为公司的快速发展提供了强大的精神支持。</a:t>
                  </a:r>
                  <a:endParaRPr sz="18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endParaRPr>
                </a:p>
              </p:txBody>
            </p:sp>
            <p:cxnSp>
              <p:nvCxnSpPr>
                <p:cNvPr id="37" name="直接连接符 36"/>
                <p:cNvCxnSpPr/>
                <p:nvPr/>
              </p:nvCxnSpPr>
              <p:spPr>
                <a:xfrm>
                  <a:off x="1616076" y="5157229"/>
                  <a:ext cx="279671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a:off x="4053" y="4686"/>
                <a:ext cx="1701"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380" y="4686"/>
                <a:ext cx="1779"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3" name="图片 2" descr="3b333633383939323bc2b7b1ea"/>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2002" y="3359"/>
                <a:ext cx="1186" cy="1186"/>
              </a:xfrm>
              <a:prstGeom prst="rect">
                <a:avLst/>
              </a:prstGeom>
            </p:spPr>
          </p:pic>
          <p:grpSp>
            <p:nvGrpSpPr>
              <p:cNvPr id="5" name="组合 4"/>
              <p:cNvGrpSpPr/>
              <p:nvPr/>
            </p:nvGrpSpPr>
            <p:grpSpPr>
              <a:xfrm>
                <a:off x="975" y="5680"/>
                <a:ext cx="3646" cy="4639"/>
                <a:chOff x="1778084" y="4797152"/>
                <a:chExt cx="2739808" cy="2945765"/>
              </a:xfrm>
            </p:grpSpPr>
            <p:sp>
              <p:nvSpPr>
                <p:cNvPr id="6" name="矩形 1"/>
                <p:cNvSpPr>
                  <a:spLocks noChangeArrowheads="1"/>
                </p:cNvSpPr>
                <p:nvPr>
                  <p:custDataLst>
                    <p:tags r:id="rId4"/>
                  </p:custDataLst>
                </p:nvPr>
              </p:nvSpPr>
              <p:spPr bwMode="auto">
                <a:xfrm>
                  <a:off x="2265004" y="4797152"/>
                  <a:ext cx="164200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85000"/>
                          <a:lumOff val="15000"/>
                        </a:schemeClr>
                      </a:solidFill>
                      <a:latin typeface="华文楷体" panose="02010600040101010101" charset="-122"/>
                      <a:ea typeface="华文楷体" panose="02010600040101010101" charset="-122"/>
                    </a:rPr>
                    <a:t>精准投资</a:t>
                  </a:r>
                  <a:endParaRPr lang="zh-CN" altLang="en-US" sz="2000" dirty="0">
                    <a:solidFill>
                      <a:schemeClr val="tx1">
                        <a:lumMod val="85000"/>
                        <a:lumOff val="15000"/>
                      </a:schemeClr>
                    </a:solidFill>
                    <a:latin typeface="华文楷体" panose="02010600040101010101" charset="-122"/>
                    <a:ea typeface="华文楷体" panose="02010600040101010101" charset="-122"/>
                  </a:endParaRPr>
                </a:p>
              </p:txBody>
            </p:sp>
            <p:sp>
              <p:nvSpPr>
                <p:cNvPr id="7" name="文本框 66"/>
                <p:cNvSpPr txBox="1">
                  <a:spLocks noChangeArrowheads="1"/>
                </p:cNvSpPr>
                <p:nvPr>
                  <p:custDataLst>
                    <p:tags r:id="rId5"/>
                  </p:custDataLst>
                </p:nvPr>
              </p:nvSpPr>
              <p:spPr bwMode="auto">
                <a:xfrm>
                  <a:off x="1778084" y="5253717"/>
                  <a:ext cx="2739808" cy="248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1800" dirty="0">
                      <a:solidFill>
                        <a:schemeClr val="tx1">
                          <a:lumMod val="85000"/>
                          <a:lumOff val="15000"/>
                        </a:schemeClr>
                      </a:solidFill>
                      <a:latin typeface="华文楷体" panose="02010600040101010101" charset="-122"/>
                      <a:ea typeface="华文楷体" panose="02010600040101010101" charset="-122"/>
                    </a:rPr>
                    <a:t>随着小米的成长，雷军开始面临更多的投资决策。他的投资策略是精准的，他知道什么时候、在哪里、以什么方式投资，以最大化回报。如投资极客时间、小桔科技等,实现战略参股,助力这些公司发展。</a:t>
                  </a:r>
                  <a:endParaRPr lang="en-US" altLang="zh-CN" sz="1800" dirty="0">
                    <a:solidFill>
                      <a:schemeClr val="tx1">
                        <a:lumMod val="85000"/>
                        <a:lumOff val="15000"/>
                      </a:schemeClr>
                    </a:solidFill>
                    <a:latin typeface="华文楷体" panose="02010600040101010101" charset="-122"/>
                    <a:ea typeface="华文楷体" panose="02010600040101010101" charset="-122"/>
                  </a:endParaRPr>
                </a:p>
              </p:txBody>
            </p:sp>
            <p:cxnSp>
              <p:nvCxnSpPr>
                <p:cNvPr id="8" name="直接连接符 7"/>
                <p:cNvCxnSpPr/>
                <p:nvPr>
                  <p:custDataLst>
                    <p:tags r:id="rId6"/>
                  </p:custDataLst>
                </p:nvPr>
              </p:nvCxnSpPr>
              <p:spPr>
                <a:xfrm>
                  <a:off x="1778313" y="5187709"/>
                  <a:ext cx="247078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 name="正五边形 8"/>
              <p:cNvSpPr/>
              <p:nvPr>
                <p:custDataLst>
                  <p:tags r:id="rId7"/>
                </p:custDataLst>
              </p:nvPr>
            </p:nvSpPr>
            <p:spPr>
              <a:xfrm>
                <a:off x="5775" y="2851"/>
                <a:ext cx="2500" cy="2381"/>
              </a:xfrm>
              <a:prstGeom prst="pentag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64" name="组合 63"/>
              <p:cNvGrpSpPr/>
              <p:nvPr/>
            </p:nvGrpSpPr>
            <p:grpSpPr>
              <a:xfrm>
                <a:off x="5373" y="5673"/>
                <a:ext cx="3516" cy="4472"/>
                <a:chOff x="1641021" y="4786357"/>
                <a:chExt cx="2232842" cy="2839720"/>
              </a:xfrm>
            </p:grpSpPr>
            <p:sp>
              <p:nvSpPr>
                <p:cNvPr id="65" name="矩形 1"/>
                <p:cNvSpPr>
                  <a:spLocks noChangeArrowheads="1"/>
                </p:cNvSpPr>
                <p:nvPr>
                  <p:custDataLst>
                    <p:tags r:id="rId8"/>
                  </p:custDataLst>
                </p:nvPr>
              </p:nvSpPr>
              <p:spPr bwMode="auto">
                <a:xfrm>
                  <a:off x="2057720" y="4786357"/>
                  <a:ext cx="138239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85000"/>
                          <a:lumOff val="15000"/>
                        </a:schemeClr>
                      </a:solidFill>
                      <a:latin typeface="华文楷体" panose="02010600040101010101" charset="-122"/>
                      <a:ea typeface="华文楷体" panose="02010600040101010101" charset="-122"/>
                    </a:rPr>
                    <a:t>持续创新</a:t>
                  </a:r>
                  <a:endParaRPr lang="zh-CN" altLang="en-US" sz="2000" dirty="0">
                    <a:solidFill>
                      <a:schemeClr val="tx1">
                        <a:lumMod val="85000"/>
                        <a:lumOff val="15000"/>
                      </a:schemeClr>
                    </a:solidFill>
                    <a:latin typeface="华文楷体" panose="02010600040101010101" charset="-122"/>
                    <a:ea typeface="华文楷体" panose="02010600040101010101" charset="-122"/>
                  </a:endParaRPr>
                </a:p>
              </p:txBody>
            </p:sp>
            <p:sp>
              <p:nvSpPr>
                <p:cNvPr id="66" name="文本框 66"/>
                <p:cNvSpPr txBox="1">
                  <a:spLocks noChangeArrowheads="1"/>
                </p:cNvSpPr>
                <p:nvPr>
                  <p:custDataLst>
                    <p:tags r:id="rId9"/>
                  </p:custDataLst>
                </p:nvPr>
              </p:nvSpPr>
              <p:spPr bwMode="auto">
                <a:xfrm>
                  <a:off x="1641021" y="5218157"/>
                  <a:ext cx="2232842" cy="240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sz="1800" dirty="0">
                      <a:solidFill>
                        <a:schemeClr val="tx1">
                          <a:lumMod val="85000"/>
                          <a:lumOff val="15000"/>
                        </a:schemeClr>
                      </a:solidFill>
                      <a:latin typeface="华文楷体" panose="02010600040101010101" charset="-122"/>
                      <a:ea typeface="华文楷体" panose="02010600040101010101" charset="-122"/>
                    </a:rPr>
                    <a:t>即使在小米公司成熟后，雷军依然坚持创新。他知道只有不断创新，才能在竞争激烈的市场中保持领先。小米MIX无痕全面屏手机让全球瞩目,MIUI系统也不断优化更新带来用户体验提升。</a:t>
                  </a:r>
                  <a:endParaRPr sz="1800" dirty="0">
                    <a:solidFill>
                      <a:schemeClr val="tx1">
                        <a:lumMod val="85000"/>
                        <a:lumOff val="15000"/>
                      </a:schemeClr>
                    </a:solidFill>
                    <a:latin typeface="华文楷体" panose="02010600040101010101" charset="-122"/>
                    <a:ea typeface="华文楷体" panose="02010600040101010101" charset="-122"/>
                  </a:endParaRPr>
                </a:p>
              </p:txBody>
            </p:sp>
            <p:cxnSp>
              <p:nvCxnSpPr>
                <p:cNvPr id="67" name="直接连接符 66"/>
                <p:cNvCxnSpPr/>
                <p:nvPr>
                  <p:custDataLst>
                    <p:tags r:id="rId10"/>
                  </p:custDataLst>
                </p:nvPr>
              </p:nvCxnSpPr>
              <p:spPr>
                <a:xfrm flipV="1">
                  <a:off x="1690555" y="5179454"/>
                  <a:ext cx="2072005" cy="127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71" name="直接连接符 70"/>
              <p:cNvCxnSpPr/>
              <p:nvPr>
                <p:custDataLst>
                  <p:tags r:id="rId11"/>
                </p:custDataLst>
              </p:nvPr>
            </p:nvCxnSpPr>
            <p:spPr>
              <a:xfrm>
                <a:off x="12888" y="4686"/>
                <a:ext cx="1779"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2" name="正五边形 1"/>
            <p:cNvSpPr/>
            <p:nvPr>
              <p:custDataLst>
                <p:tags r:id="rId12"/>
              </p:custDataLst>
            </p:nvPr>
          </p:nvSpPr>
          <p:spPr>
            <a:xfrm>
              <a:off x="1480" y="1898"/>
              <a:ext cx="2500" cy="2381"/>
            </a:xfrm>
            <a:prstGeom prst="pentag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4" name="图片 3" descr="3b32303037313631393bc4bfb1ea"/>
            <p:cNvPicPr>
              <a:picLocks noChangeAspect="1"/>
            </p:cNvPicPr>
            <p:nvPr>
              <p:custDataLst>
                <p:tags r:id="rId13"/>
              </p:custDataLst>
            </p:nvPr>
          </p:nvPicPr>
          <p:blipFill>
            <a:blip r:embed="rId14">
              <a:extLst>
                <a:ext uri="{96DAC541-7B7A-43D3-8B79-37D633B846F1}">
                  <asvg:svgBlip xmlns:asvg="http://schemas.microsoft.com/office/drawing/2016/SVG/main" r:embed="rId15"/>
                </a:ext>
              </a:extLst>
            </a:blip>
            <a:stretch>
              <a:fillRect/>
            </a:stretch>
          </p:blipFill>
          <p:spPr>
            <a:xfrm>
              <a:off x="2123" y="2643"/>
              <a:ext cx="1200" cy="1200"/>
            </a:xfrm>
            <a:prstGeom prst="rect">
              <a:avLst/>
            </a:prstGeom>
          </p:spPr>
        </p:pic>
        <p:pic>
          <p:nvPicPr>
            <p:cNvPr id="13" name="图片 12" descr="3b32303233353434313bb5c6c5dd"/>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398" y="2547"/>
              <a:ext cx="1286" cy="1286"/>
            </a:xfrm>
            <a:prstGeom prst="rect">
              <a:avLst/>
            </a:prstGeom>
          </p:spPr>
        </p:pic>
        <p:grpSp>
          <p:nvGrpSpPr>
            <p:cNvPr id="15" name="组合 14"/>
            <p:cNvGrpSpPr/>
            <p:nvPr/>
          </p:nvGrpSpPr>
          <p:grpSpPr>
            <a:xfrm rot="0">
              <a:off x="10885" y="2824"/>
              <a:ext cx="1123" cy="1019"/>
              <a:chOff x="-1587" y="4763"/>
              <a:chExt cx="1012825" cy="919162"/>
            </a:xfrm>
            <a:solidFill>
              <a:schemeClr val="bg1"/>
            </a:solidFill>
          </p:grpSpPr>
          <p:sp>
            <p:nvSpPr>
              <p:cNvPr id="16" name="Freeform 9"/>
              <p:cNvSpPr/>
              <p:nvPr>
                <p:custDataLst>
                  <p:tags r:id="rId18"/>
                </p:custDataLst>
              </p:nvPr>
            </p:nvSpPr>
            <p:spPr bwMode="auto">
              <a:xfrm>
                <a:off x="328613" y="444500"/>
                <a:ext cx="347663" cy="479425"/>
              </a:xfrm>
              <a:custGeom>
                <a:avLst/>
                <a:gdLst>
                  <a:gd name="T0" fmla="*/ 74 w 92"/>
                  <a:gd name="T1" fmla="*/ 60 h 126"/>
                  <a:gd name="T2" fmla="*/ 62 w 92"/>
                  <a:gd name="T3" fmla="*/ 60 h 126"/>
                  <a:gd name="T4" fmla="*/ 76 w 92"/>
                  <a:gd name="T5" fmla="*/ 42 h 126"/>
                  <a:gd name="T6" fmla="*/ 76 w 92"/>
                  <a:gd name="T7" fmla="*/ 18 h 126"/>
                  <a:gd name="T8" fmla="*/ 58 w 92"/>
                  <a:gd name="T9" fmla="*/ 0 h 126"/>
                  <a:gd name="T10" fmla="*/ 34 w 92"/>
                  <a:gd name="T11" fmla="*/ 0 h 126"/>
                  <a:gd name="T12" fmla="*/ 16 w 92"/>
                  <a:gd name="T13" fmla="*/ 18 h 126"/>
                  <a:gd name="T14" fmla="*/ 16 w 92"/>
                  <a:gd name="T15" fmla="*/ 42 h 126"/>
                  <a:gd name="T16" fmla="*/ 30 w 92"/>
                  <a:gd name="T17" fmla="*/ 60 h 126"/>
                  <a:gd name="T18" fmla="*/ 19 w 92"/>
                  <a:gd name="T19" fmla="*/ 60 h 126"/>
                  <a:gd name="T20" fmla="*/ 0 w 92"/>
                  <a:gd name="T21" fmla="*/ 78 h 126"/>
                  <a:gd name="T22" fmla="*/ 0 w 92"/>
                  <a:gd name="T23" fmla="*/ 126 h 126"/>
                  <a:gd name="T24" fmla="*/ 16 w 92"/>
                  <a:gd name="T25" fmla="*/ 126 h 126"/>
                  <a:gd name="T26" fmla="*/ 16 w 92"/>
                  <a:gd name="T27" fmla="*/ 93 h 126"/>
                  <a:gd name="T28" fmla="*/ 19 w 92"/>
                  <a:gd name="T29" fmla="*/ 90 h 126"/>
                  <a:gd name="T30" fmla="*/ 22 w 92"/>
                  <a:gd name="T31" fmla="*/ 93 h 126"/>
                  <a:gd name="T32" fmla="*/ 22 w 92"/>
                  <a:gd name="T33" fmla="*/ 126 h 126"/>
                  <a:gd name="T34" fmla="*/ 71 w 92"/>
                  <a:gd name="T35" fmla="*/ 126 h 126"/>
                  <a:gd name="T36" fmla="*/ 71 w 92"/>
                  <a:gd name="T37" fmla="*/ 93 h 126"/>
                  <a:gd name="T38" fmla="*/ 74 w 92"/>
                  <a:gd name="T39" fmla="*/ 90 h 126"/>
                  <a:gd name="T40" fmla="*/ 76 w 92"/>
                  <a:gd name="T41" fmla="*/ 93 h 126"/>
                  <a:gd name="T42" fmla="*/ 76 w 92"/>
                  <a:gd name="T43" fmla="*/ 126 h 126"/>
                  <a:gd name="T44" fmla="*/ 92 w 92"/>
                  <a:gd name="T45" fmla="*/ 126 h 126"/>
                  <a:gd name="T46" fmla="*/ 92 w 92"/>
                  <a:gd name="T47" fmla="*/ 78 h 126"/>
                  <a:gd name="T48" fmla="*/ 74 w 92"/>
                  <a:gd name="T49" fmla="*/ 6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26">
                    <a:moveTo>
                      <a:pt x="74" y="60"/>
                    </a:moveTo>
                    <a:cubicBezTo>
                      <a:pt x="62" y="60"/>
                      <a:pt x="62" y="60"/>
                      <a:pt x="62" y="60"/>
                    </a:cubicBezTo>
                    <a:cubicBezTo>
                      <a:pt x="70" y="58"/>
                      <a:pt x="76" y="51"/>
                      <a:pt x="76" y="42"/>
                    </a:cubicBezTo>
                    <a:cubicBezTo>
                      <a:pt x="76" y="18"/>
                      <a:pt x="76" y="18"/>
                      <a:pt x="76" y="18"/>
                    </a:cubicBezTo>
                    <a:cubicBezTo>
                      <a:pt x="76" y="8"/>
                      <a:pt x="68" y="0"/>
                      <a:pt x="58" y="0"/>
                    </a:cubicBezTo>
                    <a:cubicBezTo>
                      <a:pt x="34" y="0"/>
                      <a:pt x="34" y="0"/>
                      <a:pt x="34" y="0"/>
                    </a:cubicBezTo>
                    <a:cubicBezTo>
                      <a:pt x="24" y="0"/>
                      <a:pt x="16" y="8"/>
                      <a:pt x="16" y="18"/>
                    </a:cubicBezTo>
                    <a:cubicBezTo>
                      <a:pt x="16" y="42"/>
                      <a:pt x="16" y="42"/>
                      <a:pt x="16" y="42"/>
                    </a:cubicBezTo>
                    <a:cubicBezTo>
                      <a:pt x="16" y="51"/>
                      <a:pt x="22" y="58"/>
                      <a:pt x="30" y="60"/>
                    </a:cubicBezTo>
                    <a:cubicBezTo>
                      <a:pt x="19" y="60"/>
                      <a:pt x="19" y="60"/>
                      <a:pt x="19" y="60"/>
                    </a:cubicBezTo>
                    <a:cubicBezTo>
                      <a:pt x="9" y="60"/>
                      <a:pt x="0" y="68"/>
                      <a:pt x="0" y="78"/>
                    </a:cubicBezTo>
                    <a:cubicBezTo>
                      <a:pt x="0" y="126"/>
                      <a:pt x="0" y="126"/>
                      <a:pt x="0" y="126"/>
                    </a:cubicBezTo>
                    <a:cubicBezTo>
                      <a:pt x="16" y="126"/>
                      <a:pt x="16" y="126"/>
                      <a:pt x="16" y="126"/>
                    </a:cubicBezTo>
                    <a:cubicBezTo>
                      <a:pt x="16" y="93"/>
                      <a:pt x="16" y="93"/>
                      <a:pt x="16" y="93"/>
                    </a:cubicBezTo>
                    <a:cubicBezTo>
                      <a:pt x="16" y="91"/>
                      <a:pt x="17" y="90"/>
                      <a:pt x="19" y="90"/>
                    </a:cubicBezTo>
                    <a:cubicBezTo>
                      <a:pt x="20" y="90"/>
                      <a:pt x="22" y="91"/>
                      <a:pt x="22" y="93"/>
                    </a:cubicBezTo>
                    <a:cubicBezTo>
                      <a:pt x="22" y="126"/>
                      <a:pt x="22" y="126"/>
                      <a:pt x="22" y="126"/>
                    </a:cubicBezTo>
                    <a:cubicBezTo>
                      <a:pt x="71" y="126"/>
                      <a:pt x="71" y="126"/>
                      <a:pt x="71" y="126"/>
                    </a:cubicBezTo>
                    <a:cubicBezTo>
                      <a:pt x="71" y="93"/>
                      <a:pt x="71" y="93"/>
                      <a:pt x="71" y="93"/>
                    </a:cubicBezTo>
                    <a:cubicBezTo>
                      <a:pt x="71" y="91"/>
                      <a:pt x="72" y="90"/>
                      <a:pt x="74" y="90"/>
                    </a:cubicBezTo>
                    <a:cubicBezTo>
                      <a:pt x="75" y="90"/>
                      <a:pt x="76" y="91"/>
                      <a:pt x="76" y="93"/>
                    </a:cubicBezTo>
                    <a:cubicBezTo>
                      <a:pt x="76" y="126"/>
                      <a:pt x="76" y="126"/>
                      <a:pt x="76" y="126"/>
                    </a:cubicBezTo>
                    <a:cubicBezTo>
                      <a:pt x="92" y="126"/>
                      <a:pt x="92" y="126"/>
                      <a:pt x="92" y="126"/>
                    </a:cubicBezTo>
                    <a:cubicBezTo>
                      <a:pt x="92" y="78"/>
                      <a:pt x="92" y="78"/>
                      <a:pt x="92" y="78"/>
                    </a:cubicBezTo>
                    <a:cubicBezTo>
                      <a:pt x="92" y="68"/>
                      <a:pt x="84" y="60"/>
                      <a:pt x="74" y="60"/>
                    </a:cubicBezTo>
                    <a:close/>
                  </a:path>
                </a:pathLst>
              </a:custGeom>
              <a:grpFill/>
              <a:ln w="9525">
                <a:solidFill>
                  <a:srgbClr val="000000"/>
                </a:solidFill>
                <a:round/>
              </a:ln>
            </p:spPr>
            <p:txBody>
              <a:bodyPr vert="horz" wrap="square" lIns="91440" tIns="45720" rIns="91440" bIns="45720" numCol="1" anchor="t" anchorCtr="0" compatLnSpc="1"/>
              <a:p>
                <a:endParaRPr lang="zh-CN" altLang="en-US"/>
              </a:p>
            </p:txBody>
          </p:sp>
          <p:sp>
            <p:nvSpPr>
              <p:cNvPr id="19" name="Freeform 10"/>
              <p:cNvSpPr/>
              <p:nvPr>
                <p:custDataLst>
                  <p:tags r:id="rId19"/>
                </p:custDataLst>
              </p:nvPr>
            </p:nvSpPr>
            <p:spPr bwMode="auto">
              <a:xfrm>
                <a:off x="661988" y="4763"/>
                <a:ext cx="349250" cy="477838"/>
              </a:xfrm>
              <a:custGeom>
                <a:avLst/>
                <a:gdLst>
                  <a:gd name="T0" fmla="*/ 73 w 92"/>
                  <a:gd name="T1" fmla="*/ 60 h 126"/>
                  <a:gd name="T2" fmla="*/ 62 w 92"/>
                  <a:gd name="T3" fmla="*/ 60 h 126"/>
                  <a:gd name="T4" fmla="*/ 76 w 92"/>
                  <a:gd name="T5" fmla="*/ 42 h 126"/>
                  <a:gd name="T6" fmla="*/ 76 w 92"/>
                  <a:gd name="T7" fmla="*/ 18 h 126"/>
                  <a:gd name="T8" fmla="*/ 58 w 92"/>
                  <a:gd name="T9" fmla="*/ 0 h 126"/>
                  <a:gd name="T10" fmla="*/ 34 w 92"/>
                  <a:gd name="T11" fmla="*/ 0 h 126"/>
                  <a:gd name="T12" fmla="*/ 15 w 92"/>
                  <a:gd name="T13" fmla="*/ 18 h 126"/>
                  <a:gd name="T14" fmla="*/ 15 w 92"/>
                  <a:gd name="T15" fmla="*/ 42 h 126"/>
                  <a:gd name="T16" fmla="*/ 29 w 92"/>
                  <a:gd name="T17" fmla="*/ 60 h 126"/>
                  <a:gd name="T18" fmla="*/ 18 w 92"/>
                  <a:gd name="T19" fmla="*/ 60 h 126"/>
                  <a:gd name="T20" fmla="*/ 0 w 92"/>
                  <a:gd name="T21" fmla="*/ 78 h 126"/>
                  <a:gd name="T22" fmla="*/ 0 w 92"/>
                  <a:gd name="T23" fmla="*/ 126 h 126"/>
                  <a:gd name="T24" fmla="*/ 15 w 92"/>
                  <a:gd name="T25" fmla="*/ 126 h 126"/>
                  <a:gd name="T26" fmla="*/ 15 w 92"/>
                  <a:gd name="T27" fmla="*/ 93 h 126"/>
                  <a:gd name="T28" fmla="*/ 18 w 92"/>
                  <a:gd name="T29" fmla="*/ 90 h 126"/>
                  <a:gd name="T30" fmla="*/ 21 w 92"/>
                  <a:gd name="T31" fmla="*/ 93 h 126"/>
                  <a:gd name="T32" fmla="*/ 21 w 92"/>
                  <a:gd name="T33" fmla="*/ 126 h 126"/>
                  <a:gd name="T34" fmla="*/ 70 w 92"/>
                  <a:gd name="T35" fmla="*/ 126 h 126"/>
                  <a:gd name="T36" fmla="*/ 70 w 92"/>
                  <a:gd name="T37" fmla="*/ 93 h 126"/>
                  <a:gd name="T38" fmla="*/ 73 w 92"/>
                  <a:gd name="T39" fmla="*/ 90 h 126"/>
                  <a:gd name="T40" fmla="*/ 76 w 92"/>
                  <a:gd name="T41" fmla="*/ 93 h 126"/>
                  <a:gd name="T42" fmla="*/ 76 w 92"/>
                  <a:gd name="T43" fmla="*/ 126 h 126"/>
                  <a:gd name="T44" fmla="*/ 92 w 92"/>
                  <a:gd name="T45" fmla="*/ 126 h 126"/>
                  <a:gd name="T46" fmla="*/ 92 w 92"/>
                  <a:gd name="T47" fmla="*/ 78 h 126"/>
                  <a:gd name="T48" fmla="*/ 73 w 92"/>
                  <a:gd name="T49" fmla="*/ 6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26">
                    <a:moveTo>
                      <a:pt x="73" y="60"/>
                    </a:moveTo>
                    <a:cubicBezTo>
                      <a:pt x="62" y="60"/>
                      <a:pt x="62" y="60"/>
                      <a:pt x="62" y="60"/>
                    </a:cubicBezTo>
                    <a:cubicBezTo>
                      <a:pt x="70" y="58"/>
                      <a:pt x="76" y="51"/>
                      <a:pt x="76" y="42"/>
                    </a:cubicBezTo>
                    <a:cubicBezTo>
                      <a:pt x="76" y="18"/>
                      <a:pt x="76" y="18"/>
                      <a:pt x="76" y="18"/>
                    </a:cubicBezTo>
                    <a:cubicBezTo>
                      <a:pt x="76" y="8"/>
                      <a:pt x="68" y="0"/>
                      <a:pt x="58" y="0"/>
                    </a:cubicBezTo>
                    <a:cubicBezTo>
                      <a:pt x="34" y="0"/>
                      <a:pt x="34" y="0"/>
                      <a:pt x="34" y="0"/>
                    </a:cubicBezTo>
                    <a:cubicBezTo>
                      <a:pt x="24" y="0"/>
                      <a:pt x="15" y="8"/>
                      <a:pt x="15" y="18"/>
                    </a:cubicBezTo>
                    <a:cubicBezTo>
                      <a:pt x="15" y="42"/>
                      <a:pt x="15" y="42"/>
                      <a:pt x="15" y="42"/>
                    </a:cubicBezTo>
                    <a:cubicBezTo>
                      <a:pt x="15" y="51"/>
                      <a:pt x="21" y="58"/>
                      <a:pt x="29" y="60"/>
                    </a:cubicBezTo>
                    <a:cubicBezTo>
                      <a:pt x="18" y="60"/>
                      <a:pt x="18" y="60"/>
                      <a:pt x="18" y="60"/>
                    </a:cubicBezTo>
                    <a:cubicBezTo>
                      <a:pt x="8" y="60"/>
                      <a:pt x="0" y="68"/>
                      <a:pt x="0" y="78"/>
                    </a:cubicBezTo>
                    <a:cubicBezTo>
                      <a:pt x="0" y="126"/>
                      <a:pt x="0" y="126"/>
                      <a:pt x="0" y="126"/>
                    </a:cubicBezTo>
                    <a:cubicBezTo>
                      <a:pt x="15" y="126"/>
                      <a:pt x="15" y="126"/>
                      <a:pt x="15" y="126"/>
                    </a:cubicBezTo>
                    <a:cubicBezTo>
                      <a:pt x="15" y="93"/>
                      <a:pt x="15" y="93"/>
                      <a:pt x="15" y="93"/>
                    </a:cubicBezTo>
                    <a:cubicBezTo>
                      <a:pt x="15" y="91"/>
                      <a:pt x="17" y="90"/>
                      <a:pt x="18" y="90"/>
                    </a:cubicBezTo>
                    <a:cubicBezTo>
                      <a:pt x="20" y="90"/>
                      <a:pt x="21" y="91"/>
                      <a:pt x="21" y="93"/>
                    </a:cubicBezTo>
                    <a:cubicBezTo>
                      <a:pt x="21" y="126"/>
                      <a:pt x="21" y="126"/>
                      <a:pt x="21" y="126"/>
                    </a:cubicBezTo>
                    <a:cubicBezTo>
                      <a:pt x="70" y="126"/>
                      <a:pt x="70" y="126"/>
                      <a:pt x="70" y="126"/>
                    </a:cubicBezTo>
                    <a:cubicBezTo>
                      <a:pt x="70" y="93"/>
                      <a:pt x="70" y="93"/>
                      <a:pt x="70" y="93"/>
                    </a:cubicBezTo>
                    <a:cubicBezTo>
                      <a:pt x="70" y="91"/>
                      <a:pt x="71" y="90"/>
                      <a:pt x="73" y="90"/>
                    </a:cubicBezTo>
                    <a:cubicBezTo>
                      <a:pt x="75" y="90"/>
                      <a:pt x="76" y="91"/>
                      <a:pt x="76" y="93"/>
                    </a:cubicBezTo>
                    <a:cubicBezTo>
                      <a:pt x="76" y="126"/>
                      <a:pt x="76" y="126"/>
                      <a:pt x="76" y="126"/>
                    </a:cubicBezTo>
                    <a:cubicBezTo>
                      <a:pt x="92" y="126"/>
                      <a:pt x="92" y="126"/>
                      <a:pt x="92" y="126"/>
                    </a:cubicBezTo>
                    <a:cubicBezTo>
                      <a:pt x="92" y="78"/>
                      <a:pt x="92" y="78"/>
                      <a:pt x="92" y="78"/>
                    </a:cubicBezTo>
                    <a:cubicBezTo>
                      <a:pt x="92" y="68"/>
                      <a:pt x="83" y="60"/>
                      <a:pt x="73" y="60"/>
                    </a:cubicBezTo>
                    <a:close/>
                  </a:path>
                </a:pathLst>
              </a:custGeom>
              <a:grpFill/>
              <a:ln w="9525">
                <a:solidFill>
                  <a:srgbClr val="000000"/>
                </a:solidFill>
                <a:round/>
              </a:ln>
            </p:spPr>
            <p:txBody>
              <a:bodyPr vert="horz" wrap="square" lIns="91440" tIns="45720" rIns="91440" bIns="45720" numCol="1" anchor="t" anchorCtr="0" compatLnSpc="1"/>
              <a:p>
                <a:endParaRPr lang="zh-CN" altLang="en-US" dirty="0"/>
              </a:p>
            </p:txBody>
          </p:sp>
          <p:sp>
            <p:nvSpPr>
              <p:cNvPr id="20" name="Freeform 11"/>
              <p:cNvSpPr/>
              <p:nvPr>
                <p:custDataLst>
                  <p:tags r:id="rId20"/>
                </p:custDataLst>
              </p:nvPr>
            </p:nvSpPr>
            <p:spPr bwMode="auto">
              <a:xfrm>
                <a:off x="-1587" y="4763"/>
                <a:ext cx="347663" cy="477838"/>
              </a:xfrm>
              <a:custGeom>
                <a:avLst/>
                <a:gdLst>
                  <a:gd name="T0" fmla="*/ 73 w 92"/>
                  <a:gd name="T1" fmla="*/ 60 h 126"/>
                  <a:gd name="T2" fmla="*/ 62 w 92"/>
                  <a:gd name="T3" fmla="*/ 60 h 126"/>
                  <a:gd name="T4" fmla="*/ 76 w 92"/>
                  <a:gd name="T5" fmla="*/ 42 h 126"/>
                  <a:gd name="T6" fmla="*/ 76 w 92"/>
                  <a:gd name="T7" fmla="*/ 18 h 126"/>
                  <a:gd name="T8" fmla="*/ 58 w 92"/>
                  <a:gd name="T9" fmla="*/ 0 h 126"/>
                  <a:gd name="T10" fmla="*/ 34 w 92"/>
                  <a:gd name="T11" fmla="*/ 0 h 126"/>
                  <a:gd name="T12" fmla="*/ 15 w 92"/>
                  <a:gd name="T13" fmla="*/ 18 h 126"/>
                  <a:gd name="T14" fmla="*/ 15 w 92"/>
                  <a:gd name="T15" fmla="*/ 42 h 126"/>
                  <a:gd name="T16" fmla="*/ 29 w 92"/>
                  <a:gd name="T17" fmla="*/ 60 h 126"/>
                  <a:gd name="T18" fmla="*/ 18 w 92"/>
                  <a:gd name="T19" fmla="*/ 60 h 126"/>
                  <a:gd name="T20" fmla="*/ 0 w 92"/>
                  <a:gd name="T21" fmla="*/ 78 h 126"/>
                  <a:gd name="T22" fmla="*/ 0 w 92"/>
                  <a:gd name="T23" fmla="*/ 126 h 126"/>
                  <a:gd name="T24" fmla="*/ 15 w 92"/>
                  <a:gd name="T25" fmla="*/ 126 h 126"/>
                  <a:gd name="T26" fmla="*/ 15 w 92"/>
                  <a:gd name="T27" fmla="*/ 93 h 126"/>
                  <a:gd name="T28" fmla="*/ 18 w 92"/>
                  <a:gd name="T29" fmla="*/ 90 h 126"/>
                  <a:gd name="T30" fmla="*/ 21 w 92"/>
                  <a:gd name="T31" fmla="*/ 93 h 126"/>
                  <a:gd name="T32" fmla="*/ 21 w 92"/>
                  <a:gd name="T33" fmla="*/ 126 h 126"/>
                  <a:gd name="T34" fmla="*/ 70 w 92"/>
                  <a:gd name="T35" fmla="*/ 126 h 126"/>
                  <a:gd name="T36" fmla="*/ 70 w 92"/>
                  <a:gd name="T37" fmla="*/ 93 h 126"/>
                  <a:gd name="T38" fmla="*/ 73 w 92"/>
                  <a:gd name="T39" fmla="*/ 90 h 126"/>
                  <a:gd name="T40" fmla="*/ 76 w 92"/>
                  <a:gd name="T41" fmla="*/ 93 h 126"/>
                  <a:gd name="T42" fmla="*/ 76 w 92"/>
                  <a:gd name="T43" fmla="*/ 126 h 126"/>
                  <a:gd name="T44" fmla="*/ 92 w 92"/>
                  <a:gd name="T45" fmla="*/ 126 h 126"/>
                  <a:gd name="T46" fmla="*/ 92 w 92"/>
                  <a:gd name="T47" fmla="*/ 78 h 126"/>
                  <a:gd name="T48" fmla="*/ 73 w 92"/>
                  <a:gd name="T49" fmla="*/ 6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26">
                    <a:moveTo>
                      <a:pt x="73" y="60"/>
                    </a:moveTo>
                    <a:cubicBezTo>
                      <a:pt x="62" y="60"/>
                      <a:pt x="62" y="60"/>
                      <a:pt x="62" y="60"/>
                    </a:cubicBezTo>
                    <a:cubicBezTo>
                      <a:pt x="70" y="58"/>
                      <a:pt x="76" y="51"/>
                      <a:pt x="76" y="42"/>
                    </a:cubicBezTo>
                    <a:cubicBezTo>
                      <a:pt x="76" y="18"/>
                      <a:pt x="76" y="18"/>
                      <a:pt x="76" y="18"/>
                    </a:cubicBezTo>
                    <a:cubicBezTo>
                      <a:pt x="76" y="8"/>
                      <a:pt x="68" y="0"/>
                      <a:pt x="58" y="0"/>
                    </a:cubicBezTo>
                    <a:cubicBezTo>
                      <a:pt x="34" y="0"/>
                      <a:pt x="34" y="0"/>
                      <a:pt x="34" y="0"/>
                    </a:cubicBezTo>
                    <a:cubicBezTo>
                      <a:pt x="24" y="0"/>
                      <a:pt x="15" y="8"/>
                      <a:pt x="15" y="18"/>
                    </a:cubicBezTo>
                    <a:cubicBezTo>
                      <a:pt x="15" y="42"/>
                      <a:pt x="15" y="42"/>
                      <a:pt x="15" y="42"/>
                    </a:cubicBezTo>
                    <a:cubicBezTo>
                      <a:pt x="15" y="51"/>
                      <a:pt x="21" y="58"/>
                      <a:pt x="29" y="60"/>
                    </a:cubicBezTo>
                    <a:cubicBezTo>
                      <a:pt x="18" y="60"/>
                      <a:pt x="18" y="60"/>
                      <a:pt x="18" y="60"/>
                    </a:cubicBezTo>
                    <a:cubicBezTo>
                      <a:pt x="8" y="60"/>
                      <a:pt x="0" y="68"/>
                      <a:pt x="0" y="78"/>
                    </a:cubicBezTo>
                    <a:cubicBezTo>
                      <a:pt x="0" y="126"/>
                      <a:pt x="0" y="126"/>
                      <a:pt x="0" y="126"/>
                    </a:cubicBezTo>
                    <a:cubicBezTo>
                      <a:pt x="15" y="126"/>
                      <a:pt x="15" y="126"/>
                      <a:pt x="15" y="126"/>
                    </a:cubicBezTo>
                    <a:cubicBezTo>
                      <a:pt x="15" y="93"/>
                      <a:pt x="15" y="93"/>
                      <a:pt x="15" y="93"/>
                    </a:cubicBezTo>
                    <a:cubicBezTo>
                      <a:pt x="15" y="91"/>
                      <a:pt x="17" y="90"/>
                      <a:pt x="18" y="90"/>
                    </a:cubicBezTo>
                    <a:cubicBezTo>
                      <a:pt x="20" y="90"/>
                      <a:pt x="21" y="91"/>
                      <a:pt x="21" y="93"/>
                    </a:cubicBezTo>
                    <a:cubicBezTo>
                      <a:pt x="21" y="126"/>
                      <a:pt x="21" y="126"/>
                      <a:pt x="21" y="126"/>
                    </a:cubicBezTo>
                    <a:cubicBezTo>
                      <a:pt x="70" y="126"/>
                      <a:pt x="70" y="126"/>
                      <a:pt x="70" y="126"/>
                    </a:cubicBezTo>
                    <a:cubicBezTo>
                      <a:pt x="70" y="93"/>
                      <a:pt x="70" y="93"/>
                      <a:pt x="70" y="93"/>
                    </a:cubicBezTo>
                    <a:cubicBezTo>
                      <a:pt x="70" y="91"/>
                      <a:pt x="71" y="90"/>
                      <a:pt x="73" y="90"/>
                    </a:cubicBezTo>
                    <a:cubicBezTo>
                      <a:pt x="75" y="90"/>
                      <a:pt x="76" y="91"/>
                      <a:pt x="76" y="93"/>
                    </a:cubicBezTo>
                    <a:cubicBezTo>
                      <a:pt x="76" y="126"/>
                      <a:pt x="76" y="126"/>
                      <a:pt x="76" y="126"/>
                    </a:cubicBezTo>
                    <a:cubicBezTo>
                      <a:pt x="92" y="126"/>
                      <a:pt x="92" y="126"/>
                      <a:pt x="92" y="126"/>
                    </a:cubicBezTo>
                    <a:cubicBezTo>
                      <a:pt x="92" y="78"/>
                      <a:pt x="92" y="78"/>
                      <a:pt x="92" y="78"/>
                    </a:cubicBezTo>
                    <a:cubicBezTo>
                      <a:pt x="92" y="68"/>
                      <a:pt x="83" y="60"/>
                      <a:pt x="73" y="60"/>
                    </a:cubicBezTo>
                    <a:close/>
                  </a:path>
                </a:pathLst>
              </a:custGeom>
              <a:grpFill/>
              <a:ln w="9525">
                <a:solidFill>
                  <a:srgbClr val="000000"/>
                </a:solidFill>
                <a:round/>
              </a:ln>
            </p:spPr>
            <p:txBody>
              <a:bodyPr vert="horz" wrap="square" lIns="91440" tIns="45720" rIns="91440" bIns="45720" numCol="1" anchor="t" anchorCtr="0" compatLnSpc="1"/>
              <a:p>
                <a:endParaRPr lang="zh-CN" altLang="en-US"/>
              </a:p>
            </p:txBody>
          </p:sp>
          <p:sp>
            <p:nvSpPr>
              <p:cNvPr id="21" name="Freeform 12"/>
              <p:cNvSpPr/>
              <p:nvPr>
                <p:custDataLst>
                  <p:tags r:id="rId21"/>
                </p:custDataLst>
              </p:nvPr>
            </p:nvSpPr>
            <p:spPr bwMode="auto">
              <a:xfrm>
                <a:off x="706438" y="509588"/>
                <a:ext cx="217488" cy="327025"/>
              </a:xfrm>
              <a:custGeom>
                <a:avLst/>
                <a:gdLst>
                  <a:gd name="T0" fmla="*/ 57 w 57"/>
                  <a:gd name="T1" fmla="*/ 0 h 86"/>
                  <a:gd name="T2" fmla="*/ 45 w 57"/>
                  <a:gd name="T3" fmla="*/ 0 h 86"/>
                  <a:gd name="T4" fmla="*/ 0 w 57"/>
                  <a:gd name="T5" fmla="*/ 71 h 86"/>
                  <a:gd name="T6" fmla="*/ 0 w 57"/>
                  <a:gd name="T7" fmla="*/ 86 h 86"/>
                  <a:gd name="T8" fmla="*/ 57 w 57"/>
                  <a:gd name="T9" fmla="*/ 0 h 86"/>
                </a:gdLst>
                <a:ahLst/>
                <a:cxnLst>
                  <a:cxn ang="0">
                    <a:pos x="T0" y="T1"/>
                  </a:cxn>
                  <a:cxn ang="0">
                    <a:pos x="T2" y="T3"/>
                  </a:cxn>
                  <a:cxn ang="0">
                    <a:pos x="T4" y="T5"/>
                  </a:cxn>
                  <a:cxn ang="0">
                    <a:pos x="T6" y="T7"/>
                  </a:cxn>
                  <a:cxn ang="0">
                    <a:pos x="T8" y="T9"/>
                  </a:cxn>
                </a:cxnLst>
                <a:rect l="0" t="0" r="r" b="b"/>
                <a:pathLst>
                  <a:path w="57" h="86">
                    <a:moveTo>
                      <a:pt x="57" y="0"/>
                    </a:moveTo>
                    <a:cubicBezTo>
                      <a:pt x="45" y="0"/>
                      <a:pt x="45" y="0"/>
                      <a:pt x="45" y="0"/>
                    </a:cubicBezTo>
                    <a:cubicBezTo>
                      <a:pt x="41" y="30"/>
                      <a:pt x="24" y="56"/>
                      <a:pt x="0" y="71"/>
                    </a:cubicBezTo>
                    <a:cubicBezTo>
                      <a:pt x="0" y="86"/>
                      <a:pt x="0" y="86"/>
                      <a:pt x="0" y="86"/>
                    </a:cubicBezTo>
                    <a:cubicBezTo>
                      <a:pt x="31" y="68"/>
                      <a:pt x="53" y="37"/>
                      <a:pt x="57" y="0"/>
                    </a:cubicBezTo>
                    <a:close/>
                  </a:path>
                </a:pathLst>
              </a:custGeom>
              <a:grpFill/>
              <a:ln w="9525">
                <a:solidFill>
                  <a:srgbClr val="000000"/>
                </a:solidFill>
                <a:round/>
              </a:ln>
            </p:spPr>
            <p:txBody>
              <a:bodyPr vert="horz" wrap="square" lIns="91440" tIns="45720" rIns="91440" bIns="45720" numCol="1" anchor="t" anchorCtr="0" compatLnSpc="1"/>
              <a:p>
                <a:endParaRPr lang="zh-CN" altLang="en-US"/>
              </a:p>
            </p:txBody>
          </p:sp>
          <p:sp>
            <p:nvSpPr>
              <p:cNvPr id="22" name="Freeform 13"/>
              <p:cNvSpPr/>
              <p:nvPr>
                <p:custDataLst>
                  <p:tags r:id="rId22"/>
                </p:custDataLst>
              </p:nvPr>
            </p:nvSpPr>
            <p:spPr bwMode="auto">
              <a:xfrm>
                <a:off x="80963" y="509588"/>
                <a:ext cx="220663" cy="327025"/>
              </a:xfrm>
              <a:custGeom>
                <a:avLst/>
                <a:gdLst>
                  <a:gd name="T0" fmla="*/ 12 w 58"/>
                  <a:gd name="T1" fmla="*/ 0 h 86"/>
                  <a:gd name="T2" fmla="*/ 0 w 58"/>
                  <a:gd name="T3" fmla="*/ 0 h 86"/>
                  <a:gd name="T4" fmla="*/ 58 w 58"/>
                  <a:gd name="T5" fmla="*/ 86 h 86"/>
                  <a:gd name="T6" fmla="*/ 58 w 58"/>
                  <a:gd name="T7" fmla="*/ 71 h 86"/>
                  <a:gd name="T8" fmla="*/ 12 w 58"/>
                  <a:gd name="T9" fmla="*/ 0 h 86"/>
                </a:gdLst>
                <a:ahLst/>
                <a:cxnLst>
                  <a:cxn ang="0">
                    <a:pos x="T0" y="T1"/>
                  </a:cxn>
                  <a:cxn ang="0">
                    <a:pos x="T2" y="T3"/>
                  </a:cxn>
                  <a:cxn ang="0">
                    <a:pos x="T4" y="T5"/>
                  </a:cxn>
                  <a:cxn ang="0">
                    <a:pos x="T6" y="T7"/>
                  </a:cxn>
                  <a:cxn ang="0">
                    <a:pos x="T8" y="T9"/>
                  </a:cxn>
                </a:cxnLst>
                <a:rect l="0" t="0" r="r" b="b"/>
                <a:pathLst>
                  <a:path w="58" h="86">
                    <a:moveTo>
                      <a:pt x="12" y="0"/>
                    </a:moveTo>
                    <a:cubicBezTo>
                      <a:pt x="0" y="0"/>
                      <a:pt x="0" y="0"/>
                      <a:pt x="0" y="0"/>
                    </a:cubicBezTo>
                    <a:cubicBezTo>
                      <a:pt x="4" y="37"/>
                      <a:pt x="27" y="68"/>
                      <a:pt x="58" y="86"/>
                    </a:cubicBezTo>
                    <a:cubicBezTo>
                      <a:pt x="58" y="71"/>
                      <a:pt x="58" y="71"/>
                      <a:pt x="58" y="71"/>
                    </a:cubicBezTo>
                    <a:cubicBezTo>
                      <a:pt x="33" y="56"/>
                      <a:pt x="16" y="30"/>
                      <a:pt x="12" y="0"/>
                    </a:cubicBezTo>
                    <a:close/>
                  </a:path>
                </a:pathLst>
              </a:custGeom>
              <a:grpFill/>
              <a:ln w="9525">
                <a:solidFill>
                  <a:srgbClr val="000000"/>
                </a:solidFill>
                <a:round/>
              </a:ln>
            </p:spPr>
            <p:txBody>
              <a:bodyPr vert="horz" wrap="square" lIns="91440" tIns="45720" rIns="91440" bIns="45720" numCol="1" anchor="t" anchorCtr="0" compatLnSpc="1"/>
              <a:p>
                <a:endParaRPr lang="zh-CN" altLang="en-US"/>
              </a:p>
            </p:txBody>
          </p:sp>
          <p:sp>
            <p:nvSpPr>
              <p:cNvPr id="23" name="Freeform 14"/>
              <p:cNvSpPr/>
              <p:nvPr>
                <p:custDataLst>
                  <p:tags r:id="rId23"/>
                </p:custDataLst>
              </p:nvPr>
            </p:nvSpPr>
            <p:spPr bwMode="auto">
              <a:xfrm>
                <a:off x="315913" y="34925"/>
                <a:ext cx="376238" cy="98425"/>
              </a:xfrm>
              <a:custGeom>
                <a:avLst/>
                <a:gdLst>
                  <a:gd name="T0" fmla="*/ 99 w 99"/>
                  <a:gd name="T1" fmla="*/ 26 h 26"/>
                  <a:gd name="T2" fmla="*/ 99 w 99"/>
                  <a:gd name="T3" fmla="*/ 12 h 26"/>
                  <a:gd name="T4" fmla="*/ 49 w 99"/>
                  <a:gd name="T5" fmla="*/ 0 h 26"/>
                  <a:gd name="T6" fmla="*/ 0 w 99"/>
                  <a:gd name="T7" fmla="*/ 12 h 26"/>
                  <a:gd name="T8" fmla="*/ 0 w 99"/>
                  <a:gd name="T9" fmla="*/ 26 h 26"/>
                  <a:gd name="T10" fmla="*/ 49 w 99"/>
                  <a:gd name="T11" fmla="*/ 13 h 26"/>
                  <a:gd name="T12" fmla="*/ 99 w 99"/>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99" h="26">
                    <a:moveTo>
                      <a:pt x="99" y="26"/>
                    </a:moveTo>
                    <a:cubicBezTo>
                      <a:pt x="99" y="12"/>
                      <a:pt x="99" y="12"/>
                      <a:pt x="99" y="12"/>
                    </a:cubicBezTo>
                    <a:cubicBezTo>
                      <a:pt x="84" y="4"/>
                      <a:pt x="67" y="0"/>
                      <a:pt x="49" y="0"/>
                    </a:cubicBezTo>
                    <a:cubicBezTo>
                      <a:pt x="31" y="0"/>
                      <a:pt x="15" y="4"/>
                      <a:pt x="0" y="12"/>
                    </a:cubicBezTo>
                    <a:cubicBezTo>
                      <a:pt x="0" y="26"/>
                      <a:pt x="0" y="26"/>
                      <a:pt x="0" y="26"/>
                    </a:cubicBezTo>
                    <a:cubicBezTo>
                      <a:pt x="14" y="17"/>
                      <a:pt x="31" y="13"/>
                      <a:pt x="49" y="13"/>
                    </a:cubicBezTo>
                    <a:cubicBezTo>
                      <a:pt x="67" y="13"/>
                      <a:pt x="84" y="17"/>
                      <a:pt x="99" y="26"/>
                    </a:cubicBezTo>
                    <a:close/>
                  </a:path>
                </a:pathLst>
              </a:custGeom>
              <a:grpFill/>
              <a:ln w="9525">
                <a:solidFill>
                  <a:srgbClr val="000000"/>
                </a:solidFill>
                <a:round/>
              </a:ln>
            </p:spPr>
            <p:txBody>
              <a:bodyPr vert="horz" wrap="square" lIns="91440" tIns="45720" rIns="91440" bIns="45720" numCol="1" anchor="t" anchorCtr="0" compatLnSpc="1"/>
              <a:p>
                <a:endParaRPr lang="zh-CN" altLang="en-US"/>
              </a:p>
            </p:txBody>
          </p:sp>
        </p:grpSp>
      </p:grpSp>
      <p:sp>
        <p:nvSpPr>
          <p:cNvPr id="26" name="Freeform 24"/>
          <p:cNvSpPr>
            <a:spLocks noEditPoints="1"/>
          </p:cNvSpPr>
          <p:nvPr>
            <p:custDataLst>
              <p:tags r:id="rId24"/>
            </p:custDataLst>
          </p:nvPr>
        </p:nvSpPr>
        <p:spPr bwMode="auto">
          <a:xfrm>
            <a:off x="9796715" y="1701127"/>
            <a:ext cx="622928" cy="791801"/>
          </a:xfrm>
          <a:custGeom>
            <a:avLst/>
            <a:gdLst>
              <a:gd name="T0" fmla="*/ 8 w 219"/>
              <a:gd name="T1" fmla="*/ 219 h 279"/>
              <a:gd name="T2" fmla="*/ 40 w 219"/>
              <a:gd name="T3" fmla="*/ 190 h 279"/>
              <a:gd name="T4" fmla="*/ 54 w 219"/>
              <a:gd name="T5" fmla="*/ 200 h 279"/>
              <a:gd name="T6" fmla="*/ 110 w 219"/>
              <a:gd name="T7" fmla="*/ 148 h 279"/>
              <a:gd name="T8" fmla="*/ 112 w 219"/>
              <a:gd name="T9" fmla="*/ 173 h 279"/>
              <a:gd name="T10" fmla="*/ 70 w 219"/>
              <a:gd name="T11" fmla="*/ 278 h 279"/>
              <a:gd name="T12" fmla="*/ 112 w 219"/>
              <a:gd name="T13" fmla="*/ 207 h 279"/>
              <a:gd name="T14" fmla="*/ 119 w 219"/>
              <a:gd name="T15" fmla="*/ 278 h 279"/>
              <a:gd name="T16" fmla="*/ 127 w 219"/>
              <a:gd name="T17" fmla="*/ 207 h 279"/>
              <a:gd name="T18" fmla="*/ 165 w 219"/>
              <a:gd name="T19" fmla="*/ 278 h 279"/>
              <a:gd name="T20" fmla="*/ 172 w 219"/>
              <a:gd name="T21" fmla="*/ 268 h 279"/>
              <a:gd name="T22" fmla="*/ 127 w 219"/>
              <a:gd name="T23" fmla="*/ 150 h 279"/>
              <a:gd name="T24" fmla="*/ 170 w 219"/>
              <a:gd name="T25" fmla="*/ 115 h 279"/>
              <a:gd name="T26" fmla="*/ 180 w 219"/>
              <a:gd name="T27" fmla="*/ 115 h 279"/>
              <a:gd name="T28" fmla="*/ 208 w 219"/>
              <a:gd name="T29" fmla="*/ 77 h 279"/>
              <a:gd name="T30" fmla="*/ 132 w 219"/>
              <a:gd name="T31" fmla="*/ 12 h 279"/>
              <a:gd name="T32" fmla="*/ 105 w 219"/>
              <a:gd name="T33" fmla="*/ 50 h 279"/>
              <a:gd name="T34" fmla="*/ 68 w 219"/>
              <a:gd name="T35" fmla="*/ 95 h 279"/>
              <a:gd name="T36" fmla="*/ 72 w 219"/>
              <a:gd name="T37" fmla="*/ 110 h 279"/>
              <a:gd name="T38" fmla="*/ 21 w 219"/>
              <a:gd name="T39" fmla="*/ 171 h 279"/>
              <a:gd name="T40" fmla="*/ 3 w 219"/>
              <a:gd name="T41" fmla="*/ 206 h 279"/>
              <a:gd name="T42" fmla="*/ 138 w 219"/>
              <a:gd name="T43" fmla="*/ 28 h 279"/>
              <a:gd name="T44" fmla="*/ 175 w 219"/>
              <a:gd name="T45" fmla="*/ 99 h 279"/>
              <a:gd name="T46" fmla="*/ 138 w 219"/>
              <a:gd name="T47" fmla="*/ 28 h 279"/>
              <a:gd name="T48" fmla="*/ 155 w 219"/>
              <a:gd name="T49" fmla="*/ 100 h 279"/>
              <a:gd name="T50" fmla="*/ 83 w 219"/>
              <a:gd name="T51" fmla="*/ 100 h 279"/>
              <a:gd name="T52" fmla="*/ 82 w 219"/>
              <a:gd name="T53" fmla="*/ 120 h 279"/>
              <a:gd name="T54" fmla="*/ 54 w 219"/>
              <a:gd name="T55" fmla="*/ 183 h 279"/>
              <a:gd name="T56" fmla="*/ 82 w 219"/>
              <a:gd name="T57" fmla="*/ 120 h 279"/>
              <a:gd name="T58" fmla="*/ 165 w 219"/>
              <a:gd name="T59" fmla="*/ 0 h 279"/>
              <a:gd name="T60" fmla="*/ 212 w 219"/>
              <a:gd name="T61" fmla="*/ 62 h 279"/>
              <a:gd name="T62" fmla="*/ 165 w 219"/>
              <a:gd name="T63" fmla="*/ 1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9" h="279">
                <a:moveTo>
                  <a:pt x="3" y="217"/>
                </a:moveTo>
                <a:cubicBezTo>
                  <a:pt x="4" y="218"/>
                  <a:pt x="6" y="219"/>
                  <a:pt x="8" y="219"/>
                </a:cubicBezTo>
                <a:cubicBezTo>
                  <a:pt x="10" y="219"/>
                  <a:pt x="12" y="218"/>
                  <a:pt x="13" y="217"/>
                </a:cubicBezTo>
                <a:cubicBezTo>
                  <a:pt x="40" y="190"/>
                  <a:pt x="40" y="190"/>
                  <a:pt x="40" y="190"/>
                </a:cubicBezTo>
                <a:cubicBezTo>
                  <a:pt x="49" y="198"/>
                  <a:pt x="49" y="198"/>
                  <a:pt x="49" y="198"/>
                </a:cubicBezTo>
                <a:cubicBezTo>
                  <a:pt x="51" y="200"/>
                  <a:pt x="52" y="200"/>
                  <a:pt x="54" y="200"/>
                </a:cubicBezTo>
                <a:cubicBezTo>
                  <a:pt x="56" y="200"/>
                  <a:pt x="58" y="200"/>
                  <a:pt x="60" y="198"/>
                </a:cubicBezTo>
                <a:cubicBezTo>
                  <a:pt x="110" y="148"/>
                  <a:pt x="110" y="148"/>
                  <a:pt x="110" y="148"/>
                </a:cubicBezTo>
                <a:cubicBezTo>
                  <a:pt x="112" y="150"/>
                  <a:pt x="112" y="150"/>
                  <a:pt x="112" y="150"/>
                </a:cubicBezTo>
                <a:cubicBezTo>
                  <a:pt x="112" y="173"/>
                  <a:pt x="112" y="173"/>
                  <a:pt x="112" y="173"/>
                </a:cubicBezTo>
                <a:cubicBezTo>
                  <a:pt x="66" y="268"/>
                  <a:pt x="66" y="268"/>
                  <a:pt x="66" y="268"/>
                </a:cubicBezTo>
                <a:cubicBezTo>
                  <a:pt x="64" y="271"/>
                  <a:pt x="66" y="276"/>
                  <a:pt x="70" y="278"/>
                </a:cubicBezTo>
                <a:cubicBezTo>
                  <a:pt x="73" y="279"/>
                  <a:pt x="78" y="278"/>
                  <a:pt x="80" y="274"/>
                </a:cubicBezTo>
                <a:cubicBezTo>
                  <a:pt x="112" y="207"/>
                  <a:pt x="112" y="207"/>
                  <a:pt x="112" y="207"/>
                </a:cubicBezTo>
                <a:cubicBezTo>
                  <a:pt x="112" y="271"/>
                  <a:pt x="112" y="271"/>
                  <a:pt x="112" y="271"/>
                </a:cubicBezTo>
                <a:cubicBezTo>
                  <a:pt x="112" y="275"/>
                  <a:pt x="115" y="278"/>
                  <a:pt x="119" y="278"/>
                </a:cubicBezTo>
                <a:cubicBezTo>
                  <a:pt x="123" y="278"/>
                  <a:pt x="127" y="275"/>
                  <a:pt x="127" y="271"/>
                </a:cubicBezTo>
                <a:cubicBezTo>
                  <a:pt x="127" y="207"/>
                  <a:pt x="127" y="207"/>
                  <a:pt x="127" y="207"/>
                </a:cubicBezTo>
                <a:cubicBezTo>
                  <a:pt x="159" y="274"/>
                  <a:pt x="159" y="274"/>
                  <a:pt x="159" y="274"/>
                </a:cubicBezTo>
                <a:cubicBezTo>
                  <a:pt x="160" y="277"/>
                  <a:pt x="163" y="278"/>
                  <a:pt x="165" y="278"/>
                </a:cubicBezTo>
                <a:cubicBezTo>
                  <a:pt x="167" y="278"/>
                  <a:pt x="168" y="278"/>
                  <a:pt x="169" y="278"/>
                </a:cubicBezTo>
                <a:cubicBezTo>
                  <a:pt x="172" y="276"/>
                  <a:pt x="174" y="271"/>
                  <a:pt x="172" y="268"/>
                </a:cubicBezTo>
                <a:cubicBezTo>
                  <a:pt x="127" y="173"/>
                  <a:pt x="127" y="173"/>
                  <a:pt x="127" y="173"/>
                </a:cubicBezTo>
                <a:cubicBezTo>
                  <a:pt x="127" y="150"/>
                  <a:pt x="127" y="150"/>
                  <a:pt x="127" y="150"/>
                </a:cubicBezTo>
                <a:cubicBezTo>
                  <a:pt x="165" y="111"/>
                  <a:pt x="165" y="111"/>
                  <a:pt x="165" y="111"/>
                </a:cubicBezTo>
                <a:cubicBezTo>
                  <a:pt x="170" y="115"/>
                  <a:pt x="170" y="115"/>
                  <a:pt x="170" y="115"/>
                </a:cubicBezTo>
                <a:cubicBezTo>
                  <a:pt x="171" y="116"/>
                  <a:pt x="173" y="117"/>
                  <a:pt x="175" y="117"/>
                </a:cubicBezTo>
                <a:cubicBezTo>
                  <a:pt x="177" y="117"/>
                  <a:pt x="179" y="116"/>
                  <a:pt x="180" y="115"/>
                </a:cubicBezTo>
                <a:cubicBezTo>
                  <a:pt x="208" y="87"/>
                  <a:pt x="208" y="87"/>
                  <a:pt x="208" y="87"/>
                </a:cubicBezTo>
                <a:cubicBezTo>
                  <a:pt x="211" y="84"/>
                  <a:pt x="211" y="80"/>
                  <a:pt x="208" y="77"/>
                </a:cubicBezTo>
                <a:cubicBezTo>
                  <a:pt x="143" y="12"/>
                  <a:pt x="143" y="12"/>
                  <a:pt x="143" y="12"/>
                </a:cubicBezTo>
                <a:cubicBezTo>
                  <a:pt x="140" y="9"/>
                  <a:pt x="135" y="9"/>
                  <a:pt x="132" y="12"/>
                </a:cubicBezTo>
                <a:cubicBezTo>
                  <a:pt x="105" y="40"/>
                  <a:pt x="105" y="40"/>
                  <a:pt x="105" y="40"/>
                </a:cubicBezTo>
                <a:cubicBezTo>
                  <a:pt x="102" y="43"/>
                  <a:pt x="102" y="47"/>
                  <a:pt x="105" y="50"/>
                </a:cubicBezTo>
                <a:cubicBezTo>
                  <a:pt x="109" y="54"/>
                  <a:pt x="109" y="54"/>
                  <a:pt x="109" y="54"/>
                </a:cubicBezTo>
                <a:cubicBezTo>
                  <a:pt x="68" y="95"/>
                  <a:pt x="68" y="95"/>
                  <a:pt x="68" y="95"/>
                </a:cubicBezTo>
                <a:cubicBezTo>
                  <a:pt x="65" y="98"/>
                  <a:pt x="65" y="103"/>
                  <a:pt x="68" y="106"/>
                </a:cubicBezTo>
                <a:cubicBezTo>
                  <a:pt x="72" y="110"/>
                  <a:pt x="72" y="110"/>
                  <a:pt x="72" y="110"/>
                </a:cubicBezTo>
                <a:cubicBezTo>
                  <a:pt x="21" y="160"/>
                  <a:pt x="21" y="160"/>
                  <a:pt x="21" y="160"/>
                </a:cubicBezTo>
                <a:cubicBezTo>
                  <a:pt x="18" y="163"/>
                  <a:pt x="18" y="168"/>
                  <a:pt x="21" y="171"/>
                </a:cubicBezTo>
                <a:cubicBezTo>
                  <a:pt x="30" y="179"/>
                  <a:pt x="30" y="179"/>
                  <a:pt x="30" y="179"/>
                </a:cubicBezTo>
                <a:cubicBezTo>
                  <a:pt x="3" y="206"/>
                  <a:pt x="3" y="206"/>
                  <a:pt x="3" y="206"/>
                </a:cubicBezTo>
                <a:cubicBezTo>
                  <a:pt x="0" y="209"/>
                  <a:pt x="0" y="214"/>
                  <a:pt x="3" y="217"/>
                </a:cubicBezTo>
                <a:close/>
                <a:moveTo>
                  <a:pt x="138" y="28"/>
                </a:moveTo>
                <a:cubicBezTo>
                  <a:pt x="192" y="82"/>
                  <a:pt x="192" y="82"/>
                  <a:pt x="192" y="82"/>
                </a:cubicBezTo>
                <a:cubicBezTo>
                  <a:pt x="175" y="99"/>
                  <a:pt x="175" y="99"/>
                  <a:pt x="175" y="99"/>
                </a:cubicBezTo>
                <a:cubicBezTo>
                  <a:pt x="120" y="45"/>
                  <a:pt x="120" y="45"/>
                  <a:pt x="120" y="45"/>
                </a:cubicBezTo>
                <a:lnTo>
                  <a:pt x="138" y="28"/>
                </a:lnTo>
                <a:close/>
                <a:moveTo>
                  <a:pt x="119" y="65"/>
                </a:moveTo>
                <a:cubicBezTo>
                  <a:pt x="155" y="100"/>
                  <a:pt x="155" y="100"/>
                  <a:pt x="155" y="100"/>
                </a:cubicBezTo>
                <a:cubicBezTo>
                  <a:pt x="119" y="136"/>
                  <a:pt x="119" y="136"/>
                  <a:pt x="119" y="136"/>
                </a:cubicBezTo>
                <a:cubicBezTo>
                  <a:pt x="83" y="100"/>
                  <a:pt x="83" y="100"/>
                  <a:pt x="83" y="100"/>
                </a:cubicBezTo>
                <a:lnTo>
                  <a:pt x="119" y="65"/>
                </a:lnTo>
                <a:close/>
                <a:moveTo>
                  <a:pt x="82" y="120"/>
                </a:moveTo>
                <a:cubicBezTo>
                  <a:pt x="99" y="138"/>
                  <a:pt x="99" y="138"/>
                  <a:pt x="99" y="138"/>
                </a:cubicBezTo>
                <a:cubicBezTo>
                  <a:pt x="54" y="183"/>
                  <a:pt x="54" y="183"/>
                  <a:pt x="54" y="183"/>
                </a:cubicBezTo>
                <a:cubicBezTo>
                  <a:pt x="37" y="165"/>
                  <a:pt x="37" y="165"/>
                  <a:pt x="37" y="165"/>
                </a:cubicBezTo>
                <a:lnTo>
                  <a:pt x="82" y="120"/>
                </a:lnTo>
                <a:close/>
                <a:moveTo>
                  <a:pt x="158" y="8"/>
                </a:moveTo>
                <a:cubicBezTo>
                  <a:pt x="158" y="4"/>
                  <a:pt x="161" y="0"/>
                  <a:pt x="165" y="0"/>
                </a:cubicBezTo>
                <a:cubicBezTo>
                  <a:pt x="195" y="0"/>
                  <a:pt x="219" y="25"/>
                  <a:pt x="219" y="54"/>
                </a:cubicBezTo>
                <a:cubicBezTo>
                  <a:pt x="219" y="58"/>
                  <a:pt x="216" y="62"/>
                  <a:pt x="212" y="62"/>
                </a:cubicBezTo>
                <a:cubicBezTo>
                  <a:pt x="208" y="62"/>
                  <a:pt x="204" y="58"/>
                  <a:pt x="204" y="54"/>
                </a:cubicBezTo>
                <a:cubicBezTo>
                  <a:pt x="204" y="33"/>
                  <a:pt x="187" y="15"/>
                  <a:pt x="165" y="15"/>
                </a:cubicBezTo>
                <a:cubicBezTo>
                  <a:pt x="161" y="15"/>
                  <a:pt x="158" y="12"/>
                  <a:pt x="158" y="8"/>
                </a:cubicBezTo>
                <a:close/>
              </a:path>
            </a:pathLst>
          </a:custGeom>
          <a:solidFill>
            <a:schemeClr val="bg1"/>
          </a:solidFill>
          <a:ln>
            <a:solidFill>
              <a:schemeClr val="tx1">
                <a:lumMod val="85000"/>
                <a:lumOff val="15000"/>
              </a:schemeClr>
            </a:solidFill>
          </a:ln>
        </p:spPr>
        <p:txBody>
          <a:bodyPr vert="horz" wrap="square" lIns="91440" tIns="45720" rIns="91440" bIns="45720" numCol="1" anchor="t" anchorCtr="0" compatLnSpc="1"/>
          <a:lstStyle/>
          <a:p>
            <a:endParaRPr lang="zh-CN" altLang="en-US">
              <a:latin typeface="AXIS Std M" panose="020B0600000000000000" pitchFamily="34" charset="-128"/>
              <a:ea typeface="AXIS Std M" panose="020B0600000000000000" pitchFamily="34" charset="-128"/>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89901" y="0"/>
            <a:ext cx="9333198" cy="6858000"/>
          </a:xfrm>
          <a:custGeom>
            <a:avLst/>
            <a:gdLst>
              <a:gd name="connsiteX0" fmla="*/ 0 w 3528392"/>
              <a:gd name="connsiteY0" fmla="*/ 0 h 6858000"/>
              <a:gd name="connsiteX1" fmla="*/ 3528392 w 3528392"/>
              <a:gd name="connsiteY1" fmla="*/ 0 h 6858000"/>
              <a:gd name="connsiteX2" fmla="*/ 3528392 w 3528392"/>
              <a:gd name="connsiteY2" fmla="*/ 6858000 h 6858000"/>
              <a:gd name="connsiteX3" fmla="*/ 0 w 3528392"/>
              <a:gd name="connsiteY3" fmla="*/ 6858000 h 6858000"/>
              <a:gd name="connsiteX4" fmla="*/ 0 w 3528392"/>
              <a:gd name="connsiteY4" fmla="*/ 0 h 6858000"/>
              <a:gd name="connsiteX0-1" fmla="*/ 4940709 w 8469101"/>
              <a:gd name="connsiteY0-2" fmla="*/ 0 h 6858000"/>
              <a:gd name="connsiteX1-3" fmla="*/ 8469101 w 8469101"/>
              <a:gd name="connsiteY1-4" fmla="*/ 0 h 6858000"/>
              <a:gd name="connsiteX2-5" fmla="*/ 8469101 w 8469101"/>
              <a:gd name="connsiteY2-6" fmla="*/ 6858000 h 6858000"/>
              <a:gd name="connsiteX3-7" fmla="*/ 0 w 8469101"/>
              <a:gd name="connsiteY3-8" fmla="*/ 6843252 h 6858000"/>
              <a:gd name="connsiteX4-9" fmla="*/ 4940709 w 8469101"/>
              <a:gd name="connsiteY4-10" fmla="*/ 0 h 6858000"/>
              <a:gd name="connsiteX0-11" fmla="*/ 4940709 w 8469101"/>
              <a:gd name="connsiteY0-12" fmla="*/ 0 h 6843252"/>
              <a:gd name="connsiteX1-13" fmla="*/ 8469101 w 8469101"/>
              <a:gd name="connsiteY1-14" fmla="*/ 0 h 6843252"/>
              <a:gd name="connsiteX2-15" fmla="*/ 2894211 w 8469101"/>
              <a:gd name="connsiteY2-16" fmla="*/ 6813755 h 6843252"/>
              <a:gd name="connsiteX3-17" fmla="*/ 0 w 8469101"/>
              <a:gd name="connsiteY3-18" fmla="*/ 6843252 h 6843252"/>
              <a:gd name="connsiteX4-19" fmla="*/ 4940709 w 8469101"/>
              <a:gd name="connsiteY4-20" fmla="*/ 0 h 6843252"/>
              <a:gd name="connsiteX0-21" fmla="*/ 4940709 w 8469101"/>
              <a:gd name="connsiteY0-22" fmla="*/ 0 h 6843252"/>
              <a:gd name="connsiteX1-23" fmla="*/ 8469101 w 8469101"/>
              <a:gd name="connsiteY1-24" fmla="*/ 0 h 6843252"/>
              <a:gd name="connsiteX2-25" fmla="*/ 3469398 w 8469101"/>
              <a:gd name="connsiteY2-26" fmla="*/ 6843252 h 6843252"/>
              <a:gd name="connsiteX3-27" fmla="*/ 0 w 8469101"/>
              <a:gd name="connsiteY3-28" fmla="*/ 6843252 h 6843252"/>
              <a:gd name="connsiteX4-29" fmla="*/ 4940709 w 8469101"/>
              <a:gd name="connsiteY4-30" fmla="*/ 0 h 684325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469101" h="6843252">
                <a:moveTo>
                  <a:pt x="4940709" y="0"/>
                </a:moveTo>
                <a:lnTo>
                  <a:pt x="8469101" y="0"/>
                </a:lnTo>
                <a:lnTo>
                  <a:pt x="3469398" y="6843252"/>
                </a:lnTo>
                <a:lnTo>
                  <a:pt x="0" y="6843252"/>
                </a:lnTo>
                <a:lnTo>
                  <a:pt x="4940709" y="0"/>
                </a:lnTo>
                <a:close/>
              </a:path>
            </a:pathLst>
          </a:custGeom>
          <a:blipFill>
            <a:blip r:embed="rId1" cstate="email">
              <a:alphaModFix amt="96000"/>
              <a:duotone>
                <a:prstClr val="black"/>
                <a:schemeClr val="accent3">
                  <a:tint val="45000"/>
                  <a:satMod val="40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1"/>
          <p:cNvSpPr>
            <a:spLocks noChangeArrowheads="1"/>
          </p:cNvSpPr>
          <p:nvPr/>
        </p:nvSpPr>
        <p:spPr bwMode="auto">
          <a:xfrm>
            <a:off x="766931" y="2348998"/>
            <a:ext cx="416115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Tx/>
              <a:buNone/>
            </a:pPr>
            <a:r>
              <a:rPr lang="zh-CN" altLang="en-US" sz="2000" dirty="0">
                <a:solidFill>
                  <a:schemeClr val="tx1">
                    <a:lumMod val="95000"/>
                    <a:lumOff val="5000"/>
                  </a:schemeClr>
                </a:solidFill>
                <a:latin typeface="Times New Roman" panose="02020603050405020304" charset="0"/>
                <a:cs typeface="Times New Roman" panose="02020603050405020304" charset="0"/>
              </a:rPr>
              <a:t>C</a:t>
            </a:r>
            <a:r>
              <a:rPr lang="en-US" altLang="zh-CN" sz="2000" dirty="0">
                <a:solidFill>
                  <a:schemeClr val="tx1">
                    <a:lumMod val="95000"/>
                    <a:lumOff val="5000"/>
                  </a:schemeClr>
                </a:solidFill>
                <a:latin typeface="Times New Roman" panose="02020603050405020304" charset="0"/>
                <a:cs typeface="Times New Roman" panose="02020603050405020304" charset="0"/>
              </a:rPr>
              <a:t>ONTRIBUTION AND</a:t>
            </a:r>
            <a:r>
              <a:rPr lang="zh-CN" altLang="en-US" sz="2000" dirty="0">
                <a:solidFill>
                  <a:schemeClr val="tx1">
                    <a:lumMod val="95000"/>
                    <a:lumOff val="5000"/>
                  </a:schemeClr>
                </a:solidFill>
                <a:latin typeface="Times New Roman" panose="02020603050405020304" charset="0"/>
                <a:cs typeface="Times New Roman" panose="02020603050405020304" charset="0"/>
              </a:rPr>
              <a:t> </a:t>
            </a:r>
            <a:r>
              <a:rPr lang="en-US" altLang="zh-CN" sz="2000" dirty="0">
                <a:solidFill>
                  <a:schemeClr val="tx1">
                    <a:lumMod val="95000"/>
                    <a:lumOff val="5000"/>
                  </a:schemeClr>
                </a:solidFill>
                <a:latin typeface="Times New Roman" panose="02020603050405020304" charset="0"/>
                <a:cs typeface="Times New Roman" panose="02020603050405020304" charset="0"/>
              </a:rPr>
              <a:t>INFLUENCE</a:t>
            </a:r>
            <a:endParaRPr lang="en-US" altLang="zh-CN" sz="2000" dirty="0">
              <a:solidFill>
                <a:schemeClr val="tx1">
                  <a:lumMod val="95000"/>
                  <a:lumOff val="5000"/>
                </a:schemeClr>
              </a:solidFill>
              <a:latin typeface="Times New Roman" panose="02020603050405020304" charset="0"/>
              <a:cs typeface="Times New Roman" panose="02020603050405020304" charset="0"/>
            </a:endParaRPr>
          </a:p>
        </p:txBody>
      </p:sp>
      <p:sp>
        <p:nvSpPr>
          <p:cNvPr id="8" name="矩形 7"/>
          <p:cNvSpPr/>
          <p:nvPr/>
        </p:nvSpPr>
        <p:spPr>
          <a:xfrm>
            <a:off x="335280" y="2853055"/>
            <a:ext cx="3933825" cy="829945"/>
          </a:xfrm>
          <a:prstGeom prst="rect">
            <a:avLst/>
          </a:prstGeom>
        </p:spPr>
        <p:txBody>
          <a:bodyPr wrap="square">
            <a:spAutoFit/>
          </a:bodyPr>
          <a:lstStyle/>
          <a:p>
            <a:pPr marL="285750" indent="-285750" eaLnBrk="1" hangingPunct="1">
              <a:buFont typeface="Arial" panose="020B0604020202020204" pitchFamily="34" charset="0"/>
              <a:buChar char="•"/>
              <a:defRPr/>
            </a:pPr>
            <a:r>
              <a:rPr lang="zh-CN" altLang="en-US" sz="24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sym typeface="+mn-ea"/>
              </a:rPr>
              <a:t>推动了中国互联网的发展</a:t>
            </a:r>
            <a:endParaRPr lang="zh-CN" altLang="en-US" sz="24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sym typeface="+mn-ea"/>
            </a:endParaRPr>
          </a:p>
          <a:p>
            <a:pPr marL="285750" indent="-285750" eaLnBrk="1" hangingPunct="1">
              <a:buFont typeface="Arial" panose="020B0604020202020204" pitchFamily="34" charset="0"/>
              <a:buChar char="•"/>
              <a:defRPr/>
            </a:pPr>
            <a:r>
              <a:rPr lang="zh-CN" altLang="en-US" sz="24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sym typeface="+mn-ea"/>
              </a:rPr>
              <a:t>促进了中国制造业的转型</a:t>
            </a:r>
            <a:endParaRPr lang="zh-CN" altLang="en-US" sz="24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sym typeface="+mn-ea"/>
            </a:endParaRPr>
          </a:p>
        </p:txBody>
      </p:sp>
      <p:grpSp>
        <p:nvGrpSpPr>
          <p:cNvPr id="6" name="组合 5"/>
          <p:cNvGrpSpPr/>
          <p:nvPr/>
        </p:nvGrpSpPr>
        <p:grpSpPr>
          <a:xfrm>
            <a:off x="2279650" y="1323975"/>
            <a:ext cx="3293110" cy="871220"/>
            <a:chOff x="2893" y="2111"/>
            <a:chExt cx="5186" cy="1372"/>
          </a:xfrm>
        </p:grpSpPr>
        <p:cxnSp>
          <p:nvCxnSpPr>
            <p:cNvPr id="9" name="直接连接符 8"/>
            <p:cNvCxnSpPr/>
            <p:nvPr/>
          </p:nvCxnSpPr>
          <p:spPr>
            <a:xfrm>
              <a:off x="2893" y="3483"/>
              <a:ext cx="510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3" name="矩形 1"/>
            <p:cNvSpPr>
              <a:spLocks noChangeArrowheads="1"/>
            </p:cNvSpPr>
            <p:nvPr/>
          </p:nvSpPr>
          <p:spPr bwMode="auto">
            <a:xfrm>
              <a:off x="2991" y="2111"/>
              <a:ext cx="5088"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800" dirty="0">
                  <a:solidFill>
                    <a:schemeClr val="tx1">
                      <a:lumMod val="95000"/>
                      <a:lumOff val="5000"/>
                    </a:schemeClr>
                  </a:solidFill>
                  <a:latin typeface="华文楷体" panose="02010600040101010101" charset="-122"/>
                  <a:ea typeface="华文楷体" panose="02010600040101010101" charset="-122"/>
                </a:rPr>
                <a:t>贡献与影响</a:t>
              </a:r>
              <a:endParaRPr lang="zh-CN" altLang="en-US" sz="4800" dirty="0">
                <a:solidFill>
                  <a:schemeClr val="tx1">
                    <a:lumMod val="95000"/>
                    <a:lumOff val="5000"/>
                  </a:schemeClr>
                </a:solidFill>
                <a:latin typeface="华文楷体" panose="02010600040101010101" charset="-122"/>
                <a:ea typeface="华文楷体" panose="02010600040101010101" charset="-122"/>
              </a:endParaRPr>
            </a:p>
          </p:txBody>
        </p:sp>
      </p:grpSp>
      <p:sp>
        <p:nvSpPr>
          <p:cNvPr id="15" name="矩形 1"/>
          <p:cNvSpPr/>
          <p:nvPr/>
        </p:nvSpPr>
        <p:spPr>
          <a:xfrm>
            <a:off x="3542338" y="0"/>
            <a:ext cx="7126700" cy="6858000"/>
          </a:xfrm>
          <a:custGeom>
            <a:avLst/>
            <a:gdLst>
              <a:gd name="connsiteX0" fmla="*/ 0 w 3528392"/>
              <a:gd name="connsiteY0" fmla="*/ 0 h 6858000"/>
              <a:gd name="connsiteX1" fmla="*/ 3528392 w 3528392"/>
              <a:gd name="connsiteY1" fmla="*/ 0 h 6858000"/>
              <a:gd name="connsiteX2" fmla="*/ 3528392 w 3528392"/>
              <a:gd name="connsiteY2" fmla="*/ 6858000 h 6858000"/>
              <a:gd name="connsiteX3" fmla="*/ 0 w 3528392"/>
              <a:gd name="connsiteY3" fmla="*/ 6858000 h 6858000"/>
              <a:gd name="connsiteX4" fmla="*/ 0 w 3528392"/>
              <a:gd name="connsiteY4" fmla="*/ 0 h 6858000"/>
              <a:gd name="connsiteX0-1" fmla="*/ 4940709 w 8469101"/>
              <a:gd name="connsiteY0-2" fmla="*/ 0 h 6858000"/>
              <a:gd name="connsiteX1-3" fmla="*/ 8469101 w 8469101"/>
              <a:gd name="connsiteY1-4" fmla="*/ 0 h 6858000"/>
              <a:gd name="connsiteX2-5" fmla="*/ 8469101 w 8469101"/>
              <a:gd name="connsiteY2-6" fmla="*/ 6858000 h 6858000"/>
              <a:gd name="connsiteX3-7" fmla="*/ 0 w 8469101"/>
              <a:gd name="connsiteY3-8" fmla="*/ 6843252 h 6858000"/>
              <a:gd name="connsiteX4-9" fmla="*/ 4940709 w 8469101"/>
              <a:gd name="connsiteY4-10" fmla="*/ 0 h 6858000"/>
              <a:gd name="connsiteX0-11" fmla="*/ 4940709 w 8469101"/>
              <a:gd name="connsiteY0-12" fmla="*/ 0 h 6843252"/>
              <a:gd name="connsiteX1-13" fmla="*/ 8469101 w 8469101"/>
              <a:gd name="connsiteY1-14" fmla="*/ 0 h 6843252"/>
              <a:gd name="connsiteX2-15" fmla="*/ 2894211 w 8469101"/>
              <a:gd name="connsiteY2-16" fmla="*/ 6813755 h 6843252"/>
              <a:gd name="connsiteX3-17" fmla="*/ 0 w 8469101"/>
              <a:gd name="connsiteY3-18" fmla="*/ 6843252 h 6843252"/>
              <a:gd name="connsiteX4-19" fmla="*/ 4940709 w 8469101"/>
              <a:gd name="connsiteY4-20" fmla="*/ 0 h 6843252"/>
              <a:gd name="connsiteX0-21" fmla="*/ 4940709 w 8469101"/>
              <a:gd name="connsiteY0-22" fmla="*/ 0 h 6843252"/>
              <a:gd name="connsiteX1-23" fmla="*/ 8469101 w 8469101"/>
              <a:gd name="connsiteY1-24" fmla="*/ 0 h 6843252"/>
              <a:gd name="connsiteX2-25" fmla="*/ 3469398 w 8469101"/>
              <a:gd name="connsiteY2-26" fmla="*/ 6843252 h 6843252"/>
              <a:gd name="connsiteX3-27" fmla="*/ 0 w 8469101"/>
              <a:gd name="connsiteY3-28" fmla="*/ 6843252 h 6843252"/>
              <a:gd name="connsiteX4-29" fmla="*/ 4940709 w 8469101"/>
              <a:gd name="connsiteY4-30" fmla="*/ 0 h 684325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469101" h="6843252">
                <a:moveTo>
                  <a:pt x="4940709" y="0"/>
                </a:moveTo>
                <a:lnTo>
                  <a:pt x="8469101" y="0"/>
                </a:lnTo>
                <a:lnTo>
                  <a:pt x="3469398" y="6843252"/>
                </a:lnTo>
                <a:lnTo>
                  <a:pt x="0" y="6843252"/>
                </a:lnTo>
                <a:lnTo>
                  <a:pt x="4940709" y="0"/>
                </a:lnTo>
                <a:close/>
              </a:path>
            </a:pathLst>
          </a:custGeom>
          <a:solidFill>
            <a:schemeClr val="tx1">
              <a:lumMod val="95000"/>
              <a:lumOff val="5000"/>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0" name="组合 19"/>
          <p:cNvGrpSpPr/>
          <p:nvPr/>
        </p:nvGrpSpPr>
        <p:grpSpPr>
          <a:xfrm>
            <a:off x="407368" y="404664"/>
            <a:ext cx="2232249" cy="577316"/>
            <a:chOff x="1127448" y="667389"/>
            <a:chExt cx="2232249" cy="577316"/>
          </a:xfrm>
        </p:grpSpPr>
        <p:sp>
          <p:nvSpPr>
            <p:cNvPr id="21" name="矩形 20"/>
            <p:cNvSpPr/>
            <p:nvPr/>
          </p:nvSpPr>
          <p:spPr>
            <a:xfrm flipH="1">
              <a:off x="1127448" y="667389"/>
              <a:ext cx="1033842" cy="577316"/>
            </a:xfrm>
            <a:prstGeom prst="rect">
              <a:avLst/>
            </a:prstGeom>
            <a:noFill/>
            <a:ln w="38100">
              <a:gradFill flip="none" rotWithShape="1">
                <a:gsLst>
                  <a:gs pos="0">
                    <a:schemeClr val="tx1">
                      <a:lumMod val="85000"/>
                      <a:lumOff val="15000"/>
                    </a:schemeClr>
                  </a:gs>
                  <a:gs pos="38000">
                    <a:schemeClr val="tx1">
                      <a:lumMod val="85000"/>
                      <a:lumOff val="15000"/>
                      <a:alpha val="70000"/>
                    </a:schemeClr>
                  </a:gs>
                  <a:gs pos="73000">
                    <a:schemeClr val="tx1">
                      <a:lumMod val="85000"/>
                      <a:lumOff val="15000"/>
                      <a:alpha val="50000"/>
                    </a:schemeClr>
                  </a:gs>
                  <a:gs pos="100000">
                    <a:schemeClr val="bg1"/>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22" name="文本框 21"/>
            <p:cNvSpPr txBox="1"/>
            <p:nvPr/>
          </p:nvSpPr>
          <p:spPr>
            <a:xfrm>
              <a:off x="1271465" y="694682"/>
              <a:ext cx="2088232" cy="521970"/>
            </a:xfrm>
            <a:prstGeom prst="rect">
              <a:avLst/>
            </a:prstGeom>
            <a:solidFill>
              <a:schemeClr val="bg1"/>
            </a:solidFill>
            <a:ln>
              <a:noFill/>
            </a:ln>
          </p:spPr>
          <p:txBody>
            <a:bodyPr vert="horz" wrap="square" rtlCol="0">
              <a:spAutoFit/>
            </a:bodyPr>
            <a:lstStyle/>
            <a:p>
              <a:pPr>
                <a:defRPr/>
              </a:pPr>
              <a:r>
                <a:rPr lang="zh-CN" altLang="en-US" sz="2800" dirty="0">
                  <a:solidFill>
                    <a:schemeClr val="tx1">
                      <a:lumMod val="85000"/>
                      <a:lumOff val="15000"/>
                    </a:schemeClr>
                  </a:solidFill>
                  <a:latin typeface="华文彩云" panose="02010800040101010101" charset="-122"/>
                  <a:ea typeface="华文彩云" panose="02010800040101010101" charset="-122"/>
                </a:rPr>
                <a:t>贡献影响</a:t>
              </a:r>
              <a:endParaRPr lang="zh-CN" altLang="en-US" sz="2800" dirty="0">
                <a:solidFill>
                  <a:schemeClr val="tx1">
                    <a:lumMod val="85000"/>
                    <a:lumOff val="15000"/>
                  </a:schemeClr>
                </a:solidFill>
                <a:latin typeface="华文彩云" panose="02010800040101010101" charset="-122"/>
                <a:ea typeface="华文彩云" panose="02010800040101010101" charset="-122"/>
              </a:endParaRPr>
            </a:p>
          </p:txBody>
        </p:sp>
      </p:grpSp>
      <p:grpSp>
        <p:nvGrpSpPr>
          <p:cNvPr id="10" name="组合 9"/>
          <p:cNvGrpSpPr/>
          <p:nvPr/>
        </p:nvGrpSpPr>
        <p:grpSpPr>
          <a:xfrm>
            <a:off x="7247890" y="3933190"/>
            <a:ext cx="4770120" cy="2637790"/>
            <a:chOff x="11367" y="6524"/>
            <a:chExt cx="7512" cy="4154"/>
          </a:xfrm>
        </p:grpSpPr>
        <p:sp>
          <p:nvSpPr>
            <p:cNvPr id="16" name="矩形 1"/>
            <p:cNvSpPr>
              <a:spLocks noChangeArrowheads="1"/>
            </p:cNvSpPr>
            <p:nvPr/>
          </p:nvSpPr>
          <p:spPr bwMode="auto">
            <a:xfrm>
              <a:off x="12306" y="8011"/>
              <a:ext cx="6553"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Tx/>
                <a:buNone/>
              </a:pPr>
              <a:r>
                <a:rPr lang="zh-CN" altLang="en-US" sz="2000" dirty="0">
                  <a:solidFill>
                    <a:schemeClr val="tx1">
                      <a:lumMod val="95000"/>
                      <a:lumOff val="5000"/>
                    </a:schemeClr>
                  </a:solidFill>
                  <a:latin typeface="Times New Roman" panose="02020603050405020304" charset="0"/>
                  <a:cs typeface="Times New Roman" panose="02020603050405020304" charset="0"/>
                  <a:sym typeface="+mn-ea"/>
                </a:rPr>
                <a:t>C</a:t>
              </a:r>
              <a:r>
                <a:rPr lang="en-US" altLang="zh-CN" sz="2000" dirty="0">
                  <a:solidFill>
                    <a:schemeClr val="tx1">
                      <a:lumMod val="95000"/>
                      <a:lumOff val="5000"/>
                    </a:schemeClr>
                  </a:solidFill>
                  <a:latin typeface="Times New Roman" panose="02020603050405020304" charset="0"/>
                  <a:cs typeface="Times New Roman" panose="02020603050405020304" charset="0"/>
                  <a:sym typeface="+mn-ea"/>
                </a:rPr>
                <a:t>ONTRIBUTION AND</a:t>
              </a:r>
              <a:r>
                <a:rPr lang="zh-CN" altLang="en-US" sz="2000" dirty="0">
                  <a:solidFill>
                    <a:schemeClr val="tx1">
                      <a:lumMod val="95000"/>
                      <a:lumOff val="5000"/>
                    </a:schemeClr>
                  </a:solidFill>
                  <a:latin typeface="Times New Roman" panose="02020603050405020304" charset="0"/>
                  <a:cs typeface="Times New Roman" panose="02020603050405020304" charset="0"/>
                  <a:sym typeface="+mn-ea"/>
                </a:rPr>
                <a:t> </a:t>
              </a:r>
              <a:r>
                <a:rPr lang="en-US" altLang="zh-CN" sz="2000" dirty="0">
                  <a:solidFill>
                    <a:schemeClr val="tx1">
                      <a:lumMod val="95000"/>
                      <a:lumOff val="5000"/>
                    </a:schemeClr>
                  </a:solidFill>
                  <a:latin typeface="Times New Roman" panose="02020603050405020304" charset="0"/>
                  <a:cs typeface="Times New Roman" panose="02020603050405020304" charset="0"/>
                  <a:sym typeface="+mn-ea"/>
                </a:rPr>
                <a:t>INFLUENCE</a:t>
              </a:r>
              <a:endParaRPr lang="zh-CN" altLang="en-US" sz="2000" dirty="0">
                <a:solidFill>
                  <a:schemeClr val="tx1">
                    <a:lumMod val="95000"/>
                    <a:lumOff val="5000"/>
                  </a:schemeClr>
                </a:solidFill>
                <a:latin typeface="Times New Roman" panose="02020603050405020304" charset="0"/>
                <a:cs typeface="Times New Roman" panose="02020603050405020304" charset="0"/>
              </a:endParaRPr>
            </a:p>
          </p:txBody>
        </p:sp>
        <p:cxnSp>
          <p:nvCxnSpPr>
            <p:cNvPr id="18" name="直接连接符 17"/>
            <p:cNvCxnSpPr/>
            <p:nvPr/>
          </p:nvCxnSpPr>
          <p:spPr>
            <a:xfrm>
              <a:off x="16060" y="7848"/>
              <a:ext cx="1859"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矩形 1"/>
            <p:cNvSpPr>
              <a:spLocks noChangeArrowheads="1"/>
            </p:cNvSpPr>
            <p:nvPr/>
          </p:nvSpPr>
          <p:spPr bwMode="auto">
            <a:xfrm>
              <a:off x="15873" y="6524"/>
              <a:ext cx="2744" cy="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4800" dirty="0">
                  <a:solidFill>
                    <a:schemeClr val="tx1">
                      <a:lumMod val="95000"/>
                      <a:lumOff val="5000"/>
                    </a:schemeClr>
                  </a:solidFill>
                  <a:latin typeface="Arial" panose="020B0604020202020204" pitchFamily="34" charset="0"/>
                </a:rPr>
                <a:t>100%</a:t>
              </a:r>
              <a:endParaRPr lang="zh-CN" altLang="en-US" sz="4800" dirty="0">
                <a:solidFill>
                  <a:schemeClr val="tx1">
                    <a:lumMod val="95000"/>
                    <a:lumOff val="5000"/>
                  </a:schemeClr>
                </a:solidFill>
                <a:latin typeface="Arial" panose="020B0604020202020204" pitchFamily="34" charset="0"/>
              </a:endParaRPr>
            </a:p>
          </p:txBody>
        </p:sp>
        <p:sp>
          <p:nvSpPr>
            <p:cNvPr id="4" name="矩形 3"/>
            <p:cNvSpPr/>
            <p:nvPr>
              <p:custDataLst>
                <p:tags r:id="rId2"/>
              </p:custDataLst>
            </p:nvPr>
          </p:nvSpPr>
          <p:spPr>
            <a:xfrm>
              <a:off x="11367" y="8348"/>
              <a:ext cx="7512" cy="2331"/>
            </a:xfrm>
            <a:prstGeom prst="rect">
              <a:avLst/>
            </a:prstGeom>
          </p:spPr>
          <p:txBody>
            <a:bodyPr wrap="square">
              <a:noAutofit/>
            </a:bodyPr>
            <a:p>
              <a:pPr marL="0" indent="0" eaLnBrk="1" hangingPunct="1">
                <a:buFont typeface="Arial" panose="020B0604020202020204" pitchFamily="34" charset="0"/>
                <a:buNone/>
                <a:defRPr/>
              </a:pPr>
              <a:r>
                <a:rPr lang="zh-CN" altLang="en-US"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sym typeface="+mn-ea"/>
                </a:rPr>
                <a:t> </a:t>
              </a:r>
              <a:endParaRPr lang="zh-CN" altLang="en-US"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sym typeface="+mn-ea"/>
              </a:endParaRPr>
            </a:p>
            <a:p>
              <a:pPr marL="285750" indent="-285750" eaLnBrk="1" hangingPunct="1">
                <a:buFont typeface="Arial" panose="020B0604020202020204" pitchFamily="34" charset="0"/>
                <a:buChar char="•"/>
                <a:defRPr/>
              </a:pPr>
              <a:r>
                <a:rPr lang="zh-CN" altLang="en-US" sz="24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sym typeface="+mn-ea"/>
                </a:rPr>
                <a:t>普及了移动支付和互联网金融</a:t>
              </a:r>
              <a:endParaRPr lang="zh-CN" altLang="en-US" sz="24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sym typeface="+mn-ea"/>
              </a:endParaRPr>
            </a:p>
            <a:p>
              <a:pPr marL="285750" indent="-285750" eaLnBrk="1" hangingPunct="1">
                <a:buFont typeface="Arial" panose="020B0604020202020204" pitchFamily="34" charset="0"/>
                <a:buChar char="•"/>
                <a:defRPr/>
              </a:pPr>
              <a:r>
                <a:rPr lang="zh-CN" altLang="en-US" sz="24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sym typeface="+mn-ea"/>
                </a:rPr>
                <a:t>推动了智能家居和物联网的发展</a:t>
              </a:r>
              <a:endParaRPr lang="zh-CN" altLang="en-US" sz="24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雷军7"/>
          <p:cNvPicPr>
            <a:picLocks noChangeAspect="1"/>
          </p:cNvPicPr>
          <p:nvPr/>
        </p:nvPicPr>
        <p:blipFill>
          <a:blip r:embed="rId1"/>
          <a:srcRect l="11211" r="5364"/>
          <a:stretch>
            <a:fillRect/>
          </a:stretch>
        </p:blipFill>
        <p:spPr>
          <a:xfrm>
            <a:off x="5880100" y="1633855"/>
            <a:ext cx="6315075" cy="4398010"/>
          </a:xfrm>
          <a:prstGeom prst="rect">
            <a:avLst/>
          </a:prstGeom>
        </p:spPr>
      </p:pic>
      <p:sp>
        <p:nvSpPr>
          <p:cNvPr id="11" name="任意多边形 10"/>
          <p:cNvSpPr/>
          <p:nvPr/>
        </p:nvSpPr>
        <p:spPr>
          <a:xfrm rot="5400000">
            <a:off x="1054100" y="574675"/>
            <a:ext cx="4402455" cy="6511925"/>
          </a:xfrm>
          <a:custGeom>
            <a:avLst/>
            <a:gdLst>
              <a:gd name="connsiteX0" fmla="*/ 0 w 3645578"/>
              <a:gd name="connsiteY0" fmla="*/ 7390892 h 7390892"/>
              <a:gd name="connsiteX1" fmla="*/ 0 w 3645578"/>
              <a:gd name="connsiteY1" fmla="*/ 644116 h 7390892"/>
              <a:gd name="connsiteX2" fmla="*/ 1425879 w 3645578"/>
              <a:gd name="connsiteY2" fmla="*/ 644116 h 7390892"/>
              <a:gd name="connsiteX3" fmla="*/ 1822789 w 3645578"/>
              <a:gd name="connsiteY3" fmla="*/ 0 h 7390892"/>
              <a:gd name="connsiteX4" fmla="*/ 2219699 w 3645578"/>
              <a:gd name="connsiteY4" fmla="*/ 644116 h 7390892"/>
              <a:gd name="connsiteX5" fmla="*/ 3645578 w 3645578"/>
              <a:gd name="connsiteY5" fmla="*/ 644116 h 7390892"/>
              <a:gd name="connsiteX6" fmla="*/ 3645578 w 3645578"/>
              <a:gd name="connsiteY6" fmla="*/ 7390892 h 7390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5578" h="7390892">
                <a:moveTo>
                  <a:pt x="0" y="7390892"/>
                </a:moveTo>
                <a:lnTo>
                  <a:pt x="0" y="644116"/>
                </a:lnTo>
                <a:lnTo>
                  <a:pt x="1425879" y="644116"/>
                </a:lnTo>
                <a:lnTo>
                  <a:pt x="1822789" y="0"/>
                </a:lnTo>
                <a:lnTo>
                  <a:pt x="2219699" y="644116"/>
                </a:lnTo>
                <a:lnTo>
                  <a:pt x="3645578" y="644116"/>
                </a:lnTo>
                <a:lnTo>
                  <a:pt x="3645578" y="7390892"/>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2" name="组合 11"/>
          <p:cNvGrpSpPr/>
          <p:nvPr/>
        </p:nvGrpSpPr>
        <p:grpSpPr>
          <a:xfrm>
            <a:off x="407368" y="404664"/>
            <a:ext cx="2704465" cy="577316"/>
            <a:chOff x="1127448" y="667389"/>
            <a:chExt cx="2704465" cy="577316"/>
          </a:xfrm>
        </p:grpSpPr>
        <p:sp>
          <p:nvSpPr>
            <p:cNvPr id="13" name="矩形 12"/>
            <p:cNvSpPr/>
            <p:nvPr/>
          </p:nvSpPr>
          <p:spPr>
            <a:xfrm flipH="1">
              <a:off x="1127448" y="667389"/>
              <a:ext cx="1033842" cy="577316"/>
            </a:xfrm>
            <a:prstGeom prst="rect">
              <a:avLst/>
            </a:prstGeom>
            <a:noFill/>
            <a:ln w="38100">
              <a:gradFill flip="none" rotWithShape="1">
                <a:gsLst>
                  <a:gs pos="0">
                    <a:schemeClr val="tx1">
                      <a:lumMod val="85000"/>
                      <a:lumOff val="15000"/>
                    </a:schemeClr>
                  </a:gs>
                  <a:gs pos="38000">
                    <a:schemeClr val="tx1">
                      <a:lumMod val="85000"/>
                      <a:lumOff val="15000"/>
                      <a:alpha val="70000"/>
                    </a:schemeClr>
                  </a:gs>
                  <a:gs pos="73000">
                    <a:schemeClr val="tx1">
                      <a:lumMod val="85000"/>
                      <a:lumOff val="15000"/>
                      <a:alpha val="50000"/>
                    </a:schemeClr>
                  </a:gs>
                  <a:gs pos="100000">
                    <a:schemeClr val="bg1"/>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14" name="文本框 13"/>
            <p:cNvSpPr txBox="1"/>
            <p:nvPr/>
          </p:nvSpPr>
          <p:spPr>
            <a:xfrm>
              <a:off x="1271593" y="694694"/>
              <a:ext cx="2560320" cy="521970"/>
            </a:xfrm>
            <a:prstGeom prst="rect">
              <a:avLst/>
            </a:prstGeom>
            <a:solidFill>
              <a:schemeClr val="bg1"/>
            </a:solidFill>
            <a:ln>
              <a:noFill/>
            </a:ln>
          </p:spPr>
          <p:txBody>
            <a:bodyPr vert="horz" wrap="square" rtlCol="0">
              <a:spAutoFit/>
            </a:bodyPr>
            <a:lstStyle/>
            <a:p>
              <a:pPr>
                <a:defRPr/>
              </a:pPr>
              <a:r>
                <a:rPr lang="en-US" altLang="zh-CN" sz="2800" dirty="0">
                  <a:solidFill>
                    <a:schemeClr val="tx1">
                      <a:lumMod val="85000"/>
                      <a:lumOff val="15000"/>
                    </a:schemeClr>
                  </a:solidFill>
                  <a:latin typeface="华文彩云" panose="02010800040101010101" charset="-122"/>
                  <a:ea typeface="华文彩云" panose="02010800040101010101" charset="-122"/>
                  <a:cs typeface="华文彩云" panose="02010800040101010101" charset="-122"/>
                </a:rPr>
                <a:t>2023</a:t>
              </a:r>
              <a:r>
                <a:rPr lang="zh-CN" altLang="en-US" sz="2800" dirty="0">
                  <a:solidFill>
                    <a:schemeClr val="tx1">
                      <a:lumMod val="85000"/>
                      <a:lumOff val="15000"/>
                    </a:schemeClr>
                  </a:solidFill>
                  <a:latin typeface="华文彩云" panose="02010800040101010101" charset="-122"/>
                  <a:ea typeface="华文彩云" panose="02010800040101010101" charset="-122"/>
                  <a:cs typeface="华文彩云" panose="02010800040101010101" charset="-122"/>
                </a:rPr>
                <a:t>年度总结</a:t>
              </a:r>
              <a:endParaRPr lang="zh-CN" altLang="en-US" sz="2800" dirty="0">
                <a:solidFill>
                  <a:schemeClr val="tx1">
                    <a:lumMod val="85000"/>
                    <a:lumOff val="15000"/>
                  </a:schemeClr>
                </a:solidFill>
                <a:latin typeface="华文彩云" panose="02010800040101010101" charset="-122"/>
                <a:ea typeface="华文彩云" panose="02010800040101010101" charset="-122"/>
                <a:cs typeface="华文彩云" panose="02010800040101010101" charset="-122"/>
              </a:endParaRPr>
            </a:p>
          </p:txBody>
        </p:sp>
      </p:grpSp>
      <p:grpSp>
        <p:nvGrpSpPr>
          <p:cNvPr id="18" name="组合 17"/>
          <p:cNvGrpSpPr/>
          <p:nvPr/>
        </p:nvGrpSpPr>
        <p:grpSpPr>
          <a:xfrm rot="0">
            <a:off x="407035" y="1948815"/>
            <a:ext cx="4592955" cy="1031875"/>
            <a:chOff x="457760" y="2909077"/>
            <a:chExt cx="4592955" cy="1032101"/>
          </a:xfrm>
        </p:grpSpPr>
        <p:sp>
          <p:nvSpPr>
            <p:cNvPr id="15" name="矩形 1"/>
            <p:cNvSpPr>
              <a:spLocks noChangeArrowheads="1"/>
            </p:cNvSpPr>
            <p:nvPr/>
          </p:nvSpPr>
          <p:spPr bwMode="auto">
            <a:xfrm>
              <a:off x="457760" y="2909077"/>
              <a:ext cx="33401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dirty="0">
                  <a:solidFill>
                    <a:schemeClr val="bg1"/>
                  </a:solidFill>
                  <a:latin typeface="华文楷体" panose="02010600040101010101" charset="-122"/>
                  <a:ea typeface="华文楷体" panose="02010600040101010101" charset="-122"/>
                  <a:cs typeface="华文楷体" panose="02010600040101010101" charset="-122"/>
                </a:rPr>
                <a:t>2023</a:t>
              </a:r>
              <a:r>
                <a:rPr lang="zh-CN" altLang="en-US" dirty="0">
                  <a:solidFill>
                    <a:schemeClr val="bg1"/>
                  </a:solidFill>
                  <a:latin typeface="华文楷体" panose="02010600040101010101" charset="-122"/>
                  <a:ea typeface="华文楷体" panose="02010600040101010101" charset="-122"/>
                  <a:cs typeface="华文楷体" panose="02010600040101010101" charset="-122"/>
                </a:rPr>
                <a:t>年雷军年度总结</a:t>
              </a:r>
              <a:endParaRPr lang="zh-CN" altLang="en-US" dirty="0">
                <a:solidFill>
                  <a:schemeClr val="bg1"/>
                </a:solidFill>
                <a:latin typeface="华文楷体" panose="02010600040101010101" charset="-122"/>
                <a:ea typeface="华文楷体" panose="02010600040101010101" charset="-122"/>
                <a:cs typeface="华文楷体" panose="02010600040101010101" charset="-122"/>
              </a:endParaRPr>
            </a:p>
          </p:txBody>
        </p:sp>
        <p:sp>
          <p:nvSpPr>
            <p:cNvPr id="16" name="文本框 66"/>
            <p:cNvSpPr txBox="1">
              <a:spLocks noChangeArrowheads="1"/>
            </p:cNvSpPr>
            <p:nvPr/>
          </p:nvSpPr>
          <p:spPr bwMode="auto">
            <a:xfrm>
              <a:off x="530150" y="3603993"/>
              <a:ext cx="264414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1600" dirty="0">
                  <a:solidFill>
                    <a:schemeClr val="bg1"/>
                  </a:solidFill>
                  <a:latin typeface="Times New Roman" panose="02020603050405020304" charset="0"/>
                  <a:cs typeface="Times New Roman" panose="02020603050405020304" charset="0"/>
                </a:rPr>
                <a:t>2023 Lei Jun annual summary</a:t>
              </a:r>
              <a:endParaRPr lang="en-US" altLang="zh-CN" sz="1600" dirty="0">
                <a:solidFill>
                  <a:schemeClr val="bg1"/>
                </a:solidFill>
                <a:latin typeface="Times New Roman" panose="02020603050405020304" charset="0"/>
                <a:cs typeface="Times New Roman" panose="02020603050405020304" charset="0"/>
              </a:endParaRPr>
            </a:p>
          </p:txBody>
        </p:sp>
        <p:sp>
          <p:nvSpPr>
            <p:cNvPr id="17" name="任意多边形 16"/>
            <p:cNvSpPr/>
            <p:nvPr/>
          </p:nvSpPr>
          <p:spPr bwMode="auto">
            <a:xfrm>
              <a:off x="490145" y="3525662"/>
              <a:ext cx="4560570" cy="81915"/>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gradFill flip="none" rotWithShape="1">
                <a:gsLst>
                  <a:gs pos="0">
                    <a:schemeClr val="accent1">
                      <a:lumMod val="5000"/>
                      <a:lumOff val="95000"/>
                    </a:schemeClr>
                  </a:gs>
                  <a:gs pos="60000">
                    <a:schemeClr val="bg1">
                      <a:alpha val="52000"/>
                    </a:schemeClr>
                  </a:gs>
                  <a:gs pos="100000">
                    <a:schemeClr val="bg1">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grpSp>
      <p:sp>
        <p:nvSpPr>
          <p:cNvPr id="19" name="矩形 18"/>
          <p:cNvSpPr/>
          <p:nvPr/>
        </p:nvSpPr>
        <p:spPr>
          <a:xfrm>
            <a:off x="335280" y="3141345"/>
            <a:ext cx="5184140" cy="706755"/>
          </a:xfrm>
          <a:prstGeom prst="rect">
            <a:avLst/>
          </a:prstGeom>
        </p:spPr>
        <p:txBody>
          <a:bodyPr wrap="square">
            <a:spAutoFit/>
          </a:bodyPr>
          <a:lstStyle/>
          <a:p>
            <a:pPr eaLnBrk="1" hangingPunct="1">
              <a:defRPr/>
            </a:pPr>
            <a:r>
              <a:rPr lang="zh-CN" altLang="en-US" sz="2000" dirty="0">
                <a:solidFill>
                  <a:schemeClr val="bg1"/>
                </a:solidFill>
                <a:latin typeface="华文楷体" panose="02010600040101010101" charset="-122"/>
                <a:ea typeface="华文楷体" panose="02010600040101010101" charset="-122"/>
                <a:cs typeface="华文楷体" panose="02010600040101010101" charset="-122"/>
              </a:rPr>
              <a:t>①所有的挫败和失败都是最宝贵的财富</a:t>
            </a:r>
            <a:endParaRPr lang="zh-CN" altLang="en-US" sz="2000" dirty="0">
              <a:solidFill>
                <a:schemeClr val="bg1"/>
              </a:solidFill>
              <a:latin typeface="华文楷体" panose="02010600040101010101" charset="-122"/>
              <a:ea typeface="华文楷体" panose="02010600040101010101" charset="-122"/>
              <a:cs typeface="华文楷体" panose="02010600040101010101" charset="-122"/>
            </a:endParaRPr>
          </a:p>
          <a:p>
            <a:pPr eaLnBrk="1" hangingPunct="1">
              <a:defRPr/>
            </a:pPr>
            <a:endParaRPr lang="zh-CN" altLang="en-US" sz="2000" dirty="0">
              <a:solidFill>
                <a:schemeClr val="bg1"/>
              </a:solidFill>
              <a:latin typeface="华文楷体" panose="02010600040101010101" charset="-122"/>
              <a:ea typeface="华文楷体" panose="02010600040101010101" charset="-122"/>
              <a:cs typeface="华文楷体" panose="02010600040101010101" charset="-122"/>
            </a:endParaRPr>
          </a:p>
        </p:txBody>
      </p:sp>
      <p:sp>
        <p:nvSpPr>
          <p:cNvPr id="4" name="矩形 3"/>
          <p:cNvSpPr/>
          <p:nvPr>
            <p:custDataLst>
              <p:tags r:id="rId2"/>
            </p:custDataLst>
          </p:nvPr>
        </p:nvSpPr>
        <p:spPr>
          <a:xfrm>
            <a:off x="335280" y="4021455"/>
            <a:ext cx="3881120" cy="572135"/>
          </a:xfrm>
          <a:prstGeom prst="rect">
            <a:avLst/>
          </a:prstGeom>
        </p:spPr>
        <p:txBody>
          <a:bodyPr wrap="square">
            <a:noAutofit/>
          </a:bodyPr>
          <a:p>
            <a:pPr eaLnBrk="1" hangingPunct="1">
              <a:defRPr/>
            </a:pPr>
            <a:r>
              <a:rPr lang="zh-CN" altLang="en-US" sz="2000" dirty="0">
                <a:solidFill>
                  <a:schemeClr val="bg1"/>
                </a:solidFill>
                <a:latin typeface="华文楷体" panose="02010600040101010101" charset="-122"/>
                <a:ea typeface="华文楷体" panose="02010600040101010101" charset="-122"/>
                <a:cs typeface="华文楷体" panose="02010600040101010101" charset="-122"/>
              </a:rPr>
              <a:t>②</a:t>
            </a:r>
            <a:r>
              <a:rPr lang="en-US" altLang="zh-CN" sz="2000" dirty="0">
                <a:solidFill>
                  <a:schemeClr val="bg1"/>
                </a:solidFill>
                <a:latin typeface="华文楷体" panose="02010600040101010101" charset="-122"/>
                <a:ea typeface="华文楷体" panose="02010600040101010101" charset="-122"/>
                <a:cs typeface="华文楷体" panose="02010600040101010101" charset="-122"/>
              </a:rPr>
              <a:t>99%</a:t>
            </a:r>
            <a:r>
              <a:rPr lang="zh-CN" altLang="en-US" sz="2000" dirty="0">
                <a:solidFill>
                  <a:schemeClr val="bg1"/>
                </a:solidFill>
                <a:latin typeface="华文楷体" panose="02010600040101010101" charset="-122"/>
                <a:ea typeface="华文楷体" panose="02010600040101010101" charset="-122"/>
                <a:cs typeface="华文楷体" panose="02010600040101010101" charset="-122"/>
              </a:rPr>
              <a:t>的东西几乎都有标准答案</a:t>
            </a:r>
            <a:endParaRPr lang="zh-CN" altLang="en-US" sz="2000" dirty="0">
              <a:solidFill>
                <a:schemeClr val="bg1"/>
              </a:solidFill>
              <a:latin typeface="华文楷体" panose="02010600040101010101" charset="-122"/>
              <a:ea typeface="华文楷体" panose="02010600040101010101" charset="-122"/>
              <a:cs typeface="华文楷体" panose="02010600040101010101" charset="-122"/>
            </a:endParaRPr>
          </a:p>
          <a:p>
            <a:pPr eaLnBrk="1" hangingPunct="1">
              <a:defRPr/>
            </a:pPr>
            <a:endParaRPr lang="zh-CN" altLang="en-US" sz="2000" dirty="0">
              <a:solidFill>
                <a:schemeClr val="bg1"/>
              </a:solidFill>
              <a:latin typeface="华文楷体" panose="02010600040101010101" charset="-122"/>
              <a:ea typeface="华文楷体" panose="02010600040101010101" charset="-122"/>
              <a:cs typeface="华文楷体" panose="02010600040101010101" charset="-122"/>
            </a:endParaRPr>
          </a:p>
        </p:txBody>
      </p:sp>
      <p:sp>
        <p:nvSpPr>
          <p:cNvPr id="7" name="矩形 6"/>
          <p:cNvSpPr/>
          <p:nvPr>
            <p:custDataLst>
              <p:tags r:id="rId3"/>
            </p:custDataLst>
          </p:nvPr>
        </p:nvSpPr>
        <p:spPr>
          <a:xfrm>
            <a:off x="335280" y="4642485"/>
            <a:ext cx="5184140" cy="398780"/>
          </a:xfrm>
          <a:prstGeom prst="rect">
            <a:avLst/>
          </a:prstGeom>
        </p:spPr>
        <p:txBody>
          <a:bodyPr wrap="square">
            <a:spAutoFit/>
          </a:bodyPr>
          <a:p>
            <a:pPr eaLnBrk="1" hangingPunct="1">
              <a:defRPr/>
            </a:pPr>
            <a:r>
              <a:rPr lang="zh-CN" altLang="en-US" sz="2000" dirty="0">
                <a:solidFill>
                  <a:schemeClr val="bg1"/>
                </a:solidFill>
                <a:latin typeface="华文楷体" panose="02010600040101010101" charset="-122"/>
                <a:ea typeface="华文楷体" panose="02010600040101010101" charset="-122"/>
                <a:cs typeface="华文楷体" panose="02010600040101010101" charset="-122"/>
              </a:rPr>
              <a:t>③人因梦想而伟大，又因坚持梦想而成长</a:t>
            </a:r>
            <a:endParaRPr lang="zh-CN" altLang="en-US" sz="2000" dirty="0">
              <a:solidFill>
                <a:schemeClr val="bg1"/>
              </a:solidFill>
              <a:latin typeface="华文楷体" panose="02010600040101010101" charset="-122"/>
              <a:ea typeface="华文楷体" panose="02010600040101010101" charset="-122"/>
              <a:cs typeface="华文楷体" panose="02010600040101010101" charset="-122"/>
            </a:endParaRPr>
          </a:p>
        </p:txBody>
      </p:sp>
      <p:sp>
        <p:nvSpPr>
          <p:cNvPr id="9" name="矩形 8"/>
          <p:cNvSpPr/>
          <p:nvPr>
            <p:custDataLst>
              <p:tags r:id="rId4"/>
            </p:custDataLst>
          </p:nvPr>
        </p:nvSpPr>
        <p:spPr>
          <a:xfrm>
            <a:off x="335280" y="5157470"/>
            <a:ext cx="5184140" cy="706755"/>
          </a:xfrm>
          <a:prstGeom prst="rect">
            <a:avLst/>
          </a:prstGeom>
        </p:spPr>
        <p:txBody>
          <a:bodyPr wrap="square">
            <a:spAutoFit/>
          </a:bodyPr>
          <a:p>
            <a:pPr eaLnBrk="1" hangingPunct="1">
              <a:defRPr/>
            </a:pPr>
            <a:r>
              <a:rPr lang="zh-CN" altLang="en-US" sz="2000" dirty="0">
                <a:solidFill>
                  <a:schemeClr val="bg1"/>
                </a:solidFill>
                <a:latin typeface="华文楷体" panose="02010600040101010101" charset="-122"/>
                <a:ea typeface="华文楷体" panose="02010600040101010101" charset="-122"/>
                <a:cs typeface="华文楷体" panose="02010600040101010101" charset="-122"/>
              </a:rPr>
              <a:t>④把梦想当回事，拆解成一个一个的目标，然后竭尽全力完成</a:t>
            </a:r>
            <a:endParaRPr lang="zh-CN" altLang="en-US" sz="2000" dirty="0">
              <a:solidFill>
                <a:schemeClr val="bg1"/>
              </a:solidFill>
              <a:latin typeface="华文楷体" panose="02010600040101010101" charset="-122"/>
              <a:ea typeface="华文楷体" panose="02010600040101010101" charset="-122"/>
              <a:cs typeface="华文楷体" panose="02010600040101010101" charset="-122"/>
            </a:endParaRPr>
          </a:p>
        </p:txBody>
      </p:sp>
      <p:sp>
        <p:nvSpPr>
          <p:cNvPr id="10" name="矩形 9"/>
          <p:cNvSpPr/>
          <p:nvPr>
            <p:custDataLst>
              <p:tags r:id="rId5"/>
            </p:custDataLst>
          </p:nvPr>
        </p:nvSpPr>
        <p:spPr>
          <a:xfrm>
            <a:off x="1631315" y="3573145"/>
            <a:ext cx="2105025" cy="398780"/>
          </a:xfrm>
          <a:prstGeom prst="rect">
            <a:avLst/>
          </a:prstGeom>
        </p:spPr>
        <p:txBody>
          <a:bodyPr wrap="square">
            <a:spAutoFit/>
          </a:bodyPr>
          <a:p>
            <a:pPr eaLnBrk="1" hangingPunct="1">
              <a:defRPr/>
            </a:pPr>
            <a:r>
              <a:rPr lang="zh-CN" altLang="en-US" sz="2000" b="1" dirty="0">
                <a:solidFill>
                  <a:schemeClr val="accent4"/>
                </a:solidFill>
                <a:latin typeface="华文楷体" panose="02010600040101010101" charset="-122"/>
                <a:ea typeface="华文楷体" panose="02010600040101010101" charset="-122"/>
                <a:cs typeface="华文楷体" panose="02010600040101010101" charset="-122"/>
              </a:rPr>
              <a:t>进步</a:t>
            </a:r>
            <a:r>
              <a:rPr lang="en-US" altLang="zh-CN" sz="2000" b="1" dirty="0">
                <a:solidFill>
                  <a:schemeClr val="accent4"/>
                </a:solidFill>
                <a:latin typeface="华文楷体" panose="02010600040101010101" charset="-122"/>
                <a:ea typeface="华文楷体" panose="02010600040101010101" charset="-122"/>
                <a:cs typeface="华文楷体" panose="02010600040101010101" charset="-122"/>
              </a:rPr>
              <a:t>=</a:t>
            </a:r>
            <a:r>
              <a:rPr lang="zh-CN" altLang="en-US" sz="2000" b="1" dirty="0">
                <a:solidFill>
                  <a:schemeClr val="accent4"/>
                </a:solidFill>
                <a:latin typeface="华文楷体" panose="02010600040101010101" charset="-122"/>
                <a:ea typeface="华文楷体" panose="02010600040101010101" charset="-122"/>
                <a:cs typeface="华文楷体" panose="02010600040101010101" charset="-122"/>
              </a:rPr>
              <a:t>痛苦</a:t>
            </a:r>
            <a:r>
              <a:rPr lang="en-US" altLang="zh-CN" sz="2000" b="1" dirty="0">
                <a:solidFill>
                  <a:schemeClr val="accent4"/>
                </a:solidFill>
                <a:latin typeface="华文楷体" panose="02010600040101010101" charset="-122"/>
                <a:ea typeface="华文楷体" panose="02010600040101010101" charset="-122"/>
                <a:cs typeface="华文楷体" panose="02010600040101010101" charset="-122"/>
              </a:rPr>
              <a:t>+</a:t>
            </a:r>
            <a:r>
              <a:rPr lang="zh-CN" altLang="en-US" sz="2000" b="1" dirty="0">
                <a:solidFill>
                  <a:schemeClr val="accent4"/>
                </a:solidFill>
                <a:latin typeface="华文楷体" panose="02010600040101010101" charset="-122"/>
                <a:ea typeface="华文楷体" panose="02010600040101010101" charset="-122"/>
                <a:cs typeface="华文楷体" panose="02010600040101010101" charset="-122"/>
              </a:rPr>
              <a:t>反思</a:t>
            </a:r>
            <a:endParaRPr lang="zh-CN" altLang="en-US" sz="2000" b="1" dirty="0">
              <a:solidFill>
                <a:schemeClr val="accent4"/>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6" name="文本框 13"/>
          <p:cNvSpPr txBox="1">
            <a:spLocks noChangeArrowheads="1"/>
          </p:cNvSpPr>
          <p:nvPr/>
        </p:nvSpPr>
        <p:spPr bwMode="auto">
          <a:xfrm>
            <a:off x="3823489" y="1701180"/>
            <a:ext cx="512889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r>
              <a:rPr lang="en-US" altLang="zh-CN" sz="9600" dirty="0">
                <a:gradFill>
                  <a:gsLst>
                    <a:gs pos="50000">
                      <a:schemeClr val="accent3"/>
                    </a:gs>
                    <a:gs pos="0">
                      <a:schemeClr val="accent3">
                        <a:lumMod val="25000"/>
                        <a:lumOff val="75000"/>
                      </a:schemeClr>
                    </a:gs>
                    <a:gs pos="100000">
                      <a:schemeClr val="accent3">
                        <a:lumMod val="85000"/>
                      </a:schemeClr>
                    </a:gs>
                  </a:gsLst>
                  <a:lin ang="5400000" scaled="1"/>
                </a:gradFill>
                <a:latin typeface="Times New Roman" panose="02020603050405020304" charset="0"/>
                <a:ea typeface="BatangChe" panose="02030609000101010101" pitchFamily="49" charset="-127"/>
                <a:cs typeface="Times New Roman" panose="02020603050405020304" charset="0"/>
              </a:rPr>
              <a:t>THANKS</a:t>
            </a:r>
            <a:endParaRPr lang="en-US" altLang="zh-CN" sz="9600" dirty="0">
              <a:gradFill>
                <a:gsLst>
                  <a:gs pos="50000">
                    <a:schemeClr val="accent3"/>
                  </a:gs>
                  <a:gs pos="0">
                    <a:schemeClr val="accent3">
                      <a:lumMod val="25000"/>
                      <a:lumOff val="75000"/>
                    </a:schemeClr>
                  </a:gs>
                  <a:gs pos="100000">
                    <a:schemeClr val="accent3">
                      <a:lumMod val="85000"/>
                    </a:schemeClr>
                  </a:gs>
                </a:gsLst>
                <a:lin ang="5400000" scaled="1"/>
              </a:gradFill>
              <a:latin typeface="Times New Roman" panose="02020603050405020304" charset="0"/>
              <a:ea typeface="BatangChe" panose="02030609000101010101" pitchFamily="49" charset="-127"/>
              <a:cs typeface="Times New Roman" panose="02020603050405020304" charset="0"/>
            </a:endParaRPr>
          </a:p>
        </p:txBody>
      </p:sp>
      <p:sp>
        <p:nvSpPr>
          <p:cNvPr id="8" name="文本框 66"/>
          <p:cNvSpPr txBox="1">
            <a:spLocks noChangeArrowheads="1"/>
          </p:cNvSpPr>
          <p:nvPr/>
        </p:nvSpPr>
        <p:spPr bwMode="auto">
          <a:xfrm>
            <a:off x="2351549" y="3357220"/>
            <a:ext cx="81076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2000" spc="400" dirty="0">
                <a:solidFill>
                  <a:schemeClr val="bg1"/>
                </a:solidFill>
                <a:latin typeface="华文楷体" panose="02010600040101010101" charset="-122"/>
                <a:ea typeface="华文楷体" panose="02010600040101010101" charset="-122"/>
              </a:rPr>
              <a:t>汇报小组成员：陈琪琪、刘宇歆、龚</a:t>
            </a:r>
            <a:r>
              <a:rPr lang="zh-CN" altLang="en-US" sz="2000" spc="400" dirty="0">
                <a:solidFill>
                  <a:schemeClr val="bg1"/>
                </a:solidFill>
                <a:latin typeface="华文楷体" panose="02010600040101010101" charset="-122"/>
                <a:ea typeface="华文楷体" panose="02010600040101010101" charset="-122"/>
              </a:rPr>
              <a:t>琳銮、谢宇鹏、陈平</a:t>
            </a:r>
            <a:r>
              <a:rPr lang="zh-CN" altLang="en-US" sz="2000" spc="400" dirty="0">
                <a:solidFill>
                  <a:schemeClr val="bg1"/>
                </a:solidFill>
                <a:latin typeface="华文楷体" panose="02010600040101010101" charset="-122"/>
                <a:ea typeface="华文楷体" panose="02010600040101010101" charset="-122"/>
              </a:rPr>
              <a:t>毅</a:t>
            </a:r>
            <a:endParaRPr lang="zh-CN" altLang="en-US" sz="2000" spc="400" dirty="0">
              <a:solidFill>
                <a:schemeClr val="bg1"/>
              </a:solidFill>
              <a:latin typeface="华文楷体" panose="02010600040101010101" charset="-122"/>
              <a:ea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2" name="组合 41"/>
          <p:cNvGrpSpPr/>
          <p:nvPr/>
        </p:nvGrpSpPr>
        <p:grpSpPr>
          <a:xfrm>
            <a:off x="407368" y="404664"/>
            <a:ext cx="2232249" cy="577316"/>
            <a:chOff x="1127448" y="667389"/>
            <a:chExt cx="2232249" cy="577316"/>
          </a:xfrm>
        </p:grpSpPr>
        <p:sp>
          <p:nvSpPr>
            <p:cNvPr id="43" name="矩形 42"/>
            <p:cNvSpPr/>
            <p:nvPr/>
          </p:nvSpPr>
          <p:spPr>
            <a:xfrm flipH="1">
              <a:off x="1127448" y="667389"/>
              <a:ext cx="1033842" cy="577316"/>
            </a:xfrm>
            <a:prstGeom prst="rect">
              <a:avLst/>
            </a:prstGeom>
            <a:noFill/>
            <a:ln w="38100">
              <a:gradFill flip="none" rotWithShape="1">
                <a:gsLst>
                  <a:gs pos="0">
                    <a:schemeClr val="tx1">
                      <a:lumMod val="85000"/>
                      <a:lumOff val="15000"/>
                    </a:schemeClr>
                  </a:gs>
                  <a:gs pos="38000">
                    <a:schemeClr val="tx1">
                      <a:lumMod val="85000"/>
                      <a:lumOff val="15000"/>
                      <a:alpha val="70000"/>
                    </a:schemeClr>
                  </a:gs>
                  <a:gs pos="73000">
                    <a:schemeClr val="tx1">
                      <a:lumMod val="85000"/>
                      <a:lumOff val="15000"/>
                      <a:alpha val="50000"/>
                    </a:schemeClr>
                  </a:gs>
                  <a:gs pos="100000">
                    <a:schemeClr val="bg1"/>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4" name="文本框 43"/>
            <p:cNvSpPr txBox="1"/>
            <p:nvPr/>
          </p:nvSpPr>
          <p:spPr>
            <a:xfrm>
              <a:off x="1271465" y="694682"/>
              <a:ext cx="2088232" cy="521970"/>
            </a:xfrm>
            <a:prstGeom prst="rect">
              <a:avLst/>
            </a:prstGeom>
            <a:solidFill>
              <a:schemeClr val="bg1"/>
            </a:solidFill>
            <a:ln>
              <a:noFill/>
            </a:ln>
          </p:spPr>
          <p:txBody>
            <a:bodyPr vert="horz" wrap="square" rtlCol="0">
              <a:spAutoFit/>
            </a:bodyPr>
            <a:lstStyle/>
            <a:p>
              <a:pPr>
                <a:defRPr/>
              </a:pPr>
              <a:r>
                <a:rPr lang="zh-CN" altLang="en-US" sz="2800" dirty="0">
                  <a:solidFill>
                    <a:schemeClr val="tx1">
                      <a:lumMod val="85000"/>
                      <a:lumOff val="15000"/>
                    </a:schemeClr>
                  </a:solidFill>
                  <a:latin typeface="华文彩云" panose="02010800040101010101" charset="-122"/>
                  <a:ea typeface="华文彩云" panose="02010800040101010101" charset="-122"/>
                </a:rPr>
                <a:t>成功之道</a:t>
              </a:r>
              <a:endParaRPr lang="zh-CN" altLang="en-US" sz="2800" dirty="0">
                <a:solidFill>
                  <a:schemeClr val="tx1">
                    <a:lumMod val="85000"/>
                    <a:lumOff val="15000"/>
                  </a:schemeClr>
                </a:solidFill>
                <a:latin typeface="华文彩云" panose="02010800040101010101" charset="-122"/>
                <a:ea typeface="华文彩云" panose="02010800040101010101" charset="-122"/>
              </a:endParaRPr>
            </a:p>
          </p:txBody>
        </p:sp>
      </p:grpSp>
      <p:grpSp>
        <p:nvGrpSpPr>
          <p:cNvPr id="73" name="组合 72"/>
          <p:cNvGrpSpPr/>
          <p:nvPr/>
        </p:nvGrpSpPr>
        <p:grpSpPr>
          <a:xfrm>
            <a:off x="335280" y="1241425"/>
            <a:ext cx="12932410" cy="5130165"/>
            <a:chOff x="528" y="2341"/>
            <a:chExt cx="20366" cy="8079"/>
          </a:xfrm>
        </p:grpSpPr>
        <p:grpSp>
          <p:nvGrpSpPr>
            <p:cNvPr id="68" name="组合 67"/>
            <p:cNvGrpSpPr/>
            <p:nvPr/>
          </p:nvGrpSpPr>
          <p:grpSpPr>
            <a:xfrm>
              <a:off x="14689" y="2838"/>
              <a:ext cx="2500" cy="2380"/>
              <a:chOff x="7786" y="4558"/>
              <a:chExt cx="2500" cy="2380"/>
            </a:xfrm>
          </p:grpSpPr>
          <p:sp>
            <p:nvSpPr>
              <p:cNvPr id="11" name="正五边形 10"/>
              <p:cNvSpPr/>
              <p:nvPr/>
            </p:nvSpPr>
            <p:spPr>
              <a:xfrm>
                <a:off x="7786" y="4558"/>
                <a:ext cx="2500" cy="2381"/>
              </a:xfrm>
              <a:prstGeom prst="pentag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Freeform 12"/>
              <p:cNvSpPr>
                <a:spLocks noEditPoints="1"/>
              </p:cNvSpPr>
              <p:nvPr/>
            </p:nvSpPr>
            <p:spPr bwMode="auto">
              <a:xfrm>
                <a:off x="8480" y="5316"/>
                <a:ext cx="1111" cy="1190"/>
              </a:xfrm>
              <a:custGeom>
                <a:avLst/>
                <a:gdLst>
                  <a:gd name="T0" fmla="*/ 108 w 243"/>
                  <a:gd name="T1" fmla="*/ 195 h 260"/>
                  <a:gd name="T2" fmla="*/ 109 w 243"/>
                  <a:gd name="T3" fmla="*/ 193 h 260"/>
                  <a:gd name="T4" fmla="*/ 105 w 243"/>
                  <a:gd name="T5" fmla="*/ 156 h 260"/>
                  <a:gd name="T6" fmla="*/ 120 w 243"/>
                  <a:gd name="T7" fmla="*/ 154 h 260"/>
                  <a:gd name="T8" fmla="*/ 131 w 243"/>
                  <a:gd name="T9" fmla="*/ 180 h 260"/>
                  <a:gd name="T10" fmla="*/ 139 w 243"/>
                  <a:gd name="T11" fmla="*/ 184 h 260"/>
                  <a:gd name="T12" fmla="*/ 155 w 243"/>
                  <a:gd name="T13" fmla="*/ 175 h 260"/>
                  <a:gd name="T14" fmla="*/ 137 w 243"/>
                  <a:gd name="T15" fmla="*/ 219 h 260"/>
                  <a:gd name="T16" fmla="*/ 115 w 243"/>
                  <a:gd name="T17" fmla="*/ 218 h 260"/>
                  <a:gd name="T18" fmla="*/ 87 w 243"/>
                  <a:gd name="T19" fmla="*/ 188 h 260"/>
                  <a:gd name="T20" fmla="*/ 179 w 243"/>
                  <a:gd name="T21" fmla="*/ 59 h 260"/>
                  <a:gd name="T22" fmla="*/ 138 w 243"/>
                  <a:gd name="T23" fmla="*/ 76 h 260"/>
                  <a:gd name="T24" fmla="*/ 154 w 243"/>
                  <a:gd name="T25" fmla="*/ 81 h 260"/>
                  <a:gd name="T26" fmla="*/ 157 w 243"/>
                  <a:gd name="T27" fmla="*/ 88 h 260"/>
                  <a:gd name="T28" fmla="*/ 147 w 243"/>
                  <a:gd name="T29" fmla="*/ 112 h 260"/>
                  <a:gd name="T30" fmla="*/ 158 w 243"/>
                  <a:gd name="T31" fmla="*/ 121 h 260"/>
                  <a:gd name="T32" fmla="*/ 179 w 243"/>
                  <a:gd name="T33" fmla="*/ 94 h 260"/>
                  <a:gd name="T34" fmla="*/ 181 w 243"/>
                  <a:gd name="T35" fmla="*/ 93 h 260"/>
                  <a:gd name="T36" fmla="*/ 190 w 243"/>
                  <a:gd name="T37" fmla="*/ 104 h 260"/>
                  <a:gd name="T38" fmla="*/ 164 w 243"/>
                  <a:gd name="T39" fmla="*/ 59 h 260"/>
                  <a:gd name="T40" fmla="*/ 143 w 243"/>
                  <a:gd name="T41" fmla="*/ 0 h 260"/>
                  <a:gd name="T42" fmla="*/ 108 w 243"/>
                  <a:gd name="T43" fmla="*/ 51 h 260"/>
                  <a:gd name="T44" fmla="*/ 97 w 243"/>
                  <a:gd name="T45" fmla="*/ 89 h 260"/>
                  <a:gd name="T46" fmla="*/ 110 w 243"/>
                  <a:gd name="T47" fmla="*/ 95 h 260"/>
                  <a:gd name="T48" fmla="*/ 126 w 243"/>
                  <a:gd name="T49" fmla="*/ 74 h 260"/>
                  <a:gd name="T50" fmla="*/ 135 w 243"/>
                  <a:gd name="T51" fmla="*/ 75 h 260"/>
                  <a:gd name="T52" fmla="*/ 154 w 243"/>
                  <a:gd name="T53" fmla="*/ 95 h 260"/>
                  <a:gd name="T54" fmla="*/ 148 w 243"/>
                  <a:gd name="T55" fmla="*/ 58 h 260"/>
                  <a:gd name="T56" fmla="*/ 149 w 243"/>
                  <a:gd name="T57" fmla="*/ 58 h 260"/>
                  <a:gd name="T58" fmla="*/ 109 w 243"/>
                  <a:gd name="T59" fmla="*/ 103 h 260"/>
                  <a:gd name="T60" fmla="*/ 85 w 243"/>
                  <a:gd name="T61" fmla="*/ 86 h 260"/>
                  <a:gd name="T62" fmla="*/ 86 w 243"/>
                  <a:gd name="T63" fmla="*/ 85 h 260"/>
                  <a:gd name="T64" fmla="*/ 83 w 243"/>
                  <a:gd name="T65" fmla="*/ 75 h 260"/>
                  <a:gd name="T66" fmla="*/ 22 w 243"/>
                  <a:gd name="T67" fmla="*/ 58 h 260"/>
                  <a:gd name="T68" fmla="*/ 66 w 243"/>
                  <a:gd name="T69" fmla="*/ 111 h 260"/>
                  <a:gd name="T70" fmla="*/ 73 w 243"/>
                  <a:gd name="T71" fmla="*/ 110 h 260"/>
                  <a:gd name="T72" fmla="*/ 90 w 243"/>
                  <a:gd name="T73" fmla="*/ 124 h 260"/>
                  <a:gd name="T74" fmla="*/ 103 w 243"/>
                  <a:gd name="T75" fmla="*/ 122 h 260"/>
                  <a:gd name="T76" fmla="*/ 106 w 243"/>
                  <a:gd name="T77" fmla="*/ 109 h 260"/>
                  <a:gd name="T78" fmla="*/ 222 w 243"/>
                  <a:gd name="T79" fmla="*/ 175 h 260"/>
                  <a:gd name="T80" fmla="*/ 202 w 243"/>
                  <a:gd name="T81" fmla="*/ 128 h 260"/>
                  <a:gd name="T82" fmla="*/ 196 w 243"/>
                  <a:gd name="T83" fmla="*/ 147 h 260"/>
                  <a:gd name="T84" fmla="*/ 188 w 243"/>
                  <a:gd name="T85" fmla="*/ 150 h 260"/>
                  <a:gd name="T86" fmla="*/ 159 w 243"/>
                  <a:gd name="T87" fmla="*/ 138 h 260"/>
                  <a:gd name="T88" fmla="*/ 149 w 243"/>
                  <a:gd name="T89" fmla="*/ 151 h 260"/>
                  <a:gd name="T90" fmla="*/ 181 w 243"/>
                  <a:gd name="T91" fmla="*/ 176 h 260"/>
                  <a:gd name="T92" fmla="*/ 182 w 243"/>
                  <a:gd name="T93" fmla="*/ 179 h 260"/>
                  <a:gd name="T94" fmla="*/ 169 w 243"/>
                  <a:gd name="T95" fmla="*/ 189 h 260"/>
                  <a:gd name="T96" fmla="*/ 228 w 243"/>
                  <a:gd name="T97" fmla="*/ 216 h 260"/>
                  <a:gd name="T98" fmla="*/ 100 w 243"/>
                  <a:gd name="T99" fmla="*/ 141 h 260"/>
                  <a:gd name="T100" fmla="*/ 92 w 243"/>
                  <a:gd name="T101" fmla="*/ 127 h 260"/>
                  <a:gd name="T102" fmla="*/ 63 w 243"/>
                  <a:gd name="T103" fmla="*/ 127 h 260"/>
                  <a:gd name="T104" fmla="*/ 55 w 243"/>
                  <a:gd name="T105" fmla="*/ 125 h 260"/>
                  <a:gd name="T106" fmla="*/ 62 w 243"/>
                  <a:gd name="T107" fmla="*/ 104 h 260"/>
                  <a:gd name="T108" fmla="*/ 32 w 243"/>
                  <a:gd name="T109" fmla="*/ 131 h 260"/>
                  <a:gd name="T110" fmla="*/ 48 w 243"/>
                  <a:gd name="T111" fmla="*/ 161 h 260"/>
                  <a:gd name="T112" fmla="*/ 83 w 243"/>
                  <a:gd name="T113" fmla="*/ 171 h 260"/>
                  <a:gd name="T114" fmla="*/ 88 w 243"/>
                  <a:gd name="T115" fmla="*/ 160 h 260"/>
                  <a:gd name="T116" fmla="*/ 70 w 243"/>
                  <a:gd name="T117" fmla="*/ 14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3" h="260">
                    <a:moveTo>
                      <a:pt x="87" y="188"/>
                    </a:moveTo>
                    <a:cubicBezTo>
                      <a:pt x="86" y="185"/>
                      <a:pt x="90" y="184"/>
                      <a:pt x="90" y="184"/>
                    </a:cubicBezTo>
                    <a:cubicBezTo>
                      <a:pt x="90" y="184"/>
                      <a:pt x="100" y="183"/>
                      <a:pt x="108" y="195"/>
                    </a:cubicBezTo>
                    <a:cubicBezTo>
                      <a:pt x="108" y="195"/>
                      <a:pt x="108" y="195"/>
                      <a:pt x="108" y="195"/>
                    </a:cubicBezTo>
                    <a:cubicBezTo>
                      <a:pt x="109" y="195"/>
                      <a:pt x="109" y="195"/>
                      <a:pt x="109" y="195"/>
                    </a:cubicBezTo>
                    <a:cubicBezTo>
                      <a:pt x="109" y="195"/>
                      <a:pt x="108" y="195"/>
                      <a:pt x="108" y="195"/>
                    </a:cubicBezTo>
                    <a:cubicBezTo>
                      <a:pt x="109" y="195"/>
                      <a:pt x="109" y="195"/>
                      <a:pt x="109" y="195"/>
                    </a:cubicBezTo>
                    <a:cubicBezTo>
                      <a:pt x="109" y="193"/>
                      <a:pt x="109" y="193"/>
                      <a:pt x="109" y="193"/>
                    </a:cubicBezTo>
                    <a:cubicBezTo>
                      <a:pt x="109" y="193"/>
                      <a:pt x="110" y="189"/>
                      <a:pt x="110" y="187"/>
                    </a:cubicBezTo>
                    <a:cubicBezTo>
                      <a:pt x="110" y="185"/>
                      <a:pt x="110" y="183"/>
                      <a:pt x="110" y="183"/>
                    </a:cubicBezTo>
                    <a:cubicBezTo>
                      <a:pt x="103" y="161"/>
                      <a:pt x="103" y="161"/>
                      <a:pt x="103" y="161"/>
                    </a:cubicBezTo>
                    <a:cubicBezTo>
                      <a:pt x="103" y="161"/>
                      <a:pt x="102" y="157"/>
                      <a:pt x="105" y="156"/>
                    </a:cubicBezTo>
                    <a:cubicBezTo>
                      <a:pt x="109" y="154"/>
                      <a:pt x="110" y="157"/>
                      <a:pt x="110" y="157"/>
                    </a:cubicBezTo>
                    <a:cubicBezTo>
                      <a:pt x="110" y="157"/>
                      <a:pt x="117" y="178"/>
                      <a:pt x="118" y="180"/>
                    </a:cubicBezTo>
                    <a:cubicBezTo>
                      <a:pt x="119" y="182"/>
                      <a:pt x="121" y="180"/>
                      <a:pt x="121" y="180"/>
                    </a:cubicBezTo>
                    <a:cubicBezTo>
                      <a:pt x="120" y="154"/>
                      <a:pt x="120" y="154"/>
                      <a:pt x="120" y="154"/>
                    </a:cubicBezTo>
                    <a:cubicBezTo>
                      <a:pt x="120" y="154"/>
                      <a:pt x="120" y="150"/>
                      <a:pt x="124" y="149"/>
                    </a:cubicBezTo>
                    <a:cubicBezTo>
                      <a:pt x="129" y="149"/>
                      <a:pt x="129" y="155"/>
                      <a:pt x="129" y="155"/>
                    </a:cubicBezTo>
                    <a:cubicBezTo>
                      <a:pt x="129" y="155"/>
                      <a:pt x="129" y="178"/>
                      <a:pt x="129" y="180"/>
                    </a:cubicBezTo>
                    <a:cubicBezTo>
                      <a:pt x="129" y="183"/>
                      <a:pt x="131" y="180"/>
                      <a:pt x="131" y="180"/>
                    </a:cubicBezTo>
                    <a:cubicBezTo>
                      <a:pt x="131" y="180"/>
                      <a:pt x="137" y="160"/>
                      <a:pt x="137" y="158"/>
                    </a:cubicBezTo>
                    <a:cubicBezTo>
                      <a:pt x="138" y="156"/>
                      <a:pt x="139" y="153"/>
                      <a:pt x="142" y="154"/>
                    </a:cubicBezTo>
                    <a:cubicBezTo>
                      <a:pt x="145" y="154"/>
                      <a:pt x="144" y="161"/>
                      <a:pt x="144" y="161"/>
                    </a:cubicBezTo>
                    <a:cubicBezTo>
                      <a:pt x="144" y="161"/>
                      <a:pt x="139" y="182"/>
                      <a:pt x="139" y="184"/>
                    </a:cubicBezTo>
                    <a:cubicBezTo>
                      <a:pt x="138" y="185"/>
                      <a:pt x="139" y="185"/>
                      <a:pt x="139" y="185"/>
                    </a:cubicBezTo>
                    <a:cubicBezTo>
                      <a:pt x="139" y="185"/>
                      <a:pt x="149" y="170"/>
                      <a:pt x="150" y="169"/>
                    </a:cubicBezTo>
                    <a:cubicBezTo>
                      <a:pt x="151" y="167"/>
                      <a:pt x="153" y="165"/>
                      <a:pt x="156" y="167"/>
                    </a:cubicBezTo>
                    <a:cubicBezTo>
                      <a:pt x="159" y="168"/>
                      <a:pt x="155" y="175"/>
                      <a:pt x="155" y="175"/>
                    </a:cubicBezTo>
                    <a:cubicBezTo>
                      <a:pt x="155" y="175"/>
                      <a:pt x="147" y="188"/>
                      <a:pt x="146" y="190"/>
                    </a:cubicBezTo>
                    <a:cubicBezTo>
                      <a:pt x="146" y="191"/>
                      <a:pt x="146" y="192"/>
                      <a:pt x="146" y="192"/>
                    </a:cubicBezTo>
                    <a:cubicBezTo>
                      <a:pt x="145" y="202"/>
                      <a:pt x="145" y="202"/>
                      <a:pt x="145" y="202"/>
                    </a:cubicBezTo>
                    <a:cubicBezTo>
                      <a:pt x="143" y="215"/>
                      <a:pt x="137" y="219"/>
                      <a:pt x="137" y="219"/>
                    </a:cubicBezTo>
                    <a:cubicBezTo>
                      <a:pt x="138" y="260"/>
                      <a:pt x="138" y="260"/>
                      <a:pt x="138" y="260"/>
                    </a:cubicBezTo>
                    <a:cubicBezTo>
                      <a:pt x="136" y="260"/>
                      <a:pt x="133" y="260"/>
                      <a:pt x="130" y="260"/>
                    </a:cubicBezTo>
                    <a:cubicBezTo>
                      <a:pt x="125" y="260"/>
                      <a:pt x="119" y="260"/>
                      <a:pt x="113" y="259"/>
                    </a:cubicBezTo>
                    <a:cubicBezTo>
                      <a:pt x="115" y="218"/>
                      <a:pt x="115" y="218"/>
                      <a:pt x="115" y="218"/>
                    </a:cubicBezTo>
                    <a:cubicBezTo>
                      <a:pt x="115" y="218"/>
                      <a:pt x="113" y="217"/>
                      <a:pt x="109" y="215"/>
                    </a:cubicBezTo>
                    <a:cubicBezTo>
                      <a:pt x="106" y="212"/>
                      <a:pt x="102" y="207"/>
                      <a:pt x="102" y="205"/>
                    </a:cubicBezTo>
                    <a:cubicBezTo>
                      <a:pt x="101" y="204"/>
                      <a:pt x="99" y="199"/>
                      <a:pt x="94" y="194"/>
                    </a:cubicBezTo>
                    <a:cubicBezTo>
                      <a:pt x="89" y="189"/>
                      <a:pt x="88" y="191"/>
                      <a:pt x="87" y="188"/>
                    </a:cubicBezTo>
                    <a:close/>
                    <a:moveTo>
                      <a:pt x="192" y="74"/>
                    </a:moveTo>
                    <a:cubicBezTo>
                      <a:pt x="226" y="42"/>
                      <a:pt x="226" y="42"/>
                      <a:pt x="226" y="42"/>
                    </a:cubicBezTo>
                    <a:cubicBezTo>
                      <a:pt x="221" y="36"/>
                      <a:pt x="215" y="31"/>
                      <a:pt x="209" y="26"/>
                    </a:cubicBezTo>
                    <a:cubicBezTo>
                      <a:pt x="179" y="59"/>
                      <a:pt x="179" y="59"/>
                      <a:pt x="179" y="59"/>
                    </a:cubicBezTo>
                    <a:cubicBezTo>
                      <a:pt x="179" y="59"/>
                      <a:pt x="172" y="57"/>
                      <a:pt x="162" y="65"/>
                    </a:cubicBezTo>
                    <a:cubicBezTo>
                      <a:pt x="155" y="71"/>
                      <a:pt x="155" y="71"/>
                      <a:pt x="155" y="71"/>
                    </a:cubicBezTo>
                    <a:cubicBezTo>
                      <a:pt x="155" y="71"/>
                      <a:pt x="154" y="72"/>
                      <a:pt x="153" y="72"/>
                    </a:cubicBezTo>
                    <a:cubicBezTo>
                      <a:pt x="152" y="72"/>
                      <a:pt x="138" y="76"/>
                      <a:pt x="138" y="76"/>
                    </a:cubicBezTo>
                    <a:cubicBezTo>
                      <a:pt x="138" y="76"/>
                      <a:pt x="131" y="78"/>
                      <a:pt x="132" y="81"/>
                    </a:cubicBezTo>
                    <a:cubicBezTo>
                      <a:pt x="133" y="84"/>
                      <a:pt x="136" y="84"/>
                      <a:pt x="137" y="83"/>
                    </a:cubicBezTo>
                    <a:cubicBezTo>
                      <a:pt x="138" y="83"/>
                      <a:pt x="155" y="80"/>
                      <a:pt x="155" y="80"/>
                    </a:cubicBezTo>
                    <a:cubicBezTo>
                      <a:pt x="155" y="80"/>
                      <a:pt x="155" y="80"/>
                      <a:pt x="154" y="81"/>
                    </a:cubicBezTo>
                    <a:cubicBezTo>
                      <a:pt x="153" y="82"/>
                      <a:pt x="136" y="92"/>
                      <a:pt x="136" y="92"/>
                    </a:cubicBezTo>
                    <a:cubicBezTo>
                      <a:pt x="136" y="92"/>
                      <a:pt x="131" y="96"/>
                      <a:pt x="132" y="98"/>
                    </a:cubicBezTo>
                    <a:cubicBezTo>
                      <a:pt x="134" y="101"/>
                      <a:pt x="136" y="100"/>
                      <a:pt x="138" y="99"/>
                    </a:cubicBezTo>
                    <a:cubicBezTo>
                      <a:pt x="140" y="98"/>
                      <a:pt x="157" y="88"/>
                      <a:pt x="157" y="88"/>
                    </a:cubicBezTo>
                    <a:cubicBezTo>
                      <a:pt x="157" y="88"/>
                      <a:pt x="160" y="88"/>
                      <a:pt x="158" y="90"/>
                    </a:cubicBezTo>
                    <a:cubicBezTo>
                      <a:pt x="157" y="91"/>
                      <a:pt x="142" y="106"/>
                      <a:pt x="142" y="106"/>
                    </a:cubicBezTo>
                    <a:cubicBezTo>
                      <a:pt x="142" y="106"/>
                      <a:pt x="138" y="110"/>
                      <a:pt x="141" y="113"/>
                    </a:cubicBezTo>
                    <a:cubicBezTo>
                      <a:pt x="144" y="116"/>
                      <a:pt x="147" y="112"/>
                      <a:pt x="147" y="112"/>
                    </a:cubicBezTo>
                    <a:cubicBezTo>
                      <a:pt x="163" y="95"/>
                      <a:pt x="163" y="95"/>
                      <a:pt x="163" y="95"/>
                    </a:cubicBezTo>
                    <a:cubicBezTo>
                      <a:pt x="163" y="95"/>
                      <a:pt x="166" y="95"/>
                      <a:pt x="165" y="97"/>
                    </a:cubicBezTo>
                    <a:cubicBezTo>
                      <a:pt x="164" y="99"/>
                      <a:pt x="156" y="117"/>
                      <a:pt x="156" y="117"/>
                    </a:cubicBezTo>
                    <a:cubicBezTo>
                      <a:pt x="156" y="117"/>
                      <a:pt x="155" y="120"/>
                      <a:pt x="158" y="121"/>
                    </a:cubicBezTo>
                    <a:cubicBezTo>
                      <a:pt x="161" y="122"/>
                      <a:pt x="162" y="119"/>
                      <a:pt x="162" y="119"/>
                    </a:cubicBezTo>
                    <a:cubicBezTo>
                      <a:pt x="173" y="100"/>
                      <a:pt x="173" y="100"/>
                      <a:pt x="173" y="100"/>
                    </a:cubicBezTo>
                    <a:cubicBezTo>
                      <a:pt x="173" y="100"/>
                      <a:pt x="173" y="99"/>
                      <a:pt x="175" y="98"/>
                    </a:cubicBezTo>
                    <a:cubicBezTo>
                      <a:pt x="176" y="96"/>
                      <a:pt x="179" y="94"/>
                      <a:pt x="179" y="94"/>
                    </a:cubicBezTo>
                    <a:cubicBezTo>
                      <a:pt x="181" y="93"/>
                      <a:pt x="181" y="93"/>
                      <a:pt x="181" y="93"/>
                    </a:cubicBezTo>
                    <a:cubicBezTo>
                      <a:pt x="181" y="93"/>
                      <a:pt x="181" y="93"/>
                      <a:pt x="181" y="93"/>
                    </a:cubicBezTo>
                    <a:cubicBezTo>
                      <a:pt x="181" y="93"/>
                      <a:pt x="181" y="93"/>
                      <a:pt x="181" y="93"/>
                    </a:cubicBezTo>
                    <a:cubicBezTo>
                      <a:pt x="181" y="93"/>
                      <a:pt x="181" y="93"/>
                      <a:pt x="181" y="93"/>
                    </a:cubicBezTo>
                    <a:cubicBezTo>
                      <a:pt x="182" y="93"/>
                      <a:pt x="182" y="94"/>
                      <a:pt x="182" y="94"/>
                    </a:cubicBezTo>
                    <a:cubicBezTo>
                      <a:pt x="179" y="106"/>
                      <a:pt x="186" y="113"/>
                      <a:pt x="186" y="113"/>
                    </a:cubicBezTo>
                    <a:cubicBezTo>
                      <a:pt x="186" y="113"/>
                      <a:pt x="190" y="115"/>
                      <a:pt x="191" y="112"/>
                    </a:cubicBezTo>
                    <a:cubicBezTo>
                      <a:pt x="192" y="110"/>
                      <a:pt x="190" y="110"/>
                      <a:pt x="190" y="104"/>
                    </a:cubicBezTo>
                    <a:cubicBezTo>
                      <a:pt x="190" y="97"/>
                      <a:pt x="192" y="93"/>
                      <a:pt x="192" y="91"/>
                    </a:cubicBezTo>
                    <a:cubicBezTo>
                      <a:pt x="193" y="89"/>
                      <a:pt x="194" y="84"/>
                      <a:pt x="194" y="80"/>
                    </a:cubicBezTo>
                    <a:cubicBezTo>
                      <a:pt x="193" y="76"/>
                      <a:pt x="192" y="74"/>
                      <a:pt x="192" y="74"/>
                    </a:cubicBezTo>
                    <a:close/>
                    <a:moveTo>
                      <a:pt x="164" y="59"/>
                    </a:moveTo>
                    <a:cubicBezTo>
                      <a:pt x="159" y="54"/>
                      <a:pt x="157" y="49"/>
                      <a:pt x="156" y="47"/>
                    </a:cubicBezTo>
                    <a:cubicBezTo>
                      <a:pt x="155" y="45"/>
                      <a:pt x="151" y="39"/>
                      <a:pt x="148" y="37"/>
                    </a:cubicBezTo>
                    <a:cubicBezTo>
                      <a:pt x="144" y="34"/>
                      <a:pt x="142" y="33"/>
                      <a:pt x="142" y="33"/>
                    </a:cubicBezTo>
                    <a:cubicBezTo>
                      <a:pt x="143" y="0"/>
                      <a:pt x="143" y="0"/>
                      <a:pt x="143" y="0"/>
                    </a:cubicBezTo>
                    <a:cubicBezTo>
                      <a:pt x="139" y="0"/>
                      <a:pt x="134" y="0"/>
                      <a:pt x="130" y="0"/>
                    </a:cubicBezTo>
                    <a:cubicBezTo>
                      <a:pt x="126" y="0"/>
                      <a:pt x="121" y="0"/>
                      <a:pt x="117" y="0"/>
                    </a:cubicBezTo>
                    <a:cubicBezTo>
                      <a:pt x="118" y="32"/>
                      <a:pt x="118" y="32"/>
                      <a:pt x="118" y="32"/>
                    </a:cubicBezTo>
                    <a:cubicBezTo>
                      <a:pt x="118" y="32"/>
                      <a:pt x="111" y="36"/>
                      <a:pt x="108" y="51"/>
                    </a:cubicBezTo>
                    <a:cubicBezTo>
                      <a:pt x="108" y="62"/>
                      <a:pt x="108" y="62"/>
                      <a:pt x="108" y="62"/>
                    </a:cubicBezTo>
                    <a:cubicBezTo>
                      <a:pt x="108" y="62"/>
                      <a:pt x="108" y="62"/>
                      <a:pt x="107" y="64"/>
                    </a:cubicBezTo>
                    <a:cubicBezTo>
                      <a:pt x="106" y="65"/>
                      <a:pt x="98" y="80"/>
                      <a:pt x="98" y="80"/>
                    </a:cubicBezTo>
                    <a:cubicBezTo>
                      <a:pt x="98" y="80"/>
                      <a:pt x="94" y="87"/>
                      <a:pt x="97" y="89"/>
                    </a:cubicBezTo>
                    <a:cubicBezTo>
                      <a:pt x="101" y="91"/>
                      <a:pt x="102" y="88"/>
                      <a:pt x="103" y="87"/>
                    </a:cubicBezTo>
                    <a:cubicBezTo>
                      <a:pt x="104" y="86"/>
                      <a:pt x="115" y="69"/>
                      <a:pt x="115" y="69"/>
                    </a:cubicBezTo>
                    <a:cubicBezTo>
                      <a:pt x="115" y="69"/>
                      <a:pt x="116" y="69"/>
                      <a:pt x="116" y="70"/>
                    </a:cubicBezTo>
                    <a:cubicBezTo>
                      <a:pt x="115" y="72"/>
                      <a:pt x="110" y="95"/>
                      <a:pt x="110" y="95"/>
                    </a:cubicBezTo>
                    <a:cubicBezTo>
                      <a:pt x="110" y="95"/>
                      <a:pt x="108" y="102"/>
                      <a:pt x="112" y="103"/>
                    </a:cubicBezTo>
                    <a:cubicBezTo>
                      <a:pt x="115" y="103"/>
                      <a:pt x="117" y="101"/>
                      <a:pt x="117" y="99"/>
                    </a:cubicBezTo>
                    <a:cubicBezTo>
                      <a:pt x="118" y="96"/>
                      <a:pt x="124" y="74"/>
                      <a:pt x="124" y="74"/>
                    </a:cubicBezTo>
                    <a:cubicBezTo>
                      <a:pt x="124" y="74"/>
                      <a:pt x="126" y="71"/>
                      <a:pt x="126" y="74"/>
                    </a:cubicBezTo>
                    <a:cubicBezTo>
                      <a:pt x="126" y="77"/>
                      <a:pt x="127" y="101"/>
                      <a:pt x="127" y="101"/>
                    </a:cubicBezTo>
                    <a:cubicBezTo>
                      <a:pt x="127" y="101"/>
                      <a:pt x="126" y="108"/>
                      <a:pt x="131" y="108"/>
                    </a:cubicBezTo>
                    <a:cubicBezTo>
                      <a:pt x="136" y="107"/>
                      <a:pt x="136" y="103"/>
                      <a:pt x="136" y="103"/>
                    </a:cubicBezTo>
                    <a:cubicBezTo>
                      <a:pt x="135" y="75"/>
                      <a:pt x="135" y="75"/>
                      <a:pt x="135" y="75"/>
                    </a:cubicBezTo>
                    <a:cubicBezTo>
                      <a:pt x="135" y="75"/>
                      <a:pt x="137" y="72"/>
                      <a:pt x="138" y="74"/>
                    </a:cubicBezTo>
                    <a:cubicBezTo>
                      <a:pt x="139" y="77"/>
                      <a:pt x="147" y="99"/>
                      <a:pt x="147" y="99"/>
                    </a:cubicBezTo>
                    <a:cubicBezTo>
                      <a:pt x="147" y="99"/>
                      <a:pt x="148" y="102"/>
                      <a:pt x="152" y="101"/>
                    </a:cubicBezTo>
                    <a:cubicBezTo>
                      <a:pt x="156" y="99"/>
                      <a:pt x="154" y="95"/>
                      <a:pt x="154" y="95"/>
                    </a:cubicBezTo>
                    <a:cubicBezTo>
                      <a:pt x="147" y="71"/>
                      <a:pt x="147" y="71"/>
                      <a:pt x="147" y="71"/>
                    </a:cubicBezTo>
                    <a:cubicBezTo>
                      <a:pt x="147" y="71"/>
                      <a:pt x="146" y="69"/>
                      <a:pt x="146" y="67"/>
                    </a:cubicBezTo>
                    <a:cubicBezTo>
                      <a:pt x="146" y="65"/>
                      <a:pt x="147" y="60"/>
                      <a:pt x="147" y="60"/>
                    </a:cubicBezTo>
                    <a:cubicBezTo>
                      <a:pt x="148" y="58"/>
                      <a:pt x="148" y="58"/>
                      <a:pt x="148" y="58"/>
                    </a:cubicBezTo>
                    <a:cubicBezTo>
                      <a:pt x="148" y="58"/>
                      <a:pt x="148" y="58"/>
                      <a:pt x="148" y="58"/>
                    </a:cubicBezTo>
                    <a:cubicBezTo>
                      <a:pt x="148" y="58"/>
                      <a:pt x="148" y="58"/>
                      <a:pt x="148" y="58"/>
                    </a:cubicBezTo>
                    <a:cubicBezTo>
                      <a:pt x="148" y="58"/>
                      <a:pt x="148" y="58"/>
                      <a:pt x="148" y="58"/>
                    </a:cubicBezTo>
                    <a:cubicBezTo>
                      <a:pt x="149" y="58"/>
                      <a:pt x="149" y="58"/>
                      <a:pt x="149" y="58"/>
                    </a:cubicBezTo>
                    <a:cubicBezTo>
                      <a:pt x="157" y="71"/>
                      <a:pt x="169" y="70"/>
                      <a:pt x="169" y="70"/>
                    </a:cubicBezTo>
                    <a:cubicBezTo>
                      <a:pt x="169" y="70"/>
                      <a:pt x="173" y="69"/>
                      <a:pt x="172" y="66"/>
                    </a:cubicBezTo>
                    <a:cubicBezTo>
                      <a:pt x="171" y="63"/>
                      <a:pt x="170" y="65"/>
                      <a:pt x="164" y="59"/>
                    </a:cubicBezTo>
                    <a:close/>
                    <a:moveTo>
                      <a:pt x="109" y="103"/>
                    </a:moveTo>
                    <a:cubicBezTo>
                      <a:pt x="92" y="93"/>
                      <a:pt x="92" y="93"/>
                      <a:pt x="92" y="93"/>
                    </a:cubicBezTo>
                    <a:cubicBezTo>
                      <a:pt x="92" y="93"/>
                      <a:pt x="90" y="93"/>
                      <a:pt x="89" y="92"/>
                    </a:cubicBezTo>
                    <a:cubicBezTo>
                      <a:pt x="88" y="90"/>
                      <a:pt x="86" y="87"/>
                      <a:pt x="86" y="87"/>
                    </a:cubicBezTo>
                    <a:cubicBezTo>
                      <a:pt x="85" y="86"/>
                      <a:pt x="85" y="86"/>
                      <a:pt x="85" y="86"/>
                    </a:cubicBezTo>
                    <a:cubicBezTo>
                      <a:pt x="85" y="86"/>
                      <a:pt x="85" y="86"/>
                      <a:pt x="85" y="86"/>
                    </a:cubicBezTo>
                    <a:cubicBezTo>
                      <a:pt x="85" y="86"/>
                      <a:pt x="85" y="86"/>
                      <a:pt x="85" y="86"/>
                    </a:cubicBezTo>
                    <a:cubicBezTo>
                      <a:pt x="85" y="85"/>
                      <a:pt x="85" y="85"/>
                      <a:pt x="85" y="85"/>
                    </a:cubicBezTo>
                    <a:cubicBezTo>
                      <a:pt x="85" y="85"/>
                      <a:pt x="86" y="85"/>
                      <a:pt x="86" y="85"/>
                    </a:cubicBezTo>
                    <a:cubicBezTo>
                      <a:pt x="97" y="88"/>
                      <a:pt x="103" y="81"/>
                      <a:pt x="103" y="81"/>
                    </a:cubicBezTo>
                    <a:cubicBezTo>
                      <a:pt x="103" y="81"/>
                      <a:pt x="105" y="78"/>
                      <a:pt x="102" y="77"/>
                    </a:cubicBezTo>
                    <a:cubicBezTo>
                      <a:pt x="100" y="76"/>
                      <a:pt x="101" y="78"/>
                      <a:pt x="95" y="78"/>
                    </a:cubicBezTo>
                    <a:cubicBezTo>
                      <a:pt x="89" y="78"/>
                      <a:pt x="85" y="76"/>
                      <a:pt x="83" y="75"/>
                    </a:cubicBezTo>
                    <a:cubicBezTo>
                      <a:pt x="82" y="75"/>
                      <a:pt x="77" y="74"/>
                      <a:pt x="73" y="75"/>
                    </a:cubicBezTo>
                    <a:cubicBezTo>
                      <a:pt x="70" y="75"/>
                      <a:pt x="68" y="76"/>
                      <a:pt x="68" y="76"/>
                    </a:cubicBezTo>
                    <a:cubicBezTo>
                      <a:pt x="35" y="41"/>
                      <a:pt x="35" y="41"/>
                      <a:pt x="35" y="41"/>
                    </a:cubicBezTo>
                    <a:cubicBezTo>
                      <a:pt x="30" y="46"/>
                      <a:pt x="26" y="52"/>
                      <a:pt x="22" y="58"/>
                    </a:cubicBezTo>
                    <a:cubicBezTo>
                      <a:pt x="54" y="88"/>
                      <a:pt x="54" y="88"/>
                      <a:pt x="54" y="88"/>
                    </a:cubicBezTo>
                    <a:cubicBezTo>
                      <a:pt x="54" y="88"/>
                      <a:pt x="53" y="94"/>
                      <a:pt x="60" y="103"/>
                    </a:cubicBezTo>
                    <a:cubicBezTo>
                      <a:pt x="65" y="110"/>
                      <a:pt x="65" y="110"/>
                      <a:pt x="65" y="110"/>
                    </a:cubicBezTo>
                    <a:cubicBezTo>
                      <a:pt x="65" y="110"/>
                      <a:pt x="66" y="110"/>
                      <a:pt x="66" y="111"/>
                    </a:cubicBezTo>
                    <a:cubicBezTo>
                      <a:pt x="67" y="112"/>
                      <a:pt x="70" y="124"/>
                      <a:pt x="70" y="124"/>
                    </a:cubicBezTo>
                    <a:cubicBezTo>
                      <a:pt x="70" y="124"/>
                      <a:pt x="71" y="131"/>
                      <a:pt x="74" y="130"/>
                    </a:cubicBezTo>
                    <a:cubicBezTo>
                      <a:pt x="77" y="129"/>
                      <a:pt x="77" y="127"/>
                      <a:pt x="76" y="126"/>
                    </a:cubicBezTo>
                    <a:cubicBezTo>
                      <a:pt x="76" y="125"/>
                      <a:pt x="73" y="110"/>
                      <a:pt x="73" y="110"/>
                    </a:cubicBezTo>
                    <a:cubicBezTo>
                      <a:pt x="73" y="110"/>
                      <a:pt x="73" y="109"/>
                      <a:pt x="74" y="110"/>
                    </a:cubicBezTo>
                    <a:cubicBezTo>
                      <a:pt x="75" y="111"/>
                      <a:pt x="84" y="126"/>
                      <a:pt x="84" y="126"/>
                    </a:cubicBezTo>
                    <a:cubicBezTo>
                      <a:pt x="84" y="126"/>
                      <a:pt x="88" y="131"/>
                      <a:pt x="90" y="130"/>
                    </a:cubicBezTo>
                    <a:cubicBezTo>
                      <a:pt x="92" y="128"/>
                      <a:pt x="91" y="126"/>
                      <a:pt x="90" y="124"/>
                    </a:cubicBezTo>
                    <a:cubicBezTo>
                      <a:pt x="89" y="123"/>
                      <a:pt x="81" y="107"/>
                      <a:pt x="81" y="107"/>
                    </a:cubicBezTo>
                    <a:cubicBezTo>
                      <a:pt x="81" y="107"/>
                      <a:pt x="80" y="105"/>
                      <a:pt x="82" y="106"/>
                    </a:cubicBezTo>
                    <a:cubicBezTo>
                      <a:pt x="84" y="108"/>
                      <a:pt x="97" y="121"/>
                      <a:pt x="97" y="121"/>
                    </a:cubicBezTo>
                    <a:cubicBezTo>
                      <a:pt x="97" y="121"/>
                      <a:pt x="100" y="125"/>
                      <a:pt x="103" y="122"/>
                    </a:cubicBezTo>
                    <a:cubicBezTo>
                      <a:pt x="105" y="119"/>
                      <a:pt x="103" y="117"/>
                      <a:pt x="103" y="117"/>
                    </a:cubicBezTo>
                    <a:cubicBezTo>
                      <a:pt x="87" y="102"/>
                      <a:pt x="87" y="102"/>
                      <a:pt x="87" y="102"/>
                    </a:cubicBezTo>
                    <a:cubicBezTo>
                      <a:pt x="87" y="102"/>
                      <a:pt x="87" y="99"/>
                      <a:pt x="88" y="100"/>
                    </a:cubicBezTo>
                    <a:cubicBezTo>
                      <a:pt x="90" y="101"/>
                      <a:pt x="106" y="109"/>
                      <a:pt x="106" y="109"/>
                    </a:cubicBezTo>
                    <a:cubicBezTo>
                      <a:pt x="106" y="109"/>
                      <a:pt x="109" y="110"/>
                      <a:pt x="110" y="107"/>
                    </a:cubicBezTo>
                    <a:cubicBezTo>
                      <a:pt x="111" y="104"/>
                      <a:pt x="109" y="103"/>
                      <a:pt x="109" y="103"/>
                    </a:cubicBezTo>
                    <a:close/>
                    <a:moveTo>
                      <a:pt x="243" y="195"/>
                    </a:moveTo>
                    <a:cubicBezTo>
                      <a:pt x="222" y="175"/>
                      <a:pt x="222" y="175"/>
                      <a:pt x="222" y="175"/>
                    </a:cubicBezTo>
                    <a:cubicBezTo>
                      <a:pt x="222" y="175"/>
                      <a:pt x="224" y="167"/>
                      <a:pt x="215" y="155"/>
                    </a:cubicBezTo>
                    <a:cubicBezTo>
                      <a:pt x="208" y="147"/>
                      <a:pt x="208" y="147"/>
                      <a:pt x="208" y="147"/>
                    </a:cubicBezTo>
                    <a:cubicBezTo>
                      <a:pt x="208" y="147"/>
                      <a:pt x="207" y="147"/>
                      <a:pt x="207" y="145"/>
                    </a:cubicBezTo>
                    <a:cubicBezTo>
                      <a:pt x="206" y="144"/>
                      <a:pt x="202" y="128"/>
                      <a:pt x="202" y="128"/>
                    </a:cubicBezTo>
                    <a:cubicBezTo>
                      <a:pt x="202" y="128"/>
                      <a:pt x="200" y="120"/>
                      <a:pt x="196" y="121"/>
                    </a:cubicBezTo>
                    <a:cubicBezTo>
                      <a:pt x="193" y="122"/>
                      <a:pt x="193" y="125"/>
                      <a:pt x="193" y="126"/>
                    </a:cubicBezTo>
                    <a:cubicBezTo>
                      <a:pt x="194" y="128"/>
                      <a:pt x="198" y="147"/>
                      <a:pt x="198" y="147"/>
                    </a:cubicBezTo>
                    <a:cubicBezTo>
                      <a:pt x="198" y="147"/>
                      <a:pt x="197" y="148"/>
                      <a:pt x="196" y="147"/>
                    </a:cubicBezTo>
                    <a:cubicBezTo>
                      <a:pt x="195" y="145"/>
                      <a:pt x="183" y="125"/>
                      <a:pt x="183" y="125"/>
                    </a:cubicBezTo>
                    <a:cubicBezTo>
                      <a:pt x="183" y="125"/>
                      <a:pt x="179" y="119"/>
                      <a:pt x="176" y="121"/>
                    </a:cubicBezTo>
                    <a:cubicBezTo>
                      <a:pt x="173" y="123"/>
                      <a:pt x="174" y="126"/>
                      <a:pt x="175" y="128"/>
                    </a:cubicBezTo>
                    <a:cubicBezTo>
                      <a:pt x="176" y="130"/>
                      <a:pt x="188" y="150"/>
                      <a:pt x="188" y="150"/>
                    </a:cubicBezTo>
                    <a:cubicBezTo>
                      <a:pt x="188" y="150"/>
                      <a:pt x="188" y="153"/>
                      <a:pt x="186" y="151"/>
                    </a:cubicBezTo>
                    <a:cubicBezTo>
                      <a:pt x="184" y="150"/>
                      <a:pt x="167" y="133"/>
                      <a:pt x="167" y="133"/>
                    </a:cubicBezTo>
                    <a:cubicBezTo>
                      <a:pt x="167" y="133"/>
                      <a:pt x="162" y="127"/>
                      <a:pt x="159" y="131"/>
                    </a:cubicBezTo>
                    <a:cubicBezTo>
                      <a:pt x="156" y="135"/>
                      <a:pt x="159" y="138"/>
                      <a:pt x="159" y="138"/>
                    </a:cubicBezTo>
                    <a:cubicBezTo>
                      <a:pt x="179" y="157"/>
                      <a:pt x="179" y="157"/>
                      <a:pt x="179" y="157"/>
                    </a:cubicBezTo>
                    <a:cubicBezTo>
                      <a:pt x="179" y="157"/>
                      <a:pt x="180" y="161"/>
                      <a:pt x="178" y="160"/>
                    </a:cubicBezTo>
                    <a:cubicBezTo>
                      <a:pt x="175" y="158"/>
                      <a:pt x="154" y="148"/>
                      <a:pt x="154" y="148"/>
                    </a:cubicBezTo>
                    <a:cubicBezTo>
                      <a:pt x="154" y="148"/>
                      <a:pt x="151" y="147"/>
                      <a:pt x="149" y="151"/>
                    </a:cubicBezTo>
                    <a:cubicBezTo>
                      <a:pt x="147" y="154"/>
                      <a:pt x="151" y="156"/>
                      <a:pt x="151" y="156"/>
                    </a:cubicBezTo>
                    <a:cubicBezTo>
                      <a:pt x="173" y="168"/>
                      <a:pt x="173" y="168"/>
                      <a:pt x="173" y="168"/>
                    </a:cubicBezTo>
                    <a:cubicBezTo>
                      <a:pt x="173" y="168"/>
                      <a:pt x="175" y="169"/>
                      <a:pt x="177" y="171"/>
                    </a:cubicBezTo>
                    <a:cubicBezTo>
                      <a:pt x="178" y="172"/>
                      <a:pt x="181" y="176"/>
                      <a:pt x="181" y="176"/>
                    </a:cubicBezTo>
                    <a:cubicBezTo>
                      <a:pt x="182" y="178"/>
                      <a:pt x="182" y="178"/>
                      <a:pt x="182" y="178"/>
                    </a:cubicBezTo>
                    <a:cubicBezTo>
                      <a:pt x="182" y="178"/>
                      <a:pt x="182" y="178"/>
                      <a:pt x="182" y="178"/>
                    </a:cubicBezTo>
                    <a:cubicBezTo>
                      <a:pt x="182" y="178"/>
                      <a:pt x="182" y="178"/>
                      <a:pt x="182" y="178"/>
                    </a:cubicBezTo>
                    <a:cubicBezTo>
                      <a:pt x="182" y="179"/>
                      <a:pt x="182" y="179"/>
                      <a:pt x="182" y="179"/>
                    </a:cubicBezTo>
                    <a:cubicBezTo>
                      <a:pt x="182" y="179"/>
                      <a:pt x="181" y="179"/>
                      <a:pt x="181" y="179"/>
                    </a:cubicBezTo>
                    <a:cubicBezTo>
                      <a:pt x="166" y="176"/>
                      <a:pt x="159" y="185"/>
                      <a:pt x="159" y="185"/>
                    </a:cubicBezTo>
                    <a:cubicBezTo>
                      <a:pt x="159" y="185"/>
                      <a:pt x="157" y="189"/>
                      <a:pt x="160" y="190"/>
                    </a:cubicBezTo>
                    <a:cubicBezTo>
                      <a:pt x="163" y="191"/>
                      <a:pt x="162" y="189"/>
                      <a:pt x="169" y="189"/>
                    </a:cubicBezTo>
                    <a:cubicBezTo>
                      <a:pt x="177" y="189"/>
                      <a:pt x="182" y="191"/>
                      <a:pt x="184" y="192"/>
                    </a:cubicBezTo>
                    <a:cubicBezTo>
                      <a:pt x="186" y="193"/>
                      <a:pt x="193" y="194"/>
                      <a:pt x="197" y="193"/>
                    </a:cubicBezTo>
                    <a:cubicBezTo>
                      <a:pt x="202" y="192"/>
                      <a:pt x="204" y="192"/>
                      <a:pt x="204" y="192"/>
                    </a:cubicBezTo>
                    <a:cubicBezTo>
                      <a:pt x="228" y="216"/>
                      <a:pt x="228" y="216"/>
                      <a:pt x="228" y="216"/>
                    </a:cubicBezTo>
                    <a:cubicBezTo>
                      <a:pt x="233" y="210"/>
                      <a:pt x="239" y="203"/>
                      <a:pt x="243" y="195"/>
                    </a:cubicBezTo>
                    <a:close/>
                    <a:moveTo>
                      <a:pt x="70" y="145"/>
                    </a:moveTo>
                    <a:cubicBezTo>
                      <a:pt x="72" y="145"/>
                      <a:pt x="94" y="145"/>
                      <a:pt x="94" y="145"/>
                    </a:cubicBezTo>
                    <a:cubicBezTo>
                      <a:pt x="94" y="145"/>
                      <a:pt x="101" y="145"/>
                      <a:pt x="100" y="141"/>
                    </a:cubicBezTo>
                    <a:cubicBezTo>
                      <a:pt x="100" y="136"/>
                      <a:pt x="96" y="137"/>
                      <a:pt x="96" y="137"/>
                    </a:cubicBezTo>
                    <a:cubicBezTo>
                      <a:pt x="70" y="137"/>
                      <a:pt x="70" y="137"/>
                      <a:pt x="70" y="137"/>
                    </a:cubicBezTo>
                    <a:cubicBezTo>
                      <a:pt x="70" y="137"/>
                      <a:pt x="67" y="135"/>
                      <a:pt x="70" y="134"/>
                    </a:cubicBezTo>
                    <a:cubicBezTo>
                      <a:pt x="72" y="134"/>
                      <a:pt x="92" y="127"/>
                      <a:pt x="92" y="127"/>
                    </a:cubicBezTo>
                    <a:cubicBezTo>
                      <a:pt x="92" y="127"/>
                      <a:pt x="95" y="125"/>
                      <a:pt x="94" y="122"/>
                    </a:cubicBezTo>
                    <a:cubicBezTo>
                      <a:pt x="93" y="119"/>
                      <a:pt x="89" y="120"/>
                      <a:pt x="89" y="120"/>
                    </a:cubicBezTo>
                    <a:cubicBezTo>
                      <a:pt x="67" y="126"/>
                      <a:pt x="67" y="126"/>
                      <a:pt x="67" y="126"/>
                    </a:cubicBezTo>
                    <a:cubicBezTo>
                      <a:pt x="67" y="126"/>
                      <a:pt x="65" y="127"/>
                      <a:pt x="63" y="127"/>
                    </a:cubicBezTo>
                    <a:cubicBezTo>
                      <a:pt x="62" y="127"/>
                      <a:pt x="57" y="126"/>
                      <a:pt x="57" y="126"/>
                    </a:cubicBezTo>
                    <a:cubicBezTo>
                      <a:pt x="55" y="125"/>
                      <a:pt x="55" y="125"/>
                      <a:pt x="55" y="125"/>
                    </a:cubicBezTo>
                    <a:cubicBezTo>
                      <a:pt x="55" y="125"/>
                      <a:pt x="55" y="125"/>
                      <a:pt x="55" y="125"/>
                    </a:cubicBezTo>
                    <a:cubicBezTo>
                      <a:pt x="55" y="125"/>
                      <a:pt x="55" y="125"/>
                      <a:pt x="55" y="125"/>
                    </a:cubicBezTo>
                    <a:cubicBezTo>
                      <a:pt x="55" y="125"/>
                      <a:pt x="55" y="125"/>
                      <a:pt x="55" y="125"/>
                    </a:cubicBezTo>
                    <a:cubicBezTo>
                      <a:pt x="55" y="124"/>
                      <a:pt x="55" y="124"/>
                      <a:pt x="55" y="124"/>
                    </a:cubicBezTo>
                    <a:cubicBezTo>
                      <a:pt x="67" y="117"/>
                      <a:pt x="66" y="106"/>
                      <a:pt x="66" y="106"/>
                    </a:cubicBezTo>
                    <a:cubicBezTo>
                      <a:pt x="66" y="106"/>
                      <a:pt x="65" y="102"/>
                      <a:pt x="62" y="104"/>
                    </a:cubicBezTo>
                    <a:cubicBezTo>
                      <a:pt x="59" y="105"/>
                      <a:pt x="61" y="106"/>
                      <a:pt x="56" y="111"/>
                    </a:cubicBezTo>
                    <a:cubicBezTo>
                      <a:pt x="52" y="116"/>
                      <a:pt x="47" y="117"/>
                      <a:pt x="45" y="118"/>
                    </a:cubicBezTo>
                    <a:cubicBezTo>
                      <a:pt x="43" y="119"/>
                      <a:pt x="38" y="122"/>
                      <a:pt x="36" y="126"/>
                    </a:cubicBezTo>
                    <a:cubicBezTo>
                      <a:pt x="34" y="129"/>
                      <a:pt x="32" y="131"/>
                      <a:pt x="32" y="131"/>
                    </a:cubicBezTo>
                    <a:cubicBezTo>
                      <a:pt x="0" y="130"/>
                      <a:pt x="0" y="130"/>
                      <a:pt x="0" y="130"/>
                    </a:cubicBezTo>
                    <a:cubicBezTo>
                      <a:pt x="0" y="138"/>
                      <a:pt x="1" y="146"/>
                      <a:pt x="2" y="154"/>
                    </a:cubicBezTo>
                    <a:cubicBezTo>
                      <a:pt x="31" y="153"/>
                      <a:pt x="31" y="153"/>
                      <a:pt x="31" y="153"/>
                    </a:cubicBezTo>
                    <a:cubicBezTo>
                      <a:pt x="31" y="153"/>
                      <a:pt x="35" y="159"/>
                      <a:pt x="48" y="161"/>
                    </a:cubicBezTo>
                    <a:cubicBezTo>
                      <a:pt x="58" y="162"/>
                      <a:pt x="58" y="162"/>
                      <a:pt x="58" y="162"/>
                    </a:cubicBezTo>
                    <a:cubicBezTo>
                      <a:pt x="58" y="162"/>
                      <a:pt x="59" y="162"/>
                      <a:pt x="60" y="162"/>
                    </a:cubicBezTo>
                    <a:cubicBezTo>
                      <a:pt x="62" y="163"/>
                      <a:pt x="75" y="170"/>
                      <a:pt x="75" y="170"/>
                    </a:cubicBezTo>
                    <a:cubicBezTo>
                      <a:pt x="75" y="170"/>
                      <a:pt x="81" y="174"/>
                      <a:pt x="83" y="171"/>
                    </a:cubicBezTo>
                    <a:cubicBezTo>
                      <a:pt x="85" y="168"/>
                      <a:pt x="82" y="167"/>
                      <a:pt x="81" y="166"/>
                    </a:cubicBezTo>
                    <a:cubicBezTo>
                      <a:pt x="80" y="165"/>
                      <a:pt x="65" y="155"/>
                      <a:pt x="65" y="155"/>
                    </a:cubicBezTo>
                    <a:cubicBezTo>
                      <a:pt x="65" y="155"/>
                      <a:pt x="65" y="154"/>
                      <a:pt x="66" y="155"/>
                    </a:cubicBezTo>
                    <a:cubicBezTo>
                      <a:pt x="68" y="155"/>
                      <a:pt x="88" y="160"/>
                      <a:pt x="88" y="160"/>
                    </a:cubicBezTo>
                    <a:cubicBezTo>
                      <a:pt x="88" y="160"/>
                      <a:pt x="95" y="161"/>
                      <a:pt x="96" y="158"/>
                    </a:cubicBezTo>
                    <a:cubicBezTo>
                      <a:pt x="96" y="155"/>
                      <a:pt x="94" y="154"/>
                      <a:pt x="92" y="153"/>
                    </a:cubicBezTo>
                    <a:cubicBezTo>
                      <a:pt x="90" y="153"/>
                      <a:pt x="69" y="147"/>
                      <a:pt x="69" y="147"/>
                    </a:cubicBezTo>
                    <a:cubicBezTo>
                      <a:pt x="69" y="147"/>
                      <a:pt x="67" y="145"/>
                      <a:pt x="70" y="145"/>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69" name="组合 68"/>
            <p:cNvGrpSpPr/>
            <p:nvPr/>
          </p:nvGrpSpPr>
          <p:grpSpPr>
            <a:xfrm>
              <a:off x="10164" y="2855"/>
              <a:ext cx="2500" cy="2380"/>
              <a:chOff x="13229" y="4606"/>
              <a:chExt cx="2500" cy="2380"/>
            </a:xfrm>
          </p:grpSpPr>
          <p:sp>
            <p:nvSpPr>
              <p:cNvPr id="12" name="正五边形 11"/>
              <p:cNvSpPr/>
              <p:nvPr/>
            </p:nvSpPr>
            <p:spPr>
              <a:xfrm>
                <a:off x="13229" y="4606"/>
                <a:ext cx="2500" cy="2381"/>
              </a:xfrm>
              <a:prstGeom prst="pentag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13"/>
              <p:cNvSpPr>
                <a:spLocks noEditPoints="1"/>
              </p:cNvSpPr>
              <p:nvPr/>
            </p:nvSpPr>
            <p:spPr bwMode="auto">
              <a:xfrm>
                <a:off x="14026" y="5397"/>
                <a:ext cx="905" cy="1040"/>
              </a:xfrm>
              <a:custGeom>
                <a:avLst/>
                <a:gdLst>
                  <a:gd name="T0" fmla="*/ 27 w 94"/>
                  <a:gd name="T1" fmla="*/ 39 h 108"/>
                  <a:gd name="T2" fmla="*/ 52 w 94"/>
                  <a:gd name="T3" fmla="*/ 37 h 108"/>
                  <a:gd name="T4" fmla="*/ 93 w 94"/>
                  <a:gd name="T5" fmla="*/ 58 h 108"/>
                  <a:gd name="T6" fmla="*/ 90 w 94"/>
                  <a:gd name="T7" fmla="*/ 50 h 108"/>
                  <a:gd name="T8" fmla="*/ 88 w 94"/>
                  <a:gd name="T9" fmla="*/ 43 h 108"/>
                  <a:gd name="T10" fmla="*/ 89 w 94"/>
                  <a:gd name="T11" fmla="*/ 39 h 108"/>
                  <a:gd name="T12" fmla="*/ 87 w 94"/>
                  <a:gd name="T13" fmla="*/ 32 h 108"/>
                  <a:gd name="T14" fmla="*/ 84 w 94"/>
                  <a:gd name="T15" fmla="*/ 25 h 108"/>
                  <a:gd name="T16" fmla="*/ 84 w 94"/>
                  <a:gd name="T17" fmla="*/ 19 h 108"/>
                  <a:gd name="T18" fmla="*/ 80 w 94"/>
                  <a:gd name="T19" fmla="*/ 14 h 108"/>
                  <a:gd name="T20" fmla="*/ 76 w 94"/>
                  <a:gd name="T21" fmla="*/ 10 h 108"/>
                  <a:gd name="T22" fmla="*/ 75 w 94"/>
                  <a:gd name="T23" fmla="*/ 7 h 108"/>
                  <a:gd name="T24" fmla="*/ 70 w 94"/>
                  <a:gd name="T25" fmla="*/ 4 h 108"/>
                  <a:gd name="T26" fmla="*/ 65 w 94"/>
                  <a:gd name="T27" fmla="*/ 2 h 108"/>
                  <a:gd name="T28" fmla="*/ 58 w 94"/>
                  <a:gd name="T29" fmla="*/ 1 h 108"/>
                  <a:gd name="T30" fmla="*/ 51 w 94"/>
                  <a:gd name="T31" fmla="*/ 0 h 108"/>
                  <a:gd name="T32" fmla="*/ 45 w 94"/>
                  <a:gd name="T33" fmla="*/ 0 h 108"/>
                  <a:gd name="T34" fmla="*/ 38 w 94"/>
                  <a:gd name="T35" fmla="*/ 1 h 108"/>
                  <a:gd name="T36" fmla="*/ 31 w 94"/>
                  <a:gd name="T37" fmla="*/ 2 h 108"/>
                  <a:gd name="T38" fmla="*/ 24 w 94"/>
                  <a:gd name="T39" fmla="*/ 4 h 108"/>
                  <a:gd name="T40" fmla="*/ 18 w 94"/>
                  <a:gd name="T41" fmla="*/ 8 h 108"/>
                  <a:gd name="T42" fmla="*/ 13 w 94"/>
                  <a:gd name="T43" fmla="*/ 12 h 108"/>
                  <a:gd name="T44" fmla="*/ 8 w 94"/>
                  <a:gd name="T45" fmla="*/ 17 h 108"/>
                  <a:gd name="T46" fmla="*/ 5 w 94"/>
                  <a:gd name="T47" fmla="*/ 22 h 108"/>
                  <a:gd name="T48" fmla="*/ 2 w 94"/>
                  <a:gd name="T49" fmla="*/ 28 h 108"/>
                  <a:gd name="T50" fmla="*/ 0 w 94"/>
                  <a:gd name="T51" fmla="*/ 36 h 108"/>
                  <a:gd name="T52" fmla="*/ 1 w 94"/>
                  <a:gd name="T53" fmla="*/ 49 h 108"/>
                  <a:gd name="T54" fmla="*/ 24 w 94"/>
                  <a:gd name="T55" fmla="*/ 97 h 108"/>
                  <a:gd name="T56" fmla="*/ 71 w 94"/>
                  <a:gd name="T57" fmla="*/ 107 h 108"/>
                  <a:gd name="T58" fmla="*/ 72 w 94"/>
                  <a:gd name="T59" fmla="*/ 93 h 108"/>
                  <a:gd name="T60" fmla="*/ 73 w 94"/>
                  <a:gd name="T61" fmla="*/ 90 h 108"/>
                  <a:gd name="T62" fmla="*/ 76 w 94"/>
                  <a:gd name="T63" fmla="*/ 89 h 108"/>
                  <a:gd name="T64" fmla="*/ 79 w 94"/>
                  <a:gd name="T65" fmla="*/ 89 h 108"/>
                  <a:gd name="T66" fmla="*/ 82 w 94"/>
                  <a:gd name="T67" fmla="*/ 90 h 108"/>
                  <a:gd name="T68" fmla="*/ 83 w 94"/>
                  <a:gd name="T69" fmla="*/ 90 h 108"/>
                  <a:gd name="T70" fmla="*/ 86 w 94"/>
                  <a:gd name="T71" fmla="*/ 90 h 108"/>
                  <a:gd name="T72" fmla="*/ 89 w 94"/>
                  <a:gd name="T73" fmla="*/ 88 h 108"/>
                  <a:gd name="T74" fmla="*/ 89 w 94"/>
                  <a:gd name="T75" fmla="*/ 84 h 108"/>
                  <a:gd name="T76" fmla="*/ 90 w 94"/>
                  <a:gd name="T77" fmla="*/ 81 h 108"/>
                  <a:gd name="T78" fmla="*/ 91 w 94"/>
                  <a:gd name="T79" fmla="*/ 79 h 108"/>
                  <a:gd name="T80" fmla="*/ 90 w 94"/>
                  <a:gd name="T81" fmla="*/ 77 h 108"/>
                  <a:gd name="T82" fmla="*/ 89 w 94"/>
                  <a:gd name="T83" fmla="*/ 75 h 108"/>
                  <a:gd name="T84" fmla="*/ 90 w 94"/>
                  <a:gd name="T85" fmla="*/ 73 h 108"/>
                  <a:gd name="T86" fmla="*/ 91 w 94"/>
                  <a:gd name="T87" fmla="*/ 71 h 108"/>
                  <a:gd name="T88" fmla="*/ 90 w 94"/>
                  <a:gd name="T89" fmla="*/ 66 h 108"/>
                  <a:gd name="T90" fmla="*/ 92 w 94"/>
                  <a:gd name="T91" fmla="*/ 63 h 108"/>
                  <a:gd name="T92" fmla="*/ 94 w 94"/>
                  <a:gd name="T93" fmla="*/ 61 h 108"/>
                  <a:gd name="T94" fmla="*/ 28 w 94"/>
                  <a:gd name="T95" fmla="*/ 46 h 108"/>
                  <a:gd name="T96" fmla="*/ 22 w 94"/>
                  <a:gd name="T97" fmla="*/ 47 h 108"/>
                  <a:gd name="T98" fmla="*/ 18 w 94"/>
                  <a:gd name="T99" fmla="*/ 44 h 108"/>
                  <a:gd name="T100" fmla="*/ 17 w 94"/>
                  <a:gd name="T101" fmla="*/ 38 h 108"/>
                  <a:gd name="T102" fmla="*/ 20 w 94"/>
                  <a:gd name="T103" fmla="*/ 33 h 108"/>
                  <a:gd name="T104" fmla="*/ 26 w 94"/>
                  <a:gd name="T105" fmla="*/ 33 h 108"/>
                  <a:gd name="T106" fmla="*/ 30 w 94"/>
                  <a:gd name="T107" fmla="*/ 36 h 108"/>
                  <a:gd name="T108" fmla="*/ 31 w 94"/>
                  <a:gd name="T109" fmla="*/ 42 h 108"/>
                  <a:gd name="T110" fmla="*/ 67 w 94"/>
                  <a:gd name="T111" fmla="*/ 35 h 108"/>
                  <a:gd name="T112" fmla="*/ 59 w 94"/>
                  <a:gd name="T113" fmla="*/ 44 h 108"/>
                  <a:gd name="T114" fmla="*/ 47 w 94"/>
                  <a:gd name="T115" fmla="*/ 45 h 108"/>
                  <a:gd name="T116" fmla="*/ 38 w 94"/>
                  <a:gd name="T117" fmla="*/ 37 h 108"/>
                  <a:gd name="T118" fmla="*/ 37 w 94"/>
                  <a:gd name="T119" fmla="*/ 25 h 108"/>
                  <a:gd name="T120" fmla="*/ 45 w 94"/>
                  <a:gd name="T121" fmla="*/ 16 h 108"/>
                  <a:gd name="T122" fmla="*/ 57 w 94"/>
                  <a:gd name="T123" fmla="*/ 15 h 108"/>
                  <a:gd name="T124" fmla="*/ 66 w 94"/>
                  <a:gd name="T125" fmla="*/ 2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4" h="108">
                    <a:moveTo>
                      <a:pt x="25" y="43"/>
                    </a:moveTo>
                    <a:cubicBezTo>
                      <a:pt x="23" y="43"/>
                      <a:pt x="22" y="42"/>
                      <a:pt x="21" y="41"/>
                    </a:cubicBezTo>
                    <a:cubicBezTo>
                      <a:pt x="21" y="39"/>
                      <a:pt x="22" y="37"/>
                      <a:pt x="23" y="37"/>
                    </a:cubicBezTo>
                    <a:cubicBezTo>
                      <a:pt x="25" y="36"/>
                      <a:pt x="27" y="37"/>
                      <a:pt x="27" y="39"/>
                    </a:cubicBezTo>
                    <a:cubicBezTo>
                      <a:pt x="28" y="41"/>
                      <a:pt x="27" y="43"/>
                      <a:pt x="25" y="43"/>
                    </a:cubicBezTo>
                    <a:close/>
                    <a:moveTo>
                      <a:pt x="52" y="24"/>
                    </a:moveTo>
                    <a:cubicBezTo>
                      <a:pt x="48" y="24"/>
                      <a:pt x="45" y="26"/>
                      <a:pt x="45" y="30"/>
                    </a:cubicBezTo>
                    <a:cubicBezTo>
                      <a:pt x="45" y="34"/>
                      <a:pt x="48" y="37"/>
                      <a:pt x="52" y="37"/>
                    </a:cubicBezTo>
                    <a:cubicBezTo>
                      <a:pt x="56" y="37"/>
                      <a:pt x="59" y="34"/>
                      <a:pt x="59" y="30"/>
                    </a:cubicBezTo>
                    <a:cubicBezTo>
                      <a:pt x="59" y="26"/>
                      <a:pt x="56" y="24"/>
                      <a:pt x="52" y="24"/>
                    </a:cubicBezTo>
                    <a:close/>
                    <a:moveTo>
                      <a:pt x="94" y="61"/>
                    </a:moveTo>
                    <a:cubicBezTo>
                      <a:pt x="93" y="58"/>
                      <a:pt x="93" y="58"/>
                      <a:pt x="93" y="58"/>
                    </a:cubicBezTo>
                    <a:cubicBezTo>
                      <a:pt x="92" y="56"/>
                      <a:pt x="92" y="56"/>
                      <a:pt x="92" y="56"/>
                    </a:cubicBezTo>
                    <a:cubicBezTo>
                      <a:pt x="92" y="54"/>
                      <a:pt x="92" y="54"/>
                      <a:pt x="92" y="54"/>
                    </a:cubicBezTo>
                    <a:cubicBezTo>
                      <a:pt x="91" y="52"/>
                      <a:pt x="91" y="52"/>
                      <a:pt x="91" y="52"/>
                    </a:cubicBezTo>
                    <a:cubicBezTo>
                      <a:pt x="90" y="50"/>
                      <a:pt x="90" y="50"/>
                      <a:pt x="90" y="50"/>
                    </a:cubicBezTo>
                    <a:cubicBezTo>
                      <a:pt x="89" y="48"/>
                      <a:pt x="89" y="48"/>
                      <a:pt x="89" y="48"/>
                    </a:cubicBezTo>
                    <a:cubicBezTo>
                      <a:pt x="89" y="46"/>
                      <a:pt x="89" y="46"/>
                      <a:pt x="89" y="46"/>
                    </a:cubicBezTo>
                    <a:cubicBezTo>
                      <a:pt x="88" y="44"/>
                      <a:pt x="88" y="44"/>
                      <a:pt x="88" y="44"/>
                    </a:cubicBezTo>
                    <a:cubicBezTo>
                      <a:pt x="88" y="43"/>
                      <a:pt x="88" y="43"/>
                      <a:pt x="88" y="43"/>
                    </a:cubicBezTo>
                    <a:cubicBezTo>
                      <a:pt x="89" y="43"/>
                      <a:pt x="89" y="43"/>
                      <a:pt x="89" y="43"/>
                    </a:cubicBezTo>
                    <a:cubicBezTo>
                      <a:pt x="89" y="42"/>
                      <a:pt x="89" y="42"/>
                      <a:pt x="89" y="42"/>
                    </a:cubicBezTo>
                    <a:cubicBezTo>
                      <a:pt x="89" y="41"/>
                      <a:pt x="89" y="41"/>
                      <a:pt x="89" y="41"/>
                    </a:cubicBezTo>
                    <a:cubicBezTo>
                      <a:pt x="89" y="39"/>
                      <a:pt x="89" y="39"/>
                      <a:pt x="89" y="39"/>
                    </a:cubicBezTo>
                    <a:cubicBezTo>
                      <a:pt x="89" y="37"/>
                      <a:pt x="89" y="37"/>
                      <a:pt x="89" y="37"/>
                    </a:cubicBezTo>
                    <a:cubicBezTo>
                      <a:pt x="88" y="36"/>
                      <a:pt x="88" y="36"/>
                      <a:pt x="88" y="36"/>
                    </a:cubicBezTo>
                    <a:cubicBezTo>
                      <a:pt x="87" y="34"/>
                      <a:pt x="87" y="34"/>
                      <a:pt x="87" y="34"/>
                    </a:cubicBezTo>
                    <a:cubicBezTo>
                      <a:pt x="87" y="32"/>
                      <a:pt x="87" y="32"/>
                      <a:pt x="87" y="32"/>
                    </a:cubicBezTo>
                    <a:cubicBezTo>
                      <a:pt x="86" y="30"/>
                      <a:pt x="86" y="30"/>
                      <a:pt x="86" y="30"/>
                    </a:cubicBezTo>
                    <a:cubicBezTo>
                      <a:pt x="86" y="29"/>
                      <a:pt x="86" y="29"/>
                      <a:pt x="86" y="29"/>
                    </a:cubicBezTo>
                    <a:cubicBezTo>
                      <a:pt x="85" y="27"/>
                      <a:pt x="85" y="27"/>
                      <a:pt x="85" y="27"/>
                    </a:cubicBezTo>
                    <a:cubicBezTo>
                      <a:pt x="84" y="25"/>
                      <a:pt x="84" y="25"/>
                      <a:pt x="84" y="25"/>
                    </a:cubicBezTo>
                    <a:cubicBezTo>
                      <a:pt x="83" y="24"/>
                      <a:pt x="83" y="24"/>
                      <a:pt x="83" y="24"/>
                    </a:cubicBezTo>
                    <a:cubicBezTo>
                      <a:pt x="83" y="22"/>
                      <a:pt x="83" y="22"/>
                      <a:pt x="83" y="22"/>
                    </a:cubicBezTo>
                    <a:cubicBezTo>
                      <a:pt x="85" y="21"/>
                      <a:pt x="85" y="21"/>
                      <a:pt x="85" y="21"/>
                    </a:cubicBezTo>
                    <a:cubicBezTo>
                      <a:pt x="84" y="19"/>
                      <a:pt x="84" y="19"/>
                      <a:pt x="84" y="19"/>
                    </a:cubicBezTo>
                    <a:cubicBezTo>
                      <a:pt x="83" y="18"/>
                      <a:pt x="83" y="18"/>
                      <a:pt x="83" y="18"/>
                    </a:cubicBezTo>
                    <a:cubicBezTo>
                      <a:pt x="82" y="16"/>
                      <a:pt x="82" y="16"/>
                      <a:pt x="82" y="16"/>
                    </a:cubicBezTo>
                    <a:cubicBezTo>
                      <a:pt x="81" y="15"/>
                      <a:pt x="81" y="15"/>
                      <a:pt x="81" y="15"/>
                    </a:cubicBezTo>
                    <a:cubicBezTo>
                      <a:pt x="80" y="14"/>
                      <a:pt x="80" y="14"/>
                      <a:pt x="80" y="14"/>
                    </a:cubicBezTo>
                    <a:cubicBezTo>
                      <a:pt x="79" y="13"/>
                      <a:pt x="79" y="13"/>
                      <a:pt x="79" y="13"/>
                    </a:cubicBezTo>
                    <a:cubicBezTo>
                      <a:pt x="78" y="12"/>
                      <a:pt x="78" y="12"/>
                      <a:pt x="78" y="12"/>
                    </a:cubicBezTo>
                    <a:cubicBezTo>
                      <a:pt x="77" y="11"/>
                      <a:pt x="77" y="11"/>
                      <a:pt x="77" y="11"/>
                    </a:cubicBezTo>
                    <a:cubicBezTo>
                      <a:pt x="76" y="10"/>
                      <a:pt x="76" y="10"/>
                      <a:pt x="76" y="10"/>
                    </a:cubicBezTo>
                    <a:cubicBezTo>
                      <a:pt x="79" y="9"/>
                      <a:pt x="79" y="9"/>
                      <a:pt x="79" y="9"/>
                    </a:cubicBezTo>
                    <a:cubicBezTo>
                      <a:pt x="78" y="8"/>
                      <a:pt x="78" y="8"/>
                      <a:pt x="78" y="8"/>
                    </a:cubicBezTo>
                    <a:cubicBezTo>
                      <a:pt x="76" y="7"/>
                      <a:pt x="76" y="7"/>
                      <a:pt x="76" y="7"/>
                    </a:cubicBezTo>
                    <a:cubicBezTo>
                      <a:pt x="75" y="7"/>
                      <a:pt x="75" y="7"/>
                      <a:pt x="75" y="7"/>
                    </a:cubicBezTo>
                    <a:cubicBezTo>
                      <a:pt x="74" y="6"/>
                      <a:pt x="74" y="6"/>
                      <a:pt x="74" y="6"/>
                    </a:cubicBezTo>
                    <a:cubicBezTo>
                      <a:pt x="73" y="5"/>
                      <a:pt x="73" y="5"/>
                      <a:pt x="73" y="5"/>
                    </a:cubicBezTo>
                    <a:cubicBezTo>
                      <a:pt x="72" y="5"/>
                      <a:pt x="72" y="5"/>
                      <a:pt x="72" y="5"/>
                    </a:cubicBezTo>
                    <a:cubicBezTo>
                      <a:pt x="70" y="4"/>
                      <a:pt x="70" y="4"/>
                      <a:pt x="70" y="4"/>
                    </a:cubicBezTo>
                    <a:cubicBezTo>
                      <a:pt x="69" y="4"/>
                      <a:pt x="69" y="4"/>
                      <a:pt x="69" y="4"/>
                    </a:cubicBezTo>
                    <a:cubicBezTo>
                      <a:pt x="68" y="3"/>
                      <a:pt x="68" y="3"/>
                      <a:pt x="68" y="3"/>
                    </a:cubicBezTo>
                    <a:cubicBezTo>
                      <a:pt x="66" y="3"/>
                      <a:pt x="66" y="3"/>
                      <a:pt x="66" y="3"/>
                    </a:cubicBezTo>
                    <a:cubicBezTo>
                      <a:pt x="65" y="2"/>
                      <a:pt x="65" y="2"/>
                      <a:pt x="65" y="2"/>
                    </a:cubicBezTo>
                    <a:cubicBezTo>
                      <a:pt x="63" y="2"/>
                      <a:pt x="63" y="2"/>
                      <a:pt x="63" y="2"/>
                    </a:cubicBezTo>
                    <a:cubicBezTo>
                      <a:pt x="61" y="1"/>
                      <a:pt x="61" y="1"/>
                      <a:pt x="61" y="1"/>
                    </a:cubicBezTo>
                    <a:cubicBezTo>
                      <a:pt x="60" y="1"/>
                      <a:pt x="60" y="1"/>
                      <a:pt x="60" y="1"/>
                    </a:cubicBezTo>
                    <a:cubicBezTo>
                      <a:pt x="58" y="1"/>
                      <a:pt x="58" y="1"/>
                      <a:pt x="58" y="1"/>
                    </a:cubicBezTo>
                    <a:cubicBezTo>
                      <a:pt x="56" y="0"/>
                      <a:pt x="56" y="0"/>
                      <a:pt x="56" y="0"/>
                    </a:cubicBezTo>
                    <a:cubicBezTo>
                      <a:pt x="55" y="0"/>
                      <a:pt x="55" y="0"/>
                      <a:pt x="55" y="0"/>
                    </a:cubicBezTo>
                    <a:cubicBezTo>
                      <a:pt x="53" y="0"/>
                      <a:pt x="53" y="0"/>
                      <a:pt x="53" y="0"/>
                    </a:cubicBezTo>
                    <a:cubicBezTo>
                      <a:pt x="51" y="0"/>
                      <a:pt x="51" y="0"/>
                      <a:pt x="51" y="0"/>
                    </a:cubicBezTo>
                    <a:cubicBezTo>
                      <a:pt x="50" y="0"/>
                      <a:pt x="50" y="0"/>
                      <a:pt x="50" y="0"/>
                    </a:cubicBezTo>
                    <a:cubicBezTo>
                      <a:pt x="48" y="0"/>
                      <a:pt x="48" y="0"/>
                      <a:pt x="48" y="0"/>
                    </a:cubicBezTo>
                    <a:cubicBezTo>
                      <a:pt x="46" y="0"/>
                      <a:pt x="46" y="0"/>
                      <a:pt x="46" y="0"/>
                    </a:cubicBezTo>
                    <a:cubicBezTo>
                      <a:pt x="45" y="0"/>
                      <a:pt x="45" y="0"/>
                      <a:pt x="45" y="0"/>
                    </a:cubicBezTo>
                    <a:cubicBezTo>
                      <a:pt x="43" y="0"/>
                      <a:pt x="43" y="0"/>
                      <a:pt x="43" y="0"/>
                    </a:cubicBezTo>
                    <a:cubicBezTo>
                      <a:pt x="41" y="0"/>
                      <a:pt x="41" y="0"/>
                      <a:pt x="41" y="0"/>
                    </a:cubicBezTo>
                    <a:cubicBezTo>
                      <a:pt x="40" y="0"/>
                      <a:pt x="40" y="0"/>
                      <a:pt x="40" y="0"/>
                    </a:cubicBezTo>
                    <a:cubicBezTo>
                      <a:pt x="38" y="1"/>
                      <a:pt x="38" y="1"/>
                      <a:pt x="38" y="1"/>
                    </a:cubicBezTo>
                    <a:cubicBezTo>
                      <a:pt x="36" y="1"/>
                      <a:pt x="36" y="1"/>
                      <a:pt x="36" y="1"/>
                    </a:cubicBezTo>
                    <a:cubicBezTo>
                      <a:pt x="35" y="1"/>
                      <a:pt x="35" y="1"/>
                      <a:pt x="35" y="1"/>
                    </a:cubicBezTo>
                    <a:cubicBezTo>
                      <a:pt x="33" y="2"/>
                      <a:pt x="33" y="2"/>
                      <a:pt x="33" y="2"/>
                    </a:cubicBezTo>
                    <a:cubicBezTo>
                      <a:pt x="31" y="2"/>
                      <a:pt x="31" y="2"/>
                      <a:pt x="31" y="2"/>
                    </a:cubicBezTo>
                    <a:cubicBezTo>
                      <a:pt x="29" y="3"/>
                      <a:pt x="29" y="3"/>
                      <a:pt x="29" y="3"/>
                    </a:cubicBezTo>
                    <a:cubicBezTo>
                      <a:pt x="28" y="3"/>
                      <a:pt x="28" y="3"/>
                      <a:pt x="28" y="3"/>
                    </a:cubicBezTo>
                    <a:cubicBezTo>
                      <a:pt x="26" y="4"/>
                      <a:pt x="26" y="4"/>
                      <a:pt x="26" y="4"/>
                    </a:cubicBezTo>
                    <a:cubicBezTo>
                      <a:pt x="24" y="4"/>
                      <a:pt x="24" y="4"/>
                      <a:pt x="24" y="4"/>
                    </a:cubicBezTo>
                    <a:cubicBezTo>
                      <a:pt x="23" y="5"/>
                      <a:pt x="23" y="5"/>
                      <a:pt x="23" y="5"/>
                    </a:cubicBezTo>
                    <a:cubicBezTo>
                      <a:pt x="21" y="6"/>
                      <a:pt x="21" y="6"/>
                      <a:pt x="21" y="6"/>
                    </a:cubicBezTo>
                    <a:cubicBezTo>
                      <a:pt x="20" y="7"/>
                      <a:pt x="20" y="7"/>
                      <a:pt x="20" y="7"/>
                    </a:cubicBezTo>
                    <a:cubicBezTo>
                      <a:pt x="18" y="8"/>
                      <a:pt x="18" y="8"/>
                      <a:pt x="18" y="8"/>
                    </a:cubicBezTo>
                    <a:cubicBezTo>
                      <a:pt x="17" y="9"/>
                      <a:pt x="17" y="9"/>
                      <a:pt x="17" y="9"/>
                    </a:cubicBezTo>
                    <a:cubicBezTo>
                      <a:pt x="15" y="10"/>
                      <a:pt x="15" y="10"/>
                      <a:pt x="15" y="10"/>
                    </a:cubicBezTo>
                    <a:cubicBezTo>
                      <a:pt x="14" y="11"/>
                      <a:pt x="14" y="11"/>
                      <a:pt x="14" y="11"/>
                    </a:cubicBezTo>
                    <a:cubicBezTo>
                      <a:pt x="13" y="12"/>
                      <a:pt x="13" y="12"/>
                      <a:pt x="13" y="12"/>
                    </a:cubicBezTo>
                    <a:cubicBezTo>
                      <a:pt x="12" y="13"/>
                      <a:pt x="12" y="13"/>
                      <a:pt x="12" y="13"/>
                    </a:cubicBezTo>
                    <a:cubicBezTo>
                      <a:pt x="10" y="14"/>
                      <a:pt x="10" y="14"/>
                      <a:pt x="10" y="14"/>
                    </a:cubicBezTo>
                    <a:cubicBezTo>
                      <a:pt x="9" y="15"/>
                      <a:pt x="9" y="15"/>
                      <a:pt x="9" y="15"/>
                    </a:cubicBezTo>
                    <a:cubicBezTo>
                      <a:pt x="8" y="17"/>
                      <a:pt x="8" y="17"/>
                      <a:pt x="8" y="17"/>
                    </a:cubicBezTo>
                    <a:cubicBezTo>
                      <a:pt x="7" y="18"/>
                      <a:pt x="7" y="18"/>
                      <a:pt x="7" y="18"/>
                    </a:cubicBezTo>
                    <a:cubicBezTo>
                      <a:pt x="6" y="19"/>
                      <a:pt x="6" y="19"/>
                      <a:pt x="6" y="19"/>
                    </a:cubicBezTo>
                    <a:cubicBezTo>
                      <a:pt x="5" y="21"/>
                      <a:pt x="5" y="21"/>
                      <a:pt x="5" y="21"/>
                    </a:cubicBezTo>
                    <a:cubicBezTo>
                      <a:pt x="5" y="22"/>
                      <a:pt x="5" y="22"/>
                      <a:pt x="5" y="22"/>
                    </a:cubicBezTo>
                    <a:cubicBezTo>
                      <a:pt x="4" y="24"/>
                      <a:pt x="4" y="24"/>
                      <a:pt x="4" y="24"/>
                    </a:cubicBezTo>
                    <a:cubicBezTo>
                      <a:pt x="3" y="25"/>
                      <a:pt x="3" y="25"/>
                      <a:pt x="3" y="25"/>
                    </a:cubicBezTo>
                    <a:cubicBezTo>
                      <a:pt x="3" y="27"/>
                      <a:pt x="3" y="27"/>
                      <a:pt x="3" y="27"/>
                    </a:cubicBezTo>
                    <a:cubicBezTo>
                      <a:pt x="2" y="28"/>
                      <a:pt x="2" y="28"/>
                      <a:pt x="2" y="28"/>
                    </a:cubicBezTo>
                    <a:cubicBezTo>
                      <a:pt x="2" y="30"/>
                      <a:pt x="2" y="30"/>
                      <a:pt x="2" y="30"/>
                    </a:cubicBezTo>
                    <a:cubicBezTo>
                      <a:pt x="1" y="31"/>
                      <a:pt x="1" y="31"/>
                      <a:pt x="1" y="31"/>
                    </a:cubicBezTo>
                    <a:cubicBezTo>
                      <a:pt x="1" y="33"/>
                      <a:pt x="1" y="33"/>
                      <a:pt x="1" y="33"/>
                    </a:cubicBezTo>
                    <a:cubicBezTo>
                      <a:pt x="0" y="36"/>
                      <a:pt x="0" y="36"/>
                      <a:pt x="0" y="36"/>
                    </a:cubicBezTo>
                    <a:cubicBezTo>
                      <a:pt x="0" y="40"/>
                      <a:pt x="0" y="40"/>
                      <a:pt x="0" y="40"/>
                    </a:cubicBezTo>
                    <a:cubicBezTo>
                      <a:pt x="0" y="43"/>
                      <a:pt x="0" y="43"/>
                      <a:pt x="0" y="43"/>
                    </a:cubicBezTo>
                    <a:cubicBezTo>
                      <a:pt x="1" y="46"/>
                      <a:pt x="1" y="46"/>
                      <a:pt x="1" y="46"/>
                    </a:cubicBezTo>
                    <a:cubicBezTo>
                      <a:pt x="1" y="49"/>
                      <a:pt x="1" y="49"/>
                      <a:pt x="1" y="49"/>
                    </a:cubicBezTo>
                    <a:cubicBezTo>
                      <a:pt x="2" y="52"/>
                      <a:pt x="2" y="52"/>
                      <a:pt x="2" y="52"/>
                    </a:cubicBezTo>
                    <a:cubicBezTo>
                      <a:pt x="3" y="56"/>
                      <a:pt x="3" y="56"/>
                      <a:pt x="3" y="56"/>
                    </a:cubicBezTo>
                    <a:cubicBezTo>
                      <a:pt x="11" y="69"/>
                      <a:pt x="11" y="69"/>
                      <a:pt x="11" y="69"/>
                    </a:cubicBezTo>
                    <a:cubicBezTo>
                      <a:pt x="25" y="83"/>
                      <a:pt x="24" y="97"/>
                      <a:pt x="24" y="97"/>
                    </a:cubicBezTo>
                    <a:cubicBezTo>
                      <a:pt x="24" y="100"/>
                      <a:pt x="24" y="100"/>
                      <a:pt x="24" y="100"/>
                    </a:cubicBezTo>
                    <a:cubicBezTo>
                      <a:pt x="24" y="108"/>
                      <a:pt x="24" y="108"/>
                      <a:pt x="24" y="108"/>
                    </a:cubicBezTo>
                    <a:cubicBezTo>
                      <a:pt x="71" y="108"/>
                      <a:pt x="71" y="108"/>
                      <a:pt x="71" y="108"/>
                    </a:cubicBezTo>
                    <a:cubicBezTo>
                      <a:pt x="71" y="107"/>
                      <a:pt x="71" y="107"/>
                      <a:pt x="71" y="107"/>
                    </a:cubicBezTo>
                    <a:cubicBezTo>
                      <a:pt x="71" y="105"/>
                      <a:pt x="71" y="105"/>
                      <a:pt x="71" y="105"/>
                    </a:cubicBezTo>
                    <a:cubicBezTo>
                      <a:pt x="71" y="102"/>
                      <a:pt x="71" y="102"/>
                      <a:pt x="71" y="102"/>
                    </a:cubicBezTo>
                    <a:cubicBezTo>
                      <a:pt x="72" y="96"/>
                      <a:pt x="72" y="96"/>
                      <a:pt x="72" y="96"/>
                    </a:cubicBezTo>
                    <a:cubicBezTo>
                      <a:pt x="72" y="93"/>
                      <a:pt x="72" y="93"/>
                      <a:pt x="72" y="93"/>
                    </a:cubicBezTo>
                    <a:cubicBezTo>
                      <a:pt x="72" y="92"/>
                      <a:pt x="72" y="92"/>
                      <a:pt x="72" y="92"/>
                    </a:cubicBezTo>
                    <a:cubicBezTo>
                      <a:pt x="72" y="91"/>
                      <a:pt x="72" y="91"/>
                      <a:pt x="72" y="91"/>
                    </a:cubicBezTo>
                    <a:cubicBezTo>
                      <a:pt x="73" y="91"/>
                      <a:pt x="73" y="91"/>
                      <a:pt x="73" y="91"/>
                    </a:cubicBezTo>
                    <a:cubicBezTo>
                      <a:pt x="73" y="90"/>
                      <a:pt x="73" y="90"/>
                      <a:pt x="73" y="90"/>
                    </a:cubicBezTo>
                    <a:cubicBezTo>
                      <a:pt x="74" y="90"/>
                      <a:pt x="74" y="90"/>
                      <a:pt x="74" y="90"/>
                    </a:cubicBezTo>
                    <a:cubicBezTo>
                      <a:pt x="74" y="90"/>
                      <a:pt x="74" y="90"/>
                      <a:pt x="74" y="90"/>
                    </a:cubicBezTo>
                    <a:cubicBezTo>
                      <a:pt x="75" y="90"/>
                      <a:pt x="75" y="90"/>
                      <a:pt x="75" y="90"/>
                    </a:cubicBezTo>
                    <a:cubicBezTo>
                      <a:pt x="76" y="89"/>
                      <a:pt x="76" y="89"/>
                      <a:pt x="76" y="89"/>
                    </a:cubicBezTo>
                    <a:cubicBezTo>
                      <a:pt x="77" y="89"/>
                      <a:pt x="77" y="89"/>
                      <a:pt x="77" y="89"/>
                    </a:cubicBezTo>
                    <a:cubicBezTo>
                      <a:pt x="78" y="89"/>
                      <a:pt x="78" y="89"/>
                      <a:pt x="78" y="89"/>
                    </a:cubicBezTo>
                    <a:cubicBezTo>
                      <a:pt x="78" y="89"/>
                      <a:pt x="78" y="89"/>
                      <a:pt x="78" y="89"/>
                    </a:cubicBezTo>
                    <a:cubicBezTo>
                      <a:pt x="79" y="89"/>
                      <a:pt x="79" y="89"/>
                      <a:pt x="79" y="89"/>
                    </a:cubicBezTo>
                    <a:cubicBezTo>
                      <a:pt x="80" y="89"/>
                      <a:pt x="80" y="89"/>
                      <a:pt x="80" y="89"/>
                    </a:cubicBezTo>
                    <a:cubicBezTo>
                      <a:pt x="81" y="90"/>
                      <a:pt x="81" y="90"/>
                      <a:pt x="81" y="90"/>
                    </a:cubicBezTo>
                    <a:cubicBezTo>
                      <a:pt x="81" y="90"/>
                      <a:pt x="81" y="90"/>
                      <a:pt x="81" y="90"/>
                    </a:cubicBezTo>
                    <a:cubicBezTo>
                      <a:pt x="82" y="90"/>
                      <a:pt x="82" y="90"/>
                      <a:pt x="82" y="90"/>
                    </a:cubicBezTo>
                    <a:cubicBezTo>
                      <a:pt x="83" y="90"/>
                      <a:pt x="83" y="90"/>
                      <a:pt x="83" y="90"/>
                    </a:cubicBezTo>
                    <a:cubicBezTo>
                      <a:pt x="81" y="90"/>
                      <a:pt x="81" y="90"/>
                      <a:pt x="81" y="90"/>
                    </a:cubicBezTo>
                    <a:cubicBezTo>
                      <a:pt x="82" y="90"/>
                      <a:pt x="82" y="90"/>
                      <a:pt x="82" y="90"/>
                    </a:cubicBezTo>
                    <a:cubicBezTo>
                      <a:pt x="83" y="90"/>
                      <a:pt x="83" y="90"/>
                      <a:pt x="83" y="90"/>
                    </a:cubicBezTo>
                    <a:cubicBezTo>
                      <a:pt x="84" y="90"/>
                      <a:pt x="84" y="90"/>
                      <a:pt x="84" y="90"/>
                    </a:cubicBezTo>
                    <a:cubicBezTo>
                      <a:pt x="85" y="90"/>
                      <a:pt x="85" y="90"/>
                      <a:pt x="85" y="90"/>
                    </a:cubicBezTo>
                    <a:cubicBezTo>
                      <a:pt x="86" y="90"/>
                      <a:pt x="86" y="90"/>
                      <a:pt x="86" y="90"/>
                    </a:cubicBezTo>
                    <a:cubicBezTo>
                      <a:pt x="86" y="90"/>
                      <a:pt x="86" y="90"/>
                      <a:pt x="86" y="90"/>
                    </a:cubicBezTo>
                    <a:cubicBezTo>
                      <a:pt x="87" y="89"/>
                      <a:pt x="87" y="89"/>
                      <a:pt x="87" y="89"/>
                    </a:cubicBezTo>
                    <a:cubicBezTo>
                      <a:pt x="88" y="89"/>
                      <a:pt x="88" y="89"/>
                      <a:pt x="88" y="89"/>
                    </a:cubicBezTo>
                    <a:cubicBezTo>
                      <a:pt x="88" y="88"/>
                      <a:pt x="88" y="88"/>
                      <a:pt x="88" y="88"/>
                    </a:cubicBezTo>
                    <a:cubicBezTo>
                      <a:pt x="89" y="88"/>
                      <a:pt x="89" y="88"/>
                      <a:pt x="89" y="88"/>
                    </a:cubicBezTo>
                    <a:cubicBezTo>
                      <a:pt x="89" y="87"/>
                      <a:pt x="89" y="87"/>
                      <a:pt x="89" y="87"/>
                    </a:cubicBezTo>
                    <a:cubicBezTo>
                      <a:pt x="89" y="86"/>
                      <a:pt x="89" y="86"/>
                      <a:pt x="89" y="86"/>
                    </a:cubicBezTo>
                    <a:cubicBezTo>
                      <a:pt x="89" y="85"/>
                      <a:pt x="89" y="85"/>
                      <a:pt x="89" y="85"/>
                    </a:cubicBezTo>
                    <a:cubicBezTo>
                      <a:pt x="89" y="84"/>
                      <a:pt x="89" y="84"/>
                      <a:pt x="89" y="84"/>
                    </a:cubicBezTo>
                    <a:cubicBezTo>
                      <a:pt x="89" y="82"/>
                      <a:pt x="89" y="82"/>
                      <a:pt x="89" y="82"/>
                    </a:cubicBezTo>
                    <a:cubicBezTo>
                      <a:pt x="89" y="82"/>
                      <a:pt x="89" y="82"/>
                      <a:pt x="89" y="82"/>
                    </a:cubicBezTo>
                    <a:cubicBezTo>
                      <a:pt x="89" y="81"/>
                      <a:pt x="89" y="81"/>
                      <a:pt x="89" y="81"/>
                    </a:cubicBezTo>
                    <a:cubicBezTo>
                      <a:pt x="90" y="81"/>
                      <a:pt x="90" y="81"/>
                      <a:pt x="90" y="81"/>
                    </a:cubicBezTo>
                    <a:cubicBezTo>
                      <a:pt x="90" y="80"/>
                      <a:pt x="90" y="80"/>
                      <a:pt x="90" y="80"/>
                    </a:cubicBezTo>
                    <a:cubicBezTo>
                      <a:pt x="90" y="80"/>
                      <a:pt x="90" y="80"/>
                      <a:pt x="90" y="80"/>
                    </a:cubicBezTo>
                    <a:cubicBezTo>
                      <a:pt x="90" y="79"/>
                      <a:pt x="90" y="79"/>
                      <a:pt x="90" y="79"/>
                    </a:cubicBezTo>
                    <a:cubicBezTo>
                      <a:pt x="91" y="79"/>
                      <a:pt x="91" y="79"/>
                      <a:pt x="91" y="79"/>
                    </a:cubicBezTo>
                    <a:cubicBezTo>
                      <a:pt x="91" y="78"/>
                      <a:pt x="91" y="78"/>
                      <a:pt x="91" y="78"/>
                    </a:cubicBezTo>
                    <a:cubicBezTo>
                      <a:pt x="91" y="78"/>
                      <a:pt x="91" y="78"/>
                      <a:pt x="91" y="78"/>
                    </a:cubicBezTo>
                    <a:cubicBezTo>
                      <a:pt x="91" y="77"/>
                      <a:pt x="91" y="77"/>
                      <a:pt x="91" y="77"/>
                    </a:cubicBezTo>
                    <a:cubicBezTo>
                      <a:pt x="90" y="77"/>
                      <a:pt x="90" y="77"/>
                      <a:pt x="90" y="77"/>
                    </a:cubicBezTo>
                    <a:cubicBezTo>
                      <a:pt x="90" y="76"/>
                      <a:pt x="90" y="76"/>
                      <a:pt x="90" y="76"/>
                    </a:cubicBezTo>
                    <a:cubicBezTo>
                      <a:pt x="90" y="76"/>
                      <a:pt x="90" y="76"/>
                      <a:pt x="90" y="76"/>
                    </a:cubicBezTo>
                    <a:cubicBezTo>
                      <a:pt x="89" y="75"/>
                      <a:pt x="89" y="75"/>
                      <a:pt x="89" y="75"/>
                    </a:cubicBezTo>
                    <a:cubicBezTo>
                      <a:pt x="89" y="75"/>
                      <a:pt x="89" y="75"/>
                      <a:pt x="89" y="75"/>
                    </a:cubicBezTo>
                    <a:cubicBezTo>
                      <a:pt x="88" y="75"/>
                      <a:pt x="88" y="75"/>
                      <a:pt x="88" y="75"/>
                    </a:cubicBezTo>
                    <a:cubicBezTo>
                      <a:pt x="89" y="74"/>
                      <a:pt x="89" y="74"/>
                      <a:pt x="89" y="74"/>
                    </a:cubicBezTo>
                    <a:cubicBezTo>
                      <a:pt x="89" y="74"/>
                      <a:pt x="89" y="74"/>
                      <a:pt x="89" y="74"/>
                    </a:cubicBezTo>
                    <a:cubicBezTo>
                      <a:pt x="90" y="73"/>
                      <a:pt x="90" y="73"/>
                      <a:pt x="90" y="73"/>
                    </a:cubicBezTo>
                    <a:cubicBezTo>
                      <a:pt x="90" y="73"/>
                      <a:pt x="90" y="73"/>
                      <a:pt x="90" y="73"/>
                    </a:cubicBezTo>
                    <a:cubicBezTo>
                      <a:pt x="91" y="72"/>
                      <a:pt x="91" y="72"/>
                      <a:pt x="91" y="72"/>
                    </a:cubicBezTo>
                    <a:cubicBezTo>
                      <a:pt x="91" y="72"/>
                      <a:pt x="91" y="72"/>
                      <a:pt x="91" y="72"/>
                    </a:cubicBezTo>
                    <a:cubicBezTo>
                      <a:pt x="91" y="71"/>
                      <a:pt x="91" y="71"/>
                      <a:pt x="91" y="71"/>
                    </a:cubicBezTo>
                    <a:cubicBezTo>
                      <a:pt x="91" y="71"/>
                      <a:pt x="91" y="71"/>
                      <a:pt x="91" y="71"/>
                    </a:cubicBezTo>
                    <a:cubicBezTo>
                      <a:pt x="90" y="69"/>
                      <a:pt x="90" y="69"/>
                      <a:pt x="90" y="69"/>
                    </a:cubicBezTo>
                    <a:cubicBezTo>
                      <a:pt x="90" y="67"/>
                      <a:pt x="90" y="67"/>
                      <a:pt x="90" y="67"/>
                    </a:cubicBezTo>
                    <a:cubicBezTo>
                      <a:pt x="90" y="66"/>
                      <a:pt x="90" y="66"/>
                      <a:pt x="90" y="66"/>
                    </a:cubicBezTo>
                    <a:cubicBezTo>
                      <a:pt x="90" y="64"/>
                      <a:pt x="90" y="64"/>
                      <a:pt x="90" y="64"/>
                    </a:cubicBezTo>
                    <a:cubicBezTo>
                      <a:pt x="91" y="64"/>
                      <a:pt x="91" y="64"/>
                      <a:pt x="91" y="64"/>
                    </a:cubicBezTo>
                    <a:cubicBezTo>
                      <a:pt x="92" y="63"/>
                      <a:pt x="92" y="63"/>
                      <a:pt x="92" y="63"/>
                    </a:cubicBezTo>
                    <a:cubicBezTo>
                      <a:pt x="92" y="63"/>
                      <a:pt x="92" y="63"/>
                      <a:pt x="92" y="63"/>
                    </a:cubicBezTo>
                    <a:cubicBezTo>
                      <a:pt x="93" y="63"/>
                      <a:pt x="93" y="63"/>
                      <a:pt x="93" y="63"/>
                    </a:cubicBezTo>
                    <a:cubicBezTo>
                      <a:pt x="93" y="62"/>
                      <a:pt x="93" y="62"/>
                      <a:pt x="93" y="62"/>
                    </a:cubicBezTo>
                    <a:cubicBezTo>
                      <a:pt x="94" y="62"/>
                      <a:pt x="94" y="62"/>
                      <a:pt x="94" y="62"/>
                    </a:cubicBezTo>
                    <a:cubicBezTo>
                      <a:pt x="94" y="61"/>
                      <a:pt x="94" y="61"/>
                      <a:pt x="94" y="61"/>
                    </a:cubicBezTo>
                    <a:close/>
                    <a:moveTo>
                      <a:pt x="33" y="44"/>
                    </a:moveTo>
                    <a:cubicBezTo>
                      <a:pt x="32" y="46"/>
                      <a:pt x="32" y="46"/>
                      <a:pt x="32" y="46"/>
                    </a:cubicBezTo>
                    <a:cubicBezTo>
                      <a:pt x="32" y="46"/>
                      <a:pt x="29" y="46"/>
                      <a:pt x="29" y="46"/>
                    </a:cubicBezTo>
                    <a:cubicBezTo>
                      <a:pt x="28" y="46"/>
                      <a:pt x="28" y="46"/>
                      <a:pt x="28" y="46"/>
                    </a:cubicBezTo>
                    <a:cubicBezTo>
                      <a:pt x="28" y="46"/>
                      <a:pt x="28" y="49"/>
                      <a:pt x="28" y="49"/>
                    </a:cubicBezTo>
                    <a:cubicBezTo>
                      <a:pt x="25" y="50"/>
                      <a:pt x="25" y="50"/>
                      <a:pt x="25" y="50"/>
                    </a:cubicBezTo>
                    <a:cubicBezTo>
                      <a:pt x="25" y="50"/>
                      <a:pt x="24" y="47"/>
                      <a:pt x="24" y="47"/>
                    </a:cubicBezTo>
                    <a:cubicBezTo>
                      <a:pt x="22" y="47"/>
                      <a:pt x="22" y="47"/>
                      <a:pt x="22" y="47"/>
                    </a:cubicBezTo>
                    <a:cubicBezTo>
                      <a:pt x="22" y="47"/>
                      <a:pt x="20" y="49"/>
                      <a:pt x="20" y="49"/>
                    </a:cubicBezTo>
                    <a:cubicBezTo>
                      <a:pt x="18" y="48"/>
                      <a:pt x="18" y="48"/>
                      <a:pt x="18" y="48"/>
                    </a:cubicBezTo>
                    <a:cubicBezTo>
                      <a:pt x="18" y="48"/>
                      <a:pt x="19" y="45"/>
                      <a:pt x="19" y="45"/>
                    </a:cubicBezTo>
                    <a:cubicBezTo>
                      <a:pt x="18" y="44"/>
                      <a:pt x="18" y="44"/>
                      <a:pt x="18" y="44"/>
                    </a:cubicBezTo>
                    <a:cubicBezTo>
                      <a:pt x="18" y="44"/>
                      <a:pt x="15" y="43"/>
                      <a:pt x="15" y="43"/>
                    </a:cubicBezTo>
                    <a:cubicBezTo>
                      <a:pt x="14" y="41"/>
                      <a:pt x="14" y="41"/>
                      <a:pt x="14" y="41"/>
                    </a:cubicBezTo>
                    <a:cubicBezTo>
                      <a:pt x="14" y="41"/>
                      <a:pt x="17" y="39"/>
                      <a:pt x="17" y="39"/>
                    </a:cubicBezTo>
                    <a:cubicBezTo>
                      <a:pt x="17" y="38"/>
                      <a:pt x="17" y="38"/>
                      <a:pt x="17" y="38"/>
                    </a:cubicBezTo>
                    <a:cubicBezTo>
                      <a:pt x="17" y="38"/>
                      <a:pt x="15" y="36"/>
                      <a:pt x="15" y="36"/>
                    </a:cubicBezTo>
                    <a:cubicBezTo>
                      <a:pt x="16" y="34"/>
                      <a:pt x="16" y="34"/>
                      <a:pt x="16" y="34"/>
                    </a:cubicBezTo>
                    <a:cubicBezTo>
                      <a:pt x="16" y="34"/>
                      <a:pt x="19" y="34"/>
                      <a:pt x="19" y="34"/>
                    </a:cubicBezTo>
                    <a:cubicBezTo>
                      <a:pt x="20" y="33"/>
                      <a:pt x="20" y="33"/>
                      <a:pt x="20" y="33"/>
                    </a:cubicBezTo>
                    <a:cubicBezTo>
                      <a:pt x="20" y="33"/>
                      <a:pt x="21" y="31"/>
                      <a:pt x="21" y="31"/>
                    </a:cubicBezTo>
                    <a:cubicBezTo>
                      <a:pt x="23" y="30"/>
                      <a:pt x="23" y="30"/>
                      <a:pt x="23" y="30"/>
                    </a:cubicBezTo>
                    <a:cubicBezTo>
                      <a:pt x="23" y="30"/>
                      <a:pt x="25" y="32"/>
                      <a:pt x="25" y="32"/>
                    </a:cubicBezTo>
                    <a:cubicBezTo>
                      <a:pt x="26" y="33"/>
                      <a:pt x="26" y="33"/>
                      <a:pt x="26" y="33"/>
                    </a:cubicBezTo>
                    <a:cubicBezTo>
                      <a:pt x="26" y="33"/>
                      <a:pt x="28" y="31"/>
                      <a:pt x="28" y="31"/>
                    </a:cubicBezTo>
                    <a:cubicBezTo>
                      <a:pt x="30" y="32"/>
                      <a:pt x="30" y="32"/>
                      <a:pt x="30" y="32"/>
                    </a:cubicBezTo>
                    <a:cubicBezTo>
                      <a:pt x="30" y="32"/>
                      <a:pt x="30" y="35"/>
                      <a:pt x="30" y="35"/>
                    </a:cubicBezTo>
                    <a:cubicBezTo>
                      <a:pt x="30" y="36"/>
                      <a:pt x="30" y="36"/>
                      <a:pt x="30" y="36"/>
                    </a:cubicBezTo>
                    <a:cubicBezTo>
                      <a:pt x="30" y="36"/>
                      <a:pt x="33" y="36"/>
                      <a:pt x="33" y="37"/>
                    </a:cubicBezTo>
                    <a:cubicBezTo>
                      <a:pt x="34" y="39"/>
                      <a:pt x="34" y="39"/>
                      <a:pt x="34" y="39"/>
                    </a:cubicBezTo>
                    <a:cubicBezTo>
                      <a:pt x="34" y="39"/>
                      <a:pt x="32" y="40"/>
                      <a:pt x="32" y="40"/>
                    </a:cubicBezTo>
                    <a:cubicBezTo>
                      <a:pt x="31" y="42"/>
                      <a:pt x="31" y="42"/>
                      <a:pt x="31" y="42"/>
                    </a:cubicBezTo>
                    <a:cubicBezTo>
                      <a:pt x="31" y="42"/>
                      <a:pt x="33" y="44"/>
                      <a:pt x="33" y="44"/>
                    </a:cubicBezTo>
                    <a:close/>
                    <a:moveTo>
                      <a:pt x="73" y="32"/>
                    </a:moveTo>
                    <a:cubicBezTo>
                      <a:pt x="73" y="32"/>
                      <a:pt x="73" y="32"/>
                      <a:pt x="73" y="32"/>
                    </a:cubicBezTo>
                    <a:cubicBezTo>
                      <a:pt x="73" y="33"/>
                      <a:pt x="67" y="35"/>
                      <a:pt x="67" y="35"/>
                    </a:cubicBezTo>
                    <a:cubicBezTo>
                      <a:pt x="66" y="37"/>
                      <a:pt x="66" y="37"/>
                      <a:pt x="66" y="37"/>
                    </a:cubicBezTo>
                    <a:cubicBezTo>
                      <a:pt x="66" y="37"/>
                      <a:pt x="69" y="43"/>
                      <a:pt x="68" y="43"/>
                    </a:cubicBezTo>
                    <a:cubicBezTo>
                      <a:pt x="65" y="46"/>
                      <a:pt x="65" y="46"/>
                      <a:pt x="65" y="46"/>
                    </a:cubicBezTo>
                    <a:cubicBezTo>
                      <a:pt x="65" y="46"/>
                      <a:pt x="59" y="44"/>
                      <a:pt x="59" y="44"/>
                    </a:cubicBezTo>
                    <a:cubicBezTo>
                      <a:pt x="57" y="45"/>
                      <a:pt x="57" y="45"/>
                      <a:pt x="57" y="45"/>
                    </a:cubicBezTo>
                    <a:cubicBezTo>
                      <a:pt x="57" y="45"/>
                      <a:pt x="55" y="50"/>
                      <a:pt x="54" y="50"/>
                    </a:cubicBezTo>
                    <a:cubicBezTo>
                      <a:pt x="50" y="50"/>
                      <a:pt x="50" y="50"/>
                      <a:pt x="50" y="50"/>
                    </a:cubicBezTo>
                    <a:cubicBezTo>
                      <a:pt x="49" y="50"/>
                      <a:pt x="47" y="45"/>
                      <a:pt x="47" y="45"/>
                    </a:cubicBezTo>
                    <a:cubicBezTo>
                      <a:pt x="45" y="44"/>
                      <a:pt x="45" y="44"/>
                      <a:pt x="45" y="44"/>
                    </a:cubicBezTo>
                    <a:cubicBezTo>
                      <a:pt x="45" y="44"/>
                      <a:pt x="39" y="46"/>
                      <a:pt x="39" y="46"/>
                    </a:cubicBezTo>
                    <a:cubicBezTo>
                      <a:pt x="36" y="43"/>
                      <a:pt x="36" y="43"/>
                      <a:pt x="36" y="43"/>
                    </a:cubicBezTo>
                    <a:cubicBezTo>
                      <a:pt x="36" y="43"/>
                      <a:pt x="38" y="37"/>
                      <a:pt x="38" y="37"/>
                    </a:cubicBezTo>
                    <a:cubicBezTo>
                      <a:pt x="37" y="35"/>
                      <a:pt x="37" y="35"/>
                      <a:pt x="37" y="35"/>
                    </a:cubicBezTo>
                    <a:cubicBezTo>
                      <a:pt x="37" y="35"/>
                      <a:pt x="31" y="32"/>
                      <a:pt x="31" y="32"/>
                    </a:cubicBezTo>
                    <a:cubicBezTo>
                      <a:pt x="31" y="28"/>
                      <a:pt x="31" y="28"/>
                      <a:pt x="31" y="28"/>
                    </a:cubicBezTo>
                    <a:cubicBezTo>
                      <a:pt x="31" y="27"/>
                      <a:pt x="37" y="25"/>
                      <a:pt x="37" y="25"/>
                    </a:cubicBezTo>
                    <a:cubicBezTo>
                      <a:pt x="38" y="23"/>
                      <a:pt x="38" y="23"/>
                      <a:pt x="38" y="23"/>
                    </a:cubicBezTo>
                    <a:cubicBezTo>
                      <a:pt x="38" y="23"/>
                      <a:pt x="36" y="17"/>
                      <a:pt x="36" y="17"/>
                    </a:cubicBezTo>
                    <a:cubicBezTo>
                      <a:pt x="39" y="14"/>
                      <a:pt x="39" y="14"/>
                      <a:pt x="39" y="14"/>
                    </a:cubicBezTo>
                    <a:cubicBezTo>
                      <a:pt x="39" y="14"/>
                      <a:pt x="45" y="16"/>
                      <a:pt x="45" y="16"/>
                    </a:cubicBezTo>
                    <a:cubicBezTo>
                      <a:pt x="47" y="15"/>
                      <a:pt x="47" y="15"/>
                      <a:pt x="47" y="15"/>
                    </a:cubicBezTo>
                    <a:cubicBezTo>
                      <a:pt x="47" y="15"/>
                      <a:pt x="50" y="10"/>
                      <a:pt x="50" y="10"/>
                    </a:cubicBezTo>
                    <a:cubicBezTo>
                      <a:pt x="55" y="10"/>
                      <a:pt x="55" y="10"/>
                      <a:pt x="55" y="10"/>
                    </a:cubicBezTo>
                    <a:cubicBezTo>
                      <a:pt x="55" y="10"/>
                      <a:pt x="57" y="15"/>
                      <a:pt x="57" y="15"/>
                    </a:cubicBezTo>
                    <a:cubicBezTo>
                      <a:pt x="59" y="16"/>
                      <a:pt x="59" y="16"/>
                      <a:pt x="59" y="16"/>
                    </a:cubicBezTo>
                    <a:cubicBezTo>
                      <a:pt x="59" y="16"/>
                      <a:pt x="65" y="14"/>
                      <a:pt x="65" y="14"/>
                    </a:cubicBezTo>
                    <a:cubicBezTo>
                      <a:pt x="69" y="17"/>
                      <a:pt x="69" y="17"/>
                      <a:pt x="69" y="17"/>
                    </a:cubicBezTo>
                    <a:cubicBezTo>
                      <a:pt x="69" y="18"/>
                      <a:pt x="66" y="23"/>
                      <a:pt x="66" y="23"/>
                    </a:cubicBezTo>
                    <a:cubicBezTo>
                      <a:pt x="67" y="25"/>
                      <a:pt x="67" y="25"/>
                      <a:pt x="67" y="25"/>
                    </a:cubicBezTo>
                    <a:cubicBezTo>
                      <a:pt x="67" y="25"/>
                      <a:pt x="73" y="28"/>
                      <a:pt x="73" y="28"/>
                    </a:cubicBezTo>
                    <a:cubicBezTo>
                      <a:pt x="73" y="32"/>
                      <a:pt x="73" y="32"/>
                      <a:pt x="73" y="32"/>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30" name="组合 29"/>
            <p:cNvGrpSpPr/>
            <p:nvPr/>
          </p:nvGrpSpPr>
          <p:grpSpPr>
            <a:xfrm>
              <a:off x="14249" y="5680"/>
              <a:ext cx="3652" cy="4038"/>
              <a:chOff x="1371281" y="4758417"/>
              <a:chExt cx="2319020" cy="2564130"/>
            </a:xfrm>
          </p:grpSpPr>
          <p:sp>
            <p:nvSpPr>
              <p:cNvPr id="31" name="矩形 1"/>
              <p:cNvSpPr>
                <a:spLocks noChangeArrowheads="1"/>
              </p:cNvSpPr>
              <p:nvPr/>
            </p:nvSpPr>
            <p:spPr bwMode="auto">
              <a:xfrm>
                <a:off x="1730803" y="4758417"/>
                <a:ext cx="164200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rPr>
                  <a:t> 团队协作</a:t>
                </a:r>
                <a:endParaRPr lang="zh-CN" altLang="en-US" sz="20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endParaRPr>
              </a:p>
            </p:txBody>
          </p:sp>
          <p:sp>
            <p:nvSpPr>
              <p:cNvPr id="32" name="文本框 66"/>
              <p:cNvSpPr txBox="1">
                <a:spLocks noChangeArrowheads="1"/>
              </p:cNvSpPr>
              <p:nvPr/>
            </p:nvSpPr>
            <p:spPr bwMode="auto">
              <a:xfrm>
                <a:off x="1371281" y="5261337"/>
                <a:ext cx="2319020"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1600" dirty="0">
                    <a:solidFill>
                      <a:schemeClr val="tx1">
                        <a:lumMod val="85000"/>
                        <a:lumOff val="15000"/>
                      </a:schemeClr>
                    </a:solidFill>
                    <a:latin typeface="华文楷体" panose="02010600040101010101" charset="-122"/>
                    <a:ea typeface="华文楷体" panose="02010600040101010101" charset="-122"/>
                  </a:rPr>
                  <a:t>雷军非常重视团队的作用。他在金山软件时与求伯君等人合作推出了多款知名软件产品。在小米科技，他注重招揽人才和搭建高效的团队，通过团队协作推动公司的快速发展</a:t>
                </a:r>
                <a:r>
                  <a:rPr lang="zh-CN" altLang="en-US" sz="1600" dirty="0">
                    <a:solidFill>
                      <a:schemeClr val="tx1">
                        <a:lumMod val="85000"/>
                        <a:lumOff val="15000"/>
                      </a:schemeClr>
                    </a:solidFill>
                    <a:latin typeface="华文楷体" panose="02010600040101010101" charset="-122"/>
                    <a:ea typeface="华文楷体" panose="02010600040101010101" charset="-122"/>
                  </a:rPr>
                  <a:t>。</a:t>
                </a:r>
                <a:endParaRPr lang="zh-CN" altLang="en-US" sz="1600" dirty="0">
                  <a:solidFill>
                    <a:schemeClr val="tx1">
                      <a:lumMod val="85000"/>
                      <a:lumOff val="15000"/>
                    </a:schemeClr>
                  </a:solidFill>
                  <a:latin typeface="华文楷体" panose="02010600040101010101" charset="-122"/>
                  <a:ea typeface="华文楷体" panose="02010600040101010101" charset="-122"/>
                </a:endParaRPr>
              </a:p>
            </p:txBody>
          </p:sp>
          <p:cxnSp>
            <p:nvCxnSpPr>
              <p:cNvPr id="33" name="直接连接符 32"/>
              <p:cNvCxnSpPr/>
              <p:nvPr/>
            </p:nvCxnSpPr>
            <p:spPr>
              <a:xfrm>
                <a:off x="1501317" y="5157229"/>
                <a:ext cx="187198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34" name="组合 33"/>
            <p:cNvGrpSpPr/>
            <p:nvPr/>
          </p:nvGrpSpPr>
          <p:grpSpPr>
            <a:xfrm>
              <a:off x="9605" y="5680"/>
              <a:ext cx="3629" cy="4740"/>
              <a:chOff x="1429066" y="4758417"/>
              <a:chExt cx="2983725" cy="3009900"/>
            </a:xfrm>
          </p:grpSpPr>
          <p:sp>
            <p:nvSpPr>
              <p:cNvPr id="35" name="矩形 1"/>
              <p:cNvSpPr>
                <a:spLocks noChangeArrowheads="1"/>
              </p:cNvSpPr>
              <p:nvPr/>
            </p:nvSpPr>
            <p:spPr bwMode="auto">
              <a:xfrm>
                <a:off x="2174954" y="4758417"/>
                <a:ext cx="164200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85000"/>
                        <a:lumOff val="15000"/>
                      </a:schemeClr>
                    </a:solidFill>
                    <a:latin typeface="华文楷体" panose="02010600040101010101" charset="-122"/>
                    <a:ea typeface="华文楷体" panose="02010600040101010101" charset="-122"/>
                  </a:rPr>
                  <a:t>深度思考</a:t>
                </a:r>
                <a:endParaRPr lang="zh-CN" altLang="en-US" sz="2000" dirty="0">
                  <a:solidFill>
                    <a:schemeClr val="tx1">
                      <a:lumMod val="85000"/>
                      <a:lumOff val="15000"/>
                    </a:schemeClr>
                  </a:solidFill>
                  <a:latin typeface="华文楷体" panose="02010600040101010101" charset="-122"/>
                  <a:ea typeface="华文楷体" panose="02010600040101010101" charset="-122"/>
                </a:endParaRPr>
              </a:p>
            </p:txBody>
          </p:sp>
          <p:sp>
            <p:nvSpPr>
              <p:cNvPr id="36" name="文本框 66"/>
              <p:cNvSpPr txBox="1">
                <a:spLocks noChangeArrowheads="1"/>
              </p:cNvSpPr>
              <p:nvPr/>
            </p:nvSpPr>
            <p:spPr bwMode="auto">
              <a:xfrm>
                <a:off x="1429066" y="5214982"/>
                <a:ext cx="2983327"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16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rPr>
                  <a:t>雷军经常强调"顺势而为"，这意味着他非常注重对市场趋势的理解和把握。在创办小米科技时，他洞察到了智能手机市场的潜力，并迅速采取行动占领市场。他还注重对用户需求的深度理解，通过不断优化产品满足用户的需求</a:t>
                </a:r>
                <a:r>
                  <a:rPr lang="zh-CN" altLang="en-US" sz="16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rPr>
                  <a:t>。</a:t>
                </a:r>
                <a:endParaRPr lang="zh-CN" altLang="en-US" sz="160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endParaRPr>
              </a:p>
            </p:txBody>
          </p:sp>
          <p:cxnSp>
            <p:nvCxnSpPr>
              <p:cNvPr id="37" name="直接连接符 36"/>
              <p:cNvCxnSpPr/>
              <p:nvPr/>
            </p:nvCxnSpPr>
            <p:spPr>
              <a:xfrm>
                <a:off x="1616076" y="5157229"/>
                <a:ext cx="279671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39" name="直接连接符 38"/>
            <p:cNvCxnSpPr/>
            <p:nvPr/>
          </p:nvCxnSpPr>
          <p:spPr>
            <a:xfrm>
              <a:off x="4053" y="4686"/>
              <a:ext cx="1701"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380" y="4686"/>
              <a:ext cx="1779"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7424" y="4686"/>
              <a:ext cx="3471" cy="34"/>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1123" y="2341"/>
              <a:ext cx="2976" cy="2834"/>
              <a:chOff x="1943" y="4138"/>
              <a:chExt cx="2976" cy="2834"/>
            </a:xfrm>
          </p:grpSpPr>
          <p:sp>
            <p:nvSpPr>
              <p:cNvPr id="10" name="正五边形 9"/>
              <p:cNvSpPr/>
              <p:nvPr/>
            </p:nvSpPr>
            <p:spPr>
              <a:xfrm>
                <a:off x="1943" y="4138"/>
                <a:ext cx="2977" cy="2835"/>
              </a:xfrm>
              <a:prstGeom prst="pentag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descr="3b333633383939323bc2b7b1ea"/>
              <p:cNvPicPr>
                <a:picLocks noChangeAspect="1"/>
              </p:cNvPicPr>
              <p:nvPr>
                <p:custDataLst>
                  <p:tags r:id="rId1"/>
                </p:custDataLst>
              </p:nvPr>
            </p:nvPicPr>
            <p:blipFill>
              <a:blip r:embed="rId2">
                <a:extLst>
                  <a:ext uri="{96DAC541-7B7A-43D3-8B79-37D633B846F1}">
                    <asvg:svgBlip xmlns:asvg="http://schemas.microsoft.com/office/drawing/2016/SVG/main" r:embed="rId3"/>
                  </a:ext>
                </a:extLst>
              </a:blip>
              <a:stretch>
                <a:fillRect/>
              </a:stretch>
            </p:blipFill>
            <p:spPr>
              <a:xfrm>
                <a:off x="2822" y="5156"/>
                <a:ext cx="1186" cy="1186"/>
              </a:xfrm>
              <a:prstGeom prst="rect">
                <a:avLst/>
              </a:prstGeom>
            </p:spPr>
          </p:pic>
        </p:grpSp>
        <p:grpSp>
          <p:nvGrpSpPr>
            <p:cNvPr id="5" name="组合 4"/>
            <p:cNvGrpSpPr/>
            <p:nvPr/>
          </p:nvGrpSpPr>
          <p:grpSpPr>
            <a:xfrm>
              <a:off x="528" y="5680"/>
              <a:ext cx="3969" cy="3977"/>
              <a:chOff x="1442416" y="4797152"/>
              <a:chExt cx="2982475" cy="2525395"/>
            </a:xfrm>
          </p:grpSpPr>
          <p:sp>
            <p:nvSpPr>
              <p:cNvPr id="6" name="矩形 1"/>
              <p:cNvSpPr>
                <a:spLocks noChangeArrowheads="1"/>
              </p:cNvSpPr>
              <p:nvPr>
                <p:custDataLst>
                  <p:tags r:id="rId4"/>
                </p:custDataLst>
              </p:nvPr>
            </p:nvSpPr>
            <p:spPr bwMode="auto">
              <a:xfrm>
                <a:off x="2147025" y="4797152"/>
                <a:ext cx="164200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85000"/>
                        <a:lumOff val="15000"/>
                      </a:schemeClr>
                    </a:solidFill>
                    <a:latin typeface="华文楷体" panose="02010600040101010101" charset="-122"/>
                    <a:ea typeface="华文楷体" panose="02010600040101010101" charset="-122"/>
                  </a:rPr>
                  <a:t>勇于尝试</a:t>
                </a:r>
                <a:endParaRPr lang="zh-CN" altLang="en-US" sz="2000" dirty="0">
                  <a:solidFill>
                    <a:schemeClr val="tx1">
                      <a:lumMod val="85000"/>
                      <a:lumOff val="15000"/>
                    </a:schemeClr>
                  </a:solidFill>
                  <a:latin typeface="华文楷体" panose="02010600040101010101" charset="-122"/>
                  <a:ea typeface="华文楷体" panose="02010600040101010101" charset="-122"/>
                </a:endParaRPr>
              </a:p>
            </p:txBody>
          </p:sp>
          <p:sp>
            <p:nvSpPr>
              <p:cNvPr id="7" name="文本框 66"/>
              <p:cNvSpPr txBox="1">
                <a:spLocks noChangeArrowheads="1"/>
              </p:cNvSpPr>
              <p:nvPr>
                <p:custDataLst>
                  <p:tags r:id="rId5"/>
                </p:custDataLst>
              </p:nvPr>
            </p:nvSpPr>
            <p:spPr bwMode="auto">
              <a:xfrm>
                <a:off x="1607504" y="5261337"/>
                <a:ext cx="2755540" cy="2061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1600" dirty="0">
                    <a:solidFill>
                      <a:schemeClr val="tx1">
                        <a:lumMod val="85000"/>
                        <a:lumOff val="15000"/>
                      </a:schemeClr>
                    </a:solidFill>
                    <a:latin typeface="华文楷体" panose="02010600040101010101" charset="-122"/>
                    <a:ea typeface="华文楷体" panose="02010600040101010101" charset="-122"/>
                  </a:rPr>
                  <a:t>雷军始终保持对新事物的好奇心，敢于尝试。他在大学期间就开始进行科研项目，并在金山软件工作了近十年后离开创业。他的勇于尝试和不断学习的心态使他在技术行业不断进步</a:t>
                </a:r>
                <a:endParaRPr lang="en-US" altLang="zh-CN" sz="1600" dirty="0">
                  <a:solidFill>
                    <a:schemeClr val="tx1">
                      <a:lumMod val="85000"/>
                      <a:lumOff val="15000"/>
                    </a:schemeClr>
                  </a:solidFill>
                  <a:latin typeface="华文楷体" panose="02010600040101010101" charset="-122"/>
                  <a:ea typeface="华文楷体" panose="02010600040101010101" charset="-122"/>
                </a:endParaRPr>
              </a:p>
            </p:txBody>
          </p:sp>
          <p:cxnSp>
            <p:nvCxnSpPr>
              <p:cNvPr id="8" name="直接连接符 7"/>
              <p:cNvCxnSpPr/>
              <p:nvPr>
                <p:custDataLst>
                  <p:tags r:id="rId6"/>
                </p:custDataLst>
              </p:nvPr>
            </p:nvCxnSpPr>
            <p:spPr>
              <a:xfrm>
                <a:off x="1442416" y="5195964"/>
                <a:ext cx="298247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2" name="组合 61"/>
            <p:cNvGrpSpPr/>
            <p:nvPr/>
          </p:nvGrpSpPr>
          <p:grpSpPr>
            <a:xfrm>
              <a:off x="5775" y="2851"/>
              <a:ext cx="2500" cy="2380"/>
              <a:chOff x="10567" y="2286"/>
              <a:chExt cx="2500" cy="2380"/>
            </a:xfrm>
          </p:grpSpPr>
          <p:sp>
            <p:nvSpPr>
              <p:cNvPr id="9" name="正五边形 8"/>
              <p:cNvSpPr/>
              <p:nvPr>
                <p:custDataLst>
                  <p:tags r:id="rId7"/>
                </p:custDataLst>
              </p:nvPr>
            </p:nvSpPr>
            <p:spPr>
              <a:xfrm>
                <a:off x="10567" y="2286"/>
                <a:ext cx="2500" cy="2381"/>
              </a:xfrm>
              <a:prstGeom prst="pentag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9" name="图片 58" descr="3b32303037313631393bc4bfb1ea"/>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17" y="3021"/>
                <a:ext cx="1200" cy="1200"/>
              </a:xfrm>
              <a:prstGeom prst="rect">
                <a:avLst/>
              </a:prstGeom>
            </p:spPr>
          </p:pic>
        </p:grpSp>
        <p:grpSp>
          <p:nvGrpSpPr>
            <p:cNvPr id="64" name="组合 63"/>
            <p:cNvGrpSpPr/>
            <p:nvPr/>
          </p:nvGrpSpPr>
          <p:grpSpPr>
            <a:xfrm>
              <a:off x="5291" y="5680"/>
              <a:ext cx="3438" cy="3538"/>
              <a:chOff x="1588947" y="4790802"/>
              <a:chExt cx="2183269" cy="2246630"/>
            </a:xfrm>
          </p:grpSpPr>
          <p:sp>
            <p:nvSpPr>
              <p:cNvPr id="65" name="矩形 1"/>
              <p:cNvSpPr>
                <a:spLocks noChangeArrowheads="1"/>
              </p:cNvSpPr>
              <p:nvPr>
                <p:custDataLst>
                  <p:tags r:id="rId10"/>
                </p:custDataLst>
              </p:nvPr>
            </p:nvSpPr>
            <p:spPr bwMode="auto">
              <a:xfrm>
                <a:off x="2005011" y="4790802"/>
                <a:ext cx="138239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85000"/>
                        <a:lumOff val="15000"/>
                      </a:schemeClr>
                    </a:solidFill>
                    <a:latin typeface="华文楷体" panose="02010600040101010101" charset="-122"/>
                    <a:ea typeface="华文楷体" panose="02010600040101010101" charset="-122"/>
                  </a:rPr>
                  <a:t>精准投资</a:t>
                </a:r>
                <a:endParaRPr lang="zh-CN" altLang="en-US" sz="2000" dirty="0">
                  <a:solidFill>
                    <a:schemeClr val="tx1">
                      <a:lumMod val="85000"/>
                      <a:lumOff val="15000"/>
                    </a:schemeClr>
                  </a:solidFill>
                  <a:latin typeface="华文楷体" panose="02010600040101010101" charset="-122"/>
                  <a:ea typeface="华文楷体" panose="02010600040101010101" charset="-122"/>
                </a:endParaRPr>
              </a:p>
            </p:txBody>
          </p:sp>
          <p:sp>
            <p:nvSpPr>
              <p:cNvPr id="66" name="文本框 66"/>
              <p:cNvSpPr txBox="1">
                <a:spLocks noChangeArrowheads="1"/>
              </p:cNvSpPr>
              <p:nvPr>
                <p:custDataLst>
                  <p:tags r:id="rId11"/>
                </p:custDataLst>
              </p:nvPr>
            </p:nvSpPr>
            <p:spPr bwMode="auto">
              <a:xfrm>
                <a:off x="1589086" y="5222602"/>
                <a:ext cx="2183130"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1600" dirty="0">
                    <a:solidFill>
                      <a:schemeClr val="tx1">
                        <a:lumMod val="85000"/>
                        <a:lumOff val="15000"/>
                      </a:schemeClr>
                    </a:solidFill>
                    <a:latin typeface="华文楷体" panose="02010600040101010101" charset="-122"/>
                    <a:ea typeface="华文楷体" panose="02010600040101010101" charset="-122"/>
                  </a:rPr>
                  <a:t>作为一名投资人，雷军的投资眼光独到。他投资的多家公司都取得了成功，这不仅证明了他的商业智慧，也使他获得了丰厚的回报</a:t>
                </a:r>
                <a:r>
                  <a:rPr lang="zh-CN" altLang="en-US" sz="1600" dirty="0">
                    <a:solidFill>
                      <a:schemeClr val="tx1">
                        <a:lumMod val="85000"/>
                        <a:lumOff val="15000"/>
                      </a:schemeClr>
                    </a:solidFill>
                    <a:latin typeface="华文楷体" panose="02010600040101010101" charset="-122"/>
                    <a:ea typeface="华文楷体" panose="02010600040101010101" charset="-122"/>
                  </a:rPr>
                  <a:t>。</a:t>
                </a:r>
                <a:endParaRPr lang="zh-CN" altLang="en-US" sz="1600" dirty="0">
                  <a:solidFill>
                    <a:schemeClr val="tx1">
                      <a:lumMod val="85000"/>
                      <a:lumOff val="15000"/>
                    </a:schemeClr>
                  </a:solidFill>
                  <a:latin typeface="华文楷体" panose="02010600040101010101" charset="-122"/>
                  <a:ea typeface="华文楷体" panose="02010600040101010101" charset="-122"/>
                </a:endParaRPr>
              </a:p>
            </p:txBody>
          </p:sp>
          <p:cxnSp>
            <p:nvCxnSpPr>
              <p:cNvPr id="67" name="直接连接符 66"/>
              <p:cNvCxnSpPr/>
              <p:nvPr>
                <p:custDataLst>
                  <p:tags r:id="rId12"/>
                </p:custDataLst>
              </p:nvPr>
            </p:nvCxnSpPr>
            <p:spPr>
              <a:xfrm flipV="1">
                <a:off x="1588947" y="5196599"/>
                <a:ext cx="2072005" cy="127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71" name="直接连接符 70"/>
            <p:cNvCxnSpPr/>
            <p:nvPr>
              <p:custDataLst>
                <p:tags r:id="rId13"/>
              </p:custDataLst>
            </p:nvPr>
          </p:nvCxnSpPr>
          <p:spPr>
            <a:xfrm>
              <a:off x="12888" y="4686"/>
              <a:ext cx="1779" cy="0"/>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7" name="组合 36"/>
          <p:cNvGrpSpPr/>
          <p:nvPr/>
        </p:nvGrpSpPr>
        <p:grpSpPr>
          <a:xfrm>
            <a:off x="407368" y="404664"/>
            <a:ext cx="2232249" cy="577316"/>
            <a:chOff x="1127448" y="667389"/>
            <a:chExt cx="2232249" cy="577316"/>
          </a:xfrm>
        </p:grpSpPr>
        <p:sp>
          <p:nvSpPr>
            <p:cNvPr id="39" name="矩形 38"/>
            <p:cNvSpPr/>
            <p:nvPr/>
          </p:nvSpPr>
          <p:spPr>
            <a:xfrm flipH="1">
              <a:off x="1127448" y="667389"/>
              <a:ext cx="1033842" cy="577316"/>
            </a:xfrm>
            <a:prstGeom prst="rect">
              <a:avLst/>
            </a:prstGeom>
            <a:noFill/>
            <a:ln w="38100">
              <a:gradFill flip="none" rotWithShape="1">
                <a:gsLst>
                  <a:gs pos="0">
                    <a:schemeClr val="tx1">
                      <a:lumMod val="85000"/>
                      <a:lumOff val="15000"/>
                    </a:schemeClr>
                  </a:gs>
                  <a:gs pos="38000">
                    <a:schemeClr val="tx1">
                      <a:lumMod val="85000"/>
                      <a:lumOff val="15000"/>
                      <a:alpha val="70000"/>
                    </a:schemeClr>
                  </a:gs>
                  <a:gs pos="73000">
                    <a:schemeClr val="tx1">
                      <a:lumMod val="85000"/>
                      <a:lumOff val="15000"/>
                      <a:alpha val="50000"/>
                    </a:schemeClr>
                  </a:gs>
                  <a:gs pos="100000">
                    <a:schemeClr val="bg1"/>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44" name="文本框 43"/>
            <p:cNvSpPr txBox="1"/>
            <p:nvPr/>
          </p:nvSpPr>
          <p:spPr>
            <a:xfrm>
              <a:off x="1271465" y="694682"/>
              <a:ext cx="2088232" cy="521970"/>
            </a:xfrm>
            <a:prstGeom prst="rect">
              <a:avLst/>
            </a:prstGeom>
            <a:solidFill>
              <a:schemeClr val="bg1"/>
            </a:solidFill>
            <a:ln>
              <a:noFill/>
            </a:ln>
          </p:spPr>
          <p:txBody>
            <a:bodyPr vert="horz" wrap="square" rtlCol="0">
              <a:spAutoFit/>
            </a:bodyPr>
            <a:lstStyle/>
            <a:p>
              <a:pPr>
                <a:defRPr/>
              </a:pPr>
              <a:r>
                <a:rPr lang="zh-CN" altLang="en-US" sz="2800" dirty="0">
                  <a:solidFill>
                    <a:schemeClr val="tx1">
                      <a:lumMod val="85000"/>
                      <a:lumOff val="15000"/>
                    </a:schemeClr>
                  </a:solidFill>
                  <a:latin typeface="华文彩云" panose="02010800040101010101" charset="-122"/>
                  <a:ea typeface="华文彩云" panose="02010800040101010101" charset="-122"/>
                </a:rPr>
                <a:t>成功之道</a:t>
              </a:r>
              <a:endParaRPr lang="zh-CN" altLang="en-US" sz="2800" dirty="0">
                <a:solidFill>
                  <a:schemeClr val="tx1">
                    <a:lumMod val="85000"/>
                    <a:lumOff val="15000"/>
                  </a:schemeClr>
                </a:solidFill>
                <a:latin typeface="华文彩云" panose="02010800040101010101" charset="-122"/>
                <a:ea typeface="华文彩云" panose="02010800040101010101" charset="-122"/>
              </a:endParaRPr>
            </a:p>
          </p:txBody>
        </p:sp>
      </p:grpSp>
      <p:grpSp>
        <p:nvGrpSpPr>
          <p:cNvPr id="59" name="组合 58"/>
          <p:cNvGrpSpPr/>
          <p:nvPr/>
        </p:nvGrpSpPr>
        <p:grpSpPr>
          <a:xfrm>
            <a:off x="0" y="1052830"/>
            <a:ext cx="10751066" cy="5315927"/>
            <a:chOff x="-199" y="2225"/>
            <a:chExt cx="16931" cy="8372"/>
          </a:xfrm>
        </p:grpSpPr>
        <p:cxnSp>
          <p:nvCxnSpPr>
            <p:cNvPr id="7" name="直接连接符 6"/>
            <p:cNvCxnSpPr/>
            <p:nvPr/>
          </p:nvCxnSpPr>
          <p:spPr>
            <a:xfrm flipV="1">
              <a:off x="-199" y="4039"/>
              <a:ext cx="2882" cy="1"/>
            </a:xfrm>
            <a:prstGeom prst="line">
              <a:avLst/>
            </a:prstGeom>
          </p:spPr>
          <p:style>
            <a:lnRef idx="2">
              <a:prstClr val="black"/>
            </a:lnRef>
            <a:fillRef idx="0">
              <a:srgbClr val="FFFFFF"/>
            </a:fillRef>
            <a:effectRef idx="0">
              <a:srgbClr val="FFFFFF"/>
            </a:effectRef>
            <a:fontRef idx="minor">
              <a:schemeClr val="tx1"/>
            </a:fontRef>
          </p:style>
        </p:cxnSp>
        <p:grpSp>
          <p:nvGrpSpPr>
            <p:cNvPr id="24" name="组合 23"/>
            <p:cNvGrpSpPr/>
            <p:nvPr/>
          </p:nvGrpSpPr>
          <p:grpSpPr>
            <a:xfrm>
              <a:off x="7727" y="5513"/>
              <a:ext cx="3559" cy="5084"/>
              <a:chOff x="1429066" y="4786357"/>
              <a:chExt cx="2259965" cy="3228340"/>
            </a:xfrm>
          </p:grpSpPr>
          <p:sp>
            <p:nvSpPr>
              <p:cNvPr id="25" name="矩形 1"/>
              <p:cNvSpPr>
                <a:spLocks noChangeArrowheads="1"/>
              </p:cNvSpPr>
              <p:nvPr/>
            </p:nvSpPr>
            <p:spPr bwMode="auto">
              <a:xfrm>
                <a:off x="1758108" y="4786357"/>
                <a:ext cx="164200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85000"/>
                        <a:lumOff val="15000"/>
                      </a:schemeClr>
                    </a:solidFill>
                    <a:latin typeface="华文楷体" panose="02010600040101010101" charset="-122"/>
                    <a:ea typeface="华文楷体" panose="02010600040101010101" charset="-122"/>
                  </a:rPr>
                  <a:t>全球化视野</a:t>
                </a:r>
                <a:endParaRPr lang="zh-CN" altLang="en-US" sz="2000" dirty="0">
                  <a:solidFill>
                    <a:schemeClr val="tx1">
                      <a:lumMod val="85000"/>
                      <a:lumOff val="15000"/>
                    </a:schemeClr>
                  </a:solidFill>
                  <a:latin typeface="华文楷体" panose="02010600040101010101" charset="-122"/>
                  <a:ea typeface="华文楷体" panose="02010600040101010101" charset="-122"/>
                </a:endParaRPr>
              </a:p>
            </p:txBody>
          </p:sp>
          <p:sp>
            <p:nvSpPr>
              <p:cNvPr id="26" name="文本框 66"/>
              <p:cNvSpPr txBox="1">
                <a:spLocks noChangeArrowheads="1"/>
              </p:cNvSpPr>
              <p:nvPr/>
            </p:nvSpPr>
            <p:spPr bwMode="auto">
              <a:xfrm>
                <a:off x="1429066" y="5214982"/>
                <a:ext cx="2259965" cy="279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1600" dirty="0">
                    <a:solidFill>
                      <a:schemeClr val="tx1">
                        <a:lumMod val="85000"/>
                        <a:lumOff val="15000"/>
                      </a:schemeClr>
                    </a:solidFill>
                    <a:latin typeface="华文楷体" panose="02010600040101010101" charset="-122"/>
                    <a:ea typeface="华文楷体" panose="02010600040101010101" charset="-122"/>
                  </a:rPr>
                  <a:t>从卓越网到小米科技，雷军的视野一直放在全球市场。他带领小米科技在全球范围内扩张，不仅在中国市场取得了巨大成功，还在印度、东南亚等新兴市场取得了显著增长。这种全球化视野使小米科技成为全球影响力较大的科技公司之一</a:t>
                </a:r>
                <a:r>
                  <a:rPr lang="zh-CN" altLang="en-US" sz="1600" dirty="0">
                    <a:solidFill>
                      <a:schemeClr val="tx1">
                        <a:lumMod val="85000"/>
                        <a:lumOff val="15000"/>
                      </a:schemeClr>
                    </a:solidFill>
                    <a:latin typeface="华文楷体" panose="02010600040101010101" charset="-122"/>
                    <a:ea typeface="华文楷体" panose="02010600040101010101" charset="-122"/>
                  </a:rPr>
                  <a:t>。</a:t>
                </a:r>
                <a:endParaRPr lang="zh-CN" altLang="en-US" sz="1600" dirty="0">
                  <a:solidFill>
                    <a:schemeClr val="tx1">
                      <a:lumMod val="85000"/>
                      <a:lumOff val="15000"/>
                    </a:schemeClr>
                  </a:solidFill>
                  <a:latin typeface="华文楷体" panose="02010600040101010101" charset="-122"/>
                  <a:ea typeface="华文楷体" panose="02010600040101010101" charset="-122"/>
                </a:endParaRPr>
              </a:p>
            </p:txBody>
          </p:sp>
          <p:cxnSp>
            <p:nvCxnSpPr>
              <p:cNvPr id="27" name="直接连接符 26"/>
              <p:cNvCxnSpPr/>
              <p:nvPr/>
            </p:nvCxnSpPr>
            <p:spPr>
              <a:xfrm>
                <a:off x="1599742" y="5185169"/>
                <a:ext cx="18002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2351" y="5513"/>
              <a:ext cx="3961" cy="4741"/>
              <a:chOff x="1429066" y="4757782"/>
              <a:chExt cx="2515235" cy="3010535"/>
            </a:xfrm>
          </p:grpSpPr>
          <p:sp>
            <p:nvSpPr>
              <p:cNvPr id="49" name="矩形 1"/>
              <p:cNvSpPr>
                <a:spLocks noChangeArrowheads="1"/>
              </p:cNvSpPr>
              <p:nvPr>
                <p:custDataLst>
                  <p:tags r:id="rId1"/>
                </p:custDataLst>
              </p:nvPr>
            </p:nvSpPr>
            <p:spPr bwMode="auto">
              <a:xfrm>
                <a:off x="2149268" y="4757782"/>
                <a:ext cx="164200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85000"/>
                        <a:lumOff val="15000"/>
                      </a:schemeClr>
                    </a:solidFill>
                    <a:latin typeface="华文楷体" panose="02010600040101010101" charset="-122"/>
                    <a:ea typeface="华文楷体" panose="02010600040101010101" charset="-122"/>
                  </a:rPr>
                  <a:t>持续创新</a:t>
                </a:r>
                <a:endParaRPr lang="zh-CN" altLang="en-US" sz="2000" dirty="0">
                  <a:solidFill>
                    <a:schemeClr val="tx1">
                      <a:lumMod val="85000"/>
                      <a:lumOff val="15000"/>
                    </a:schemeClr>
                  </a:solidFill>
                  <a:latin typeface="华文楷体" panose="02010600040101010101" charset="-122"/>
                  <a:ea typeface="华文楷体" panose="02010600040101010101" charset="-122"/>
                </a:endParaRPr>
              </a:p>
            </p:txBody>
          </p:sp>
          <p:sp>
            <p:nvSpPr>
              <p:cNvPr id="50" name="文本框 66"/>
              <p:cNvSpPr txBox="1">
                <a:spLocks noChangeArrowheads="1"/>
              </p:cNvSpPr>
              <p:nvPr>
                <p:custDataLst>
                  <p:tags r:id="rId2"/>
                </p:custDataLst>
              </p:nvPr>
            </p:nvSpPr>
            <p:spPr bwMode="auto">
              <a:xfrm>
                <a:off x="1429066" y="5214982"/>
                <a:ext cx="2515235" cy="2553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1600" dirty="0">
                    <a:solidFill>
                      <a:schemeClr val="tx1">
                        <a:lumMod val="85000"/>
                        <a:lumOff val="15000"/>
                      </a:schemeClr>
                    </a:solidFill>
                    <a:latin typeface="华文楷体" panose="02010600040101010101" charset="-122"/>
                    <a:ea typeface="华文楷体" panose="02010600040101010101" charset="-122"/>
                  </a:rPr>
                  <a:t>雷军非常注重创新和技术的研发。小米科技在智能手机市场上取得的成功很大程度上归功于其强大的研发能力和持续的技术创新。公司不断推出具有创新性的产品，如全面屏手机、人脸识别技术等，以满足用户的需求并保持市场竞争力</a:t>
                </a:r>
                <a:r>
                  <a:rPr lang="zh-CN" altLang="en-US" sz="1600" dirty="0">
                    <a:solidFill>
                      <a:schemeClr val="tx1">
                        <a:lumMod val="85000"/>
                        <a:lumOff val="15000"/>
                      </a:schemeClr>
                    </a:solidFill>
                    <a:latin typeface="华文楷体" panose="02010600040101010101" charset="-122"/>
                    <a:ea typeface="华文楷体" panose="02010600040101010101" charset="-122"/>
                  </a:rPr>
                  <a:t>。</a:t>
                </a:r>
                <a:endParaRPr lang="zh-CN" altLang="en-US" sz="1600" dirty="0">
                  <a:solidFill>
                    <a:schemeClr val="tx1">
                      <a:lumMod val="85000"/>
                      <a:lumOff val="15000"/>
                    </a:schemeClr>
                  </a:solidFill>
                  <a:latin typeface="华文楷体" panose="02010600040101010101" charset="-122"/>
                  <a:ea typeface="华文楷体" panose="02010600040101010101" charset="-122"/>
                </a:endParaRPr>
              </a:p>
            </p:txBody>
          </p:sp>
          <p:cxnSp>
            <p:nvCxnSpPr>
              <p:cNvPr id="51" name="直接连接符 50"/>
              <p:cNvCxnSpPr/>
              <p:nvPr>
                <p:custDataLst>
                  <p:tags r:id="rId3"/>
                </p:custDataLst>
              </p:nvPr>
            </p:nvCxnSpPr>
            <p:spPr>
              <a:xfrm>
                <a:off x="1644827" y="5156594"/>
                <a:ext cx="208851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137" y="2225"/>
              <a:ext cx="13249" cy="2834"/>
              <a:chOff x="2530" y="4266"/>
              <a:chExt cx="13249" cy="2834"/>
            </a:xfrm>
          </p:grpSpPr>
          <p:cxnSp>
            <p:nvCxnSpPr>
              <p:cNvPr id="19" name="直接连接符 18"/>
              <p:cNvCxnSpPr/>
              <p:nvPr/>
            </p:nvCxnSpPr>
            <p:spPr>
              <a:xfrm>
                <a:off x="5262" y="6046"/>
                <a:ext cx="2172" cy="0"/>
              </a:xfrm>
              <a:prstGeom prst="line">
                <a:avLst/>
              </a:prstGeom>
            </p:spPr>
            <p:style>
              <a:lnRef idx="2">
                <a:prstClr val="black"/>
              </a:lnRef>
              <a:fillRef idx="0">
                <a:srgbClr val="FFFFFF"/>
              </a:fillRef>
              <a:effectRef idx="0">
                <a:srgbClr val="FFFFFF"/>
              </a:effectRef>
              <a:fontRef idx="minor">
                <a:schemeClr val="tx1"/>
              </a:fontRef>
            </p:style>
          </p:cxnSp>
          <p:sp>
            <p:nvSpPr>
              <p:cNvPr id="17" name="正五边形 16"/>
              <p:cNvSpPr/>
              <p:nvPr/>
            </p:nvSpPr>
            <p:spPr>
              <a:xfrm>
                <a:off x="12803" y="4266"/>
                <a:ext cx="2977" cy="2835"/>
              </a:xfrm>
              <a:prstGeom prst="pentagon">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正五边形 17"/>
              <p:cNvSpPr/>
              <p:nvPr/>
            </p:nvSpPr>
            <p:spPr>
              <a:xfrm>
                <a:off x="7638" y="4657"/>
                <a:ext cx="2500" cy="2381"/>
              </a:xfrm>
              <a:prstGeom prst="pentagon">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rot="0">
                <a:off x="13676" y="5386"/>
                <a:ext cx="1274" cy="1156"/>
                <a:chOff x="-1587" y="4763"/>
                <a:chExt cx="1012825" cy="919162"/>
              </a:xfrm>
              <a:solidFill>
                <a:schemeClr val="bg1"/>
              </a:solidFill>
            </p:grpSpPr>
            <p:sp>
              <p:nvSpPr>
                <p:cNvPr id="11" name="Freeform 9"/>
                <p:cNvSpPr/>
                <p:nvPr/>
              </p:nvSpPr>
              <p:spPr bwMode="auto">
                <a:xfrm>
                  <a:off x="328613" y="444500"/>
                  <a:ext cx="347663" cy="479425"/>
                </a:xfrm>
                <a:custGeom>
                  <a:avLst/>
                  <a:gdLst>
                    <a:gd name="T0" fmla="*/ 74 w 92"/>
                    <a:gd name="T1" fmla="*/ 60 h 126"/>
                    <a:gd name="T2" fmla="*/ 62 w 92"/>
                    <a:gd name="T3" fmla="*/ 60 h 126"/>
                    <a:gd name="T4" fmla="*/ 76 w 92"/>
                    <a:gd name="T5" fmla="*/ 42 h 126"/>
                    <a:gd name="T6" fmla="*/ 76 w 92"/>
                    <a:gd name="T7" fmla="*/ 18 h 126"/>
                    <a:gd name="T8" fmla="*/ 58 w 92"/>
                    <a:gd name="T9" fmla="*/ 0 h 126"/>
                    <a:gd name="T10" fmla="*/ 34 w 92"/>
                    <a:gd name="T11" fmla="*/ 0 h 126"/>
                    <a:gd name="T12" fmla="*/ 16 w 92"/>
                    <a:gd name="T13" fmla="*/ 18 h 126"/>
                    <a:gd name="T14" fmla="*/ 16 w 92"/>
                    <a:gd name="T15" fmla="*/ 42 h 126"/>
                    <a:gd name="T16" fmla="*/ 30 w 92"/>
                    <a:gd name="T17" fmla="*/ 60 h 126"/>
                    <a:gd name="T18" fmla="*/ 19 w 92"/>
                    <a:gd name="T19" fmla="*/ 60 h 126"/>
                    <a:gd name="T20" fmla="*/ 0 w 92"/>
                    <a:gd name="T21" fmla="*/ 78 h 126"/>
                    <a:gd name="T22" fmla="*/ 0 w 92"/>
                    <a:gd name="T23" fmla="*/ 126 h 126"/>
                    <a:gd name="T24" fmla="*/ 16 w 92"/>
                    <a:gd name="T25" fmla="*/ 126 h 126"/>
                    <a:gd name="T26" fmla="*/ 16 w 92"/>
                    <a:gd name="T27" fmla="*/ 93 h 126"/>
                    <a:gd name="T28" fmla="*/ 19 w 92"/>
                    <a:gd name="T29" fmla="*/ 90 h 126"/>
                    <a:gd name="T30" fmla="*/ 22 w 92"/>
                    <a:gd name="T31" fmla="*/ 93 h 126"/>
                    <a:gd name="T32" fmla="*/ 22 w 92"/>
                    <a:gd name="T33" fmla="*/ 126 h 126"/>
                    <a:gd name="T34" fmla="*/ 71 w 92"/>
                    <a:gd name="T35" fmla="*/ 126 h 126"/>
                    <a:gd name="T36" fmla="*/ 71 w 92"/>
                    <a:gd name="T37" fmla="*/ 93 h 126"/>
                    <a:gd name="T38" fmla="*/ 74 w 92"/>
                    <a:gd name="T39" fmla="*/ 90 h 126"/>
                    <a:gd name="T40" fmla="*/ 76 w 92"/>
                    <a:gd name="T41" fmla="*/ 93 h 126"/>
                    <a:gd name="T42" fmla="*/ 76 w 92"/>
                    <a:gd name="T43" fmla="*/ 126 h 126"/>
                    <a:gd name="T44" fmla="*/ 92 w 92"/>
                    <a:gd name="T45" fmla="*/ 126 h 126"/>
                    <a:gd name="T46" fmla="*/ 92 w 92"/>
                    <a:gd name="T47" fmla="*/ 78 h 126"/>
                    <a:gd name="T48" fmla="*/ 74 w 92"/>
                    <a:gd name="T49" fmla="*/ 6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26">
                      <a:moveTo>
                        <a:pt x="74" y="60"/>
                      </a:moveTo>
                      <a:cubicBezTo>
                        <a:pt x="62" y="60"/>
                        <a:pt x="62" y="60"/>
                        <a:pt x="62" y="60"/>
                      </a:cubicBezTo>
                      <a:cubicBezTo>
                        <a:pt x="70" y="58"/>
                        <a:pt x="76" y="51"/>
                        <a:pt x="76" y="42"/>
                      </a:cubicBezTo>
                      <a:cubicBezTo>
                        <a:pt x="76" y="18"/>
                        <a:pt x="76" y="18"/>
                        <a:pt x="76" y="18"/>
                      </a:cubicBezTo>
                      <a:cubicBezTo>
                        <a:pt x="76" y="8"/>
                        <a:pt x="68" y="0"/>
                        <a:pt x="58" y="0"/>
                      </a:cubicBezTo>
                      <a:cubicBezTo>
                        <a:pt x="34" y="0"/>
                        <a:pt x="34" y="0"/>
                        <a:pt x="34" y="0"/>
                      </a:cubicBezTo>
                      <a:cubicBezTo>
                        <a:pt x="24" y="0"/>
                        <a:pt x="16" y="8"/>
                        <a:pt x="16" y="18"/>
                      </a:cubicBezTo>
                      <a:cubicBezTo>
                        <a:pt x="16" y="42"/>
                        <a:pt x="16" y="42"/>
                        <a:pt x="16" y="42"/>
                      </a:cubicBezTo>
                      <a:cubicBezTo>
                        <a:pt x="16" y="51"/>
                        <a:pt x="22" y="58"/>
                        <a:pt x="30" y="60"/>
                      </a:cubicBezTo>
                      <a:cubicBezTo>
                        <a:pt x="19" y="60"/>
                        <a:pt x="19" y="60"/>
                        <a:pt x="19" y="60"/>
                      </a:cubicBezTo>
                      <a:cubicBezTo>
                        <a:pt x="9" y="60"/>
                        <a:pt x="0" y="68"/>
                        <a:pt x="0" y="78"/>
                      </a:cubicBezTo>
                      <a:cubicBezTo>
                        <a:pt x="0" y="126"/>
                        <a:pt x="0" y="126"/>
                        <a:pt x="0" y="126"/>
                      </a:cubicBezTo>
                      <a:cubicBezTo>
                        <a:pt x="16" y="126"/>
                        <a:pt x="16" y="126"/>
                        <a:pt x="16" y="126"/>
                      </a:cubicBezTo>
                      <a:cubicBezTo>
                        <a:pt x="16" y="93"/>
                        <a:pt x="16" y="93"/>
                        <a:pt x="16" y="93"/>
                      </a:cubicBezTo>
                      <a:cubicBezTo>
                        <a:pt x="16" y="91"/>
                        <a:pt x="17" y="90"/>
                        <a:pt x="19" y="90"/>
                      </a:cubicBezTo>
                      <a:cubicBezTo>
                        <a:pt x="20" y="90"/>
                        <a:pt x="22" y="91"/>
                        <a:pt x="22" y="93"/>
                      </a:cubicBezTo>
                      <a:cubicBezTo>
                        <a:pt x="22" y="126"/>
                        <a:pt x="22" y="126"/>
                        <a:pt x="22" y="126"/>
                      </a:cubicBezTo>
                      <a:cubicBezTo>
                        <a:pt x="71" y="126"/>
                        <a:pt x="71" y="126"/>
                        <a:pt x="71" y="126"/>
                      </a:cubicBezTo>
                      <a:cubicBezTo>
                        <a:pt x="71" y="93"/>
                        <a:pt x="71" y="93"/>
                        <a:pt x="71" y="93"/>
                      </a:cubicBezTo>
                      <a:cubicBezTo>
                        <a:pt x="71" y="91"/>
                        <a:pt x="72" y="90"/>
                        <a:pt x="74" y="90"/>
                      </a:cubicBezTo>
                      <a:cubicBezTo>
                        <a:pt x="75" y="90"/>
                        <a:pt x="76" y="91"/>
                        <a:pt x="76" y="93"/>
                      </a:cubicBezTo>
                      <a:cubicBezTo>
                        <a:pt x="76" y="126"/>
                        <a:pt x="76" y="126"/>
                        <a:pt x="76" y="126"/>
                      </a:cubicBezTo>
                      <a:cubicBezTo>
                        <a:pt x="92" y="126"/>
                        <a:pt x="92" y="126"/>
                        <a:pt x="92" y="126"/>
                      </a:cubicBezTo>
                      <a:cubicBezTo>
                        <a:pt x="92" y="78"/>
                        <a:pt x="92" y="78"/>
                        <a:pt x="92" y="78"/>
                      </a:cubicBezTo>
                      <a:cubicBezTo>
                        <a:pt x="92" y="68"/>
                        <a:pt x="84" y="60"/>
                        <a:pt x="74" y="6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661988" y="4763"/>
                  <a:ext cx="349250" cy="477838"/>
                </a:xfrm>
                <a:custGeom>
                  <a:avLst/>
                  <a:gdLst>
                    <a:gd name="T0" fmla="*/ 73 w 92"/>
                    <a:gd name="T1" fmla="*/ 60 h 126"/>
                    <a:gd name="T2" fmla="*/ 62 w 92"/>
                    <a:gd name="T3" fmla="*/ 60 h 126"/>
                    <a:gd name="T4" fmla="*/ 76 w 92"/>
                    <a:gd name="T5" fmla="*/ 42 h 126"/>
                    <a:gd name="T6" fmla="*/ 76 w 92"/>
                    <a:gd name="T7" fmla="*/ 18 h 126"/>
                    <a:gd name="T8" fmla="*/ 58 w 92"/>
                    <a:gd name="T9" fmla="*/ 0 h 126"/>
                    <a:gd name="T10" fmla="*/ 34 w 92"/>
                    <a:gd name="T11" fmla="*/ 0 h 126"/>
                    <a:gd name="T12" fmla="*/ 15 w 92"/>
                    <a:gd name="T13" fmla="*/ 18 h 126"/>
                    <a:gd name="T14" fmla="*/ 15 w 92"/>
                    <a:gd name="T15" fmla="*/ 42 h 126"/>
                    <a:gd name="T16" fmla="*/ 29 w 92"/>
                    <a:gd name="T17" fmla="*/ 60 h 126"/>
                    <a:gd name="T18" fmla="*/ 18 w 92"/>
                    <a:gd name="T19" fmla="*/ 60 h 126"/>
                    <a:gd name="T20" fmla="*/ 0 w 92"/>
                    <a:gd name="T21" fmla="*/ 78 h 126"/>
                    <a:gd name="T22" fmla="*/ 0 w 92"/>
                    <a:gd name="T23" fmla="*/ 126 h 126"/>
                    <a:gd name="T24" fmla="*/ 15 w 92"/>
                    <a:gd name="T25" fmla="*/ 126 h 126"/>
                    <a:gd name="T26" fmla="*/ 15 w 92"/>
                    <a:gd name="T27" fmla="*/ 93 h 126"/>
                    <a:gd name="T28" fmla="*/ 18 w 92"/>
                    <a:gd name="T29" fmla="*/ 90 h 126"/>
                    <a:gd name="T30" fmla="*/ 21 w 92"/>
                    <a:gd name="T31" fmla="*/ 93 h 126"/>
                    <a:gd name="T32" fmla="*/ 21 w 92"/>
                    <a:gd name="T33" fmla="*/ 126 h 126"/>
                    <a:gd name="T34" fmla="*/ 70 w 92"/>
                    <a:gd name="T35" fmla="*/ 126 h 126"/>
                    <a:gd name="T36" fmla="*/ 70 w 92"/>
                    <a:gd name="T37" fmla="*/ 93 h 126"/>
                    <a:gd name="T38" fmla="*/ 73 w 92"/>
                    <a:gd name="T39" fmla="*/ 90 h 126"/>
                    <a:gd name="T40" fmla="*/ 76 w 92"/>
                    <a:gd name="T41" fmla="*/ 93 h 126"/>
                    <a:gd name="T42" fmla="*/ 76 w 92"/>
                    <a:gd name="T43" fmla="*/ 126 h 126"/>
                    <a:gd name="T44" fmla="*/ 92 w 92"/>
                    <a:gd name="T45" fmla="*/ 126 h 126"/>
                    <a:gd name="T46" fmla="*/ 92 w 92"/>
                    <a:gd name="T47" fmla="*/ 78 h 126"/>
                    <a:gd name="T48" fmla="*/ 73 w 92"/>
                    <a:gd name="T49" fmla="*/ 6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26">
                      <a:moveTo>
                        <a:pt x="73" y="60"/>
                      </a:moveTo>
                      <a:cubicBezTo>
                        <a:pt x="62" y="60"/>
                        <a:pt x="62" y="60"/>
                        <a:pt x="62" y="60"/>
                      </a:cubicBezTo>
                      <a:cubicBezTo>
                        <a:pt x="70" y="58"/>
                        <a:pt x="76" y="51"/>
                        <a:pt x="76" y="42"/>
                      </a:cubicBezTo>
                      <a:cubicBezTo>
                        <a:pt x="76" y="18"/>
                        <a:pt x="76" y="18"/>
                        <a:pt x="76" y="18"/>
                      </a:cubicBezTo>
                      <a:cubicBezTo>
                        <a:pt x="76" y="8"/>
                        <a:pt x="68" y="0"/>
                        <a:pt x="58" y="0"/>
                      </a:cubicBezTo>
                      <a:cubicBezTo>
                        <a:pt x="34" y="0"/>
                        <a:pt x="34" y="0"/>
                        <a:pt x="34" y="0"/>
                      </a:cubicBezTo>
                      <a:cubicBezTo>
                        <a:pt x="24" y="0"/>
                        <a:pt x="15" y="8"/>
                        <a:pt x="15" y="18"/>
                      </a:cubicBezTo>
                      <a:cubicBezTo>
                        <a:pt x="15" y="42"/>
                        <a:pt x="15" y="42"/>
                        <a:pt x="15" y="42"/>
                      </a:cubicBezTo>
                      <a:cubicBezTo>
                        <a:pt x="15" y="51"/>
                        <a:pt x="21" y="58"/>
                        <a:pt x="29" y="60"/>
                      </a:cubicBezTo>
                      <a:cubicBezTo>
                        <a:pt x="18" y="60"/>
                        <a:pt x="18" y="60"/>
                        <a:pt x="18" y="60"/>
                      </a:cubicBezTo>
                      <a:cubicBezTo>
                        <a:pt x="8" y="60"/>
                        <a:pt x="0" y="68"/>
                        <a:pt x="0" y="78"/>
                      </a:cubicBezTo>
                      <a:cubicBezTo>
                        <a:pt x="0" y="126"/>
                        <a:pt x="0" y="126"/>
                        <a:pt x="0" y="126"/>
                      </a:cubicBezTo>
                      <a:cubicBezTo>
                        <a:pt x="15" y="126"/>
                        <a:pt x="15" y="126"/>
                        <a:pt x="15" y="126"/>
                      </a:cubicBezTo>
                      <a:cubicBezTo>
                        <a:pt x="15" y="93"/>
                        <a:pt x="15" y="93"/>
                        <a:pt x="15" y="93"/>
                      </a:cubicBezTo>
                      <a:cubicBezTo>
                        <a:pt x="15" y="91"/>
                        <a:pt x="17" y="90"/>
                        <a:pt x="18" y="90"/>
                      </a:cubicBezTo>
                      <a:cubicBezTo>
                        <a:pt x="20" y="90"/>
                        <a:pt x="21" y="91"/>
                        <a:pt x="21" y="93"/>
                      </a:cubicBezTo>
                      <a:cubicBezTo>
                        <a:pt x="21" y="126"/>
                        <a:pt x="21" y="126"/>
                        <a:pt x="21" y="126"/>
                      </a:cubicBezTo>
                      <a:cubicBezTo>
                        <a:pt x="70" y="126"/>
                        <a:pt x="70" y="126"/>
                        <a:pt x="70" y="126"/>
                      </a:cubicBezTo>
                      <a:cubicBezTo>
                        <a:pt x="70" y="93"/>
                        <a:pt x="70" y="93"/>
                        <a:pt x="70" y="93"/>
                      </a:cubicBezTo>
                      <a:cubicBezTo>
                        <a:pt x="70" y="91"/>
                        <a:pt x="71" y="90"/>
                        <a:pt x="73" y="90"/>
                      </a:cubicBezTo>
                      <a:cubicBezTo>
                        <a:pt x="75" y="90"/>
                        <a:pt x="76" y="91"/>
                        <a:pt x="76" y="93"/>
                      </a:cubicBezTo>
                      <a:cubicBezTo>
                        <a:pt x="76" y="126"/>
                        <a:pt x="76" y="126"/>
                        <a:pt x="76" y="126"/>
                      </a:cubicBezTo>
                      <a:cubicBezTo>
                        <a:pt x="92" y="126"/>
                        <a:pt x="92" y="126"/>
                        <a:pt x="92" y="126"/>
                      </a:cubicBezTo>
                      <a:cubicBezTo>
                        <a:pt x="92" y="78"/>
                        <a:pt x="92" y="78"/>
                        <a:pt x="92" y="78"/>
                      </a:cubicBezTo>
                      <a:cubicBezTo>
                        <a:pt x="92" y="68"/>
                        <a:pt x="83" y="60"/>
                        <a:pt x="73" y="6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dirty="0"/>
                </a:p>
              </p:txBody>
            </p:sp>
            <p:sp>
              <p:nvSpPr>
                <p:cNvPr id="13" name="Freeform 11"/>
                <p:cNvSpPr/>
                <p:nvPr/>
              </p:nvSpPr>
              <p:spPr bwMode="auto">
                <a:xfrm>
                  <a:off x="-1587" y="4763"/>
                  <a:ext cx="347663" cy="477838"/>
                </a:xfrm>
                <a:custGeom>
                  <a:avLst/>
                  <a:gdLst>
                    <a:gd name="T0" fmla="*/ 73 w 92"/>
                    <a:gd name="T1" fmla="*/ 60 h 126"/>
                    <a:gd name="T2" fmla="*/ 62 w 92"/>
                    <a:gd name="T3" fmla="*/ 60 h 126"/>
                    <a:gd name="T4" fmla="*/ 76 w 92"/>
                    <a:gd name="T5" fmla="*/ 42 h 126"/>
                    <a:gd name="T6" fmla="*/ 76 w 92"/>
                    <a:gd name="T7" fmla="*/ 18 h 126"/>
                    <a:gd name="T8" fmla="*/ 58 w 92"/>
                    <a:gd name="T9" fmla="*/ 0 h 126"/>
                    <a:gd name="T10" fmla="*/ 34 w 92"/>
                    <a:gd name="T11" fmla="*/ 0 h 126"/>
                    <a:gd name="T12" fmla="*/ 15 w 92"/>
                    <a:gd name="T13" fmla="*/ 18 h 126"/>
                    <a:gd name="T14" fmla="*/ 15 w 92"/>
                    <a:gd name="T15" fmla="*/ 42 h 126"/>
                    <a:gd name="T16" fmla="*/ 29 w 92"/>
                    <a:gd name="T17" fmla="*/ 60 h 126"/>
                    <a:gd name="T18" fmla="*/ 18 w 92"/>
                    <a:gd name="T19" fmla="*/ 60 h 126"/>
                    <a:gd name="T20" fmla="*/ 0 w 92"/>
                    <a:gd name="T21" fmla="*/ 78 h 126"/>
                    <a:gd name="T22" fmla="*/ 0 w 92"/>
                    <a:gd name="T23" fmla="*/ 126 h 126"/>
                    <a:gd name="T24" fmla="*/ 15 w 92"/>
                    <a:gd name="T25" fmla="*/ 126 h 126"/>
                    <a:gd name="T26" fmla="*/ 15 w 92"/>
                    <a:gd name="T27" fmla="*/ 93 h 126"/>
                    <a:gd name="T28" fmla="*/ 18 w 92"/>
                    <a:gd name="T29" fmla="*/ 90 h 126"/>
                    <a:gd name="T30" fmla="*/ 21 w 92"/>
                    <a:gd name="T31" fmla="*/ 93 h 126"/>
                    <a:gd name="T32" fmla="*/ 21 w 92"/>
                    <a:gd name="T33" fmla="*/ 126 h 126"/>
                    <a:gd name="T34" fmla="*/ 70 w 92"/>
                    <a:gd name="T35" fmla="*/ 126 h 126"/>
                    <a:gd name="T36" fmla="*/ 70 w 92"/>
                    <a:gd name="T37" fmla="*/ 93 h 126"/>
                    <a:gd name="T38" fmla="*/ 73 w 92"/>
                    <a:gd name="T39" fmla="*/ 90 h 126"/>
                    <a:gd name="T40" fmla="*/ 76 w 92"/>
                    <a:gd name="T41" fmla="*/ 93 h 126"/>
                    <a:gd name="T42" fmla="*/ 76 w 92"/>
                    <a:gd name="T43" fmla="*/ 126 h 126"/>
                    <a:gd name="T44" fmla="*/ 92 w 92"/>
                    <a:gd name="T45" fmla="*/ 126 h 126"/>
                    <a:gd name="T46" fmla="*/ 92 w 92"/>
                    <a:gd name="T47" fmla="*/ 78 h 126"/>
                    <a:gd name="T48" fmla="*/ 73 w 92"/>
                    <a:gd name="T49" fmla="*/ 6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2" h="126">
                      <a:moveTo>
                        <a:pt x="73" y="60"/>
                      </a:moveTo>
                      <a:cubicBezTo>
                        <a:pt x="62" y="60"/>
                        <a:pt x="62" y="60"/>
                        <a:pt x="62" y="60"/>
                      </a:cubicBezTo>
                      <a:cubicBezTo>
                        <a:pt x="70" y="58"/>
                        <a:pt x="76" y="51"/>
                        <a:pt x="76" y="42"/>
                      </a:cubicBezTo>
                      <a:cubicBezTo>
                        <a:pt x="76" y="18"/>
                        <a:pt x="76" y="18"/>
                        <a:pt x="76" y="18"/>
                      </a:cubicBezTo>
                      <a:cubicBezTo>
                        <a:pt x="76" y="8"/>
                        <a:pt x="68" y="0"/>
                        <a:pt x="58" y="0"/>
                      </a:cubicBezTo>
                      <a:cubicBezTo>
                        <a:pt x="34" y="0"/>
                        <a:pt x="34" y="0"/>
                        <a:pt x="34" y="0"/>
                      </a:cubicBezTo>
                      <a:cubicBezTo>
                        <a:pt x="24" y="0"/>
                        <a:pt x="15" y="8"/>
                        <a:pt x="15" y="18"/>
                      </a:cubicBezTo>
                      <a:cubicBezTo>
                        <a:pt x="15" y="42"/>
                        <a:pt x="15" y="42"/>
                        <a:pt x="15" y="42"/>
                      </a:cubicBezTo>
                      <a:cubicBezTo>
                        <a:pt x="15" y="51"/>
                        <a:pt x="21" y="58"/>
                        <a:pt x="29" y="60"/>
                      </a:cubicBezTo>
                      <a:cubicBezTo>
                        <a:pt x="18" y="60"/>
                        <a:pt x="18" y="60"/>
                        <a:pt x="18" y="60"/>
                      </a:cubicBezTo>
                      <a:cubicBezTo>
                        <a:pt x="8" y="60"/>
                        <a:pt x="0" y="68"/>
                        <a:pt x="0" y="78"/>
                      </a:cubicBezTo>
                      <a:cubicBezTo>
                        <a:pt x="0" y="126"/>
                        <a:pt x="0" y="126"/>
                        <a:pt x="0" y="126"/>
                      </a:cubicBezTo>
                      <a:cubicBezTo>
                        <a:pt x="15" y="126"/>
                        <a:pt x="15" y="126"/>
                        <a:pt x="15" y="126"/>
                      </a:cubicBezTo>
                      <a:cubicBezTo>
                        <a:pt x="15" y="93"/>
                        <a:pt x="15" y="93"/>
                        <a:pt x="15" y="93"/>
                      </a:cubicBezTo>
                      <a:cubicBezTo>
                        <a:pt x="15" y="91"/>
                        <a:pt x="17" y="90"/>
                        <a:pt x="18" y="90"/>
                      </a:cubicBezTo>
                      <a:cubicBezTo>
                        <a:pt x="20" y="90"/>
                        <a:pt x="21" y="91"/>
                        <a:pt x="21" y="93"/>
                      </a:cubicBezTo>
                      <a:cubicBezTo>
                        <a:pt x="21" y="126"/>
                        <a:pt x="21" y="126"/>
                        <a:pt x="21" y="126"/>
                      </a:cubicBezTo>
                      <a:cubicBezTo>
                        <a:pt x="70" y="126"/>
                        <a:pt x="70" y="126"/>
                        <a:pt x="70" y="126"/>
                      </a:cubicBezTo>
                      <a:cubicBezTo>
                        <a:pt x="70" y="93"/>
                        <a:pt x="70" y="93"/>
                        <a:pt x="70" y="93"/>
                      </a:cubicBezTo>
                      <a:cubicBezTo>
                        <a:pt x="70" y="91"/>
                        <a:pt x="71" y="90"/>
                        <a:pt x="73" y="90"/>
                      </a:cubicBezTo>
                      <a:cubicBezTo>
                        <a:pt x="75" y="90"/>
                        <a:pt x="76" y="91"/>
                        <a:pt x="76" y="93"/>
                      </a:cubicBezTo>
                      <a:cubicBezTo>
                        <a:pt x="76" y="126"/>
                        <a:pt x="76" y="126"/>
                        <a:pt x="76" y="126"/>
                      </a:cubicBezTo>
                      <a:cubicBezTo>
                        <a:pt x="92" y="126"/>
                        <a:pt x="92" y="126"/>
                        <a:pt x="92" y="126"/>
                      </a:cubicBezTo>
                      <a:cubicBezTo>
                        <a:pt x="92" y="78"/>
                        <a:pt x="92" y="78"/>
                        <a:pt x="92" y="78"/>
                      </a:cubicBezTo>
                      <a:cubicBezTo>
                        <a:pt x="92" y="68"/>
                        <a:pt x="83" y="60"/>
                        <a:pt x="73" y="6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p>
              </p:txBody>
            </p:sp>
            <p:sp>
              <p:nvSpPr>
                <p:cNvPr id="14" name="Freeform 12"/>
                <p:cNvSpPr/>
                <p:nvPr/>
              </p:nvSpPr>
              <p:spPr bwMode="auto">
                <a:xfrm>
                  <a:off x="706438" y="509588"/>
                  <a:ext cx="217488" cy="327025"/>
                </a:xfrm>
                <a:custGeom>
                  <a:avLst/>
                  <a:gdLst>
                    <a:gd name="T0" fmla="*/ 57 w 57"/>
                    <a:gd name="T1" fmla="*/ 0 h 86"/>
                    <a:gd name="T2" fmla="*/ 45 w 57"/>
                    <a:gd name="T3" fmla="*/ 0 h 86"/>
                    <a:gd name="T4" fmla="*/ 0 w 57"/>
                    <a:gd name="T5" fmla="*/ 71 h 86"/>
                    <a:gd name="T6" fmla="*/ 0 w 57"/>
                    <a:gd name="T7" fmla="*/ 86 h 86"/>
                    <a:gd name="T8" fmla="*/ 57 w 57"/>
                    <a:gd name="T9" fmla="*/ 0 h 86"/>
                  </a:gdLst>
                  <a:ahLst/>
                  <a:cxnLst>
                    <a:cxn ang="0">
                      <a:pos x="T0" y="T1"/>
                    </a:cxn>
                    <a:cxn ang="0">
                      <a:pos x="T2" y="T3"/>
                    </a:cxn>
                    <a:cxn ang="0">
                      <a:pos x="T4" y="T5"/>
                    </a:cxn>
                    <a:cxn ang="0">
                      <a:pos x="T6" y="T7"/>
                    </a:cxn>
                    <a:cxn ang="0">
                      <a:pos x="T8" y="T9"/>
                    </a:cxn>
                  </a:cxnLst>
                  <a:rect l="0" t="0" r="r" b="b"/>
                  <a:pathLst>
                    <a:path w="57" h="86">
                      <a:moveTo>
                        <a:pt x="57" y="0"/>
                      </a:moveTo>
                      <a:cubicBezTo>
                        <a:pt x="45" y="0"/>
                        <a:pt x="45" y="0"/>
                        <a:pt x="45" y="0"/>
                      </a:cubicBezTo>
                      <a:cubicBezTo>
                        <a:pt x="41" y="30"/>
                        <a:pt x="24" y="56"/>
                        <a:pt x="0" y="71"/>
                      </a:cubicBezTo>
                      <a:cubicBezTo>
                        <a:pt x="0" y="86"/>
                        <a:pt x="0" y="86"/>
                        <a:pt x="0" y="86"/>
                      </a:cubicBezTo>
                      <a:cubicBezTo>
                        <a:pt x="31" y="68"/>
                        <a:pt x="53" y="37"/>
                        <a:pt x="57"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80963" y="509588"/>
                  <a:ext cx="220663" cy="327025"/>
                </a:xfrm>
                <a:custGeom>
                  <a:avLst/>
                  <a:gdLst>
                    <a:gd name="T0" fmla="*/ 12 w 58"/>
                    <a:gd name="T1" fmla="*/ 0 h 86"/>
                    <a:gd name="T2" fmla="*/ 0 w 58"/>
                    <a:gd name="T3" fmla="*/ 0 h 86"/>
                    <a:gd name="T4" fmla="*/ 58 w 58"/>
                    <a:gd name="T5" fmla="*/ 86 h 86"/>
                    <a:gd name="T6" fmla="*/ 58 w 58"/>
                    <a:gd name="T7" fmla="*/ 71 h 86"/>
                    <a:gd name="T8" fmla="*/ 12 w 58"/>
                    <a:gd name="T9" fmla="*/ 0 h 86"/>
                  </a:gdLst>
                  <a:ahLst/>
                  <a:cxnLst>
                    <a:cxn ang="0">
                      <a:pos x="T0" y="T1"/>
                    </a:cxn>
                    <a:cxn ang="0">
                      <a:pos x="T2" y="T3"/>
                    </a:cxn>
                    <a:cxn ang="0">
                      <a:pos x="T4" y="T5"/>
                    </a:cxn>
                    <a:cxn ang="0">
                      <a:pos x="T6" y="T7"/>
                    </a:cxn>
                    <a:cxn ang="0">
                      <a:pos x="T8" y="T9"/>
                    </a:cxn>
                  </a:cxnLst>
                  <a:rect l="0" t="0" r="r" b="b"/>
                  <a:pathLst>
                    <a:path w="58" h="86">
                      <a:moveTo>
                        <a:pt x="12" y="0"/>
                      </a:moveTo>
                      <a:cubicBezTo>
                        <a:pt x="0" y="0"/>
                        <a:pt x="0" y="0"/>
                        <a:pt x="0" y="0"/>
                      </a:cubicBezTo>
                      <a:cubicBezTo>
                        <a:pt x="4" y="37"/>
                        <a:pt x="27" y="68"/>
                        <a:pt x="58" y="86"/>
                      </a:cubicBezTo>
                      <a:cubicBezTo>
                        <a:pt x="58" y="71"/>
                        <a:pt x="58" y="71"/>
                        <a:pt x="58" y="71"/>
                      </a:cubicBezTo>
                      <a:cubicBezTo>
                        <a:pt x="33" y="56"/>
                        <a:pt x="16" y="30"/>
                        <a:pt x="12" y="0"/>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p>
              </p:txBody>
            </p:sp>
            <p:sp>
              <p:nvSpPr>
                <p:cNvPr id="16" name="Freeform 14"/>
                <p:cNvSpPr/>
                <p:nvPr/>
              </p:nvSpPr>
              <p:spPr bwMode="auto">
                <a:xfrm>
                  <a:off x="315913" y="34925"/>
                  <a:ext cx="376238" cy="98425"/>
                </a:xfrm>
                <a:custGeom>
                  <a:avLst/>
                  <a:gdLst>
                    <a:gd name="T0" fmla="*/ 99 w 99"/>
                    <a:gd name="T1" fmla="*/ 26 h 26"/>
                    <a:gd name="T2" fmla="*/ 99 w 99"/>
                    <a:gd name="T3" fmla="*/ 12 h 26"/>
                    <a:gd name="T4" fmla="*/ 49 w 99"/>
                    <a:gd name="T5" fmla="*/ 0 h 26"/>
                    <a:gd name="T6" fmla="*/ 0 w 99"/>
                    <a:gd name="T7" fmla="*/ 12 h 26"/>
                    <a:gd name="T8" fmla="*/ 0 w 99"/>
                    <a:gd name="T9" fmla="*/ 26 h 26"/>
                    <a:gd name="T10" fmla="*/ 49 w 99"/>
                    <a:gd name="T11" fmla="*/ 13 h 26"/>
                    <a:gd name="T12" fmla="*/ 99 w 99"/>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99" h="26">
                      <a:moveTo>
                        <a:pt x="99" y="26"/>
                      </a:moveTo>
                      <a:cubicBezTo>
                        <a:pt x="99" y="12"/>
                        <a:pt x="99" y="12"/>
                        <a:pt x="99" y="12"/>
                      </a:cubicBezTo>
                      <a:cubicBezTo>
                        <a:pt x="84" y="4"/>
                        <a:pt x="67" y="0"/>
                        <a:pt x="49" y="0"/>
                      </a:cubicBezTo>
                      <a:cubicBezTo>
                        <a:pt x="31" y="0"/>
                        <a:pt x="15" y="4"/>
                        <a:pt x="0" y="12"/>
                      </a:cubicBezTo>
                      <a:cubicBezTo>
                        <a:pt x="0" y="26"/>
                        <a:pt x="0" y="26"/>
                        <a:pt x="0" y="26"/>
                      </a:cubicBezTo>
                      <a:cubicBezTo>
                        <a:pt x="14" y="17"/>
                        <a:pt x="31" y="13"/>
                        <a:pt x="49" y="13"/>
                      </a:cubicBezTo>
                      <a:cubicBezTo>
                        <a:pt x="67" y="13"/>
                        <a:pt x="84" y="17"/>
                        <a:pt x="99" y="26"/>
                      </a:cubicBezTo>
                      <a:close/>
                    </a:path>
                  </a:pathLst>
                </a:custGeom>
                <a:grpFill/>
                <a:ln w="9525">
                  <a:solidFill>
                    <a:srgbClr val="000000"/>
                  </a:solidFill>
                  <a:round/>
                </a:ln>
              </p:spPr>
              <p:txBody>
                <a:bodyPr vert="horz" wrap="square" lIns="91440" tIns="45720" rIns="91440" bIns="45720" numCol="1" anchor="t" anchorCtr="0" compatLnSpc="1"/>
                <a:lstStyle/>
                <a:p>
                  <a:endParaRPr lang="zh-CN" altLang="en-US"/>
                </a:p>
              </p:txBody>
            </p:sp>
          </p:grpSp>
          <p:grpSp>
            <p:nvGrpSpPr>
              <p:cNvPr id="63" name="组合 62"/>
              <p:cNvGrpSpPr/>
              <p:nvPr/>
            </p:nvGrpSpPr>
            <p:grpSpPr>
              <a:xfrm>
                <a:off x="2530" y="4720"/>
                <a:ext cx="2500" cy="2380"/>
                <a:chOff x="14363" y="1546"/>
                <a:chExt cx="2500" cy="2380"/>
              </a:xfrm>
            </p:grpSpPr>
            <p:sp>
              <p:nvSpPr>
                <p:cNvPr id="4" name="正五边形 3"/>
                <p:cNvSpPr/>
                <p:nvPr>
                  <p:custDataLst>
                    <p:tags r:id="rId4"/>
                  </p:custDataLst>
                </p:nvPr>
              </p:nvSpPr>
              <p:spPr>
                <a:xfrm>
                  <a:off x="14363" y="1546"/>
                  <a:ext cx="2500" cy="2381"/>
                </a:xfrm>
                <a:prstGeom prst="pentagon">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2" name="组合 1"/>
                <p:cNvGrpSpPr/>
                <p:nvPr/>
              </p:nvGrpSpPr>
              <p:grpSpPr>
                <a:xfrm>
                  <a:off x="15008" y="2286"/>
                  <a:ext cx="1128" cy="1153"/>
                  <a:chOff x="0" y="0"/>
                  <a:chExt cx="701675" cy="717550"/>
                </a:xfrm>
                <a:solidFill>
                  <a:schemeClr val="bg1"/>
                </a:solidFill>
              </p:grpSpPr>
              <p:sp>
                <p:nvSpPr>
                  <p:cNvPr id="5" name="Freeform 5"/>
                  <p:cNvSpPr>
                    <a:spLocks noEditPoints="1"/>
                  </p:cNvSpPr>
                  <p:nvPr>
                    <p:custDataLst>
                      <p:tags r:id="rId5"/>
                    </p:custDataLst>
                  </p:nvPr>
                </p:nvSpPr>
                <p:spPr bwMode="auto">
                  <a:xfrm>
                    <a:off x="174625" y="174625"/>
                    <a:ext cx="350838" cy="542925"/>
                  </a:xfrm>
                  <a:custGeom>
                    <a:avLst/>
                    <a:gdLst>
                      <a:gd name="T0" fmla="*/ 46 w 92"/>
                      <a:gd name="T1" fmla="*/ 0 h 142"/>
                      <a:gd name="T2" fmla="*/ 0 w 92"/>
                      <a:gd name="T3" fmla="*/ 44 h 142"/>
                      <a:gd name="T4" fmla="*/ 20 w 92"/>
                      <a:gd name="T5" fmla="*/ 97 h 142"/>
                      <a:gd name="T6" fmla="*/ 28 w 92"/>
                      <a:gd name="T7" fmla="*/ 108 h 142"/>
                      <a:gd name="T8" fmla="*/ 26 w 92"/>
                      <a:gd name="T9" fmla="*/ 111 h 142"/>
                      <a:gd name="T10" fmla="*/ 29 w 92"/>
                      <a:gd name="T11" fmla="*/ 115 h 142"/>
                      <a:gd name="T12" fmla="*/ 27 w 92"/>
                      <a:gd name="T13" fmla="*/ 118 h 142"/>
                      <a:gd name="T14" fmla="*/ 29 w 92"/>
                      <a:gd name="T15" fmla="*/ 122 h 142"/>
                      <a:gd name="T16" fmla="*/ 26 w 92"/>
                      <a:gd name="T17" fmla="*/ 125 h 142"/>
                      <a:gd name="T18" fmla="*/ 30 w 92"/>
                      <a:gd name="T19" fmla="*/ 129 h 142"/>
                      <a:gd name="T20" fmla="*/ 29 w 92"/>
                      <a:gd name="T21" fmla="*/ 132 h 142"/>
                      <a:gd name="T22" fmla="*/ 40 w 92"/>
                      <a:gd name="T23" fmla="*/ 138 h 142"/>
                      <a:gd name="T24" fmla="*/ 46 w 92"/>
                      <a:gd name="T25" fmla="*/ 142 h 142"/>
                      <a:gd name="T26" fmla="*/ 52 w 92"/>
                      <a:gd name="T27" fmla="*/ 138 h 142"/>
                      <a:gd name="T28" fmla="*/ 63 w 92"/>
                      <a:gd name="T29" fmla="*/ 132 h 142"/>
                      <a:gd name="T30" fmla="*/ 62 w 92"/>
                      <a:gd name="T31" fmla="*/ 129 h 142"/>
                      <a:gd name="T32" fmla="*/ 66 w 92"/>
                      <a:gd name="T33" fmla="*/ 125 h 142"/>
                      <a:gd name="T34" fmla="*/ 63 w 92"/>
                      <a:gd name="T35" fmla="*/ 122 h 142"/>
                      <a:gd name="T36" fmla="*/ 66 w 92"/>
                      <a:gd name="T37" fmla="*/ 118 h 142"/>
                      <a:gd name="T38" fmla="*/ 63 w 92"/>
                      <a:gd name="T39" fmla="*/ 115 h 142"/>
                      <a:gd name="T40" fmla="*/ 66 w 92"/>
                      <a:gd name="T41" fmla="*/ 111 h 142"/>
                      <a:gd name="T42" fmla="*/ 64 w 92"/>
                      <a:gd name="T43" fmla="*/ 108 h 142"/>
                      <a:gd name="T44" fmla="*/ 72 w 92"/>
                      <a:gd name="T45" fmla="*/ 97 h 142"/>
                      <a:gd name="T46" fmla="*/ 92 w 92"/>
                      <a:gd name="T47" fmla="*/ 44 h 142"/>
                      <a:gd name="T48" fmla="*/ 46 w 92"/>
                      <a:gd name="T49" fmla="*/ 0 h 142"/>
                      <a:gd name="T50" fmla="*/ 70 w 92"/>
                      <a:gd name="T51" fmla="*/ 72 h 142"/>
                      <a:gd name="T52" fmla="*/ 60 w 92"/>
                      <a:gd name="T53" fmla="*/ 96 h 142"/>
                      <a:gd name="T54" fmla="*/ 46 w 92"/>
                      <a:gd name="T55" fmla="*/ 101 h 142"/>
                      <a:gd name="T56" fmla="*/ 32 w 92"/>
                      <a:gd name="T57" fmla="*/ 96 h 142"/>
                      <a:gd name="T58" fmla="*/ 22 w 92"/>
                      <a:gd name="T59" fmla="*/ 72 h 142"/>
                      <a:gd name="T60" fmla="*/ 12 w 92"/>
                      <a:gd name="T61" fmla="*/ 44 h 142"/>
                      <a:gd name="T62" fmla="*/ 46 w 92"/>
                      <a:gd name="T63" fmla="*/ 12 h 142"/>
                      <a:gd name="T64" fmla="*/ 80 w 92"/>
                      <a:gd name="T65" fmla="*/ 44 h 142"/>
                      <a:gd name="T66" fmla="*/ 70 w 92"/>
                      <a:gd name="T6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2" h="142">
                        <a:moveTo>
                          <a:pt x="46" y="0"/>
                        </a:moveTo>
                        <a:cubicBezTo>
                          <a:pt x="20" y="0"/>
                          <a:pt x="0" y="20"/>
                          <a:pt x="0" y="44"/>
                        </a:cubicBezTo>
                        <a:cubicBezTo>
                          <a:pt x="0" y="73"/>
                          <a:pt x="20" y="81"/>
                          <a:pt x="20" y="97"/>
                        </a:cubicBezTo>
                        <a:cubicBezTo>
                          <a:pt x="20" y="102"/>
                          <a:pt x="23" y="106"/>
                          <a:pt x="28" y="108"/>
                        </a:cubicBezTo>
                        <a:cubicBezTo>
                          <a:pt x="27" y="109"/>
                          <a:pt x="26" y="110"/>
                          <a:pt x="26" y="111"/>
                        </a:cubicBezTo>
                        <a:cubicBezTo>
                          <a:pt x="26" y="112"/>
                          <a:pt x="27" y="114"/>
                          <a:pt x="29" y="115"/>
                        </a:cubicBezTo>
                        <a:cubicBezTo>
                          <a:pt x="27" y="116"/>
                          <a:pt x="27" y="117"/>
                          <a:pt x="27" y="118"/>
                        </a:cubicBezTo>
                        <a:cubicBezTo>
                          <a:pt x="27" y="119"/>
                          <a:pt x="28" y="120"/>
                          <a:pt x="29" y="122"/>
                        </a:cubicBezTo>
                        <a:cubicBezTo>
                          <a:pt x="27" y="123"/>
                          <a:pt x="26" y="124"/>
                          <a:pt x="26" y="125"/>
                        </a:cubicBezTo>
                        <a:cubicBezTo>
                          <a:pt x="26" y="127"/>
                          <a:pt x="28" y="128"/>
                          <a:pt x="30" y="129"/>
                        </a:cubicBezTo>
                        <a:cubicBezTo>
                          <a:pt x="29" y="130"/>
                          <a:pt x="29" y="131"/>
                          <a:pt x="29" y="132"/>
                        </a:cubicBezTo>
                        <a:cubicBezTo>
                          <a:pt x="29" y="135"/>
                          <a:pt x="34" y="137"/>
                          <a:pt x="40" y="138"/>
                        </a:cubicBezTo>
                        <a:cubicBezTo>
                          <a:pt x="41" y="141"/>
                          <a:pt x="43" y="142"/>
                          <a:pt x="46" y="142"/>
                        </a:cubicBezTo>
                        <a:cubicBezTo>
                          <a:pt x="49" y="142"/>
                          <a:pt x="51" y="141"/>
                          <a:pt x="52" y="138"/>
                        </a:cubicBezTo>
                        <a:cubicBezTo>
                          <a:pt x="59" y="137"/>
                          <a:pt x="63" y="135"/>
                          <a:pt x="63" y="132"/>
                        </a:cubicBezTo>
                        <a:cubicBezTo>
                          <a:pt x="63" y="131"/>
                          <a:pt x="63" y="130"/>
                          <a:pt x="62" y="129"/>
                        </a:cubicBezTo>
                        <a:cubicBezTo>
                          <a:pt x="65" y="128"/>
                          <a:pt x="66" y="127"/>
                          <a:pt x="66" y="125"/>
                        </a:cubicBezTo>
                        <a:cubicBezTo>
                          <a:pt x="66" y="124"/>
                          <a:pt x="65" y="123"/>
                          <a:pt x="63" y="122"/>
                        </a:cubicBezTo>
                        <a:cubicBezTo>
                          <a:pt x="65" y="121"/>
                          <a:pt x="66" y="119"/>
                          <a:pt x="66" y="118"/>
                        </a:cubicBezTo>
                        <a:cubicBezTo>
                          <a:pt x="66" y="117"/>
                          <a:pt x="65" y="116"/>
                          <a:pt x="63" y="115"/>
                        </a:cubicBezTo>
                        <a:cubicBezTo>
                          <a:pt x="65" y="114"/>
                          <a:pt x="66" y="112"/>
                          <a:pt x="66" y="111"/>
                        </a:cubicBezTo>
                        <a:cubicBezTo>
                          <a:pt x="66" y="110"/>
                          <a:pt x="65" y="109"/>
                          <a:pt x="64" y="108"/>
                        </a:cubicBezTo>
                        <a:cubicBezTo>
                          <a:pt x="69" y="105"/>
                          <a:pt x="72" y="102"/>
                          <a:pt x="72" y="97"/>
                        </a:cubicBezTo>
                        <a:cubicBezTo>
                          <a:pt x="72" y="81"/>
                          <a:pt x="92" y="73"/>
                          <a:pt x="92" y="44"/>
                        </a:cubicBezTo>
                        <a:cubicBezTo>
                          <a:pt x="92" y="20"/>
                          <a:pt x="72" y="0"/>
                          <a:pt x="46" y="0"/>
                        </a:cubicBezTo>
                        <a:close/>
                        <a:moveTo>
                          <a:pt x="70" y="72"/>
                        </a:moveTo>
                        <a:cubicBezTo>
                          <a:pt x="66" y="78"/>
                          <a:pt x="60" y="86"/>
                          <a:pt x="60" y="96"/>
                        </a:cubicBezTo>
                        <a:cubicBezTo>
                          <a:pt x="58" y="98"/>
                          <a:pt x="53" y="101"/>
                          <a:pt x="46" y="101"/>
                        </a:cubicBezTo>
                        <a:cubicBezTo>
                          <a:pt x="39" y="101"/>
                          <a:pt x="34" y="98"/>
                          <a:pt x="32" y="96"/>
                        </a:cubicBezTo>
                        <a:cubicBezTo>
                          <a:pt x="32" y="86"/>
                          <a:pt x="26" y="78"/>
                          <a:pt x="22" y="72"/>
                        </a:cubicBezTo>
                        <a:cubicBezTo>
                          <a:pt x="17" y="64"/>
                          <a:pt x="12" y="57"/>
                          <a:pt x="12" y="44"/>
                        </a:cubicBezTo>
                        <a:cubicBezTo>
                          <a:pt x="12" y="26"/>
                          <a:pt x="27" y="12"/>
                          <a:pt x="46" y="12"/>
                        </a:cubicBezTo>
                        <a:cubicBezTo>
                          <a:pt x="65" y="12"/>
                          <a:pt x="80" y="26"/>
                          <a:pt x="80" y="44"/>
                        </a:cubicBezTo>
                        <a:cubicBezTo>
                          <a:pt x="80" y="57"/>
                          <a:pt x="75" y="64"/>
                          <a:pt x="70" y="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6" name="Freeform 6"/>
                  <p:cNvSpPr/>
                  <p:nvPr>
                    <p:custDataLst>
                      <p:tags r:id="rId6"/>
                    </p:custDataLst>
                  </p:nvPr>
                </p:nvSpPr>
                <p:spPr bwMode="auto">
                  <a:xfrm>
                    <a:off x="327025" y="0"/>
                    <a:ext cx="46038" cy="114300"/>
                  </a:xfrm>
                  <a:custGeom>
                    <a:avLst/>
                    <a:gdLst>
                      <a:gd name="T0" fmla="*/ 6 w 12"/>
                      <a:gd name="T1" fmla="*/ 30 h 30"/>
                      <a:gd name="T2" fmla="*/ 12 w 12"/>
                      <a:gd name="T3" fmla="*/ 22 h 30"/>
                      <a:gd name="T4" fmla="*/ 12 w 12"/>
                      <a:gd name="T5" fmla="*/ 8 h 30"/>
                      <a:gd name="T6" fmla="*/ 6 w 12"/>
                      <a:gd name="T7" fmla="*/ 0 h 30"/>
                      <a:gd name="T8" fmla="*/ 0 w 12"/>
                      <a:gd name="T9" fmla="*/ 8 h 30"/>
                      <a:gd name="T10" fmla="*/ 0 w 12"/>
                      <a:gd name="T11" fmla="*/ 22 h 30"/>
                      <a:gd name="T12" fmla="*/ 6 w 12"/>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12" h="30">
                        <a:moveTo>
                          <a:pt x="6" y="30"/>
                        </a:moveTo>
                        <a:cubicBezTo>
                          <a:pt x="9" y="30"/>
                          <a:pt x="12" y="27"/>
                          <a:pt x="12" y="22"/>
                        </a:cubicBezTo>
                        <a:cubicBezTo>
                          <a:pt x="12" y="8"/>
                          <a:pt x="12" y="8"/>
                          <a:pt x="12" y="8"/>
                        </a:cubicBezTo>
                        <a:cubicBezTo>
                          <a:pt x="12" y="4"/>
                          <a:pt x="9" y="0"/>
                          <a:pt x="6" y="0"/>
                        </a:cubicBezTo>
                        <a:cubicBezTo>
                          <a:pt x="3" y="0"/>
                          <a:pt x="0" y="4"/>
                          <a:pt x="0" y="8"/>
                        </a:cubicBezTo>
                        <a:cubicBezTo>
                          <a:pt x="0" y="22"/>
                          <a:pt x="0" y="22"/>
                          <a:pt x="0" y="22"/>
                        </a:cubicBezTo>
                        <a:cubicBezTo>
                          <a:pt x="0" y="27"/>
                          <a:pt x="3" y="30"/>
                          <a:pt x="6"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8" name="Freeform 7"/>
                  <p:cNvSpPr/>
                  <p:nvPr>
                    <p:custDataLst>
                      <p:tags r:id="rId7"/>
                    </p:custDataLst>
                  </p:nvPr>
                </p:nvSpPr>
                <p:spPr bwMode="auto">
                  <a:xfrm>
                    <a:off x="160338" y="41275"/>
                    <a:ext cx="82550" cy="111125"/>
                  </a:xfrm>
                  <a:custGeom>
                    <a:avLst/>
                    <a:gdLst>
                      <a:gd name="T0" fmla="*/ 19 w 22"/>
                      <a:gd name="T1" fmla="*/ 28 h 29"/>
                      <a:gd name="T2" fmla="*/ 20 w 22"/>
                      <a:gd name="T3" fmla="*/ 18 h 29"/>
                      <a:gd name="T4" fmla="*/ 13 w 22"/>
                      <a:gd name="T5" fmla="*/ 5 h 29"/>
                      <a:gd name="T6" fmla="*/ 4 w 22"/>
                      <a:gd name="T7" fmla="*/ 1 h 29"/>
                      <a:gd name="T8" fmla="*/ 3 w 22"/>
                      <a:gd name="T9" fmla="*/ 11 h 29"/>
                      <a:gd name="T10" fmla="*/ 10 w 22"/>
                      <a:gd name="T11" fmla="*/ 24 h 29"/>
                      <a:gd name="T12" fmla="*/ 19 w 22"/>
                      <a:gd name="T13" fmla="*/ 28 h 29"/>
                    </a:gdLst>
                    <a:ahLst/>
                    <a:cxnLst>
                      <a:cxn ang="0">
                        <a:pos x="T0" y="T1"/>
                      </a:cxn>
                      <a:cxn ang="0">
                        <a:pos x="T2" y="T3"/>
                      </a:cxn>
                      <a:cxn ang="0">
                        <a:pos x="T4" y="T5"/>
                      </a:cxn>
                      <a:cxn ang="0">
                        <a:pos x="T6" y="T7"/>
                      </a:cxn>
                      <a:cxn ang="0">
                        <a:pos x="T8" y="T9"/>
                      </a:cxn>
                      <a:cxn ang="0">
                        <a:pos x="T10" y="T11"/>
                      </a:cxn>
                      <a:cxn ang="0">
                        <a:pos x="T12" y="T13"/>
                      </a:cxn>
                    </a:cxnLst>
                    <a:rect l="0" t="0" r="r" b="b"/>
                    <a:pathLst>
                      <a:path w="22" h="29">
                        <a:moveTo>
                          <a:pt x="19" y="28"/>
                        </a:moveTo>
                        <a:cubicBezTo>
                          <a:pt x="22" y="26"/>
                          <a:pt x="22" y="21"/>
                          <a:pt x="20" y="18"/>
                        </a:cubicBezTo>
                        <a:cubicBezTo>
                          <a:pt x="13" y="5"/>
                          <a:pt x="13" y="5"/>
                          <a:pt x="13" y="5"/>
                        </a:cubicBezTo>
                        <a:cubicBezTo>
                          <a:pt x="11" y="1"/>
                          <a:pt x="7" y="0"/>
                          <a:pt x="4" y="1"/>
                        </a:cubicBezTo>
                        <a:cubicBezTo>
                          <a:pt x="1" y="3"/>
                          <a:pt x="0" y="8"/>
                          <a:pt x="3" y="11"/>
                        </a:cubicBezTo>
                        <a:cubicBezTo>
                          <a:pt x="10" y="24"/>
                          <a:pt x="10" y="24"/>
                          <a:pt x="10" y="24"/>
                        </a:cubicBezTo>
                        <a:cubicBezTo>
                          <a:pt x="12" y="27"/>
                          <a:pt x="16" y="29"/>
                          <a:pt x="19"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29" name="Freeform 8"/>
                  <p:cNvSpPr/>
                  <p:nvPr>
                    <p:custDataLst>
                      <p:tags r:id="rId8"/>
                    </p:custDataLst>
                  </p:nvPr>
                </p:nvSpPr>
                <p:spPr bwMode="auto">
                  <a:xfrm>
                    <a:off x="38100" y="163513"/>
                    <a:ext cx="114300" cy="84138"/>
                  </a:xfrm>
                  <a:custGeom>
                    <a:avLst/>
                    <a:gdLst>
                      <a:gd name="T0" fmla="*/ 24 w 30"/>
                      <a:gd name="T1" fmla="*/ 9 h 22"/>
                      <a:gd name="T2" fmla="*/ 12 w 30"/>
                      <a:gd name="T3" fmla="*/ 2 h 22"/>
                      <a:gd name="T4" fmla="*/ 2 w 30"/>
                      <a:gd name="T5" fmla="*/ 3 h 22"/>
                      <a:gd name="T6" fmla="*/ 6 w 30"/>
                      <a:gd name="T7" fmla="*/ 12 h 22"/>
                      <a:gd name="T8" fmla="*/ 18 w 30"/>
                      <a:gd name="T9" fmla="*/ 20 h 22"/>
                      <a:gd name="T10" fmla="*/ 28 w 30"/>
                      <a:gd name="T11" fmla="*/ 18 h 22"/>
                      <a:gd name="T12" fmla="*/ 24 w 30"/>
                      <a:gd name="T13" fmla="*/ 9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24" y="9"/>
                        </a:moveTo>
                        <a:cubicBezTo>
                          <a:pt x="12" y="2"/>
                          <a:pt x="12" y="2"/>
                          <a:pt x="12" y="2"/>
                        </a:cubicBezTo>
                        <a:cubicBezTo>
                          <a:pt x="8" y="0"/>
                          <a:pt x="4" y="0"/>
                          <a:pt x="2" y="3"/>
                        </a:cubicBezTo>
                        <a:cubicBezTo>
                          <a:pt x="0" y="6"/>
                          <a:pt x="2" y="10"/>
                          <a:pt x="6" y="12"/>
                        </a:cubicBezTo>
                        <a:cubicBezTo>
                          <a:pt x="18" y="20"/>
                          <a:pt x="18" y="20"/>
                          <a:pt x="18" y="20"/>
                        </a:cubicBezTo>
                        <a:cubicBezTo>
                          <a:pt x="22" y="22"/>
                          <a:pt x="27" y="21"/>
                          <a:pt x="28" y="18"/>
                        </a:cubicBezTo>
                        <a:cubicBezTo>
                          <a:pt x="30" y="15"/>
                          <a:pt x="28" y="11"/>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0" name="Freeform 9"/>
                  <p:cNvSpPr/>
                  <p:nvPr>
                    <p:custDataLst>
                      <p:tags r:id="rId9"/>
                    </p:custDataLst>
                  </p:nvPr>
                </p:nvSpPr>
                <p:spPr bwMode="auto">
                  <a:xfrm>
                    <a:off x="549275" y="457200"/>
                    <a:ext cx="114300" cy="84138"/>
                  </a:xfrm>
                  <a:custGeom>
                    <a:avLst/>
                    <a:gdLst>
                      <a:gd name="T0" fmla="*/ 24 w 30"/>
                      <a:gd name="T1" fmla="*/ 9 h 22"/>
                      <a:gd name="T2" fmla="*/ 12 w 30"/>
                      <a:gd name="T3" fmla="*/ 2 h 22"/>
                      <a:gd name="T4" fmla="*/ 2 w 30"/>
                      <a:gd name="T5" fmla="*/ 3 h 22"/>
                      <a:gd name="T6" fmla="*/ 6 w 30"/>
                      <a:gd name="T7" fmla="*/ 13 h 22"/>
                      <a:gd name="T8" fmla="*/ 18 w 30"/>
                      <a:gd name="T9" fmla="*/ 20 h 22"/>
                      <a:gd name="T10" fmla="*/ 28 w 30"/>
                      <a:gd name="T11" fmla="*/ 18 h 22"/>
                      <a:gd name="T12" fmla="*/ 24 w 30"/>
                      <a:gd name="T13" fmla="*/ 9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24" y="9"/>
                        </a:moveTo>
                        <a:cubicBezTo>
                          <a:pt x="12" y="2"/>
                          <a:pt x="12" y="2"/>
                          <a:pt x="12" y="2"/>
                        </a:cubicBezTo>
                        <a:cubicBezTo>
                          <a:pt x="8" y="0"/>
                          <a:pt x="3" y="0"/>
                          <a:pt x="2" y="3"/>
                        </a:cubicBezTo>
                        <a:cubicBezTo>
                          <a:pt x="0" y="6"/>
                          <a:pt x="2" y="10"/>
                          <a:pt x="6" y="13"/>
                        </a:cubicBezTo>
                        <a:cubicBezTo>
                          <a:pt x="18" y="20"/>
                          <a:pt x="18" y="20"/>
                          <a:pt x="18" y="20"/>
                        </a:cubicBezTo>
                        <a:cubicBezTo>
                          <a:pt x="22" y="22"/>
                          <a:pt x="26" y="21"/>
                          <a:pt x="28" y="18"/>
                        </a:cubicBezTo>
                        <a:cubicBezTo>
                          <a:pt x="30" y="16"/>
                          <a:pt x="28" y="11"/>
                          <a:pt x="24"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2" name="Freeform 10"/>
                  <p:cNvSpPr/>
                  <p:nvPr>
                    <p:custDataLst>
                      <p:tags r:id="rId10"/>
                    </p:custDataLst>
                  </p:nvPr>
                </p:nvSpPr>
                <p:spPr bwMode="auto">
                  <a:xfrm>
                    <a:off x="0" y="327025"/>
                    <a:ext cx="114300" cy="46038"/>
                  </a:xfrm>
                  <a:custGeom>
                    <a:avLst/>
                    <a:gdLst>
                      <a:gd name="T0" fmla="*/ 30 w 30"/>
                      <a:gd name="T1" fmla="*/ 6 h 12"/>
                      <a:gd name="T2" fmla="*/ 22 w 30"/>
                      <a:gd name="T3" fmla="*/ 0 h 12"/>
                      <a:gd name="T4" fmla="*/ 8 w 30"/>
                      <a:gd name="T5" fmla="*/ 0 h 12"/>
                      <a:gd name="T6" fmla="*/ 0 w 30"/>
                      <a:gd name="T7" fmla="*/ 6 h 12"/>
                      <a:gd name="T8" fmla="*/ 8 w 30"/>
                      <a:gd name="T9" fmla="*/ 12 h 12"/>
                      <a:gd name="T10" fmla="*/ 22 w 30"/>
                      <a:gd name="T11" fmla="*/ 12 h 12"/>
                      <a:gd name="T12" fmla="*/ 30 w 30"/>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30" y="6"/>
                        </a:moveTo>
                        <a:cubicBezTo>
                          <a:pt x="30" y="3"/>
                          <a:pt x="26" y="0"/>
                          <a:pt x="22" y="0"/>
                        </a:cubicBezTo>
                        <a:cubicBezTo>
                          <a:pt x="8" y="0"/>
                          <a:pt x="8" y="0"/>
                          <a:pt x="8" y="0"/>
                        </a:cubicBezTo>
                        <a:cubicBezTo>
                          <a:pt x="3" y="0"/>
                          <a:pt x="0" y="3"/>
                          <a:pt x="0" y="6"/>
                        </a:cubicBezTo>
                        <a:cubicBezTo>
                          <a:pt x="0" y="10"/>
                          <a:pt x="3" y="12"/>
                          <a:pt x="8" y="12"/>
                        </a:cubicBezTo>
                        <a:cubicBezTo>
                          <a:pt x="22" y="12"/>
                          <a:pt x="22" y="12"/>
                          <a:pt x="22" y="12"/>
                        </a:cubicBezTo>
                        <a:cubicBezTo>
                          <a:pt x="26" y="12"/>
                          <a:pt x="30" y="10"/>
                          <a:pt x="3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36" name="Freeform 11"/>
                  <p:cNvSpPr/>
                  <p:nvPr>
                    <p:custDataLst>
                      <p:tags r:id="rId11"/>
                    </p:custDataLst>
                  </p:nvPr>
                </p:nvSpPr>
                <p:spPr bwMode="auto">
                  <a:xfrm>
                    <a:off x="587375" y="327025"/>
                    <a:ext cx="114300" cy="46038"/>
                  </a:xfrm>
                  <a:custGeom>
                    <a:avLst/>
                    <a:gdLst>
                      <a:gd name="T0" fmla="*/ 22 w 30"/>
                      <a:gd name="T1" fmla="*/ 0 h 12"/>
                      <a:gd name="T2" fmla="*/ 8 w 30"/>
                      <a:gd name="T3" fmla="*/ 0 h 12"/>
                      <a:gd name="T4" fmla="*/ 0 w 30"/>
                      <a:gd name="T5" fmla="*/ 6 h 12"/>
                      <a:gd name="T6" fmla="*/ 8 w 30"/>
                      <a:gd name="T7" fmla="*/ 12 h 12"/>
                      <a:gd name="T8" fmla="*/ 22 w 30"/>
                      <a:gd name="T9" fmla="*/ 12 h 12"/>
                      <a:gd name="T10" fmla="*/ 30 w 30"/>
                      <a:gd name="T11" fmla="*/ 6 h 12"/>
                      <a:gd name="T12" fmla="*/ 22 w 30"/>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0" h="12">
                        <a:moveTo>
                          <a:pt x="22" y="0"/>
                        </a:moveTo>
                        <a:cubicBezTo>
                          <a:pt x="8" y="0"/>
                          <a:pt x="8" y="0"/>
                          <a:pt x="8" y="0"/>
                        </a:cubicBezTo>
                        <a:cubicBezTo>
                          <a:pt x="4" y="0"/>
                          <a:pt x="0" y="3"/>
                          <a:pt x="0" y="6"/>
                        </a:cubicBezTo>
                        <a:cubicBezTo>
                          <a:pt x="0" y="10"/>
                          <a:pt x="4" y="12"/>
                          <a:pt x="8" y="12"/>
                        </a:cubicBezTo>
                        <a:cubicBezTo>
                          <a:pt x="22" y="12"/>
                          <a:pt x="22" y="12"/>
                          <a:pt x="22" y="12"/>
                        </a:cubicBezTo>
                        <a:cubicBezTo>
                          <a:pt x="27" y="12"/>
                          <a:pt x="30" y="10"/>
                          <a:pt x="30" y="6"/>
                        </a:cubicBezTo>
                        <a:cubicBezTo>
                          <a:pt x="30" y="3"/>
                          <a:pt x="27" y="0"/>
                          <a:pt x="2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5" name="Freeform 12"/>
                  <p:cNvSpPr/>
                  <p:nvPr>
                    <p:custDataLst>
                      <p:tags r:id="rId12"/>
                    </p:custDataLst>
                  </p:nvPr>
                </p:nvSpPr>
                <p:spPr bwMode="auto">
                  <a:xfrm>
                    <a:off x="38100" y="457200"/>
                    <a:ext cx="114300" cy="84138"/>
                  </a:xfrm>
                  <a:custGeom>
                    <a:avLst/>
                    <a:gdLst>
                      <a:gd name="T0" fmla="*/ 18 w 30"/>
                      <a:gd name="T1" fmla="*/ 2 h 22"/>
                      <a:gd name="T2" fmla="*/ 6 w 30"/>
                      <a:gd name="T3" fmla="*/ 9 h 22"/>
                      <a:gd name="T4" fmla="*/ 2 w 30"/>
                      <a:gd name="T5" fmla="*/ 18 h 22"/>
                      <a:gd name="T6" fmla="*/ 12 w 30"/>
                      <a:gd name="T7" fmla="*/ 20 h 22"/>
                      <a:gd name="T8" fmla="*/ 24 w 30"/>
                      <a:gd name="T9" fmla="*/ 13 h 22"/>
                      <a:gd name="T10" fmla="*/ 28 w 30"/>
                      <a:gd name="T11" fmla="*/ 3 h 22"/>
                      <a:gd name="T12" fmla="*/ 18 w 30"/>
                      <a:gd name="T13" fmla="*/ 2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18" y="2"/>
                        </a:moveTo>
                        <a:cubicBezTo>
                          <a:pt x="6" y="9"/>
                          <a:pt x="6" y="9"/>
                          <a:pt x="6" y="9"/>
                        </a:cubicBezTo>
                        <a:cubicBezTo>
                          <a:pt x="2" y="11"/>
                          <a:pt x="0" y="16"/>
                          <a:pt x="2" y="18"/>
                        </a:cubicBezTo>
                        <a:cubicBezTo>
                          <a:pt x="4" y="21"/>
                          <a:pt x="8" y="22"/>
                          <a:pt x="12" y="20"/>
                        </a:cubicBezTo>
                        <a:cubicBezTo>
                          <a:pt x="24" y="13"/>
                          <a:pt x="24" y="13"/>
                          <a:pt x="24" y="13"/>
                        </a:cubicBezTo>
                        <a:cubicBezTo>
                          <a:pt x="28" y="10"/>
                          <a:pt x="30" y="6"/>
                          <a:pt x="28" y="3"/>
                        </a:cubicBezTo>
                        <a:cubicBezTo>
                          <a:pt x="27" y="0"/>
                          <a:pt x="22" y="0"/>
                          <a:pt x="18"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6" name="Freeform 13"/>
                  <p:cNvSpPr/>
                  <p:nvPr>
                    <p:custDataLst>
                      <p:tags r:id="rId13"/>
                    </p:custDataLst>
                  </p:nvPr>
                </p:nvSpPr>
                <p:spPr bwMode="auto">
                  <a:xfrm>
                    <a:off x="549275" y="163513"/>
                    <a:ext cx="114300" cy="84138"/>
                  </a:xfrm>
                  <a:custGeom>
                    <a:avLst/>
                    <a:gdLst>
                      <a:gd name="T0" fmla="*/ 12 w 30"/>
                      <a:gd name="T1" fmla="*/ 20 h 22"/>
                      <a:gd name="T2" fmla="*/ 24 w 30"/>
                      <a:gd name="T3" fmla="*/ 12 h 22"/>
                      <a:gd name="T4" fmla="*/ 28 w 30"/>
                      <a:gd name="T5" fmla="*/ 3 h 22"/>
                      <a:gd name="T6" fmla="*/ 18 w 30"/>
                      <a:gd name="T7" fmla="*/ 2 h 22"/>
                      <a:gd name="T8" fmla="*/ 6 w 30"/>
                      <a:gd name="T9" fmla="*/ 9 h 22"/>
                      <a:gd name="T10" fmla="*/ 2 w 30"/>
                      <a:gd name="T11" fmla="*/ 18 h 22"/>
                      <a:gd name="T12" fmla="*/ 12 w 30"/>
                      <a:gd name="T13" fmla="*/ 20 h 22"/>
                    </a:gdLst>
                    <a:ahLst/>
                    <a:cxnLst>
                      <a:cxn ang="0">
                        <a:pos x="T0" y="T1"/>
                      </a:cxn>
                      <a:cxn ang="0">
                        <a:pos x="T2" y="T3"/>
                      </a:cxn>
                      <a:cxn ang="0">
                        <a:pos x="T4" y="T5"/>
                      </a:cxn>
                      <a:cxn ang="0">
                        <a:pos x="T6" y="T7"/>
                      </a:cxn>
                      <a:cxn ang="0">
                        <a:pos x="T8" y="T9"/>
                      </a:cxn>
                      <a:cxn ang="0">
                        <a:pos x="T10" y="T11"/>
                      </a:cxn>
                      <a:cxn ang="0">
                        <a:pos x="T12" y="T13"/>
                      </a:cxn>
                    </a:cxnLst>
                    <a:rect l="0" t="0" r="r" b="b"/>
                    <a:pathLst>
                      <a:path w="30" h="22">
                        <a:moveTo>
                          <a:pt x="12" y="20"/>
                        </a:moveTo>
                        <a:cubicBezTo>
                          <a:pt x="24" y="12"/>
                          <a:pt x="24" y="12"/>
                          <a:pt x="24" y="12"/>
                        </a:cubicBezTo>
                        <a:cubicBezTo>
                          <a:pt x="28" y="10"/>
                          <a:pt x="30" y="6"/>
                          <a:pt x="28" y="3"/>
                        </a:cubicBezTo>
                        <a:cubicBezTo>
                          <a:pt x="26" y="0"/>
                          <a:pt x="22" y="0"/>
                          <a:pt x="18" y="2"/>
                        </a:cubicBezTo>
                        <a:cubicBezTo>
                          <a:pt x="6" y="9"/>
                          <a:pt x="6" y="9"/>
                          <a:pt x="6" y="9"/>
                        </a:cubicBezTo>
                        <a:cubicBezTo>
                          <a:pt x="2" y="11"/>
                          <a:pt x="0" y="15"/>
                          <a:pt x="2" y="18"/>
                        </a:cubicBezTo>
                        <a:cubicBezTo>
                          <a:pt x="3" y="21"/>
                          <a:pt x="8" y="22"/>
                          <a:pt x="12"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sp>
                <p:nvSpPr>
                  <p:cNvPr id="47" name="Freeform 14"/>
                  <p:cNvSpPr/>
                  <p:nvPr>
                    <p:custDataLst>
                      <p:tags r:id="rId14"/>
                    </p:custDataLst>
                  </p:nvPr>
                </p:nvSpPr>
                <p:spPr bwMode="auto">
                  <a:xfrm>
                    <a:off x="457200" y="41275"/>
                    <a:ext cx="84138" cy="111125"/>
                  </a:xfrm>
                  <a:custGeom>
                    <a:avLst/>
                    <a:gdLst>
                      <a:gd name="T0" fmla="*/ 18 w 22"/>
                      <a:gd name="T1" fmla="*/ 1 h 29"/>
                      <a:gd name="T2" fmla="*/ 9 w 22"/>
                      <a:gd name="T3" fmla="*/ 5 h 29"/>
                      <a:gd name="T4" fmla="*/ 2 w 22"/>
                      <a:gd name="T5" fmla="*/ 18 h 29"/>
                      <a:gd name="T6" fmla="*/ 3 w 22"/>
                      <a:gd name="T7" fmla="*/ 28 h 29"/>
                      <a:gd name="T8" fmla="*/ 12 w 22"/>
                      <a:gd name="T9" fmla="*/ 24 h 29"/>
                      <a:gd name="T10" fmla="*/ 19 w 22"/>
                      <a:gd name="T11" fmla="*/ 11 h 29"/>
                      <a:gd name="T12" fmla="*/ 18 w 22"/>
                      <a:gd name="T13" fmla="*/ 1 h 29"/>
                    </a:gdLst>
                    <a:ahLst/>
                    <a:cxnLst>
                      <a:cxn ang="0">
                        <a:pos x="T0" y="T1"/>
                      </a:cxn>
                      <a:cxn ang="0">
                        <a:pos x="T2" y="T3"/>
                      </a:cxn>
                      <a:cxn ang="0">
                        <a:pos x="T4" y="T5"/>
                      </a:cxn>
                      <a:cxn ang="0">
                        <a:pos x="T6" y="T7"/>
                      </a:cxn>
                      <a:cxn ang="0">
                        <a:pos x="T8" y="T9"/>
                      </a:cxn>
                      <a:cxn ang="0">
                        <a:pos x="T10" y="T11"/>
                      </a:cxn>
                      <a:cxn ang="0">
                        <a:pos x="T12" y="T13"/>
                      </a:cxn>
                    </a:cxnLst>
                    <a:rect l="0" t="0" r="r" b="b"/>
                    <a:pathLst>
                      <a:path w="22" h="29">
                        <a:moveTo>
                          <a:pt x="18" y="1"/>
                        </a:moveTo>
                        <a:cubicBezTo>
                          <a:pt x="15" y="0"/>
                          <a:pt x="11" y="1"/>
                          <a:pt x="9" y="5"/>
                        </a:cubicBezTo>
                        <a:cubicBezTo>
                          <a:pt x="2" y="18"/>
                          <a:pt x="2" y="18"/>
                          <a:pt x="2" y="18"/>
                        </a:cubicBezTo>
                        <a:cubicBezTo>
                          <a:pt x="0" y="21"/>
                          <a:pt x="0" y="26"/>
                          <a:pt x="3" y="28"/>
                        </a:cubicBezTo>
                        <a:cubicBezTo>
                          <a:pt x="6" y="29"/>
                          <a:pt x="10" y="27"/>
                          <a:pt x="12" y="24"/>
                        </a:cubicBezTo>
                        <a:cubicBezTo>
                          <a:pt x="19" y="11"/>
                          <a:pt x="19" y="11"/>
                          <a:pt x="19" y="11"/>
                        </a:cubicBezTo>
                        <a:cubicBezTo>
                          <a:pt x="22" y="8"/>
                          <a:pt x="21" y="3"/>
                          <a:pt x="1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p>
                    <a:endParaRPr lang="zh-CN" altLang="en-US"/>
                  </a:p>
                </p:txBody>
              </p:sp>
            </p:grpSp>
          </p:grpSp>
          <p:cxnSp>
            <p:nvCxnSpPr>
              <p:cNvPr id="53" name="直接连接符 52"/>
              <p:cNvCxnSpPr/>
              <p:nvPr>
                <p:custDataLst>
                  <p:tags r:id="rId15"/>
                </p:custDataLst>
              </p:nvPr>
            </p:nvCxnSpPr>
            <p:spPr>
              <a:xfrm>
                <a:off x="10394" y="6050"/>
                <a:ext cx="2172" cy="0"/>
              </a:xfrm>
              <a:prstGeom prst="line">
                <a:avLst/>
              </a:prstGeom>
            </p:spPr>
            <p:style>
              <a:lnRef idx="2">
                <a:prstClr val="black"/>
              </a:lnRef>
              <a:fillRef idx="0">
                <a:srgbClr val="FFFFFF"/>
              </a:fillRef>
              <a:effectRef idx="0">
                <a:srgbClr val="FFFFFF"/>
              </a:effectRef>
              <a:fontRef idx="minor">
                <a:schemeClr val="tx1"/>
              </a:fontRef>
            </p:style>
          </p:cxnSp>
          <p:sp>
            <p:nvSpPr>
              <p:cNvPr id="9" name="Freeform 24"/>
              <p:cNvSpPr>
                <a:spLocks noEditPoints="1"/>
              </p:cNvSpPr>
              <p:nvPr/>
            </p:nvSpPr>
            <p:spPr bwMode="auto">
              <a:xfrm>
                <a:off x="8393" y="5366"/>
                <a:ext cx="981" cy="1247"/>
              </a:xfrm>
              <a:custGeom>
                <a:avLst/>
                <a:gdLst>
                  <a:gd name="T0" fmla="*/ 8 w 219"/>
                  <a:gd name="T1" fmla="*/ 219 h 279"/>
                  <a:gd name="T2" fmla="*/ 40 w 219"/>
                  <a:gd name="T3" fmla="*/ 190 h 279"/>
                  <a:gd name="T4" fmla="*/ 54 w 219"/>
                  <a:gd name="T5" fmla="*/ 200 h 279"/>
                  <a:gd name="T6" fmla="*/ 110 w 219"/>
                  <a:gd name="T7" fmla="*/ 148 h 279"/>
                  <a:gd name="T8" fmla="*/ 112 w 219"/>
                  <a:gd name="T9" fmla="*/ 173 h 279"/>
                  <a:gd name="T10" fmla="*/ 70 w 219"/>
                  <a:gd name="T11" fmla="*/ 278 h 279"/>
                  <a:gd name="T12" fmla="*/ 112 w 219"/>
                  <a:gd name="T13" fmla="*/ 207 h 279"/>
                  <a:gd name="T14" fmla="*/ 119 w 219"/>
                  <a:gd name="T15" fmla="*/ 278 h 279"/>
                  <a:gd name="T16" fmla="*/ 127 w 219"/>
                  <a:gd name="T17" fmla="*/ 207 h 279"/>
                  <a:gd name="T18" fmla="*/ 165 w 219"/>
                  <a:gd name="T19" fmla="*/ 278 h 279"/>
                  <a:gd name="T20" fmla="*/ 172 w 219"/>
                  <a:gd name="T21" fmla="*/ 268 h 279"/>
                  <a:gd name="T22" fmla="*/ 127 w 219"/>
                  <a:gd name="T23" fmla="*/ 150 h 279"/>
                  <a:gd name="T24" fmla="*/ 170 w 219"/>
                  <a:gd name="T25" fmla="*/ 115 h 279"/>
                  <a:gd name="T26" fmla="*/ 180 w 219"/>
                  <a:gd name="T27" fmla="*/ 115 h 279"/>
                  <a:gd name="T28" fmla="*/ 208 w 219"/>
                  <a:gd name="T29" fmla="*/ 77 h 279"/>
                  <a:gd name="T30" fmla="*/ 132 w 219"/>
                  <a:gd name="T31" fmla="*/ 12 h 279"/>
                  <a:gd name="T32" fmla="*/ 105 w 219"/>
                  <a:gd name="T33" fmla="*/ 50 h 279"/>
                  <a:gd name="T34" fmla="*/ 68 w 219"/>
                  <a:gd name="T35" fmla="*/ 95 h 279"/>
                  <a:gd name="T36" fmla="*/ 72 w 219"/>
                  <a:gd name="T37" fmla="*/ 110 h 279"/>
                  <a:gd name="T38" fmla="*/ 21 w 219"/>
                  <a:gd name="T39" fmla="*/ 171 h 279"/>
                  <a:gd name="T40" fmla="*/ 3 w 219"/>
                  <a:gd name="T41" fmla="*/ 206 h 279"/>
                  <a:gd name="T42" fmla="*/ 138 w 219"/>
                  <a:gd name="T43" fmla="*/ 28 h 279"/>
                  <a:gd name="T44" fmla="*/ 175 w 219"/>
                  <a:gd name="T45" fmla="*/ 99 h 279"/>
                  <a:gd name="T46" fmla="*/ 138 w 219"/>
                  <a:gd name="T47" fmla="*/ 28 h 279"/>
                  <a:gd name="T48" fmla="*/ 155 w 219"/>
                  <a:gd name="T49" fmla="*/ 100 h 279"/>
                  <a:gd name="T50" fmla="*/ 83 w 219"/>
                  <a:gd name="T51" fmla="*/ 100 h 279"/>
                  <a:gd name="T52" fmla="*/ 82 w 219"/>
                  <a:gd name="T53" fmla="*/ 120 h 279"/>
                  <a:gd name="T54" fmla="*/ 54 w 219"/>
                  <a:gd name="T55" fmla="*/ 183 h 279"/>
                  <a:gd name="T56" fmla="*/ 82 w 219"/>
                  <a:gd name="T57" fmla="*/ 120 h 279"/>
                  <a:gd name="T58" fmla="*/ 165 w 219"/>
                  <a:gd name="T59" fmla="*/ 0 h 279"/>
                  <a:gd name="T60" fmla="*/ 212 w 219"/>
                  <a:gd name="T61" fmla="*/ 62 h 279"/>
                  <a:gd name="T62" fmla="*/ 165 w 219"/>
                  <a:gd name="T63" fmla="*/ 15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9" h="279">
                    <a:moveTo>
                      <a:pt x="3" y="217"/>
                    </a:moveTo>
                    <a:cubicBezTo>
                      <a:pt x="4" y="218"/>
                      <a:pt x="6" y="219"/>
                      <a:pt x="8" y="219"/>
                    </a:cubicBezTo>
                    <a:cubicBezTo>
                      <a:pt x="10" y="219"/>
                      <a:pt x="12" y="218"/>
                      <a:pt x="13" y="217"/>
                    </a:cubicBezTo>
                    <a:cubicBezTo>
                      <a:pt x="40" y="190"/>
                      <a:pt x="40" y="190"/>
                      <a:pt x="40" y="190"/>
                    </a:cubicBezTo>
                    <a:cubicBezTo>
                      <a:pt x="49" y="198"/>
                      <a:pt x="49" y="198"/>
                      <a:pt x="49" y="198"/>
                    </a:cubicBezTo>
                    <a:cubicBezTo>
                      <a:pt x="51" y="200"/>
                      <a:pt x="52" y="200"/>
                      <a:pt x="54" y="200"/>
                    </a:cubicBezTo>
                    <a:cubicBezTo>
                      <a:pt x="56" y="200"/>
                      <a:pt x="58" y="200"/>
                      <a:pt x="60" y="198"/>
                    </a:cubicBezTo>
                    <a:cubicBezTo>
                      <a:pt x="110" y="148"/>
                      <a:pt x="110" y="148"/>
                      <a:pt x="110" y="148"/>
                    </a:cubicBezTo>
                    <a:cubicBezTo>
                      <a:pt x="112" y="150"/>
                      <a:pt x="112" y="150"/>
                      <a:pt x="112" y="150"/>
                    </a:cubicBezTo>
                    <a:cubicBezTo>
                      <a:pt x="112" y="173"/>
                      <a:pt x="112" y="173"/>
                      <a:pt x="112" y="173"/>
                    </a:cubicBezTo>
                    <a:cubicBezTo>
                      <a:pt x="66" y="268"/>
                      <a:pt x="66" y="268"/>
                      <a:pt x="66" y="268"/>
                    </a:cubicBezTo>
                    <a:cubicBezTo>
                      <a:pt x="64" y="271"/>
                      <a:pt x="66" y="276"/>
                      <a:pt x="70" y="278"/>
                    </a:cubicBezTo>
                    <a:cubicBezTo>
                      <a:pt x="73" y="279"/>
                      <a:pt x="78" y="278"/>
                      <a:pt x="80" y="274"/>
                    </a:cubicBezTo>
                    <a:cubicBezTo>
                      <a:pt x="112" y="207"/>
                      <a:pt x="112" y="207"/>
                      <a:pt x="112" y="207"/>
                    </a:cubicBezTo>
                    <a:cubicBezTo>
                      <a:pt x="112" y="271"/>
                      <a:pt x="112" y="271"/>
                      <a:pt x="112" y="271"/>
                    </a:cubicBezTo>
                    <a:cubicBezTo>
                      <a:pt x="112" y="275"/>
                      <a:pt x="115" y="278"/>
                      <a:pt x="119" y="278"/>
                    </a:cubicBezTo>
                    <a:cubicBezTo>
                      <a:pt x="123" y="278"/>
                      <a:pt x="127" y="275"/>
                      <a:pt x="127" y="271"/>
                    </a:cubicBezTo>
                    <a:cubicBezTo>
                      <a:pt x="127" y="207"/>
                      <a:pt x="127" y="207"/>
                      <a:pt x="127" y="207"/>
                    </a:cubicBezTo>
                    <a:cubicBezTo>
                      <a:pt x="159" y="274"/>
                      <a:pt x="159" y="274"/>
                      <a:pt x="159" y="274"/>
                    </a:cubicBezTo>
                    <a:cubicBezTo>
                      <a:pt x="160" y="277"/>
                      <a:pt x="163" y="278"/>
                      <a:pt x="165" y="278"/>
                    </a:cubicBezTo>
                    <a:cubicBezTo>
                      <a:pt x="167" y="278"/>
                      <a:pt x="168" y="278"/>
                      <a:pt x="169" y="278"/>
                    </a:cubicBezTo>
                    <a:cubicBezTo>
                      <a:pt x="172" y="276"/>
                      <a:pt x="174" y="271"/>
                      <a:pt x="172" y="268"/>
                    </a:cubicBezTo>
                    <a:cubicBezTo>
                      <a:pt x="127" y="173"/>
                      <a:pt x="127" y="173"/>
                      <a:pt x="127" y="173"/>
                    </a:cubicBezTo>
                    <a:cubicBezTo>
                      <a:pt x="127" y="150"/>
                      <a:pt x="127" y="150"/>
                      <a:pt x="127" y="150"/>
                    </a:cubicBezTo>
                    <a:cubicBezTo>
                      <a:pt x="165" y="111"/>
                      <a:pt x="165" y="111"/>
                      <a:pt x="165" y="111"/>
                    </a:cubicBezTo>
                    <a:cubicBezTo>
                      <a:pt x="170" y="115"/>
                      <a:pt x="170" y="115"/>
                      <a:pt x="170" y="115"/>
                    </a:cubicBezTo>
                    <a:cubicBezTo>
                      <a:pt x="171" y="116"/>
                      <a:pt x="173" y="117"/>
                      <a:pt x="175" y="117"/>
                    </a:cubicBezTo>
                    <a:cubicBezTo>
                      <a:pt x="177" y="117"/>
                      <a:pt x="179" y="116"/>
                      <a:pt x="180" y="115"/>
                    </a:cubicBezTo>
                    <a:cubicBezTo>
                      <a:pt x="208" y="87"/>
                      <a:pt x="208" y="87"/>
                      <a:pt x="208" y="87"/>
                    </a:cubicBezTo>
                    <a:cubicBezTo>
                      <a:pt x="211" y="84"/>
                      <a:pt x="211" y="80"/>
                      <a:pt x="208" y="77"/>
                    </a:cubicBezTo>
                    <a:cubicBezTo>
                      <a:pt x="143" y="12"/>
                      <a:pt x="143" y="12"/>
                      <a:pt x="143" y="12"/>
                    </a:cubicBezTo>
                    <a:cubicBezTo>
                      <a:pt x="140" y="9"/>
                      <a:pt x="135" y="9"/>
                      <a:pt x="132" y="12"/>
                    </a:cubicBezTo>
                    <a:cubicBezTo>
                      <a:pt x="105" y="40"/>
                      <a:pt x="105" y="40"/>
                      <a:pt x="105" y="40"/>
                    </a:cubicBezTo>
                    <a:cubicBezTo>
                      <a:pt x="102" y="43"/>
                      <a:pt x="102" y="47"/>
                      <a:pt x="105" y="50"/>
                    </a:cubicBezTo>
                    <a:cubicBezTo>
                      <a:pt x="109" y="54"/>
                      <a:pt x="109" y="54"/>
                      <a:pt x="109" y="54"/>
                    </a:cubicBezTo>
                    <a:cubicBezTo>
                      <a:pt x="68" y="95"/>
                      <a:pt x="68" y="95"/>
                      <a:pt x="68" y="95"/>
                    </a:cubicBezTo>
                    <a:cubicBezTo>
                      <a:pt x="65" y="98"/>
                      <a:pt x="65" y="103"/>
                      <a:pt x="68" y="106"/>
                    </a:cubicBezTo>
                    <a:cubicBezTo>
                      <a:pt x="72" y="110"/>
                      <a:pt x="72" y="110"/>
                      <a:pt x="72" y="110"/>
                    </a:cubicBezTo>
                    <a:cubicBezTo>
                      <a:pt x="21" y="160"/>
                      <a:pt x="21" y="160"/>
                      <a:pt x="21" y="160"/>
                    </a:cubicBezTo>
                    <a:cubicBezTo>
                      <a:pt x="18" y="163"/>
                      <a:pt x="18" y="168"/>
                      <a:pt x="21" y="171"/>
                    </a:cubicBezTo>
                    <a:cubicBezTo>
                      <a:pt x="30" y="179"/>
                      <a:pt x="30" y="179"/>
                      <a:pt x="30" y="179"/>
                    </a:cubicBezTo>
                    <a:cubicBezTo>
                      <a:pt x="3" y="206"/>
                      <a:pt x="3" y="206"/>
                      <a:pt x="3" y="206"/>
                    </a:cubicBezTo>
                    <a:cubicBezTo>
                      <a:pt x="0" y="209"/>
                      <a:pt x="0" y="214"/>
                      <a:pt x="3" y="217"/>
                    </a:cubicBezTo>
                    <a:close/>
                    <a:moveTo>
                      <a:pt x="138" y="28"/>
                    </a:moveTo>
                    <a:cubicBezTo>
                      <a:pt x="192" y="82"/>
                      <a:pt x="192" y="82"/>
                      <a:pt x="192" y="82"/>
                    </a:cubicBezTo>
                    <a:cubicBezTo>
                      <a:pt x="175" y="99"/>
                      <a:pt x="175" y="99"/>
                      <a:pt x="175" y="99"/>
                    </a:cubicBezTo>
                    <a:cubicBezTo>
                      <a:pt x="120" y="45"/>
                      <a:pt x="120" y="45"/>
                      <a:pt x="120" y="45"/>
                    </a:cubicBezTo>
                    <a:lnTo>
                      <a:pt x="138" y="28"/>
                    </a:lnTo>
                    <a:close/>
                    <a:moveTo>
                      <a:pt x="119" y="65"/>
                    </a:moveTo>
                    <a:cubicBezTo>
                      <a:pt x="155" y="100"/>
                      <a:pt x="155" y="100"/>
                      <a:pt x="155" y="100"/>
                    </a:cubicBezTo>
                    <a:cubicBezTo>
                      <a:pt x="119" y="136"/>
                      <a:pt x="119" y="136"/>
                      <a:pt x="119" y="136"/>
                    </a:cubicBezTo>
                    <a:cubicBezTo>
                      <a:pt x="83" y="100"/>
                      <a:pt x="83" y="100"/>
                      <a:pt x="83" y="100"/>
                    </a:cubicBezTo>
                    <a:lnTo>
                      <a:pt x="119" y="65"/>
                    </a:lnTo>
                    <a:close/>
                    <a:moveTo>
                      <a:pt x="82" y="120"/>
                    </a:moveTo>
                    <a:cubicBezTo>
                      <a:pt x="99" y="138"/>
                      <a:pt x="99" y="138"/>
                      <a:pt x="99" y="138"/>
                    </a:cubicBezTo>
                    <a:cubicBezTo>
                      <a:pt x="54" y="183"/>
                      <a:pt x="54" y="183"/>
                      <a:pt x="54" y="183"/>
                    </a:cubicBezTo>
                    <a:cubicBezTo>
                      <a:pt x="37" y="165"/>
                      <a:pt x="37" y="165"/>
                      <a:pt x="37" y="165"/>
                    </a:cubicBezTo>
                    <a:lnTo>
                      <a:pt x="82" y="120"/>
                    </a:lnTo>
                    <a:close/>
                    <a:moveTo>
                      <a:pt x="158" y="8"/>
                    </a:moveTo>
                    <a:cubicBezTo>
                      <a:pt x="158" y="4"/>
                      <a:pt x="161" y="0"/>
                      <a:pt x="165" y="0"/>
                    </a:cubicBezTo>
                    <a:cubicBezTo>
                      <a:pt x="195" y="0"/>
                      <a:pt x="219" y="25"/>
                      <a:pt x="219" y="54"/>
                    </a:cubicBezTo>
                    <a:cubicBezTo>
                      <a:pt x="219" y="58"/>
                      <a:pt x="216" y="62"/>
                      <a:pt x="212" y="62"/>
                    </a:cubicBezTo>
                    <a:cubicBezTo>
                      <a:pt x="208" y="62"/>
                      <a:pt x="204" y="58"/>
                      <a:pt x="204" y="54"/>
                    </a:cubicBezTo>
                    <a:cubicBezTo>
                      <a:pt x="204" y="33"/>
                      <a:pt x="187" y="15"/>
                      <a:pt x="165" y="15"/>
                    </a:cubicBezTo>
                    <a:cubicBezTo>
                      <a:pt x="161" y="15"/>
                      <a:pt x="158" y="12"/>
                      <a:pt x="158" y="8"/>
                    </a:cubicBezTo>
                    <a:close/>
                  </a:path>
                </a:pathLst>
              </a:custGeom>
              <a:solidFill>
                <a:schemeClr val="bg1"/>
              </a:solidFill>
              <a:ln>
                <a:solidFill>
                  <a:schemeClr val="tx1">
                    <a:lumMod val="85000"/>
                    <a:lumOff val="15000"/>
                  </a:schemeClr>
                </a:solidFill>
              </a:ln>
            </p:spPr>
            <p:txBody>
              <a:bodyPr vert="horz" wrap="square" lIns="91440" tIns="45720" rIns="91440" bIns="45720" numCol="1" anchor="t" anchorCtr="0" compatLnSpc="1"/>
              <a:lstStyle/>
              <a:p>
                <a:endParaRPr lang="zh-CN" altLang="en-US">
                  <a:latin typeface="AXIS Std M" panose="020B0600000000000000" pitchFamily="34" charset="-128"/>
                  <a:ea typeface="AXIS Std M" panose="020B0600000000000000" pitchFamily="34" charset="-128"/>
                </a:endParaRPr>
              </a:p>
            </p:txBody>
          </p:sp>
        </p:grpSp>
        <p:grpSp>
          <p:nvGrpSpPr>
            <p:cNvPr id="54" name="组合 53"/>
            <p:cNvGrpSpPr/>
            <p:nvPr/>
          </p:nvGrpSpPr>
          <p:grpSpPr>
            <a:xfrm>
              <a:off x="13173" y="5513"/>
              <a:ext cx="3559" cy="4353"/>
              <a:chOff x="1429066" y="4797152"/>
              <a:chExt cx="2259965" cy="2764155"/>
            </a:xfrm>
          </p:grpSpPr>
          <p:sp>
            <p:nvSpPr>
              <p:cNvPr id="55" name="矩形 1"/>
              <p:cNvSpPr>
                <a:spLocks noChangeArrowheads="1"/>
              </p:cNvSpPr>
              <p:nvPr>
                <p:custDataLst>
                  <p:tags r:id="rId16"/>
                </p:custDataLst>
              </p:nvPr>
            </p:nvSpPr>
            <p:spPr bwMode="auto">
              <a:xfrm>
                <a:off x="1860978" y="4797152"/>
                <a:ext cx="164200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85000"/>
                        <a:lumOff val="15000"/>
                      </a:schemeClr>
                    </a:solidFill>
                    <a:latin typeface="华文楷体" panose="02010600040101010101" charset="-122"/>
                    <a:ea typeface="华文楷体" panose="02010600040101010101" charset="-122"/>
                  </a:rPr>
                  <a:t>企业文化</a:t>
                </a:r>
                <a:endParaRPr lang="zh-CN" altLang="en-US" sz="2000" dirty="0">
                  <a:solidFill>
                    <a:schemeClr val="tx1">
                      <a:lumMod val="85000"/>
                      <a:lumOff val="15000"/>
                    </a:schemeClr>
                  </a:solidFill>
                  <a:latin typeface="华文楷体" panose="02010600040101010101" charset="-122"/>
                  <a:ea typeface="华文楷体" panose="02010600040101010101" charset="-122"/>
                </a:endParaRPr>
              </a:p>
            </p:txBody>
          </p:sp>
          <p:sp>
            <p:nvSpPr>
              <p:cNvPr id="56" name="文本框 66"/>
              <p:cNvSpPr txBox="1">
                <a:spLocks noChangeArrowheads="1"/>
              </p:cNvSpPr>
              <p:nvPr>
                <p:custDataLst>
                  <p:tags r:id="rId17"/>
                </p:custDataLst>
              </p:nvPr>
            </p:nvSpPr>
            <p:spPr bwMode="auto">
              <a:xfrm>
                <a:off x="1429066" y="5254352"/>
                <a:ext cx="2259965"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sz="1600" dirty="0">
                    <a:solidFill>
                      <a:schemeClr val="tx1">
                        <a:lumMod val="85000"/>
                        <a:lumOff val="15000"/>
                      </a:schemeClr>
                    </a:solidFill>
                    <a:latin typeface="华文楷体" panose="02010600040101010101" charset="-122"/>
                    <a:ea typeface="华文楷体" panose="02010600040101010101" charset="-122"/>
                  </a:rPr>
                  <a:t>雷军非常重视企业文化建设。在小米科技，他倡导"激情、创新、开放、协作"的企业文化理念。这种企业文化激发了员工的积极性和创造力，并为公司的快速发展提供了强大的精神支持</a:t>
                </a:r>
                <a:r>
                  <a:rPr lang="zh-CN" sz="1600" dirty="0">
                    <a:solidFill>
                      <a:schemeClr val="tx1">
                        <a:lumMod val="85000"/>
                        <a:lumOff val="15000"/>
                      </a:schemeClr>
                    </a:solidFill>
                    <a:latin typeface="华文楷体" panose="02010600040101010101" charset="-122"/>
                    <a:ea typeface="华文楷体" panose="02010600040101010101" charset="-122"/>
                  </a:rPr>
                  <a:t>。</a:t>
                </a:r>
                <a:endParaRPr lang="zh-CN" sz="1600" dirty="0">
                  <a:solidFill>
                    <a:schemeClr val="tx1">
                      <a:lumMod val="85000"/>
                      <a:lumOff val="15000"/>
                    </a:schemeClr>
                  </a:solidFill>
                  <a:latin typeface="华文楷体" panose="02010600040101010101" charset="-122"/>
                  <a:ea typeface="华文楷体" panose="02010600040101010101" charset="-122"/>
                </a:endParaRPr>
              </a:p>
            </p:txBody>
          </p:sp>
          <p:cxnSp>
            <p:nvCxnSpPr>
              <p:cNvPr id="57" name="直接连接符 56"/>
              <p:cNvCxnSpPr/>
              <p:nvPr>
                <p:custDataLst>
                  <p:tags r:id="rId18"/>
                </p:custDataLst>
              </p:nvPr>
            </p:nvCxnSpPr>
            <p:spPr>
              <a:xfrm>
                <a:off x="1644827" y="5195964"/>
                <a:ext cx="15843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436896" y="1027323"/>
            <a:ext cx="4503125" cy="5108465"/>
          </a:xfrm>
          <a:prstGeom prst="rect">
            <a:avLst/>
          </a:prstGeom>
          <a:noFill/>
          <a:ln>
            <a:solidFill>
              <a:srgbClr val="1833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7"/>
          <p:cNvGrpSpPr/>
          <p:nvPr/>
        </p:nvGrpSpPr>
        <p:grpSpPr bwMode="auto">
          <a:xfrm>
            <a:off x="1127186" y="1520877"/>
            <a:ext cx="2984895" cy="1242157"/>
            <a:chOff x="2986688" y="338699"/>
            <a:chExt cx="2983393" cy="1242335"/>
          </a:xfrm>
        </p:grpSpPr>
        <p:sp>
          <p:nvSpPr>
            <p:cNvPr id="17" name="文本框 66"/>
            <p:cNvSpPr txBox="1">
              <a:spLocks noChangeArrowheads="1"/>
            </p:cNvSpPr>
            <p:nvPr/>
          </p:nvSpPr>
          <p:spPr bwMode="auto">
            <a:xfrm>
              <a:off x="2989865" y="1374629"/>
              <a:ext cx="2980216" cy="20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lnSpc>
                  <a:spcPts val="900"/>
                </a:lnSpc>
              </a:pPr>
              <a:r>
                <a:rPr lang="en-US" altLang="zh-CN" sz="1400" dirty="0">
                  <a:solidFill>
                    <a:schemeClr val="bg1">
                      <a:lumMod val="65000"/>
                    </a:schemeClr>
                  </a:solidFill>
                  <a:latin typeface="Helvetica" panose="020B0604020202020204" pitchFamily="34" charset="0"/>
                </a:rPr>
                <a:t>Character introduction</a:t>
              </a:r>
              <a:endParaRPr lang="zh-CN" altLang="en-US" sz="1400" dirty="0">
                <a:solidFill>
                  <a:srgbClr val="7F7F7F"/>
                </a:solidFill>
                <a:latin typeface="Helvetica" panose="020B0604020202020204" pitchFamily="34" charset="0"/>
                <a:ea typeface="微软雅黑" panose="020B0503020204020204" pitchFamily="34" charset="-122"/>
                <a:cs typeface="Arial" panose="020B0604020202020204" pitchFamily="34" charset="0"/>
              </a:endParaRPr>
            </a:p>
          </p:txBody>
        </p:sp>
        <p:sp>
          <p:nvSpPr>
            <p:cNvPr id="18" name="文本框 13"/>
            <p:cNvSpPr txBox="1">
              <a:spLocks noChangeArrowheads="1"/>
            </p:cNvSpPr>
            <p:nvPr/>
          </p:nvSpPr>
          <p:spPr bwMode="auto">
            <a:xfrm>
              <a:off x="2986688" y="338699"/>
              <a:ext cx="1961410" cy="7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4000" dirty="0">
                  <a:solidFill>
                    <a:schemeClr val="tx1">
                      <a:lumMod val="75000"/>
                      <a:lumOff val="25000"/>
                    </a:schemeClr>
                  </a:solidFill>
                </a:rPr>
                <a:t>PART ONE</a:t>
              </a:r>
              <a:endParaRPr lang="zh-CN" altLang="en-US" sz="4000" dirty="0">
                <a:solidFill>
                  <a:schemeClr val="tx1">
                    <a:lumMod val="75000"/>
                    <a:lumOff val="25000"/>
                  </a:schemeClr>
                </a:solidFill>
              </a:endParaRPr>
            </a:p>
          </p:txBody>
        </p:sp>
        <p:sp>
          <p:nvSpPr>
            <p:cNvPr id="19" name="文本框 66"/>
            <p:cNvSpPr txBox="1">
              <a:spLocks noChangeArrowheads="1"/>
            </p:cNvSpPr>
            <p:nvPr/>
          </p:nvSpPr>
          <p:spPr bwMode="auto">
            <a:xfrm>
              <a:off x="2989860" y="880115"/>
              <a:ext cx="1401374" cy="46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2400" dirty="0">
                  <a:solidFill>
                    <a:schemeClr val="tx1">
                      <a:lumMod val="75000"/>
                      <a:lumOff val="25000"/>
                    </a:schemeClr>
                  </a:solidFill>
                  <a:latin typeface="隶书" panose="02010509060101010101" charset="-122"/>
                  <a:ea typeface="隶书" panose="02010509060101010101" charset="-122"/>
                </a:rPr>
                <a:t>人物简介</a:t>
              </a:r>
              <a:endParaRPr lang="zh-CN" altLang="en-US" sz="2400" dirty="0">
                <a:solidFill>
                  <a:schemeClr val="tx1">
                    <a:lumMod val="75000"/>
                    <a:lumOff val="25000"/>
                  </a:schemeClr>
                </a:solidFill>
                <a:latin typeface="隶书" panose="02010509060101010101" charset="-122"/>
                <a:ea typeface="隶书" panose="02010509060101010101" charset="-122"/>
              </a:endParaRPr>
            </a:p>
          </p:txBody>
        </p:sp>
        <p:sp>
          <p:nvSpPr>
            <p:cNvPr id="20" name="任意多边形 19"/>
            <p:cNvSpPr/>
            <p:nvPr/>
          </p:nvSpPr>
          <p:spPr>
            <a:xfrm>
              <a:off x="3083475" y="1286573"/>
              <a:ext cx="28719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75000"/>
                    <a:lumOff val="25000"/>
                  </a:schemeClr>
                </a:solidFill>
              </a:endParaRPr>
            </a:p>
          </p:txBody>
        </p:sp>
      </p:grpSp>
      <p:grpSp>
        <p:nvGrpSpPr>
          <p:cNvPr id="21" name="组合 7"/>
          <p:cNvGrpSpPr/>
          <p:nvPr/>
        </p:nvGrpSpPr>
        <p:grpSpPr bwMode="auto">
          <a:xfrm>
            <a:off x="1154570" y="3275623"/>
            <a:ext cx="2957511" cy="1241426"/>
            <a:chOff x="2986688" y="338699"/>
            <a:chExt cx="2956023" cy="1241604"/>
          </a:xfrm>
        </p:grpSpPr>
        <p:sp>
          <p:nvSpPr>
            <p:cNvPr id="22" name="文本框 66"/>
            <p:cNvSpPr txBox="1">
              <a:spLocks noChangeArrowheads="1"/>
            </p:cNvSpPr>
            <p:nvPr/>
          </p:nvSpPr>
          <p:spPr bwMode="auto">
            <a:xfrm>
              <a:off x="2989860" y="1373898"/>
              <a:ext cx="2952851" cy="20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lnSpc>
                  <a:spcPts val="900"/>
                </a:lnSpc>
                <a:defRPr/>
              </a:pPr>
              <a:r>
                <a:rPr lang="en-US" altLang="zh-CN" sz="1400" dirty="0">
                  <a:solidFill>
                    <a:schemeClr val="bg1">
                      <a:lumMod val="65000"/>
                    </a:schemeClr>
                  </a:solidFill>
                  <a:latin typeface="Helvetica" panose="020B0604020202020204" pitchFamily="34" charset="0"/>
                </a:rPr>
                <a:t>Entrepreneurial experience</a:t>
              </a:r>
              <a:r>
                <a:rPr lang="en-US" altLang="zh-CN" sz="800" dirty="0">
                  <a:solidFill>
                    <a:schemeClr val="bg1">
                      <a:lumMod val="65000"/>
                    </a:schemeClr>
                  </a:solidFill>
                  <a:latin typeface="Helvetica" panose="020B0604020202020204" pitchFamily="34" charset="0"/>
                </a:rPr>
                <a:t>.</a:t>
              </a:r>
              <a:endParaRPr lang="zh-CN" altLang="en-US" sz="600" dirty="0">
                <a:solidFill>
                  <a:schemeClr val="bg1">
                    <a:lumMod val="50000"/>
                  </a:schemeClr>
                </a:solidFill>
                <a:latin typeface="Helvetica" panose="020B0604020202020204" pitchFamily="34" charset="0"/>
                <a:ea typeface="微软雅黑" panose="020B0503020204020204" pitchFamily="34" charset="-122"/>
                <a:cs typeface="Arial" panose="020B0604020202020204" pitchFamily="34" charset="0"/>
              </a:endParaRPr>
            </a:p>
          </p:txBody>
        </p:sp>
        <p:sp>
          <p:nvSpPr>
            <p:cNvPr id="23" name="文本框 13"/>
            <p:cNvSpPr txBox="1">
              <a:spLocks noChangeArrowheads="1"/>
            </p:cNvSpPr>
            <p:nvPr/>
          </p:nvSpPr>
          <p:spPr bwMode="auto">
            <a:xfrm>
              <a:off x="2986688" y="338699"/>
              <a:ext cx="2044724" cy="7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4000" dirty="0">
                  <a:solidFill>
                    <a:schemeClr val="tx1">
                      <a:lumMod val="75000"/>
                      <a:lumOff val="25000"/>
                    </a:schemeClr>
                  </a:solidFill>
                </a:rPr>
                <a:t>PART TWO</a:t>
              </a:r>
              <a:endParaRPr lang="zh-CN" altLang="en-US" sz="4000" dirty="0">
                <a:solidFill>
                  <a:schemeClr val="tx1">
                    <a:lumMod val="75000"/>
                    <a:lumOff val="25000"/>
                  </a:schemeClr>
                </a:solidFill>
              </a:endParaRPr>
            </a:p>
          </p:txBody>
        </p:sp>
        <p:sp>
          <p:nvSpPr>
            <p:cNvPr id="24" name="文本框 66"/>
            <p:cNvSpPr txBox="1">
              <a:spLocks noChangeArrowheads="1"/>
            </p:cNvSpPr>
            <p:nvPr/>
          </p:nvSpPr>
          <p:spPr bwMode="auto">
            <a:xfrm>
              <a:off x="2989860" y="880115"/>
              <a:ext cx="1401375" cy="46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2400" dirty="0">
                  <a:solidFill>
                    <a:schemeClr val="tx1">
                      <a:lumMod val="75000"/>
                      <a:lumOff val="25000"/>
                    </a:schemeClr>
                  </a:solidFill>
                  <a:latin typeface="隶书" panose="02010509060101010101" charset="-122"/>
                  <a:ea typeface="隶书" panose="02010509060101010101" charset="-122"/>
                </a:rPr>
                <a:t>创业经历</a:t>
              </a:r>
              <a:endParaRPr lang="zh-CN" altLang="en-US" sz="2400" dirty="0">
                <a:solidFill>
                  <a:schemeClr val="tx1">
                    <a:lumMod val="75000"/>
                    <a:lumOff val="25000"/>
                  </a:schemeClr>
                </a:solidFill>
                <a:latin typeface="隶书" panose="02010509060101010101" charset="-122"/>
                <a:ea typeface="隶书" panose="02010509060101010101" charset="-122"/>
              </a:endParaRPr>
            </a:p>
          </p:txBody>
        </p:sp>
        <p:sp>
          <p:nvSpPr>
            <p:cNvPr id="25" name="任意多边形 24"/>
            <p:cNvSpPr/>
            <p:nvPr/>
          </p:nvSpPr>
          <p:spPr>
            <a:xfrm>
              <a:off x="3083475" y="1286573"/>
              <a:ext cx="28719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75000"/>
                    <a:lumOff val="25000"/>
                  </a:schemeClr>
                </a:solidFill>
              </a:endParaRPr>
            </a:p>
          </p:txBody>
        </p:sp>
      </p:grpSp>
      <p:grpSp>
        <p:nvGrpSpPr>
          <p:cNvPr id="26" name="组合 7"/>
          <p:cNvGrpSpPr/>
          <p:nvPr/>
        </p:nvGrpSpPr>
        <p:grpSpPr bwMode="auto">
          <a:xfrm>
            <a:off x="1127186" y="4892257"/>
            <a:ext cx="4307205" cy="1242157"/>
            <a:chOff x="2986688" y="338699"/>
            <a:chExt cx="4305038" cy="1242335"/>
          </a:xfrm>
        </p:grpSpPr>
        <p:sp>
          <p:nvSpPr>
            <p:cNvPr id="27" name="文本框 66"/>
            <p:cNvSpPr txBox="1">
              <a:spLocks noChangeArrowheads="1"/>
            </p:cNvSpPr>
            <p:nvPr/>
          </p:nvSpPr>
          <p:spPr bwMode="auto">
            <a:xfrm>
              <a:off x="2989865" y="1374629"/>
              <a:ext cx="2980216" cy="20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eaLnBrk="1" hangingPunct="1">
                <a:lnSpc>
                  <a:spcPts val="900"/>
                </a:lnSpc>
              </a:pPr>
              <a:r>
                <a:rPr lang="en-US" altLang="zh-CN" sz="1400" dirty="0">
                  <a:solidFill>
                    <a:schemeClr val="bg1">
                      <a:lumMod val="65000"/>
                    </a:schemeClr>
                  </a:solidFill>
                  <a:latin typeface="Helvetica" panose="020B0604020202020204" pitchFamily="34" charset="0"/>
                </a:rPr>
                <a:t>Secret of success</a:t>
              </a:r>
              <a:r>
                <a:rPr lang="en-US" altLang="zh-CN" sz="800" dirty="0">
                  <a:solidFill>
                    <a:schemeClr val="bg1">
                      <a:lumMod val="65000"/>
                    </a:schemeClr>
                  </a:solidFill>
                  <a:latin typeface="Helvetica" panose="020B0604020202020204" pitchFamily="34" charset="0"/>
                </a:rPr>
                <a:t>.</a:t>
              </a:r>
              <a:endParaRPr lang="zh-CN" altLang="en-US" sz="600" dirty="0">
                <a:solidFill>
                  <a:srgbClr val="7F7F7F"/>
                </a:solidFill>
                <a:latin typeface="Helvetica" panose="020B0604020202020204" pitchFamily="34" charset="0"/>
                <a:ea typeface="微软雅黑" panose="020B0503020204020204" pitchFamily="34" charset="-122"/>
                <a:cs typeface="Arial" panose="020B0604020202020204" pitchFamily="34" charset="0"/>
              </a:endParaRPr>
            </a:p>
          </p:txBody>
        </p:sp>
        <p:sp>
          <p:nvSpPr>
            <p:cNvPr id="28" name="文本框 13"/>
            <p:cNvSpPr txBox="1">
              <a:spLocks noChangeArrowheads="1"/>
            </p:cNvSpPr>
            <p:nvPr/>
          </p:nvSpPr>
          <p:spPr bwMode="auto">
            <a:xfrm>
              <a:off x="2986688" y="338699"/>
              <a:ext cx="4305038" cy="706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defRPr sz="9600">
                  <a:solidFill>
                    <a:schemeClr val="bg1"/>
                  </a:solidFill>
                  <a:latin typeface="Helvetica-Roman-SemiB" pitchFamily="2"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en-US" altLang="zh-CN" sz="4000" dirty="0">
                  <a:solidFill>
                    <a:schemeClr val="tx1">
                      <a:lumMod val="75000"/>
                      <a:lumOff val="25000"/>
                    </a:schemeClr>
                  </a:solidFill>
                </a:rPr>
                <a:t>PART THREE</a:t>
              </a:r>
              <a:endParaRPr lang="zh-CN" altLang="en-US" sz="4000" dirty="0">
                <a:solidFill>
                  <a:schemeClr val="tx1">
                    <a:lumMod val="75000"/>
                    <a:lumOff val="25000"/>
                  </a:schemeClr>
                </a:solidFill>
              </a:endParaRPr>
            </a:p>
          </p:txBody>
        </p:sp>
        <p:sp>
          <p:nvSpPr>
            <p:cNvPr id="29" name="文本框 66"/>
            <p:cNvSpPr txBox="1">
              <a:spLocks noChangeArrowheads="1"/>
            </p:cNvSpPr>
            <p:nvPr/>
          </p:nvSpPr>
          <p:spPr bwMode="auto">
            <a:xfrm>
              <a:off x="2989860" y="880115"/>
              <a:ext cx="1401375" cy="460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defRPr/>
              </a:pPr>
              <a:r>
                <a:rPr lang="zh-CN" altLang="en-US" sz="2400" dirty="0">
                  <a:solidFill>
                    <a:schemeClr val="tx1">
                      <a:lumMod val="75000"/>
                      <a:lumOff val="25000"/>
                    </a:schemeClr>
                  </a:solidFill>
                  <a:latin typeface="隶书" panose="02010509060101010101" charset="-122"/>
                  <a:ea typeface="隶书" panose="02010509060101010101" charset="-122"/>
                </a:rPr>
                <a:t>成功之道</a:t>
              </a:r>
              <a:endParaRPr lang="zh-CN" altLang="en-US" sz="2400" dirty="0">
                <a:solidFill>
                  <a:schemeClr val="tx1">
                    <a:lumMod val="75000"/>
                    <a:lumOff val="25000"/>
                  </a:schemeClr>
                </a:solidFill>
                <a:latin typeface="隶书" panose="02010509060101010101" charset="-122"/>
                <a:ea typeface="隶书" panose="02010509060101010101" charset="-122"/>
              </a:endParaRPr>
            </a:p>
          </p:txBody>
        </p:sp>
        <p:sp>
          <p:nvSpPr>
            <p:cNvPr id="30" name="任意多边形 29"/>
            <p:cNvSpPr/>
            <p:nvPr/>
          </p:nvSpPr>
          <p:spPr>
            <a:xfrm>
              <a:off x="3083475" y="1286573"/>
              <a:ext cx="287193" cy="0"/>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lumMod val="75000"/>
                    <a:lumOff val="25000"/>
                  </a:schemeClr>
                </a:solidFill>
              </a:endParaRPr>
            </a:p>
          </p:txBody>
        </p:sp>
      </p:grpSp>
      <p:grpSp>
        <p:nvGrpSpPr>
          <p:cNvPr id="7" name="组合 6"/>
          <p:cNvGrpSpPr/>
          <p:nvPr/>
        </p:nvGrpSpPr>
        <p:grpSpPr>
          <a:xfrm>
            <a:off x="5846629" y="218456"/>
            <a:ext cx="5722127" cy="6453336"/>
            <a:chOff x="6107687" y="0"/>
            <a:chExt cx="6088523" cy="6866552"/>
          </a:xfrm>
          <a:blipFill>
            <a:blip r:embed="rId1">
              <a:alphaModFix amt="96000"/>
            </a:blip>
            <a:stretch>
              <a:fillRect/>
            </a:stretch>
          </a:blipFill>
        </p:grpSpPr>
        <p:sp>
          <p:nvSpPr>
            <p:cNvPr id="6" name="矩形 5"/>
            <p:cNvSpPr/>
            <p:nvPr/>
          </p:nvSpPr>
          <p:spPr>
            <a:xfrm>
              <a:off x="6107687" y="0"/>
              <a:ext cx="4320480" cy="489225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p:cNvSpPr/>
            <p:nvPr/>
          </p:nvSpPr>
          <p:spPr>
            <a:xfrm>
              <a:off x="7875730" y="1520877"/>
              <a:ext cx="4320480" cy="53456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1" name="组合 30"/>
          <p:cNvGrpSpPr/>
          <p:nvPr/>
        </p:nvGrpSpPr>
        <p:grpSpPr>
          <a:xfrm>
            <a:off x="625755" y="481683"/>
            <a:ext cx="2232249" cy="577316"/>
            <a:chOff x="1127448" y="667389"/>
            <a:chExt cx="2232249" cy="577316"/>
          </a:xfrm>
        </p:grpSpPr>
        <p:sp>
          <p:nvSpPr>
            <p:cNvPr id="32" name="矩形 31"/>
            <p:cNvSpPr/>
            <p:nvPr/>
          </p:nvSpPr>
          <p:spPr>
            <a:xfrm flipH="1">
              <a:off x="1127448" y="667389"/>
              <a:ext cx="1033842" cy="577316"/>
            </a:xfrm>
            <a:prstGeom prst="rect">
              <a:avLst/>
            </a:prstGeom>
            <a:noFill/>
            <a:ln w="38100">
              <a:gradFill flip="none" rotWithShape="1">
                <a:gsLst>
                  <a:gs pos="0">
                    <a:schemeClr val="tx1">
                      <a:lumMod val="85000"/>
                      <a:lumOff val="15000"/>
                    </a:schemeClr>
                  </a:gs>
                  <a:gs pos="38000">
                    <a:schemeClr val="tx1">
                      <a:lumMod val="85000"/>
                      <a:lumOff val="15000"/>
                      <a:alpha val="70000"/>
                    </a:schemeClr>
                  </a:gs>
                  <a:gs pos="73000">
                    <a:schemeClr val="tx1">
                      <a:lumMod val="85000"/>
                      <a:lumOff val="15000"/>
                      <a:alpha val="50000"/>
                    </a:schemeClr>
                  </a:gs>
                  <a:gs pos="100000">
                    <a:schemeClr val="bg1"/>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33" name="文本框 32"/>
            <p:cNvSpPr txBox="1"/>
            <p:nvPr/>
          </p:nvSpPr>
          <p:spPr>
            <a:xfrm>
              <a:off x="1271465" y="694682"/>
              <a:ext cx="2088232" cy="521970"/>
            </a:xfrm>
            <a:prstGeom prst="rect">
              <a:avLst/>
            </a:prstGeom>
            <a:solidFill>
              <a:schemeClr val="bg1"/>
            </a:solidFill>
            <a:ln>
              <a:noFill/>
            </a:ln>
          </p:spPr>
          <p:txBody>
            <a:bodyPr vert="horz" wrap="square" rtlCol="0">
              <a:spAutoFit/>
            </a:bodyPr>
            <a:lstStyle/>
            <a:p>
              <a:pPr>
                <a:defRPr/>
              </a:pPr>
              <a:r>
                <a:rPr lang="en-US" altLang="zh-CN" sz="2800" dirty="0">
                  <a:solidFill>
                    <a:schemeClr val="tx1">
                      <a:lumMod val="85000"/>
                      <a:lumOff val="15000"/>
                    </a:schemeClr>
                  </a:solidFill>
                  <a:latin typeface="华文彩云" panose="02010800040101010101" charset="-122"/>
                  <a:ea typeface="华文彩云" panose="02010800040101010101" charset="-122"/>
                </a:rPr>
                <a:t>CONTECT</a:t>
              </a:r>
              <a:endParaRPr lang="zh-CN" altLang="en-US" sz="2800" dirty="0">
                <a:solidFill>
                  <a:schemeClr val="tx1">
                    <a:lumMod val="85000"/>
                    <a:lumOff val="15000"/>
                  </a:schemeClr>
                </a:solidFill>
                <a:latin typeface="华文彩云" panose="02010800040101010101" charset="-122"/>
                <a:ea typeface="华文彩云" panose="02010800040101010101"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6858000"/>
            <a:chOff x="0" y="0"/>
            <a:chExt cx="12192000" cy="6858000"/>
          </a:xfrm>
        </p:grpSpPr>
        <p:pic>
          <p:nvPicPr>
            <p:cNvPr id="4" name="图片 3"/>
            <p:cNvPicPr>
              <a:picLocks noChangeAspect="1"/>
            </p:cNvPicPr>
            <p:nvPr/>
          </p:nvPicPr>
          <p:blipFill rotWithShape="1">
            <a:blip r:embed="rId1" cstate="email">
              <a:duotone>
                <a:prstClr val="black"/>
                <a:schemeClr val="accent3">
                  <a:tint val="45000"/>
                  <a:satMod val="400000"/>
                </a:schemeClr>
              </a:duotone>
            </a:blip>
            <a:srcRect/>
            <a:stretch>
              <a:fillRect/>
            </a:stretch>
          </p:blipFill>
          <p:spPr>
            <a:xfrm>
              <a:off x="0" y="0"/>
              <a:ext cx="12192000" cy="6858000"/>
            </a:xfrm>
            <a:prstGeom prst="rect">
              <a:avLst/>
            </a:prstGeom>
          </p:spPr>
        </p:pic>
        <p:sp>
          <p:nvSpPr>
            <p:cNvPr id="5" name="矩形 4"/>
            <p:cNvSpPr/>
            <p:nvPr/>
          </p:nvSpPr>
          <p:spPr>
            <a:xfrm>
              <a:off x="0" y="0"/>
              <a:ext cx="10128448" cy="6858000"/>
            </a:xfrm>
            <a:prstGeom prst="rect">
              <a:avLst/>
            </a:prstGeom>
            <a:gradFill flip="none" rotWithShape="1">
              <a:gsLst>
                <a:gs pos="0">
                  <a:schemeClr val="tx1">
                    <a:lumMod val="85000"/>
                    <a:lumOff val="15000"/>
                  </a:schemeClr>
                </a:gs>
                <a:gs pos="50000">
                  <a:schemeClr val="tx1">
                    <a:lumMod val="85000"/>
                    <a:lumOff val="15000"/>
                    <a:alpha val="50000"/>
                  </a:schemeClr>
                </a:gs>
                <a:gs pos="100000">
                  <a:schemeClr val="tx1">
                    <a:lumMod val="85000"/>
                    <a:lumOff val="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文本框 13"/>
          <p:cNvSpPr txBox="1">
            <a:spLocks noChangeArrowheads="1"/>
          </p:cNvSpPr>
          <p:nvPr/>
        </p:nvSpPr>
        <p:spPr bwMode="auto">
          <a:xfrm>
            <a:off x="335360" y="3569077"/>
            <a:ext cx="3528392"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a:r>
              <a:rPr lang="en-US" altLang="zh-CN" sz="6600" dirty="0">
                <a:solidFill>
                  <a:prstClr val="white"/>
                </a:solidFill>
                <a:latin typeface="Helvetica-Roman-SemiB" pitchFamily="2" charset="0"/>
                <a:ea typeface="SimSun-ExtB" panose="02010609060101010101" pitchFamily="49" charset="-122"/>
                <a:cs typeface="Arial" panose="020B0604020202020204" pitchFamily="34" charset="0"/>
              </a:rPr>
              <a:t>PART  ONE</a:t>
            </a:r>
            <a:endParaRPr lang="zh-CN" altLang="en-US" sz="6600" dirty="0">
              <a:solidFill>
                <a:prstClr val="white"/>
              </a:solidFill>
              <a:latin typeface="Helvetica-Roman-SemiB" pitchFamily="2" charset="0"/>
              <a:ea typeface="SimSun-ExtB" panose="02010609060101010101" pitchFamily="49" charset="-122"/>
              <a:cs typeface="Arial" panose="020B0604020202020204" pitchFamily="34" charset="0"/>
            </a:endParaRPr>
          </a:p>
        </p:txBody>
      </p:sp>
      <p:sp>
        <p:nvSpPr>
          <p:cNvPr id="8" name="文本框 66"/>
          <p:cNvSpPr txBox="1">
            <a:spLocks noChangeArrowheads="1"/>
          </p:cNvSpPr>
          <p:nvPr/>
        </p:nvSpPr>
        <p:spPr bwMode="auto">
          <a:xfrm>
            <a:off x="2927118" y="4204474"/>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a:r>
              <a:rPr lang="zh-CN" altLang="en-US" sz="2000" dirty="0">
                <a:solidFill>
                  <a:prstClr val="white"/>
                </a:solidFill>
                <a:latin typeface="华文彩云" panose="02010800040101010101" charset="-122"/>
                <a:ea typeface="华文彩云" panose="02010800040101010101" charset="-122"/>
                <a:cs typeface="Arial" panose="020B0604020202020204" pitchFamily="34" charset="0"/>
              </a:rPr>
              <a:t>人物简介</a:t>
            </a:r>
            <a:endParaRPr lang="zh-CN" altLang="en-US" sz="2000" dirty="0">
              <a:solidFill>
                <a:prstClr val="white"/>
              </a:solidFill>
              <a:latin typeface="华文彩云" panose="02010800040101010101" charset="-122"/>
              <a:ea typeface="华文彩云" panose="02010800040101010101" charset="-122"/>
              <a:cs typeface="Arial" panose="020B0604020202020204" pitchFamily="34" charset="0"/>
            </a:endParaRPr>
          </a:p>
        </p:txBody>
      </p:sp>
      <p:sp>
        <p:nvSpPr>
          <p:cNvPr id="10" name="文本框 66"/>
          <p:cNvSpPr txBox="1">
            <a:spLocks noChangeArrowheads="1"/>
          </p:cNvSpPr>
          <p:nvPr/>
        </p:nvSpPr>
        <p:spPr bwMode="auto">
          <a:xfrm>
            <a:off x="2639463" y="4727615"/>
            <a:ext cx="1786890"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1400" dirty="0">
                <a:solidFill>
                  <a:schemeClr val="bg1"/>
                </a:solidFill>
                <a:latin typeface="Times New Roman" panose="02020603050405020304" charset="0"/>
                <a:ea typeface="华文楷体" panose="02010600040101010101" charset="-122"/>
                <a:cs typeface="Times New Roman" panose="02020603050405020304" charset="0"/>
              </a:rPr>
              <a:t>Character introduction</a:t>
            </a:r>
            <a:endParaRPr lang="en-US" altLang="zh-CN" sz="1400" dirty="0">
              <a:solidFill>
                <a:schemeClr val="bg1"/>
              </a:solidFill>
              <a:latin typeface="Times New Roman" panose="02020603050405020304" charset="0"/>
              <a:ea typeface="华文楷体" panose="02010600040101010101" charset="-122"/>
              <a:cs typeface="Times New Roman" panose="02020603050405020304" charset="0"/>
            </a:endParaRPr>
          </a:p>
        </p:txBody>
      </p:sp>
      <p:cxnSp>
        <p:nvCxnSpPr>
          <p:cNvPr id="12" name="直接连接符 11"/>
          <p:cNvCxnSpPr/>
          <p:nvPr/>
        </p:nvCxnSpPr>
        <p:spPr>
          <a:xfrm>
            <a:off x="406733" y="4653210"/>
            <a:ext cx="4254500" cy="24130"/>
          </a:xfrm>
          <a:prstGeom prst="line">
            <a:avLst/>
          </a:prstGeom>
          <a:ln>
            <a:gradFill flip="none" rotWithShape="1">
              <a:gsLst>
                <a:gs pos="0">
                  <a:schemeClr val="bg1">
                    <a:alpha val="0"/>
                  </a:schemeClr>
                </a:gs>
                <a:gs pos="44000">
                  <a:schemeClr val="bg1">
                    <a:alpha val="50000"/>
                  </a:schemeClr>
                </a:gs>
                <a:gs pos="100000">
                  <a:schemeClr val="bg1"/>
                </a:gs>
              </a:gsLst>
              <a:lin ang="1080000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407368" y="404664"/>
            <a:ext cx="2232249" cy="577316"/>
            <a:chOff x="1127448" y="667389"/>
            <a:chExt cx="2232249" cy="577316"/>
          </a:xfrm>
        </p:grpSpPr>
        <p:sp>
          <p:nvSpPr>
            <p:cNvPr id="21" name="矩形 20"/>
            <p:cNvSpPr/>
            <p:nvPr/>
          </p:nvSpPr>
          <p:spPr>
            <a:xfrm flipH="1">
              <a:off x="1127448" y="667389"/>
              <a:ext cx="1033842" cy="577316"/>
            </a:xfrm>
            <a:prstGeom prst="rect">
              <a:avLst/>
            </a:prstGeom>
            <a:noFill/>
            <a:ln w="38100">
              <a:gradFill flip="none" rotWithShape="1">
                <a:gsLst>
                  <a:gs pos="0">
                    <a:schemeClr val="tx1">
                      <a:lumMod val="85000"/>
                      <a:lumOff val="15000"/>
                    </a:schemeClr>
                  </a:gs>
                  <a:gs pos="38000">
                    <a:schemeClr val="tx1">
                      <a:lumMod val="85000"/>
                      <a:lumOff val="15000"/>
                      <a:alpha val="70000"/>
                    </a:schemeClr>
                  </a:gs>
                  <a:gs pos="73000">
                    <a:schemeClr val="tx1">
                      <a:lumMod val="85000"/>
                      <a:lumOff val="15000"/>
                      <a:alpha val="50000"/>
                    </a:schemeClr>
                  </a:gs>
                  <a:gs pos="100000">
                    <a:schemeClr val="bg1"/>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23" name="文本框 22"/>
            <p:cNvSpPr txBox="1"/>
            <p:nvPr/>
          </p:nvSpPr>
          <p:spPr>
            <a:xfrm>
              <a:off x="1271465" y="694682"/>
              <a:ext cx="2088232" cy="521970"/>
            </a:xfrm>
            <a:prstGeom prst="rect">
              <a:avLst/>
            </a:prstGeom>
            <a:solidFill>
              <a:schemeClr val="bg1"/>
            </a:solidFill>
            <a:ln>
              <a:noFill/>
            </a:ln>
          </p:spPr>
          <p:txBody>
            <a:bodyPr vert="horz" wrap="square" rtlCol="0">
              <a:spAutoFit/>
            </a:bodyPr>
            <a:lstStyle/>
            <a:p>
              <a:pPr>
                <a:defRPr/>
              </a:pPr>
              <a:r>
                <a:rPr lang="zh-CN" altLang="en-US" sz="2800" dirty="0">
                  <a:solidFill>
                    <a:schemeClr val="tx1">
                      <a:lumMod val="85000"/>
                      <a:lumOff val="15000"/>
                    </a:schemeClr>
                  </a:solidFill>
                  <a:latin typeface="华文彩云" panose="02010800040101010101" charset="-122"/>
                  <a:ea typeface="华文彩云" panose="02010800040101010101" charset="-122"/>
                </a:rPr>
                <a:t>人物简介</a:t>
              </a:r>
              <a:endParaRPr lang="zh-CN" altLang="en-US" sz="2800" dirty="0">
                <a:solidFill>
                  <a:schemeClr val="tx1">
                    <a:lumMod val="85000"/>
                    <a:lumOff val="15000"/>
                  </a:schemeClr>
                </a:solidFill>
                <a:latin typeface="华文彩云" panose="02010800040101010101" charset="-122"/>
                <a:ea typeface="华文彩云" panose="02010800040101010101" charset="-122"/>
              </a:endParaRPr>
            </a:p>
          </p:txBody>
        </p:sp>
      </p:grpSp>
      <p:grpSp>
        <p:nvGrpSpPr>
          <p:cNvPr id="3" name="组合 2"/>
          <p:cNvGrpSpPr/>
          <p:nvPr/>
        </p:nvGrpSpPr>
        <p:grpSpPr>
          <a:xfrm>
            <a:off x="5951855" y="1031875"/>
            <a:ext cx="5904230" cy="4794250"/>
            <a:chOff x="9091" y="1396"/>
            <a:chExt cx="9298" cy="7550"/>
          </a:xfrm>
        </p:grpSpPr>
        <p:sp>
          <p:nvSpPr>
            <p:cNvPr id="19" name="矩形 18"/>
            <p:cNvSpPr/>
            <p:nvPr/>
          </p:nvSpPr>
          <p:spPr>
            <a:xfrm>
              <a:off x="9091" y="1396"/>
              <a:ext cx="9299" cy="7551"/>
            </a:xfrm>
            <a:prstGeom prst="rect">
              <a:avLst/>
            </a:prstGeom>
            <a:no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descr="雷军1"/>
            <p:cNvPicPr>
              <a:picLocks noChangeAspect="1"/>
            </p:cNvPicPr>
            <p:nvPr/>
          </p:nvPicPr>
          <p:blipFill>
            <a:blip r:embed="rId1"/>
            <a:stretch>
              <a:fillRect/>
            </a:stretch>
          </p:blipFill>
          <p:spPr>
            <a:xfrm>
              <a:off x="9600" y="1786"/>
              <a:ext cx="8280" cy="6840"/>
            </a:xfrm>
            <a:prstGeom prst="rect">
              <a:avLst/>
            </a:prstGeom>
          </p:spPr>
        </p:pic>
      </p:grpSp>
      <p:grpSp>
        <p:nvGrpSpPr>
          <p:cNvPr id="8" name="组合 7"/>
          <p:cNvGrpSpPr/>
          <p:nvPr/>
        </p:nvGrpSpPr>
        <p:grpSpPr>
          <a:xfrm>
            <a:off x="695325" y="1268730"/>
            <a:ext cx="5097145" cy="4321810"/>
            <a:chOff x="1095" y="1998"/>
            <a:chExt cx="8027" cy="6806"/>
          </a:xfrm>
        </p:grpSpPr>
        <p:sp>
          <p:nvSpPr>
            <p:cNvPr id="14" name="矩形 1"/>
            <p:cNvSpPr>
              <a:spLocks noChangeArrowheads="1"/>
            </p:cNvSpPr>
            <p:nvPr/>
          </p:nvSpPr>
          <p:spPr bwMode="auto">
            <a:xfrm>
              <a:off x="2683" y="1998"/>
              <a:ext cx="2049"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4000" dirty="0">
                  <a:solidFill>
                    <a:schemeClr val="tx1"/>
                  </a:solidFill>
                  <a:latin typeface="华文楷体" panose="02010600040101010101" charset="-122"/>
                  <a:ea typeface="华文楷体" panose="02010600040101010101" charset="-122"/>
                </a:rPr>
                <a:t>雷军</a:t>
              </a:r>
              <a:endParaRPr lang="zh-CN" altLang="en-US" sz="4000" dirty="0">
                <a:solidFill>
                  <a:schemeClr val="tx1"/>
                </a:solidFill>
                <a:latin typeface="华文楷体" panose="02010600040101010101" charset="-122"/>
                <a:ea typeface="华文楷体" panose="02010600040101010101" charset="-122"/>
              </a:endParaRPr>
            </a:p>
          </p:txBody>
        </p:sp>
        <p:sp>
          <p:nvSpPr>
            <p:cNvPr id="17" name="矩形 16"/>
            <p:cNvSpPr/>
            <p:nvPr/>
          </p:nvSpPr>
          <p:spPr>
            <a:xfrm>
              <a:off x="1549" y="4152"/>
              <a:ext cx="7207" cy="1113"/>
            </a:xfrm>
            <a:prstGeom prst="rect">
              <a:avLst/>
            </a:prstGeom>
          </p:spPr>
          <p:txBody>
            <a:bodyPr wrap="square">
              <a:spAutoFit/>
            </a:bodyPr>
            <a:lstStyle/>
            <a:p>
              <a:pPr marL="285750" indent="-285750" eaLnBrk="1" hangingPunct="1">
                <a:buFont typeface="Arial" panose="020B0604020202020204" pitchFamily="34" charset="0"/>
                <a:buChar char="•"/>
                <a:defRPr/>
              </a:pPr>
              <a:r>
                <a:rPr lang="zh-CN" altLang="en-US"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rPr>
                <a:t>1969年出生在湖北省仙桃市；1991年，22岁毕业于武汉大学的计算机系。</a:t>
              </a:r>
              <a:endParaRPr lang="zh-CN" altLang="en-US"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endParaRPr>
            </a:p>
          </p:txBody>
        </p:sp>
        <p:grpSp>
          <p:nvGrpSpPr>
            <p:cNvPr id="25" name="组合 24"/>
            <p:cNvGrpSpPr/>
            <p:nvPr/>
          </p:nvGrpSpPr>
          <p:grpSpPr>
            <a:xfrm>
              <a:off x="1095" y="3132"/>
              <a:ext cx="7514" cy="406"/>
              <a:chOff x="804831" y="2981425"/>
              <a:chExt cx="5579201" cy="257569"/>
            </a:xfrm>
            <a:solidFill>
              <a:schemeClr val="bg1"/>
            </a:solidFill>
          </p:grpSpPr>
          <p:cxnSp>
            <p:nvCxnSpPr>
              <p:cNvPr id="22" name="直接连接符 21"/>
              <p:cNvCxnSpPr/>
              <p:nvPr/>
            </p:nvCxnSpPr>
            <p:spPr>
              <a:xfrm>
                <a:off x="924289" y="3140968"/>
                <a:ext cx="5459743" cy="0"/>
              </a:xfrm>
              <a:prstGeom prst="line">
                <a:avLst/>
              </a:prstGeom>
              <a:grpFill/>
              <a:ln>
                <a:solidFill>
                  <a:srgbClr val="183368"/>
                </a:solidFill>
                <a:prstDash val="dash"/>
              </a:ln>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804831" y="2981425"/>
                <a:ext cx="257569" cy="257569"/>
              </a:xfrm>
              <a:prstGeom prst="ellipse">
                <a:avLst/>
              </a:prstGeom>
              <a:grpFill/>
              <a:ln>
                <a:solidFill>
                  <a:srgbClr val="1833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矩形 25"/>
            <p:cNvSpPr/>
            <p:nvPr/>
          </p:nvSpPr>
          <p:spPr>
            <a:xfrm>
              <a:off x="1545" y="5627"/>
              <a:ext cx="7212" cy="1113"/>
            </a:xfrm>
            <a:prstGeom prst="rect">
              <a:avLst/>
            </a:prstGeom>
          </p:spPr>
          <p:txBody>
            <a:bodyPr wrap="square">
              <a:spAutoFit/>
            </a:bodyPr>
            <a:lstStyle/>
            <a:p>
              <a:pPr marL="285750" indent="-285750" eaLnBrk="1" hangingPunct="1">
                <a:buFont typeface="Arial" panose="020B0604020202020204" pitchFamily="34" charset="0"/>
                <a:buChar char="•"/>
                <a:defRPr/>
              </a:pPr>
              <a:r>
                <a:rPr lang="zh-CN" altLang="en-US"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rPr>
                <a:t>小米科技董事长兼首席执行官；</a:t>
              </a:r>
              <a:endParaRPr lang="zh-CN" altLang="en-US"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endParaRPr>
            </a:p>
            <a:p>
              <a:pPr marL="0" indent="0" eaLnBrk="1" hangingPunct="1">
                <a:buFont typeface="Arial" panose="020B0604020202020204" pitchFamily="34" charset="0"/>
                <a:buNone/>
                <a:defRPr/>
              </a:pPr>
              <a:r>
                <a:rPr lang="en-US" altLang="zh-CN"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rPr>
                <a:t>     </a:t>
              </a:r>
              <a:r>
                <a:rPr lang="zh-CN" altLang="en-US"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rPr>
                <a:t>北京金山软件</a:t>
              </a:r>
              <a:r>
                <a:rPr lang="zh-CN" altLang="en-US"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rPr>
                <a:t>董事长。 </a:t>
              </a:r>
              <a:endParaRPr lang="zh-CN" altLang="en-US"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endParaRPr>
            </a:p>
          </p:txBody>
        </p:sp>
        <p:grpSp>
          <p:nvGrpSpPr>
            <p:cNvPr id="27" name="组合 26"/>
            <p:cNvGrpSpPr/>
            <p:nvPr/>
          </p:nvGrpSpPr>
          <p:grpSpPr>
            <a:xfrm>
              <a:off x="1095" y="8398"/>
              <a:ext cx="7515" cy="406"/>
              <a:chOff x="804831" y="2981425"/>
              <a:chExt cx="5579201" cy="257569"/>
            </a:xfrm>
            <a:solidFill>
              <a:schemeClr val="bg1"/>
            </a:solidFill>
          </p:grpSpPr>
          <p:cxnSp>
            <p:nvCxnSpPr>
              <p:cNvPr id="28" name="直接连接符 27"/>
              <p:cNvCxnSpPr/>
              <p:nvPr/>
            </p:nvCxnSpPr>
            <p:spPr>
              <a:xfrm>
                <a:off x="924289" y="3140968"/>
                <a:ext cx="5459743" cy="0"/>
              </a:xfrm>
              <a:prstGeom prst="line">
                <a:avLst/>
              </a:prstGeom>
              <a:grpFill/>
              <a:ln>
                <a:solidFill>
                  <a:srgbClr val="183368"/>
                </a:solidFill>
                <a:prstDash val="dash"/>
              </a:ln>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804831" y="2981425"/>
                <a:ext cx="257569" cy="257569"/>
              </a:xfrm>
              <a:prstGeom prst="ellipse">
                <a:avLst/>
              </a:prstGeom>
              <a:grpFill/>
              <a:ln>
                <a:solidFill>
                  <a:srgbClr val="1833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1"/>
            <p:cNvSpPr>
              <a:spLocks noChangeArrowheads="1"/>
            </p:cNvSpPr>
            <p:nvPr>
              <p:custDataLst>
                <p:tags r:id="rId2"/>
              </p:custDataLst>
            </p:nvPr>
          </p:nvSpPr>
          <p:spPr bwMode="auto">
            <a:xfrm>
              <a:off x="4270" y="2565"/>
              <a:ext cx="4852"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zh-CN" altLang="en-US" sz="2000" dirty="0">
                  <a:solidFill>
                    <a:schemeClr val="tx1">
                      <a:lumMod val="95000"/>
                      <a:lumOff val="5000"/>
                    </a:schemeClr>
                  </a:solidFill>
                  <a:latin typeface="华文楷体" panose="02010600040101010101" charset="-122"/>
                  <a:ea typeface="华文楷体" panose="02010600040101010101" charset="-122"/>
                </a:rPr>
                <a:t>中国互联网代表人物</a:t>
              </a:r>
              <a:endParaRPr lang="zh-CN" altLang="en-US" sz="2000" dirty="0">
                <a:solidFill>
                  <a:schemeClr val="tx1">
                    <a:lumMod val="95000"/>
                    <a:lumOff val="5000"/>
                  </a:schemeClr>
                </a:solidFill>
                <a:latin typeface="华文楷体" panose="02010600040101010101" charset="-122"/>
                <a:ea typeface="华文楷体" panose="02010600040101010101" charset="-122"/>
              </a:endParaRPr>
            </a:p>
          </p:txBody>
        </p:sp>
        <p:sp>
          <p:nvSpPr>
            <p:cNvPr id="5" name="矩形 4"/>
            <p:cNvSpPr/>
            <p:nvPr>
              <p:custDataLst>
                <p:tags r:id="rId3"/>
              </p:custDataLst>
            </p:nvPr>
          </p:nvSpPr>
          <p:spPr>
            <a:xfrm>
              <a:off x="1545" y="7101"/>
              <a:ext cx="7212" cy="1113"/>
            </a:xfrm>
            <a:prstGeom prst="rect">
              <a:avLst/>
            </a:prstGeom>
          </p:spPr>
          <p:txBody>
            <a:bodyPr wrap="square">
              <a:spAutoFit/>
            </a:bodyPr>
            <a:p>
              <a:pPr marL="285750" indent="-285750" eaLnBrk="1" hangingPunct="1">
                <a:buFont typeface="Arial" panose="020B0604020202020204" pitchFamily="34" charset="0"/>
                <a:buChar char="•"/>
                <a:defRPr/>
              </a:pPr>
              <a:r>
                <a:rPr lang="en-US"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rPr>
                <a:t>2020</a:t>
              </a:r>
              <a:r>
                <a:rPr lang="zh-CN" altLang="en-US"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rPr>
                <a:t>年</a:t>
              </a:r>
              <a:r>
                <a:rPr lang="en-US" altLang="zh-CN"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rPr>
                <a:t>2</a:t>
              </a:r>
              <a:r>
                <a:rPr lang="zh-CN" altLang="en-US"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rPr>
                <a:t>月</a:t>
              </a:r>
              <a:r>
                <a:rPr lang="en-US" altLang="zh-CN"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rPr>
                <a:t>26</a:t>
              </a:r>
              <a:r>
                <a:rPr lang="zh-CN" altLang="en-US"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rPr>
                <a:t>日，以</a:t>
              </a:r>
              <a:r>
                <a:rPr lang="en-US" altLang="zh-CN"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rPr>
                <a:t>1020</a:t>
              </a:r>
              <a:r>
                <a:rPr lang="zh-CN" altLang="en-US"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rPr>
                <a:t>亿人名币财富，名列《胡润全球富豪榜》第</a:t>
              </a:r>
              <a:r>
                <a:rPr lang="en-US" altLang="zh-CN"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rPr>
                <a:t>102</a:t>
              </a:r>
              <a:r>
                <a:rPr lang="zh-CN" altLang="en-US"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rPr>
                <a:t>位。</a:t>
              </a:r>
              <a:endParaRPr lang="zh-CN" altLang="en-US" sz="2000" dirty="0">
                <a:solidFill>
                  <a:schemeClr val="tx1">
                    <a:lumMod val="95000"/>
                    <a:lumOff val="5000"/>
                  </a:schemeClr>
                </a:solidFill>
                <a:latin typeface="华文楷体" panose="02010600040101010101" charset="-122"/>
                <a:ea typeface="华文楷体" panose="02010600040101010101" charset="-122"/>
                <a:cs typeface="华文楷体" panose="02010600040101010101"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6858000"/>
            <a:chOff x="0" y="0"/>
            <a:chExt cx="12192000" cy="6858000"/>
          </a:xfrm>
        </p:grpSpPr>
        <p:pic>
          <p:nvPicPr>
            <p:cNvPr id="4" name="图片 3"/>
            <p:cNvPicPr>
              <a:picLocks noChangeAspect="1"/>
            </p:cNvPicPr>
            <p:nvPr/>
          </p:nvPicPr>
          <p:blipFill rotWithShape="1">
            <a:blip r:embed="rId1" cstate="email">
              <a:duotone>
                <a:prstClr val="black"/>
                <a:schemeClr val="accent3">
                  <a:tint val="45000"/>
                  <a:satMod val="400000"/>
                </a:schemeClr>
              </a:duotone>
            </a:blip>
            <a:srcRect/>
            <a:stretch>
              <a:fillRect/>
            </a:stretch>
          </p:blipFill>
          <p:spPr>
            <a:xfrm>
              <a:off x="0" y="0"/>
              <a:ext cx="12192000" cy="6858000"/>
            </a:xfrm>
            <a:prstGeom prst="rect">
              <a:avLst/>
            </a:prstGeom>
          </p:spPr>
        </p:pic>
        <p:sp>
          <p:nvSpPr>
            <p:cNvPr id="5" name="矩形 4"/>
            <p:cNvSpPr/>
            <p:nvPr/>
          </p:nvSpPr>
          <p:spPr>
            <a:xfrm>
              <a:off x="0" y="0"/>
              <a:ext cx="10128448" cy="6858000"/>
            </a:xfrm>
            <a:prstGeom prst="rect">
              <a:avLst/>
            </a:prstGeom>
            <a:gradFill flip="none" rotWithShape="1">
              <a:gsLst>
                <a:gs pos="0">
                  <a:schemeClr val="tx1">
                    <a:lumMod val="85000"/>
                    <a:lumOff val="15000"/>
                  </a:schemeClr>
                </a:gs>
                <a:gs pos="50000">
                  <a:schemeClr val="tx1">
                    <a:lumMod val="85000"/>
                    <a:lumOff val="15000"/>
                    <a:alpha val="50000"/>
                  </a:schemeClr>
                </a:gs>
                <a:gs pos="100000">
                  <a:schemeClr val="tx1">
                    <a:lumMod val="85000"/>
                    <a:lumOff val="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文本框 13"/>
          <p:cNvSpPr txBox="1">
            <a:spLocks noChangeArrowheads="1"/>
          </p:cNvSpPr>
          <p:nvPr/>
        </p:nvSpPr>
        <p:spPr bwMode="auto">
          <a:xfrm>
            <a:off x="335360" y="3569077"/>
            <a:ext cx="3528392"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a:r>
              <a:rPr lang="en-US" altLang="zh-CN" sz="6600" dirty="0">
                <a:solidFill>
                  <a:prstClr val="white"/>
                </a:solidFill>
                <a:latin typeface="Helvetica-Roman-SemiB" pitchFamily="2" charset="0"/>
                <a:ea typeface="SimSun-ExtB" panose="02010609060101010101" pitchFamily="49" charset="-122"/>
                <a:cs typeface="Arial" panose="020B0604020202020204" pitchFamily="34" charset="0"/>
              </a:rPr>
              <a:t>PART  </a:t>
            </a:r>
            <a:r>
              <a:rPr lang="en-US" altLang="zh-CN" sz="6600" dirty="0">
                <a:solidFill>
                  <a:prstClr val="white"/>
                </a:solidFill>
                <a:latin typeface="Helvetica-Roman-SemiB" pitchFamily="2" charset="0"/>
                <a:ea typeface="SimSun-ExtB" panose="02010609060101010101" pitchFamily="49" charset="-122"/>
                <a:cs typeface="Arial" panose="020B0604020202020204" pitchFamily="34" charset="0"/>
              </a:rPr>
              <a:t>TWO</a:t>
            </a:r>
            <a:endParaRPr lang="en-US" altLang="zh-CN" sz="6600" dirty="0">
              <a:solidFill>
                <a:prstClr val="white"/>
              </a:solidFill>
              <a:latin typeface="Helvetica-Roman-SemiB" pitchFamily="2" charset="0"/>
              <a:ea typeface="SimSun-ExtB" panose="02010609060101010101" pitchFamily="49" charset="-122"/>
              <a:cs typeface="Arial" panose="020B0604020202020204" pitchFamily="34" charset="0"/>
            </a:endParaRPr>
          </a:p>
        </p:txBody>
      </p:sp>
      <p:sp>
        <p:nvSpPr>
          <p:cNvPr id="8" name="文本框 66"/>
          <p:cNvSpPr txBox="1">
            <a:spLocks noChangeArrowheads="1"/>
          </p:cNvSpPr>
          <p:nvPr/>
        </p:nvSpPr>
        <p:spPr bwMode="auto">
          <a:xfrm>
            <a:off x="2927118" y="4149229"/>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a:r>
              <a:rPr lang="zh-CN" altLang="en-US" sz="2000" dirty="0">
                <a:solidFill>
                  <a:prstClr val="white"/>
                </a:solidFill>
                <a:latin typeface="华文彩云" panose="02010800040101010101" charset="-122"/>
                <a:ea typeface="华文彩云" panose="02010800040101010101" charset="-122"/>
                <a:cs typeface="Arial" panose="020B0604020202020204" pitchFamily="34" charset="0"/>
              </a:rPr>
              <a:t>创业经历</a:t>
            </a:r>
            <a:endParaRPr lang="zh-CN" altLang="en-US" sz="2000" dirty="0">
              <a:solidFill>
                <a:prstClr val="white"/>
              </a:solidFill>
              <a:latin typeface="华文彩云" panose="02010800040101010101" charset="-122"/>
              <a:ea typeface="华文彩云" panose="02010800040101010101" charset="-122"/>
              <a:cs typeface="Arial" panose="020B0604020202020204" pitchFamily="34" charset="0"/>
            </a:endParaRPr>
          </a:p>
        </p:txBody>
      </p:sp>
      <p:sp>
        <p:nvSpPr>
          <p:cNvPr id="10" name="文本框 66"/>
          <p:cNvSpPr txBox="1">
            <a:spLocks noChangeArrowheads="1"/>
          </p:cNvSpPr>
          <p:nvPr/>
        </p:nvSpPr>
        <p:spPr bwMode="auto">
          <a:xfrm>
            <a:off x="2423563" y="4725075"/>
            <a:ext cx="210121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1400" dirty="0">
                <a:solidFill>
                  <a:schemeClr val="bg1"/>
                </a:solidFill>
                <a:latin typeface="Times New Roman" panose="02020603050405020304" charset="0"/>
                <a:ea typeface="华文彩云" panose="02010800040101010101" charset="-122"/>
                <a:cs typeface="Times New Roman" panose="02020603050405020304" charset="0"/>
              </a:rPr>
              <a:t>Entrepreneurial experience</a:t>
            </a:r>
            <a:endParaRPr lang="en-US" altLang="zh-CN" sz="1400" dirty="0">
              <a:solidFill>
                <a:schemeClr val="bg1"/>
              </a:solidFill>
              <a:latin typeface="Times New Roman" panose="02020603050405020304" charset="0"/>
              <a:ea typeface="华文彩云" panose="02010800040101010101" charset="-122"/>
              <a:cs typeface="Times New Roman" panose="02020603050405020304" charset="0"/>
            </a:endParaRPr>
          </a:p>
        </p:txBody>
      </p:sp>
      <p:cxnSp>
        <p:nvCxnSpPr>
          <p:cNvPr id="12" name="直接连接符 11"/>
          <p:cNvCxnSpPr/>
          <p:nvPr/>
        </p:nvCxnSpPr>
        <p:spPr>
          <a:xfrm>
            <a:off x="406733" y="4653210"/>
            <a:ext cx="4254500" cy="24130"/>
          </a:xfrm>
          <a:prstGeom prst="line">
            <a:avLst/>
          </a:prstGeom>
          <a:ln>
            <a:gradFill flip="none" rotWithShape="1">
              <a:gsLst>
                <a:gs pos="0">
                  <a:schemeClr val="bg1">
                    <a:alpha val="0"/>
                  </a:schemeClr>
                </a:gs>
                <a:gs pos="44000">
                  <a:schemeClr val="bg1">
                    <a:alpha val="50000"/>
                  </a:schemeClr>
                </a:gs>
                <a:gs pos="100000">
                  <a:schemeClr val="bg1"/>
                </a:gs>
              </a:gsLst>
              <a:lin ang="1080000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8025445" y="981547"/>
            <a:ext cx="3030855" cy="1128632"/>
            <a:chOff x="515545" y="3166252"/>
            <a:chExt cx="3030855" cy="1128632"/>
          </a:xfrm>
        </p:grpSpPr>
        <p:sp>
          <p:nvSpPr>
            <p:cNvPr id="20" name="矩形 1"/>
            <p:cNvSpPr>
              <a:spLocks noChangeArrowheads="1"/>
            </p:cNvSpPr>
            <p:nvPr/>
          </p:nvSpPr>
          <p:spPr bwMode="auto">
            <a:xfrm>
              <a:off x="848285" y="3166252"/>
              <a:ext cx="2214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Tx/>
                <a:buNone/>
              </a:pPr>
              <a:r>
                <a:rPr lang="zh-CN" altLang="en-US" sz="4000" dirty="0">
                  <a:solidFill>
                    <a:schemeClr val="tx1">
                      <a:lumMod val="85000"/>
                      <a:lumOff val="15000"/>
                    </a:schemeClr>
                  </a:solidFill>
                  <a:latin typeface="华文楷体" panose="02010600040101010101" charset="-122"/>
                  <a:ea typeface="华文楷体" panose="02010600040101010101" charset="-122"/>
                </a:rPr>
                <a:t>创业初期</a:t>
              </a:r>
              <a:endParaRPr lang="zh-CN" altLang="en-US" sz="4000" dirty="0">
                <a:solidFill>
                  <a:schemeClr val="tx1">
                    <a:lumMod val="85000"/>
                    <a:lumOff val="15000"/>
                  </a:schemeClr>
                </a:solidFill>
                <a:latin typeface="华文楷体" panose="02010600040101010101" charset="-122"/>
                <a:ea typeface="华文楷体" panose="02010600040101010101" charset="-122"/>
              </a:endParaRPr>
            </a:p>
          </p:txBody>
        </p:sp>
        <p:sp>
          <p:nvSpPr>
            <p:cNvPr id="21" name="文本框 66"/>
            <p:cNvSpPr txBox="1">
              <a:spLocks noChangeArrowheads="1"/>
            </p:cNvSpPr>
            <p:nvPr/>
          </p:nvSpPr>
          <p:spPr bwMode="auto">
            <a:xfrm>
              <a:off x="515545" y="3957699"/>
              <a:ext cx="303085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1600" dirty="0">
                  <a:solidFill>
                    <a:schemeClr val="tx1">
                      <a:lumMod val="50000"/>
                      <a:lumOff val="50000"/>
                    </a:schemeClr>
                  </a:solidFill>
                  <a:latin typeface="Helvetica" panose="020B0604020202020204" pitchFamily="34" charset="0"/>
                </a:rPr>
                <a:t>Initial stage of entrepreneurship</a:t>
              </a:r>
              <a:endParaRPr lang="en-US" altLang="zh-CN" sz="1600" dirty="0">
                <a:solidFill>
                  <a:schemeClr val="tx1">
                    <a:lumMod val="50000"/>
                    <a:lumOff val="50000"/>
                  </a:schemeClr>
                </a:solidFill>
                <a:latin typeface="Helvetica" panose="020B0604020202020204" pitchFamily="34" charset="0"/>
              </a:endParaRPr>
            </a:p>
          </p:txBody>
        </p:sp>
        <p:sp>
          <p:nvSpPr>
            <p:cNvPr id="22" name="任意多边形 21"/>
            <p:cNvSpPr/>
            <p:nvPr/>
          </p:nvSpPr>
          <p:spPr bwMode="auto">
            <a:xfrm>
              <a:off x="515545" y="3847607"/>
              <a:ext cx="2879725" cy="80645"/>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83368"/>
                </a:solidFill>
              </a:endParaRPr>
            </a:p>
          </p:txBody>
        </p:sp>
      </p:grpSp>
      <p:sp>
        <p:nvSpPr>
          <p:cNvPr id="23" name="矩形 22"/>
          <p:cNvSpPr/>
          <p:nvPr/>
        </p:nvSpPr>
        <p:spPr>
          <a:xfrm>
            <a:off x="7104380" y="2487930"/>
            <a:ext cx="4475480" cy="3046095"/>
          </a:xfrm>
          <a:prstGeom prst="rect">
            <a:avLst/>
          </a:prstGeom>
        </p:spPr>
        <p:txBody>
          <a:bodyPr wrap="square">
            <a:spAutoFit/>
          </a:bodyPr>
          <a:lstStyle/>
          <a:p>
            <a:pPr marL="0" indent="457200" eaLnBrk="1" hangingPunct="1">
              <a:buFont typeface="Arial" panose="020B0604020202020204" pitchFamily="34" charset="0"/>
              <a:buNone/>
              <a:defRPr/>
            </a:pPr>
            <a:r>
              <a:rPr lang="zh-CN" altLang="en-US" sz="2400" dirty="0">
                <a:solidFill>
                  <a:schemeClr val="tx1"/>
                </a:solidFill>
                <a:latin typeface="华文楷体" panose="02010600040101010101" charset="-122"/>
                <a:ea typeface="华文楷体" panose="02010600040101010101" charset="-122"/>
                <a:cs typeface="华文楷体" panose="02010600040101010101" charset="-122"/>
              </a:rPr>
              <a:t>大学毕业后，雷军进入金山软件公司工作，并在1992年被聘为公司的总经理。他在金山软件公司工作了近十年，期间推出了多款知名软件产品，如WPS Office、金山词霸等。2002年，他离开金山软件公司，开始寻找新的创业机会。</a:t>
            </a:r>
            <a:endParaRPr lang="zh-CN" altLang="en-US" sz="2400" dirty="0">
              <a:solidFill>
                <a:schemeClr val="tx1"/>
              </a:solidFill>
              <a:latin typeface="华文楷体" panose="02010600040101010101" charset="-122"/>
              <a:ea typeface="华文楷体" panose="02010600040101010101" charset="-122"/>
              <a:cs typeface="华文楷体" panose="02010600040101010101" charset="-122"/>
            </a:endParaRPr>
          </a:p>
        </p:txBody>
      </p:sp>
      <p:grpSp>
        <p:nvGrpSpPr>
          <p:cNvPr id="25" name="组合 24"/>
          <p:cNvGrpSpPr/>
          <p:nvPr/>
        </p:nvGrpSpPr>
        <p:grpSpPr>
          <a:xfrm>
            <a:off x="407368" y="404664"/>
            <a:ext cx="2232249" cy="577316"/>
            <a:chOff x="1127448" y="667389"/>
            <a:chExt cx="2232249" cy="577316"/>
          </a:xfrm>
        </p:grpSpPr>
        <p:sp>
          <p:nvSpPr>
            <p:cNvPr id="26" name="矩形 25"/>
            <p:cNvSpPr/>
            <p:nvPr/>
          </p:nvSpPr>
          <p:spPr>
            <a:xfrm flipH="1">
              <a:off x="1127448" y="667389"/>
              <a:ext cx="1033842" cy="577316"/>
            </a:xfrm>
            <a:prstGeom prst="rect">
              <a:avLst/>
            </a:prstGeom>
            <a:noFill/>
            <a:ln w="38100">
              <a:gradFill flip="none" rotWithShape="1">
                <a:gsLst>
                  <a:gs pos="0">
                    <a:schemeClr val="tx1">
                      <a:lumMod val="85000"/>
                      <a:lumOff val="15000"/>
                    </a:schemeClr>
                  </a:gs>
                  <a:gs pos="38000">
                    <a:schemeClr val="tx1">
                      <a:lumMod val="85000"/>
                      <a:lumOff val="15000"/>
                      <a:alpha val="70000"/>
                    </a:schemeClr>
                  </a:gs>
                  <a:gs pos="73000">
                    <a:schemeClr val="tx1">
                      <a:lumMod val="85000"/>
                      <a:lumOff val="15000"/>
                      <a:alpha val="50000"/>
                    </a:schemeClr>
                  </a:gs>
                  <a:gs pos="100000">
                    <a:schemeClr val="bg1"/>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27" name="文本框 26"/>
            <p:cNvSpPr txBox="1"/>
            <p:nvPr/>
          </p:nvSpPr>
          <p:spPr>
            <a:xfrm>
              <a:off x="1271465" y="694682"/>
              <a:ext cx="2088232" cy="521970"/>
            </a:xfrm>
            <a:prstGeom prst="rect">
              <a:avLst/>
            </a:prstGeom>
            <a:solidFill>
              <a:schemeClr val="bg1"/>
            </a:solidFill>
            <a:ln>
              <a:noFill/>
            </a:ln>
          </p:spPr>
          <p:txBody>
            <a:bodyPr vert="horz" wrap="square" rtlCol="0">
              <a:spAutoFit/>
            </a:bodyPr>
            <a:lstStyle/>
            <a:p>
              <a:pPr>
                <a:defRPr/>
              </a:pPr>
              <a:r>
                <a:rPr lang="zh-CN" altLang="en-US" sz="2800" dirty="0">
                  <a:solidFill>
                    <a:schemeClr val="tx1">
                      <a:lumMod val="85000"/>
                      <a:lumOff val="15000"/>
                    </a:schemeClr>
                  </a:solidFill>
                  <a:latin typeface="华文彩云" panose="02010800040101010101" charset="-122"/>
                  <a:ea typeface="华文彩云" panose="02010800040101010101" charset="-122"/>
                </a:rPr>
                <a:t>创业经历</a:t>
              </a:r>
              <a:endParaRPr lang="zh-CN" altLang="en-US" sz="2800" dirty="0">
                <a:solidFill>
                  <a:schemeClr val="tx1">
                    <a:lumMod val="85000"/>
                    <a:lumOff val="15000"/>
                  </a:schemeClr>
                </a:solidFill>
                <a:latin typeface="华文彩云" panose="02010800040101010101" charset="-122"/>
                <a:ea typeface="华文彩云" panose="02010800040101010101" charset="-122"/>
              </a:endParaRPr>
            </a:p>
          </p:txBody>
        </p:sp>
      </p:grpSp>
      <p:grpSp>
        <p:nvGrpSpPr>
          <p:cNvPr id="4" name="组合 3"/>
          <p:cNvGrpSpPr/>
          <p:nvPr/>
        </p:nvGrpSpPr>
        <p:grpSpPr>
          <a:xfrm>
            <a:off x="-600710" y="1052830"/>
            <a:ext cx="7382510" cy="5364480"/>
            <a:chOff x="-1173" y="1432"/>
            <a:chExt cx="11626" cy="8448"/>
          </a:xfrm>
        </p:grpSpPr>
        <p:pic>
          <p:nvPicPr>
            <p:cNvPr id="3" name="图片 2" descr="雷军2"/>
            <p:cNvPicPr>
              <a:picLocks noChangeAspect="1"/>
            </p:cNvPicPr>
            <p:nvPr>
              <p:custDataLst>
                <p:tags r:id="rId1"/>
              </p:custDataLst>
            </p:nvPr>
          </p:nvPicPr>
          <p:blipFill>
            <a:blip r:embed="rId2"/>
            <a:srcRect l="33657" t="3868" r="546"/>
            <a:stretch>
              <a:fillRect/>
            </a:stretch>
          </p:blipFill>
          <p:spPr>
            <a:xfrm>
              <a:off x="-1173" y="2225"/>
              <a:ext cx="8041" cy="6967"/>
            </a:xfrm>
            <a:prstGeom prst="diamond">
              <a:avLst/>
            </a:prstGeom>
          </p:spPr>
        </p:pic>
        <p:pic>
          <p:nvPicPr>
            <p:cNvPr id="2" name="图片 1" descr="雷军2"/>
            <p:cNvPicPr>
              <a:picLocks noChangeAspect="1"/>
            </p:cNvPicPr>
            <p:nvPr/>
          </p:nvPicPr>
          <p:blipFill>
            <a:blip r:embed="rId2"/>
            <a:srcRect l="33657" t="3868" r="546"/>
            <a:stretch>
              <a:fillRect/>
            </a:stretch>
          </p:blipFill>
          <p:spPr>
            <a:xfrm>
              <a:off x="701" y="1432"/>
              <a:ext cx="9753" cy="8449"/>
            </a:xfrm>
            <a:prstGeom prst="diamond">
              <a:avLst/>
            </a:prstGeom>
            <a:ln w="57150">
              <a:solidFill>
                <a:schemeClr val="bg1"/>
              </a:solidFill>
            </a:ln>
          </p:spPr>
        </p:pic>
      </p:gr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983615" y="1269365"/>
            <a:ext cx="4748530" cy="4413885"/>
            <a:chOff x="1437" y="1885"/>
            <a:chExt cx="7478" cy="6951"/>
          </a:xfrm>
        </p:grpSpPr>
        <p:grpSp>
          <p:nvGrpSpPr>
            <p:cNvPr id="19" name="组合 18"/>
            <p:cNvGrpSpPr/>
            <p:nvPr/>
          </p:nvGrpSpPr>
          <p:grpSpPr>
            <a:xfrm rot="0">
              <a:off x="2909" y="1885"/>
              <a:ext cx="4535" cy="1731"/>
              <a:chOff x="515545" y="3166252"/>
              <a:chExt cx="2879725" cy="1099422"/>
            </a:xfrm>
          </p:grpSpPr>
          <p:sp>
            <p:nvSpPr>
              <p:cNvPr id="20" name="矩形 1"/>
              <p:cNvSpPr>
                <a:spLocks noChangeArrowheads="1"/>
              </p:cNvSpPr>
              <p:nvPr/>
            </p:nvSpPr>
            <p:spPr bwMode="auto">
              <a:xfrm>
                <a:off x="848285" y="3166252"/>
                <a:ext cx="2214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Tx/>
                  <a:buNone/>
                </a:pPr>
                <a:r>
                  <a:rPr lang="zh-CN" altLang="en-US" sz="4000" dirty="0">
                    <a:solidFill>
                      <a:schemeClr val="tx1">
                        <a:lumMod val="85000"/>
                        <a:lumOff val="15000"/>
                      </a:schemeClr>
                    </a:solidFill>
                    <a:latin typeface="华文楷体" panose="02010600040101010101" charset="-122"/>
                    <a:ea typeface="华文楷体" panose="02010600040101010101" charset="-122"/>
                  </a:rPr>
                  <a:t>投资</a:t>
                </a:r>
                <a:r>
                  <a:rPr lang="zh-CN" altLang="en-US" sz="4000" dirty="0">
                    <a:solidFill>
                      <a:schemeClr val="tx1">
                        <a:lumMod val="85000"/>
                        <a:lumOff val="15000"/>
                      </a:schemeClr>
                    </a:solidFill>
                    <a:latin typeface="华文楷体" panose="02010600040101010101" charset="-122"/>
                    <a:ea typeface="华文楷体" panose="02010600040101010101" charset="-122"/>
                  </a:rPr>
                  <a:t>生涯</a:t>
                </a:r>
                <a:endParaRPr lang="zh-CN" altLang="en-US" sz="4000" dirty="0">
                  <a:solidFill>
                    <a:schemeClr val="tx1">
                      <a:lumMod val="85000"/>
                      <a:lumOff val="15000"/>
                    </a:schemeClr>
                  </a:solidFill>
                  <a:latin typeface="华文楷体" panose="02010600040101010101" charset="-122"/>
                  <a:ea typeface="华文楷体" panose="02010600040101010101" charset="-122"/>
                </a:endParaRPr>
              </a:p>
            </p:txBody>
          </p:sp>
          <p:sp>
            <p:nvSpPr>
              <p:cNvPr id="21" name="文本框 66"/>
              <p:cNvSpPr txBox="1">
                <a:spLocks noChangeArrowheads="1"/>
              </p:cNvSpPr>
              <p:nvPr/>
            </p:nvSpPr>
            <p:spPr bwMode="auto">
              <a:xfrm>
                <a:off x="1050215" y="3928489"/>
                <a:ext cx="181038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1600" dirty="0">
                    <a:solidFill>
                      <a:schemeClr val="tx1">
                        <a:lumMod val="50000"/>
                        <a:lumOff val="50000"/>
                      </a:schemeClr>
                    </a:solidFill>
                    <a:latin typeface="Helvetica" panose="020B0604020202020204" pitchFamily="34" charset="0"/>
                  </a:rPr>
                  <a:t>Investment career</a:t>
                </a:r>
                <a:endParaRPr lang="en-US" altLang="zh-CN" sz="1600" dirty="0">
                  <a:solidFill>
                    <a:schemeClr val="tx1">
                      <a:lumMod val="50000"/>
                      <a:lumOff val="50000"/>
                    </a:schemeClr>
                  </a:solidFill>
                  <a:latin typeface="Helvetica" panose="020B0604020202020204" pitchFamily="34" charset="0"/>
                </a:endParaRPr>
              </a:p>
            </p:txBody>
          </p:sp>
          <p:sp>
            <p:nvSpPr>
              <p:cNvPr id="22" name="任意多边形 21"/>
              <p:cNvSpPr/>
              <p:nvPr/>
            </p:nvSpPr>
            <p:spPr bwMode="auto">
              <a:xfrm>
                <a:off x="515545" y="3847607"/>
                <a:ext cx="2879725" cy="80645"/>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83368"/>
                  </a:solidFill>
                </a:endParaRPr>
              </a:p>
            </p:txBody>
          </p:sp>
        </p:grpSp>
        <p:sp>
          <p:nvSpPr>
            <p:cNvPr id="23" name="矩形 22"/>
            <p:cNvSpPr/>
            <p:nvPr/>
          </p:nvSpPr>
          <p:spPr>
            <a:xfrm>
              <a:off x="1437" y="4039"/>
              <a:ext cx="7478" cy="4797"/>
            </a:xfrm>
            <a:prstGeom prst="rect">
              <a:avLst/>
            </a:prstGeom>
          </p:spPr>
          <p:txBody>
            <a:bodyPr wrap="square">
              <a:spAutoFit/>
            </a:bodyPr>
            <a:lstStyle/>
            <a:p>
              <a:pPr marL="0" indent="457200" eaLnBrk="1" hangingPunct="1">
                <a:buFont typeface="Arial" panose="020B0604020202020204" pitchFamily="34" charset="0"/>
                <a:buNone/>
                <a:defRPr/>
              </a:pPr>
              <a:r>
                <a:rPr lang="zh-CN" altLang="en-US" sz="2400" dirty="0">
                  <a:solidFill>
                    <a:schemeClr val="tx1"/>
                  </a:solidFill>
                  <a:latin typeface="华文楷体" panose="02010600040101010101" charset="-122"/>
                  <a:ea typeface="华文楷体" panose="02010600040101010101" charset="-122"/>
                  <a:cs typeface="华文楷体" panose="02010600040101010101" charset="-122"/>
                </a:rPr>
                <a:t>离开金山软件后，雷军开始转向投资领域。他与许诺一起创办了卓越网，这是一家B2C电子商务网站。虽然卓越网最终被亚马逊收购，但雷军在投资领域的尝试并未停止。他相继投资了UCWeb、多玩、凡客诚品等多个创业公司，并取得了不俗的投资回报。</a:t>
              </a:r>
              <a:endParaRPr lang="zh-CN" altLang="en-US" sz="2400" dirty="0">
                <a:solidFill>
                  <a:schemeClr val="tx1"/>
                </a:solidFill>
                <a:latin typeface="华文楷体" panose="02010600040101010101" charset="-122"/>
                <a:ea typeface="华文楷体" panose="02010600040101010101" charset="-122"/>
                <a:cs typeface="华文楷体" panose="02010600040101010101" charset="-122"/>
              </a:endParaRPr>
            </a:p>
          </p:txBody>
        </p:sp>
      </p:grpSp>
      <p:grpSp>
        <p:nvGrpSpPr>
          <p:cNvPr id="25" name="组合 24"/>
          <p:cNvGrpSpPr/>
          <p:nvPr/>
        </p:nvGrpSpPr>
        <p:grpSpPr>
          <a:xfrm>
            <a:off x="407368" y="404664"/>
            <a:ext cx="2232249" cy="577316"/>
            <a:chOff x="1127448" y="667389"/>
            <a:chExt cx="2232249" cy="577316"/>
          </a:xfrm>
        </p:grpSpPr>
        <p:sp>
          <p:nvSpPr>
            <p:cNvPr id="26" name="矩形 25"/>
            <p:cNvSpPr/>
            <p:nvPr/>
          </p:nvSpPr>
          <p:spPr>
            <a:xfrm flipH="1">
              <a:off x="1127448" y="667389"/>
              <a:ext cx="1033842" cy="577316"/>
            </a:xfrm>
            <a:prstGeom prst="rect">
              <a:avLst/>
            </a:prstGeom>
            <a:noFill/>
            <a:ln w="38100">
              <a:gradFill flip="none" rotWithShape="1">
                <a:gsLst>
                  <a:gs pos="0">
                    <a:schemeClr val="tx1">
                      <a:lumMod val="85000"/>
                      <a:lumOff val="15000"/>
                    </a:schemeClr>
                  </a:gs>
                  <a:gs pos="38000">
                    <a:schemeClr val="tx1">
                      <a:lumMod val="85000"/>
                      <a:lumOff val="15000"/>
                      <a:alpha val="70000"/>
                    </a:schemeClr>
                  </a:gs>
                  <a:gs pos="73000">
                    <a:schemeClr val="tx1">
                      <a:lumMod val="85000"/>
                      <a:lumOff val="15000"/>
                      <a:alpha val="50000"/>
                    </a:schemeClr>
                  </a:gs>
                  <a:gs pos="100000">
                    <a:schemeClr val="bg1"/>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27" name="文本框 26"/>
            <p:cNvSpPr txBox="1"/>
            <p:nvPr/>
          </p:nvSpPr>
          <p:spPr>
            <a:xfrm>
              <a:off x="1271465" y="694682"/>
              <a:ext cx="2088232" cy="521970"/>
            </a:xfrm>
            <a:prstGeom prst="rect">
              <a:avLst/>
            </a:prstGeom>
            <a:solidFill>
              <a:schemeClr val="bg1"/>
            </a:solidFill>
            <a:ln>
              <a:noFill/>
            </a:ln>
          </p:spPr>
          <p:txBody>
            <a:bodyPr vert="horz" wrap="square" rtlCol="0">
              <a:spAutoFit/>
            </a:bodyPr>
            <a:lstStyle/>
            <a:p>
              <a:pPr>
                <a:defRPr/>
              </a:pPr>
              <a:r>
                <a:rPr lang="zh-CN" altLang="en-US" sz="2800" dirty="0">
                  <a:solidFill>
                    <a:schemeClr val="tx1">
                      <a:lumMod val="85000"/>
                      <a:lumOff val="15000"/>
                    </a:schemeClr>
                  </a:solidFill>
                  <a:latin typeface="华文彩云" panose="02010800040101010101" charset="-122"/>
                  <a:ea typeface="华文彩云" panose="02010800040101010101" charset="-122"/>
                </a:rPr>
                <a:t>创业经历</a:t>
              </a:r>
              <a:endParaRPr lang="zh-CN" altLang="en-US" sz="2800" dirty="0">
                <a:solidFill>
                  <a:schemeClr val="tx1">
                    <a:lumMod val="85000"/>
                    <a:lumOff val="15000"/>
                  </a:schemeClr>
                </a:solidFill>
                <a:latin typeface="华文彩云" panose="02010800040101010101" charset="-122"/>
                <a:ea typeface="华文彩云" panose="02010800040101010101" charset="-122"/>
              </a:endParaRPr>
            </a:p>
          </p:txBody>
        </p:sp>
      </p:grpSp>
      <p:grpSp>
        <p:nvGrpSpPr>
          <p:cNvPr id="15" name="组合 14"/>
          <p:cNvGrpSpPr/>
          <p:nvPr/>
        </p:nvGrpSpPr>
        <p:grpSpPr>
          <a:xfrm>
            <a:off x="6240145" y="1412875"/>
            <a:ext cx="5551805" cy="4308475"/>
            <a:chOff x="2002" y="2318"/>
            <a:chExt cx="8743" cy="6785"/>
          </a:xfrm>
        </p:grpSpPr>
        <p:pic>
          <p:nvPicPr>
            <p:cNvPr id="14" name="图片 13" descr="雷军背景图3"/>
            <p:cNvPicPr>
              <a:picLocks noChangeAspect="1"/>
            </p:cNvPicPr>
            <p:nvPr>
              <p:custDataLst>
                <p:tags r:id="rId1"/>
              </p:custDataLst>
            </p:nvPr>
          </p:nvPicPr>
          <p:blipFill>
            <a:blip r:embed="rId2"/>
            <a:srcRect l="26975" t="8280" r="1071" b="15"/>
            <a:stretch>
              <a:fillRect/>
            </a:stretch>
          </p:blipFill>
          <p:spPr>
            <a:xfrm>
              <a:off x="3703" y="3019"/>
              <a:ext cx="7043" cy="6084"/>
            </a:xfrm>
            <a:prstGeom prst="hexagon">
              <a:avLst/>
            </a:prstGeom>
          </p:spPr>
        </p:pic>
        <p:pic>
          <p:nvPicPr>
            <p:cNvPr id="13" name="图片 12" descr="雷军背景图3"/>
            <p:cNvPicPr>
              <a:picLocks noChangeAspect="1"/>
            </p:cNvPicPr>
            <p:nvPr/>
          </p:nvPicPr>
          <p:blipFill>
            <a:blip r:embed="rId2"/>
            <a:srcRect l="26975" t="8280" r="1071" b="15"/>
            <a:stretch>
              <a:fillRect/>
            </a:stretch>
          </p:blipFill>
          <p:spPr>
            <a:xfrm>
              <a:off x="2002" y="2318"/>
              <a:ext cx="7258" cy="6269"/>
            </a:xfrm>
            <a:prstGeom prst="hexagon">
              <a:avLst/>
            </a:prstGeom>
            <a:ln w="57150">
              <a:solidFill>
                <a:schemeClr val="bg1"/>
              </a:solidFill>
            </a:ln>
          </p:spPr>
        </p:pic>
      </p:gr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8025445" y="765012"/>
            <a:ext cx="2879725" cy="1099422"/>
            <a:chOff x="515545" y="3166252"/>
            <a:chExt cx="2879725" cy="1099422"/>
          </a:xfrm>
        </p:grpSpPr>
        <p:sp>
          <p:nvSpPr>
            <p:cNvPr id="20" name="矩形 1"/>
            <p:cNvSpPr>
              <a:spLocks noChangeArrowheads="1"/>
            </p:cNvSpPr>
            <p:nvPr/>
          </p:nvSpPr>
          <p:spPr bwMode="auto">
            <a:xfrm>
              <a:off x="848285" y="3166252"/>
              <a:ext cx="2214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l" eaLnBrk="1" hangingPunct="1">
                <a:lnSpc>
                  <a:spcPct val="100000"/>
                </a:lnSpc>
                <a:spcBef>
                  <a:spcPct val="0"/>
                </a:spcBef>
                <a:buFontTx/>
                <a:buNone/>
              </a:pPr>
              <a:r>
                <a:rPr lang="zh-CN" altLang="en-US" sz="4000" dirty="0">
                  <a:solidFill>
                    <a:schemeClr val="tx1">
                      <a:lumMod val="85000"/>
                      <a:lumOff val="15000"/>
                    </a:schemeClr>
                  </a:solidFill>
                  <a:latin typeface="华文楷体" panose="02010600040101010101" charset="-122"/>
                  <a:ea typeface="华文楷体" panose="02010600040101010101" charset="-122"/>
                </a:rPr>
                <a:t>小米科技</a:t>
              </a:r>
              <a:endParaRPr lang="zh-CN" altLang="en-US" sz="4000" dirty="0">
                <a:solidFill>
                  <a:schemeClr val="tx1">
                    <a:lumMod val="85000"/>
                    <a:lumOff val="15000"/>
                  </a:schemeClr>
                </a:solidFill>
                <a:latin typeface="华文楷体" panose="02010600040101010101" charset="-122"/>
                <a:ea typeface="华文楷体" panose="02010600040101010101" charset="-122"/>
              </a:endParaRPr>
            </a:p>
          </p:txBody>
        </p:sp>
        <p:sp>
          <p:nvSpPr>
            <p:cNvPr id="21" name="文本框 66"/>
            <p:cNvSpPr txBox="1">
              <a:spLocks noChangeArrowheads="1"/>
            </p:cNvSpPr>
            <p:nvPr/>
          </p:nvSpPr>
          <p:spPr bwMode="auto">
            <a:xfrm>
              <a:off x="1050215" y="3928489"/>
              <a:ext cx="188404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1600" dirty="0">
                  <a:solidFill>
                    <a:schemeClr val="tx1">
                      <a:lumMod val="50000"/>
                      <a:lumOff val="50000"/>
                    </a:schemeClr>
                  </a:solidFill>
                  <a:latin typeface="Helvetica" panose="020B0604020202020204" pitchFamily="34" charset="0"/>
                </a:rPr>
                <a:t>Xiaomi Technology</a:t>
              </a:r>
              <a:endParaRPr lang="en-US" altLang="zh-CN" sz="1600" dirty="0">
                <a:solidFill>
                  <a:schemeClr val="tx1">
                    <a:lumMod val="50000"/>
                    <a:lumOff val="50000"/>
                  </a:schemeClr>
                </a:solidFill>
                <a:latin typeface="Helvetica" panose="020B0604020202020204" pitchFamily="34" charset="0"/>
              </a:endParaRPr>
            </a:p>
          </p:txBody>
        </p:sp>
        <p:sp>
          <p:nvSpPr>
            <p:cNvPr id="22" name="任意多边形 21"/>
            <p:cNvSpPr/>
            <p:nvPr/>
          </p:nvSpPr>
          <p:spPr bwMode="auto">
            <a:xfrm>
              <a:off x="515545" y="3847607"/>
              <a:ext cx="2879725" cy="80645"/>
            </a:xfrm>
            <a:custGeom>
              <a:avLst/>
              <a:gdLst>
                <a:gd name="connsiteX0" fmla="*/ 0 w 504825"/>
                <a:gd name="connsiteY0" fmla="*/ 0 h 0"/>
                <a:gd name="connsiteX1" fmla="*/ 504825 w 504825"/>
                <a:gd name="connsiteY1" fmla="*/ 0 h 0"/>
              </a:gdLst>
              <a:ahLst/>
              <a:cxnLst>
                <a:cxn ang="0">
                  <a:pos x="connsiteX0" y="connsiteY0"/>
                </a:cxn>
                <a:cxn ang="0">
                  <a:pos x="connsiteX1" y="connsiteY1"/>
                </a:cxn>
              </a:cxnLst>
              <a:rect l="l" t="t" r="r" b="b"/>
              <a:pathLst>
                <a:path w="504825">
                  <a:moveTo>
                    <a:pt x="0" y="0"/>
                  </a:moveTo>
                  <a:lnTo>
                    <a:pt x="504825" y="0"/>
                  </a:lnTo>
                </a:path>
              </a:pathLst>
            </a:custGeom>
            <a:no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solidFill>
                  <a:srgbClr val="183368"/>
                </a:solidFill>
              </a:endParaRPr>
            </a:p>
          </p:txBody>
        </p:sp>
      </p:grpSp>
      <p:sp>
        <p:nvSpPr>
          <p:cNvPr id="23" name="矩形 22"/>
          <p:cNvSpPr/>
          <p:nvPr/>
        </p:nvSpPr>
        <p:spPr>
          <a:xfrm>
            <a:off x="7031990" y="2132965"/>
            <a:ext cx="4752975" cy="4154170"/>
          </a:xfrm>
          <a:prstGeom prst="rect">
            <a:avLst/>
          </a:prstGeom>
        </p:spPr>
        <p:txBody>
          <a:bodyPr wrap="square">
            <a:spAutoFit/>
          </a:bodyPr>
          <a:lstStyle/>
          <a:p>
            <a:pPr marL="0" indent="457200" eaLnBrk="1" hangingPunct="1">
              <a:buFont typeface="Arial" panose="020B0604020202020204" pitchFamily="34" charset="0"/>
              <a:buNone/>
              <a:defRPr/>
            </a:pPr>
            <a:r>
              <a:rPr lang="zh-CN" altLang="en-US" sz="2400" dirty="0">
                <a:solidFill>
                  <a:schemeClr val="tx1"/>
                </a:solidFill>
                <a:latin typeface="华文楷体" panose="02010600040101010101" charset="-122"/>
                <a:ea typeface="华文楷体" panose="02010600040101010101" charset="-122"/>
                <a:cs typeface="华文楷体" panose="02010600040101010101" charset="-122"/>
              </a:rPr>
              <a:t>2010年，雷军创办了小米科技公司，这是一家专注于智能手机和智能家居等智能硬件设备的公司。小米科技在短短几年内就成为了全球智能手机市场的重要一员，推出了多款热销手机产品，如小米系列、红米系列等。现在小米科技已经发展成为一个庞大的智能硬件生态系统，除了手机外，还涉及家居、穿戴设备、音响、电视等多个领域。</a:t>
            </a:r>
            <a:endParaRPr lang="zh-CN" altLang="en-US" sz="2400" dirty="0">
              <a:solidFill>
                <a:schemeClr val="tx1"/>
              </a:solidFill>
              <a:latin typeface="华文楷体" panose="02010600040101010101" charset="-122"/>
              <a:ea typeface="华文楷体" panose="02010600040101010101" charset="-122"/>
              <a:cs typeface="华文楷体" panose="02010600040101010101" charset="-122"/>
            </a:endParaRPr>
          </a:p>
        </p:txBody>
      </p:sp>
      <p:grpSp>
        <p:nvGrpSpPr>
          <p:cNvPr id="25" name="组合 24"/>
          <p:cNvGrpSpPr/>
          <p:nvPr/>
        </p:nvGrpSpPr>
        <p:grpSpPr>
          <a:xfrm>
            <a:off x="407368" y="404664"/>
            <a:ext cx="2232249" cy="577316"/>
            <a:chOff x="1127448" y="667389"/>
            <a:chExt cx="2232249" cy="577316"/>
          </a:xfrm>
        </p:grpSpPr>
        <p:sp>
          <p:nvSpPr>
            <p:cNvPr id="26" name="矩形 25"/>
            <p:cNvSpPr/>
            <p:nvPr/>
          </p:nvSpPr>
          <p:spPr>
            <a:xfrm flipH="1">
              <a:off x="1127448" y="667389"/>
              <a:ext cx="1033842" cy="577316"/>
            </a:xfrm>
            <a:prstGeom prst="rect">
              <a:avLst/>
            </a:prstGeom>
            <a:noFill/>
            <a:ln w="38100">
              <a:gradFill flip="none" rotWithShape="1">
                <a:gsLst>
                  <a:gs pos="0">
                    <a:schemeClr val="tx1">
                      <a:lumMod val="85000"/>
                      <a:lumOff val="15000"/>
                    </a:schemeClr>
                  </a:gs>
                  <a:gs pos="38000">
                    <a:schemeClr val="tx1">
                      <a:lumMod val="85000"/>
                      <a:lumOff val="15000"/>
                      <a:alpha val="70000"/>
                    </a:schemeClr>
                  </a:gs>
                  <a:gs pos="73000">
                    <a:schemeClr val="tx1">
                      <a:lumMod val="85000"/>
                      <a:lumOff val="15000"/>
                      <a:alpha val="50000"/>
                    </a:schemeClr>
                  </a:gs>
                  <a:gs pos="100000">
                    <a:schemeClr val="bg1"/>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27" name="文本框 26"/>
            <p:cNvSpPr txBox="1"/>
            <p:nvPr/>
          </p:nvSpPr>
          <p:spPr>
            <a:xfrm>
              <a:off x="1271465" y="694682"/>
              <a:ext cx="2088232" cy="521970"/>
            </a:xfrm>
            <a:prstGeom prst="rect">
              <a:avLst/>
            </a:prstGeom>
            <a:solidFill>
              <a:schemeClr val="bg1"/>
            </a:solidFill>
            <a:ln>
              <a:noFill/>
            </a:ln>
          </p:spPr>
          <p:txBody>
            <a:bodyPr vert="horz" wrap="square" rtlCol="0">
              <a:spAutoFit/>
            </a:bodyPr>
            <a:lstStyle/>
            <a:p>
              <a:pPr>
                <a:defRPr/>
              </a:pPr>
              <a:r>
                <a:rPr lang="zh-CN" altLang="en-US" sz="2800" dirty="0">
                  <a:solidFill>
                    <a:schemeClr val="tx1">
                      <a:lumMod val="85000"/>
                      <a:lumOff val="15000"/>
                    </a:schemeClr>
                  </a:solidFill>
                  <a:latin typeface="华文彩云" panose="02010800040101010101" charset="-122"/>
                  <a:ea typeface="华文彩云" panose="02010800040101010101" charset="-122"/>
                </a:rPr>
                <a:t>创业经历</a:t>
              </a:r>
              <a:endParaRPr lang="zh-CN" altLang="en-US" sz="2800" dirty="0">
                <a:solidFill>
                  <a:schemeClr val="tx1">
                    <a:lumMod val="85000"/>
                    <a:lumOff val="15000"/>
                  </a:schemeClr>
                </a:solidFill>
                <a:latin typeface="华文彩云" panose="02010800040101010101" charset="-122"/>
                <a:ea typeface="华文彩云" panose="02010800040101010101" charset="-122"/>
              </a:endParaRPr>
            </a:p>
          </p:txBody>
        </p:sp>
      </p:grpSp>
      <p:grpSp>
        <p:nvGrpSpPr>
          <p:cNvPr id="10" name="组合 9"/>
          <p:cNvGrpSpPr/>
          <p:nvPr/>
        </p:nvGrpSpPr>
        <p:grpSpPr>
          <a:xfrm>
            <a:off x="479425" y="1485265"/>
            <a:ext cx="6233160" cy="4243705"/>
            <a:chOff x="1095" y="2999"/>
            <a:chExt cx="9816" cy="6683"/>
          </a:xfrm>
        </p:grpSpPr>
        <p:pic>
          <p:nvPicPr>
            <p:cNvPr id="8" name="图片 7" descr="雷军3"/>
            <p:cNvPicPr>
              <a:picLocks noChangeAspect="1"/>
            </p:cNvPicPr>
            <p:nvPr>
              <p:custDataLst>
                <p:tags r:id="rId1"/>
              </p:custDataLst>
            </p:nvPr>
          </p:nvPicPr>
          <p:blipFill>
            <a:blip r:embed="rId2"/>
            <a:srcRect r="13404"/>
            <a:stretch>
              <a:fillRect/>
            </a:stretch>
          </p:blipFill>
          <p:spPr>
            <a:xfrm>
              <a:off x="1095" y="3813"/>
              <a:ext cx="6914" cy="5056"/>
            </a:xfrm>
            <a:prstGeom prst="rect">
              <a:avLst/>
            </a:prstGeom>
            <a:ln w="57150">
              <a:solidFill>
                <a:schemeClr val="bg1"/>
              </a:solidFill>
            </a:ln>
          </p:spPr>
        </p:pic>
        <p:pic>
          <p:nvPicPr>
            <p:cNvPr id="6" name="图片 5" descr="雷军3"/>
            <p:cNvPicPr>
              <a:picLocks noChangeAspect="1"/>
            </p:cNvPicPr>
            <p:nvPr/>
          </p:nvPicPr>
          <p:blipFill>
            <a:blip r:embed="rId2"/>
            <a:srcRect r="13404"/>
            <a:stretch>
              <a:fillRect/>
            </a:stretch>
          </p:blipFill>
          <p:spPr>
            <a:xfrm>
              <a:off x="2683" y="5060"/>
              <a:ext cx="6320" cy="4622"/>
            </a:xfrm>
            <a:prstGeom prst="rect">
              <a:avLst/>
            </a:prstGeom>
            <a:ln w="57150">
              <a:solidFill>
                <a:schemeClr val="bg1"/>
              </a:solidFill>
            </a:ln>
          </p:spPr>
        </p:pic>
        <p:pic>
          <p:nvPicPr>
            <p:cNvPr id="7" name="图片 6" descr="雷军3"/>
            <p:cNvPicPr>
              <a:picLocks noChangeAspect="1"/>
            </p:cNvPicPr>
            <p:nvPr>
              <p:custDataLst>
                <p:tags r:id="rId3"/>
              </p:custDataLst>
            </p:nvPr>
          </p:nvPicPr>
          <p:blipFill>
            <a:blip r:embed="rId2"/>
            <a:srcRect r="13404"/>
            <a:stretch>
              <a:fillRect/>
            </a:stretch>
          </p:blipFill>
          <p:spPr>
            <a:xfrm>
              <a:off x="4157" y="2999"/>
              <a:ext cx="6754" cy="4935"/>
            </a:xfrm>
            <a:prstGeom prst="rect">
              <a:avLst/>
            </a:prstGeom>
            <a:ln w="57150">
              <a:solidFill>
                <a:schemeClr val="bg1"/>
              </a:solidFill>
            </a:ln>
          </p:spPr>
        </p:pic>
      </p:gr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0" y="0"/>
            <a:ext cx="12192000" cy="6858000"/>
            <a:chOff x="0" y="0"/>
            <a:chExt cx="12192000" cy="6858000"/>
          </a:xfrm>
        </p:grpSpPr>
        <p:pic>
          <p:nvPicPr>
            <p:cNvPr id="4" name="图片 3"/>
            <p:cNvPicPr>
              <a:picLocks noChangeAspect="1"/>
            </p:cNvPicPr>
            <p:nvPr/>
          </p:nvPicPr>
          <p:blipFill rotWithShape="1">
            <a:blip r:embed="rId1" cstate="email">
              <a:duotone>
                <a:prstClr val="black"/>
                <a:schemeClr val="accent3">
                  <a:tint val="45000"/>
                  <a:satMod val="400000"/>
                </a:schemeClr>
              </a:duotone>
            </a:blip>
            <a:srcRect/>
            <a:stretch>
              <a:fillRect/>
            </a:stretch>
          </p:blipFill>
          <p:spPr>
            <a:xfrm>
              <a:off x="0" y="0"/>
              <a:ext cx="12192000" cy="6858000"/>
            </a:xfrm>
            <a:prstGeom prst="rect">
              <a:avLst/>
            </a:prstGeom>
          </p:spPr>
        </p:pic>
        <p:sp>
          <p:nvSpPr>
            <p:cNvPr id="5" name="矩形 4"/>
            <p:cNvSpPr/>
            <p:nvPr/>
          </p:nvSpPr>
          <p:spPr>
            <a:xfrm>
              <a:off x="0" y="0"/>
              <a:ext cx="10128448" cy="6858000"/>
            </a:xfrm>
            <a:prstGeom prst="rect">
              <a:avLst/>
            </a:prstGeom>
            <a:gradFill flip="none" rotWithShape="1">
              <a:gsLst>
                <a:gs pos="0">
                  <a:schemeClr val="tx1">
                    <a:lumMod val="85000"/>
                    <a:lumOff val="15000"/>
                  </a:schemeClr>
                </a:gs>
                <a:gs pos="50000">
                  <a:schemeClr val="tx1">
                    <a:lumMod val="85000"/>
                    <a:lumOff val="15000"/>
                    <a:alpha val="50000"/>
                  </a:schemeClr>
                </a:gs>
                <a:gs pos="100000">
                  <a:schemeClr val="tx1">
                    <a:lumMod val="85000"/>
                    <a:lumOff val="15000"/>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7" name="文本框 13"/>
          <p:cNvSpPr txBox="1">
            <a:spLocks noChangeArrowheads="1"/>
          </p:cNvSpPr>
          <p:nvPr/>
        </p:nvSpPr>
        <p:spPr bwMode="auto">
          <a:xfrm>
            <a:off x="335360" y="3569077"/>
            <a:ext cx="3528392"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a:r>
              <a:rPr lang="en-US" altLang="zh-CN" sz="6600" dirty="0">
                <a:solidFill>
                  <a:prstClr val="white"/>
                </a:solidFill>
                <a:latin typeface="Helvetica-Roman-SemiB" pitchFamily="2" charset="0"/>
                <a:ea typeface="SimSun-ExtB" panose="02010609060101010101" pitchFamily="49" charset="-122"/>
                <a:cs typeface="Arial" panose="020B0604020202020204" pitchFamily="34" charset="0"/>
              </a:rPr>
              <a:t>PART  </a:t>
            </a:r>
            <a:r>
              <a:rPr lang="en-US" altLang="zh-CN" sz="6600" dirty="0">
                <a:solidFill>
                  <a:prstClr val="white"/>
                </a:solidFill>
                <a:latin typeface="Helvetica-Roman-SemiB" pitchFamily="2" charset="0"/>
                <a:ea typeface="SimSun-ExtB" panose="02010609060101010101" pitchFamily="49" charset="-122"/>
                <a:cs typeface="Arial" panose="020B0604020202020204" pitchFamily="34" charset="0"/>
              </a:rPr>
              <a:t>THREE</a:t>
            </a:r>
            <a:endParaRPr lang="en-US" altLang="zh-CN" sz="6600" dirty="0">
              <a:solidFill>
                <a:prstClr val="white"/>
              </a:solidFill>
              <a:latin typeface="Helvetica-Roman-SemiB" pitchFamily="2" charset="0"/>
              <a:ea typeface="SimSun-ExtB" panose="02010609060101010101" pitchFamily="49" charset="-122"/>
              <a:cs typeface="Arial" panose="020B0604020202020204" pitchFamily="34" charset="0"/>
            </a:endParaRPr>
          </a:p>
        </p:txBody>
      </p:sp>
      <p:sp>
        <p:nvSpPr>
          <p:cNvPr id="8" name="文本框 66"/>
          <p:cNvSpPr txBox="1">
            <a:spLocks noChangeArrowheads="1"/>
          </p:cNvSpPr>
          <p:nvPr/>
        </p:nvSpPr>
        <p:spPr bwMode="auto">
          <a:xfrm>
            <a:off x="3431308" y="4149229"/>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panose="020F0502020204030204" pitchFamily="34" charset="0"/>
                <a:ea typeface="宋体" panose="02010600030101010101" pitchFamily="2" charset="-122"/>
              </a:defRPr>
            </a:lvl1pPr>
            <a:lvl2pPr marL="742950" indent="-285750">
              <a:defRPr sz="1300">
                <a:solidFill>
                  <a:schemeClr val="tx1"/>
                </a:solidFill>
                <a:latin typeface="Calibri" panose="020F0502020204030204" pitchFamily="34" charset="0"/>
                <a:ea typeface="宋体" panose="02010600030101010101" pitchFamily="2" charset="-122"/>
              </a:defRPr>
            </a:lvl2pPr>
            <a:lvl3pPr marL="1143000" indent="-228600">
              <a:defRPr sz="1300">
                <a:solidFill>
                  <a:schemeClr val="tx1"/>
                </a:solidFill>
                <a:latin typeface="Calibri" panose="020F0502020204030204" pitchFamily="34" charset="0"/>
                <a:ea typeface="宋体" panose="02010600030101010101" pitchFamily="2" charset="-122"/>
              </a:defRPr>
            </a:lvl3pPr>
            <a:lvl4pPr marL="1600200" indent="-228600">
              <a:defRPr sz="1300">
                <a:solidFill>
                  <a:schemeClr val="tx1"/>
                </a:solidFill>
                <a:latin typeface="Calibri" panose="020F0502020204030204" pitchFamily="34" charset="0"/>
                <a:ea typeface="宋体" panose="02010600030101010101" pitchFamily="2" charset="-122"/>
              </a:defRPr>
            </a:lvl4pPr>
            <a:lvl5pPr marL="2057400" indent="-228600">
              <a:defRPr sz="1300">
                <a:solidFill>
                  <a:schemeClr val="tx1"/>
                </a:solidFill>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solidFill>
                  <a:schemeClr val="tx1"/>
                </a:solidFill>
                <a:latin typeface="Calibri" panose="020F0502020204030204" pitchFamily="34" charset="0"/>
                <a:ea typeface="宋体" panose="02010600030101010101" pitchFamily="2" charset="-122"/>
              </a:defRPr>
            </a:lvl9pPr>
          </a:lstStyle>
          <a:p>
            <a:pPr defTabSz="685800"/>
            <a:r>
              <a:rPr lang="zh-CN" altLang="en-US" sz="2000" dirty="0">
                <a:solidFill>
                  <a:prstClr val="white"/>
                </a:solidFill>
                <a:latin typeface="华文彩云" panose="02010800040101010101" charset="-122"/>
                <a:ea typeface="华文彩云" panose="02010800040101010101" charset="-122"/>
                <a:cs typeface="Arial" panose="020B0604020202020204" pitchFamily="34" charset="0"/>
              </a:rPr>
              <a:t>成功</a:t>
            </a:r>
            <a:r>
              <a:rPr lang="zh-CN" altLang="en-US" sz="2000" dirty="0">
                <a:solidFill>
                  <a:prstClr val="white"/>
                </a:solidFill>
                <a:latin typeface="华文彩云" panose="02010800040101010101" charset="-122"/>
                <a:ea typeface="华文彩云" panose="02010800040101010101" charset="-122"/>
                <a:cs typeface="Arial" panose="020B0604020202020204" pitchFamily="34" charset="0"/>
              </a:rPr>
              <a:t>之道</a:t>
            </a:r>
            <a:endParaRPr lang="zh-CN" altLang="en-US" sz="2000" dirty="0">
              <a:solidFill>
                <a:prstClr val="white"/>
              </a:solidFill>
              <a:latin typeface="华文彩云" panose="02010800040101010101" charset="-122"/>
              <a:ea typeface="华文彩云" panose="02010800040101010101" charset="-122"/>
              <a:cs typeface="Arial" panose="020B0604020202020204" pitchFamily="34" charset="0"/>
            </a:endParaRPr>
          </a:p>
        </p:txBody>
      </p:sp>
      <p:sp>
        <p:nvSpPr>
          <p:cNvPr id="10" name="文本框 66"/>
          <p:cNvSpPr txBox="1">
            <a:spLocks noChangeArrowheads="1"/>
          </p:cNvSpPr>
          <p:nvPr/>
        </p:nvSpPr>
        <p:spPr bwMode="auto">
          <a:xfrm>
            <a:off x="3431308" y="4725075"/>
            <a:ext cx="1396365" cy="306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algn="l">
              <a:defRPr/>
            </a:pPr>
            <a:r>
              <a:rPr lang="en-US" altLang="zh-CN" sz="1400" dirty="0">
                <a:solidFill>
                  <a:schemeClr val="bg1"/>
                </a:solidFill>
                <a:latin typeface="Times New Roman" panose="02020603050405020304" charset="0"/>
                <a:ea typeface="华文彩云" panose="02010800040101010101" charset="-122"/>
                <a:cs typeface="Times New Roman" panose="02020603050405020304" charset="0"/>
              </a:rPr>
              <a:t>Secret of success</a:t>
            </a:r>
            <a:endParaRPr lang="en-US" altLang="zh-CN" sz="1400" dirty="0">
              <a:solidFill>
                <a:schemeClr val="bg1"/>
              </a:solidFill>
              <a:latin typeface="Times New Roman" panose="02020603050405020304" charset="0"/>
              <a:ea typeface="华文彩云" panose="02010800040101010101" charset="-122"/>
              <a:cs typeface="Times New Roman" panose="02020603050405020304" charset="0"/>
            </a:endParaRPr>
          </a:p>
        </p:txBody>
      </p:sp>
      <p:cxnSp>
        <p:nvCxnSpPr>
          <p:cNvPr id="12" name="直接连接符 11"/>
          <p:cNvCxnSpPr/>
          <p:nvPr/>
        </p:nvCxnSpPr>
        <p:spPr>
          <a:xfrm>
            <a:off x="406733" y="4653210"/>
            <a:ext cx="4254500" cy="24130"/>
          </a:xfrm>
          <a:prstGeom prst="line">
            <a:avLst/>
          </a:prstGeom>
          <a:ln>
            <a:gradFill flip="none" rotWithShape="1">
              <a:gsLst>
                <a:gs pos="0">
                  <a:schemeClr val="bg1">
                    <a:alpha val="0"/>
                  </a:schemeClr>
                </a:gs>
                <a:gs pos="44000">
                  <a:schemeClr val="bg1">
                    <a:alpha val="50000"/>
                  </a:schemeClr>
                </a:gs>
                <a:gs pos="100000">
                  <a:schemeClr val="bg1"/>
                </a:gs>
              </a:gsLst>
              <a:lin ang="1080000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50">
        <p:pull/>
      </p:transition>
    </mc:Choice>
    <mc:Fallback>
      <p:transition spd="med">
        <p:pull/>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COMMONDATA" val="eyJoZGlkIjoiNmE4YWE2NWM2NjkyMzUxOGRkNDNkNjJlMmYxYjJlZDk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2618</Words>
  <Application>WPS 演示</Application>
  <PresentationFormat>宽屏</PresentationFormat>
  <Paragraphs>198</Paragraphs>
  <Slides>17</Slides>
  <Notes>14</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17</vt:i4>
      </vt:variant>
    </vt:vector>
  </HeadingPairs>
  <TitlesOfParts>
    <vt:vector size="41" baseType="lpstr">
      <vt:lpstr>Arial</vt:lpstr>
      <vt:lpstr>宋体</vt:lpstr>
      <vt:lpstr>Wingdings</vt:lpstr>
      <vt:lpstr>Simply City Light</vt:lpstr>
      <vt:lpstr>Yu Gothic UI Light</vt:lpstr>
      <vt:lpstr>SimSun-ExtB</vt:lpstr>
      <vt:lpstr>Times New Roman</vt:lpstr>
      <vt:lpstr>华文楷体</vt:lpstr>
      <vt:lpstr>Calibri</vt:lpstr>
      <vt:lpstr>Helvetica</vt:lpstr>
      <vt:lpstr>微软雅黑</vt:lpstr>
      <vt:lpstr>Helvetica-Roman-SemiB</vt:lpstr>
      <vt:lpstr>隶书</vt:lpstr>
      <vt:lpstr>华文彩云</vt:lpstr>
      <vt:lpstr>Segoe Print</vt:lpstr>
      <vt:lpstr>AXIS Std M</vt:lpstr>
      <vt:lpstr>BatangChe</vt:lpstr>
      <vt:lpstr>Malgun Gothic</vt:lpstr>
      <vt:lpstr>Arial Unicode MS</vt:lpstr>
      <vt:lpstr>等线 Light</vt:lpstr>
      <vt:lpstr>Calibri Light</vt:lpstr>
      <vt:lpstr>等线</vt:lpstr>
      <vt:lpstr>MS UI Gothic</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dc:title>
  <dc:creator>ss</dc:creator>
  <cp:keywords>ss</cp:keywords>
  <dc:description>ss</dc:description>
  <dc:subject>6</dc:subject>
  <cp:category>ss</cp:category>
  <cp:lastModifiedBy>SEVEN</cp:lastModifiedBy>
  <cp:revision>34</cp:revision>
  <dcterms:created xsi:type="dcterms:W3CDTF">2016-07-23T05:39:00Z</dcterms:created>
  <dcterms:modified xsi:type="dcterms:W3CDTF">2023-09-21T13:39:56Z</dcterms:modified>
  <cp:version>6</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6A13C69AA950454A93E1C6CC15BA78FD_12</vt:lpwstr>
  </property>
</Properties>
</file>