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/>
    <p:restoredTop sz="93699"/>
  </p:normalViewPr>
  <p:slideViewPr>
    <p:cSldViewPr snapToGrid="0" snapToObjects="1">
      <p:cViewPr varScale="1">
        <p:scale>
          <a:sx n="102" d="100"/>
          <a:sy n="102" d="100"/>
        </p:scale>
        <p:origin x="10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/>
          </c:spPr>
          <c:explosion val="0"/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0.44</c:v>
                </c:pt>
                <c:pt idx="1">
                  <c:v>0.43</c:v>
                </c:pt>
                <c:pt idx="2">
                  <c:v>0.13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167758211376"/>
          <c:y val="0.715354659506124"/>
          <c:w val="0.198472261999219"/>
          <c:h val="0.1694038827591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-8"/>
        <c:axId val="1901000768"/>
        <c:axId val="1900825392"/>
      </c:barChart>
      <c:catAx>
        <c:axId val="190100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00825392"/>
        <c:crosses val="autoZero"/>
        <c:auto val="1"/>
        <c:lblAlgn val="ctr"/>
        <c:lblOffset val="100"/>
        <c:noMultiLvlLbl val="0"/>
      </c:catAx>
      <c:valAx>
        <c:axId val="1900825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01000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1939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98765" y="3852285"/>
            <a:ext cx="11194472" cy="17145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597367" y="5677703"/>
            <a:ext cx="6997267" cy="331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597367" y="6009490"/>
            <a:ext cx="6997267" cy="331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cxnSp>
        <p:nvCxnSpPr>
          <p:cNvPr id="7" name="直接连接符 10"/>
          <p:cNvCxnSpPr/>
          <p:nvPr userDrawn="1"/>
        </p:nvCxnSpPr>
        <p:spPr>
          <a:xfrm>
            <a:off x="1947333" y="5566867"/>
            <a:ext cx="8280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193964"/>
            <a:ext cx="12192000" cy="3326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597367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597367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2597367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229835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229834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5229834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7862303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7862303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7862303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9110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239110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1239110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17313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917311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3917311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6595516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6595516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6595516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927371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9273718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9" name="直线连接符 18"/>
          <p:cNvCxnSpPr/>
          <p:nvPr userDrawn="1"/>
        </p:nvCxnSpPr>
        <p:spPr>
          <a:xfrm>
            <a:off x="9273718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906601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906601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906601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074580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081143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3081143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59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5235996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5235996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741053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7410538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 userDrawn="1"/>
        </p:nvCxnSpPr>
        <p:spPr>
          <a:xfrm>
            <a:off x="7410538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957851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9578518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9" name="直线连接符 18"/>
          <p:cNvCxnSpPr/>
          <p:nvPr userDrawn="1"/>
        </p:nvCxnSpPr>
        <p:spPr>
          <a:xfrm>
            <a:off x="9578518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684929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929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684929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54810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554671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2554671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4411287" y="1937467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4411287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22" name="直线连接符 21"/>
          <p:cNvCxnSpPr/>
          <p:nvPr userDrawn="1"/>
        </p:nvCxnSpPr>
        <p:spPr>
          <a:xfrm>
            <a:off x="4411287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6274466" y="1937467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81029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 userDrawn="1"/>
        </p:nvCxnSpPr>
        <p:spPr>
          <a:xfrm>
            <a:off x="6281029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8137645" y="1936744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8137645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28" name="直线连接符 27"/>
          <p:cNvCxnSpPr/>
          <p:nvPr userDrawn="1"/>
        </p:nvCxnSpPr>
        <p:spPr>
          <a:xfrm>
            <a:off x="8137645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10000824" y="1936744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10007387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31" name="直线连接符 30"/>
          <p:cNvCxnSpPr/>
          <p:nvPr userDrawn="1"/>
        </p:nvCxnSpPr>
        <p:spPr>
          <a:xfrm>
            <a:off x="10007387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4987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31258" y="83488"/>
            <a:ext cx="11949906" cy="3044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128274" y="1577971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128274" y="520930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1128274" y="157941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685309" y="498764"/>
            <a:ext cx="8506691" cy="63592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4987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31258" y="83488"/>
            <a:ext cx="11949906" cy="3044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jpe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jpe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湖南科技大学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请在这里输入你的论文标题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指导老师：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XXX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答辩人：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占位符 5" descr="C:\Users\DELL\Pictures\湖南科技大学\20130617161801559671.jpg20130617161801559671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93675"/>
            <a:ext cx="12192000" cy="3446145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开题报告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|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请在这里输入你的论文标题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主要任务</a:t>
            </a:r>
            <a:endParaRPr kumimoji="1" lang="zh-CN" altLang="en-US" dirty="0"/>
          </a:p>
        </p:txBody>
      </p:sp>
      <p:pic>
        <p:nvPicPr>
          <p:cNvPr id="6" name="图片占位符 5" descr="C:\Users\DELL\Pictures\湖南科技大学\20180625151502242966.jpg20180625151502242966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 t="653" r="28322"/>
          <a:stretch>
            <a:fillRect/>
          </a:stretch>
        </p:blipFill>
        <p:spPr>
          <a:xfrm>
            <a:off x="4230370" y="507365"/>
            <a:ext cx="7961630" cy="6350635"/>
          </a:xfr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主要任务</a:t>
            </a:r>
            <a:endParaRPr lang="zh-CN" altLang="en-US" dirty="0"/>
          </a:p>
        </p:txBody>
      </p:sp>
      <p:sp>
        <p:nvSpPr>
          <p:cNvPr id="345" name="环形箭头 344"/>
          <p:cNvSpPr/>
          <p:nvPr/>
        </p:nvSpPr>
        <p:spPr>
          <a:xfrm>
            <a:off x="1664098" y="816668"/>
            <a:ext cx="2718974" cy="2719387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6" name="任意多边形 4"/>
          <p:cNvSpPr/>
          <p:nvPr/>
        </p:nvSpPr>
        <p:spPr>
          <a:xfrm>
            <a:off x="2265081" y="1764926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标题</a:t>
            </a:r>
            <a:endParaRPr lang="zh-CN" altLang="en-US" sz="2000" b="1" kern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7" name="形状 346"/>
          <p:cNvSpPr/>
          <p:nvPr/>
        </p:nvSpPr>
        <p:spPr>
          <a:xfrm>
            <a:off x="908913" y="2379158"/>
            <a:ext cx="2718974" cy="2719387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8" name="任意多边形 7"/>
          <p:cNvSpPr/>
          <p:nvPr/>
        </p:nvSpPr>
        <p:spPr>
          <a:xfrm>
            <a:off x="1512959" y="3369979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标题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9" name="空心弧 348"/>
          <p:cNvSpPr/>
          <p:nvPr/>
        </p:nvSpPr>
        <p:spPr>
          <a:xfrm>
            <a:off x="1857618" y="4128628"/>
            <a:ext cx="2336020" cy="2336956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0" name="任意多边形 10"/>
          <p:cNvSpPr/>
          <p:nvPr/>
        </p:nvSpPr>
        <p:spPr>
          <a:xfrm>
            <a:off x="2268655" y="4943768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标题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5331777" y="1633877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53" name="组合 22"/>
          <p:cNvGrpSpPr/>
          <p:nvPr/>
        </p:nvGrpSpPr>
        <p:grpSpPr>
          <a:xfrm rot="11641273">
            <a:off x="5853810" y="1647457"/>
            <a:ext cx="353725" cy="1127475"/>
            <a:chOff x="10412" y="854555"/>
            <a:chExt cx="1615188" cy="5148312"/>
          </a:xfrm>
        </p:grpSpPr>
        <p:cxnSp>
          <p:nvCxnSpPr>
            <p:cNvPr id="354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55" name="矩形 354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57" name="文本框 356"/>
          <p:cNvSpPr txBox="1"/>
          <p:nvPr/>
        </p:nvSpPr>
        <p:spPr>
          <a:xfrm>
            <a:off x="5331777" y="3240623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58" name="组合 27"/>
          <p:cNvGrpSpPr/>
          <p:nvPr/>
        </p:nvGrpSpPr>
        <p:grpSpPr>
          <a:xfrm rot="11641273">
            <a:off x="5851949" y="3261548"/>
            <a:ext cx="415317" cy="1135269"/>
            <a:chOff x="-270831" y="818968"/>
            <a:chExt cx="1896431" cy="5183899"/>
          </a:xfrm>
        </p:grpSpPr>
        <p:cxnSp>
          <p:nvCxnSpPr>
            <p:cNvPr id="359" name="直接连接符 28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60" name="矩形 359"/>
            <p:cNvSpPr/>
            <p:nvPr/>
          </p:nvSpPr>
          <p:spPr>
            <a:xfrm rot="865294">
              <a:off x="-270831" y="818968"/>
              <a:ext cx="1502696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2" name="文本框 361"/>
          <p:cNvSpPr txBox="1"/>
          <p:nvPr/>
        </p:nvSpPr>
        <p:spPr>
          <a:xfrm>
            <a:off x="5331777" y="4904300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3" name="组合 38"/>
          <p:cNvGrpSpPr/>
          <p:nvPr/>
        </p:nvGrpSpPr>
        <p:grpSpPr>
          <a:xfrm rot="11641273">
            <a:off x="5857050" y="4905097"/>
            <a:ext cx="246536" cy="1113914"/>
            <a:chOff x="499860" y="916478"/>
            <a:chExt cx="1125740" cy="5086389"/>
          </a:xfrm>
        </p:grpSpPr>
        <p:cxnSp>
          <p:nvCxnSpPr>
            <p:cNvPr id="364" name="直接连接符 42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65" name="矩形 364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6" name="矩形 365"/>
          <p:cNvSpPr/>
          <p:nvPr/>
        </p:nvSpPr>
        <p:spPr>
          <a:xfrm>
            <a:off x="6309959" y="158097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7" name="矩形 366"/>
          <p:cNvSpPr/>
          <p:nvPr/>
        </p:nvSpPr>
        <p:spPr>
          <a:xfrm>
            <a:off x="6309959" y="322814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8" name="矩形 367"/>
          <p:cNvSpPr/>
          <p:nvPr/>
        </p:nvSpPr>
        <p:spPr>
          <a:xfrm>
            <a:off x="6309959" y="489037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9" name="矩形 368"/>
          <p:cNvSpPr/>
          <p:nvPr/>
        </p:nvSpPr>
        <p:spPr>
          <a:xfrm>
            <a:off x="6330638" y="2013253"/>
            <a:ext cx="4279436" cy="31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点击此处输入文字 输入文字点击此处输入文字 输入文字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370" name="矩形 369"/>
          <p:cNvSpPr/>
          <p:nvPr/>
        </p:nvSpPr>
        <p:spPr>
          <a:xfrm>
            <a:off x="6330638" y="3712500"/>
            <a:ext cx="4279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6330638" y="5376177"/>
            <a:ext cx="4279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主要任务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71317" y="1203341"/>
            <a:ext cx="2709334" cy="471423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94696" y="1297486"/>
            <a:ext cx="1415772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617" y="2330327"/>
            <a:ext cx="2303175" cy="32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96779" y="1203341"/>
            <a:ext cx="2709334" cy="471423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20158" y="1297486"/>
            <a:ext cx="1415772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29079" y="2330327"/>
            <a:ext cx="2303175" cy="32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22241" y="1203341"/>
            <a:ext cx="2709334" cy="471423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245620" y="1297486"/>
            <a:ext cx="1415772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54541" y="2330327"/>
            <a:ext cx="2303175" cy="32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147704" y="1203341"/>
            <a:ext cx="2709334" cy="471423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603618" y="1340918"/>
            <a:ext cx="845103" cy="1130000"/>
            <a:chOff x="603618" y="1340918"/>
            <a:chExt cx="845103" cy="1130000"/>
          </a:xfrm>
        </p:grpSpPr>
        <p:sp>
          <p:nvSpPr>
            <p:cNvPr id="32" name="文本框 31"/>
            <p:cNvSpPr txBox="1"/>
            <p:nvPr/>
          </p:nvSpPr>
          <p:spPr>
            <a:xfrm>
              <a:off x="603618" y="1369028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>
                      <a:lumMod val="50000"/>
                    </a:schemeClr>
                  </a:solidFill>
                </a:rPr>
                <a:t>01</a:t>
              </a:r>
              <a:endParaRPr lang="zh-CN" altLang="en-US" sz="4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3" name="组合 21"/>
            <p:cNvGrpSpPr/>
            <p:nvPr/>
          </p:nvGrpSpPr>
          <p:grpSpPr>
            <a:xfrm rot="11641273">
              <a:off x="1047929" y="1340918"/>
              <a:ext cx="373673" cy="1130000"/>
              <a:chOff x="-80675" y="843027"/>
              <a:chExt cx="1706275" cy="5159840"/>
            </a:xfrm>
          </p:grpSpPr>
          <p:cxnSp>
            <p:nvCxnSpPr>
              <p:cNvPr id="34" name="直接连接符 22"/>
              <p:cNvCxnSpPr/>
              <p:nvPr/>
            </p:nvCxnSpPr>
            <p:spPr>
              <a:xfrm flipH="1">
                <a:off x="575734" y="1947333"/>
                <a:ext cx="1049866" cy="4055534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35" name="矩形 34"/>
              <p:cNvSpPr/>
              <p:nvPr/>
            </p:nvSpPr>
            <p:spPr>
              <a:xfrm rot="865294">
                <a:off x="-80675" y="843027"/>
                <a:ext cx="1309499" cy="50725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3529080" y="1338454"/>
            <a:ext cx="845103" cy="1127387"/>
            <a:chOff x="3529080" y="1338454"/>
            <a:chExt cx="845103" cy="1127387"/>
          </a:xfrm>
        </p:grpSpPr>
        <p:sp>
          <p:nvSpPr>
            <p:cNvPr id="41" name="文本框 40"/>
            <p:cNvSpPr txBox="1"/>
            <p:nvPr/>
          </p:nvSpPr>
          <p:spPr>
            <a:xfrm>
              <a:off x="3529080" y="1369028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>
                      <a:lumMod val="50000"/>
                    </a:schemeClr>
                  </a:solidFill>
                </a:rPr>
                <a:t>02</a:t>
              </a:r>
              <a:endParaRPr lang="zh-CN" altLang="en-US" sz="4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42" name="组合 31"/>
            <p:cNvGrpSpPr/>
            <p:nvPr/>
          </p:nvGrpSpPr>
          <p:grpSpPr>
            <a:xfrm rot="11641273">
              <a:off x="3974016" y="1338454"/>
              <a:ext cx="353017" cy="1127387"/>
              <a:chOff x="13649" y="854963"/>
              <a:chExt cx="1611955" cy="5147907"/>
            </a:xfrm>
          </p:grpSpPr>
          <p:cxnSp>
            <p:nvCxnSpPr>
              <p:cNvPr id="43" name="直接连接符 37"/>
              <p:cNvCxnSpPr/>
              <p:nvPr/>
            </p:nvCxnSpPr>
            <p:spPr>
              <a:xfrm flipH="1">
                <a:off x="575735" y="1947335"/>
                <a:ext cx="1049869" cy="4055535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44" name="矩形 43"/>
              <p:cNvSpPr/>
              <p:nvPr/>
            </p:nvSpPr>
            <p:spPr>
              <a:xfrm rot="865294">
                <a:off x="13649" y="854963"/>
                <a:ext cx="1213658" cy="50725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" name="组 4"/>
          <p:cNvGrpSpPr/>
          <p:nvPr/>
        </p:nvGrpSpPr>
        <p:grpSpPr>
          <a:xfrm>
            <a:off x="6454542" y="1325757"/>
            <a:ext cx="845103" cy="1113914"/>
            <a:chOff x="6454542" y="1325757"/>
            <a:chExt cx="845103" cy="1113914"/>
          </a:xfrm>
        </p:grpSpPr>
        <p:sp>
          <p:nvSpPr>
            <p:cNvPr id="50" name="文本框 49"/>
            <p:cNvSpPr txBox="1"/>
            <p:nvPr/>
          </p:nvSpPr>
          <p:spPr>
            <a:xfrm>
              <a:off x="6454542" y="1369028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>
                      <a:lumMod val="50000"/>
                    </a:schemeClr>
                  </a:solidFill>
                </a:rPr>
                <a:t>03</a:t>
              </a:r>
              <a:endParaRPr lang="zh-CN" altLang="en-US" sz="4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1" name="组合 48"/>
            <p:cNvGrpSpPr/>
            <p:nvPr/>
          </p:nvGrpSpPr>
          <p:grpSpPr>
            <a:xfrm rot="11641273">
              <a:off x="6902696" y="1325757"/>
              <a:ext cx="246536" cy="1113914"/>
              <a:chOff x="499860" y="916478"/>
              <a:chExt cx="1125740" cy="5086389"/>
            </a:xfrm>
          </p:grpSpPr>
          <p:cxnSp>
            <p:nvCxnSpPr>
              <p:cNvPr id="52" name="直接连接符 49"/>
              <p:cNvCxnSpPr/>
              <p:nvPr/>
            </p:nvCxnSpPr>
            <p:spPr>
              <a:xfrm flipH="1">
                <a:off x="575734" y="1947333"/>
                <a:ext cx="1049866" cy="4055534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53" name="矩形 52"/>
              <p:cNvSpPr/>
              <p:nvPr/>
            </p:nvSpPr>
            <p:spPr>
              <a:xfrm rot="865294">
                <a:off x="499860" y="916478"/>
                <a:ext cx="719665" cy="50725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" name="组 5"/>
          <p:cNvGrpSpPr/>
          <p:nvPr/>
        </p:nvGrpSpPr>
        <p:grpSpPr>
          <a:xfrm>
            <a:off x="9380005" y="1325757"/>
            <a:ext cx="845103" cy="1113914"/>
            <a:chOff x="9380005" y="1325757"/>
            <a:chExt cx="845103" cy="1113914"/>
          </a:xfrm>
        </p:grpSpPr>
        <p:sp>
          <p:nvSpPr>
            <p:cNvPr id="59" name="文本框 58"/>
            <p:cNvSpPr txBox="1"/>
            <p:nvPr/>
          </p:nvSpPr>
          <p:spPr>
            <a:xfrm>
              <a:off x="9380005" y="1369028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>
                      <a:lumMod val="50000"/>
                    </a:schemeClr>
                  </a:solidFill>
                </a:rPr>
                <a:t>04</a:t>
              </a:r>
              <a:endParaRPr lang="zh-CN" altLang="en-US" sz="4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60" name="组合 57"/>
            <p:cNvGrpSpPr/>
            <p:nvPr/>
          </p:nvGrpSpPr>
          <p:grpSpPr>
            <a:xfrm rot="11641273">
              <a:off x="9828159" y="1325757"/>
              <a:ext cx="246536" cy="1113914"/>
              <a:chOff x="499860" y="916478"/>
              <a:chExt cx="1125740" cy="5086389"/>
            </a:xfrm>
          </p:grpSpPr>
          <p:cxnSp>
            <p:nvCxnSpPr>
              <p:cNvPr id="61" name="直接连接符 58"/>
              <p:cNvCxnSpPr/>
              <p:nvPr/>
            </p:nvCxnSpPr>
            <p:spPr>
              <a:xfrm flipH="1">
                <a:off x="575734" y="1947333"/>
                <a:ext cx="1049866" cy="4055534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62" name="矩形 61"/>
              <p:cNvSpPr/>
              <p:nvPr/>
            </p:nvSpPr>
            <p:spPr>
              <a:xfrm rot="865294">
                <a:off x="499860" y="916478"/>
                <a:ext cx="719665" cy="50725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57" name="矩形 56"/>
          <p:cNvSpPr/>
          <p:nvPr/>
        </p:nvSpPr>
        <p:spPr>
          <a:xfrm>
            <a:off x="10171083" y="1297486"/>
            <a:ext cx="1415772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380004" y="2330327"/>
            <a:ext cx="2303175" cy="32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主要任务</a:t>
            </a:r>
            <a:endParaRPr lang="zh-CN" altLang="en-US" dirty="0"/>
          </a:p>
        </p:txBody>
      </p:sp>
      <p:sp>
        <p:nvSpPr>
          <p:cNvPr id="45" name="任意多边形 3"/>
          <p:cNvSpPr/>
          <p:nvPr/>
        </p:nvSpPr>
        <p:spPr>
          <a:xfrm>
            <a:off x="6775931" y="784018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070" tIns="52070" rIns="52070" bIns="52070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47" name="环形箭头 46"/>
          <p:cNvSpPr/>
          <p:nvPr/>
        </p:nvSpPr>
        <p:spPr>
          <a:xfrm>
            <a:off x="3620826" y="745263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21292825"/>
              <a:gd name="adj4" fmla="val 19766604"/>
              <a:gd name="adj5" fmla="val 606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任意多边形 5"/>
          <p:cNvSpPr/>
          <p:nvPr/>
        </p:nvSpPr>
        <p:spPr>
          <a:xfrm>
            <a:off x="7586411" y="3278419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070" tIns="52070" rIns="52070" bIns="52070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56" name="环形箭头 55"/>
          <p:cNvSpPr/>
          <p:nvPr/>
        </p:nvSpPr>
        <p:spPr>
          <a:xfrm>
            <a:off x="3620826" y="745263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4014266"/>
              <a:gd name="adj4" fmla="val 2253829"/>
              <a:gd name="adj5" fmla="val 606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3" name="任意多边形 9"/>
          <p:cNvSpPr/>
          <p:nvPr/>
        </p:nvSpPr>
        <p:spPr>
          <a:xfrm>
            <a:off x="5464547" y="4820044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070" tIns="52070" rIns="52070" bIns="52070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64" name="环形箭头 63"/>
          <p:cNvSpPr/>
          <p:nvPr/>
        </p:nvSpPr>
        <p:spPr>
          <a:xfrm>
            <a:off x="3620826" y="745263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8210155"/>
              <a:gd name="adj4" fmla="val 6449719"/>
              <a:gd name="adj5" fmla="val 606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5" name="任意多边形 11"/>
          <p:cNvSpPr/>
          <p:nvPr/>
        </p:nvSpPr>
        <p:spPr>
          <a:xfrm>
            <a:off x="3342682" y="3278419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070" tIns="52070" rIns="52070" bIns="52070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66" name="环形箭头 65"/>
          <p:cNvSpPr/>
          <p:nvPr/>
        </p:nvSpPr>
        <p:spPr>
          <a:xfrm>
            <a:off x="3620826" y="745263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12297380"/>
              <a:gd name="adj4" fmla="val 10771160"/>
              <a:gd name="adj5" fmla="val 606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7" name="任意多边形 13"/>
          <p:cNvSpPr/>
          <p:nvPr/>
        </p:nvSpPr>
        <p:spPr>
          <a:xfrm>
            <a:off x="4153162" y="784018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070" tIns="52070" rIns="52070" bIns="52070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68" name="环形箭头 67"/>
          <p:cNvSpPr/>
          <p:nvPr/>
        </p:nvSpPr>
        <p:spPr>
          <a:xfrm>
            <a:off x="3620826" y="745263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16865256"/>
              <a:gd name="adj4" fmla="val 15198729"/>
              <a:gd name="adj5" fmla="val 606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9" name="矩形 68"/>
          <p:cNvSpPr/>
          <p:nvPr/>
        </p:nvSpPr>
        <p:spPr>
          <a:xfrm>
            <a:off x="7025277" y="1049716"/>
            <a:ext cx="1210588" cy="70788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点击此处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添加标题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025277" y="3593888"/>
            <a:ext cx="1210588" cy="70788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点击此处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添加标题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944507" y="1049716"/>
            <a:ext cx="1210588" cy="70788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点击此处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添加标题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944507" y="3593888"/>
            <a:ext cx="1210588" cy="70788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点击此处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添加标题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603457" y="5530426"/>
            <a:ext cx="1210588" cy="70788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点击此处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添加标题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467479" y="1000472"/>
            <a:ext cx="2736451" cy="31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点击此处输入文字 输入文字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467479" y="3513285"/>
            <a:ext cx="273645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377258" y="5307277"/>
            <a:ext cx="273645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11471" y="1000472"/>
            <a:ext cx="2736451" cy="31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点击此处输入文字 输入文字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011471" y="3513285"/>
            <a:ext cx="273645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开题报告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|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请在这里输入你的论文标题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面临问题</a:t>
            </a:r>
            <a:endParaRPr kumimoji="1" lang="zh-CN" altLang="en-US" dirty="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  <p:pic>
        <p:nvPicPr>
          <p:cNvPr id="10" name="图片占位符 9" descr="C:\Users\DELL\Pictures\湖南科技大学\20180625151502242966.jpg20180625151502242966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53" r="28322"/>
          <a:stretch>
            <a:fillRect/>
          </a:stretch>
        </p:blipFill>
        <p:spPr>
          <a:xfrm>
            <a:off x="4230370" y="507365"/>
            <a:ext cx="7961630" cy="635063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lang="zh-CN" altLang="en-US" dirty="0"/>
              <a:t>面临问题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 rot="5400000">
            <a:off x="2028031" y="2234993"/>
            <a:ext cx="1794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矩形 46"/>
          <p:cNvSpPr/>
          <p:nvPr/>
        </p:nvSpPr>
        <p:spPr>
          <a:xfrm>
            <a:off x="1719636" y="1077356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5400000">
            <a:off x="2028031" y="4037578"/>
            <a:ext cx="1794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6" name="矩形 55"/>
          <p:cNvSpPr/>
          <p:nvPr/>
        </p:nvSpPr>
        <p:spPr>
          <a:xfrm>
            <a:off x="1719636" y="2891959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29324" y="4938871"/>
            <a:ext cx="3188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4" name="矩形 63"/>
          <p:cNvSpPr/>
          <p:nvPr/>
        </p:nvSpPr>
        <p:spPr>
          <a:xfrm>
            <a:off x="1719636" y="4694545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 rot="16200000">
            <a:off x="5224616" y="4037578"/>
            <a:ext cx="1794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6" name="矩形 65"/>
          <p:cNvSpPr/>
          <p:nvPr/>
        </p:nvSpPr>
        <p:spPr>
          <a:xfrm>
            <a:off x="4916222" y="4694545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 rot="16200000">
            <a:off x="5224616" y="2234993"/>
            <a:ext cx="1794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8" name="矩形 67"/>
          <p:cNvSpPr/>
          <p:nvPr/>
        </p:nvSpPr>
        <p:spPr>
          <a:xfrm>
            <a:off x="4916222" y="2891959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25909" y="1333700"/>
            <a:ext cx="3188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0" name="矩形 69"/>
          <p:cNvSpPr/>
          <p:nvPr/>
        </p:nvSpPr>
        <p:spPr>
          <a:xfrm>
            <a:off x="4916222" y="1089373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 rot="5400000">
            <a:off x="8421202" y="2234993"/>
            <a:ext cx="1794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2" name="矩形 71"/>
          <p:cNvSpPr/>
          <p:nvPr/>
        </p:nvSpPr>
        <p:spPr>
          <a:xfrm>
            <a:off x="8112807" y="1089373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 rot="5400000">
            <a:off x="8421202" y="4037578"/>
            <a:ext cx="1794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4" name="矩形 73"/>
          <p:cNvSpPr/>
          <p:nvPr/>
        </p:nvSpPr>
        <p:spPr>
          <a:xfrm>
            <a:off x="8112807" y="2891959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112807" y="4694545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lang="zh-CN" altLang="en-US" dirty="0"/>
              <a:t>面临问题</a:t>
            </a:r>
            <a:endParaRPr lang="zh-CN" altLang="en-US" dirty="0"/>
          </a:p>
        </p:txBody>
      </p:sp>
      <p:graphicFrame>
        <p:nvGraphicFramePr>
          <p:cNvPr id="20" name="图表 19"/>
          <p:cNvGraphicFramePr/>
          <p:nvPr/>
        </p:nvGraphicFramePr>
        <p:xfrm>
          <a:off x="139818" y="1448717"/>
          <a:ext cx="7301121" cy="4867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1" name="矩形 20"/>
          <p:cNvSpPr/>
          <p:nvPr/>
        </p:nvSpPr>
        <p:spPr>
          <a:xfrm>
            <a:off x="7440939" y="3231607"/>
            <a:ext cx="3467616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矩形 55"/>
          <p:cNvSpPr/>
          <p:nvPr/>
        </p:nvSpPr>
        <p:spPr>
          <a:xfrm>
            <a:off x="7227559" y="4002897"/>
            <a:ext cx="4485016" cy="190819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  <a:ea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  <a:ea typeface="+mj-ea"/>
              </a:rPr>
              <a:t>10-16</a:t>
            </a:r>
            <a:r>
              <a:rPr lang="zh-CN" altLang="en-US" sz="1200" dirty="0">
                <a:solidFill>
                  <a:srgbClr val="404040"/>
                </a:solidFill>
                <a:latin typeface="+mj-ea"/>
                <a:ea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  <a:ea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  <a:ea typeface="+mj-ea"/>
              </a:rPr>
              <a:t>倍字间距。</a:t>
            </a:r>
            <a:endParaRPr lang="en-US" altLang="zh-CN" sz="1200" dirty="0">
              <a:solidFill>
                <a:srgbClr val="40404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rgbClr val="404040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rgbClr val="404040"/>
              </a:solidFill>
              <a:latin typeface="+mj-ea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lang="zh-CN" altLang="en-US" dirty="0"/>
              <a:t>面临问题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7" r="28917"/>
          <a:stretch>
            <a:fillRect/>
          </a:stretch>
        </p:blipFill>
        <p:spPr>
          <a:xfrm>
            <a:off x="7362131" y="911084"/>
            <a:ext cx="3908234" cy="521097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34351" y="1473173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组合 22"/>
          <p:cNvGrpSpPr/>
          <p:nvPr/>
        </p:nvGrpSpPr>
        <p:grpSpPr>
          <a:xfrm rot="11641273">
            <a:off x="1656384" y="1486753"/>
            <a:ext cx="353725" cy="1127475"/>
            <a:chOff x="10412" y="854555"/>
            <a:chExt cx="1615188" cy="5148312"/>
          </a:xfrm>
        </p:grpSpPr>
        <p:cxnSp>
          <p:nvCxnSpPr>
            <p:cNvPr id="9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0" name="矩形 9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2112533" y="142027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3212" y="1852549"/>
            <a:ext cx="4279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34351" y="2633766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" name="组合 22"/>
          <p:cNvGrpSpPr/>
          <p:nvPr/>
        </p:nvGrpSpPr>
        <p:grpSpPr>
          <a:xfrm rot="11641273">
            <a:off x="1656384" y="2647346"/>
            <a:ext cx="353725" cy="1127475"/>
            <a:chOff x="10412" y="854555"/>
            <a:chExt cx="1615188" cy="5148312"/>
          </a:xfrm>
        </p:grpSpPr>
        <p:cxnSp>
          <p:nvCxnSpPr>
            <p:cNvPr id="19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23" name="矩形 22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2112533" y="258086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33212" y="3013142"/>
            <a:ext cx="4279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34351" y="3794359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6" name="组合 22"/>
          <p:cNvGrpSpPr/>
          <p:nvPr/>
        </p:nvGrpSpPr>
        <p:grpSpPr>
          <a:xfrm rot="11641273">
            <a:off x="1656384" y="3807939"/>
            <a:ext cx="353725" cy="1127475"/>
            <a:chOff x="10412" y="854555"/>
            <a:chExt cx="1615188" cy="5148312"/>
          </a:xfrm>
        </p:grpSpPr>
        <p:cxnSp>
          <p:nvCxnSpPr>
            <p:cNvPr id="29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0" name="矩形 29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2112533" y="374146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33212" y="4173735"/>
            <a:ext cx="4279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34351" y="4954952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3" name="组合 22"/>
          <p:cNvGrpSpPr/>
          <p:nvPr/>
        </p:nvGrpSpPr>
        <p:grpSpPr>
          <a:xfrm rot="11641273">
            <a:off x="1656384" y="4968532"/>
            <a:ext cx="353725" cy="1127475"/>
            <a:chOff x="10412" y="854555"/>
            <a:chExt cx="1615188" cy="5148312"/>
          </a:xfrm>
        </p:grpSpPr>
        <p:cxnSp>
          <p:nvCxnSpPr>
            <p:cNvPr id="36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7" name="矩形 36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2112533" y="490205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33212" y="5334328"/>
            <a:ext cx="4279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开题报告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|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请在这里输入你的论文标题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  <a:endParaRPr kumimoji="1"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12394"/>
          <a:stretch>
            <a:fillRect/>
          </a:stretch>
        </p:blipFill>
        <p:spPr/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r>
              <a:rPr lang="zh-CN" altLang="en-US" dirty="0"/>
              <a:t> 解决办法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282449" y="5539524"/>
            <a:ext cx="684799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35123" y="4995133"/>
            <a:ext cx="749310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9" name="图表 38"/>
          <p:cNvGraphicFramePr/>
          <p:nvPr/>
        </p:nvGraphicFramePr>
        <p:xfrm>
          <a:off x="822762" y="826265"/>
          <a:ext cx="10560797" cy="3990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5" name="图片 4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课题意义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主要任务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面临问题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r>
              <a:rPr lang="zh-CN" altLang="en-US" dirty="0"/>
              <a:t> 解决办法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03447" y="2828897"/>
            <a:ext cx="9715080" cy="60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点击此处添加文本信息。标题数字等都可以通过点击和重新输入进行更改，顶部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面板中可以对字体、字号、颜色、行距等进行修改。建议正文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倍字间距。点击此处输入文字 输入文字</a:t>
            </a:r>
            <a:endParaRPr lang="zh-CN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03448" y="2282386"/>
            <a:ext cx="2977664" cy="5233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点击此处添加标题</a:t>
            </a:r>
            <a:endParaRPr lang="en-US" altLang="zh-CN" sz="1865" b="1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03446" y="3705599"/>
            <a:ext cx="2180709" cy="2410287"/>
            <a:chOff x="1103446" y="3705599"/>
            <a:chExt cx="2180709" cy="2410287"/>
          </a:xfrm>
        </p:grpSpPr>
        <p:sp>
          <p:nvSpPr>
            <p:cNvPr id="6" name="矩形 5"/>
            <p:cNvSpPr/>
            <p:nvPr/>
          </p:nvSpPr>
          <p:spPr>
            <a:xfrm>
              <a:off x="1103446" y="3705599"/>
              <a:ext cx="2180709" cy="241028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7" name="TextBox 56"/>
            <p:cNvSpPr txBox="1"/>
            <p:nvPr/>
          </p:nvSpPr>
          <p:spPr>
            <a:xfrm>
              <a:off x="1246515" y="3821979"/>
              <a:ext cx="1894571" cy="94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en-US" altLang="zh-CN" sz="4265" b="1" dirty="0">
                  <a:solidFill>
                    <a:schemeClr val="bg1"/>
                  </a:solidFill>
                </a:rPr>
                <a:t>24%</a:t>
              </a:r>
              <a:endParaRPr lang="zh-CN" altLang="en-US" sz="4265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46516" y="4709830"/>
              <a:ext cx="189457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顶部“开始”面板中可以对字体、字号、颜色、行距等进行修改。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3623019" y="3705599"/>
            <a:ext cx="2180709" cy="2410287"/>
            <a:chOff x="3623019" y="3705599"/>
            <a:chExt cx="2180709" cy="2410287"/>
          </a:xfrm>
        </p:grpSpPr>
        <p:sp>
          <p:nvSpPr>
            <p:cNvPr id="8" name="矩形 7"/>
            <p:cNvSpPr/>
            <p:nvPr/>
          </p:nvSpPr>
          <p:spPr>
            <a:xfrm>
              <a:off x="3623019" y="3705599"/>
              <a:ext cx="2180709" cy="241028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TextBox 59"/>
            <p:cNvSpPr txBox="1"/>
            <p:nvPr/>
          </p:nvSpPr>
          <p:spPr>
            <a:xfrm>
              <a:off x="3766088" y="3821979"/>
              <a:ext cx="1894571" cy="94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en-US" altLang="zh-CN" sz="4265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16%</a:t>
              </a:r>
              <a:endParaRPr lang="zh-CN" altLang="en-US" sz="4265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51972" y="4709830"/>
              <a:ext cx="189457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顶部“开始”面板中可以对字体、字号、颜色、行距等进行修改。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6097414" y="3705599"/>
            <a:ext cx="2180709" cy="2410287"/>
            <a:chOff x="6097414" y="3705599"/>
            <a:chExt cx="2180709" cy="2410287"/>
          </a:xfrm>
        </p:grpSpPr>
        <p:sp>
          <p:nvSpPr>
            <p:cNvPr id="10" name="矩形 9"/>
            <p:cNvSpPr/>
            <p:nvPr/>
          </p:nvSpPr>
          <p:spPr>
            <a:xfrm>
              <a:off x="6097414" y="3705599"/>
              <a:ext cx="2180709" cy="241028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TextBox 62"/>
            <p:cNvSpPr txBox="1"/>
            <p:nvPr/>
          </p:nvSpPr>
          <p:spPr>
            <a:xfrm>
              <a:off x="6240483" y="3821979"/>
              <a:ext cx="1894571" cy="94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en-US" altLang="zh-CN" sz="4265" b="1">
                  <a:solidFill>
                    <a:schemeClr val="bg1"/>
                  </a:solidFill>
                </a:rPr>
                <a:t>32%</a:t>
              </a:r>
              <a:endParaRPr lang="zh-CN" altLang="en-US" sz="4265" b="1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57428" y="4709830"/>
              <a:ext cx="189457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顶部“开始”面板中可以对字体、字号、颜色、行距等进行修改。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8619814" y="3705599"/>
            <a:ext cx="2180709" cy="2410287"/>
            <a:chOff x="8619814" y="3705599"/>
            <a:chExt cx="2180709" cy="2410287"/>
          </a:xfrm>
        </p:grpSpPr>
        <p:sp>
          <p:nvSpPr>
            <p:cNvPr id="12" name="矩形 11"/>
            <p:cNvSpPr/>
            <p:nvPr/>
          </p:nvSpPr>
          <p:spPr>
            <a:xfrm>
              <a:off x="8619814" y="3705599"/>
              <a:ext cx="2180709" cy="241028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3" name="TextBox 65"/>
            <p:cNvSpPr txBox="1"/>
            <p:nvPr/>
          </p:nvSpPr>
          <p:spPr>
            <a:xfrm>
              <a:off x="8762883" y="3821979"/>
              <a:ext cx="1894571" cy="94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en-US" altLang="zh-CN" sz="4265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38%</a:t>
              </a:r>
              <a:endParaRPr lang="zh-CN" altLang="en-US" sz="4265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762884" y="4709830"/>
              <a:ext cx="189457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顶部“开始”面板中可以对字体、字号、颜色、行距等进行修改。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03447" y="1565386"/>
            <a:ext cx="9715080" cy="60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点击此处添加文本信息。标题数字等都可以通过点击和重新输入进行更改，顶部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面板中可以对字体、字号、颜色、行距等进行修改。建议正文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倍字间距。点击此处输入文字 输入文字</a:t>
            </a:r>
            <a:endParaRPr lang="zh-CN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03448" y="1018875"/>
            <a:ext cx="2977664" cy="5233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点击此处添加标题</a:t>
            </a:r>
            <a:endParaRPr lang="en-US" altLang="zh-CN" sz="1865" b="1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" name="图片 13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r>
              <a:rPr lang="zh-CN" altLang="en-US" dirty="0"/>
              <a:t> 解决办法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4" t="10000" r="33134" b="10000"/>
          <a:stretch>
            <a:fillRect/>
          </a:stretch>
        </p:blipFill>
        <p:spPr>
          <a:xfrm>
            <a:off x="984742" y="1123718"/>
            <a:ext cx="3676879" cy="490250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8604742" y="1123719"/>
            <a:ext cx="2941503" cy="49025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4" t="10000" r="33134" b="10000"/>
          <a:stretch>
            <a:fillRect/>
          </a:stretch>
        </p:blipFill>
        <p:spPr>
          <a:xfrm>
            <a:off x="4794742" y="1123718"/>
            <a:ext cx="3676879" cy="490250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280241" y="1994202"/>
            <a:ext cx="1735199" cy="9233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85%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直接连接符 18"/>
          <p:cNvCxnSpPr/>
          <p:nvPr/>
        </p:nvCxnSpPr>
        <p:spPr>
          <a:xfrm>
            <a:off x="9504199" y="2944253"/>
            <a:ext cx="128728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280241" y="2958676"/>
            <a:ext cx="1735199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NeueLT Pro 67 MdCn" panose="020B0606030502030204" pitchFamily="34" charset="0"/>
              </a:rPr>
              <a:t>From 2016</a:t>
            </a:r>
            <a:endParaRPr lang="zh-CN" altLang="en-US" sz="2400" dirty="0">
              <a:solidFill>
                <a:schemeClr val="bg1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30" name="矩形 55"/>
          <p:cNvSpPr/>
          <p:nvPr/>
        </p:nvSpPr>
        <p:spPr>
          <a:xfrm>
            <a:off x="9048186" y="3472973"/>
            <a:ext cx="2199307" cy="1192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j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+mj-lt"/>
              </a:rPr>
              <a:t>10</a:t>
            </a:r>
            <a:r>
              <a:rPr lang="zh-CN" altLang="en-US" sz="1100" dirty="0">
                <a:solidFill>
                  <a:schemeClr val="bg1"/>
                </a:solidFill>
                <a:latin typeface="+mj-lt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+mj-lt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+mj-lt"/>
              </a:rPr>
              <a:t>倍字间距。</a:t>
            </a:r>
            <a:endParaRPr lang="zh-CN" altLang="zh-CN" sz="1100" dirty="0">
              <a:solidFill>
                <a:schemeClr val="bg1"/>
              </a:solidFill>
              <a:latin typeface="+mj-lt"/>
              <a:ea typeface="Hiragino Sans GB W3" panose="020B0300000000000000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感谢各位老师评判指导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指导老师：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XXX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答辩人：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PRESENTED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占位符 5" descr="C:\Users\DELL\Pictures\湖南科技大学\20130617161801559671.jpg20130617161801559671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184150"/>
            <a:ext cx="12192000" cy="351599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开题报告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|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请在这里输入你的论文标题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  <a:endParaRPr kumimoji="1" lang="zh-CN" altLang="en-US" dirty="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  <p:pic>
        <p:nvPicPr>
          <p:cNvPr id="10" name="图片占位符 9" descr="C:\Users\DELL\Pictures\湖南科技大学\20180625151502242966.jpg20180625151502242966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53" r="28322"/>
          <a:stretch>
            <a:fillRect/>
          </a:stretch>
        </p:blipFill>
        <p:spPr>
          <a:xfrm>
            <a:off x="4230370" y="507365"/>
            <a:ext cx="7961630" cy="635063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课题目的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10281" y="957808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1896871" y="915887"/>
            <a:ext cx="441640" cy="1180161"/>
            <a:chOff x="1896871" y="915887"/>
            <a:chExt cx="441640" cy="1180161"/>
          </a:xfrm>
        </p:grpSpPr>
        <p:cxnSp>
          <p:nvCxnSpPr>
            <p:cNvPr id="6" name="直接连接符 43"/>
            <p:cNvCxnSpPr/>
            <p:nvPr/>
          </p:nvCxnSpPr>
          <p:spPr>
            <a:xfrm rot="11641273" flipH="1">
              <a:off x="1896871" y="915887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7" name="矩形 6"/>
            <p:cNvSpPr/>
            <p:nvPr/>
          </p:nvSpPr>
          <p:spPr>
            <a:xfrm rot="12506567">
              <a:off x="1942100" y="985164"/>
              <a:ext cx="396411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10281" y="2391807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3" name="组 32"/>
          <p:cNvGrpSpPr/>
          <p:nvPr/>
        </p:nvGrpSpPr>
        <p:grpSpPr>
          <a:xfrm>
            <a:off x="1896871" y="2349886"/>
            <a:ext cx="378381" cy="1164129"/>
            <a:chOff x="1896871" y="2349886"/>
            <a:chExt cx="378381" cy="1164129"/>
          </a:xfrm>
        </p:grpSpPr>
        <p:cxnSp>
          <p:nvCxnSpPr>
            <p:cNvPr id="11" name="直接连接符 62"/>
            <p:cNvCxnSpPr/>
            <p:nvPr/>
          </p:nvCxnSpPr>
          <p:spPr>
            <a:xfrm rot="11641273" flipH="1">
              <a:off x="1896871" y="2349886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2" name="矩形 11"/>
            <p:cNvSpPr/>
            <p:nvPr/>
          </p:nvSpPr>
          <p:spPr>
            <a:xfrm rot="12506567">
              <a:off x="1946163" y="2403131"/>
              <a:ext cx="329089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310281" y="3825806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1896871" y="3783885"/>
            <a:ext cx="489199" cy="1192214"/>
            <a:chOff x="1896871" y="3783885"/>
            <a:chExt cx="489199" cy="1192214"/>
          </a:xfrm>
        </p:grpSpPr>
        <p:cxnSp>
          <p:nvCxnSpPr>
            <p:cNvPr id="16" name="直接连接符 67"/>
            <p:cNvCxnSpPr/>
            <p:nvPr/>
          </p:nvCxnSpPr>
          <p:spPr>
            <a:xfrm rot="11641273" flipH="1">
              <a:off x="1896871" y="3783885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7" name="矩形 16"/>
            <p:cNvSpPr/>
            <p:nvPr/>
          </p:nvSpPr>
          <p:spPr>
            <a:xfrm rot="12506567">
              <a:off x="1939046" y="3865215"/>
              <a:ext cx="447024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310281" y="5259804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1896871" y="5217883"/>
            <a:ext cx="489199" cy="1192214"/>
            <a:chOff x="1896871" y="5217883"/>
            <a:chExt cx="489199" cy="1192214"/>
          </a:xfrm>
        </p:grpSpPr>
        <p:cxnSp>
          <p:nvCxnSpPr>
            <p:cNvPr id="21" name="直接连接符 72"/>
            <p:cNvCxnSpPr/>
            <p:nvPr/>
          </p:nvCxnSpPr>
          <p:spPr>
            <a:xfrm rot="11641273" flipH="1">
              <a:off x="1896871" y="5217883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22" name="矩形 21"/>
            <p:cNvSpPr/>
            <p:nvPr/>
          </p:nvSpPr>
          <p:spPr>
            <a:xfrm rot="12506567">
              <a:off x="1939046" y="5299213"/>
              <a:ext cx="447024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322184" y="860841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22184" y="2335264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22184" y="3767814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22184" y="5206489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19937" y="1348537"/>
            <a:ext cx="8203481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404040"/>
                </a:solidFill>
                <a:latin typeface="+mj-ea"/>
              </a:rPr>
              <a:t>点击此处输入文字 输入文字点击此处输入文字 输入文字点击此处输入文字 输入文字点击此处输入文字 输入文字点击此处输入文字 输入文字</a:t>
            </a:r>
            <a:endParaRPr sz="12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19937" y="2820551"/>
            <a:ext cx="820348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19937" y="4258545"/>
            <a:ext cx="820348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19937" y="5697680"/>
            <a:ext cx="820348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rgbClr val="404040"/>
              </a:solidFill>
              <a:latin typeface="+mj-ea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6332282" y="1245738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918872" y="1203817"/>
            <a:ext cx="441640" cy="1180161"/>
            <a:chOff x="1896871" y="915887"/>
            <a:chExt cx="441640" cy="1180161"/>
          </a:xfrm>
        </p:grpSpPr>
        <p:cxnSp>
          <p:nvCxnSpPr>
            <p:cNvPr id="78" name="直接连接符 43"/>
            <p:cNvCxnSpPr/>
            <p:nvPr/>
          </p:nvCxnSpPr>
          <p:spPr>
            <a:xfrm rot="11641273" flipH="1">
              <a:off x="1896871" y="915887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79" name="矩形 78"/>
            <p:cNvSpPr/>
            <p:nvPr/>
          </p:nvSpPr>
          <p:spPr>
            <a:xfrm rot="12506567">
              <a:off x="1942100" y="985164"/>
              <a:ext cx="396411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6353014" y="3799746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6939604" y="3757825"/>
            <a:ext cx="441640" cy="1180161"/>
            <a:chOff x="1896871" y="915887"/>
            <a:chExt cx="441640" cy="1180161"/>
          </a:xfrm>
        </p:grpSpPr>
        <p:cxnSp>
          <p:nvCxnSpPr>
            <p:cNvPr id="82" name="直接连接符 43"/>
            <p:cNvCxnSpPr/>
            <p:nvPr/>
          </p:nvCxnSpPr>
          <p:spPr>
            <a:xfrm rot="11641273" flipH="1">
              <a:off x="1896871" y="915887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83" name="矩形 82"/>
            <p:cNvSpPr/>
            <p:nvPr/>
          </p:nvSpPr>
          <p:spPr>
            <a:xfrm rot="12506567">
              <a:off x="1942100" y="985164"/>
              <a:ext cx="396411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1557228" y="1246092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9" name="组 68"/>
          <p:cNvGrpSpPr/>
          <p:nvPr/>
        </p:nvGrpSpPr>
        <p:grpSpPr>
          <a:xfrm>
            <a:off x="2143818" y="1204171"/>
            <a:ext cx="441640" cy="1180161"/>
            <a:chOff x="1896871" y="915887"/>
            <a:chExt cx="441640" cy="1180161"/>
          </a:xfrm>
        </p:grpSpPr>
        <p:cxnSp>
          <p:nvCxnSpPr>
            <p:cNvPr id="70" name="直接连接符 43"/>
            <p:cNvCxnSpPr/>
            <p:nvPr/>
          </p:nvCxnSpPr>
          <p:spPr>
            <a:xfrm rot="11641273" flipH="1">
              <a:off x="1896871" y="915887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71" name="矩形 70"/>
            <p:cNvSpPr/>
            <p:nvPr/>
          </p:nvSpPr>
          <p:spPr>
            <a:xfrm rot="12506567">
              <a:off x="1942100" y="985164"/>
              <a:ext cx="396411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577960" y="3800100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2164550" y="3758179"/>
            <a:ext cx="441640" cy="1180161"/>
            <a:chOff x="1896871" y="915887"/>
            <a:chExt cx="441640" cy="1180161"/>
          </a:xfrm>
        </p:grpSpPr>
        <p:cxnSp>
          <p:nvCxnSpPr>
            <p:cNvPr id="74" name="直接连接符 43"/>
            <p:cNvCxnSpPr/>
            <p:nvPr/>
          </p:nvCxnSpPr>
          <p:spPr>
            <a:xfrm rot="11641273" flipH="1">
              <a:off x="1896871" y="915887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75" name="矩形 74"/>
            <p:cNvSpPr/>
            <p:nvPr/>
          </p:nvSpPr>
          <p:spPr>
            <a:xfrm rot="12506567">
              <a:off x="1942100" y="985164"/>
              <a:ext cx="396411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课题目的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362729" y="1034632"/>
            <a:ext cx="4659642" cy="244954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150814" y="1034632"/>
            <a:ext cx="4659642" cy="244954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145054" y="3594517"/>
            <a:ext cx="4659640" cy="244954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356968" y="3594517"/>
            <a:ext cx="4659640" cy="244954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67395" y="1246229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25672" y="1834318"/>
            <a:ext cx="3236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67995" y="1246229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226272" y="1834318"/>
            <a:ext cx="3236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667395" y="3837029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02332" y="4425118"/>
            <a:ext cx="3236468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404040"/>
                </a:solidFill>
                <a:latin typeface="+mj-ea"/>
              </a:rPr>
              <a:t>点击此处输入文字 输入文字点击此处输入文字 输入文字</a:t>
            </a:r>
            <a:endParaRPr sz="12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467995" y="3837029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202932" y="4425118"/>
            <a:ext cx="3236468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404040"/>
                </a:solidFill>
                <a:latin typeface="+mj-ea"/>
              </a:rPr>
              <a:t>点击此处输入文字 输入文字点击此处输入文字 输入文字</a:t>
            </a:r>
            <a:endParaRPr sz="12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67" name="矩形 66"/>
          <p:cNvSpPr/>
          <p:nvPr/>
        </p:nvSpPr>
        <p:spPr>
          <a:xfrm rot="2646635">
            <a:off x="5601322" y="3050056"/>
            <a:ext cx="953974" cy="95397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开题报告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|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请在这里输入你的论文标题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课题意义</a:t>
            </a:r>
            <a:endParaRPr kumimoji="1" lang="zh-CN" altLang="en-US" dirty="0"/>
          </a:p>
        </p:txBody>
      </p:sp>
      <p:pic>
        <p:nvPicPr>
          <p:cNvPr id="6" name="图片占位符 5" descr="C:\Users\DELL\Pictures\湖南科技大学\20180625151502242966.jpg20180625151502242966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/>
          <a:stretch>
            <a:fillRect/>
          </a:stretch>
        </p:blipFill>
        <p:spPr>
          <a:xfrm>
            <a:off x="3685540" y="673100"/>
            <a:ext cx="8506460" cy="5910580"/>
          </a:xfr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课题意义</a:t>
            </a:r>
            <a:endParaRPr lang="zh-CN" altLang="en-US" dirty="0"/>
          </a:p>
        </p:txBody>
      </p:sp>
      <p:cxnSp>
        <p:nvCxnSpPr>
          <p:cNvPr id="32" name="直接连接符 2"/>
          <p:cNvCxnSpPr/>
          <p:nvPr/>
        </p:nvCxnSpPr>
        <p:spPr>
          <a:xfrm>
            <a:off x="0" y="2076958"/>
            <a:ext cx="12192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19"/>
          <p:cNvSpPr/>
          <p:nvPr/>
        </p:nvSpPr>
        <p:spPr>
          <a:xfrm>
            <a:off x="983612" y="2076959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 20"/>
          <p:cNvSpPr/>
          <p:nvPr/>
        </p:nvSpPr>
        <p:spPr>
          <a:xfrm flipH="1" flipV="1">
            <a:off x="5000093" y="989306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 21"/>
          <p:cNvSpPr/>
          <p:nvPr/>
        </p:nvSpPr>
        <p:spPr>
          <a:xfrm>
            <a:off x="9016575" y="2076959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78317" y="1061494"/>
            <a:ext cx="2030928" cy="20309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072283" y="1061494"/>
            <a:ext cx="2030928" cy="20309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109441" y="1061494"/>
            <a:ext cx="2030928" cy="20309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49159" y="3292864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0" name="组合 31"/>
          <p:cNvGrpSpPr/>
          <p:nvPr/>
        </p:nvGrpSpPr>
        <p:grpSpPr>
          <a:xfrm rot="11641273">
            <a:off x="1185449" y="3238576"/>
            <a:ext cx="246536" cy="1113914"/>
            <a:chOff x="499860" y="916478"/>
            <a:chExt cx="1125740" cy="5086389"/>
          </a:xfrm>
        </p:grpSpPr>
        <p:cxnSp>
          <p:nvCxnSpPr>
            <p:cNvPr id="53" name="直接连接符 37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54" name="矩形 53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55" name="矩形 54"/>
          <p:cNvSpPr/>
          <p:nvPr/>
        </p:nvSpPr>
        <p:spPr>
          <a:xfrm>
            <a:off x="1268769" y="3618267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268768" y="4279252"/>
            <a:ext cx="2646879" cy="149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418687" y="3292864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1" name="组合 46"/>
          <p:cNvGrpSpPr/>
          <p:nvPr/>
        </p:nvGrpSpPr>
        <p:grpSpPr>
          <a:xfrm rot="11641273">
            <a:off x="4954977" y="3238576"/>
            <a:ext cx="246536" cy="1113914"/>
            <a:chOff x="499860" y="916478"/>
            <a:chExt cx="1125740" cy="5086389"/>
          </a:xfrm>
        </p:grpSpPr>
        <p:cxnSp>
          <p:nvCxnSpPr>
            <p:cNvPr id="62" name="直接连接符 47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63" name="矩形 62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64" name="矩形 63"/>
          <p:cNvSpPr/>
          <p:nvPr/>
        </p:nvSpPr>
        <p:spPr>
          <a:xfrm>
            <a:off x="5038297" y="3618267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038296" y="4279252"/>
            <a:ext cx="2646879" cy="149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572314" y="3292864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7" name="组合 53"/>
          <p:cNvGrpSpPr/>
          <p:nvPr/>
        </p:nvGrpSpPr>
        <p:grpSpPr>
          <a:xfrm rot="11641273">
            <a:off x="9108604" y="3238576"/>
            <a:ext cx="246536" cy="1113914"/>
            <a:chOff x="499860" y="916478"/>
            <a:chExt cx="1125740" cy="5086389"/>
          </a:xfrm>
        </p:grpSpPr>
        <p:cxnSp>
          <p:nvCxnSpPr>
            <p:cNvPr id="88" name="直接连接符 54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89" name="矩形 88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矩形 89"/>
          <p:cNvSpPr/>
          <p:nvPr/>
        </p:nvSpPr>
        <p:spPr>
          <a:xfrm>
            <a:off x="9191924" y="3618267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191923" y="4279252"/>
            <a:ext cx="2646879" cy="149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2" name="组合 22"/>
          <p:cNvGrpSpPr/>
          <p:nvPr/>
        </p:nvGrpSpPr>
        <p:grpSpPr>
          <a:xfrm>
            <a:off x="1696336" y="1756195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93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0" name="组合 22"/>
          <p:cNvGrpSpPr/>
          <p:nvPr/>
        </p:nvGrpSpPr>
        <p:grpSpPr>
          <a:xfrm>
            <a:off x="5711898" y="1756195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0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8" name="组合 22"/>
          <p:cNvGrpSpPr/>
          <p:nvPr/>
        </p:nvGrpSpPr>
        <p:grpSpPr>
          <a:xfrm>
            <a:off x="9727460" y="1756195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0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课题意义</a:t>
            </a:r>
            <a:endParaRPr lang="zh-CN" altLang="en-US" dirty="0"/>
          </a:p>
        </p:txBody>
      </p:sp>
      <p:grpSp>
        <p:nvGrpSpPr>
          <p:cNvPr id="52" name="组合 12"/>
          <p:cNvGrpSpPr/>
          <p:nvPr/>
        </p:nvGrpSpPr>
        <p:grpSpPr>
          <a:xfrm>
            <a:off x="1594424" y="714238"/>
            <a:ext cx="9026283" cy="4615959"/>
            <a:chOff x="1611683" y="1446502"/>
            <a:chExt cx="5920633" cy="3027758"/>
          </a:xfrm>
          <a:solidFill>
            <a:schemeClr val="bg1">
              <a:lumMod val="65000"/>
            </a:schemeClr>
          </a:solidFill>
        </p:grpSpPr>
        <p:sp>
          <p:nvSpPr>
            <p:cNvPr id="57" name="Freeform 559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60"/>
            <p:cNvSpPr/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1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562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563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564"/>
            <p:cNvSpPr/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565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566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567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568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569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70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71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72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73"/>
            <p:cNvSpPr/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74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75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76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7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78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79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580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581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582"/>
            <p:cNvSpPr/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583"/>
            <p:cNvSpPr/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584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585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586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587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588"/>
            <p:cNvSpPr/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589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590"/>
            <p:cNvSpPr/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591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592"/>
            <p:cNvSpPr/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593"/>
            <p:cNvSpPr/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594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595"/>
            <p:cNvSpPr/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596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597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98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99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00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01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02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603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04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05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606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2" name="Freeform 608"/>
            <p:cNvSpPr/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609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10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11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612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613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614"/>
            <p:cNvSpPr/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615"/>
            <p:cNvSpPr/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616"/>
            <p:cNvSpPr/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617"/>
            <p:cNvSpPr/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618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619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620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621"/>
            <p:cNvSpPr/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622"/>
            <p:cNvSpPr/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623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624"/>
            <p:cNvSpPr/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625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626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627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628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629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630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631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632"/>
            <p:cNvSpPr/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633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634"/>
            <p:cNvSpPr/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635"/>
            <p:cNvSpPr/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636"/>
            <p:cNvSpPr/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637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638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639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640"/>
            <p:cNvSpPr/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641"/>
            <p:cNvSpPr/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642"/>
            <p:cNvSpPr/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643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644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645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646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647"/>
            <p:cNvSpPr/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648"/>
            <p:cNvSpPr/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649"/>
            <p:cNvSpPr/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650"/>
            <p:cNvSpPr/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651"/>
            <p:cNvSpPr/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652"/>
            <p:cNvSpPr/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653"/>
            <p:cNvSpPr/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654"/>
            <p:cNvSpPr/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655"/>
            <p:cNvSpPr/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656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92" name="Freeform 658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659"/>
            <p:cNvSpPr/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660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96" name="Freeform 662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663"/>
            <p:cNvSpPr/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664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665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666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667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668"/>
            <p:cNvSpPr/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669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670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671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672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673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674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675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676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677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678"/>
            <p:cNvSpPr/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679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680"/>
            <p:cNvSpPr/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681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682"/>
            <p:cNvSpPr/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683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684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685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686"/>
            <p:cNvSpPr/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687"/>
            <p:cNvSpPr/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688"/>
            <p:cNvSpPr/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3" name="Freeform 689"/>
            <p:cNvSpPr/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690"/>
            <p:cNvSpPr/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691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692"/>
            <p:cNvSpPr/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693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29" name="Freeform 695"/>
            <p:cNvSpPr/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696"/>
            <p:cNvSpPr/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697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698"/>
            <p:cNvSpPr/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699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700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701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702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703"/>
            <p:cNvSpPr/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704"/>
            <p:cNvSpPr/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705"/>
            <p:cNvSpPr/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706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707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708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709"/>
            <p:cNvSpPr/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710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711"/>
            <p:cNvSpPr/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712"/>
            <p:cNvSpPr/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713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714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715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716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717"/>
            <p:cNvSpPr/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718"/>
            <p:cNvSpPr/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719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720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721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722"/>
            <p:cNvSpPr/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723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724"/>
            <p:cNvSpPr/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725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726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727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728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729"/>
            <p:cNvSpPr/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730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731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732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733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734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735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736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737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738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739"/>
            <p:cNvSpPr/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Freeform 740"/>
            <p:cNvSpPr/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741"/>
            <p:cNvSpPr/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742"/>
            <p:cNvSpPr/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743"/>
            <p:cNvSpPr/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744"/>
            <p:cNvSpPr/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745"/>
            <p:cNvSpPr/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746"/>
            <p:cNvSpPr/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747"/>
            <p:cNvSpPr/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2" name="Freeform 748"/>
            <p:cNvSpPr/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3" name="Freeform 749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4" name="Freeform 750"/>
            <p:cNvSpPr/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5" name="Freeform 751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6" name="Freeform 752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753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754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755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756"/>
            <p:cNvSpPr/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757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758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759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760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761"/>
            <p:cNvSpPr/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762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7" name="Freeform 763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8" name="Freeform 764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9" name="Freeform 765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0" name="Freeform 766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1" name="Freeform 767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2" name="Freeform 768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3" name="Freeform 769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4" name="Freeform 770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5" name="Freeform 771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6" name="Freeform 772"/>
            <p:cNvSpPr/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774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" name="Freeform 775"/>
            <p:cNvSpPr/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" name="Freeform 777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" name="Freeform 779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11" name="Freeform 780"/>
            <p:cNvSpPr/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2" name="Freeform 781"/>
            <p:cNvSpPr/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3" name="Freeform 782"/>
            <p:cNvSpPr/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4" name="Freeform 783"/>
            <p:cNvSpPr/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5" name="Freeform 784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6" name="Freeform 785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Freeform 786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8" name="Freeform 787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" name="Freeform 788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0" name="Freeform 789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Freeform 790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792"/>
            <p:cNvSpPr/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793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794"/>
            <p:cNvSpPr/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795"/>
            <p:cNvSpPr/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26" name="Freeform 796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797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8" name="Freeform 798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799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800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1" name="Freeform 801"/>
            <p:cNvSpPr/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2" name="Freeform 802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3" name="Freeform 803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804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5" name="Freeform 805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6" name="Freeform 806"/>
            <p:cNvSpPr/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7" name="Freeform 807"/>
            <p:cNvSpPr/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8" name="Freeform 808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9" name="Freeform 809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0" name="Freeform 810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1" name="Freeform 778"/>
            <p:cNvSpPr/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2" name="矩形 341"/>
          <p:cNvSpPr/>
          <p:nvPr/>
        </p:nvSpPr>
        <p:spPr>
          <a:xfrm>
            <a:off x="1147122" y="500631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1147121" y="5462458"/>
            <a:ext cx="997940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rgbClr val="404040"/>
              </a:solidFill>
              <a:latin typeface="+mj-ea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课题意义</a:t>
            </a:r>
            <a:endParaRPr lang="zh-CN" altLang="en-US" dirty="0"/>
          </a:p>
        </p:txBody>
      </p:sp>
      <p:sp>
        <p:nvSpPr>
          <p:cNvPr id="344" name="矩形 343"/>
          <p:cNvSpPr/>
          <p:nvPr/>
        </p:nvSpPr>
        <p:spPr>
          <a:xfrm>
            <a:off x="7381691" y="1067291"/>
            <a:ext cx="4475347" cy="8276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4000" b="1">
                <a:solidFill>
                  <a:schemeClr val="bg1"/>
                </a:solidFill>
              </a:rPr>
              <a:t>点击此处添加标题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7381691" y="2160172"/>
            <a:ext cx="4475347" cy="350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404040"/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404040"/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404040"/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404040"/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倍字间距。标题数字等都可以通过点击和重新输入进行更改。</a:t>
            </a:r>
            <a:endParaRPr lang="zh-CN" altLang="en-US" sz="1200" dirty="0">
              <a:solidFill>
                <a:srgbClr val="404040"/>
              </a:solidFill>
              <a:latin typeface="+mj-ea"/>
            </a:endParaRPr>
          </a:p>
        </p:txBody>
      </p:sp>
      <p:pic>
        <p:nvPicPr>
          <p:cNvPr id="3" name="图片 2" descr="C:\Users\DELL\Pictures\湖南科技大学\20130617161801559671.jpg20130617161801559671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39420" y="1033145"/>
            <a:ext cx="6611620" cy="479107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650" y="34290"/>
            <a:ext cx="1721485" cy="40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3533</Words>
  <Application>WPS 演示</Application>
  <PresentationFormat>宽屏</PresentationFormat>
  <Paragraphs>343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MS PGothic</vt:lpstr>
      <vt:lpstr>Arial Unicode MS</vt:lpstr>
      <vt:lpstr>Calibri</vt:lpstr>
      <vt:lpstr>Calibri</vt:lpstr>
      <vt:lpstr>HelveticaNeueLT Pro 67 MdCn</vt:lpstr>
      <vt:lpstr>Segoe Print</vt:lpstr>
      <vt:lpstr>Hiragino Sans GB W3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毕业答辩类</dc:title>
  <dc:creator/>
  <cp:keywords>RP</cp:keywords>
  <dc:description>RP</dc:description>
  <dc:subject>RP</dc:subject>
  <cp:category>RP</cp:category>
  <cp:lastModifiedBy>二木</cp:lastModifiedBy>
  <cp:revision>4</cp:revision>
  <dcterms:created xsi:type="dcterms:W3CDTF">2018-03-09T08:28:00Z</dcterms:created>
  <dcterms:modified xsi:type="dcterms:W3CDTF">2021-01-22T09:03:00Z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