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65" r:id="rId3"/>
    <p:sldId id="275" r:id="rId4"/>
    <p:sldId id="276" r:id="rId5"/>
    <p:sldId id="277" r:id="rId6"/>
    <p:sldId id="278" r:id="rId7"/>
    <p:sldId id="287" r:id="rId8"/>
    <p:sldId id="288" r:id="rId9"/>
    <p:sldId id="289" r:id="rId10"/>
    <p:sldId id="290" r:id="rId11"/>
    <p:sldId id="291" r:id="rId12"/>
    <p:sldId id="286" r:id="rId13"/>
    <p:sldId id="284" r:id="rId14"/>
    <p:sldId id="285" r:id="rId15"/>
    <p:sldId id="283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4" autoAdjust="0"/>
    <p:restoredTop sz="71904" autoAdjust="0"/>
  </p:normalViewPr>
  <p:slideViewPr>
    <p:cSldViewPr>
      <p:cViewPr varScale="1">
        <p:scale>
          <a:sx n="52" d="100"/>
          <a:sy n="52" d="100"/>
        </p:scale>
        <p:origin x="22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803AB-3458-4AE1-A359-E7D528BDF9C4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3496-258D-4F39-9EC3-C79A56049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블랙 박스 </a:t>
            </a:r>
            <a:r>
              <a:rPr lang="ko-KR" altLang="en-US" baseline="0" dirty="0" err="1"/>
              <a:t>테스팅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경계값</a:t>
            </a:r>
            <a:r>
              <a:rPr lang="ko-KR" altLang="en-US" baseline="0" dirty="0"/>
              <a:t> 분석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위 표는 </a:t>
            </a:r>
            <a:r>
              <a:rPr lang="en-US" altLang="ko-KR" baseline="0" dirty="0"/>
              <a:t>Basic BVA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A,B,C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1~10</a:t>
            </a:r>
            <a:r>
              <a:rPr lang="ko-KR" altLang="en-US" baseline="0" dirty="0"/>
              <a:t>까지의 정수를 입력하면 가장 큰 숫자를 출력해주는 프로그램의 테스트 케이스이다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3496-258D-4F39-9EC3-C79A56049BF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3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</a:t>
            </a:r>
            <a:r>
              <a:rPr lang="en-US" altLang="ko-KR" dirty="0"/>
              <a:t>Basic</a:t>
            </a:r>
            <a:r>
              <a:rPr lang="en-US" altLang="ko-KR" baseline="0" dirty="0"/>
              <a:t> BVA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Robust BVA</a:t>
            </a:r>
            <a:r>
              <a:rPr lang="ko-KR" altLang="en-US" baseline="0" dirty="0"/>
              <a:t>로 확장하려고 했을 때 추가해야 하는 테스트 케이스이다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3496-258D-4F39-9EC3-C79A56049BF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en-US" altLang="ko-KR" baseline="0" dirty="0"/>
              <a:t> </a:t>
            </a:r>
            <a:r>
              <a:rPr lang="ko-KR" altLang="en-US" baseline="0" dirty="0"/>
              <a:t>실행화면이다</a:t>
            </a:r>
            <a:r>
              <a:rPr lang="en-US" altLang="ko-KR" baseline="0" dirty="0"/>
              <a:t>. Basic BVA</a:t>
            </a:r>
            <a:r>
              <a:rPr lang="ko-KR" altLang="en-US" baseline="0" dirty="0"/>
              <a:t>의 테스트 케이스 중 일부인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가장 큰 숫자가 없다</a:t>
            </a:r>
            <a:r>
              <a:rPr lang="en-US" altLang="ko-KR" baseline="0" dirty="0"/>
              <a:t>’ </a:t>
            </a:r>
            <a:r>
              <a:rPr lang="ko-KR" altLang="en-US" baseline="0" dirty="0"/>
              <a:t>가 출력 될 때의 경우이다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3496-258D-4F39-9EC3-C79A56049BF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JUNIT </a:t>
            </a:r>
            <a:r>
              <a:rPr lang="ko-KR" altLang="en-US" dirty="0"/>
              <a:t>실행 화면이다</a:t>
            </a:r>
            <a:r>
              <a:rPr lang="en-US" altLang="ko-KR" dirty="0"/>
              <a:t>. </a:t>
            </a:r>
            <a:r>
              <a:rPr lang="ko-KR" altLang="en-US" dirty="0"/>
              <a:t>위 사진은 </a:t>
            </a:r>
            <a:r>
              <a:rPr lang="en-US" altLang="ko-KR" dirty="0"/>
              <a:t>Basic</a:t>
            </a:r>
            <a:r>
              <a:rPr lang="en-US" altLang="ko-KR" baseline="0" dirty="0"/>
              <a:t> BVA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‘C</a:t>
            </a:r>
            <a:r>
              <a:rPr lang="ko-KR" altLang="en-US" baseline="0" dirty="0"/>
              <a:t>가 가장 큰 숫자이다</a:t>
            </a:r>
            <a:r>
              <a:rPr lang="en-US" altLang="ko-KR" baseline="0" dirty="0"/>
              <a:t>’</a:t>
            </a:r>
            <a:r>
              <a:rPr lang="ko-KR" altLang="en-US" baseline="0" dirty="0"/>
              <a:t>가 출력 될 때 화면이고 민의 사진은 </a:t>
            </a:r>
            <a:r>
              <a:rPr lang="en-US" altLang="ko-KR" baseline="0" dirty="0"/>
              <a:t>C</a:t>
            </a:r>
            <a:r>
              <a:rPr lang="ko-KR" altLang="en-US" baseline="0" dirty="0"/>
              <a:t>의 값이 유효하지 않은 범위의 숫자가 들어 왔을 때 </a:t>
            </a:r>
            <a:r>
              <a:rPr lang="en-US" altLang="ko-KR" baseline="0" dirty="0"/>
              <a:t>‘INVALID INPUT’</a:t>
            </a:r>
            <a:r>
              <a:rPr lang="ko-KR" altLang="en-US" baseline="0" dirty="0"/>
              <a:t>이 출력 될 때 화면이다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3496-258D-4F39-9EC3-C79A56049BF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7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결정표를 이용한 </a:t>
            </a:r>
            <a:r>
              <a:rPr lang="ko-KR" altLang="en-US" dirty="0" err="1"/>
              <a:t>블랙박스테스팅은</a:t>
            </a:r>
            <a:r>
              <a:rPr lang="ko-KR" altLang="en-US" dirty="0"/>
              <a:t> 여러 조건과 행위의 조합을 나타내고 분석하는데 유용합니다</a:t>
            </a:r>
            <a:r>
              <a:rPr lang="en-US" altLang="ko-KR" dirty="0"/>
              <a:t>. </a:t>
            </a:r>
            <a:r>
              <a:rPr lang="ko-KR" altLang="en-US" dirty="0"/>
              <a:t>저희는 결정표를 이용한 </a:t>
            </a:r>
            <a:r>
              <a:rPr lang="ko-KR" altLang="en-US" dirty="0" err="1"/>
              <a:t>블랙박스테스팅예제로</a:t>
            </a:r>
            <a:endParaRPr lang="en-US" altLang="ko-KR" dirty="0"/>
          </a:p>
          <a:p>
            <a:r>
              <a:rPr lang="ko-KR" altLang="en-US" dirty="0"/>
              <a:t>만화방 </a:t>
            </a:r>
            <a:r>
              <a:rPr lang="ko-KR" altLang="en-US" dirty="0" err="1"/>
              <a:t>도서대출예제를</a:t>
            </a:r>
            <a:r>
              <a:rPr lang="ko-KR" altLang="en-US" dirty="0"/>
              <a:t> 만들어봤습니다</a:t>
            </a:r>
            <a:r>
              <a:rPr lang="en-US" altLang="ko-KR" dirty="0"/>
              <a:t>. </a:t>
            </a:r>
            <a:r>
              <a:rPr lang="ko-KR" altLang="en-US" dirty="0"/>
              <a:t>이 프로그램은 회원</a:t>
            </a:r>
            <a:r>
              <a:rPr lang="en-US" altLang="ko-KR" dirty="0"/>
              <a:t>/</a:t>
            </a:r>
            <a:r>
              <a:rPr lang="ko-KR" altLang="en-US" dirty="0"/>
              <a:t>비회원을 판별하고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대여기간동안의</a:t>
            </a:r>
            <a:r>
              <a:rPr lang="ko-KR" altLang="en-US" dirty="0"/>
              <a:t> 대여금액을 계산해주는 예제입니다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예제의 </a:t>
            </a:r>
            <a:r>
              <a:rPr lang="ko-KR" altLang="en-US" dirty="0" err="1"/>
              <a:t>입력값은</a:t>
            </a:r>
            <a:r>
              <a:rPr lang="ko-KR" altLang="en-US" dirty="0"/>
              <a:t> 회원</a:t>
            </a:r>
            <a:r>
              <a:rPr lang="en-US" altLang="ko-KR" dirty="0"/>
              <a:t>/</a:t>
            </a:r>
            <a:r>
              <a:rPr lang="ko-KR" altLang="en-US" dirty="0"/>
              <a:t>비회원의 </a:t>
            </a:r>
            <a:r>
              <a:rPr lang="en-US" altLang="ko-KR" dirty="0"/>
              <a:t>Category,</a:t>
            </a:r>
            <a:r>
              <a:rPr lang="en-US" altLang="ko-KR" baseline="0" dirty="0"/>
              <a:t> </a:t>
            </a:r>
            <a:r>
              <a:rPr lang="ko-KR" altLang="en-US" baseline="0" dirty="0"/>
              <a:t>최대 </a:t>
            </a:r>
            <a:r>
              <a:rPr lang="en-US" altLang="ko-KR" baseline="0" dirty="0"/>
              <a:t>2</a:t>
            </a:r>
            <a:r>
              <a:rPr lang="ko-KR" altLang="en-US" baseline="0" dirty="0"/>
              <a:t>주간의 </a:t>
            </a:r>
            <a:r>
              <a:rPr lang="ko-KR" altLang="en-US" baseline="0" dirty="0" err="1"/>
              <a:t>대여기간이고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출력은 회원은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비회원은 </a:t>
            </a:r>
            <a:r>
              <a:rPr lang="en-US" altLang="ko-KR" baseline="0" dirty="0"/>
              <a:t>150</a:t>
            </a:r>
            <a:r>
              <a:rPr lang="ko-KR" altLang="en-US" baseline="0" dirty="0"/>
              <a:t>원에 해당하는 일일대여금액과 대여일수를 곱한 </a:t>
            </a:r>
            <a:r>
              <a:rPr lang="ko-KR" altLang="en-US" baseline="0" dirty="0" err="1"/>
              <a:t>대여금액입니다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정상적인 경우에는 대여금액이 출력되고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category</a:t>
            </a:r>
            <a:r>
              <a:rPr lang="ko-KR" altLang="en-US" baseline="0" dirty="0"/>
              <a:t>에 회원</a:t>
            </a:r>
            <a:r>
              <a:rPr lang="en-US" altLang="ko-KR" baseline="0" dirty="0"/>
              <a:t>/</a:t>
            </a:r>
            <a:r>
              <a:rPr lang="ko-KR" altLang="en-US" baseline="0" dirty="0"/>
              <a:t>비회원이 아닌 다른 값을 </a:t>
            </a:r>
            <a:r>
              <a:rPr lang="ko-KR" altLang="en-US" baseline="0" dirty="0" err="1"/>
              <a:t>입력하게되면</a:t>
            </a:r>
            <a:r>
              <a:rPr lang="ko-KR" altLang="en-US" baseline="0" dirty="0"/>
              <a:t> </a:t>
            </a:r>
            <a:r>
              <a:rPr lang="en-US" altLang="ko-KR" baseline="0" dirty="0"/>
              <a:t>Invalid category </a:t>
            </a:r>
            <a:r>
              <a:rPr lang="ko-KR" altLang="en-US" baseline="0" dirty="0"/>
              <a:t>메시지가 출력되며</a:t>
            </a:r>
            <a:r>
              <a:rPr lang="en-US" altLang="ko-KR" baseline="0" dirty="0"/>
              <a:t>,</a:t>
            </a:r>
            <a:r>
              <a:rPr lang="ko-KR" altLang="en-US" baseline="0" dirty="0"/>
              <a:t> 입력한 대여일수에 오류가 있다면</a:t>
            </a:r>
            <a:endParaRPr lang="en-US" altLang="ko-KR" baseline="0" dirty="0"/>
          </a:p>
          <a:p>
            <a:r>
              <a:rPr lang="en-US" altLang="ko-KR" baseline="0" dirty="0"/>
              <a:t>Invalid day</a:t>
            </a:r>
            <a:r>
              <a:rPr lang="ko-KR" altLang="en-US" baseline="0" dirty="0"/>
              <a:t>메세지가 나옵니다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3496-258D-4F39-9EC3-C79A56049BF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7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예제에 대한 </a:t>
            </a:r>
            <a:r>
              <a:rPr lang="ko-KR" altLang="en-US" dirty="0" err="1"/>
              <a:t>결정표입니다</a:t>
            </a:r>
            <a:r>
              <a:rPr lang="en-US" altLang="ko-KR" dirty="0"/>
              <a:t>. </a:t>
            </a:r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ko-KR" altLang="en-US" dirty="0"/>
              <a:t>조건에 대해 </a:t>
            </a:r>
            <a:r>
              <a:rPr lang="en-US" altLang="ko-KR" dirty="0"/>
              <a:t>True/False</a:t>
            </a:r>
            <a:r>
              <a:rPr lang="ko-KR" altLang="en-US" dirty="0"/>
              <a:t>를 이용</a:t>
            </a:r>
            <a:r>
              <a:rPr lang="en-US" altLang="ko-KR" dirty="0"/>
              <a:t>(?</a:t>
            </a:r>
            <a:r>
              <a:rPr lang="ko-KR" altLang="en-US" dirty="0"/>
              <a:t>말이 매끄러웠으면 </a:t>
            </a:r>
            <a:r>
              <a:rPr lang="ko-KR" altLang="en-US" dirty="0" err="1"/>
              <a:t>좋겠어</a:t>
            </a:r>
            <a:r>
              <a:rPr lang="en-US" altLang="ko-KR" dirty="0"/>
              <a:t>..</a:t>
            </a:r>
            <a:r>
              <a:rPr lang="ko-KR" altLang="en-US" dirty="0"/>
              <a:t>난 바보야</a:t>
            </a:r>
            <a:r>
              <a:rPr lang="en-US" altLang="ko-KR" dirty="0"/>
              <a:t>…),</a:t>
            </a:r>
            <a:r>
              <a:rPr lang="ko-KR" altLang="en-US" dirty="0"/>
              <a:t>조건이 만족되는지 기록하고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그에따른</a:t>
            </a:r>
            <a:r>
              <a:rPr lang="ko-KR" altLang="en-US" dirty="0"/>
              <a:t> 예상 출력결과와 실제 결과를 적은 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아래의 표에는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여러 조건하에서 </a:t>
            </a:r>
            <a:r>
              <a:rPr lang="en-US" altLang="ko-KR" baseline="0" dirty="0"/>
              <a:t>Test</a:t>
            </a:r>
            <a:r>
              <a:rPr lang="ko-KR" altLang="en-US" baseline="0" dirty="0"/>
              <a:t>시에 실제 입력한 값과 예상되는 결과를 적었습니다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3496-258D-4F39-9EC3-C79A56049BF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4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</a:t>
            </a:r>
            <a:r>
              <a:rPr lang="en-US" altLang="ko-KR" dirty="0"/>
              <a:t>Junit </a:t>
            </a:r>
            <a:r>
              <a:rPr lang="ko-KR" altLang="en-US" dirty="0"/>
              <a:t>테스트 결과로</a:t>
            </a:r>
            <a:r>
              <a:rPr lang="en-US" altLang="ko-KR" dirty="0"/>
              <a:t>, </a:t>
            </a:r>
            <a:r>
              <a:rPr lang="ko-KR" altLang="en-US" dirty="0"/>
              <a:t>이전 슬라이드에서 표현된 </a:t>
            </a:r>
            <a:r>
              <a:rPr lang="ko-KR" altLang="en-US" dirty="0" err="1"/>
              <a:t>입력값에대한</a:t>
            </a:r>
            <a:r>
              <a:rPr lang="ko-KR" altLang="en-US" dirty="0"/>
              <a:t> 출력이 기대한 </a:t>
            </a:r>
            <a:r>
              <a:rPr lang="ko-KR" altLang="en-US" dirty="0" err="1"/>
              <a:t>출력값과</a:t>
            </a:r>
            <a:r>
              <a:rPr lang="ko-KR" altLang="en-US" dirty="0"/>
              <a:t> </a:t>
            </a:r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테스팅한</a:t>
            </a:r>
            <a:r>
              <a:rPr lang="ko-KR" altLang="en-US" dirty="0"/>
              <a:t> </a:t>
            </a:r>
            <a:r>
              <a:rPr lang="ko-KR" altLang="en-US" dirty="0" err="1"/>
              <a:t>결과창입니다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3496-258D-4F39-9EC3-C79A56049BF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0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T&amp;G 상상본문 M" panose="02000300000000000000" pitchFamily="2" charset="-127"/>
                <a:ea typeface="KT&amp;G 상상본문 M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F34943-7C57-4D6F-AFC7-893E52F7FA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E08515-FD3D-41FA-98F6-AA93BA4CAB92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543800" cy="1141983"/>
          </a:xfrm>
        </p:spPr>
        <p:txBody>
          <a:bodyPr/>
          <a:lstStyle/>
          <a:p>
            <a:r>
              <a:rPr lang="ko-KR" altLang="en-US" sz="6000" dirty="0">
                <a:latin typeface="KT&amp;G 상상본문 M" panose="02000300000000000000" pitchFamily="2" charset="-127"/>
                <a:ea typeface="KT&amp;G 상상본문 M" panose="02000300000000000000" pitchFamily="2" charset="-127"/>
              </a:rPr>
              <a:t>소프트웨어 공학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3717032"/>
            <a:ext cx="6461760" cy="1665312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b="1" dirty="0">
                <a:latin typeface="KT&amp;G 상상본문 M" panose="02000300000000000000" pitchFamily="2" charset="-127"/>
                <a:ea typeface="KT&amp;G 상상본문 M" panose="02000300000000000000" pitchFamily="2" charset="-127"/>
              </a:rPr>
              <a:t>팀 </a:t>
            </a:r>
            <a:r>
              <a:rPr lang="en-US" altLang="ko-KR" sz="3200" b="1" dirty="0">
                <a:latin typeface="KT&amp;G 상상본문 M" panose="02000300000000000000" pitchFamily="2" charset="-127"/>
                <a:ea typeface="KT&amp;G 상상본문 M" panose="02000300000000000000" pitchFamily="2" charset="-127"/>
              </a:rPr>
              <a:t>: </a:t>
            </a:r>
            <a:r>
              <a:rPr lang="ko-KR" altLang="en-US" sz="3200" b="1" dirty="0">
                <a:latin typeface="KT&amp;G 상상본문 M" panose="02000300000000000000" pitchFamily="2" charset="-127"/>
                <a:ea typeface="KT&amp;G 상상본문 M" panose="02000300000000000000" pitchFamily="2" charset="-127"/>
              </a:rPr>
              <a:t>소공 </a:t>
            </a:r>
            <a:r>
              <a:rPr lang="ko-KR" altLang="en-US" sz="3200" b="1" dirty="0" err="1">
                <a:latin typeface="KT&amp;G 상상본문 M" panose="02000300000000000000" pitchFamily="2" charset="-127"/>
                <a:ea typeface="KT&amp;G 상상본문 M" panose="02000300000000000000" pitchFamily="2" charset="-127"/>
              </a:rPr>
              <a:t>프렌즈</a:t>
            </a:r>
            <a:endParaRPr lang="en-US" altLang="ko-KR" sz="3200" b="1" dirty="0">
              <a:latin typeface="KT&amp;G 상상본문 M" panose="02000300000000000000" pitchFamily="2" charset="-127"/>
              <a:ea typeface="KT&amp;G 상상본문 M" panose="02000300000000000000" pitchFamily="2" charset="-127"/>
            </a:endParaRPr>
          </a:p>
          <a:p>
            <a:pPr algn="r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4458"/>
              </p:ext>
            </p:extLst>
          </p:nvPr>
        </p:nvGraphicFramePr>
        <p:xfrm>
          <a:off x="4122912" y="4575511"/>
          <a:ext cx="4032448" cy="1803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+mj-ea"/>
                          <a:ea typeface="+mj-ea"/>
                        </a:rPr>
                        <a:t>학번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+mj-ea"/>
                          <a:ea typeface="+mj-ea"/>
                        </a:rPr>
                        <a:t>이름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201215746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주재민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201411699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김진주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201411746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윤지영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201411754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이수진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6409399"/>
                  </a:ext>
                </a:extLst>
              </a:tr>
              <a:tr h="300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201411780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최예진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01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03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Testcase</a:t>
            </a:r>
            <a:r>
              <a:rPr lang="en-US" altLang="ko-KR" dirty="0"/>
              <a:t> – </a:t>
            </a:r>
            <a:r>
              <a:rPr lang="en-US" altLang="ko-KR" sz="3600" dirty="0"/>
              <a:t>Weak Robust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25184" y="1417638"/>
          <a:ext cx="731516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792">
                  <a:extLst>
                    <a:ext uri="{9D8B030D-6E8A-4147-A177-3AD203B41FA5}">
                      <a16:colId xmlns:a16="http://schemas.microsoft.com/office/drawing/2014/main" val="388301149"/>
                    </a:ext>
                  </a:extLst>
                </a:gridCol>
                <a:gridCol w="1828792">
                  <a:extLst>
                    <a:ext uri="{9D8B030D-6E8A-4147-A177-3AD203B41FA5}">
                      <a16:colId xmlns:a16="http://schemas.microsoft.com/office/drawing/2014/main" val="2810885154"/>
                    </a:ext>
                  </a:extLst>
                </a:gridCol>
                <a:gridCol w="1828792">
                  <a:extLst>
                    <a:ext uri="{9D8B030D-6E8A-4147-A177-3AD203B41FA5}">
                      <a16:colId xmlns:a16="http://schemas.microsoft.com/office/drawing/2014/main" val="1986504074"/>
                    </a:ext>
                  </a:extLst>
                </a:gridCol>
                <a:gridCol w="1828792">
                  <a:extLst>
                    <a:ext uri="{9D8B030D-6E8A-4147-A177-3AD203B41FA5}">
                      <a16:colId xmlns:a16="http://schemas.microsoft.com/office/drawing/2014/main" val="1121452129"/>
                    </a:ext>
                  </a:extLst>
                </a:gridCol>
              </a:tblGrid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Homework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Expected Output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Real</a:t>
                      </a:r>
                      <a:r>
                        <a:rPr lang="en-US" altLang="ko-KR" sz="1400" baseline="0" dirty="0"/>
                        <a:t> Output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62720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Invalid Input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Invalid</a:t>
                      </a:r>
                      <a:r>
                        <a:rPr lang="en-US" altLang="ko-KR" sz="1400" baseline="0" dirty="0"/>
                        <a:t> Input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91682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07474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29444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41743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02153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31903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Invalid</a:t>
                      </a:r>
                      <a:r>
                        <a:rPr lang="en-US" altLang="ko-KR" sz="1400" baseline="0" dirty="0"/>
                        <a:t> Input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Invalid</a:t>
                      </a:r>
                      <a:r>
                        <a:rPr lang="en-US" altLang="ko-KR" sz="1400" baseline="0" dirty="0"/>
                        <a:t> Input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4611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39567" y="4293096"/>
          <a:ext cx="54864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28">
                  <a:extLst>
                    <a:ext uri="{9D8B030D-6E8A-4147-A177-3AD203B41FA5}">
                      <a16:colId xmlns:a16="http://schemas.microsoft.com/office/drawing/2014/main" val="4069433478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2979146955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1417951028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971712985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4156982889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716319385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2184225958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3435096892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(HW)</a:t>
                      </a:r>
                    </a:p>
                    <a:p>
                      <a:pPr algn="r" latinLnBrk="1"/>
                      <a:r>
                        <a:rPr lang="en-US" altLang="ko-KR" dirty="0"/>
                        <a:t>100</a:t>
                      </a:r>
                    </a:p>
                    <a:p>
                      <a:pPr algn="r" latinLnBrk="1"/>
                      <a:endParaRPr lang="en-US" altLang="ko-KR" sz="700" dirty="0"/>
                    </a:p>
                    <a:p>
                      <a:pPr algn="r" latinLnBrk="1"/>
                      <a:r>
                        <a:rPr lang="en-US" altLang="ko-KR" dirty="0"/>
                        <a:t>80</a:t>
                      </a:r>
                    </a:p>
                    <a:p>
                      <a:pPr algn="r" latinLnBrk="1"/>
                      <a:endParaRPr lang="en-US" altLang="ko-KR" sz="600" dirty="0"/>
                    </a:p>
                    <a:p>
                      <a:pPr algn="r" latinLnBrk="1"/>
                      <a:r>
                        <a:rPr lang="en-US" altLang="ko-KR" dirty="0"/>
                        <a:t>60</a:t>
                      </a:r>
                    </a:p>
                    <a:p>
                      <a:pPr algn="r" latinLnBrk="1"/>
                      <a:endParaRPr lang="en-US" altLang="ko-KR" sz="700" dirty="0"/>
                    </a:p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6111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145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67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364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23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          </a:t>
                      </a:r>
                      <a:r>
                        <a:rPr lang="en-US" altLang="ko-KR" dirty="0"/>
                        <a:t>0          60          70         80        90        100     </a:t>
                      </a:r>
                      <a:r>
                        <a:rPr lang="en-US" altLang="ko-KR" sz="1200" dirty="0"/>
                        <a:t>(SC)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8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4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JUnit Test</a:t>
            </a:r>
            <a:r>
              <a:rPr lang="ko-KR" altLang="en-US" dirty="0"/>
              <a:t>결과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2247900"/>
            <a:ext cx="6562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2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블랙 박스 테스팅 </a:t>
            </a:r>
            <a:r>
              <a:rPr lang="en-US" altLang="ko-KR" dirty="0"/>
              <a:t>- </a:t>
            </a:r>
            <a:r>
              <a:rPr lang="ko-KR" altLang="en-US" sz="3600" dirty="0" err="1"/>
              <a:t>결정표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Category </a:t>
            </a:r>
            <a:r>
              <a:rPr lang="ko-KR" altLang="en-US" dirty="0" err="1">
                <a:latin typeface="+mj-ea"/>
                <a:ea typeface="+mj-ea"/>
              </a:rPr>
              <a:t>읽어오기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회원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비회원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대여일수 </a:t>
            </a:r>
            <a:r>
              <a:rPr lang="ko-KR" altLang="en-US" dirty="0" err="1">
                <a:latin typeface="+mj-ea"/>
                <a:ea typeface="+mj-ea"/>
              </a:rPr>
              <a:t>읽어오기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0 &lt; </a:t>
            </a:r>
            <a:r>
              <a:rPr lang="ko-KR" altLang="en-US" dirty="0">
                <a:latin typeface="+mj-ea"/>
                <a:ea typeface="+mj-ea"/>
              </a:rPr>
              <a:t>대여일 </a:t>
            </a:r>
            <a:r>
              <a:rPr lang="en-US" altLang="ko-KR" dirty="0">
                <a:latin typeface="+mj-ea"/>
                <a:ea typeface="+mj-ea"/>
              </a:rPr>
              <a:t>&lt; 15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Output messages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normal pay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Invalid category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Invalid day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Invalid category and invalid day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414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42208"/>
              </p:ext>
            </p:extLst>
          </p:nvPr>
        </p:nvGraphicFramePr>
        <p:xfrm>
          <a:off x="558788" y="1340768"/>
          <a:ext cx="7416823" cy="295232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6302">
                  <a:extLst>
                    <a:ext uri="{9D8B030D-6E8A-4147-A177-3AD203B41FA5}">
                      <a16:colId xmlns:a16="http://schemas.microsoft.com/office/drawing/2014/main" val="1665561534"/>
                    </a:ext>
                  </a:extLst>
                </a:gridCol>
                <a:gridCol w="1021892">
                  <a:extLst>
                    <a:ext uri="{9D8B030D-6E8A-4147-A177-3AD203B41FA5}">
                      <a16:colId xmlns:a16="http://schemas.microsoft.com/office/drawing/2014/main" val="3148461614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1757929368"/>
                    </a:ext>
                  </a:extLst>
                </a:gridCol>
                <a:gridCol w="1005671">
                  <a:extLst>
                    <a:ext uri="{9D8B030D-6E8A-4147-A177-3AD203B41FA5}">
                      <a16:colId xmlns:a16="http://schemas.microsoft.com/office/drawing/2014/main" val="3382987469"/>
                    </a:ext>
                  </a:extLst>
                </a:gridCol>
                <a:gridCol w="875907">
                  <a:extLst>
                    <a:ext uri="{9D8B030D-6E8A-4147-A177-3AD203B41FA5}">
                      <a16:colId xmlns:a16="http://schemas.microsoft.com/office/drawing/2014/main" val="3289156684"/>
                    </a:ext>
                  </a:extLst>
                </a:gridCol>
                <a:gridCol w="875907">
                  <a:extLst>
                    <a:ext uri="{9D8B030D-6E8A-4147-A177-3AD203B41FA5}">
                      <a16:colId xmlns:a16="http://schemas.microsoft.com/office/drawing/2014/main" val="1851126611"/>
                    </a:ext>
                  </a:extLst>
                </a:gridCol>
                <a:gridCol w="1378742">
                  <a:extLst>
                    <a:ext uri="{9D8B030D-6E8A-4147-A177-3AD203B41FA5}">
                      <a16:colId xmlns:a16="http://schemas.microsoft.com/office/drawing/2014/main" val="103287772"/>
                    </a:ext>
                  </a:extLst>
                </a:gridCol>
              </a:tblGrid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condition</a:t>
                      </a:r>
                      <a:endParaRPr 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7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17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7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ko-KR" sz="17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7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7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45991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1" u="none" strike="noStrike" dirty="0">
                          <a:effectLst/>
                          <a:latin typeface="+mj-ea"/>
                          <a:ea typeface="+mj-ea"/>
                        </a:rPr>
                        <a:t>회원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5840903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1" u="none" strike="noStrike">
                          <a:effectLst/>
                          <a:latin typeface="+mj-ea"/>
                          <a:ea typeface="+mj-ea"/>
                        </a:rPr>
                        <a:t>비회원</a:t>
                      </a:r>
                      <a:endParaRPr lang="ko-KR" alt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9800502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day&gt;0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271593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day&lt;15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80425"/>
                  </a:ext>
                </a:extLst>
              </a:tr>
              <a:tr h="656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expected</a:t>
                      </a:r>
                      <a:b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output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normal</a:t>
                      </a:r>
                      <a:b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pay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normal</a:t>
                      </a:r>
                      <a:b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pay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category</a:t>
                      </a:r>
                      <a:b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error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day</a:t>
                      </a:r>
                      <a:b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error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day</a:t>
                      </a:r>
                      <a:b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error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category error,</a:t>
                      </a:r>
                      <a:b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day error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7789"/>
                  </a:ext>
                </a:extLst>
              </a:tr>
              <a:tr h="656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real</a:t>
                      </a:r>
                      <a:b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700" b="1" u="none" strike="noStrike" dirty="0">
                          <a:effectLst/>
                          <a:latin typeface="+mj-ea"/>
                          <a:ea typeface="+mj-ea"/>
                        </a:rPr>
                        <a:t>output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  <a:latin typeface="+mj-ea"/>
                          <a:ea typeface="+mj-ea"/>
                        </a:rPr>
                        <a:t>normal</a:t>
                      </a:r>
                      <a:br>
                        <a:rPr lang="en-US" sz="1500" b="1" u="none" strike="noStrike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>
                          <a:effectLst/>
                          <a:latin typeface="+mj-ea"/>
                          <a:ea typeface="+mj-ea"/>
                        </a:rPr>
                        <a:t>pay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  <a:latin typeface="+mj-ea"/>
                          <a:ea typeface="+mj-ea"/>
                        </a:rPr>
                        <a:t>normal</a:t>
                      </a:r>
                      <a:br>
                        <a:rPr lang="en-US" sz="1500" b="1" u="none" strike="noStrike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>
                          <a:effectLst/>
                          <a:latin typeface="+mj-ea"/>
                          <a:ea typeface="+mj-ea"/>
                        </a:rPr>
                        <a:t>pay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category</a:t>
                      </a:r>
                      <a:b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error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  <a:latin typeface="+mj-ea"/>
                          <a:ea typeface="+mj-ea"/>
                        </a:rPr>
                        <a:t>day</a:t>
                      </a:r>
                      <a:br>
                        <a:rPr lang="en-US" sz="1500" b="1" u="none" strike="noStrike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>
                          <a:effectLst/>
                          <a:latin typeface="+mj-ea"/>
                          <a:ea typeface="+mj-ea"/>
                        </a:rPr>
                        <a:t>error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day</a:t>
                      </a:r>
                      <a:b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error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category error,</a:t>
                      </a:r>
                      <a:b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sz="1500" b="1" u="none" strike="noStrike" dirty="0">
                          <a:effectLst/>
                          <a:latin typeface="+mj-ea"/>
                          <a:ea typeface="+mj-ea"/>
                        </a:rPr>
                        <a:t>day error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43721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65914"/>
              </p:ext>
            </p:extLst>
          </p:nvPr>
        </p:nvGraphicFramePr>
        <p:xfrm>
          <a:off x="558788" y="4509120"/>
          <a:ext cx="5237349" cy="2021089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375633">
                  <a:extLst>
                    <a:ext uri="{9D8B030D-6E8A-4147-A177-3AD203B41FA5}">
                      <a16:colId xmlns:a16="http://schemas.microsoft.com/office/drawing/2014/main" val="4099474582"/>
                    </a:ext>
                  </a:extLst>
                </a:gridCol>
                <a:gridCol w="795547">
                  <a:extLst>
                    <a:ext uri="{9D8B030D-6E8A-4147-A177-3AD203B41FA5}">
                      <a16:colId xmlns:a16="http://schemas.microsoft.com/office/drawing/2014/main" val="3722745994"/>
                    </a:ext>
                  </a:extLst>
                </a:gridCol>
                <a:gridCol w="3066169">
                  <a:extLst>
                    <a:ext uri="{9D8B030D-6E8A-4147-A177-3AD203B41FA5}">
                      <a16:colId xmlns:a16="http://schemas.microsoft.com/office/drawing/2014/main" val="220618951"/>
                    </a:ext>
                  </a:extLst>
                </a:gridCol>
              </a:tblGrid>
              <a:tr h="288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day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expected output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58522"/>
                  </a:ext>
                </a:extLst>
              </a:tr>
              <a:tr h="288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회원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회원</a:t>
                      </a:r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금액 </a:t>
                      </a:r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: 600</a:t>
                      </a:r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8126597"/>
                  </a:ext>
                </a:extLst>
              </a:tr>
              <a:tr h="288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비회원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비회원</a:t>
                      </a:r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금액 </a:t>
                      </a:r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: 1500</a:t>
                      </a:r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6785410"/>
                  </a:ext>
                </a:extLst>
              </a:tr>
              <a:tr h="288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+mj-ea"/>
                          <a:ea typeface="+mj-ea"/>
                        </a:rPr>
                        <a:t>Kgu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ea"/>
                          <a:ea typeface="+mj-ea"/>
                        </a:rPr>
                        <a:t>Invalid 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1734698"/>
                  </a:ext>
                </a:extLst>
              </a:tr>
              <a:tr h="288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회원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ea"/>
                          <a:ea typeface="+mj-ea"/>
                        </a:rPr>
                        <a:t>Invalid day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9841049"/>
                  </a:ext>
                </a:extLst>
              </a:tr>
              <a:tr h="288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비회원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ea"/>
                          <a:ea typeface="+mj-ea"/>
                        </a:rPr>
                        <a:t>Invalid day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7704526"/>
                  </a:ext>
                </a:extLst>
              </a:tr>
              <a:tr h="288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+mj-ea"/>
                          <a:ea typeface="+mj-ea"/>
                        </a:rPr>
                        <a:t>SETest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+mj-ea"/>
                          <a:ea typeface="+mj-ea"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ea"/>
                          <a:ea typeface="+mj-ea"/>
                        </a:rPr>
                        <a:t>Invalid category and invalid day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521676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 err="1"/>
              <a:t>Testcase</a:t>
            </a:r>
            <a:r>
              <a:rPr lang="en-US" altLang="ko-KR" dirty="0"/>
              <a:t> – </a:t>
            </a:r>
            <a:r>
              <a:rPr lang="ko-KR" altLang="en-US" sz="3600" dirty="0" err="1"/>
              <a:t>결정표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660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0" y="1425207"/>
            <a:ext cx="7920879" cy="36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30642"/>
          <a:stretch/>
        </p:blipFill>
        <p:spPr>
          <a:xfrm>
            <a:off x="315007" y="5018751"/>
            <a:ext cx="7920879" cy="1548233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JUnit Test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25854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 박스 </a:t>
            </a:r>
            <a:r>
              <a:rPr lang="en-US" altLang="ko-KR" dirty="0"/>
              <a:t>- </a:t>
            </a:r>
            <a:r>
              <a:rPr lang="ko-KR" altLang="en-US" sz="3600" dirty="0"/>
              <a:t>클로버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00600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2800" dirty="0">
                <a:latin typeface="+mj-ea"/>
                <a:ea typeface="+mj-ea"/>
              </a:rPr>
              <a:t>Java </a:t>
            </a:r>
            <a:r>
              <a:rPr lang="ko-KR" altLang="en-US" sz="2800" dirty="0">
                <a:latin typeface="+mj-ea"/>
                <a:ea typeface="+mj-ea"/>
              </a:rPr>
              <a:t>커버리지 측정 툴 </a:t>
            </a:r>
            <a:r>
              <a:rPr lang="en-US" altLang="ko-KR" sz="2800" dirty="0">
                <a:latin typeface="+mj-ea"/>
                <a:ea typeface="+mj-ea"/>
              </a:rPr>
              <a:t>Clover</a:t>
            </a:r>
            <a:r>
              <a:rPr lang="ko-KR" altLang="en-US" sz="2800" dirty="0">
                <a:latin typeface="+mj-ea"/>
                <a:ea typeface="+mj-ea"/>
              </a:rPr>
              <a:t>의 동작 방식</a:t>
            </a:r>
            <a:endParaRPr lang="en-US" altLang="ko-KR" sz="2800" dirty="0">
              <a:latin typeface="+mj-ea"/>
              <a:ea typeface="+mj-ea"/>
            </a:endParaRPr>
          </a:p>
          <a:p>
            <a:pPr marL="114300" indent="0"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lvl="1" latinLnBrk="0"/>
            <a:r>
              <a:rPr lang="en-US" altLang="ko-KR" sz="2600" dirty="0">
                <a:latin typeface="+mj-ea"/>
                <a:ea typeface="+mj-ea"/>
              </a:rPr>
              <a:t>-</a:t>
            </a:r>
            <a:r>
              <a:rPr lang="ko-KR" altLang="en-US" sz="2600" dirty="0">
                <a:latin typeface="+mj-ea"/>
                <a:ea typeface="+mj-ea"/>
              </a:rPr>
              <a:t> </a:t>
            </a:r>
            <a:r>
              <a:rPr lang="en-US" altLang="ko-KR" sz="2600" dirty="0">
                <a:latin typeface="+mj-ea"/>
                <a:ea typeface="+mj-ea"/>
              </a:rPr>
              <a:t>java </a:t>
            </a:r>
            <a:r>
              <a:rPr lang="ko-KR" altLang="en-US" sz="2600" dirty="0">
                <a:latin typeface="+mj-ea"/>
                <a:ea typeface="+mj-ea"/>
              </a:rPr>
              <a:t>코드에 커버리지 측정을 위한 코드를</a:t>
            </a:r>
            <a:r>
              <a:rPr lang="en-US" altLang="ko-KR" sz="2600" dirty="0">
                <a:latin typeface="+mj-ea"/>
                <a:ea typeface="+mj-ea"/>
              </a:rPr>
              <a:t> </a:t>
            </a:r>
            <a:r>
              <a:rPr lang="ko-KR" altLang="en-US" sz="2600" dirty="0">
                <a:latin typeface="+mj-ea"/>
                <a:ea typeface="+mj-ea"/>
              </a:rPr>
              <a:t>자동으로 </a:t>
            </a:r>
            <a:r>
              <a:rPr lang="en-US" altLang="ko-KR" sz="2600" dirty="0">
                <a:latin typeface="+mj-ea"/>
                <a:ea typeface="+mj-ea"/>
              </a:rPr>
              <a:t> instrument</a:t>
            </a:r>
            <a:r>
              <a:rPr lang="ko-KR" altLang="en-US" sz="2600" dirty="0">
                <a:latin typeface="+mj-ea"/>
                <a:ea typeface="+mj-ea"/>
              </a:rPr>
              <a:t>함</a:t>
            </a:r>
            <a:endParaRPr lang="en-US" altLang="ko-KR" sz="2600" dirty="0">
              <a:latin typeface="+mj-ea"/>
              <a:ea typeface="+mj-ea"/>
            </a:endParaRPr>
          </a:p>
          <a:p>
            <a:pPr latinLnBrk="0"/>
            <a:endParaRPr lang="en-US" altLang="ko-KR" sz="2800" dirty="0">
              <a:latin typeface="+mj-ea"/>
              <a:ea typeface="+mj-ea"/>
            </a:endParaRPr>
          </a:p>
          <a:p>
            <a:pPr lvl="1" latinLnBrk="0"/>
            <a:r>
              <a:rPr lang="en-US" altLang="ko-KR" sz="2600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 </a:t>
            </a:r>
            <a:r>
              <a:rPr lang="en-US" altLang="ko-KR" sz="2600" dirty="0">
                <a:latin typeface="+mj-ea"/>
                <a:ea typeface="+mj-ea"/>
              </a:rPr>
              <a:t>jar </a:t>
            </a:r>
            <a:r>
              <a:rPr lang="ko-KR" altLang="en-US" sz="2600" dirty="0">
                <a:latin typeface="+mj-ea"/>
                <a:ea typeface="+mj-ea"/>
              </a:rPr>
              <a:t>파일을 사용하여 프로그램을 실행하면 </a:t>
            </a:r>
            <a:r>
              <a:rPr lang="en-US" altLang="ko-KR" sz="2600" dirty="0">
                <a:latin typeface="+mj-ea"/>
                <a:ea typeface="+mj-ea"/>
              </a:rPr>
              <a:t>coverage </a:t>
            </a:r>
            <a:r>
              <a:rPr lang="en-US" altLang="ko-KR" sz="2600" dirty="0" err="1">
                <a:latin typeface="+mj-ea"/>
                <a:ea typeface="+mj-ea"/>
              </a:rPr>
              <a:t>db</a:t>
            </a:r>
            <a:r>
              <a:rPr lang="en-US" altLang="ko-KR" sz="2600" dirty="0">
                <a:latin typeface="+mj-ea"/>
                <a:ea typeface="+mj-ea"/>
              </a:rPr>
              <a:t> </a:t>
            </a:r>
            <a:r>
              <a:rPr lang="ko-KR" altLang="en-US" sz="2600" dirty="0">
                <a:latin typeface="+mj-ea"/>
                <a:ea typeface="+mj-ea"/>
              </a:rPr>
              <a:t>가 지정된 </a:t>
            </a:r>
            <a:r>
              <a:rPr lang="ko-KR" altLang="en-US" sz="2800" dirty="0">
                <a:latin typeface="+mj-ea"/>
                <a:ea typeface="+mj-ea"/>
              </a:rPr>
              <a:t>위치에 저장됨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lvl="1" latinLnBrk="0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sz="2600" dirty="0">
                <a:latin typeface="+mj-ea"/>
                <a:ea typeface="+mj-ea"/>
              </a:rPr>
              <a:t>원본 소스코드와 </a:t>
            </a:r>
            <a:r>
              <a:rPr lang="en-US" altLang="ko-KR" sz="2600" dirty="0">
                <a:latin typeface="+mj-ea"/>
                <a:ea typeface="+mj-ea"/>
              </a:rPr>
              <a:t>coverage db</a:t>
            </a:r>
            <a:r>
              <a:rPr lang="ko-KR" altLang="en-US" sz="2600" dirty="0">
                <a:latin typeface="+mj-ea"/>
                <a:ea typeface="+mj-ea"/>
              </a:rPr>
              <a:t>를 이용해서 리포트를 </a:t>
            </a:r>
            <a:r>
              <a:rPr lang="en-US" altLang="ko-KR" sz="2600" dirty="0">
                <a:latin typeface="+mj-ea"/>
                <a:ea typeface="+mj-ea"/>
              </a:rPr>
              <a:t>Eclipse</a:t>
            </a:r>
            <a:r>
              <a:rPr lang="ko-KR" altLang="en-US" sz="2600" dirty="0">
                <a:latin typeface="+mj-ea"/>
                <a:ea typeface="+mj-ea"/>
              </a:rPr>
              <a:t>등의 </a:t>
            </a:r>
            <a:r>
              <a:rPr lang="en-US" altLang="ko-KR" sz="2600" dirty="0">
                <a:latin typeface="+mj-ea"/>
                <a:ea typeface="+mj-ea"/>
              </a:rPr>
              <a:t>IDE </a:t>
            </a:r>
            <a:r>
              <a:rPr lang="ko-KR" altLang="en-US" sz="2800" dirty="0">
                <a:latin typeface="+mj-ea"/>
                <a:ea typeface="+mj-ea"/>
              </a:rPr>
              <a:t>에서 볼 수</a:t>
            </a:r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있음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화이트 박스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sz="3600" dirty="0">
                <a:latin typeface="+mj-ea"/>
              </a:rPr>
              <a:t>클로버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71472" y="1536192"/>
            <a:ext cx="7505728" cy="475032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클로버 설치 방법</a:t>
            </a:r>
            <a:endParaRPr lang="en-US" altLang="ko-KR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en-US" altLang="ko-KR" dirty="0">
                <a:latin typeface="+mj-ea"/>
                <a:ea typeface="+mj-ea"/>
              </a:rPr>
              <a:t>	atlassian.com</a:t>
            </a:r>
            <a:r>
              <a:rPr lang="ko-KR" altLang="en-US" dirty="0">
                <a:latin typeface="+mj-ea"/>
                <a:ea typeface="+mj-ea"/>
              </a:rPr>
              <a:t>에서 알집파일을 다운받는다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en-US" altLang="ko-KR" dirty="0">
                <a:latin typeface="+mj-ea"/>
                <a:ea typeface="+mj-ea"/>
              </a:rPr>
              <a:t>	-&gt;  eclipse </a:t>
            </a:r>
            <a:r>
              <a:rPr lang="ko-KR" altLang="en-US" dirty="0">
                <a:latin typeface="+mj-ea"/>
                <a:ea typeface="+mj-ea"/>
              </a:rPr>
              <a:t>탭에서 </a:t>
            </a:r>
            <a:r>
              <a:rPr lang="en-US" altLang="ko-KR" dirty="0">
                <a:latin typeface="+mj-ea"/>
                <a:ea typeface="+mj-ea"/>
              </a:rPr>
              <a:t>help</a:t>
            </a:r>
            <a:r>
              <a:rPr lang="ko-KR" altLang="en-US" dirty="0">
                <a:latin typeface="+mj-ea"/>
                <a:ea typeface="+mj-ea"/>
              </a:rPr>
              <a:t>선택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/>
          </a:p>
        </p:txBody>
      </p:sp>
      <p:pic>
        <p:nvPicPr>
          <p:cNvPr id="1030" name="Picture 6" descr="C:\Users\jjm\Desktop\소프트웨어공학\캡쳐폴더\clover 설치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3518" y="4797152"/>
            <a:ext cx="2571768" cy="488998"/>
          </a:xfrm>
          <a:prstGeom prst="rect">
            <a:avLst/>
          </a:prstGeom>
          <a:noFill/>
        </p:spPr>
      </p:pic>
      <p:pic>
        <p:nvPicPr>
          <p:cNvPr id="1032" name="Picture 8" descr="C:\Users\jjm\Desktop\소프트웨어공학\캡쳐폴더\clover 설치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637326"/>
            <a:ext cx="4572032" cy="25480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화이트 박스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sz="3600" dirty="0">
                <a:latin typeface="+mj-ea"/>
              </a:rPr>
              <a:t>클로버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71472" y="1536192"/>
            <a:ext cx="7505728" cy="510751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클로버 설치 방법</a:t>
            </a:r>
            <a:endParaRPr lang="en-US" altLang="ko-KR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en-US" altLang="ko-KR" dirty="0">
                <a:latin typeface="+mj-ea"/>
                <a:ea typeface="+mj-ea"/>
              </a:rPr>
              <a:t>-&gt; install new software</a:t>
            </a:r>
            <a:r>
              <a:rPr lang="ko-KR" altLang="en-US" dirty="0">
                <a:latin typeface="+mj-ea"/>
                <a:ea typeface="+mj-ea"/>
              </a:rPr>
              <a:t>에서 알집파일을 불러온다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en-US" altLang="ko-KR" dirty="0">
                <a:latin typeface="+mj-ea"/>
                <a:ea typeface="+mj-ea"/>
              </a:rPr>
              <a:t>	-&gt; clover</a:t>
            </a:r>
            <a:r>
              <a:rPr lang="ko-KR" altLang="en-US" dirty="0">
                <a:latin typeface="+mj-ea"/>
                <a:ea typeface="+mj-ea"/>
              </a:rPr>
              <a:t>선택 </a:t>
            </a:r>
            <a:r>
              <a:rPr lang="en-US" altLang="ko-KR" dirty="0">
                <a:latin typeface="+mj-ea"/>
                <a:ea typeface="+mj-ea"/>
              </a:rPr>
              <a:t>install</a:t>
            </a:r>
            <a:r>
              <a:rPr lang="ko-KR" altLang="en-US" dirty="0">
                <a:latin typeface="+mj-ea"/>
                <a:ea typeface="+mj-ea"/>
              </a:rPr>
              <a:t>  </a:t>
            </a:r>
            <a:r>
              <a:rPr lang="en-US" altLang="ko-KR" dirty="0">
                <a:latin typeface="+mj-ea"/>
                <a:ea typeface="+mj-ea"/>
              </a:rPr>
              <a:t>-&gt;</a:t>
            </a:r>
          </a:p>
          <a:p>
            <a:endParaRPr lang="en-US" altLang="ko-KR" dirty="0"/>
          </a:p>
        </p:txBody>
      </p:sp>
      <p:pic>
        <p:nvPicPr>
          <p:cNvPr id="2051" name="Picture 3" descr="C:\Users\jjm\Desktop\소프트웨어공학\캡쳐폴더\clover 설치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3933044" cy="2500330"/>
          </a:xfrm>
          <a:prstGeom prst="rect">
            <a:avLst/>
          </a:prstGeom>
          <a:noFill/>
        </p:spPr>
      </p:pic>
      <p:pic>
        <p:nvPicPr>
          <p:cNvPr id="2052" name="Picture 4" descr="C:\Users\jjm\Desktop\소프트웨어공학\캡쳐폴더\clover 설치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098121"/>
            <a:ext cx="5026003" cy="464743"/>
          </a:xfrm>
          <a:prstGeom prst="rect">
            <a:avLst/>
          </a:prstGeom>
          <a:noFill/>
        </p:spPr>
      </p:pic>
      <p:pic>
        <p:nvPicPr>
          <p:cNvPr id="2054" name="Picture 6" descr="C:\Users\jjm\Desktop\소프트웨어공학\캡쳐폴더\clover 설치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6096" y="5614348"/>
            <a:ext cx="1444636" cy="571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화이트박스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sz="3600" dirty="0">
                <a:latin typeface="+mj-ea"/>
              </a:rPr>
              <a:t>클로버</a:t>
            </a:r>
          </a:p>
        </p:txBody>
      </p:sp>
      <p:pic>
        <p:nvPicPr>
          <p:cNvPr id="6" name="내용 개체 틀 5" descr="clover실행캡쳐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571612"/>
            <a:ext cx="3929050" cy="4572032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altLang="ko-KR" dirty="0">
                <a:latin typeface="+mj-ea"/>
                <a:ea typeface="+mj-ea"/>
              </a:rPr>
              <a:t>Clover </a:t>
            </a:r>
            <a:r>
              <a:rPr lang="ko-KR" altLang="en-US" dirty="0">
                <a:latin typeface="+mj-ea"/>
                <a:ea typeface="+mj-ea"/>
              </a:rPr>
              <a:t>실행 캡쳐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marL="114300" indent="0" latinLnBrk="0">
              <a:buNone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초록색 부분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커버리지 실행 중 테스트가 실행한 부분</a:t>
            </a:r>
            <a:endParaRPr lang="en-US" altLang="ko-KR" dirty="0">
              <a:latin typeface="+mj-ea"/>
              <a:ea typeface="+mj-ea"/>
            </a:endParaRPr>
          </a:p>
          <a:p>
            <a:pPr marL="11430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114300" indent="0" latinLnBrk="0">
              <a:buNone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빨간색부분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커버리지 실행 중에 실행이 한번도 되지 않았거나 옳게 실행되었는지를 나타내는 부분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화이트박스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sz="3600" dirty="0">
                <a:latin typeface="+mj-ea"/>
              </a:rPr>
              <a:t>클로버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72132" y="1536192"/>
            <a:ext cx="3104324" cy="4590288"/>
          </a:xfrm>
        </p:spPr>
        <p:txBody>
          <a:bodyPr>
            <a:noAutofit/>
          </a:bodyPr>
          <a:lstStyle/>
          <a:p>
            <a:pPr latinLnBrk="0"/>
            <a:r>
              <a:rPr lang="ko-KR" altLang="en-US" sz="1900" dirty="0">
                <a:latin typeface="+mj-ea"/>
                <a:ea typeface="+mj-ea"/>
              </a:rPr>
              <a:t>커버리지 대시보드</a:t>
            </a:r>
            <a:endParaRPr lang="en-US" altLang="ko-KR" sz="1900" dirty="0">
              <a:latin typeface="+mj-ea"/>
              <a:ea typeface="+mj-ea"/>
            </a:endParaRPr>
          </a:p>
          <a:p>
            <a:pPr marL="114300" indent="0" latinLnBrk="0">
              <a:buNone/>
            </a:pPr>
            <a:endParaRPr lang="en-US" altLang="ko-KR" sz="1900" dirty="0">
              <a:latin typeface="+mj-ea"/>
              <a:ea typeface="+mj-ea"/>
            </a:endParaRPr>
          </a:p>
          <a:p>
            <a:pPr marL="114300" indent="0" latinLnBrk="0">
              <a:buNone/>
            </a:pPr>
            <a:r>
              <a:rPr lang="en-US" altLang="ko-KR" sz="1900" dirty="0">
                <a:latin typeface="+mj-ea"/>
                <a:ea typeface="+mj-ea"/>
              </a:rPr>
              <a:t> - </a:t>
            </a:r>
            <a:r>
              <a:rPr lang="ko-KR" altLang="en-US" sz="1900" dirty="0">
                <a:latin typeface="+mj-ea"/>
                <a:ea typeface="+mj-ea"/>
              </a:rPr>
              <a:t>테스트 결과</a:t>
            </a:r>
            <a:endParaRPr lang="en-US" altLang="ko-KR" sz="1900" dirty="0">
              <a:latin typeface="+mj-ea"/>
              <a:ea typeface="+mj-ea"/>
            </a:endParaRPr>
          </a:p>
          <a:p>
            <a:pPr latinLnBrk="0"/>
            <a:endParaRPr lang="en-US" altLang="ko-KR" sz="1900" dirty="0">
              <a:latin typeface="+mj-ea"/>
              <a:ea typeface="+mj-ea"/>
            </a:endParaRPr>
          </a:p>
          <a:p>
            <a:pPr marL="114300" indent="0" latinLnBrk="0">
              <a:buNone/>
            </a:pPr>
            <a:r>
              <a:rPr lang="en-US" altLang="ko-KR" sz="1900" dirty="0">
                <a:latin typeface="+mj-ea"/>
                <a:ea typeface="+mj-ea"/>
              </a:rPr>
              <a:t> - </a:t>
            </a:r>
            <a:r>
              <a:rPr lang="ko-KR" altLang="en-US" sz="1900" dirty="0">
                <a:latin typeface="+mj-ea"/>
                <a:ea typeface="+mj-ea"/>
              </a:rPr>
              <a:t>가장 복잡한 패키지</a:t>
            </a:r>
            <a:endParaRPr lang="en-US" altLang="ko-KR" sz="1900" dirty="0">
              <a:latin typeface="+mj-ea"/>
              <a:ea typeface="+mj-ea"/>
            </a:endParaRPr>
          </a:p>
          <a:p>
            <a:pPr latinLnBrk="0"/>
            <a:endParaRPr lang="en-US" altLang="ko-KR" sz="1900" dirty="0">
              <a:latin typeface="+mj-ea"/>
              <a:ea typeface="+mj-ea"/>
            </a:endParaRPr>
          </a:p>
          <a:p>
            <a:pPr marL="114300" indent="0" latinLnBrk="0">
              <a:buNone/>
            </a:pPr>
            <a:r>
              <a:rPr lang="en-US" altLang="ko-KR" sz="1900" dirty="0">
                <a:latin typeface="+mj-ea"/>
                <a:ea typeface="+mj-ea"/>
              </a:rPr>
              <a:t> - </a:t>
            </a:r>
            <a:r>
              <a:rPr lang="ko-KR" altLang="en-US" sz="1900" dirty="0">
                <a:latin typeface="+mj-ea"/>
                <a:ea typeface="+mj-ea"/>
              </a:rPr>
              <a:t>가장 복잡한 클래스</a:t>
            </a:r>
            <a:endParaRPr lang="en-US" altLang="ko-KR" sz="1900" dirty="0">
              <a:latin typeface="+mj-ea"/>
              <a:ea typeface="+mj-ea"/>
            </a:endParaRPr>
          </a:p>
          <a:p>
            <a:pPr latinLnBrk="0"/>
            <a:endParaRPr lang="en-US" altLang="ko-KR" sz="1900" dirty="0">
              <a:latin typeface="+mj-ea"/>
              <a:ea typeface="+mj-ea"/>
            </a:endParaRPr>
          </a:p>
          <a:p>
            <a:pPr marL="114300" indent="0" latinLnBrk="0">
              <a:buNone/>
            </a:pPr>
            <a:r>
              <a:rPr lang="en-US" altLang="ko-KR" sz="1900" dirty="0">
                <a:latin typeface="+mj-ea"/>
                <a:ea typeface="+mj-ea"/>
              </a:rPr>
              <a:t> - </a:t>
            </a:r>
            <a:r>
              <a:rPr lang="ko-KR" altLang="en-US" sz="1900" dirty="0">
                <a:latin typeface="+mj-ea"/>
                <a:ea typeface="+mj-ea"/>
              </a:rPr>
              <a:t>가장 높은 리스크의  프로젝트</a:t>
            </a:r>
            <a:endParaRPr lang="en-US" altLang="ko-KR" sz="1900" dirty="0">
              <a:latin typeface="+mj-ea"/>
              <a:ea typeface="+mj-ea"/>
            </a:endParaRPr>
          </a:p>
          <a:p>
            <a:pPr latinLnBrk="0"/>
            <a:endParaRPr lang="en-US" altLang="ko-KR" sz="1900" dirty="0">
              <a:latin typeface="+mj-ea"/>
              <a:ea typeface="+mj-ea"/>
            </a:endParaRPr>
          </a:p>
          <a:p>
            <a:pPr marL="114300" indent="0" latinLnBrk="0">
              <a:buNone/>
            </a:pPr>
            <a:r>
              <a:rPr lang="en-US" altLang="ko-KR" sz="1900" dirty="0">
                <a:latin typeface="+mj-ea"/>
                <a:ea typeface="+mj-ea"/>
              </a:rPr>
              <a:t>- </a:t>
            </a:r>
            <a:r>
              <a:rPr lang="ko-KR" altLang="en-US" sz="1900" dirty="0">
                <a:latin typeface="+mj-ea"/>
                <a:ea typeface="+mj-ea"/>
              </a:rPr>
              <a:t>커버리지 확률 오름차순</a:t>
            </a:r>
          </a:p>
        </p:txBody>
      </p:sp>
      <p:pic>
        <p:nvPicPr>
          <p:cNvPr id="3074" name="Picture 2" descr="C:\Users\jjm\Desktop\소프트웨어공학\캡쳐폴더\clover dash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5072098" cy="1236125"/>
          </a:xfrm>
          <a:prstGeom prst="rect">
            <a:avLst/>
          </a:prstGeom>
          <a:noFill/>
        </p:spPr>
      </p:pic>
      <p:pic>
        <p:nvPicPr>
          <p:cNvPr id="3076" name="Picture 4" descr="C:\Users\jjm\Desktop\소프트웨어공학\캡쳐폴더\clover dashboard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86059"/>
            <a:ext cx="5072098" cy="1590000"/>
          </a:xfrm>
          <a:prstGeom prst="rect">
            <a:avLst/>
          </a:prstGeom>
          <a:noFill/>
        </p:spPr>
      </p:pic>
      <p:pic>
        <p:nvPicPr>
          <p:cNvPr id="3077" name="Picture 5" descr="C:\Users\jjm\Desktop\소프트웨어공학\캡쳐폴더\clover dashboard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429133"/>
            <a:ext cx="5072098" cy="149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>
                <a:latin typeface="KT&amp;G 상상본문 M" panose="02000300000000000000" pitchFamily="2" charset="-127"/>
                <a:ea typeface="KT&amp;G 상상본문 M" panose="02000300000000000000" pitchFamily="2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476" y="1417638"/>
            <a:ext cx="3754760" cy="49831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>
                <a:latin typeface="+mj-ea"/>
                <a:ea typeface="+mj-ea"/>
              </a:rPr>
              <a:t>블랙 박스 테스팅</a:t>
            </a:r>
            <a:endParaRPr lang="en-US" altLang="ko-KR" sz="3600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2400" dirty="0" err="1">
                <a:latin typeface="+mj-ea"/>
                <a:ea typeface="+mj-ea"/>
              </a:rPr>
              <a:t>경계값</a:t>
            </a:r>
            <a:r>
              <a:rPr lang="ko-KR" altLang="en-US" sz="2400" dirty="0">
                <a:latin typeface="+mj-ea"/>
                <a:ea typeface="+mj-ea"/>
              </a:rPr>
              <a:t> 분석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2400" dirty="0">
                <a:latin typeface="+mj-ea"/>
                <a:ea typeface="+mj-ea"/>
              </a:rPr>
              <a:t>동등 분할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2400" dirty="0" err="1">
                <a:latin typeface="+mj-ea"/>
                <a:ea typeface="+mj-ea"/>
              </a:rPr>
              <a:t>결정표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3600" dirty="0">
                <a:latin typeface="+mj-ea"/>
                <a:ea typeface="+mj-ea"/>
              </a:rPr>
              <a:t>화이트 박스 테스팅</a:t>
            </a:r>
            <a:endParaRPr lang="en-US" altLang="ko-KR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45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블랙 박스 테스팅 </a:t>
            </a:r>
            <a:r>
              <a:rPr lang="en-US" altLang="ko-KR" sz="5400" dirty="0"/>
              <a:t>– </a:t>
            </a:r>
            <a:r>
              <a:rPr lang="ko-KR" altLang="en-US" sz="3600" dirty="0" err="1"/>
              <a:t>경계값</a:t>
            </a:r>
            <a:r>
              <a:rPr lang="ko-KR" altLang="en-US" sz="3600" dirty="0"/>
              <a:t> 분석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5619"/>
              </p:ext>
            </p:extLst>
          </p:nvPr>
        </p:nvGraphicFramePr>
        <p:xfrm>
          <a:off x="519912" y="2060848"/>
          <a:ext cx="7560840" cy="448665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  <a:latin typeface="+mj-ea"/>
                          <a:ea typeface="+mj-ea"/>
                        </a:rPr>
                        <a:t>예측결과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+mj-ea"/>
                          <a:ea typeface="+mj-ea"/>
                        </a:rPr>
                        <a:t>큰 거 없음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  <a:latin typeface="+mj-ea"/>
                          <a:ea typeface="+mj-ea"/>
                        </a:rPr>
                        <a:t>큰 거 없음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+mj-ea"/>
                          <a:ea typeface="+mj-ea"/>
                        </a:rPr>
                        <a:t>큰 거 없음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  <a:latin typeface="+mj-ea"/>
                          <a:ea typeface="+mj-ea"/>
                        </a:rPr>
                        <a:t>큰 거 없음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+mj-ea"/>
                          <a:ea typeface="+mj-ea"/>
                        </a:rPr>
                        <a:t>큰 거 없음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  <a:latin typeface="+mj-ea"/>
                          <a:ea typeface="+mj-ea"/>
                        </a:rPr>
                        <a:t>큰 거 없음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+mj-ea"/>
                          <a:ea typeface="+mj-ea"/>
                        </a:rPr>
                        <a:t>큰 거 없음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+mj-ea"/>
                          <a:ea typeface="+mj-ea"/>
                        </a:rPr>
                        <a:t>큰 거 없음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+mj-ea"/>
                          <a:ea typeface="+mj-ea"/>
                        </a:rPr>
                        <a:t>큰 거 없음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90332" y="1167743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KT&amp;G 상상본문 M" panose="02000300000000000000" pitchFamily="2" charset="-127"/>
                <a:ea typeface="KT&amp;G 상상본문 M" panose="02000300000000000000" pitchFamily="2" charset="-127"/>
                <a:cs typeface="+mj-cs"/>
              </a:defRPr>
            </a:lvl1pPr>
          </a:lstStyle>
          <a:p>
            <a:r>
              <a:rPr lang="en-US" altLang="ko-KR" sz="2400" dirty="0" err="1"/>
              <a:t>Testcase</a:t>
            </a:r>
            <a:r>
              <a:rPr lang="en-US" altLang="ko-KR" sz="2400" dirty="0"/>
              <a:t> – Basic BVA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021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18610"/>
              </p:ext>
            </p:extLst>
          </p:nvPr>
        </p:nvGraphicFramePr>
        <p:xfrm>
          <a:off x="539552" y="1556792"/>
          <a:ext cx="7560840" cy="252997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  <a:latin typeface="+mj-ea"/>
                          <a:ea typeface="+mj-ea"/>
                        </a:rPr>
                        <a:t>예측결과</a:t>
                      </a:r>
                      <a:endParaRPr lang="ko-KR" sz="1600" b="1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Invalid</a:t>
                      </a:r>
                      <a:r>
                        <a:rPr lang="en-US" altLang="ko-KR" sz="1600" b="1" kern="100" baseline="0">
                          <a:effectLst/>
                          <a:latin typeface="+mj-ea"/>
                          <a:ea typeface="+mj-ea"/>
                          <a:cs typeface="Times New Roman"/>
                        </a:rPr>
                        <a:t> input</a:t>
                      </a:r>
                      <a:endParaRPr lang="ko-KR" alt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11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Invalid</a:t>
                      </a:r>
                      <a:r>
                        <a:rPr lang="en-US" altLang="ko-KR" sz="1600" b="1" kern="100" baseline="0">
                          <a:effectLst/>
                          <a:latin typeface="+mj-ea"/>
                          <a:ea typeface="+mj-ea"/>
                          <a:cs typeface="Times New Roman"/>
                        </a:rPr>
                        <a:t> input</a:t>
                      </a:r>
                      <a:endParaRPr lang="ko-KR" alt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Invalid</a:t>
                      </a:r>
                      <a:r>
                        <a:rPr lang="en-US" altLang="ko-KR" sz="1600" b="1" kern="100" baseline="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input</a:t>
                      </a:r>
                      <a:endParaRPr lang="ko-KR" alt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11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Invalid</a:t>
                      </a:r>
                      <a:r>
                        <a:rPr lang="en-US" altLang="ko-KR" sz="1600" b="1" kern="100" baseline="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input</a:t>
                      </a:r>
                      <a:endParaRPr lang="ko-KR" alt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Invalid</a:t>
                      </a:r>
                      <a:r>
                        <a:rPr lang="en-US" altLang="ko-KR" sz="1600" b="1" kern="100" baseline="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input</a:t>
                      </a:r>
                      <a:endParaRPr lang="ko-KR" alt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11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Invalid</a:t>
                      </a:r>
                      <a:r>
                        <a:rPr lang="en-US" altLang="ko-KR" sz="1600" b="1" kern="100" baseline="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input</a:t>
                      </a:r>
                      <a:endParaRPr lang="ko-KR" altLang="ko-KR" sz="16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 err="1"/>
              <a:t>Testcase</a:t>
            </a:r>
            <a:r>
              <a:rPr lang="en-US" altLang="ko-KR" dirty="0"/>
              <a:t> – </a:t>
            </a:r>
            <a:r>
              <a:rPr lang="en-US" altLang="ko-KR" sz="3200" dirty="0"/>
              <a:t>Robust BVA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560840" cy="523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JUnit Test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66288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650"/>
            <a:ext cx="64484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60" y="3573016"/>
            <a:ext cx="66198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59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블랙 박스 테스팅 </a:t>
            </a:r>
            <a:r>
              <a:rPr lang="en-US" altLang="ko-KR" dirty="0"/>
              <a:t>- </a:t>
            </a:r>
            <a:r>
              <a:rPr lang="ko-KR" altLang="en-US" sz="3600" dirty="0"/>
              <a:t>동등분할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569" y="134076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sz="2500" dirty="0">
                <a:latin typeface="+mj-ea"/>
                <a:ea typeface="+mj-ea"/>
              </a:rPr>
              <a:t>동치클래스</a:t>
            </a:r>
            <a:endParaRPr lang="en-US" altLang="ko-KR" sz="2500" dirty="0">
              <a:latin typeface="+mj-ea"/>
              <a:ea typeface="+mj-ea"/>
            </a:endParaRPr>
          </a:p>
          <a:p>
            <a:pPr marL="114300" indent="0">
              <a:buNone/>
            </a:pPr>
            <a:endParaRPr lang="en-US" altLang="ko-KR" sz="800" dirty="0">
              <a:latin typeface="+mj-ea"/>
              <a:ea typeface="+mj-ea"/>
            </a:endParaRPr>
          </a:p>
          <a:p>
            <a:r>
              <a:rPr lang="en-US" altLang="ko-KR" sz="1700" dirty="0">
                <a:latin typeface="+mj-ea"/>
                <a:ea typeface="+mj-ea"/>
              </a:rPr>
              <a:t>S1 = {score | 0 &lt;= score &lt; 60}</a:t>
            </a:r>
          </a:p>
          <a:p>
            <a:r>
              <a:rPr lang="en-US" altLang="ko-KR" sz="1700" dirty="0">
                <a:latin typeface="+mj-ea"/>
                <a:ea typeface="+mj-ea"/>
              </a:rPr>
              <a:t>S2 = {score | 60 &lt;= score &lt; 70}</a:t>
            </a:r>
          </a:p>
          <a:p>
            <a:r>
              <a:rPr lang="en-US" altLang="ko-KR" sz="1700" dirty="0">
                <a:latin typeface="+mj-ea"/>
                <a:ea typeface="+mj-ea"/>
              </a:rPr>
              <a:t>S3 = {score | 70 &lt;= score &lt; 80}</a:t>
            </a:r>
          </a:p>
          <a:p>
            <a:r>
              <a:rPr lang="en-US" altLang="ko-KR" sz="1700" dirty="0">
                <a:latin typeface="+mj-ea"/>
                <a:ea typeface="+mj-ea"/>
              </a:rPr>
              <a:t>S4 = {score | 80 &lt;= score &lt; 90}</a:t>
            </a:r>
          </a:p>
          <a:p>
            <a:r>
              <a:rPr lang="en-US" altLang="ko-KR" sz="1700" dirty="0">
                <a:latin typeface="+mj-ea"/>
                <a:ea typeface="+mj-ea"/>
              </a:rPr>
              <a:t>S5 = {score | 90 &lt;= score &lt;= 100}</a:t>
            </a:r>
          </a:p>
          <a:p>
            <a:r>
              <a:rPr lang="en-US" altLang="ko-KR" sz="1700" dirty="0">
                <a:latin typeface="+mj-ea"/>
                <a:ea typeface="+mj-ea"/>
              </a:rPr>
              <a:t>HW1 = {homework | 0 &lt;= homework &lt; 60}</a:t>
            </a:r>
          </a:p>
          <a:p>
            <a:r>
              <a:rPr lang="en-US" altLang="ko-KR" sz="1700" dirty="0">
                <a:latin typeface="+mj-ea"/>
                <a:ea typeface="+mj-ea"/>
              </a:rPr>
              <a:t>HW2 = {homework | 60 &lt;= homework &lt; 60}</a:t>
            </a:r>
          </a:p>
          <a:p>
            <a:r>
              <a:rPr lang="en-US" altLang="ko-KR" sz="1700" dirty="0">
                <a:latin typeface="+mj-ea"/>
                <a:ea typeface="+mj-ea"/>
              </a:rPr>
              <a:t>HW3 = {homework | 80 &lt;= homework &lt;= 100}</a:t>
            </a:r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20072" y="1844824"/>
            <a:ext cx="3154470" cy="1008112"/>
            <a:chOff x="4339591" y="548680"/>
            <a:chExt cx="3243888" cy="1169268"/>
          </a:xfrm>
        </p:grpSpPr>
        <p:grpSp>
          <p:nvGrpSpPr>
            <p:cNvPr id="9" name="그룹 8"/>
            <p:cNvGrpSpPr/>
            <p:nvPr/>
          </p:nvGrpSpPr>
          <p:grpSpPr>
            <a:xfrm>
              <a:off x="5292080" y="548680"/>
              <a:ext cx="1656184" cy="1169268"/>
              <a:chOff x="4788024" y="531540"/>
              <a:chExt cx="2664296" cy="108012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148064" y="531540"/>
                <a:ext cx="1944216" cy="10801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788024" y="769938"/>
                <a:ext cx="360040" cy="13878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788024" y="1243410"/>
                <a:ext cx="360040" cy="13878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092280" y="942039"/>
                <a:ext cx="360040" cy="2591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766555" y="697556"/>
              <a:ext cx="601351" cy="356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Score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9591" y="1215933"/>
              <a:ext cx="1045024" cy="3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Homework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1583" y="962326"/>
              <a:ext cx="661896" cy="3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Grade</a:t>
              </a:r>
              <a:endParaRPr lang="ko-KR" altLang="en-US" sz="1400" dirty="0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88094"/>
              </p:ext>
            </p:extLst>
          </p:nvPr>
        </p:nvGraphicFramePr>
        <p:xfrm>
          <a:off x="529569" y="4539600"/>
          <a:ext cx="548640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28">
                  <a:extLst>
                    <a:ext uri="{9D8B030D-6E8A-4147-A177-3AD203B41FA5}">
                      <a16:colId xmlns:a16="http://schemas.microsoft.com/office/drawing/2014/main" val="4069433478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2979146955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1417951028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971712985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4156982889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716319385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2184225958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3435096892"/>
                    </a:ext>
                  </a:extLst>
                </a:gridCol>
              </a:tblGrid>
              <a:tr h="342959">
                <a:tc rowSpan="5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(HW)</a:t>
                      </a:r>
                    </a:p>
                    <a:p>
                      <a:pPr algn="r" latinLnBrk="1"/>
                      <a:r>
                        <a:rPr lang="en-US" altLang="ko-KR" dirty="0"/>
                        <a:t>100</a:t>
                      </a:r>
                    </a:p>
                    <a:p>
                      <a:pPr algn="r" latinLnBrk="1"/>
                      <a:endParaRPr lang="en-US" altLang="ko-KR" sz="700" dirty="0"/>
                    </a:p>
                    <a:p>
                      <a:pPr algn="r" latinLnBrk="1"/>
                      <a:r>
                        <a:rPr lang="en-US" altLang="ko-KR" dirty="0"/>
                        <a:t>80</a:t>
                      </a:r>
                    </a:p>
                    <a:p>
                      <a:pPr algn="r" latinLnBrk="1"/>
                      <a:endParaRPr lang="en-US" altLang="ko-KR" sz="600" dirty="0"/>
                    </a:p>
                    <a:p>
                      <a:pPr algn="r" latinLnBrk="1"/>
                      <a:r>
                        <a:rPr lang="en-US" altLang="ko-KR" dirty="0"/>
                        <a:t>60</a:t>
                      </a:r>
                    </a:p>
                    <a:p>
                      <a:pPr algn="r" latinLnBrk="1"/>
                      <a:endParaRPr lang="en-US" altLang="ko-KR" sz="700" dirty="0"/>
                    </a:p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611140"/>
                  </a:ext>
                </a:extLst>
              </a:tr>
              <a:tr h="3429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814527"/>
                  </a:ext>
                </a:extLst>
              </a:tr>
              <a:tr h="3429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67892"/>
                  </a:ext>
                </a:extLst>
              </a:tr>
              <a:tr h="3429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36444"/>
                  </a:ext>
                </a:extLst>
              </a:tr>
              <a:tr h="3429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239499"/>
                  </a:ext>
                </a:extLst>
              </a:tr>
              <a:tr h="3429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          </a:t>
                      </a:r>
                      <a:r>
                        <a:rPr lang="en-US" altLang="ko-KR" dirty="0"/>
                        <a:t>0          60          70         80        90        100     </a:t>
                      </a:r>
                      <a:r>
                        <a:rPr lang="en-US" altLang="ko-KR" sz="1200" dirty="0"/>
                        <a:t>(SC)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8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9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Testcase</a:t>
            </a:r>
            <a:r>
              <a:rPr lang="en-US" altLang="ko-KR" dirty="0"/>
              <a:t> – </a:t>
            </a:r>
            <a:r>
              <a:rPr lang="en-US" altLang="ko-KR" sz="3600" dirty="0"/>
              <a:t>Weak Normal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25184" y="1417638"/>
          <a:ext cx="73151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792">
                  <a:extLst>
                    <a:ext uri="{9D8B030D-6E8A-4147-A177-3AD203B41FA5}">
                      <a16:colId xmlns:a16="http://schemas.microsoft.com/office/drawing/2014/main" val="388301149"/>
                    </a:ext>
                  </a:extLst>
                </a:gridCol>
                <a:gridCol w="1828792">
                  <a:extLst>
                    <a:ext uri="{9D8B030D-6E8A-4147-A177-3AD203B41FA5}">
                      <a16:colId xmlns:a16="http://schemas.microsoft.com/office/drawing/2014/main" val="2810885154"/>
                    </a:ext>
                  </a:extLst>
                </a:gridCol>
                <a:gridCol w="1828792">
                  <a:extLst>
                    <a:ext uri="{9D8B030D-6E8A-4147-A177-3AD203B41FA5}">
                      <a16:colId xmlns:a16="http://schemas.microsoft.com/office/drawing/2014/main" val="1986504074"/>
                    </a:ext>
                  </a:extLst>
                </a:gridCol>
                <a:gridCol w="1828792">
                  <a:extLst>
                    <a:ext uri="{9D8B030D-6E8A-4147-A177-3AD203B41FA5}">
                      <a16:colId xmlns:a16="http://schemas.microsoft.com/office/drawing/2014/main" val="1121452129"/>
                    </a:ext>
                  </a:extLst>
                </a:gridCol>
              </a:tblGrid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Homework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Expected Output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Real</a:t>
                      </a:r>
                      <a:r>
                        <a:rPr lang="en-US" altLang="ko-KR" sz="1400" baseline="0" dirty="0"/>
                        <a:t> Output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62720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07474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29444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41743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02153"/>
                  </a:ext>
                </a:extLst>
              </a:tr>
              <a:tr h="26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319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523999" y="4005064"/>
          <a:ext cx="54864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28">
                  <a:extLst>
                    <a:ext uri="{9D8B030D-6E8A-4147-A177-3AD203B41FA5}">
                      <a16:colId xmlns:a16="http://schemas.microsoft.com/office/drawing/2014/main" val="4069433478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2979146955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1417951028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971712985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4156982889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716319385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2184225958"/>
                    </a:ext>
                  </a:extLst>
                </a:gridCol>
                <a:gridCol w="703239">
                  <a:extLst>
                    <a:ext uri="{9D8B030D-6E8A-4147-A177-3AD203B41FA5}">
                      <a16:colId xmlns:a16="http://schemas.microsoft.com/office/drawing/2014/main" val="3435096892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(HW)</a:t>
                      </a:r>
                    </a:p>
                    <a:p>
                      <a:pPr algn="r" latinLnBrk="1"/>
                      <a:r>
                        <a:rPr lang="en-US" altLang="ko-KR" dirty="0"/>
                        <a:t>100</a:t>
                      </a:r>
                    </a:p>
                    <a:p>
                      <a:pPr algn="r" latinLnBrk="1"/>
                      <a:endParaRPr lang="en-US" altLang="ko-KR" sz="700" dirty="0"/>
                    </a:p>
                    <a:p>
                      <a:pPr algn="r" latinLnBrk="1"/>
                      <a:r>
                        <a:rPr lang="en-US" altLang="ko-KR" dirty="0"/>
                        <a:t>80</a:t>
                      </a:r>
                    </a:p>
                    <a:p>
                      <a:pPr algn="r" latinLnBrk="1"/>
                      <a:endParaRPr lang="en-US" altLang="ko-KR" sz="600" dirty="0"/>
                    </a:p>
                    <a:p>
                      <a:pPr algn="r" latinLnBrk="1"/>
                      <a:r>
                        <a:rPr lang="en-US" altLang="ko-KR" dirty="0"/>
                        <a:t>60</a:t>
                      </a:r>
                    </a:p>
                    <a:p>
                      <a:pPr algn="r" latinLnBrk="1"/>
                      <a:endParaRPr lang="en-US" altLang="ko-KR" sz="700" dirty="0"/>
                    </a:p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6111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8145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67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364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23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          </a:t>
                      </a:r>
                      <a:r>
                        <a:rPr lang="en-US" altLang="ko-KR" dirty="0"/>
                        <a:t>0          60          70         80        90        100     </a:t>
                      </a:r>
                      <a:r>
                        <a:rPr lang="en-US" altLang="ko-KR" sz="1200" dirty="0"/>
                        <a:t>(SC)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8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JUnit Test</a:t>
            </a:r>
            <a:r>
              <a:rPr lang="ko-KR" altLang="en-US" dirty="0"/>
              <a:t>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60483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사용자 지정 1">
      <a:majorFont>
        <a:latin typeface="Cambria"/>
        <a:ea typeface="KT&amp;G 상상본문 M"/>
        <a:cs typeface=""/>
      </a:majorFont>
      <a:minorFont>
        <a:latin typeface="Calibri"/>
        <a:ea typeface="KT&amp;G 상상본문 L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1095</TotalTime>
  <Words>927</Words>
  <Application>Microsoft Office PowerPoint</Application>
  <PresentationFormat>화면 슬라이드 쇼(4:3)</PresentationFormat>
  <Paragraphs>414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KT&amp;G 상상본문 L</vt:lpstr>
      <vt:lpstr>KT&amp;G 상상본문 M</vt:lpstr>
      <vt:lpstr>맑은 고딕</vt:lpstr>
      <vt:lpstr>Arial</vt:lpstr>
      <vt:lpstr>Calibri</vt:lpstr>
      <vt:lpstr>Cambria</vt:lpstr>
      <vt:lpstr>Times New Roman</vt:lpstr>
      <vt:lpstr>근접</vt:lpstr>
      <vt:lpstr>소프트웨어 공학</vt:lpstr>
      <vt:lpstr>목차</vt:lpstr>
      <vt:lpstr>블랙 박스 테스팅 – 경계값 분석</vt:lpstr>
      <vt:lpstr>Testcase – Robust BVA</vt:lpstr>
      <vt:lpstr>JUnit Test 결과</vt:lpstr>
      <vt:lpstr>PowerPoint 프레젠테이션</vt:lpstr>
      <vt:lpstr>블랙 박스 테스팅 - 동등분할</vt:lpstr>
      <vt:lpstr>Testcase – Weak Normal</vt:lpstr>
      <vt:lpstr>JUnit Test결과</vt:lpstr>
      <vt:lpstr>Testcase – Weak Robust</vt:lpstr>
      <vt:lpstr>JUnit Test결과</vt:lpstr>
      <vt:lpstr>블랙 박스 테스팅 - 결정표</vt:lpstr>
      <vt:lpstr>Testcase – 결정표</vt:lpstr>
      <vt:lpstr>JUnit Test결과</vt:lpstr>
      <vt:lpstr>화이트 박스 - 클로버</vt:lpstr>
      <vt:lpstr>화이트 박스 - 클로버</vt:lpstr>
      <vt:lpstr>화이트 박스 - 클로버</vt:lpstr>
      <vt:lpstr>화이트박스 - 클로버</vt:lpstr>
      <vt:lpstr>화이트박스 - 클로버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Kimjonghwan</dc:creator>
  <cp:lastModifiedBy>Yejin Choi</cp:lastModifiedBy>
  <cp:revision>106</cp:revision>
  <dcterms:created xsi:type="dcterms:W3CDTF">2013-05-06T02:12:48Z</dcterms:created>
  <dcterms:modified xsi:type="dcterms:W3CDTF">2016-11-16T12:28:17Z</dcterms:modified>
</cp:coreProperties>
</file>