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80D86-08BA-4732-B85D-CCF8B2E7BF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FAD523-E6C5-4507-80AE-83E04847CAFE}">
      <dgm:prSet phldrT="[文本]"/>
      <dgm:spPr/>
      <dgm:t>
        <a:bodyPr/>
        <a:lstStyle/>
        <a:p>
          <a:r>
            <a:rPr lang="en-US" altLang="zh-CN" dirty="0" smtClean="0"/>
            <a:t>Octave</a:t>
          </a:r>
          <a:endParaRPr lang="zh-CN" altLang="en-US" dirty="0"/>
        </a:p>
      </dgm:t>
    </dgm:pt>
    <dgm:pt modelId="{4A795144-7A25-4D79-99B6-91B16FF133BF}" type="parTrans" cxnId="{56542346-912C-4974-B4C1-366D6704CA14}">
      <dgm:prSet/>
      <dgm:spPr/>
      <dgm:t>
        <a:bodyPr/>
        <a:lstStyle/>
        <a:p>
          <a:endParaRPr lang="zh-CN" altLang="en-US"/>
        </a:p>
      </dgm:t>
    </dgm:pt>
    <dgm:pt modelId="{200FC8F6-8860-44F8-8ECE-A84005D548BD}" type="sibTrans" cxnId="{56542346-912C-4974-B4C1-366D6704CA14}">
      <dgm:prSet/>
      <dgm:spPr/>
      <dgm:t>
        <a:bodyPr/>
        <a:lstStyle/>
        <a:p>
          <a:endParaRPr lang="zh-CN" altLang="en-US"/>
        </a:p>
      </dgm:t>
    </dgm:pt>
    <dgm:pt modelId="{9851E217-C6A3-46E0-AB73-1AB83E430650}">
      <dgm:prSet phldrT="[文本]"/>
      <dgm:spPr/>
      <dgm:t>
        <a:bodyPr/>
        <a:lstStyle/>
        <a:p>
          <a:r>
            <a:rPr lang="en-US" altLang="zh-CN" dirty="0" smtClean="0"/>
            <a:t>GUI</a:t>
          </a:r>
          <a:endParaRPr lang="zh-CN" altLang="en-US" dirty="0"/>
        </a:p>
      </dgm:t>
    </dgm:pt>
    <dgm:pt modelId="{A93F2D08-980E-49C6-845C-B172962F0CEE}" type="parTrans" cxnId="{EEB03937-D671-4850-832C-9A9063D9F0D2}">
      <dgm:prSet/>
      <dgm:spPr/>
      <dgm:t>
        <a:bodyPr/>
        <a:lstStyle/>
        <a:p>
          <a:endParaRPr lang="zh-CN" altLang="en-US"/>
        </a:p>
      </dgm:t>
    </dgm:pt>
    <dgm:pt modelId="{0FCBB819-4AFE-4B7A-A0CC-8C4A87B32380}" type="sibTrans" cxnId="{EEB03937-D671-4850-832C-9A9063D9F0D2}">
      <dgm:prSet/>
      <dgm:spPr/>
      <dgm:t>
        <a:bodyPr/>
        <a:lstStyle/>
        <a:p>
          <a:endParaRPr lang="zh-CN" altLang="en-US"/>
        </a:p>
      </dgm:t>
    </dgm:pt>
    <dgm:pt modelId="{7B852C81-6FD3-41AD-927C-067FEB70EE39}">
      <dgm:prSet phldrT="[文本]"/>
      <dgm:spPr/>
      <dgm:t>
        <a:bodyPr/>
        <a:lstStyle/>
        <a:p>
          <a:r>
            <a:rPr lang="en-US" altLang="zh-CN" dirty="0" smtClean="0"/>
            <a:t>Simulink</a:t>
          </a:r>
          <a:endParaRPr lang="zh-CN" altLang="en-US" dirty="0"/>
        </a:p>
      </dgm:t>
    </dgm:pt>
    <dgm:pt modelId="{E4747D68-BE5D-44E4-8B6A-4FAFF0A85A39}" type="parTrans" cxnId="{EF50DEE1-92E4-41AC-9334-DF2805907172}">
      <dgm:prSet/>
      <dgm:spPr/>
      <dgm:t>
        <a:bodyPr/>
        <a:lstStyle/>
        <a:p>
          <a:endParaRPr lang="zh-CN" altLang="en-US"/>
        </a:p>
      </dgm:t>
    </dgm:pt>
    <dgm:pt modelId="{130B9549-F37E-45E7-A5D4-F4D4AAD3A7FA}" type="sibTrans" cxnId="{EF50DEE1-92E4-41AC-9334-DF2805907172}">
      <dgm:prSet/>
      <dgm:spPr/>
      <dgm:t>
        <a:bodyPr/>
        <a:lstStyle/>
        <a:p>
          <a:endParaRPr lang="zh-CN" altLang="en-US"/>
        </a:p>
      </dgm:t>
    </dgm:pt>
    <dgm:pt modelId="{0D556C8E-F26E-4557-94EE-B8B4C02336E3}">
      <dgm:prSet phldrT="[文本]"/>
      <dgm:spPr/>
      <dgm:t>
        <a:bodyPr/>
        <a:lstStyle/>
        <a:p>
          <a:r>
            <a:rPr lang="en-US" altLang="zh-CN" dirty="0" err="1" smtClean="0"/>
            <a:t>Numercial</a:t>
          </a:r>
          <a:endParaRPr lang="zh-CN" altLang="en-US" dirty="0"/>
        </a:p>
      </dgm:t>
    </dgm:pt>
    <dgm:pt modelId="{16FD4DB2-0DF1-47C7-88C7-43DFEAEE8F93}" type="parTrans" cxnId="{AD35E3DA-D707-489E-A3A2-753B2F7FD980}">
      <dgm:prSet/>
      <dgm:spPr/>
      <dgm:t>
        <a:bodyPr/>
        <a:lstStyle/>
        <a:p>
          <a:endParaRPr lang="zh-CN" altLang="en-US"/>
        </a:p>
      </dgm:t>
    </dgm:pt>
    <dgm:pt modelId="{D7906FB5-A38E-4BEE-B538-AC69626C65F4}" type="sibTrans" cxnId="{AD35E3DA-D707-489E-A3A2-753B2F7FD980}">
      <dgm:prSet/>
      <dgm:spPr/>
      <dgm:t>
        <a:bodyPr/>
        <a:lstStyle/>
        <a:p>
          <a:endParaRPr lang="zh-CN" altLang="en-US"/>
        </a:p>
      </dgm:t>
    </dgm:pt>
    <dgm:pt modelId="{BB4C1B87-BCE2-4456-ACF7-2798903432A1}" type="pres">
      <dgm:prSet presAssocID="{72880D86-08BA-4732-B85D-CCF8B2E7BF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2FF71A-E4AC-4BED-B9B5-B47C3C90791D}" type="pres">
      <dgm:prSet presAssocID="{BAFAD523-E6C5-4507-80AE-83E04847CAF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CE65414-9251-4C44-A7D7-8BD9A9A747F5}" type="pres">
      <dgm:prSet presAssocID="{A93F2D08-980E-49C6-845C-B172962F0CEE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169A8700-2855-40C0-BCB6-C5971107DEED}" type="pres">
      <dgm:prSet presAssocID="{9851E217-C6A3-46E0-AB73-1AB83E4306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4D890A-01D0-4E4D-A532-7C464861069B}" type="pres">
      <dgm:prSet presAssocID="{E4747D68-BE5D-44E4-8B6A-4FAFF0A85A3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0D50BF27-F507-4C9C-9351-286DD46BC55A}" type="pres">
      <dgm:prSet presAssocID="{7B852C81-6FD3-41AD-927C-067FEB70EE3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B09D9-0693-48B3-9F71-2E366CF53375}" type="pres">
      <dgm:prSet presAssocID="{16FD4DB2-0DF1-47C7-88C7-43DFEAEE8F93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D5EF4A96-19CB-40DA-A28B-72CC3F5D6C6F}" type="pres">
      <dgm:prSet presAssocID="{0D556C8E-F26E-4557-94EE-B8B4C02336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542346-912C-4974-B4C1-366D6704CA14}" srcId="{72880D86-08BA-4732-B85D-CCF8B2E7BF07}" destId="{BAFAD523-E6C5-4507-80AE-83E04847CAFE}" srcOrd="0" destOrd="0" parTransId="{4A795144-7A25-4D79-99B6-91B16FF133BF}" sibTransId="{200FC8F6-8860-44F8-8ECE-A84005D548BD}"/>
    <dgm:cxn modelId="{EF50DEE1-92E4-41AC-9334-DF2805907172}" srcId="{BAFAD523-E6C5-4507-80AE-83E04847CAFE}" destId="{7B852C81-6FD3-41AD-927C-067FEB70EE39}" srcOrd="1" destOrd="0" parTransId="{E4747D68-BE5D-44E4-8B6A-4FAFF0A85A39}" sibTransId="{130B9549-F37E-45E7-A5D4-F4D4AAD3A7FA}"/>
    <dgm:cxn modelId="{24AD9E2D-39FC-4E46-9888-B39B29793CEB}" type="presOf" srcId="{A93F2D08-980E-49C6-845C-B172962F0CEE}" destId="{CCE65414-9251-4C44-A7D7-8BD9A9A747F5}" srcOrd="0" destOrd="0" presId="urn:microsoft.com/office/officeart/2005/8/layout/radial4"/>
    <dgm:cxn modelId="{647DB656-55AF-44B3-83C0-E99A3B6B10FE}" type="presOf" srcId="{0D556C8E-F26E-4557-94EE-B8B4C02336E3}" destId="{D5EF4A96-19CB-40DA-A28B-72CC3F5D6C6F}" srcOrd="0" destOrd="0" presId="urn:microsoft.com/office/officeart/2005/8/layout/radial4"/>
    <dgm:cxn modelId="{08ACCE92-98B3-4608-B31E-EB2F42AEE568}" type="presOf" srcId="{BAFAD523-E6C5-4507-80AE-83E04847CAFE}" destId="{912FF71A-E4AC-4BED-B9B5-B47C3C90791D}" srcOrd="0" destOrd="0" presId="urn:microsoft.com/office/officeart/2005/8/layout/radial4"/>
    <dgm:cxn modelId="{2E46D727-6E13-4020-9295-0C36766B0161}" type="presOf" srcId="{72880D86-08BA-4732-B85D-CCF8B2E7BF07}" destId="{BB4C1B87-BCE2-4456-ACF7-2798903432A1}" srcOrd="0" destOrd="0" presId="urn:microsoft.com/office/officeart/2005/8/layout/radial4"/>
    <dgm:cxn modelId="{AD35E3DA-D707-489E-A3A2-753B2F7FD980}" srcId="{BAFAD523-E6C5-4507-80AE-83E04847CAFE}" destId="{0D556C8E-F26E-4557-94EE-B8B4C02336E3}" srcOrd="2" destOrd="0" parTransId="{16FD4DB2-0DF1-47C7-88C7-43DFEAEE8F93}" sibTransId="{D7906FB5-A38E-4BEE-B538-AC69626C65F4}"/>
    <dgm:cxn modelId="{A4F6DA51-5D7D-4432-9573-BEC250DDDE85}" type="presOf" srcId="{9851E217-C6A3-46E0-AB73-1AB83E430650}" destId="{169A8700-2855-40C0-BCB6-C5971107DEED}" srcOrd="0" destOrd="0" presId="urn:microsoft.com/office/officeart/2005/8/layout/radial4"/>
    <dgm:cxn modelId="{62F5799E-4A92-4D94-A0CE-037B084EF37A}" type="presOf" srcId="{7B852C81-6FD3-41AD-927C-067FEB70EE39}" destId="{0D50BF27-F507-4C9C-9351-286DD46BC55A}" srcOrd="0" destOrd="0" presId="urn:microsoft.com/office/officeart/2005/8/layout/radial4"/>
    <dgm:cxn modelId="{BC424FAB-5BD5-417A-B628-07B47FB5F2E3}" type="presOf" srcId="{E4747D68-BE5D-44E4-8B6A-4FAFF0A85A39}" destId="{B64D890A-01D0-4E4D-A532-7C464861069B}" srcOrd="0" destOrd="0" presId="urn:microsoft.com/office/officeart/2005/8/layout/radial4"/>
    <dgm:cxn modelId="{EEB03937-D671-4850-832C-9A9063D9F0D2}" srcId="{BAFAD523-E6C5-4507-80AE-83E04847CAFE}" destId="{9851E217-C6A3-46E0-AB73-1AB83E430650}" srcOrd="0" destOrd="0" parTransId="{A93F2D08-980E-49C6-845C-B172962F0CEE}" sibTransId="{0FCBB819-4AFE-4B7A-A0CC-8C4A87B32380}"/>
    <dgm:cxn modelId="{6ADE61B3-A17C-4F56-8198-14855F1592C1}" type="presOf" srcId="{16FD4DB2-0DF1-47C7-88C7-43DFEAEE8F93}" destId="{6DAB09D9-0693-48B3-9F71-2E366CF53375}" srcOrd="0" destOrd="0" presId="urn:microsoft.com/office/officeart/2005/8/layout/radial4"/>
    <dgm:cxn modelId="{EBBB4409-BBCE-4914-A1F4-A622398E54C0}" type="presParOf" srcId="{BB4C1B87-BCE2-4456-ACF7-2798903432A1}" destId="{912FF71A-E4AC-4BED-B9B5-B47C3C90791D}" srcOrd="0" destOrd="0" presId="urn:microsoft.com/office/officeart/2005/8/layout/radial4"/>
    <dgm:cxn modelId="{F2F64C0B-E8D4-4932-8652-31C78FFB088B}" type="presParOf" srcId="{BB4C1B87-BCE2-4456-ACF7-2798903432A1}" destId="{CCE65414-9251-4C44-A7D7-8BD9A9A747F5}" srcOrd="1" destOrd="0" presId="urn:microsoft.com/office/officeart/2005/8/layout/radial4"/>
    <dgm:cxn modelId="{BE6BF9CE-D40A-4A0B-80EC-AA83EA75FCA4}" type="presParOf" srcId="{BB4C1B87-BCE2-4456-ACF7-2798903432A1}" destId="{169A8700-2855-40C0-BCB6-C5971107DEED}" srcOrd="2" destOrd="0" presId="urn:microsoft.com/office/officeart/2005/8/layout/radial4"/>
    <dgm:cxn modelId="{59B2AA17-D75F-4BFC-881C-B7B278EC7C0F}" type="presParOf" srcId="{BB4C1B87-BCE2-4456-ACF7-2798903432A1}" destId="{B64D890A-01D0-4E4D-A532-7C464861069B}" srcOrd="3" destOrd="0" presId="urn:microsoft.com/office/officeart/2005/8/layout/radial4"/>
    <dgm:cxn modelId="{C6B42238-6504-43C7-B666-B814855DB597}" type="presParOf" srcId="{BB4C1B87-BCE2-4456-ACF7-2798903432A1}" destId="{0D50BF27-F507-4C9C-9351-286DD46BC55A}" srcOrd="4" destOrd="0" presId="urn:microsoft.com/office/officeart/2005/8/layout/radial4"/>
    <dgm:cxn modelId="{DB202B6B-BFA6-4012-85FF-ED3DA00901D6}" type="presParOf" srcId="{BB4C1B87-BCE2-4456-ACF7-2798903432A1}" destId="{6DAB09D9-0693-48B3-9F71-2E366CF53375}" srcOrd="5" destOrd="0" presId="urn:microsoft.com/office/officeart/2005/8/layout/radial4"/>
    <dgm:cxn modelId="{60C313DA-8D4E-4A91-9476-1798FC8E3C1D}" type="presParOf" srcId="{BB4C1B87-BCE2-4456-ACF7-2798903432A1}" destId="{D5EF4A96-19CB-40DA-A28B-72CC3F5D6C6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2625-990D-4456-BBE0-30063B25F23F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6763-3037-4572-802A-0A94F3A7E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36763-3037-4572-802A-0A94F3A7E3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9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周围很多人都在用</a:t>
            </a:r>
            <a:r>
              <a:rPr lang="en-US" altLang="zh-CN" dirty="0" smtClean="0"/>
              <a:t>MATLAB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36763-3037-4572-802A-0A94F3A7E3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31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6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26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9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8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9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5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1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1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6341-1F4E-48FE-814E-38EB1723E38D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EB9857-F709-42C4-8592-404EC3117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30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hg.savannah.gnu.org/hgweb/octave/file/tip/doc/interpreter/contributors.in" TargetMode="External"/><Relationship Id="rId3" Type="http://schemas.openxmlformats.org/officeDocument/2006/relationships/hyperlink" Target="http://www.gnu.org/software/octave/index.html" TargetMode="External"/><Relationship Id="rId7" Type="http://schemas.openxmlformats.org/officeDocument/2006/relationships/hyperlink" Target="http://hg.savannah.gnu.org/hgweb/octave/shortlog/d66985d61c78" TargetMode="External"/><Relationship Id="rId2" Type="http://schemas.openxmlformats.org/officeDocument/2006/relationships/hyperlink" Target="https://en.wikipedia.org/wiki/GNU_Oct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octave.org/Roadmap" TargetMode="External"/><Relationship Id="rId5" Type="http://schemas.openxmlformats.org/officeDocument/2006/relationships/hyperlink" Target="http://wiki.octave.org/Short_projects" TargetMode="External"/><Relationship Id="rId10" Type="http://schemas.openxmlformats.org/officeDocument/2006/relationships/hyperlink" Target="https://lists.gnu.org/mailman/listinfo/octave-bug-tracker" TargetMode="External"/><Relationship Id="rId4" Type="http://schemas.openxmlformats.org/officeDocument/2006/relationships/hyperlink" Target="http://wiki.octave.org/Projects" TargetMode="External"/><Relationship Id="rId9" Type="http://schemas.openxmlformats.org/officeDocument/2006/relationships/hyperlink" Target="https://savannah.gnu.org/bugs/?func=additem&amp;group=octa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gnu.org/mailman/listinfo/octave-bug-tracker" TargetMode="External"/><Relationship Id="rId2" Type="http://schemas.openxmlformats.org/officeDocument/2006/relationships/hyperlink" Target="https://savannah.gnu.org/bugs/?func=additem&amp;group=octa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hg.savannah.gnu.org/hgweb/octave/shortlog/d66985d61c7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9100" y="1172634"/>
            <a:ext cx="8956503" cy="1646302"/>
          </a:xfrm>
        </p:spPr>
        <p:txBody>
          <a:bodyPr/>
          <a:lstStyle/>
          <a:p>
            <a:r>
              <a:rPr lang="zh-CN" altLang="en-US" sz="6000" dirty="0" smtClean="0"/>
              <a:t>软件工程第一次作业展示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7367" y="3707933"/>
            <a:ext cx="7766936" cy="2476967"/>
          </a:xfrm>
          <a:solidFill>
            <a:srgbClr val="2C3C43">
              <a:alpha val="60000"/>
            </a:srgbClr>
          </a:solidFill>
        </p:spPr>
        <p:txBody>
          <a:bodyPr>
            <a:normAutofit/>
          </a:bodyPr>
          <a:lstStyle/>
          <a:p>
            <a:r>
              <a:rPr lang="zh-CN" altLang="en-US" sz="3200" dirty="0" smtClean="0"/>
              <a:t>待定 小组</a:t>
            </a:r>
            <a:endParaRPr lang="en-US" altLang="zh-CN" sz="3200" dirty="0" smtClean="0"/>
          </a:p>
          <a:p>
            <a:r>
              <a:rPr lang="zh-CN" altLang="en-US" dirty="0"/>
              <a:t>傅笛 </a:t>
            </a:r>
            <a:r>
              <a:rPr lang="en-US" altLang="zh-CN" dirty="0"/>
              <a:t>2013012217 fud13@mails.tsinghua.edu.cn</a:t>
            </a:r>
          </a:p>
          <a:p>
            <a:r>
              <a:rPr lang="zh-CN" altLang="en-US" dirty="0"/>
              <a:t>李泽清 </a:t>
            </a:r>
            <a:r>
              <a:rPr lang="en-US" altLang="zh-CN" dirty="0"/>
              <a:t>2013011697 zq-li13@mails.tsinghua.edu.cn</a:t>
            </a:r>
          </a:p>
          <a:p>
            <a:r>
              <a:rPr lang="zh-CN" altLang="en-US" dirty="0"/>
              <a:t>蒋文韬 </a:t>
            </a:r>
            <a:r>
              <a:rPr lang="en-US" altLang="zh-CN" dirty="0"/>
              <a:t>2013011717 jwt13@mails.tsinghua.edu.cn</a:t>
            </a:r>
          </a:p>
          <a:p>
            <a:r>
              <a:rPr lang="zh-CN" altLang="en-US" dirty="0"/>
              <a:t>张思源 </a:t>
            </a:r>
            <a:r>
              <a:rPr lang="en-US" altLang="zh-CN" dirty="0"/>
              <a:t>2013011725 zhangsiyuan13@mails.tsinghua.edu.cn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2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22300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Octave</a:t>
            </a:r>
            <a:r>
              <a:rPr lang="zh-CN" altLang="en-US" sz="2400" dirty="0"/>
              <a:t>简介</a:t>
            </a:r>
            <a:endParaRPr lang="en-US" altLang="zh-CN" sz="2400" dirty="0" smtClean="0"/>
          </a:p>
          <a:p>
            <a:r>
              <a:rPr lang="zh-CN" altLang="en-US" sz="2400" smtClean="0"/>
              <a:t>软件生存周期</a:t>
            </a:r>
            <a:endParaRPr lang="en-US" altLang="zh-CN" sz="2400" dirty="0" smtClean="0"/>
          </a:p>
          <a:p>
            <a:r>
              <a:rPr lang="zh-CN" altLang="en-US" sz="2400" dirty="0" smtClean="0"/>
              <a:t>过程模型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瀑布模型</a:t>
            </a:r>
            <a:r>
              <a:rPr lang="en-US" altLang="zh-CN" sz="2200" dirty="0" smtClean="0"/>
              <a:t>-&gt;</a:t>
            </a:r>
            <a:r>
              <a:rPr lang="zh-CN" altLang="en-US" sz="2200" dirty="0"/>
              <a:t>增量模型</a:t>
            </a:r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6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我们的不足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选择的案例在软件工程方面不够突出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信息收集比较杂乱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42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2073"/>
            <a:ext cx="10199932" cy="4649290"/>
          </a:xfrm>
          <a:solidFill>
            <a:schemeClr val="bg2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/>
              <a:t>John W. Eaton, </a:t>
            </a:r>
            <a:r>
              <a:rPr lang="en-US" altLang="zh-CN" i="1" dirty="0"/>
              <a:t>Octave: Past, Present, and Future</a:t>
            </a:r>
            <a:r>
              <a:rPr lang="en-US" altLang="zh-CN" dirty="0"/>
              <a:t>, Texas-Wisconsin Modeling and Control Consortium, Technical report number 2001-03</a:t>
            </a:r>
          </a:p>
          <a:p>
            <a:r>
              <a:rPr lang="en-US" altLang="zh-CN" dirty="0" err="1" smtClean="0"/>
              <a:t>wikipedia</a:t>
            </a:r>
            <a:r>
              <a:rPr lang="en-US" altLang="zh-CN" dirty="0" smtClean="0"/>
              <a:t>-GNU </a:t>
            </a:r>
            <a:r>
              <a:rPr lang="en-US" altLang="zh-CN" dirty="0"/>
              <a:t>octave	</a:t>
            </a:r>
            <a:r>
              <a:rPr lang="en-US" altLang="zh-CN" u="sng" dirty="0">
                <a:hlinkClick r:id="rId2"/>
              </a:rPr>
              <a:t>https://en.wikipedia.org/wiki/GNU_Octave</a:t>
            </a:r>
            <a:endParaRPr lang="zh-CN" altLang="zh-CN" dirty="0"/>
          </a:p>
          <a:p>
            <a:r>
              <a:rPr lang="en-US" altLang="zh-CN" dirty="0"/>
              <a:t>homepage		</a:t>
            </a:r>
            <a:r>
              <a:rPr lang="en-US" altLang="zh-CN" dirty="0" smtClean="0"/>
              <a:t>	</a:t>
            </a:r>
            <a:r>
              <a:rPr lang="en-US" altLang="zh-CN" u="sng" dirty="0" smtClean="0">
                <a:hlinkClick r:id="rId3"/>
              </a:rPr>
              <a:t>http</a:t>
            </a:r>
            <a:r>
              <a:rPr lang="en-US" altLang="zh-CN" u="sng" dirty="0">
                <a:hlinkClick r:id="rId3"/>
              </a:rPr>
              <a:t>://www.gnu.org/software/octave/index.html</a:t>
            </a:r>
            <a:endParaRPr lang="zh-CN" altLang="zh-CN" dirty="0"/>
          </a:p>
          <a:p>
            <a:r>
              <a:rPr lang="en-US" altLang="zh-CN" dirty="0"/>
              <a:t>future projects	</a:t>
            </a:r>
            <a:r>
              <a:rPr lang="en-US" altLang="zh-CN" dirty="0" smtClean="0"/>
              <a:t>	</a:t>
            </a:r>
            <a:r>
              <a:rPr lang="en-US" altLang="zh-CN" u="sng" dirty="0" smtClean="0">
                <a:hlinkClick r:id="rId4"/>
              </a:rPr>
              <a:t>http</a:t>
            </a:r>
            <a:r>
              <a:rPr lang="en-US" altLang="zh-CN" u="sng" dirty="0">
                <a:hlinkClick r:id="rId4"/>
              </a:rPr>
              <a:t>://wiki.octave.org/Projects</a:t>
            </a:r>
            <a:endParaRPr lang="zh-CN" altLang="zh-CN" dirty="0"/>
          </a:p>
          <a:p>
            <a:pPr marL="2743200" lvl="6" indent="0">
              <a:buNone/>
            </a:pPr>
            <a:r>
              <a:rPr lang="en-US" altLang="zh-CN" sz="1800" u="sng" dirty="0" smtClean="0">
                <a:hlinkClick r:id="rId5"/>
              </a:rPr>
              <a:t>http</a:t>
            </a:r>
            <a:r>
              <a:rPr lang="en-US" altLang="zh-CN" sz="1800" u="sng" dirty="0">
                <a:hlinkClick r:id="rId5"/>
              </a:rPr>
              <a:t>://wiki.octave.org/Short_projects</a:t>
            </a:r>
            <a:endParaRPr lang="zh-CN" altLang="zh-CN" sz="1800" dirty="0"/>
          </a:p>
          <a:p>
            <a:r>
              <a:rPr lang="en-US" altLang="zh-CN" dirty="0"/>
              <a:t>release procedure	</a:t>
            </a:r>
            <a:r>
              <a:rPr lang="en-US" altLang="zh-CN" dirty="0" smtClean="0"/>
              <a:t>	</a:t>
            </a:r>
            <a:r>
              <a:rPr lang="en-US" altLang="zh-CN" u="sng" dirty="0" smtClean="0">
                <a:hlinkClick r:id="rId6"/>
              </a:rPr>
              <a:t>http</a:t>
            </a:r>
            <a:r>
              <a:rPr lang="en-US" altLang="zh-CN" u="sng" dirty="0">
                <a:hlinkClick r:id="rId6"/>
              </a:rPr>
              <a:t>://wiki.octave.org/Roadmap</a:t>
            </a:r>
            <a:endParaRPr lang="zh-CN" altLang="zh-CN" dirty="0"/>
          </a:p>
          <a:p>
            <a:r>
              <a:rPr lang="zh-CN" altLang="zh-CN" dirty="0"/>
              <a:t>维护</a:t>
            </a:r>
            <a:r>
              <a:rPr lang="en-US" altLang="zh-CN" dirty="0"/>
              <a:t>log		</a:t>
            </a:r>
            <a:r>
              <a:rPr lang="en-US" altLang="zh-CN" dirty="0" smtClean="0"/>
              <a:t>		</a:t>
            </a:r>
            <a:r>
              <a:rPr lang="en-US" altLang="zh-CN" u="sng" dirty="0" smtClean="0">
                <a:hlinkClick r:id="rId7"/>
              </a:rPr>
              <a:t>http</a:t>
            </a:r>
            <a:r>
              <a:rPr lang="en-US" altLang="zh-CN" u="sng" dirty="0">
                <a:hlinkClick r:id="rId7"/>
              </a:rPr>
              <a:t>://hg.savannah.gnu.org/hgweb/octave/shortlog/d66985d61c78</a:t>
            </a:r>
            <a:endParaRPr lang="zh-CN" altLang="zh-CN" dirty="0"/>
          </a:p>
          <a:p>
            <a:r>
              <a:rPr lang="en-US" altLang="zh-CN" dirty="0"/>
              <a:t>contributors		</a:t>
            </a:r>
            <a:r>
              <a:rPr lang="en-US" altLang="zh-CN" dirty="0" smtClean="0"/>
              <a:t>			</a:t>
            </a:r>
            <a:r>
              <a:rPr lang="en-US" altLang="zh-CN" u="sng" dirty="0" smtClean="0">
                <a:hlinkClick r:id="rId8"/>
              </a:rPr>
              <a:t>http</a:t>
            </a:r>
            <a:r>
              <a:rPr lang="en-US" altLang="zh-CN" u="sng" dirty="0">
                <a:hlinkClick r:id="rId8"/>
              </a:rPr>
              <a:t>://hg.savannah.gnu.org/hgweb/octave/file/tip/doc/interpreter/contributors.in</a:t>
            </a:r>
            <a:endParaRPr lang="zh-CN" altLang="zh-CN" dirty="0"/>
          </a:p>
          <a:p>
            <a:r>
              <a:rPr lang="en-US" altLang="zh-CN" dirty="0"/>
              <a:t>submit bug		</a:t>
            </a:r>
            <a:r>
              <a:rPr lang="en-US" altLang="zh-CN" dirty="0" smtClean="0"/>
              <a:t>	</a:t>
            </a:r>
            <a:r>
              <a:rPr lang="en-US" altLang="zh-CN" u="sng" dirty="0" smtClean="0">
                <a:hlinkClick r:id="rId9"/>
              </a:rPr>
              <a:t>https</a:t>
            </a:r>
            <a:r>
              <a:rPr lang="en-US" altLang="zh-CN" u="sng" dirty="0">
                <a:hlinkClick r:id="rId9"/>
              </a:rPr>
              <a:t>://savannah.gnu.org/bugs/?</a:t>
            </a:r>
            <a:r>
              <a:rPr lang="en-US" altLang="zh-CN" u="sng" dirty="0" smtClean="0">
                <a:hlinkClick r:id="rId9"/>
              </a:rPr>
              <a:t>func=additem&amp;group=octave</a:t>
            </a:r>
            <a:endParaRPr lang="en-US" altLang="zh-CN" dirty="0"/>
          </a:p>
          <a:p>
            <a:pPr marL="2743200" lvl="6" indent="0">
              <a:buNone/>
            </a:pPr>
            <a:r>
              <a:rPr lang="en-US" altLang="zh-CN" sz="1800" u="sng" dirty="0" smtClean="0">
                <a:hlinkClick r:id="rId10"/>
              </a:rPr>
              <a:t>https</a:t>
            </a:r>
            <a:r>
              <a:rPr lang="en-US" altLang="zh-CN" sz="1800" u="sng" dirty="0">
                <a:hlinkClick r:id="rId10"/>
              </a:rPr>
              <a:t>://lists.gnu.org/mailman/listinfo/octave-bug-tracker</a:t>
            </a:r>
            <a:endParaRPr lang="zh-CN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7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Octave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Octave</a:t>
            </a:r>
            <a:r>
              <a:rPr lang="zh-CN" altLang="en-US" sz="3200" dirty="0"/>
              <a:t>是一种科学计算</a:t>
            </a:r>
            <a:r>
              <a:rPr lang="zh-CN" altLang="en-US" sz="3200" dirty="0" smtClean="0"/>
              <a:t>软件。</a:t>
            </a:r>
            <a:endParaRPr lang="en-US" altLang="zh-CN" sz="3200" dirty="0" smtClean="0"/>
          </a:p>
          <a:p>
            <a:r>
              <a:rPr lang="zh-CN" altLang="en-US" sz="3200" dirty="0" smtClean="0"/>
              <a:t>它</a:t>
            </a:r>
            <a:r>
              <a:rPr lang="zh-CN" altLang="en-US" sz="3200" dirty="0"/>
              <a:t>提供了方便的互动命令列接口来解决线性与非线性的数值运算问题，并可将计算结果可视化，与高价的商业软体</a:t>
            </a:r>
            <a:r>
              <a:rPr lang="en-US" altLang="zh-CN" sz="3200" dirty="0"/>
              <a:t>MATLAB</a:t>
            </a:r>
            <a:r>
              <a:rPr lang="zh-CN" altLang="en-US" sz="3200" dirty="0"/>
              <a:t>语法几乎兼容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/>
              <a:t>GNU</a:t>
            </a:r>
            <a:r>
              <a:rPr lang="zh-CN" altLang="en-US" sz="3200" dirty="0"/>
              <a:t>项目成员之一。</a:t>
            </a:r>
          </a:p>
        </p:txBody>
      </p:sp>
    </p:spTree>
    <p:extLst>
      <p:ext uri="{BB962C8B-B14F-4D97-AF65-F5344CB8AC3E}">
        <p14:creationId xmlns:p14="http://schemas.microsoft.com/office/powerpoint/2010/main" val="2688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9981567" cy="388077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Conceived 								1988</a:t>
            </a:r>
          </a:p>
          <a:p>
            <a:r>
              <a:rPr lang="en-US" altLang="zh-CN" sz="2000" dirty="0" smtClean="0"/>
              <a:t>Full-time development					1992</a:t>
            </a:r>
          </a:p>
          <a:p>
            <a:r>
              <a:rPr lang="en-US" altLang="zh-CN" sz="2000" dirty="0" smtClean="0"/>
              <a:t>First alpha release						January, 1993, released by FTP</a:t>
            </a:r>
          </a:p>
          <a:p>
            <a:r>
              <a:rPr lang="en-US" altLang="zh-CN" sz="2000" dirty="0" smtClean="0"/>
              <a:t>Version 1.0								February, 1994</a:t>
            </a:r>
          </a:p>
          <a:p>
            <a:r>
              <a:rPr lang="en-US" altLang="zh-CN" sz="2000" dirty="0" smtClean="0"/>
              <a:t>Version 2.0 gained significant capability	December, 1996</a:t>
            </a:r>
          </a:p>
          <a:p>
            <a:r>
              <a:rPr lang="en-US" altLang="zh-CN" sz="2000" dirty="0" smtClean="0"/>
              <a:t>Join GNU								May, 1997</a:t>
            </a:r>
          </a:p>
          <a:p>
            <a:r>
              <a:rPr lang="en-US" altLang="zh-CN" sz="2000" dirty="0" smtClean="0"/>
              <a:t>Stable release							4.0.0, May 29, 2015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Systems </a:t>
            </a:r>
            <a:r>
              <a:rPr lang="en-US" altLang="zh-CN" dirty="0"/>
              <a:t>Development Life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074" y="1673254"/>
            <a:ext cx="11196420" cy="423000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 smtClean="0"/>
              <a:t>制定计划：？？？</a:t>
            </a:r>
            <a:endParaRPr lang="en-US" altLang="zh-CN" sz="2400" dirty="0" smtClean="0"/>
          </a:p>
          <a:p>
            <a:pPr lvl="1">
              <a:lnSpc>
                <a:spcPts val="1800"/>
              </a:lnSpc>
            </a:pPr>
            <a:r>
              <a:rPr lang="zh-CN" altLang="en-US" sz="2400" dirty="0" smtClean="0"/>
              <a:t>总目标：无</a:t>
            </a:r>
            <a:endParaRPr lang="en-US" altLang="zh-CN" sz="2400" dirty="0" smtClean="0"/>
          </a:p>
          <a:p>
            <a:pPr lvl="1">
              <a:lnSpc>
                <a:spcPts val="1800"/>
              </a:lnSpc>
            </a:pPr>
            <a:r>
              <a:rPr lang="zh-CN" altLang="en-US" sz="2400" dirty="0" smtClean="0"/>
              <a:t>可行性：无</a:t>
            </a:r>
            <a:endParaRPr lang="en-US" altLang="zh-CN" sz="2400" dirty="0" smtClean="0"/>
          </a:p>
          <a:p>
            <a:pPr lvl="1">
              <a:lnSpc>
                <a:spcPts val="1800"/>
              </a:lnSpc>
            </a:pPr>
            <a:r>
              <a:rPr lang="zh-CN" altLang="en-US" sz="2400" dirty="0" smtClean="0"/>
              <a:t>资源、成本、效益：学生使用</a:t>
            </a:r>
            <a:r>
              <a:rPr lang="en-US" altLang="zh-CN" sz="2400" dirty="0" err="1" smtClean="0"/>
              <a:t>fortran</a:t>
            </a:r>
            <a:r>
              <a:rPr lang="zh-CN" altLang="en-US" sz="2400" dirty="0" smtClean="0"/>
              <a:t>编程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太多，希望降低学生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>
              <a:lnSpc>
                <a:spcPts val="1800"/>
              </a:lnSpc>
            </a:pPr>
            <a:r>
              <a:rPr lang="zh-CN" altLang="en-US" sz="2400" dirty="0" smtClean="0"/>
              <a:t>需求分析和定义：</a:t>
            </a:r>
            <a:endParaRPr lang="en-US" altLang="zh-CN" sz="2400" dirty="0" smtClean="0"/>
          </a:p>
          <a:p>
            <a:pPr lvl="1">
              <a:lnSpc>
                <a:spcPts val="1800"/>
              </a:lnSpc>
            </a:pPr>
            <a:r>
              <a:rPr lang="zh-CN" altLang="en-US" sz="2400" dirty="0" smtClean="0"/>
              <a:t>功能：</a:t>
            </a:r>
            <a:r>
              <a:rPr lang="zh-CN" altLang="zh-CN" sz="2400" dirty="0"/>
              <a:t>化学反应器设计教学用软件，使学生能快速上手</a:t>
            </a:r>
            <a:r>
              <a:rPr lang="zh-CN" altLang="zh-CN" sz="2400" dirty="0" smtClean="0"/>
              <a:t>，减少</a:t>
            </a:r>
            <a:r>
              <a:rPr lang="zh-CN" altLang="zh-CN" sz="2400" dirty="0"/>
              <a:t>代码错误率</a:t>
            </a:r>
          </a:p>
          <a:p>
            <a:pPr lvl="1">
              <a:lnSpc>
                <a:spcPts val="1800"/>
              </a:lnSpc>
            </a:pPr>
            <a:r>
              <a:rPr lang="zh-CN" altLang="en-US" sz="2400" dirty="0" smtClean="0"/>
              <a:t>平台：</a:t>
            </a:r>
            <a:r>
              <a:rPr lang="en-US" altLang="zh-CN" sz="2400" dirty="0" err="1"/>
              <a:t>Debian</a:t>
            </a:r>
            <a:r>
              <a:rPr lang="en-US" altLang="zh-CN" sz="2400" dirty="0"/>
              <a:t>, Linux</a:t>
            </a:r>
            <a:r>
              <a:rPr lang="zh-CN" altLang="zh-CN" sz="2400" dirty="0"/>
              <a:t>，</a:t>
            </a:r>
            <a:r>
              <a:rPr lang="en-US" altLang="zh-CN" sz="2400" dirty="0"/>
              <a:t> available in 19 language</a:t>
            </a:r>
            <a:endParaRPr lang="zh-CN" altLang="zh-CN" sz="2400" dirty="0"/>
          </a:p>
          <a:p>
            <a:pPr lvl="1">
              <a:lnSpc>
                <a:spcPts val="1800"/>
              </a:lnSpc>
            </a:pPr>
            <a:r>
              <a:rPr lang="zh-CN" altLang="en-US" sz="2400" dirty="0" smtClean="0"/>
              <a:t>其他有效性需求：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</a:pPr>
            <a:r>
              <a:rPr lang="en-US" altLang="zh-CN" sz="2400" dirty="0" smtClean="0"/>
              <a:t>MATLAB compatibility</a:t>
            </a:r>
          </a:p>
          <a:p>
            <a:pPr lvl="2">
              <a:lnSpc>
                <a:spcPts val="1800"/>
              </a:lnSpc>
            </a:pPr>
            <a:r>
              <a:rPr lang="en-US" altLang="zh-CN" sz="2400" dirty="0"/>
              <a:t>license </a:t>
            </a:r>
            <a:r>
              <a:rPr lang="en-US" altLang="zh-CN" sz="2400" dirty="0" smtClean="0"/>
              <a:t>GPL(</a:t>
            </a:r>
            <a:r>
              <a:rPr lang="zh-CN" altLang="en-US" sz="2400" dirty="0" smtClean="0"/>
              <a:t>之后才有</a:t>
            </a:r>
            <a:r>
              <a:rPr lang="en-US" altLang="zh-CN" sz="2400" dirty="0" smtClean="0"/>
              <a:t>)</a:t>
            </a:r>
          </a:p>
          <a:p>
            <a:pPr lvl="2">
              <a:lnSpc>
                <a:spcPts val="1800"/>
              </a:lnSpc>
            </a:pPr>
            <a:r>
              <a:rPr lang="en-US" altLang="zh-CN" sz="2400" dirty="0"/>
              <a:t>written in C++ using the C++ standard library</a:t>
            </a:r>
            <a:endParaRPr lang="zh-CN" altLang="zh-CN" sz="2400" dirty="0"/>
          </a:p>
          <a:p>
            <a:pPr lvl="2">
              <a:lnSpc>
                <a:spcPts val="1800"/>
              </a:lnSpc>
            </a:pPr>
            <a:endParaRPr lang="en-US" altLang="zh-CN" sz="2400" dirty="0" smtClean="0"/>
          </a:p>
          <a:p>
            <a:pPr>
              <a:lnSpc>
                <a:spcPts val="1800"/>
              </a:lnSpc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609600"/>
            <a:ext cx="6261303" cy="44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Systems Development Life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2197"/>
            <a:ext cx="9004548" cy="449916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软件设计：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初期较少（目的、功能单一）</a:t>
            </a:r>
            <a:endParaRPr lang="en-US" altLang="zh-CN" sz="2400" dirty="0"/>
          </a:p>
          <a:p>
            <a:pPr lvl="1"/>
            <a:r>
              <a:rPr lang="zh-CN" altLang="en-US" sz="2400" dirty="0"/>
              <a:t>后期有大小</a:t>
            </a:r>
            <a:r>
              <a:rPr lang="en-US" altLang="zh-CN" sz="2400" dirty="0"/>
              <a:t>project</a:t>
            </a:r>
            <a:r>
              <a:rPr lang="zh-CN" altLang="en-US" sz="2400" dirty="0"/>
              <a:t>的规划</a:t>
            </a:r>
            <a:endParaRPr lang="en-US" altLang="zh-CN" sz="2400" dirty="0"/>
          </a:p>
          <a:p>
            <a:r>
              <a:rPr lang="zh-CN" altLang="en-US" sz="2400" dirty="0" smtClean="0"/>
              <a:t>程序编写：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初期主要为</a:t>
            </a:r>
            <a:r>
              <a:rPr lang="en-US" altLang="zh-CN" sz="2400" dirty="0"/>
              <a:t>James B. Rawlings</a:t>
            </a:r>
            <a:r>
              <a:rPr lang="zh-CN" altLang="zh-CN" sz="2400" dirty="0"/>
              <a:t>和</a:t>
            </a:r>
            <a:r>
              <a:rPr lang="en-US" altLang="zh-CN" sz="2400" dirty="0"/>
              <a:t>John G. </a:t>
            </a:r>
            <a:r>
              <a:rPr lang="en-US" altLang="zh-CN" sz="2400" dirty="0" err="1"/>
              <a:t>Ekerdt</a:t>
            </a:r>
            <a:r>
              <a:rPr lang="zh-CN" altLang="zh-CN" sz="2400" dirty="0"/>
              <a:t>编写</a:t>
            </a:r>
          </a:p>
          <a:p>
            <a:pPr lvl="1"/>
            <a:r>
              <a:rPr lang="zh-CN" altLang="zh-CN" sz="2400" dirty="0" smtClean="0"/>
              <a:t>语言</a:t>
            </a:r>
            <a:r>
              <a:rPr lang="zh-CN" altLang="zh-CN" sz="2400" dirty="0"/>
              <a:t>：</a:t>
            </a:r>
            <a:r>
              <a:rPr lang="en-US" altLang="zh-CN" sz="2400" dirty="0"/>
              <a:t>C++</a:t>
            </a:r>
            <a:r>
              <a:rPr lang="zh-CN" altLang="zh-CN" sz="2400" dirty="0"/>
              <a:t>，</a:t>
            </a:r>
            <a:r>
              <a:rPr lang="en-US" altLang="zh-CN" sz="2400" dirty="0"/>
              <a:t>using the C++ standard </a:t>
            </a:r>
            <a:r>
              <a:rPr lang="en-US" altLang="zh-CN" sz="2400" dirty="0" smtClean="0"/>
              <a:t>library</a:t>
            </a:r>
          </a:p>
          <a:p>
            <a:pPr lvl="1"/>
            <a:r>
              <a:rPr lang="zh-CN" altLang="zh-CN" sz="2400" dirty="0"/>
              <a:t>风格：可在</a:t>
            </a:r>
            <a:r>
              <a:rPr lang="en-US" altLang="zh-CN" sz="2400" dirty="0"/>
              <a:t>reference</a:t>
            </a:r>
            <a:r>
              <a:rPr lang="zh-CN" altLang="zh-CN" sz="2400" dirty="0"/>
              <a:t>的维护</a:t>
            </a:r>
            <a:r>
              <a:rPr lang="en-US" altLang="zh-CN" sz="2400" dirty="0"/>
              <a:t>log</a:t>
            </a:r>
            <a:r>
              <a:rPr lang="zh-CN" altLang="zh-CN" sz="2400" dirty="0"/>
              <a:t>网站上查看到一些代码，对风格的分类不是很</a:t>
            </a:r>
            <a:r>
              <a:rPr lang="zh-CN" altLang="zh-CN" sz="2400" dirty="0" smtClean="0"/>
              <a:t>了解</a:t>
            </a:r>
            <a:r>
              <a:rPr lang="zh-CN" altLang="en-US" sz="2400" dirty="0" smtClean="0"/>
              <a:t>，不过可以观察到</a:t>
            </a:r>
            <a:r>
              <a:rPr lang="zh-CN" altLang="zh-CN" sz="2400" dirty="0" smtClean="0"/>
              <a:t>大括号</a:t>
            </a:r>
            <a:r>
              <a:rPr lang="zh-CN" altLang="zh-CN" sz="2400" dirty="0"/>
              <a:t>另起</a:t>
            </a:r>
            <a:r>
              <a:rPr lang="zh-CN" altLang="zh-CN" sz="2400" dirty="0" smtClean="0"/>
              <a:t>一行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30270" y="609600"/>
            <a:ext cx="7351059" cy="41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Systems Development Life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760561"/>
            <a:ext cx="9189997" cy="4280801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软件测试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初期人数较少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后期大多</a:t>
            </a:r>
            <a:r>
              <a:rPr lang="en-US" altLang="zh-CN" sz="2000" dirty="0" smtClean="0"/>
              <a:t>by users，</a:t>
            </a:r>
            <a:r>
              <a:rPr lang="zh-CN" altLang="en-US" sz="2000" dirty="0" smtClean="0"/>
              <a:t>可</a:t>
            </a:r>
            <a:r>
              <a:rPr lang="en-US" altLang="zh-CN" sz="2000" dirty="0" smtClean="0"/>
              <a:t>submit bug</a:t>
            </a:r>
          </a:p>
          <a:p>
            <a:pPr lvl="1"/>
            <a:r>
              <a:rPr lang="en-US" altLang="zh-CN" sz="2000" u="sng" dirty="0">
                <a:hlinkClick r:id="rId2"/>
              </a:rPr>
              <a:t>https://savannah.gnu.org/bugs/?func=additem&amp;group=octave</a:t>
            </a:r>
            <a:endParaRPr lang="zh-CN" altLang="zh-CN" sz="2000" dirty="0"/>
          </a:p>
          <a:p>
            <a:pPr lvl="1"/>
            <a:r>
              <a:rPr lang="en-US" altLang="zh-CN" sz="2000" u="sng" dirty="0" smtClean="0">
                <a:hlinkClick r:id="rId3"/>
              </a:rPr>
              <a:t>https</a:t>
            </a:r>
            <a:r>
              <a:rPr lang="en-US" altLang="zh-CN" sz="2000" u="sng" dirty="0">
                <a:hlinkClick r:id="rId3"/>
              </a:rPr>
              <a:t>://</a:t>
            </a:r>
            <a:r>
              <a:rPr lang="en-US" altLang="zh-CN" sz="2000" u="sng" dirty="0" smtClean="0">
                <a:hlinkClick r:id="rId3"/>
              </a:rPr>
              <a:t>lists.gnu.org/mailman/listinfo/octave-bug-tracker</a:t>
            </a:r>
            <a:endParaRPr lang="en-US" altLang="zh-CN" sz="2000" dirty="0" smtClean="0"/>
          </a:p>
          <a:p>
            <a:r>
              <a:rPr lang="zh-CN" altLang="en-US" sz="2000" dirty="0" smtClean="0"/>
              <a:t>软件维护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有维护</a:t>
            </a:r>
            <a:r>
              <a:rPr lang="en-US" altLang="zh-CN" sz="2000" dirty="0" smtClean="0"/>
              <a:t>log	</a:t>
            </a:r>
            <a:r>
              <a:rPr lang="en-US" altLang="zh-CN" sz="2000" u="sng" dirty="0">
                <a:hlinkClick r:id="rId4"/>
              </a:rPr>
              <a:t>http://hg.savannah.gnu.org/hgweb/octave/shortlog/d66985d61c78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较为缺乏针对性维护</a:t>
            </a:r>
            <a:endParaRPr lang="en-US" altLang="zh-CN" sz="2000" dirty="0" smtClean="0"/>
          </a:p>
        </p:txBody>
      </p:sp>
      <p:pic>
        <p:nvPicPr>
          <p:cNvPr id="4" name="图片 3"/>
          <p:cNvPicPr/>
          <p:nvPr/>
        </p:nvPicPr>
        <p:blipFill>
          <a:blip r:embed="rId5"/>
          <a:stretch>
            <a:fillRect/>
          </a:stretch>
        </p:blipFill>
        <p:spPr>
          <a:xfrm>
            <a:off x="4573830" y="305591"/>
            <a:ext cx="7122870" cy="4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开发初期</a:t>
            </a:r>
            <a:r>
              <a:rPr lang="en-US" altLang="zh-CN" sz="2000" dirty="0" smtClean="0"/>
              <a:t>---</a:t>
            </a:r>
            <a:r>
              <a:rPr lang="zh-CN" altLang="en-US" sz="2000" dirty="0" smtClean="0"/>
              <a:t>瀑布模型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最初开发者开发这款软件的目的是让学生能够</a:t>
            </a:r>
            <a:r>
              <a:rPr lang="zh-CN" altLang="en-US" sz="2400" dirty="0" smtClean="0">
                <a:solidFill>
                  <a:srgbClr val="FFFF00"/>
                </a:solidFill>
              </a:rPr>
              <a:t>更加专注于化工知识本身而非编程语言</a:t>
            </a:r>
            <a:r>
              <a:rPr lang="zh-CN" altLang="en-US" sz="2000" dirty="0" smtClean="0"/>
              <a:t>。有这样的需求之后，开发者们采用瀑布模型来开发软件。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采用瀑布模型之后，</a:t>
            </a:r>
            <a:r>
              <a:rPr lang="zh-CN" altLang="en-US" sz="2400" dirty="0" smtClean="0">
                <a:solidFill>
                  <a:srgbClr val="FFFF00"/>
                </a:solidFill>
              </a:rPr>
              <a:t>开发速度非常快</a:t>
            </a:r>
            <a:r>
              <a:rPr lang="zh-CN" altLang="en-US" sz="2000" dirty="0" smtClean="0"/>
              <a:t>，在一年的时间内就弄出了测试版，之后很快就推出了稳定版。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随着时间的推移，用户们发现</a:t>
            </a:r>
            <a:r>
              <a:rPr lang="en-US" altLang="zh-CN" sz="2400" dirty="0" smtClean="0">
                <a:solidFill>
                  <a:srgbClr val="92D050"/>
                </a:solidFill>
              </a:rPr>
              <a:t>bug</a:t>
            </a:r>
            <a:r>
              <a:rPr lang="zh-CN" altLang="en-US" sz="2400" dirty="0" smtClean="0">
                <a:solidFill>
                  <a:srgbClr val="92D050"/>
                </a:solidFill>
              </a:rPr>
              <a:t>太多</a:t>
            </a:r>
            <a:r>
              <a:rPr lang="zh-CN" altLang="en-US" sz="2000" dirty="0" smtClean="0"/>
              <a:t>，而且</a:t>
            </a:r>
            <a:r>
              <a:rPr lang="zh-CN" altLang="en-US" sz="2400" dirty="0" smtClean="0">
                <a:solidFill>
                  <a:srgbClr val="92D050"/>
                </a:solidFill>
              </a:rPr>
              <a:t>需要一些新功能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于是开发者想根据用户的反馈改进出一个几乎没有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的版本，再向内添加新功能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但第一点就一直没有实现。。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这里可以看出瀑布模型的缺点：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会不断累积，以至于到后期无从下手。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67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39260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费劲千辛万苦终于将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处理得差不多时，又有问题出现了。用户总是源源不断地提出来好的修改意见 ，使他们应接不暇。</a:t>
            </a:r>
            <a:endParaRPr lang="en-US" altLang="zh-CN" sz="2400" dirty="0" smtClean="0"/>
          </a:p>
          <a:p>
            <a:r>
              <a:rPr lang="zh-CN" altLang="zh-CN" sz="2400" dirty="0"/>
              <a:t>两个开发者决定</a:t>
            </a:r>
            <a:r>
              <a:rPr lang="en-US" altLang="zh-CN" sz="2400" dirty="0"/>
              <a:t>make Octave an oﬃcial part of the GNU project </a:t>
            </a:r>
            <a:r>
              <a:rPr lang="en-US" altLang="zh-CN" sz="2400" dirty="0" smtClean="0"/>
              <a:t>。</a:t>
            </a:r>
          </a:p>
          <a:p>
            <a:r>
              <a:rPr lang="zh-CN" altLang="en-US" sz="2400" dirty="0" smtClean="0"/>
              <a:t>整个软件进入</a:t>
            </a:r>
            <a:r>
              <a:rPr lang="zh-CN" altLang="en-US" sz="2400" dirty="0" smtClean="0">
                <a:solidFill>
                  <a:srgbClr val="92D050"/>
                </a:solidFill>
              </a:rPr>
              <a:t>增量模型</a:t>
            </a:r>
            <a:r>
              <a:rPr lang="zh-CN" altLang="en-US" sz="2400" dirty="0" smtClean="0"/>
              <a:t>的软件过程开发阶段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71634" y="934615"/>
            <a:ext cx="7351059" cy="41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660841"/>
              </p:ext>
            </p:extLst>
          </p:nvPr>
        </p:nvGraphicFramePr>
        <p:xfrm>
          <a:off x="2466322" y="1026460"/>
          <a:ext cx="8596312" cy="5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过程模型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1514901"/>
            <a:ext cx="8596668" cy="4526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增量模型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77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534</Words>
  <Application>Microsoft Office PowerPoint</Application>
  <PresentationFormat>宽屏</PresentationFormat>
  <Paragraphs>88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华文新魏</vt:lpstr>
      <vt:lpstr>宋体</vt:lpstr>
      <vt:lpstr>方正姚体</vt:lpstr>
      <vt:lpstr>Arial</vt:lpstr>
      <vt:lpstr>Calibri</vt:lpstr>
      <vt:lpstr>Trebuchet MS</vt:lpstr>
      <vt:lpstr>Wingdings 3</vt:lpstr>
      <vt:lpstr>平面</vt:lpstr>
      <vt:lpstr>软件工程第一次作业展示</vt:lpstr>
      <vt:lpstr>Octave简介</vt:lpstr>
      <vt:lpstr>历史回顾</vt:lpstr>
      <vt:lpstr>Systems Development Life Cycle</vt:lpstr>
      <vt:lpstr>Systems Development Life Cycle</vt:lpstr>
      <vt:lpstr>Systems Development Life Cycle</vt:lpstr>
      <vt:lpstr>过程模型</vt:lpstr>
      <vt:lpstr>过程模型</vt:lpstr>
      <vt:lpstr>过程模型</vt:lpstr>
      <vt:lpstr>总结</vt:lpstr>
      <vt:lpstr>我们的不足</vt:lpstr>
      <vt:lpstr>Reference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软件工程第一次作业展示</dc:title>
  <dc:creator>User</dc:creator>
  <cp:lastModifiedBy>Wentao Jiang</cp:lastModifiedBy>
  <cp:revision>43</cp:revision>
  <dcterms:created xsi:type="dcterms:W3CDTF">2015-10-23T03:45:27Z</dcterms:created>
  <dcterms:modified xsi:type="dcterms:W3CDTF">2015-10-23T11:43:15Z</dcterms:modified>
</cp:coreProperties>
</file>