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3DCE-E11A-F18F-AFB6-5614AC0762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543B17-D0AB-43EE-4CD2-AE8C8FBB9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A645E1-5B5F-B590-AD19-D6C5914AC205}"/>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5" name="Footer Placeholder 4">
            <a:extLst>
              <a:ext uri="{FF2B5EF4-FFF2-40B4-BE49-F238E27FC236}">
                <a16:creationId xmlns:a16="http://schemas.microsoft.com/office/drawing/2014/main" id="{6E93AA4E-B304-D827-CA5E-6FB0AC4C9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D476E-B2CB-3B84-95DB-2F324D25D3C0}"/>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319760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F800-A8E5-5E0D-EADF-FE04D2D850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0576E9-FE08-FC01-D5B9-F3977F84A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17ED3-5BED-42D9-1B2F-0A0951C4074D}"/>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5" name="Footer Placeholder 4">
            <a:extLst>
              <a:ext uri="{FF2B5EF4-FFF2-40B4-BE49-F238E27FC236}">
                <a16:creationId xmlns:a16="http://schemas.microsoft.com/office/drawing/2014/main" id="{F543443C-F670-58AB-FB2F-24CA5E5B4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2220B-A802-C3A4-95A3-F140CDE47F3E}"/>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51402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A99212-4D67-EFDF-ACBD-497990A787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39CC2-295D-6D7A-602B-99557D0BE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3FEBE-A090-CB7D-92E4-25CF814F0B54}"/>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5" name="Footer Placeholder 4">
            <a:extLst>
              <a:ext uri="{FF2B5EF4-FFF2-40B4-BE49-F238E27FC236}">
                <a16:creationId xmlns:a16="http://schemas.microsoft.com/office/drawing/2014/main" id="{AD480919-A2D4-65C1-5602-6D36131EF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89D0E-1CF0-FEAC-3BDD-64B7965BF9E0}"/>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382410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F424-98E7-D17B-08F8-BA0DB1D83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044BB-35B9-D7C3-8EC5-65F8C7E20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8DB4D-5D75-F873-5B18-6F3706E43DE8}"/>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5" name="Footer Placeholder 4">
            <a:extLst>
              <a:ext uri="{FF2B5EF4-FFF2-40B4-BE49-F238E27FC236}">
                <a16:creationId xmlns:a16="http://schemas.microsoft.com/office/drawing/2014/main" id="{84F5BBBE-E9D5-5C71-9020-8EED9682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4908F-1959-3D83-4E88-A2E41FBE39F8}"/>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273573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2010-CDA5-8347-5CEB-086C64B1B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667AAA-7E29-6AA1-3FB5-88766ECE1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BA39D-3478-C9DB-DF31-0086D8639470}"/>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5" name="Footer Placeholder 4">
            <a:extLst>
              <a:ext uri="{FF2B5EF4-FFF2-40B4-BE49-F238E27FC236}">
                <a16:creationId xmlns:a16="http://schemas.microsoft.com/office/drawing/2014/main" id="{9230A50A-72D8-1DBB-BF86-D129D0E4E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C8924-E42C-D169-1737-6EF817D71FEC}"/>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364594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38C9-5C76-0D6A-3ADD-48F22D0875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9836F2-568F-EA38-488A-E97B65FD97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192B84-0937-C447-29AB-A86F5E849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17FB71-3203-7767-33DC-BE68E3C27134}"/>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6" name="Footer Placeholder 5">
            <a:extLst>
              <a:ext uri="{FF2B5EF4-FFF2-40B4-BE49-F238E27FC236}">
                <a16:creationId xmlns:a16="http://schemas.microsoft.com/office/drawing/2014/main" id="{F47A3F01-52DB-5E06-B55E-C52814415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A7EF0-F3D9-125C-F6D9-45C5AA6CD487}"/>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81379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09BA-C8AB-FCA3-1A3F-5DF9D3BDF6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92D186-C914-969E-F0B3-97F41EDE6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E213C-220C-F65D-A220-29A7245035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BA824-BD6C-8CE3-E0B4-E32C8F0E9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2AAD9C-67EE-FB92-6901-E443736EA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2465D2-BF60-8975-FB16-26385A46851B}"/>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8" name="Footer Placeholder 7">
            <a:extLst>
              <a:ext uri="{FF2B5EF4-FFF2-40B4-BE49-F238E27FC236}">
                <a16:creationId xmlns:a16="http://schemas.microsoft.com/office/drawing/2014/main" id="{2224F61A-3A43-2927-C624-F79BEF463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132B79-E56B-ADE3-1953-0CD36AC78D68}"/>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391133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BACA-F8B7-44BC-42BB-17E6F93916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D0DDAF-82AD-B962-B468-68E3F9DD7564}"/>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4" name="Footer Placeholder 3">
            <a:extLst>
              <a:ext uri="{FF2B5EF4-FFF2-40B4-BE49-F238E27FC236}">
                <a16:creationId xmlns:a16="http://schemas.microsoft.com/office/drawing/2014/main" id="{E47B7F32-F9BC-054E-D80E-40A87A6AE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28CB35-A41E-295A-D320-63394093FE5E}"/>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11452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2E1F6-90D8-7752-8708-1707EAA29758}"/>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3" name="Footer Placeholder 2">
            <a:extLst>
              <a:ext uri="{FF2B5EF4-FFF2-40B4-BE49-F238E27FC236}">
                <a16:creationId xmlns:a16="http://schemas.microsoft.com/office/drawing/2014/main" id="{83BB5BFB-9B88-8DDD-6790-0BCB80B0E8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CDD29A-7252-A5FB-7FA2-3FB134A8E043}"/>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2754189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2082-7837-736C-A9EC-5DCB02D08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7A6D92-A23B-34CA-34DB-7E9727559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35746-06E3-0646-0EBF-7C1BEBF43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8864B-685E-8FF4-E951-1ED01D8B2DB6}"/>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6" name="Footer Placeholder 5">
            <a:extLst>
              <a:ext uri="{FF2B5EF4-FFF2-40B4-BE49-F238E27FC236}">
                <a16:creationId xmlns:a16="http://schemas.microsoft.com/office/drawing/2014/main" id="{08DC04F9-D6B3-3414-68E8-2623F831C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70B20-EC72-483C-D35E-7C3499EF8BF8}"/>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259907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8293-9613-7FC2-955A-985EA8818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88A2D6-125A-DBD3-6EF5-2486C5A4B1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D7AB86-F9D7-2DEC-78C5-5B2A51877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D401D-C4F2-D647-0D42-E16371E373D4}"/>
              </a:ext>
            </a:extLst>
          </p:cNvPr>
          <p:cNvSpPr>
            <a:spLocks noGrp="1"/>
          </p:cNvSpPr>
          <p:nvPr>
            <p:ph type="dt" sz="half" idx="10"/>
          </p:nvPr>
        </p:nvSpPr>
        <p:spPr/>
        <p:txBody>
          <a:bodyPr/>
          <a:lstStyle/>
          <a:p>
            <a:fld id="{69340C48-8C46-47A6-B6C6-336BE8B571CE}" type="datetimeFigureOut">
              <a:rPr lang="en-US" smtClean="0"/>
              <a:t>09-May-24</a:t>
            </a:fld>
            <a:endParaRPr lang="en-US"/>
          </a:p>
        </p:txBody>
      </p:sp>
      <p:sp>
        <p:nvSpPr>
          <p:cNvPr id="6" name="Footer Placeholder 5">
            <a:extLst>
              <a:ext uri="{FF2B5EF4-FFF2-40B4-BE49-F238E27FC236}">
                <a16:creationId xmlns:a16="http://schemas.microsoft.com/office/drawing/2014/main" id="{7C936246-4A78-C2E7-8F55-76921AD79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03719-9718-55E9-C1BD-ABFB10B34F48}"/>
              </a:ext>
            </a:extLst>
          </p:cNvPr>
          <p:cNvSpPr>
            <a:spLocks noGrp="1"/>
          </p:cNvSpPr>
          <p:nvPr>
            <p:ph type="sldNum" sz="quarter" idx="12"/>
          </p:nvPr>
        </p:nvSpPr>
        <p:spPr/>
        <p:txBody>
          <a:bodyPr/>
          <a:lstStyle/>
          <a:p>
            <a:fld id="{32434317-99EA-49A5-AF5B-19041282D559}" type="slidenum">
              <a:rPr lang="en-US" smtClean="0"/>
              <a:t>‹#›</a:t>
            </a:fld>
            <a:endParaRPr lang="en-US"/>
          </a:p>
        </p:txBody>
      </p:sp>
    </p:spTree>
    <p:extLst>
      <p:ext uri="{BB962C8B-B14F-4D97-AF65-F5344CB8AC3E}">
        <p14:creationId xmlns:p14="http://schemas.microsoft.com/office/powerpoint/2010/main" val="131479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D39E2-2472-CE85-0FC1-FC8C82F93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2E515B-7333-D810-9292-200231EBB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5D0C4-0044-F0C1-CBC2-52057945D7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40C48-8C46-47A6-B6C6-336BE8B571CE}" type="datetimeFigureOut">
              <a:rPr lang="en-US" smtClean="0"/>
              <a:t>09-May-24</a:t>
            </a:fld>
            <a:endParaRPr lang="en-US"/>
          </a:p>
        </p:txBody>
      </p:sp>
      <p:sp>
        <p:nvSpPr>
          <p:cNvPr id="5" name="Footer Placeholder 4">
            <a:extLst>
              <a:ext uri="{FF2B5EF4-FFF2-40B4-BE49-F238E27FC236}">
                <a16:creationId xmlns:a16="http://schemas.microsoft.com/office/drawing/2014/main" id="{13601DC2-91DC-D8A7-4166-2CB32EBAD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1D869A-2579-E3E9-2552-2DC3D3698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34317-99EA-49A5-AF5B-19041282D559}" type="slidenum">
              <a:rPr lang="en-US" smtClean="0"/>
              <a:t>‹#›</a:t>
            </a:fld>
            <a:endParaRPr lang="en-US"/>
          </a:p>
        </p:txBody>
      </p:sp>
    </p:spTree>
    <p:extLst>
      <p:ext uri="{BB962C8B-B14F-4D97-AF65-F5344CB8AC3E}">
        <p14:creationId xmlns:p14="http://schemas.microsoft.com/office/powerpoint/2010/main" val="1660164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071F-9E38-9ACD-AD4E-97247E48C360}"/>
              </a:ext>
            </a:extLst>
          </p:cNvPr>
          <p:cNvSpPr>
            <a:spLocks noGrp="1"/>
          </p:cNvSpPr>
          <p:nvPr>
            <p:ph type="ctrTitle"/>
          </p:nvPr>
        </p:nvSpPr>
        <p:spPr/>
        <p:txBody>
          <a:bodyPr/>
          <a:lstStyle/>
          <a:p>
            <a:r>
              <a:rPr lang="en-US" dirty="0"/>
              <a:t>IOT Weather Project</a:t>
            </a:r>
          </a:p>
        </p:txBody>
      </p:sp>
    </p:spTree>
    <p:extLst>
      <p:ext uri="{BB962C8B-B14F-4D97-AF65-F5344CB8AC3E}">
        <p14:creationId xmlns:p14="http://schemas.microsoft.com/office/powerpoint/2010/main" val="246719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4784-11D7-70C0-17FC-3BE661EA78F5}"/>
              </a:ext>
            </a:extLst>
          </p:cNvPr>
          <p:cNvSpPr>
            <a:spLocks noGrp="1"/>
          </p:cNvSpPr>
          <p:nvPr>
            <p:ph type="title"/>
          </p:nvPr>
        </p:nvSpPr>
        <p:spPr/>
        <p:txBody>
          <a:bodyPr/>
          <a:lstStyle/>
          <a:p>
            <a:r>
              <a:rPr lang="en-US" dirty="0"/>
              <a:t>DHT11(3 pins)</a:t>
            </a:r>
          </a:p>
        </p:txBody>
      </p:sp>
      <p:sp>
        <p:nvSpPr>
          <p:cNvPr id="3" name="Content Placeholder 2">
            <a:extLst>
              <a:ext uri="{FF2B5EF4-FFF2-40B4-BE49-F238E27FC236}">
                <a16:creationId xmlns:a16="http://schemas.microsoft.com/office/drawing/2014/main" id="{783813B8-4971-42A9-C574-EEC114F3116D}"/>
              </a:ext>
            </a:extLst>
          </p:cNvPr>
          <p:cNvSpPr>
            <a:spLocks noGrp="1"/>
          </p:cNvSpPr>
          <p:nvPr>
            <p:ph idx="1"/>
          </p:nvPr>
        </p:nvSpPr>
        <p:spPr/>
        <p:txBody>
          <a:bodyPr>
            <a:normAutofit/>
          </a:bodyPr>
          <a:lstStyle/>
          <a:p>
            <a:r>
              <a:rPr lang="en-US" dirty="0"/>
              <a:t>VCC</a:t>
            </a:r>
          </a:p>
          <a:p>
            <a:r>
              <a:rPr lang="en-US" dirty="0"/>
              <a:t>GND</a:t>
            </a:r>
          </a:p>
          <a:p>
            <a:r>
              <a:rPr lang="en-US" dirty="0"/>
              <a:t>DAT </a:t>
            </a:r>
          </a:p>
          <a:p>
            <a:pPr lvl="1"/>
            <a:r>
              <a:rPr lang="en-US" dirty="0"/>
              <a:t>This is the data pin. It is used for bidirectional communication between the DHT11 </a:t>
            </a:r>
          </a:p>
          <a:p>
            <a:pPr lvl="1"/>
            <a:r>
              <a:rPr lang="en-US" dirty="0"/>
              <a:t>sensor and the microcontroller or other devices. [ESP32 in our case]</a:t>
            </a:r>
          </a:p>
          <a:p>
            <a:pPr lvl="1"/>
            <a:r>
              <a:rPr lang="en-US" dirty="0"/>
              <a:t>This pin is how the DHT11 sends temperature and humidity data to the connected device.</a:t>
            </a:r>
          </a:p>
          <a:p>
            <a:pPr lvl="1"/>
            <a:r>
              <a:rPr lang="en-US" dirty="0"/>
              <a:t> It operates on a single-wire communication protocol, and the data is transmitted in a serial format.</a:t>
            </a:r>
          </a:p>
          <a:p>
            <a:endParaRPr lang="en-US" dirty="0"/>
          </a:p>
          <a:p>
            <a:endParaRPr lang="en-US" dirty="0"/>
          </a:p>
        </p:txBody>
      </p:sp>
    </p:spTree>
    <p:extLst>
      <p:ext uri="{BB962C8B-B14F-4D97-AF65-F5344CB8AC3E}">
        <p14:creationId xmlns:p14="http://schemas.microsoft.com/office/powerpoint/2010/main" val="87939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F9B5-DF7E-D584-16DD-23E83FE6889E}"/>
              </a:ext>
            </a:extLst>
          </p:cNvPr>
          <p:cNvSpPr>
            <a:spLocks noGrp="1"/>
          </p:cNvSpPr>
          <p:nvPr>
            <p:ph type="title"/>
          </p:nvPr>
        </p:nvSpPr>
        <p:spPr/>
        <p:txBody>
          <a:bodyPr/>
          <a:lstStyle/>
          <a:p>
            <a:r>
              <a:rPr lang="en-US" dirty="0"/>
              <a:t>DHT11</a:t>
            </a:r>
          </a:p>
        </p:txBody>
      </p:sp>
      <p:pic>
        <p:nvPicPr>
          <p:cNvPr id="5" name="Content Placeholder 4" descr="A circuit board with a chip">
            <a:extLst>
              <a:ext uri="{FF2B5EF4-FFF2-40B4-BE49-F238E27FC236}">
                <a16:creationId xmlns:a16="http://schemas.microsoft.com/office/drawing/2014/main" id="{E032E5EB-9AF0-C2C4-C458-1227D16F2F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4719" y="1825625"/>
            <a:ext cx="6842561" cy="4351338"/>
          </a:xfrm>
        </p:spPr>
      </p:pic>
    </p:spTree>
    <p:extLst>
      <p:ext uri="{BB962C8B-B14F-4D97-AF65-F5344CB8AC3E}">
        <p14:creationId xmlns:p14="http://schemas.microsoft.com/office/powerpoint/2010/main" val="26158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BDA1-93AB-EA7E-89EE-92DDF7A5A3F2}"/>
              </a:ext>
            </a:extLst>
          </p:cNvPr>
          <p:cNvSpPr>
            <a:spLocks noGrp="1"/>
          </p:cNvSpPr>
          <p:nvPr>
            <p:ph type="title"/>
          </p:nvPr>
        </p:nvSpPr>
        <p:spPr/>
        <p:txBody>
          <a:bodyPr/>
          <a:lstStyle/>
          <a:p>
            <a:r>
              <a:rPr lang="en-US" dirty="0"/>
              <a:t>BMP180(4 pins)</a:t>
            </a:r>
          </a:p>
        </p:txBody>
      </p:sp>
      <p:sp>
        <p:nvSpPr>
          <p:cNvPr id="3" name="Content Placeholder 2">
            <a:extLst>
              <a:ext uri="{FF2B5EF4-FFF2-40B4-BE49-F238E27FC236}">
                <a16:creationId xmlns:a16="http://schemas.microsoft.com/office/drawing/2014/main" id="{F6122B15-93A2-3FF6-965C-CE631829D19D}"/>
              </a:ext>
            </a:extLst>
          </p:cNvPr>
          <p:cNvSpPr>
            <a:spLocks noGrp="1"/>
          </p:cNvSpPr>
          <p:nvPr>
            <p:ph idx="1"/>
          </p:nvPr>
        </p:nvSpPr>
        <p:spPr/>
        <p:txBody>
          <a:bodyPr>
            <a:normAutofit fontScale="92500" lnSpcReduction="10000"/>
          </a:bodyPr>
          <a:lstStyle/>
          <a:p>
            <a:r>
              <a:rPr lang="en-US" dirty="0"/>
              <a:t>VCC</a:t>
            </a:r>
          </a:p>
          <a:p>
            <a:r>
              <a:rPr lang="en-US" dirty="0"/>
              <a:t>GND</a:t>
            </a:r>
          </a:p>
          <a:p>
            <a:r>
              <a:rPr lang="en-US" dirty="0"/>
              <a:t>SCL (Serial Clock Line): </a:t>
            </a:r>
          </a:p>
          <a:p>
            <a:pPr lvl="1"/>
            <a:r>
              <a:rPr lang="en-US" dirty="0"/>
              <a:t>This pin is used for the serial clock signal in the I2C </a:t>
            </a:r>
          </a:p>
          <a:p>
            <a:pPr lvl="1"/>
            <a:r>
              <a:rPr lang="en-US" dirty="0"/>
              <a:t>communication protocol. </a:t>
            </a:r>
          </a:p>
          <a:p>
            <a:pPr lvl="1"/>
            <a:r>
              <a:rPr lang="en-US" dirty="0"/>
              <a:t>It carries the clock signal generated by the microcontroller, and it synchronizes the data transfer between the microcontroller and the BMP180.</a:t>
            </a:r>
          </a:p>
          <a:p>
            <a:r>
              <a:rPr lang="en-US" dirty="0"/>
              <a:t>SDA (Serial Data Line):</a:t>
            </a:r>
          </a:p>
          <a:p>
            <a:pPr lvl="1"/>
            <a:r>
              <a:rPr lang="en-US" dirty="0"/>
              <a:t> This pin is used for the serial data signal in the I2C communication protocol.</a:t>
            </a:r>
          </a:p>
          <a:p>
            <a:pPr lvl="1"/>
            <a:r>
              <a:rPr lang="en-US" dirty="0"/>
              <a:t>It carries the actual data between the microcontroller and the BMP180.</a:t>
            </a:r>
          </a:p>
          <a:p>
            <a:pPr lvl="1"/>
            <a:r>
              <a:rPr lang="en-US" dirty="0"/>
              <a:t> Both the microcontroller and the BMP180 can read from and write to this line.</a:t>
            </a:r>
          </a:p>
          <a:p>
            <a:endParaRPr lang="en-US" dirty="0"/>
          </a:p>
        </p:txBody>
      </p:sp>
    </p:spTree>
    <p:extLst>
      <p:ext uri="{BB962C8B-B14F-4D97-AF65-F5344CB8AC3E}">
        <p14:creationId xmlns:p14="http://schemas.microsoft.com/office/powerpoint/2010/main" val="205134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329F-586C-3A9F-CEDB-6CC76E1CEFA6}"/>
              </a:ext>
            </a:extLst>
          </p:cNvPr>
          <p:cNvSpPr>
            <a:spLocks noGrp="1"/>
          </p:cNvSpPr>
          <p:nvPr>
            <p:ph type="title"/>
          </p:nvPr>
        </p:nvSpPr>
        <p:spPr/>
        <p:txBody>
          <a:bodyPr/>
          <a:lstStyle/>
          <a:p>
            <a:r>
              <a:rPr lang="en-US" dirty="0"/>
              <a:t>BMP180</a:t>
            </a:r>
          </a:p>
        </p:txBody>
      </p:sp>
      <p:pic>
        <p:nvPicPr>
          <p:cNvPr id="11" name="Content Placeholder 10" descr="A circuit board with wires connected to it&#10;&#10;Description automatically generated">
            <a:extLst>
              <a:ext uri="{FF2B5EF4-FFF2-40B4-BE49-F238E27FC236}">
                <a16:creationId xmlns:a16="http://schemas.microsoft.com/office/drawing/2014/main" id="{B5FB36A6-4367-0350-D492-824D78754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8292" y="1825625"/>
            <a:ext cx="5815415" cy="4351338"/>
          </a:xfrm>
        </p:spPr>
      </p:pic>
    </p:spTree>
    <p:extLst>
      <p:ext uri="{BB962C8B-B14F-4D97-AF65-F5344CB8AC3E}">
        <p14:creationId xmlns:p14="http://schemas.microsoft.com/office/powerpoint/2010/main" val="214422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630-6BAB-8A20-D064-E15ED24F4D47}"/>
              </a:ext>
            </a:extLst>
          </p:cNvPr>
          <p:cNvSpPr>
            <a:spLocks noGrp="1"/>
          </p:cNvSpPr>
          <p:nvPr>
            <p:ph type="title"/>
          </p:nvPr>
        </p:nvSpPr>
        <p:spPr/>
        <p:txBody>
          <a:bodyPr/>
          <a:lstStyle/>
          <a:p>
            <a:r>
              <a:rPr lang="en-US" dirty="0"/>
              <a:t>SD Card Module(6 pins)</a:t>
            </a:r>
          </a:p>
        </p:txBody>
      </p:sp>
      <p:sp>
        <p:nvSpPr>
          <p:cNvPr id="3" name="Content Placeholder 2">
            <a:extLst>
              <a:ext uri="{FF2B5EF4-FFF2-40B4-BE49-F238E27FC236}">
                <a16:creationId xmlns:a16="http://schemas.microsoft.com/office/drawing/2014/main" id="{61D5B886-D26C-090D-5AC3-2179096080D4}"/>
              </a:ext>
            </a:extLst>
          </p:cNvPr>
          <p:cNvSpPr>
            <a:spLocks noGrp="1"/>
          </p:cNvSpPr>
          <p:nvPr>
            <p:ph idx="1"/>
          </p:nvPr>
        </p:nvSpPr>
        <p:spPr/>
        <p:txBody>
          <a:bodyPr>
            <a:normAutofit fontScale="70000" lnSpcReduction="20000"/>
          </a:bodyPr>
          <a:lstStyle/>
          <a:p>
            <a:r>
              <a:rPr lang="en-US" dirty="0"/>
              <a:t>VCC</a:t>
            </a:r>
          </a:p>
          <a:p>
            <a:r>
              <a:rPr lang="en-US" dirty="0"/>
              <a:t>GND</a:t>
            </a:r>
          </a:p>
          <a:p>
            <a:r>
              <a:rPr lang="en-US" dirty="0"/>
              <a:t>MOSI (Master Out Slave In): </a:t>
            </a:r>
          </a:p>
          <a:p>
            <a:pPr lvl="1"/>
            <a:r>
              <a:rPr lang="en-US" dirty="0"/>
              <a:t>MOSI is the data line used for transmitting data from the microcontroller (master) to the SD card (slave). It stands for Master Out, Slave In.</a:t>
            </a:r>
          </a:p>
          <a:p>
            <a:r>
              <a:rPr lang="en-US" dirty="0"/>
              <a:t>MISO (Master In Slave Out):</a:t>
            </a:r>
          </a:p>
          <a:p>
            <a:pPr lvl="1"/>
            <a:r>
              <a:rPr lang="en-US" dirty="0"/>
              <a:t> MISO is the data line used for transmitting data from the SD card (slave) to the microcontroller (master). It stands for Master In, Slave Out.</a:t>
            </a:r>
          </a:p>
          <a:p>
            <a:r>
              <a:rPr lang="en-US" dirty="0"/>
              <a:t>CS (Chip Select):</a:t>
            </a:r>
          </a:p>
          <a:p>
            <a:pPr lvl="1"/>
            <a:r>
              <a:rPr lang="en-US" dirty="0"/>
              <a:t>This pin is used to select the SD card for communication. When this pin is pulled low, the SD card is active and ready for communication. It is sometimes labeled as "SS" (Slave Select) or "CE" (Chip Enable).</a:t>
            </a:r>
          </a:p>
          <a:p>
            <a:r>
              <a:rPr lang="en-US" dirty="0"/>
              <a:t>SCK (Serial Clock): </a:t>
            </a:r>
          </a:p>
          <a:p>
            <a:pPr lvl="1"/>
            <a:r>
              <a:rPr lang="en-US" dirty="0"/>
              <a:t>SCK is the clock signal used for synchronizing data transfer between the microcontroller and the SD card. </a:t>
            </a:r>
          </a:p>
          <a:p>
            <a:pPr lvl="1"/>
            <a:r>
              <a:rPr lang="en-US" dirty="0"/>
              <a:t>It is generated by the microcontroller and controls the timing of data transmission.</a:t>
            </a:r>
          </a:p>
          <a:p>
            <a:endParaRPr lang="en-US" dirty="0"/>
          </a:p>
        </p:txBody>
      </p:sp>
    </p:spTree>
    <p:extLst>
      <p:ext uri="{BB962C8B-B14F-4D97-AF65-F5344CB8AC3E}">
        <p14:creationId xmlns:p14="http://schemas.microsoft.com/office/powerpoint/2010/main" val="3626910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B917-D73F-1164-35D8-08CBDCCBBD20}"/>
              </a:ext>
            </a:extLst>
          </p:cNvPr>
          <p:cNvSpPr>
            <a:spLocks noGrp="1"/>
          </p:cNvSpPr>
          <p:nvPr>
            <p:ph type="title"/>
          </p:nvPr>
        </p:nvSpPr>
        <p:spPr/>
        <p:txBody>
          <a:bodyPr/>
          <a:lstStyle/>
          <a:p>
            <a:r>
              <a:rPr lang="en-US" dirty="0"/>
              <a:t>SD Card Module</a:t>
            </a:r>
          </a:p>
        </p:txBody>
      </p:sp>
      <p:pic>
        <p:nvPicPr>
          <p:cNvPr id="5" name="Content Placeholder 4" descr="A circuit board with wires&#10;&#10;Description automatically generated">
            <a:extLst>
              <a:ext uri="{FF2B5EF4-FFF2-40B4-BE49-F238E27FC236}">
                <a16:creationId xmlns:a16="http://schemas.microsoft.com/office/drawing/2014/main" id="{9C007F06-9828-0FEB-37EE-F41A63B28E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2305844"/>
            <a:ext cx="7886700" cy="3390900"/>
          </a:xfrm>
        </p:spPr>
      </p:pic>
    </p:spTree>
    <p:extLst>
      <p:ext uri="{BB962C8B-B14F-4D97-AF65-F5344CB8AC3E}">
        <p14:creationId xmlns:p14="http://schemas.microsoft.com/office/powerpoint/2010/main" val="133995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386A-C002-6B40-8A50-D8D42A439A7A}"/>
              </a:ext>
            </a:extLst>
          </p:cNvPr>
          <p:cNvSpPr>
            <a:spLocks noGrp="1"/>
          </p:cNvSpPr>
          <p:nvPr>
            <p:ph type="title"/>
          </p:nvPr>
        </p:nvSpPr>
        <p:spPr/>
        <p:txBody>
          <a:bodyPr/>
          <a:lstStyle/>
          <a:p>
            <a:r>
              <a:rPr lang="en-US" dirty="0"/>
              <a:t>What have we done ?</a:t>
            </a:r>
          </a:p>
        </p:txBody>
      </p:sp>
      <p:sp>
        <p:nvSpPr>
          <p:cNvPr id="3" name="Content Placeholder 2">
            <a:extLst>
              <a:ext uri="{FF2B5EF4-FFF2-40B4-BE49-F238E27FC236}">
                <a16:creationId xmlns:a16="http://schemas.microsoft.com/office/drawing/2014/main" id="{9CA74336-84DF-1D4B-B2D6-786485342C60}"/>
              </a:ext>
            </a:extLst>
          </p:cNvPr>
          <p:cNvSpPr>
            <a:spLocks noGrp="1"/>
          </p:cNvSpPr>
          <p:nvPr>
            <p:ph idx="1"/>
          </p:nvPr>
        </p:nvSpPr>
        <p:spPr>
          <a:xfrm>
            <a:off x="838200" y="1825625"/>
            <a:ext cx="10515600" cy="3346143"/>
          </a:xfrm>
        </p:spPr>
        <p:txBody>
          <a:bodyPr/>
          <a:lstStyle/>
          <a:p>
            <a:r>
              <a:rPr lang="en-US" dirty="0"/>
              <a:t>DHT11 to measure the temperature and the humidity.</a:t>
            </a:r>
          </a:p>
          <a:p>
            <a:r>
              <a:rPr lang="en-US" dirty="0"/>
              <a:t>BMP180 to measure the air pressure and the altitude.</a:t>
            </a:r>
          </a:p>
          <a:p>
            <a:r>
              <a:rPr lang="en-US" dirty="0"/>
              <a:t>SD Card Module to save recordings plus the </a:t>
            </a:r>
            <a:r>
              <a:rPr lang="en-US" b="1" dirty="0"/>
              <a:t>datetime stamp</a:t>
            </a:r>
          </a:p>
          <a:p>
            <a:r>
              <a:rPr lang="en-US" dirty="0"/>
              <a:t>Web server to display sensors’ readings and control thresholds </a:t>
            </a:r>
          </a:p>
          <a:p>
            <a:endParaRPr lang="en-US" dirty="0"/>
          </a:p>
        </p:txBody>
      </p:sp>
    </p:spTree>
    <p:extLst>
      <p:ext uri="{BB962C8B-B14F-4D97-AF65-F5344CB8AC3E}">
        <p14:creationId xmlns:p14="http://schemas.microsoft.com/office/powerpoint/2010/main" val="246301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178A-8880-8768-0119-89DD94A7BDA9}"/>
              </a:ext>
            </a:extLst>
          </p:cNvPr>
          <p:cNvSpPr>
            <a:spLocks noGrp="1"/>
          </p:cNvSpPr>
          <p:nvPr>
            <p:ph type="title"/>
          </p:nvPr>
        </p:nvSpPr>
        <p:spPr/>
        <p:txBody>
          <a:bodyPr/>
          <a:lstStyle/>
          <a:p>
            <a:r>
              <a:rPr lang="en-US" dirty="0"/>
              <a:t>Weather Webserver</a:t>
            </a:r>
          </a:p>
        </p:txBody>
      </p:sp>
      <p:pic>
        <p:nvPicPr>
          <p:cNvPr id="5" name="Content Placeholder 4" descr="A screenshot of a weather station server&#10;&#10;Description automatically generated">
            <a:extLst>
              <a:ext uri="{FF2B5EF4-FFF2-40B4-BE49-F238E27FC236}">
                <a16:creationId xmlns:a16="http://schemas.microsoft.com/office/drawing/2014/main" id="{B3FB33CF-5546-83EF-323E-5B3EAA96C9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0929"/>
          <a:stretch/>
        </p:blipFill>
        <p:spPr>
          <a:xfrm>
            <a:off x="838199" y="1494044"/>
            <a:ext cx="10574795" cy="4998831"/>
          </a:xfrm>
        </p:spPr>
      </p:pic>
    </p:spTree>
    <p:extLst>
      <p:ext uri="{BB962C8B-B14F-4D97-AF65-F5344CB8AC3E}">
        <p14:creationId xmlns:p14="http://schemas.microsoft.com/office/powerpoint/2010/main" val="3430257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400</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IOT Weather Project</vt:lpstr>
      <vt:lpstr>DHT11(3 pins)</vt:lpstr>
      <vt:lpstr>DHT11</vt:lpstr>
      <vt:lpstr>BMP180(4 pins)</vt:lpstr>
      <vt:lpstr>BMP180</vt:lpstr>
      <vt:lpstr>SD Card Module(6 pins)</vt:lpstr>
      <vt:lpstr>SD Card Module</vt:lpstr>
      <vt:lpstr>What have we done ?</vt:lpstr>
      <vt:lpstr>Weather Webserver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Weather Project</dc:title>
  <dc:creator>محمد احمد عبد الحميد عواد</dc:creator>
  <cp:lastModifiedBy>محمد احمد عبد الحميد عواد</cp:lastModifiedBy>
  <cp:revision>14</cp:revision>
  <dcterms:created xsi:type="dcterms:W3CDTF">2023-12-20T17:58:24Z</dcterms:created>
  <dcterms:modified xsi:type="dcterms:W3CDTF">2024-05-09T15:32:42Z</dcterms:modified>
</cp:coreProperties>
</file>