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0" r:id="rId5"/>
    <p:sldId id="264" r:id="rId6"/>
    <p:sldId id="261" r:id="rId7"/>
    <p:sldId id="262" r:id="rId8"/>
    <p:sldId id="263" r:id="rId9"/>
    <p:sldId id="265" r:id="rId10"/>
    <p:sldId id="266" r:id="rId11"/>
    <p:sldId id="268" r:id="rId12"/>
    <p:sldId id="269" r:id="rId13"/>
    <p:sldId id="270" r:id="rId14"/>
    <p:sldId id="271" r:id="rId15"/>
    <p:sldId id="27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84"/>
    <p:restoredTop sz="95884"/>
  </p:normalViewPr>
  <p:slideViewPr>
    <p:cSldViewPr snapToGrid="0">
      <p:cViewPr varScale="1">
        <p:scale>
          <a:sx n="84" d="100"/>
          <a:sy n="84" d="100"/>
        </p:scale>
        <p:origin x="192"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3460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96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98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5577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05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7909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204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2370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10/20/23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977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1935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313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10/20/23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0728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C3EE-57A6-E297-908D-C1D74C728655}"/>
              </a:ext>
            </a:extLst>
          </p:cNvPr>
          <p:cNvSpPr>
            <a:spLocks noGrp="1"/>
          </p:cNvSpPr>
          <p:nvPr>
            <p:ph type="ctrTitle"/>
          </p:nvPr>
        </p:nvSpPr>
        <p:spPr>
          <a:xfrm>
            <a:off x="1625846" y="2294720"/>
            <a:ext cx="6691367" cy="2268559"/>
          </a:xfrm>
        </p:spPr>
        <p:txBody>
          <a:bodyPr>
            <a:normAutofit fontScale="90000"/>
          </a:bodyPr>
          <a:lstStyle/>
          <a:p>
            <a:pPr algn="ctr"/>
            <a:r>
              <a:rPr lang="en-US" dirty="0">
                <a:latin typeface="Verdana" panose="020B0604030504040204" pitchFamily="34" charset="0"/>
                <a:ea typeface="Verdana" panose="020B0604030504040204" pitchFamily="34" charset="0"/>
                <a:cs typeface="Verdana" panose="020B0604030504040204" pitchFamily="34" charset="0"/>
              </a:rPr>
              <a:t>Customer Identification Risk Certification Report</a:t>
            </a:r>
          </a:p>
        </p:txBody>
      </p:sp>
      <p:sp>
        <p:nvSpPr>
          <p:cNvPr id="3" name="Subtitle 2">
            <a:extLst>
              <a:ext uri="{FF2B5EF4-FFF2-40B4-BE49-F238E27FC236}">
                <a16:creationId xmlns:a16="http://schemas.microsoft.com/office/drawing/2014/main" id="{65958E73-988A-2DF9-3EE8-E719D8F7462A}"/>
              </a:ext>
            </a:extLst>
          </p:cNvPr>
          <p:cNvSpPr>
            <a:spLocks noGrp="1"/>
          </p:cNvSpPr>
          <p:nvPr>
            <p:ph type="subTitle" idx="1"/>
          </p:nvPr>
        </p:nvSpPr>
        <p:spPr>
          <a:xfrm>
            <a:off x="9719403" y="4893899"/>
            <a:ext cx="1855453" cy="1441423"/>
          </a:xfrm>
        </p:spPr>
        <p:txBody>
          <a:bodyPr>
            <a:noAutofit/>
          </a:bodyPr>
          <a:lstStyle/>
          <a:p>
            <a:pPr algn="ctr">
              <a:lnSpc>
                <a:spcPct val="100000"/>
              </a:lnSpc>
              <a:spcBef>
                <a:spcPts val="600"/>
              </a:spcBef>
            </a:pPr>
            <a:r>
              <a:rPr lang="en-US" sz="1400" dirty="0">
                <a:latin typeface="Verdana" panose="020B0604030504040204" pitchFamily="34" charset="0"/>
                <a:ea typeface="Verdana" panose="020B0604030504040204" pitchFamily="34" charset="0"/>
                <a:cs typeface="Verdana" panose="020B0604030504040204" pitchFamily="34" charset="0"/>
              </a:rPr>
              <a:t>Scott Eugley</a:t>
            </a:r>
          </a:p>
          <a:p>
            <a:pPr algn="ctr">
              <a:lnSpc>
                <a:spcPct val="100000"/>
              </a:lnSpc>
              <a:spcBef>
                <a:spcPts val="600"/>
              </a:spcBef>
            </a:pPr>
            <a:r>
              <a:rPr lang="en-US" sz="1400" dirty="0">
                <a:latin typeface="Verdana" panose="020B0604030504040204" pitchFamily="34" charset="0"/>
                <a:ea typeface="Verdana" panose="020B0604030504040204" pitchFamily="34" charset="0"/>
                <a:cs typeface="Verdana" panose="020B0604030504040204" pitchFamily="34" charset="0"/>
              </a:rPr>
              <a:t>Final Project</a:t>
            </a:r>
          </a:p>
          <a:p>
            <a:pPr algn="ctr">
              <a:lnSpc>
                <a:spcPct val="100000"/>
              </a:lnSpc>
              <a:spcBef>
                <a:spcPts val="600"/>
              </a:spcBef>
            </a:pPr>
            <a:r>
              <a:rPr lang="en-US" sz="1400" dirty="0">
                <a:latin typeface="Verdana" panose="020B0604030504040204" pitchFamily="34" charset="0"/>
                <a:ea typeface="Verdana" panose="020B0604030504040204" pitchFamily="34" charset="0"/>
                <a:cs typeface="Verdana" panose="020B0604030504040204" pitchFamily="34" charset="0"/>
              </a:rPr>
              <a:t>Due: 10/20/2023</a:t>
            </a:r>
          </a:p>
          <a:p>
            <a:pPr algn="ctr">
              <a:lnSpc>
                <a:spcPct val="100000"/>
              </a:lnSpc>
              <a:spcBef>
                <a:spcPts val="600"/>
              </a:spcBef>
            </a:pPr>
            <a:r>
              <a:rPr lang="en-US" sz="1400" dirty="0">
                <a:latin typeface="Verdana" panose="020B0604030504040204" pitchFamily="34" charset="0"/>
                <a:ea typeface="Verdana" panose="020B0604030504040204" pitchFamily="34" charset="0"/>
                <a:cs typeface="Verdana" panose="020B0604030504040204" pitchFamily="34" charset="0"/>
              </a:rPr>
              <a:t>DSE 6003</a:t>
            </a:r>
          </a:p>
        </p:txBody>
      </p:sp>
    </p:spTree>
    <p:extLst>
      <p:ext uri="{BB962C8B-B14F-4D97-AF65-F5344CB8AC3E}">
        <p14:creationId xmlns:p14="http://schemas.microsoft.com/office/powerpoint/2010/main" val="331111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Results - Diagnostics</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Percent of customers at each risk range for each scenario</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A table with numbers and symbols&#10;&#10;Description automatically generated">
            <a:extLst>
              <a:ext uri="{FF2B5EF4-FFF2-40B4-BE49-F238E27FC236}">
                <a16:creationId xmlns:a16="http://schemas.microsoft.com/office/drawing/2014/main" id="{68CE845D-60C8-D927-2DA4-D92D9810DC85}"/>
              </a:ext>
            </a:extLst>
          </p:cNvPr>
          <p:cNvPicPr>
            <a:picLocks noChangeAspect="1"/>
          </p:cNvPicPr>
          <p:nvPr/>
        </p:nvPicPr>
        <p:blipFill>
          <a:blip r:embed="rId2"/>
          <a:stretch>
            <a:fillRect/>
          </a:stretch>
        </p:blipFill>
        <p:spPr>
          <a:xfrm>
            <a:off x="3670694" y="2903677"/>
            <a:ext cx="4850612" cy="2264593"/>
          </a:xfrm>
          <a:prstGeom prst="rect">
            <a:avLst/>
          </a:prstGeom>
        </p:spPr>
      </p:pic>
    </p:spTree>
    <p:extLst>
      <p:ext uri="{BB962C8B-B14F-4D97-AF65-F5344CB8AC3E}">
        <p14:creationId xmlns:p14="http://schemas.microsoft.com/office/powerpoint/2010/main" val="6574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Results - Conclusion</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normAutofit/>
          </a:bodyPr>
          <a:lstStyle/>
          <a:p>
            <a:pPr marL="0" indent="0">
              <a:buNone/>
            </a:pPr>
            <a:r>
              <a:rPr lang="en-US" sz="1700" dirty="0">
                <a:latin typeface="Verdana" panose="020B0604030504040204" pitchFamily="34" charset="0"/>
                <a:ea typeface="Verdana" panose="020B0604030504040204" pitchFamily="34" charset="0"/>
                <a:cs typeface="Verdana" panose="020B0604030504040204" pitchFamily="34" charset="0"/>
              </a:rPr>
              <a:t>Risk has been estimated to be reasonably low for scenarios 1 and 3 (deliberate attack and data breach) and pass our threshold risk of 33%. However, scenarios 2 and 4 (inadvertent and demonstration attacks) are borderline and were slightly over our risk threshold</a:t>
            </a:r>
          </a:p>
        </p:txBody>
      </p:sp>
      <p:pic>
        <p:nvPicPr>
          <p:cNvPr id="6" name="Picture 5" descr="A graph with numbers and a red and green rectangle&#10;&#10;Description automatically generated">
            <a:extLst>
              <a:ext uri="{FF2B5EF4-FFF2-40B4-BE49-F238E27FC236}">
                <a16:creationId xmlns:a16="http://schemas.microsoft.com/office/drawing/2014/main" id="{FAD4C8B9-2732-970A-68D3-D5A1207BEA01}"/>
              </a:ext>
            </a:extLst>
          </p:cNvPr>
          <p:cNvPicPr>
            <a:picLocks noChangeAspect="1"/>
          </p:cNvPicPr>
          <p:nvPr/>
        </p:nvPicPr>
        <p:blipFill>
          <a:blip r:embed="rId2"/>
          <a:stretch>
            <a:fillRect/>
          </a:stretch>
        </p:blipFill>
        <p:spPr>
          <a:xfrm>
            <a:off x="3747961" y="3604949"/>
            <a:ext cx="4696078" cy="1819201"/>
          </a:xfrm>
          <a:prstGeom prst="rect">
            <a:avLst/>
          </a:prstGeom>
        </p:spPr>
      </p:pic>
    </p:spTree>
    <p:extLst>
      <p:ext uri="{BB962C8B-B14F-4D97-AF65-F5344CB8AC3E}">
        <p14:creationId xmlns:p14="http://schemas.microsoft.com/office/powerpoint/2010/main" val="352908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Appendix 1 - Utility</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a:xfrm>
            <a:off x="2692703" y="1544115"/>
            <a:ext cx="7796540" cy="4890551"/>
          </a:xfrm>
        </p:spPr>
        <p:txBody>
          <a:bodyPr anchor="t">
            <a:no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This dataset contains telecom customer data and has been prepared for use in a partner credit card company</a:t>
            </a:r>
          </a:p>
          <a:p>
            <a:r>
              <a:rPr lang="en-US" sz="1200" dirty="0">
                <a:latin typeface="Verdana" panose="020B0604030504040204" pitchFamily="34" charset="0"/>
                <a:ea typeface="Verdana" panose="020B0604030504040204" pitchFamily="34" charset="0"/>
                <a:cs typeface="Verdana" panose="020B0604030504040204" pitchFamily="34" charset="0"/>
              </a:rPr>
              <a:t>The prepared dataset contains household income, age, gender, and monthly credit card spending data</a:t>
            </a:r>
          </a:p>
          <a:p>
            <a:r>
              <a:rPr lang="en-US" sz="1200" dirty="0">
                <a:latin typeface="Verdana" panose="020B0604030504040204" pitchFamily="34" charset="0"/>
                <a:ea typeface="Verdana" panose="020B0604030504040204" pitchFamily="34" charset="0"/>
                <a:cs typeface="Verdana" panose="020B0604030504040204" pitchFamily="34" charset="0"/>
              </a:rPr>
              <a:t>The data has been masked to ensure customer privacy, but also maintain utility.</a:t>
            </a:r>
          </a:p>
          <a:p>
            <a:pPr lvl="1"/>
            <a:r>
              <a:rPr lang="en-US" sz="1200" dirty="0">
                <a:latin typeface="Verdana" panose="020B0604030504040204" pitchFamily="34" charset="0"/>
                <a:ea typeface="Verdana" panose="020B0604030504040204" pitchFamily="34" charset="0"/>
                <a:cs typeface="Verdana" panose="020B0604030504040204" pitchFamily="34" charset="0"/>
              </a:rPr>
              <a:t> Ages have been grouped into three different ranges from young, to middle-aged, to senior-aged. </a:t>
            </a:r>
          </a:p>
          <a:p>
            <a:pPr lvl="1"/>
            <a:r>
              <a:rPr lang="en-US" sz="1200" dirty="0">
                <a:latin typeface="Verdana" panose="020B0604030504040204" pitchFamily="34" charset="0"/>
                <a:ea typeface="Verdana" panose="020B0604030504040204" pitchFamily="34" charset="0"/>
                <a:cs typeface="Verdana" panose="020B0604030504040204" pitchFamily="34" charset="0"/>
              </a:rPr>
              <a:t>Household income has been grouped into low, medium, and high income ranges</a:t>
            </a:r>
          </a:p>
          <a:p>
            <a:pPr lvl="1"/>
            <a:r>
              <a:rPr lang="en-US" sz="1200" dirty="0">
                <a:latin typeface="Verdana" panose="020B0604030504040204" pitchFamily="34" charset="0"/>
                <a:ea typeface="Verdana" panose="020B0604030504040204" pitchFamily="34" charset="0"/>
                <a:cs typeface="Verdana" panose="020B0604030504040204" pitchFamily="34" charset="0"/>
              </a:rPr>
              <a:t>Monthly credit card spending has been grouped into low spending, medium spending, and high credit card spending</a:t>
            </a:r>
          </a:p>
          <a:p>
            <a:r>
              <a:rPr lang="en-US" sz="1200" dirty="0">
                <a:latin typeface="Verdana" panose="020B0604030504040204" pitchFamily="34" charset="0"/>
                <a:ea typeface="Verdana" panose="020B0604030504040204" pitchFamily="34" charset="0"/>
                <a:cs typeface="Verdana" panose="020B0604030504040204" pitchFamily="34" charset="0"/>
              </a:rPr>
              <a:t>Grouping the data in this way has mitigated a lot of risk of reidentification, and still provides value to the recipient. For example the credit company could be trying to figure out who the primary audience for their new credit card would be</a:t>
            </a:r>
          </a:p>
          <a:p>
            <a:r>
              <a:rPr lang="en-US" sz="1200" dirty="0">
                <a:latin typeface="Verdana" panose="020B0604030504040204" pitchFamily="34" charset="0"/>
                <a:ea typeface="Verdana" panose="020B0604030504040204" pitchFamily="34" charset="0"/>
                <a:cs typeface="Verdana" panose="020B0604030504040204" pitchFamily="34" charset="0"/>
              </a:rPr>
              <a:t>This telecom dataset is a relevant dataset for many fields, as 97% of Americans have a phone plan, which means this dataset is a good representation of the general population</a:t>
            </a:r>
          </a:p>
        </p:txBody>
      </p:sp>
    </p:spTree>
    <p:extLst>
      <p:ext uri="{BB962C8B-B14F-4D97-AF65-F5344CB8AC3E}">
        <p14:creationId xmlns:p14="http://schemas.microsoft.com/office/powerpoint/2010/main" val="162030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Appendix 2 – Data Quality Control</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normAutofit/>
          </a:bodyPr>
          <a:lstStyle/>
          <a:p>
            <a:r>
              <a:rPr lang="en-US" sz="1700" dirty="0">
                <a:latin typeface="Verdana" panose="020B0604030504040204" pitchFamily="34" charset="0"/>
                <a:ea typeface="Verdana" panose="020B0604030504040204" pitchFamily="34" charset="0"/>
                <a:cs typeface="Verdana" panose="020B0604030504040204" pitchFamily="34" charset="0"/>
              </a:rPr>
              <a:t>After performing data quality control it was found that there were no extreme values, or values that seemed unreasonable</a:t>
            </a:r>
          </a:p>
          <a:p>
            <a:r>
              <a:rPr lang="en-US" sz="1700" dirty="0">
                <a:latin typeface="Verdana" panose="020B0604030504040204" pitchFamily="34" charset="0"/>
                <a:ea typeface="Verdana" panose="020B0604030504040204" pitchFamily="34" charset="0"/>
                <a:cs typeface="Verdana" panose="020B0604030504040204" pitchFamily="34" charset="0"/>
              </a:rPr>
              <a:t>There were no missing or null values found in the quasi-identifier columns that were used in this dataset</a:t>
            </a:r>
          </a:p>
        </p:txBody>
      </p:sp>
    </p:spTree>
    <p:extLst>
      <p:ext uri="{BB962C8B-B14F-4D97-AF65-F5344CB8AC3E}">
        <p14:creationId xmlns:p14="http://schemas.microsoft.com/office/powerpoint/2010/main" val="126797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a:xfrm>
            <a:off x="2611809" y="808056"/>
            <a:ext cx="7644712" cy="1077229"/>
          </a:xfrm>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Appendix 3 - Customer Risk Assessment Methodology</a:t>
            </a:r>
          </a:p>
        </p:txBody>
      </p:sp>
      <p:pic>
        <p:nvPicPr>
          <p:cNvPr id="5" name="Content Placeholder 4" descr="A diagram of a process&#10;&#10;Description automatically generated">
            <a:extLst>
              <a:ext uri="{FF2B5EF4-FFF2-40B4-BE49-F238E27FC236}">
                <a16:creationId xmlns:a16="http://schemas.microsoft.com/office/drawing/2014/main" id="{8E356102-7A9B-4743-383D-A6A6649FD15B}"/>
              </a:ext>
            </a:extLst>
          </p:cNvPr>
          <p:cNvPicPr>
            <a:picLocks noGrp="1" noChangeAspect="1"/>
          </p:cNvPicPr>
          <p:nvPr>
            <p:ph idx="1"/>
          </p:nvPr>
        </p:nvPicPr>
        <p:blipFill>
          <a:blip r:embed="rId2"/>
          <a:stretch>
            <a:fillRect/>
          </a:stretch>
        </p:blipFill>
        <p:spPr>
          <a:xfrm>
            <a:off x="3266118" y="2159269"/>
            <a:ext cx="5659763" cy="3997325"/>
          </a:xfrm>
        </p:spPr>
      </p:pic>
    </p:spTree>
    <p:extLst>
      <p:ext uri="{BB962C8B-B14F-4D97-AF65-F5344CB8AC3E}">
        <p14:creationId xmlns:p14="http://schemas.microsoft.com/office/powerpoint/2010/main" val="1045704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Appendix 4 - Recommendations</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normAutofit fontScale="85000" lnSpcReduction="20000"/>
          </a:bodyPr>
          <a:lstStyle/>
          <a:p>
            <a:r>
              <a:rPr lang="en-US" dirty="0">
                <a:latin typeface="Verdana" panose="020B0604030504040204" pitchFamily="34" charset="0"/>
                <a:ea typeface="Verdana" panose="020B0604030504040204" pitchFamily="34" charset="0"/>
                <a:cs typeface="Verdana" panose="020B0604030504040204" pitchFamily="34" charset="0"/>
              </a:rPr>
              <a:t>It is recommended that ongoing delivery of data is based on secured procedures, such as encrypted email or secured FTP </a:t>
            </a:r>
          </a:p>
          <a:p>
            <a:r>
              <a:rPr lang="en-US" dirty="0">
                <a:latin typeface="Verdana" panose="020B0604030504040204" pitchFamily="34" charset="0"/>
                <a:ea typeface="Verdana" panose="020B0604030504040204" pitchFamily="34" charset="0"/>
                <a:cs typeface="Verdana" panose="020B0604030504040204" pitchFamily="34" charset="0"/>
              </a:rPr>
              <a:t>Full documentation of data recipient’s data storage, data accessibility protocols and full data integration catalogue needs to be compiled for this project</a:t>
            </a:r>
          </a:p>
          <a:p>
            <a:r>
              <a:rPr lang="en-US" dirty="0">
                <a:latin typeface="Verdana" panose="020B0604030504040204" pitchFamily="34" charset="0"/>
                <a:ea typeface="Verdana" panose="020B0604030504040204" pitchFamily="34" charset="0"/>
                <a:cs typeface="Verdana" panose="020B0604030504040204" pitchFamily="34" charset="0"/>
              </a:rPr>
              <a:t>Recommendations for lowering the risk of the existing dataset</a:t>
            </a:r>
          </a:p>
          <a:p>
            <a:pPr lvl="1"/>
            <a:r>
              <a:rPr lang="en-US" sz="1600" dirty="0">
                <a:latin typeface="Verdana" panose="020B0604030504040204" pitchFamily="34" charset="0"/>
                <a:ea typeface="Verdana" panose="020B0604030504040204" pitchFamily="34" charset="0"/>
                <a:cs typeface="Verdana" panose="020B0604030504040204" pitchFamily="34" charset="0"/>
              </a:rPr>
              <a:t>Identify and correct errors</a:t>
            </a:r>
          </a:p>
          <a:p>
            <a:pPr lvl="1"/>
            <a:r>
              <a:rPr lang="en-US" sz="1600" dirty="0">
                <a:latin typeface="Verdana" panose="020B0604030504040204" pitchFamily="34" charset="0"/>
                <a:ea typeface="Verdana" panose="020B0604030504040204" pitchFamily="34" charset="0"/>
                <a:cs typeface="Verdana" panose="020B0604030504040204" pitchFamily="34" charset="0"/>
              </a:rPr>
              <a:t>Identify and mask obvious outliers</a:t>
            </a:r>
          </a:p>
          <a:p>
            <a:pPr lvl="1"/>
            <a:r>
              <a:rPr lang="en-US" sz="1600" dirty="0">
                <a:latin typeface="Verdana" panose="020B0604030504040204" pitchFamily="34" charset="0"/>
                <a:ea typeface="Verdana" panose="020B0604030504040204" pitchFamily="34" charset="0"/>
                <a:cs typeface="Verdana" panose="020B0604030504040204" pitchFamily="34" charset="0"/>
              </a:rPr>
              <a:t>Group ages</a:t>
            </a:r>
          </a:p>
          <a:p>
            <a:pPr lvl="1"/>
            <a:r>
              <a:rPr lang="en-US" sz="1600" dirty="0">
                <a:latin typeface="Verdana" panose="020B0604030504040204" pitchFamily="34" charset="0"/>
                <a:ea typeface="Verdana" panose="020B0604030504040204" pitchFamily="34" charset="0"/>
                <a:cs typeface="Verdana" panose="020B0604030504040204" pitchFamily="34" charset="0"/>
              </a:rPr>
              <a:t>Group household incomes</a:t>
            </a:r>
          </a:p>
          <a:p>
            <a:pPr lvl="1"/>
            <a:r>
              <a:rPr lang="en-US" sz="1600" dirty="0">
                <a:latin typeface="Verdana" panose="020B0604030504040204" pitchFamily="34" charset="0"/>
                <a:ea typeface="Verdana" panose="020B0604030504040204" pitchFamily="34" charset="0"/>
                <a:cs typeface="Verdana" panose="020B0604030504040204" pitchFamily="34" charset="0"/>
              </a:rPr>
              <a:t>Group monthly credit spending</a:t>
            </a:r>
          </a:p>
          <a:p>
            <a:endParaRPr lang="en-US" sz="17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8434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References</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lstStyle/>
          <a:p>
            <a:r>
              <a:rPr lang="en-US" dirty="0">
                <a:effectLst/>
              </a:rPr>
              <a:t>Geiger, A. (2015, September 3). </a:t>
            </a:r>
            <a:r>
              <a:rPr lang="en-US" i="1" dirty="0">
                <a:effectLst/>
              </a:rPr>
              <a:t>The WHYS and </a:t>
            </a:r>
            <a:r>
              <a:rPr lang="en-US" i="1" dirty="0" err="1">
                <a:effectLst/>
              </a:rPr>
              <a:t>hows</a:t>
            </a:r>
            <a:r>
              <a:rPr lang="en-US" i="1" dirty="0">
                <a:effectLst/>
              </a:rPr>
              <a:t> of generations research</a:t>
            </a:r>
            <a:r>
              <a:rPr lang="en-US" dirty="0">
                <a:effectLst/>
              </a:rPr>
              <a:t>. Pew Research Center - U.S. Politics &amp; Policy. https://</a:t>
            </a:r>
            <a:r>
              <a:rPr lang="en-US" dirty="0" err="1">
                <a:effectLst/>
              </a:rPr>
              <a:t>www.pewresearch.org</a:t>
            </a:r>
            <a:r>
              <a:rPr lang="en-US" dirty="0">
                <a:effectLst/>
              </a:rPr>
              <a:t>/politics/2015/09/03/the-whys-and-</a:t>
            </a:r>
            <a:r>
              <a:rPr lang="en-US" dirty="0" err="1">
                <a:effectLst/>
              </a:rPr>
              <a:t>hows</a:t>
            </a:r>
            <a:r>
              <a:rPr lang="en-US" dirty="0">
                <a:effectLst/>
              </a:rPr>
              <a:t>-of-generations-research/ </a:t>
            </a:r>
          </a:p>
          <a:p>
            <a:r>
              <a:rPr lang="en-US" dirty="0" err="1">
                <a:effectLst/>
              </a:rPr>
              <a:t>Kokkotos</a:t>
            </a:r>
            <a:r>
              <a:rPr lang="en-US" dirty="0">
                <a:effectLst/>
              </a:rPr>
              <a:t>, F. (n.d.). </a:t>
            </a:r>
            <a:r>
              <a:rPr lang="en-US" i="1" dirty="0">
                <a:effectLst/>
              </a:rPr>
              <a:t>Patient Identification Risk Certification Report</a:t>
            </a:r>
            <a:r>
              <a:rPr lang="en-US" dirty="0">
                <a:effectLst/>
              </a:rPr>
              <a:t>. </a:t>
            </a:r>
          </a:p>
          <a:p>
            <a:r>
              <a:rPr lang="en-US" dirty="0"/>
              <a:t>S</a:t>
            </a:r>
            <a:r>
              <a:rPr lang="en-US" dirty="0">
                <a:effectLst/>
              </a:rPr>
              <a:t>tatistical algorithm is available to regulators upon request</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465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BDC-DB37-EB1D-1C9E-41707511680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Executive Summary</a:t>
            </a:r>
          </a:p>
        </p:txBody>
      </p:sp>
      <p:sp>
        <p:nvSpPr>
          <p:cNvPr id="3" name="Content Placeholder 2">
            <a:extLst>
              <a:ext uri="{FF2B5EF4-FFF2-40B4-BE49-F238E27FC236}">
                <a16:creationId xmlns:a16="http://schemas.microsoft.com/office/drawing/2014/main" id="{6D36A5F9-9F3D-B4EC-407F-500F7CF168A5}"/>
              </a:ext>
            </a:extLst>
          </p:cNvPr>
          <p:cNvSpPr>
            <a:spLocks noGrp="1"/>
          </p:cNvSpPr>
          <p:nvPr>
            <p:ph idx="1"/>
          </p:nvPr>
        </p:nvSpPr>
        <p:spPr>
          <a:xfrm>
            <a:off x="2773599" y="1885285"/>
            <a:ext cx="7796540" cy="4164659"/>
          </a:xfrm>
        </p:spPr>
        <p:txBody>
          <a:bodyPr anchor="t">
            <a:noAutofit/>
          </a:bodyPr>
          <a:lstStyle/>
          <a:p>
            <a:pPr>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The risk of customer identification was evaluated for the customer survey file “</a:t>
            </a:r>
            <a:r>
              <a:rPr lang="en-US" sz="1600" dirty="0" err="1">
                <a:latin typeface="Verdana" panose="020B0604030504040204" pitchFamily="34" charset="0"/>
                <a:ea typeface="Verdana" panose="020B0604030504040204" pitchFamily="34" charset="0"/>
                <a:cs typeface="Verdana" panose="020B0604030504040204" pitchFamily="34" charset="0"/>
              </a:rPr>
              <a:t>Merr_Customer_Survery.xlsx</a:t>
            </a:r>
            <a:r>
              <a:rPr lang="en-US" sz="1600" dirty="0">
                <a:latin typeface="Verdana" panose="020B0604030504040204" pitchFamily="34" charset="0"/>
                <a:ea typeface="Verdana" panose="020B0604030504040204" pitchFamily="34" charset="0"/>
                <a:cs typeface="Verdana" panose="020B0604030504040204" pitchFamily="34" charset="0"/>
              </a:rPr>
              <a:t>”</a:t>
            </a:r>
          </a:p>
          <a:p>
            <a:r>
              <a:rPr lang="en-US" sz="1600" dirty="0">
                <a:latin typeface="Verdana" panose="020B0604030504040204" pitchFamily="34" charset="0"/>
                <a:ea typeface="Verdana" panose="020B0604030504040204" pitchFamily="34" charset="0"/>
                <a:cs typeface="Verdana" panose="020B0604030504040204" pitchFamily="34" charset="0"/>
              </a:rPr>
              <a:t>Generally accepted statistical and scientific principles for risk evaluation and utilized probabilistic algorithms were applied, to review the risk under different scenarios</a:t>
            </a:r>
          </a:p>
          <a:p>
            <a:r>
              <a:rPr lang="en-US" sz="1600" dirty="0">
                <a:latin typeface="Verdana" panose="020B0604030504040204" pitchFamily="34" charset="0"/>
                <a:ea typeface="Verdana" panose="020B0604030504040204" pitchFamily="34" charset="0"/>
                <a:cs typeface="Verdana" panose="020B0604030504040204" pitchFamily="34" charset="0"/>
              </a:rPr>
              <a:t>It has been determined that there is a significantly high risk of individuals being identified from the original variables in the dataset</a:t>
            </a:r>
          </a:p>
          <a:p>
            <a:r>
              <a:rPr lang="en-US" sz="1600" dirty="0">
                <a:latin typeface="Verdana" panose="020B0604030504040204" pitchFamily="34" charset="0"/>
                <a:ea typeface="Verdana" panose="020B0604030504040204" pitchFamily="34" charset="0"/>
                <a:cs typeface="Verdana" panose="020B0604030504040204" pitchFamily="34" charset="0"/>
              </a:rPr>
              <a:t>Description of utility, data quality control, risk assessment methodology, and recommendations provided in Appendix 1, Appendix 2, Appendix 3, and Appendix 4, respectively</a:t>
            </a:r>
          </a:p>
          <a:p>
            <a:pPr>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1002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Data Description</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a:xfrm>
            <a:off x="2773599" y="2052116"/>
            <a:ext cx="7796540" cy="4333444"/>
          </a:xfrm>
        </p:spPr>
        <p:txBody>
          <a:bodyPr anchor="t">
            <a:normAutofit/>
          </a:bodyPr>
          <a:lstStyle/>
          <a:p>
            <a:r>
              <a:rPr lang="en-US" sz="1800" dirty="0">
                <a:latin typeface="Verdana" panose="020B0604030504040204" pitchFamily="34" charset="0"/>
                <a:ea typeface="Verdana" panose="020B0604030504040204" pitchFamily="34" charset="0"/>
                <a:cs typeface="Verdana" panose="020B0604030504040204" pitchFamily="34" charset="0"/>
              </a:rPr>
              <a:t>Data collected from telecom company customer survey</a:t>
            </a:r>
          </a:p>
          <a:p>
            <a:pPr lvl="1"/>
            <a:r>
              <a:rPr lang="en-US" dirty="0">
                <a:latin typeface="Verdana" panose="020B0604030504040204" pitchFamily="34" charset="0"/>
                <a:ea typeface="Verdana" panose="020B0604030504040204" pitchFamily="34" charset="0"/>
                <a:cs typeface="Verdana" panose="020B0604030504040204" pitchFamily="34" charset="0"/>
              </a:rPr>
              <a:t>5000 customers</a:t>
            </a:r>
          </a:p>
          <a:p>
            <a:pPr lvl="1"/>
            <a:r>
              <a:rPr lang="en-US" dirty="0">
                <a:latin typeface="Verdana" panose="020B0604030504040204" pitchFamily="34" charset="0"/>
                <a:ea typeface="Verdana" panose="020B0604030504040204" pitchFamily="34" charset="0"/>
                <a:cs typeface="Verdana" panose="020B0604030504040204" pitchFamily="34" charset="0"/>
              </a:rPr>
              <a:t>Ages ranging from 18-79</a:t>
            </a:r>
          </a:p>
          <a:p>
            <a:pPr lvl="1"/>
            <a:r>
              <a:rPr lang="en-US" dirty="0">
                <a:latin typeface="Verdana" panose="020B0604030504040204" pitchFamily="34" charset="0"/>
                <a:ea typeface="Verdana" panose="020B0604030504040204" pitchFamily="34" charset="0"/>
                <a:cs typeface="Verdana" panose="020B0604030504040204" pitchFamily="34" charset="0"/>
              </a:rPr>
              <a:t>Household income ranging from $9000/</a:t>
            </a:r>
            <a:r>
              <a:rPr lang="en-US" dirty="0" err="1">
                <a:latin typeface="Verdana" panose="020B0604030504040204" pitchFamily="34" charset="0"/>
                <a:ea typeface="Verdana" panose="020B0604030504040204" pitchFamily="34" charset="0"/>
                <a:cs typeface="Verdana" panose="020B0604030504040204" pitchFamily="34" charset="0"/>
              </a:rPr>
              <a:t>yr</a:t>
            </a:r>
            <a:r>
              <a:rPr lang="en-US" dirty="0">
                <a:latin typeface="Verdana" panose="020B0604030504040204" pitchFamily="34" charset="0"/>
                <a:ea typeface="Verdana" panose="020B0604030504040204" pitchFamily="34" charset="0"/>
                <a:cs typeface="Verdana" panose="020B0604030504040204" pitchFamily="34" charset="0"/>
              </a:rPr>
              <a:t> to $1,073,000/</a:t>
            </a:r>
            <a:r>
              <a:rPr lang="en-US" dirty="0" err="1">
                <a:latin typeface="Verdana" panose="020B0604030504040204" pitchFamily="34" charset="0"/>
                <a:ea typeface="Verdana" panose="020B0604030504040204" pitchFamily="34" charset="0"/>
                <a:cs typeface="Verdana" panose="020B0604030504040204" pitchFamily="34" charset="0"/>
              </a:rPr>
              <a:t>yr</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a:latin typeface="Verdana" panose="020B0604030504040204" pitchFamily="34" charset="0"/>
                <a:ea typeface="Verdana" panose="020B0604030504040204" pitchFamily="34" charset="0"/>
                <a:cs typeface="Verdana" panose="020B0604030504040204" pitchFamily="34" charset="0"/>
              </a:rPr>
              <a:t>Monthly credit card spending ranging from $0/</a:t>
            </a:r>
            <a:r>
              <a:rPr lang="en-US" dirty="0" err="1">
                <a:latin typeface="Verdana" panose="020B0604030504040204" pitchFamily="34" charset="0"/>
                <a:ea typeface="Verdana" panose="020B0604030504040204" pitchFamily="34" charset="0"/>
                <a:cs typeface="Verdana" panose="020B0604030504040204" pitchFamily="34" charset="0"/>
              </a:rPr>
              <a:t>mo</a:t>
            </a:r>
            <a:r>
              <a:rPr lang="en-US" dirty="0">
                <a:latin typeface="Verdana" panose="020B0604030504040204" pitchFamily="34" charset="0"/>
                <a:ea typeface="Verdana" panose="020B0604030504040204" pitchFamily="34" charset="0"/>
                <a:cs typeface="Verdana" panose="020B0604030504040204" pitchFamily="34" charset="0"/>
              </a:rPr>
              <a:t> to $3926.41/</a:t>
            </a:r>
            <a:r>
              <a:rPr lang="en-US" dirty="0" err="1">
                <a:latin typeface="Verdana" panose="020B0604030504040204" pitchFamily="34" charset="0"/>
                <a:ea typeface="Verdana" panose="020B0604030504040204" pitchFamily="34" charset="0"/>
                <a:cs typeface="Verdana" panose="020B0604030504040204" pitchFamily="34" charset="0"/>
              </a:rPr>
              <a:t>mo</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a:latin typeface="Verdana" panose="020B0604030504040204" pitchFamily="34" charset="0"/>
                <a:ea typeface="Verdana" panose="020B0604030504040204" pitchFamily="34" charset="0"/>
                <a:cs typeface="Verdana" panose="020B0604030504040204" pitchFamily="34" charset="0"/>
              </a:rPr>
              <a:t>Variables: Age, Gender, Monthly Credit Card Spending, Household Income, Debt-to-Income Ratio, Credit Debt</a:t>
            </a:r>
          </a:p>
          <a:p>
            <a:pPr lvl="2"/>
            <a:endParaRPr lang="en-US" dirty="0">
              <a:latin typeface="Verdana" panose="020B0604030504040204" pitchFamily="34" charset="0"/>
              <a:ea typeface="Verdana" panose="020B0604030504040204" pitchFamily="34" charset="0"/>
              <a:cs typeface="Verdana" panose="020B0604030504040204" pitchFamily="34" charset="0"/>
            </a:endParaRPr>
          </a:p>
          <a:p>
            <a:pPr marL="914400" lvl="2"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7746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Customer Risk Identification Methodology</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a:xfrm>
            <a:off x="2773599" y="2052115"/>
            <a:ext cx="7796540" cy="4277247"/>
          </a:xfrm>
        </p:spPr>
        <p:txBody>
          <a:bodyPr anchor="t">
            <a:no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Step 1: Quality control of the data was performed. This was done by first looking at outliers and looking for extreme values in the dataset. Then missing or null values were redacted. Results of quality control can be found on Appendix 2</a:t>
            </a:r>
          </a:p>
          <a:p>
            <a:r>
              <a:rPr lang="en-US" sz="1600" dirty="0">
                <a:latin typeface="Verdana" panose="020B0604030504040204" pitchFamily="34" charset="0"/>
                <a:ea typeface="Verdana" panose="020B0604030504040204" pitchFamily="34" charset="0"/>
                <a:cs typeface="Verdana" panose="020B0604030504040204" pitchFamily="34" charset="0"/>
              </a:rPr>
              <a:t>Step 2: The following quasi-identifiers were chosen: Age, Gender, Monthly Credit Card Spending, Household Income. We chose not to cover credit card debt and debt-to-income ratio in this report. If the risk is sufficiently low, we will consider these in the future</a:t>
            </a:r>
          </a:p>
          <a:p>
            <a:r>
              <a:rPr lang="en-US" sz="1600" dirty="0">
                <a:latin typeface="Verdana" panose="020B0604030504040204" pitchFamily="34" charset="0"/>
                <a:ea typeface="Verdana" panose="020B0604030504040204" pitchFamily="34" charset="0"/>
                <a:cs typeface="Verdana" panose="020B0604030504040204" pitchFamily="34" charset="0"/>
              </a:rPr>
              <a:t>Step 3: Equivalence classes (ECs) for customers were established by grouping records that share identical sets of values for any specified number of quasi-identifiers.</a:t>
            </a:r>
          </a:p>
        </p:txBody>
      </p:sp>
    </p:spTree>
    <p:extLst>
      <p:ext uri="{BB962C8B-B14F-4D97-AF65-F5344CB8AC3E}">
        <p14:creationId xmlns:p14="http://schemas.microsoft.com/office/powerpoint/2010/main" val="426555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Customer Risk Identification Methodology</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normAutofit/>
          </a:bodyPr>
          <a:lstStyle/>
          <a:p>
            <a:pPr lvl="1"/>
            <a:r>
              <a:rPr lang="en-US" sz="1600" dirty="0">
                <a:latin typeface="Verdana" panose="020B0604030504040204" pitchFamily="34" charset="0"/>
                <a:ea typeface="Verdana" panose="020B0604030504040204" pitchFamily="34" charset="0"/>
                <a:cs typeface="Verdana" panose="020B0604030504040204" pitchFamily="34" charset="0"/>
              </a:rPr>
              <a:t>Step 4: Due to the sensitivity of this personal data, we consider that the smallest EC has a size of at least 3 customers. This implies an acceptable threshold risk of about 0.33 (33%).</a:t>
            </a:r>
          </a:p>
          <a:p>
            <a:pPr lvl="1"/>
            <a:r>
              <a:rPr lang="en-US" sz="1600" dirty="0">
                <a:latin typeface="Verdana" panose="020B0604030504040204" pitchFamily="34" charset="0"/>
                <a:ea typeface="Verdana" panose="020B0604030504040204" pitchFamily="34" charset="0"/>
                <a:cs typeface="Verdana" panose="020B0604030504040204" pitchFamily="34" charset="0"/>
              </a:rPr>
              <a:t>Step 5: The customer identification risk was measured against four possible attack scenarios: </a:t>
            </a:r>
          </a:p>
          <a:p>
            <a:pPr lvl="2"/>
            <a:r>
              <a:rPr lang="en-US" sz="1400" dirty="0">
                <a:latin typeface="Verdana" panose="020B0604030504040204" pitchFamily="34" charset="0"/>
                <a:ea typeface="Verdana" panose="020B0604030504040204" pitchFamily="34" charset="0"/>
                <a:cs typeface="Verdana" panose="020B0604030504040204" pitchFamily="34" charset="0"/>
              </a:rPr>
              <a:t>Scenario 1: The adversary deliberately attempts to identify customer data </a:t>
            </a:r>
          </a:p>
          <a:p>
            <a:pPr lvl="2"/>
            <a:r>
              <a:rPr lang="en-US" sz="1400" dirty="0">
                <a:latin typeface="Verdana" panose="020B0604030504040204" pitchFamily="34" charset="0"/>
                <a:ea typeface="Verdana" panose="020B0604030504040204" pitchFamily="34" charset="0"/>
                <a:cs typeface="Verdana" panose="020B0604030504040204" pitchFamily="34" charset="0"/>
              </a:rPr>
              <a:t>Scenario 2: The adversary inadvertently identifies customer data </a:t>
            </a:r>
          </a:p>
          <a:p>
            <a:pPr lvl="2"/>
            <a:r>
              <a:rPr lang="en-US" sz="1400" dirty="0">
                <a:latin typeface="Verdana" panose="020B0604030504040204" pitchFamily="34" charset="0"/>
                <a:ea typeface="Verdana" panose="020B0604030504040204" pitchFamily="34" charset="0"/>
                <a:cs typeface="Verdana" panose="020B0604030504040204" pitchFamily="34" charset="0"/>
              </a:rPr>
              <a:t>Scenario 3: There is a data breach at the site of the recipient</a:t>
            </a:r>
          </a:p>
          <a:p>
            <a:pPr lvl="2"/>
            <a:r>
              <a:rPr lang="en-US" sz="1400" dirty="0">
                <a:latin typeface="Verdana" panose="020B0604030504040204" pitchFamily="34" charset="0"/>
                <a:ea typeface="Verdana" panose="020B0604030504040204" pitchFamily="34" charset="0"/>
                <a:cs typeface="Verdana" panose="020B0604030504040204" pitchFamily="34" charset="0"/>
              </a:rPr>
              <a:t>Scenario 4: The most catastrophic scenario, where data becomes exposed to the public</a:t>
            </a:r>
          </a:p>
        </p:txBody>
      </p:sp>
    </p:spTree>
    <p:extLst>
      <p:ext uri="{BB962C8B-B14F-4D97-AF65-F5344CB8AC3E}">
        <p14:creationId xmlns:p14="http://schemas.microsoft.com/office/powerpoint/2010/main" val="256102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Scenario 1: Deliberate Data Attack</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normAutofit fontScale="85000" lnSpcReduction="10000"/>
          </a:bodyPr>
          <a:lstStyle/>
          <a:p>
            <a:r>
              <a:rPr lang="en-US" dirty="0">
                <a:latin typeface="Verdana" panose="020B0604030504040204" pitchFamily="34" charset="0"/>
                <a:ea typeface="Verdana" panose="020B0604030504040204" pitchFamily="34" charset="0"/>
                <a:cs typeface="Verdana" panose="020B0604030504040204" pitchFamily="34" charset="0"/>
              </a:rPr>
              <a:t>This scenario describes a situation in which someone at the data recipient’s site attempts to identify the data. This could be a rogue staff member who wants to monetize the data for personal gain</a:t>
            </a:r>
          </a:p>
          <a:p>
            <a:r>
              <a:rPr lang="en-US" dirty="0">
                <a:latin typeface="Verdana" panose="020B0604030504040204" pitchFamily="34" charset="0"/>
                <a:ea typeface="Verdana" panose="020B0604030504040204" pitchFamily="34" charset="0"/>
                <a:cs typeface="Verdana" panose="020B0604030504040204" pitchFamily="34" charset="0"/>
              </a:rPr>
              <a:t>The calculation of risk was identified using the following equation: </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t>
            </a:r>
            <a:r>
              <a:rPr lang="en-US" dirty="0">
                <a:latin typeface="Verdana" panose="020B0604030504040204" pitchFamily="34" charset="0"/>
                <a:ea typeface="Verdana" panose="020B0604030504040204" pitchFamily="34" charset="0"/>
                <a:cs typeface="Verdana" panose="020B0604030504040204" pitchFamily="34" charset="0"/>
              </a:rPr>
              <a:t>(re-id) = </a:t>
            </a:r>
            <a:r>
              <a:rPr lang="en-US" dirty="0" err="1">
                <a:latin typeface="Verdana" panose="020B0604030504040204" pitchFamily="34" charset="0"/>
                <a:ea typeface="Verdana" panose="020B0604030504040204" pitchFamily="34" charset="0"/>
                <a:cs typeface="Verdana" panose="020B0604030504040204" pitchFamily="34" charset="0"/>
              </a:rPr>
              <a:t>Pr</a:t>
            </a:r>
            <a:r>
              <a:rPr lang="en-US" dirty="0">
                <a:latin typeface="Verdana" panose="020B0604030504040204" pitchFamily="34" charset="0"/>
                <a:ea typeface="Verdana" panose="020B0604030504040204" pitchFamily="34" charset="0"/>
                <a:cs typeface="Verdana" panose="020B0604030504040204" pitchFamily="34" charset="0"/>
              </a:rPr>
              <a:t>(re-id | attempt) * </a:t>
            </a:r>
            <a:r>
              <a:rPr lang="en-US" dirty="0" err="1">
                <a:latin typeface="Verdana" panose="020B0604030504040204" pitchFamily="34" charset="0"/>
                <a:ea typeface="Verdana" panose="020B0604030504040204" pitchFamily="34" charset="0"/>
                <a:cs typeface="Verdana" panose="020B0604030504040204" pitchFamily="34" charset="0"/>
              </a:rPr>
              <a:t>Pr</a:t>
            </a:r>
            <a:r>
              <a:rPr lang="en-US" dirty="0">
                <a:latin typeface="Verdana" panose="020B0604030504040204" pitchFamily="34" charset="0"/>
                <a:ea typeface="Verdana" panose="020B0604030504040204" pitchFamily="34" charset="0"/>
                <a:cs typeface="Verdana" panose="020B0604030504040204" pitchFamily="34" charset="0"/>
              </a:rPr>
              <a:t>(attempt)</a:t>
            </a:r>
          </a:p>
          <a:p>
            <a:pPr lvl="1"/>
            <a:r>
              <a:rPr lang="en-US" dirty="0">
                <a:latin typeface="Verdana" panose="020B0604030504040204" pitchFamily="34" charset="0"/>
                <a:ea typeface="Verdana" panose="020B0604030504040204" pitchFamily="34" charset="0"/>
                <a:cs typeface="Verdana" panose="020B0604030504040204" pitchFamily="34" charset="0"/>
              </a:rPr>
              <a:t>A low, medium, and high risk option were explored here. A high risk calculation of only 1/100 rogue employees, a medium risk calculation of 5/100 rogue employees and a conservative calculation of 10/100 rogue employees</a:t>
            </a:r>
          </a:p>
          <a:p>
            <a:r>
              <a:rPr lang="en-US" dirty="0">
                <a:latin typeface="Verdana" panose="020B0604030504040204" pitchFamily="34" charset="0"/>
                <a:ea typeface="Verdana" panose="020B0604030504040204" pitchFamily="34" charset="0"/>
                <a:cs typeface="Verdana" panose="020B0604030504040204" pitchFamily="34" charset="0"/>
              </a:rPr>
              <a:t>Probability of correctly identifying a customer given an attack was made, is computed directly from the data set</a:t>
            </a:r>
          </a:p>
        </p:txBody>
      </p:sp>
    </p:spTree>
    <p:extLst>
      <p:ext uri="{BB962C8B-B14F-4D97-AF65-F5344CB8AC3E}">
        <p14:creationId xmlns:p14="http://schemas.microsoft.com/office/powerpoint/2010/main" val="129013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Scenario 2: Inadvertent Data Attack</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normAutofit fontScale="70000" lnSpcReduction="20000"/>
          </a:bodyPr>
          <a:lstStyle/>
          <a:p>
            <a:r>
              <a:rPr lang="en-US" sz="2200" dirty="0">
                <a:latin typeface="Verdana" panose="020B0604030504040204" pitchFamily="34" charset="0"/>
                <a:ea typeface="Verdana" panose="020B0604030504040204" pitchFamily="34" charset="0"/>
                <a:cs typeface="Verdana" panose="020B0604030504040204" pitchFamily="34" charset="0"/>
              </a:rPr>
              <a:t>This describes a scenario in which someone who is handling the data recognizes a customer in the dataset. For example a data analyst who recognizes an acquaintance in the dataset.</a:t>
            </a:r>
          </a:p>
          <a:p>
            <a:pPr lvl="1"/>
            <a:r>
              <a:rPr lang="en-US" sz="2100" dirty="0">
                <a:latin typeface="Verdana" panose="020B0604030504040204" pitchFamily="34" charset="0"/>
                <a:ea typeface="Verdana" panose="020B0604030504040204" pitchFamily="34" charset="0"/>
                <a:cs typeface="Verdana" panose="020B0604030504040204" pitchFamily="34" charset="0"/>
              </a:rPr>
              <a:t>The calculation of risk was identified using the following equation: </a:t>
            </a:r>
          </a:p>
          <a:p>
            <a:pPr marL="920750" lvl="2" indent="0">
              <a:buNone/>
            </a:pPr>
            <a:r>
              <a:rPr lang="en-US" sz="2100" dirty="0" err="1">
                <a:latin typeface="Verdana" panose="020B0604030504040204" pitchFamily="34" charset="0"/>
                <a:ea typeface="Verdana" panose="020B0604030504040204" pitchFamily="34" charset="0"/>
                <a:cs typeface="Verdana" panose="020B0604030504040204" pitchFamily="34" charset="0"/>
              </a:rPr>
              <a:t>Pr</a:t>
            </a:r>
            <a:r>
              <a:rPr lang="en-US" sz="2100" dirty="0">
                <a:latin typeface="Verdana" panose="020B0604030504040204" pitchFamily="34" charset="0"/>
                <a:ea typeface="Verdana" panose="020B0604030504040204" pitchFamily="34" charset="0"/>
                <a:cs typeface="Verdana" panose="020B0604030504040204" pitchFamily="34" charset="0"/>
              </a:rPr>
              <a:t>(re-id) = </a:t>
            </a:r>
            <a:r>
              <a:rPr lang="en-US" sz="2100" dirty="0" err="1">
                <a:latin typeface="Verdana" panose="020B0604030504040204" pitchFamily="34" charset="0"/>
                <a:ea typeface="Verdana" panose="020B0604030504040204" pitchFamily="34" charset="0"/>
                <a:cs typeface="Verdana" panose="020B0604030504040204" pitchFamily="34" charset="0"/>
              </a:rPr>
              <a:t>Pr</a:t>
            </a:r>
            <a:r>
              <a:rPr lang="en-US" sz="2100" dirty="0">
                <a:latin typeface="Verdana" panose="020B0604030504040204" pitchFamily="34" charset="0"/>
                <a:ea typeface="Verdana" panose="020B0604030504040204" pitchFamily="34" charset="0"/>
                <a:cs typeface="Verdana" panose="020B0604030504040204" pitchFamily="34" charset="0"/>
              </a:rPr>
              <a:t>(re-id | acquaintance) * </a:t>
            </a:r>
            <a:r>
              <a:rPr lang="en-US" sz="2100" dirty="0" err="1">
                <a:latin typeface="Verdana" panose="020B0604030504040204" pitchFamily="34" charset="0"/>
                <a:ea typeface="Verdana" panose="020B0604030504040204" pitchFamily="34" charset="0"/>
                <a:cs typeface="Verdana" panose="020B0604030504040204" pitchFamily="34" charset="0"/>
              </a:rPr>
              <a:t>Pr</a:t>
            </a:r>
            <a:r>
              <a:rPr lang="en-US" sz="2100" dirty="0">
                <a:latin typeface="Verdana" panose="020B0604030504040204" pitchFamily="34" charset="0"/>
                <a:ea typeface="Verdana" panose="020B0604030504040204" pitchFamily="34" charset="0"/>
                <a:cs typeface="Verdana" panose="020B0604030504040204" pitchFamily="34" charset="0"/>
              </a:rPr>
              <a:t>(acquaintance)</a:t>
            </a:r>
          </a:p>
          <a:p>
            <a:pPr lvl="1"/>
            <a:r>
              <a:rPr lang="en-US" sz="2100" dirty="0" err="1">
                <a:latin typeface="Verdana" panose="020B0604030504040204" pitchFamily="34" charset="0"/>
                <a:ea typeface="Verdana" panose="020B0604030504040204" pitchFamily="34" charset="0"/>
                <a:cs typeface="Verdana" panose="020B0604030504040204" pitchFamily="34" charset="0"/>
              </a:rPr>
              <a:t>Pr</a:t>
            </a:r>
            <a:r>
              <a:rPr lang="en-US" sz="2100" dirty="0">
                <a:latin typeface="Verdana" panose="020B0604030504040204" pitchFamily="34" charset="0"/>
                <a:ea typeface="Verdana" panose="020B0604030504040204" pitchFamily="34" charset="0"/>
                <a:cs typeface="Verdana" panose="020B0604030504040204" pitchFamily="34" charset="0"/>
              </a:rPr>
              <a:t>(acquaintance) = 1-(1-0.97)</a:t>
            </a:r>
            <a:r>
              <a:rPr lang="en-US" sz="2100" baseline="30000" dirty="0">
                <a:latin typeface="Verdana" panose="020B0604030504040204" pitchFamily="34" charset="0"/>
                <a:ea typeface="Verdana" panose="020B0604030504040204" pitchFamily="34" charset="0"/>
                <a:cs typeface="Verdana" panose="020B0604030504040204" pitchFamily="34" charset="0"/>
              </a:rPr>
              <a:t>150</a:t>
            </a:r>
          </a:p>
          <a:p>
            <a:pPr lvl="1"/>
            <a:r>
              <a:rPr lang="en-US" sz="2100" dirty="0">
                <a:latin typeface="Verdana" panose="020B0604030504040204" pitchFamily="34" charset="0"/>
                <a:ea typeface="Verdana" panose="020B0604030504040204" pitchFamily="34" charset="0"/>
                <a:cs typeface="Verdana" panose="020B0604030504040204" pitchFamily="34" charset="0"/>
              </a:rPr>
              <a:t>This dataset represents a population of telecom customers, so they all have a phone plan. It has been estimated that 97% of Americans have a phone plan, so this was used as the prevalence value. On average people tend to have ~150 friends (Dunbar’s Number) </a:t>
            </a:r>
          </a:p>
          <a:p>
            <a:r>
              <a:rPr lang="en-US" sz="2200" dirty="0">
                <a:latin typeface="Verdana" panose="020B0604030504040204" pitchFamily="34" charset="0"/>
                <a:ea typeface="Verdana" panose="020B0604030504040204" pitchFamily="34" charset="0"/>
                <a:cs typeface="Verdana" panose="020B0604030504040204" pitchFamily="34" charset="0"/>
              </a:rPr>
              <a:t>Probability of correctly identifying a customer, given that the adversary knows someone in the population covered by the dataset, is computed directly from the data set</a:t>
            </a:r>
          </a:p>
          <a:p>
            <a:pPr lvl="1"/>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8762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Scenario 3: Data Breach</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normAutofit fontScale="92500" lnSpcReduction="20000"/>
          </a:bodyPr>
          <a:lstStyle/>
          <a:p>
            <a:r>
              <a:rPr lang="en-US" sz="1800" dirty="0">
                <a:latin typeface="Verdana" panose="020B0604030504040204" pitchFamily="34" charset="0"/>
                <a:ea typeface="Verdana" panose="020B0604030504040204" pitchFamily="34" charset="0"/>
                <a:cs typeface="Verdana" panose="020B0604030504040204" pitchFamily="34" charset="0"/>
              </a:rPr>
              <a:t>This scenario explores a situation in which the data recipient loses the data or a data breach occurs</a:t>
            </a:r>
          </a:p>
          <a:p>
            <a:r>
              <a:rPr lang="en-US" sz="1800" dirty="0">
                <a:latin typeface="Verdana" panose="020B0604030504040204" pitchFamily="34" charset="0"/>
                <a:ea typeface="Verdana" panose="020B0604030504040204" pitchFamily="34" charset="0"/>
                <a:cs typeface="Verdana" panose="020B0604030504040204" pitchFamily="34" charset="0"/>
              </a:rPr>
              <a:t>Current evidence suggests that most breaches occur through losses or thefts of mobile devices, such as phones and laptops</a:t>
            </a:r>
          </a:p>
          <a:p>
            <a:r>
              <a:rPr lang="en-US" sz="1800" dirty="0">
                <a:latin typeface="Verdana" panose="020B0604030504040204" pitchFamily="34" charset="0"/>
                <a:ea typeface="Verdana" panose="020B0604030504040204" pitchFamily="34" charset="0"/>
                <a:cs typeface="Verdana" panose="020B0604030504040204" pitchFamily="34" charset="0"/>
              </a:rPr>
              <a:t>Based on current evidence, we can assume that there is a 27% chance of data breach.</a:t>
            </a:r>
          </a:p>
          <a:p>
            <a:r>
              <a:rPr lang="en-US" sz="1800" dirty="0">
                <a:latin typeface="Verdana" panose="020B0604030504040204" pitchFamily="34" charset="0"/>
                <a:ea typeface="Verdana" panose="020B0604030504040204" pitchFamily="34" charset="0"/>
                <a:cs typeface="Verdana" panose="020B0604030504040204" pitchFamily="34" charset="0"/>
              </a:rPr>
              <a:t>The calculation of risk was identified using the following equation: </a:t>
            </a:r>
            <a:br>
              <a:rPr lang="en-US" sz="1800" dirty="0">
                <a:latin typeface="Verdana" panose="020B0604030504040204" pitchFamily="34" charset="0"/>
                <a:ea typeface="Verdana" panose="020B0604030504040204" pitchFamily="34" charset="0"/>
                <a:cs typeface="Verdana" panose="020B0604030504040204" pitchFamily="34" charset="0"/>
              </a:rPr>
            </a:b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Pr</a:t>
            </a:r>
            <a:r>
              <a:rPr lang="en-US" sz="1600" dirty="0">
                <a:latin typeface="Verdana" panose="020B0604030504040204" pitchFamily="34" charset="0"/>
                <a:ea typeface="Verdana" panose="020B0604030504040204" pitchFamily="34" charset="0"/>
                <a:cs typeface="Verdana" panose="020B0604030504040204" pitchFamily="34" charset="0"/>
              </a:rPr>
              <a:t>(re-id) = </a:t>
            </a:r>
            <a:r>
              <a:rPr lang="en-US" sz="1600" dirty="0" err="1">
                <a:latin typeface="Verdana" panose="020B0604030504040204" pitchFamily="34" charset="0"/>
                <a:ea typeface="Verdana" panose="020B0604030504040204" pitchFamily="34" charset="0"/>
                <a:cs typeface="Verdana" panose="020B0604030504040204" pitchFamily="34" charset="0"/>
              </a:rPr>
              <a:t>Pr</a:t>
            </a:r>
            <a:r>
              <a:rPr lang="en-US" sz="1600" dirty="0">
                <a:latin typeface="Verdana" panose="020B0604030504040204" pitchFamily="34" charset="0"/>
                <a:ea typeface="Verdana" panose="020B0604030504040204" pitchFamily="34" charset="0"/>
                <a:cs typeface="Verdana" panose="020B0604030504040204" pitchFamily="34" charset="0"/>
              </a:rPr>
              <a:t>(re-id | breach) * </a:t>
            </a:r>
            <a:r>
              <a:rPr lang="en-US" sz="1600" dirty="0" err="1">
                <a:latin typeface="Verdana" panose="020B0604030504040204" pitchFamily="34" charset="0"/>
                <a:ea typeface="Verdana" panose="020B0604030504040204" pitchFamily="34" charset="0"/>
                <a:cs typeface="Verdana" panose="020B0604030504040204" pitchFamily="34" charset="0"/>
              </a:rPr>
              <a:t>Pr</a:t>
            </a:r>
            <a:r>
              <a:rPr lang="en-US" sz="1600" dirty="0">
                <a:latin typeface="Verdana" panose="020B0604030504040204" pitchFamily="34" charset="0"/>
                <a:ea typeface="Verdana" panose="020B0604030504040204" pitchFamily="34" charset="0"/>
                <a:cs typeface="Verdana" panose="020B0604030504040204" pitchFamily="34" charset="0"/>
              </a:rPr>
              <a:t>(breach)</a:t>
            </a:r>
          </a:p>
          <a:p>
            <a:pPr lvl="1"/>
            <a:r>
              <a:rPr lang="en-US" sz="1600" dirty="0" err="1">
                <a:latin typeface="Verdana" panose="020B0604030504040204" pitchFamily="34" charset="0"/>
                <a:ea typeface="Verdana" panose="020B0604030504040204" pitchFamily="34" charset="0"/>
                <a:cs typeface="Verdana" panose="020B0604030504040204" pitchFamily="34" charset="0"/>
              </a:rPr>
              <a:t>Pr</a:t>
            </a:r>
            <a:r>
              <a:rPr lang="en-US" sz="1600" dirty="0">
                <a:latin typeface="Verdana" panose="020B0604030504040204" pitchFamily="34" charset="0"/>
                <a:ea typeface="Verdana" panose="020B0604030504040204" pitchFamily="34" charset="0"/>
                <a:cs typeface="Verdana" panose="020B0604030504040204" pitchFamily="34" charset="0"/>
              </a:rPr>
              <a:t>(breach) = 0.27</a:t>
            </a:r>
          </a:p>
          <a:p>
            <a:r>
              <a:rPr lang="en-US" sz="1800" dirty="0"/>
              <a:t>Probability of correctly identifying a customer given a data breach situation is computed directly from the data set</a:t>
            </a:r>
          </a:p>
          <a:p>
            <a:endParaRPr lang="en-US" sz="1800" dirty="0">
              <a:latin typeface="Verdana" panose="020B0604030504040204" pitchFamily="34" charset="0"/>
              <a:ea typeface="Verdana" panose="020B0604030504040204" pitchFamily="34" charset="0"/>
              <a:cs typeface="Verdana" panose="020B0604030504040204" pitchFamily="34" charset="0"/>
            </a:endParaRPr>
          </a:p>
          <a:p>
            <a:endParaRPr lang="en-US" sz="17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2629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7E2-AC4E-9615-FABE-15E5C70CDA94}"/>
              </a:ext>
            </a:extLst>
          </p:cNvPr>
          <p:cNvSpPr>
            <a:spLocks noGrp="1"/>
          </p:cNvSpPr>
          <p:nvPr>
            <p:ph type="title"/>
          </p:nvPr>
        </p:nvSpPr>
        <p:spPr/>
        <p:txBody>
          <a:bodyPr/>
          <a:lstStyle/>
          <a:p>
            <a:pPr algn="l"/>
            <a:r>
              <a:rPr lang="en-US" dirty="0">
                <a:latin typeface="Verdana" panose="020B0604030504040204" pitchFamily="34" charset="0"/>
                <a:ea typeface="Verdana" panose="020B0604030504040204" pitchFamily="34" charset="0"/>
                <a:cs typeface="Verdana" panose="020B0604030504040204" pitchFamily="34" charset="0"/>
              </a:rPr>
              <a:t>Scenario 4:Demonstration Attack</a:t>
            </a:r>
          </a:p>
        </p:txBody>
      </p:sp>
      <p:sp>
        <p:nvSpPr>
          <p:cNvPr id="3" name="Content Placeholder 2">
            <a:extLst>
              <a:ext uri="{FF2B5EF4-FFF2-40B4-BE49-F238E27FC236}">
                <a16:creationId xmlns:a16="http://schemas.microsoft.com/office/drawing/2014/main" id="{F8CB8EA8-02CF-39D0-BAE1-8F10880EFFEE}"/>
              </a:ext>
            </a:extLst>
          </p:cNvPr>
          <p:cNvSpPr>
            <a:spLocks noGrp="1"/>
          </p:cNvSpPr>
          <p:nvPr>
            <p:ph idx="1"/>
          </p:nvPr>
        </p:nvSpPr>
        <p:spPr/>
        <p:txBody>
          <a:bodyPr anchor="t">
            <a:normAutofit fontScale="92500"/>
          </a:bodyPr>
          <a:lstStyle/>
          <a:p>
            <a:r>
              <a:rPr lang="en-US" sz="1800" dirty="0">
                <a:latin typeface="Verdana" panose="020B0604030504040204" pitchFamily="34" charset="0"/>
                <a:ea typeface="Verdana" panose="020B0604030504040204" pitchFamily="34" charset="0"/>
                <a:cs typeface="Verdana" panose="020B0604030504040204" pitchFamily="34" charset="0"/>
              </a:rPr>
              <a:t>The last scenario considered in this report is when data is disclosed publicly. We assume that there is an adversary who has background information that can be used to launch an attack on the data, and that the adversary will attempt a customer identification attack </a:t>
            </a:r>
          </a:p>
          <a:p>
            <a:r>
              <a:rPr lang="en-US" sz="1800" dirty="0">
                <a:latin typeface="Verdana" panose="020B0604030504040204" pitchFamily="34" charset="0"/>
                <a:ea typeface="Verdana" panose="020B0604030504040204" pitchFamily="34" charset="0"/>
                <a:cs typeface="Verdana" panose="020B0604030504040204" pitchFamily="34" charset="0"/>
              </a:rPr>
              <a:t>The calculation of risk was identified using the following equation: </a:t>
            </a:r>
            <a:br>
              <a:rPr lang="en-US" sz="1800" dirty="0">
                <a:latin typeface="Verdana" panose="020B0604030504040204" pitchFamily="34" charset="0"/>
                <a:ea typeface="Verdana" panose="020B0604030504040204" pitchFamily="34" charset="0"/>
                <a:cs typeface="Verdana" panose="020B0604030504040204" pitchFamily="34" charset="0"/>
              </a:rPr>
            </a:b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Pr</a:t>
            </a:r>
            <a:r>
              <a:rPr lang="en-US" sz="1600" dirty="0">
                <a:latin typeface="Verdana" panose="020B0604030504040204" pitchFamily="34" charset="0"/>
                <a:ea typeface="Verdana" panose="020B0604030504040204" pitchFamily="34" charset="0"/>
                <a:cs typeface="Verdana" panose="020B0604030504040204" pitchFamily="34" charset="0"/>
              </a:rPr>
              <a:t>(re-id) = </a:t>
            </a:r>
            <a:r>
              <a:rPr lang="en-US" sz="1600" dirty="0" err="1">
                <a:latin typeface="Verdana" panose="020B0604030504040204" pitchFamily="34" charset="0"/>
                <a:ea typeface="Verdana" panose="020B0604030504040204" pitchFamily="34" charset="0"/>
                <a:cs typeface="Verdana" panose="020B0604030504040204" pitchFamily="34" charset="0"/>
              </a:rPr>
              <a:t>Pr</a:t>
            </a:r>
            <a:r>
              <a:rPr lang="en-US" sz="1600" dirty="0">
                <a:latin typeface="Verdana" panose="020B0604030504040204" pitchFamily="34" charset="0"/>
                <a:ea typeface="Verdana" panose="020B0604030504040204" pitchFamily="34" charset="0"/>
                <a:cs typeface="Verdana" panose="020B0604030504040204" pitchFamily="34" charset="0"/>
              </a:rPr>
              <a:t>(re-id | attempt) * </a:t>
            </a:r>
            <a:r>
              <a:rPr lang="en-US" sz="1600" dirty="0" err="1">
                <a:latin typeface="Verdana" panose="020B0604030504040204" pitchFamily="34" charset="0"/>
                <a:ea typeface="Verdana" panose="020B0604030504040204" pitchFamily="34" charset="0"/>
                <a:cs typeface="Verdana" panose="020B0604030504040204" pitchFamily="34" charset="0"/>
              </a:rPr>
              <a:t>Pr</a:t>
            </a:r>
            <a:r>
              <a:rPr lang="en-US" sz="1600" dirty="0">
                <a:latin typeface="Verdana" panose="020B0604030504040204" pitchFamily="34" charset="0"/>
                <a:ea typeface="Verdana" panose="020B0604030504040204" pitchFamily="34" charset="0"/>
                <a:cs typeface="Verdana" panose="020B0604030504040204" pitchFamily="34" charset="0"/>
              </a:rPr>
              <a:t>(attempt)</a:t>
            </a:r>
          </a:p>
          <a:p>
            <a:pPr lvl="1"/>
            <a:r>
              <a:rPr lang="en-US" sz="1600" dirty="0" err="1">
                <a:latin typeface="Verdana" panose="020B0604030504040204" pitchFamily="34" charset="0"/>
                <a:ea typeface="Verdana" panose="020B0604030504040204" pitchFamily="34" charset="0"/>
                <a:cs typeface="Verdana" panose="020B0604030504040204" pitchFamily="34" charset="0"/>
              </a:rPr>
              <a:t>Pr</a:t>
            </a:r>
            <a:r>
              <a:rPr lang="en-US" sz="1600" dirty="0">
                <a:latin typeface="Verdana" panose="020B0604030504040204" pitchFamily="34" charset="0"/>
                <a:ea typeface="Verdana" panose="020B0604030504040204" pitchFamily="34" charset="0"/>
                <a:cs typeface="Verdana" panose="020B0604030504040204" pitchFamily="34" charset="0"/>
              </a:rPr>
              <a:t>(attempt) = 1</a:t>
            </a:r>
          </a:p>
          <a:p>
            <a:pPr lvl="1"/>
            <a:r>
              <a:rPr lang="en-US" sz="1600" dirty="0">
                <a:latin typeface="Verdana" panose="020B0604030504040204" pitchFamily="34" charset="0"/>
                <a:ea typeface="Verdana" panose="020B0604030504040204" pitchFamily="34" charset="0"/>
                <a:cs typeface="Verdana" panose="020B0604030504040204" pitchFamily="34" charset="0"/>
              </a:rPr>
              <a:t>Since data is public, we can assume </a:t>
            </a:r>
            <a:r>
              <a:rPr lang="en-US" sz="1600" dirty="0" err="1">
                <a:latin typeface="Verdana" panose="020B0604030504040204" pitchFamily="34" charset="0"/>
                <a:ea typeface="Verdana" panose="020B0604030504040204" pitchFamily="34" charset="0"/>
                <a:cs typeface="Verdana" panose="020B0604030504040204" pitchFamily="34" charset="0"/>
              </a:rPr>
              <a:t>Pr</a:t>
            </a:r>
            <a:r>
              <a:rPr lang="en-US" sz="1600" dirty="0">
                <a:latin typeface="Verdana" panose="020B0604030504040204" pitchFamily="34" charset="0"/>
                <a:ea typeface="Verdana" panose="020B0604030504040204" pitchFamily="34" charset="0"/>
                <a:cs typeface="Verdana" panose="020B0604030504040204" pitchFamily="34" charset="0"/>
              </a:rPr>
              <a:t>(attempt) to be 1</a:t>
            </a:r>
          </a:p>
          <a:p>
            <a:r>
              <a:rPr lang="en-US" sz="1800" dirty="0">
                <a:latin typeface="Verdana" panose="020B0604030504040204" pitchFamily="34" charset="0"/>
                <a:ea typeface="Verdana" panose="020B0604030504040204" pitchFamily="34" charset="0"/>
                <a:cs typeface="Verdana" panose="020B0604030504040204" pitchFamily="34" charset="0"/>
              </a:rPr>
              <a:t>The calculation of risk is computed directly from the dataset</a:t>
            </a:r>
          </a:p>
        </p:txBody>
      </p:sp>
    </p:spTree>
    <p:extLst>
      <p:ext uri="{BB962C8B-B14F-4D97-AF65-F5344CB8AC3E}">
        <p14:creationId xmlns:p14="http://schemas.microsoft.com/office/powerpoint/2010/main" val="303977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{637EF798-A1E3-8A49-A09B-55CCA6F6E6CD}tf16401378</Template>
  <TotalTime>1798</TotalTime>
  <Words>1360</Words>
  <Application>Microsoft Macintosh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MS Shell Dlg 2</vt:lpstr>
      <vt:lpstr>Verdana</vt:lpstr>
      <vt:lpstr>Wingdings</vt:lpstr>
      <vt:lpstr>Wingdings 3</vt:lpstr>
      <vt:lpstr>Madison</vt:lpstr>
      <vt:lpstr>Customer Identification Risk Certification Report</vt:lpstr>
      <vt:lpstr>Executive Summary</vt:lpstr>
      <vt:lpstr>Data Description</vt:lpstr>
      <vt:lpstr>Customer Risk Identification Methodology</vt:lpstr>
      <vt:lpstr>Customer Risk Identification Methodology</vt:lpstr>
      <vt:lpstr>Scenario 1: Deliberate Data Attack</vt:lpstr>
      <vt:lpstr>Scenario 2: Inadvertent Data Attack</vt:lpstr>
      <vt:lpstr>Scenario 3: Data Breach</vt:lpstr>
      <vt:lpstr>Scenario 4:Demonstration Attack</vt:lpstr>
      <vt:lpstr>Results - Diagnostics</vt:lpstr>
      <vt:lpstr>Results - Conclusion</vt:lpstr>
      <vt:lpstr>Appendix 1 - Utility</vt:lpstr>
      <vt:lpstr>Appendix 2 – Data Quality Control</vt:lpstr>
      <vt:lpstr>Appendix 3 - Customer Risk Assessment Methodology</vt:lpstr>
      <vt:lpstr>Appendix 4 -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Eugley, Scott</dc:creator>
  <cp:lastModifiedBy>Eugley, Scott</cp:lastModifiedBy>
  <cp:revision>29</cp:revision>
  <dcterms:created xsi:type="dcterms:W3CDTF">2023-10-18T18:31:31Z</dcterms:created>
  <dcterms:modified xsi:type="dcterms:W3CDTF">2023-10-21T02:52:16Z</dcterms:modified>
</cp:coreProperties>
</file>