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257" r:id="rId3"/>
    <p:sldId id="258" r:id="rId4"/>
    <p:sldId id="259" r:id="rId5"/>
    <p:sldId id="256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927A372-B566-4C8D-9195-630731F3701A}">
          <p14:sldIdLst>
            <p14:sldId id="257"/>
            <p14:sldId id="258"/>
            <p14:sldId id="259"/>
          </p14:sldIdLst>
        </p14:section>
        <p14:section name="Modèle Poisson" id="{DAB8AD95-1056-408D-966D-EB001A8CB55D}">
          <p14:sldIdLst>
            <p14:sldId id="256"/>
            <p14:sldId id="260"/>
          </p14:sldIdLst>
        </p14:section>
        <p14:section name="Modèle bunching" id="{21BA3BB5-B1B6-4FE6-AC3A-239264E6D139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florence/Desktop/puce.png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florence/Desktop/puce.png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fondSphere_modele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412" y="-171400"/>
            <a:ext cx="9248333" cy="7056784"/>
          </a:xfrm>
          <a:prstGeom prst="rect">
            <a:avLst/>
          </a:prstGeom>
        </p:spPr>
      </p:pic>
      <p:pic>
        <p:nvPicPr>
          <p:cNvPr id="9" name="Image 8" descr="logo NÈel F_vect_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908722"/>
            <a:ext cx="1224136" cy="632373"/>
          </a:xfrm>
          <a:prstGeom prst="rect">
            <a:avLst/>
          </a:prstGeom>
        </p:spPr>
      </p:pic>
      <p:pic>
        <p:nvPicPr>
          <p:cNvPr id="10" name="Image 9" descr="img-logo-gagnant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r="22267" b="7270"/>
          <a:stretch/>
        </p:blipFill>
        <p:spPr>
          <a:xfrm>
            <a:off x="3603002" y="188642"/>
            <a:ext cx="788915" cy="477557"/>
          </a:xfrm>
          <a:prstGeom prst="rect">
            <a:avLst/>
          </a:prstGeom>
        </p:spPr>
      </p:pic>
      <p:pic>
        <p:nvPicPr>
          <p:cNvPr id="11" name="Image 10" descr="Grenoble_IN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188640"/>
            <a:ext cx="752848" cy="504056"/>
          </a:xfrm>
          <a:prstGeom prst="rect">
            <a:avLst/>
          </a:prstGeom>
        </p:spPr>
      </p:pic>
      <p:pic>
        <p:nvPicPr>
          <p:cNvPr id="12" name="Image 11" descr="CNRS-filaire-Bichro-CMJN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1" y="188640"/>
            <a:ext cx="476672" cy="4766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609478"/>
            <a:ext cx="7772400" cy="1251570"/>
          </a:xfrm>
        </p:spPr>
        <p:txBody>
          <a:bodyPr>
            <a:normAutofit/>
          </a:bodyPr>
          <a:lstStyle>
            <a:lvl1pPr>
              <a:defRPr sz="1800" b="0" baseline="0">
                <a:solidFill>
                  <a:srgbClr val="2185B8"/>
                </a:solidFill>
              </a:defRPr>
            </a:lvl1pPr>
          </a:lstStyle>
          <a:p>
            <a:r>
              <a:rPr lang="fr-FR" dirty="0"/>
              <a:t>TITRE DE LA PRESENTATION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 de la présentation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23529" y="6381328"/>
            <a:ext cx="8496944" cy="0"/>
          </a:xfrm>
          <a:prstGeom prst="line">
            <a:avLst/>
          </a:prstGeom>
          <a:ln w="38100" cap="rnd" cmpd="sng">
            <a:gradFill flip="none" rotWithShape="1">
              <a:gsLst>
                <a:gs pos="45000">
                  <a:srgbClr val="8098A5"/>
                </a:gs>
                <a:gs pos="91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339752" y="6327108"/>
            <a:ext cx="108000" cy="108000"/>
          </a:xfrm>
          <a:prstGeom prst="ellipse">
            <a:avLst/>
          </a:prstGeom>
          <a:solidFill>
            <a:srgbClr val="0087C2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5" name="Ellipse 14"/>
          <p:cNvSpPr/>
          <p:nvPr/>
        </p:nvSpPr>
        <p:spPr>
          <a:xfrm>
            <a:off x="3779912" y="6327108"/>
            <a:ext cx="108000" cy="108000"/>
          </a:xfrm>
          <a:prstGeom prst="ellipse">
            <a:avLst/>
          </a:prstGeom>
          <a:solidFill>
            <a:srgbClr val="7C153A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6" name="Ellipse 15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llipse 16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3275856" y="6404843"/>
            <a:ext cx="2376264" cy="341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122A47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>
                <a:solidFill>
                  <a:srgbClr val="898989"/>
                </a:solidFill>
              </a:rPr>
              <a:t>neel.cnrs.fr</a:t>
            </a:r>
            <a:endParaRPr lang="fr-FR" sz="1000" dirty="0">
              <a:solidFill>
                <a:srgbClr val="898989"/>
              </a:solidFill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1" y="6381330"/>
            <a:ext cx="2447925" cy="3603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</p:spTree>
    <p:extLst>
      <p:ext uri="{BB962C8B-B14F-4D97-AF65-F5344CB8AC3E}">
        <p14:creationId xmlns:p14="http://schemas.microsoft.com/office/powerpoint/2010/main" val="84923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6922"/>
            <a:ext cx="8229600" cy="8197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876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876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E873B301-2B2F-8D41-AF12-E09B8B67FB9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84154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36514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E873B301-2B2F-8D41-AF12-E09B8B67FB9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7538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E873B301-2B2F-8D41-AF12-E09B8B67FB9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9254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75657" y="1124745"/>
            <a:ext cx="6359931" cy="41764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565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E873B301-2B2F-8D41-AF12-E09B8B67FB9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72875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4000" indent="-234000">
              <a:buSzPct val="100000"/>
              <a:buFontTx/>
              <a:buBlip>
                <a:blip r:embed="rId2"/>
              </a:buBlip>
              <a:defRPr/>
            </a:lvl1pPr>
            <a:lvl2pPr marL="631825" indent="-285750">
              <a:defRPr/>
            </a:lvl2pPr>
            <a:lvl3pPr marL="889000" indent="-228600">
              <a:defRPr/>
            </a:lvl3pPr>
            <a:lvl4pPr marL="1600200" indent="-228600">
              <a:buFont typeface="Lucida Grande"/>
              <a:buChar char="&gt;"/>
              <a:defRPr/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  <p:sp>
        <p:nvSpPr>
          <p:cNvPr id="1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marL="234000" indent="-234000">
              <a:buSzPct val="100000"/>
              <a:buFontTx/>
              <a:buBlip>
                <a:blip r:embed="rId2" r:link="rId3"/>
              </a:buBlip>
              <a:defRPr sz="2000"/>
            </a:lvl1pPr>
            <a:lvl2pPr marL="627063" indent="-285750">
              <a:tabLst/>
              <a:defRPr sz="2000"/>
            </a:lvl2pPr>
            <a:lvl3pPr marL="900113" indent="-228600">
              <a:defRPr sz="1800"/>
            </a:lvl3pPr>
            <a:lvl4pPr marL="1254125" indent="-228600" defTabSz="23813">
              <a:buFont typeface="Lucida Grande"/>
              <a:buChar char="&gt;"/>
              <a:tabLst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marL="234000" indent="-234000">
              <a:buSzPct val="100000"/>
              <a:buFontTx/>
              <a:buBlip>
                <a:blip r:embed="rId2"/>
              </a:buBlip>
              <a:defRPr sz="2000"/>
            </a:lvl1pPr>
            <a:lvl2pPr marL="627063" indent="-285750">
              <a:defRPr sz="2000"/>
            </a:lvl2pPr>
            <a:lvl3pPr marL="900113" indent="-228600">
              <a:defRPr sz="1800"/>
            </a:lvl3pPr>
            <a:lvl4pPr marL="1163638" indent="-228600">
              <a:buFont typeface="Lucida Grande"/>
              <a:buChar char="&gt;"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7906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34000" indent="-234000">
              <a:buSzPct val="100000"/>
              <a:buFontTx/>
              <a:buBlip>
                <a:blip r:embed="rId2" r:link="rId3"/>
              </a:buBlip>
              <a:defRPr sz="2000"/>
            </a:lvl1pPr>
            <a:lvl2pPr marL="627063" indent="-285750">
              <a:defRPr sz="1800"/>
            </a:lvl2pPr>
            <a:lvl3pPr marL="900113" indent="-228600">
              <a:defRPr sz="1600"/>
            </a:lvl3pPr>
            <a:lvl4pPr marL="1163638" indent="-228600">
              <a:buFont typeface="Lucida Grande"/>
              <a:buChar char="&gt;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marL="234000" indent="-234000">
              <a:buSzPct val="100000"/>
              <a:buFontTx/>
              <a:buBlip>
                <a:blip r:embed="rId2" r:link="rId3"/>
              </a:buBlip>
              <a:defRPr sz="2000"/>
            </a:lvl1pPr>
            <a:lvl2pPr marL="627063" indent="-285750">
              <a:defRPr sz="2000"/>
            </a:lvl2pPr>
            <a:lvl3pPr marL="900113" indent="-228600">
              <a:defRPr sz="1600"/>
            </a:lvl3pPr>
            <a:lvl4pPr marL="1163638" indent="-228600">
              <a:buFont typeface="Lucida Grande"/>
              <a:buChar char="&gt;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36903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9832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9" y="53950"/>
            <a:ext cx="8064896" cy="782762"/>
          </a:xfrm>
        </p:spPr>
        <p:txBody>
          <a:bodyPr anchor="ctr" anchorCtr="0"/>
          <a:lstStyle>
            <a:lvl1pPr algn="ctr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75657" y="1124745"/>
            <a:ext cx="6359931" cy="41764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565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2737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8CF6E-0A49-4834-AAAB-F7396511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89A94-BEB6-4557-822C-5FCDBA8D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20F73-4703-4E0D-8D83-5DAB3186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4BC2-8382-46DC-AC9E-5E2B40F37E0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E168B2-A1BB-4A4B-A7DF-8344799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F015B-FEA9-4B75-828E-2A5431AB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3FB8-317B-427B-9D1D-91B8FBD892B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 NÈel F_vect_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128" y="908722"/>
            <a:ext cx="1224136" cy="632373"/>
          </a:xfrm>
          <a:prstGeom prst="rect">
            <a:avLst/>
          </a:prstGeom>
        </p:spPr>
      </p:pic>
      <p:pic>
        <p:nvPicPr>
          <p:cNvPr id="8" name="Image 7" descr="img-logo-gagnan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r="22267" b="7270"/>
          <a:stretch/>
        </p:blipFill>
        <p:spPr>
          <a:xfrm>
            <a:off x="3613594" y="332658"/>
            <a:ext cx="788915" cy="477557"/>
          </a:xfrm>
          <a:prstGeom prst="rect">
            <a:avLst/>
          </a:prstGeom>
        </p:spPr>
      </p:pic>
      <p:pic>
        <p:nvPicPr>
          <p:cNvPr id="9" name="Image 8" descr="Grenoble_IN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5" y="332656"/>
            <a:ext cx="752848" cy="504056"/>
          </a:xfrm>
          <a:prstGeom prst="rect">
            <a:avLst/>
          </a:prstGeom>
        </p:spPr>
      </p:pic>
      <p:pic>
        <p:nvPicPr>
          <p:cNvPr id="10" name="Image 9" descr="CNRS-filaire-Bichro-CMJN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92" y="332656"/>
            <a:ext cx="476672" cy="476672"/>
          </a:xfrm>
          <a:prstGeom prst="rect">
            <a:avLst/>
          </a:prstGeom>
        </p:spPr>
      </p:pic>
      <p:pic>
        <p:nvPicPr>
          <p:cNvPr id="11" name="Image 10" descr="fondSphere_modele2PP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1703" b="15779"/>
          <a:stretch/>
        </p:blipFill>
        <p:spPr>
          <a:xfrm>
            <a:off x="-1" y="-27384"/>
            <a:ext cx="9144001" cy="6073920"/>
          </a:xfrm>
          <a:prstGeom prst="rect">
            <a:avLst/>
          </a:prstGeom>
        </p:spPr>
      </p:pic>
      <p:pic>
        <p:nvPicPr>
          <p:cNvPr id="12" name="Image 11" descr="logo NÈel F_vect_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908722"/>
            <a:ext cx="1224136" cy="632373"/>
          </a:xfrm>
          <a:prstGeom prst="rect">
            <a:avLst/>
          </a:prstGeom>
        </p:spPr>
      </p:pic>
      <p:pic>
        <p:nvPicPr>
          <p:cNvPr id="13" name="Image 12" descr="img-logo-gagnan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r="22267" b="7270"/>
          <a:stretch/>
        </p:blipFill>
        <p:spPr>
          <a:xfrm>
            <a:off x="3603002" y="332658"/>
            <a:ext cx="788915" cy="477557"/>
          </a:xfrm>
          <a:prstGeom prst="rect">
            <a:avLst/>
          </a:prstGeom>
        </p:spPr>
      </p:pic>
      <p:pic>
        <p:nvPicPr>
          <p:cNvPr id="14" name="Image 13" descr="Grenoble_IN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332656"/>
            <a:ext cx="752848" cy="504056"/>
          </a:xfrm>
          <a:prstGeom prst="rect">
            <a:avLst/>
          </a:prstGeom>
        </p:spPr>
      </p:pic>
      <p:pic>
        <p:nvPicPr>
          <p:cNvPr id="15" name="Image 14" descr="CNRS-filaire-Bichro-CMJN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1" y="332656"/>
            <a:ext cx="476672" cy="476672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323529" y="6381328"/>
            <a:ext cx="8496944" cy="0"/>
          </a:xfrm>
          <a:prstGeom prst="line">
            <a:avLst/>
          </a:prstGeom>
          <a:ln w="38100" cap="rnd" cmpd="sng">
            <a:gradFill flip="none" rotWithShape="1">
              <a:gsLst>
                <a:gs pos="45000">
                  <a:srgbClr val="8098A5"/>
                </a:gs>
                <a:gs pos="91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339752" y="6327108"/>
            <a:ext cx="108000" cy="108000"/>
          </a:xfrm>
          <a:prstGeom prst="ellipse">
            <a:avLst/>
          </a:prstGeom>
          <a:solidFill>
            <a:srgbClr val="0087C2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8" name="Ellipse 17"/>
          <p:cNvSpPr/>
          <p:nvPr/>
        </p:nvSpPr>
        <p:spPr>
          <a:xfrm>
            <a:off x="3779912" y="6327108"/>
            <a:ext cx="108000" cy="108000"/>
          </a:xfrm>
          <a:prstGeom prst="ellipse">
            <a:avLst/>
          </a:prstGeom>
          <a:solidFill>
            <a:srgbClr val="7C153A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9" name="Ellipse 18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0" name="Ellipse 19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3275856" y="6404843"/>
            <a:ext cx="2376264" cy="341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122A47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>
                <a:solidFill>
                  <a:srgbClr val="898989"/>
                </a:solidFill>
              </a:rPr>
              <a:t>neel.cnrs.fr</a:t>
            </a:r>
            <a:endParaRPr lang="fr-FR" sz="1000" dirty="0">
              <a:solidFill>
                <a:srgbClr val="898989"/>
              </a:solidFill>
            </a:endParaRPr>
          </a:p>
        </p:txBody>
      </p:sp>
      <p:sp>
        <p:nvSpPr>
          <p:cNvPr id="22" name="Espace réservé du texte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843" y="6381330"/>
            <a:ext cx="2015901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23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3068960"/>
            <a:ext cx="7772400" cy="1251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 baseline="0">
                <a:solidFill>
                  <a:srgbClr val="2185B8"/>
                </a:solidFill>
              </a:defRPr>
            </a:lvl1pPr>
          </a:lstStyle>
          <a:p>
            <a:r>
              <a:rPr lang="fr-FR" dirty="0"/>
              <a:t>TITRE DE LA PRESENTATION</a:t>
            </a:r>
          </a:p>
        </p:txBody>
      </p:sp>
      <p:sp>
        <p:nvSpPr>
          <p:cNvPr id="2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437112"/>
            <a:ext cx="6400800" cy="120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409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 descr="OMBR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t="70506" r="9976"/>
          <a:stretch/>
        </p:blipFill>
        <p:spPr bwMode="auto">
          <a:xfrm>
            <a:off x="323529" y="713562"/>
            <a:ext cx="8496944" cy="41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49"/>
          <p:cNvCxnSpPr/>
          <p:nvPr/>
        </p:nvCxnSpPr>
        <p:spPr>
          <a:xfrm>
            <a:off x="323529" y="6381328"/>
            <a:ext cx="8496944" cy="0"/>
          </a:xfrm>
          <a:prstGeom prst="line">
            <a:avLst/>
          </a:prstGeom>
          <a:ln w="38100" cap="rnd" cmpd="sng">
            <a:gradFill flip="none" rotWithShape="1">
              <a:gsLst>
                <a:gs pos="45000">
                  <a:srgbClr val="8098A5"/>
                </a:gs>
                <a:gs pos="91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2339752" y="6327108"/>
            <a:ext cx="108000" cy="108000"/>
          </a:xfrm>
          <a:prstGeom prst="ellipse">
            <a:avLst/>
          </a:prstGeom>
          <a:solidFill>
            <a:srgbClr val="0087C2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2" name="Ellipse 51"/>
          <p:cNvSpPr/>
          <p:nvPr/>
        </p:nvSpPr>
        <p:spPr>
          <a:xfrm>
            <a:off x="3779912" y="6327108"/>
            <a:ext cx="108000" cy="108000"/>
          </a:xfrm>
          <a:prstGeom prst="ellipse">
            <a:avLst/>
          </a:prstGeom>
          <a:solidFill>
            <a:srgbClr val="7C153A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llipse 52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4" name="Ellipse 53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6" name="Ellipse 55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7" name="Ellipse 56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8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0" name="Ellipse 59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1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3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9750"/>
            <a:ext cx="8229600" cy="806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2185B8"/>
                </a:solidFill>
                <a:latin typeface="Verdana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4525963"/>
          </a:xfrm>
          <a:prstGeom prst="rect">
            <a:avLst/>
          </a:prstGeom>
        </p:spPr>
        <p:txBody>
          <a:bodyPr/>
          <a:lstStyle>
            <a:lvl1pPr marL="234000" indent="-234000">
              <a:buSzPct val="100000"/>
              <a:buFontTx/>
              <a:buBlip>
                <a:blip r:embed="rId3"/>
              </a:buBlip>
              <a:defRPr sz="200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defRPr>
            </a:lvl1pPr>
            <a:lvl2pPr marL="631825" indent="-285750">
              <a:defRPr sz="200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defRPr>
            </a:lvl2pPr>
            <a:lvl3pPr marL="889000" indent="-228600">
              <a:defRPr sz="180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defRPr>
            </a:lvl3pPr>
            <a:lvl4pPr marL="1163638" indent="-228600">
              <a:buFont typeface="Lucida Grande"/>
              <a:buChar char="&gt;"/>
              <a:defRPr sz="160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7" name="Sous-titre 2"/>
          <p:cNvSpPr txBox="1">
            <a:spLocks/>
          </p:cNvSpPr>
          <p:nvPr/>
        </p:nvSpPr>
        <p:spPr>
          <a:xfrm>
            <a:off x="3275856" y="6404843"/>
            <a:ext cx="2376264" cy="341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122A47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>
                <a:solidFill>
                  <a:srgbClr val="898989"/>
                </a:solidFill>
              </a:rPr>
              <a:t>neel.cnrs.fr</a:t>
            </a:r>
            <a:endParaRPr lang="fr-FR" sz="1000" dirty="0">
              <a:solidFill>
                <a:srgbClr val="898989"/>
              </a:solidFill>
            </a:endParaRPr>
          </a:p>
        </p:txBody>
      </p:sp>
      <p:sp>
        <p:nvSpPr>
          <p:cNvPr id="7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930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fld id="{E873B301-2B2F-8D41-AF12-E09B8B67FB9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4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81328"/>
            <a:ext cx="2519362" cy="36036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 dirty="0"/>
              <a:t>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8693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file://localhost/Users/florence/Desktop/puce.png" TargetMode="External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fondInterieur_modelePPT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4057"/>
          <a:stretch/>
        </p:blipFill>
        <p:spPr>
          <a:xfrm>
            <a:off x="0" y="855360"/>
            <a:ext cx="9144000" cy="6026610"/>
          </a:xfrm>
          <a:prstGeom prst="rect">
            <a:avLst/>
          </a:prstGeom>
        </p:spPr>
      </p:pic>
      <p:pic>
        <p:nvPicPr>
          <p:cNvPr id="9" name="Image 8" descr="logo NÈel _Q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60648"/>
            <a:ext cx="836349" cy="432048"/>
          </a:xfrm>
          <a:prstGeom prst="rect">
            <a:avLst/>
          </a:prstGeom>
        </p:spPr>
      </p:pic>
      <p:pic>
        <p:nvPicPr>
          <p:cNvPr id="10" name="Image 9" descr="CNRS-filaire-Bichro-CMJN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8" y="332656"/>
            <a:ext cx="404664" cy="404664"/>
          </a:xfrm>
          <a:prstGeom prst="rect">
            <a:avLst/>
          </a:prstGeom>
        </p:spPr>
      </p:pic>
      <p:pic>
        <p:nvPicPr>
          <p:cNvPr id="11" name="Image 9" descr="OMBRE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t="70506" r="9976"/>
          <a:stretch/>
        </p:blipFill>
        <p:spPr bwMode="auto">
          <a:xfrm>
            <a:off x="323529" y="713562"/>
            <a:ext cx="8496944" cy="41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323529" y="6381328"/>
            <a:ext cx="8496944" cy="0"/>
          </a:xfrm>
          <a:prstGeom prst="line">
            <a:avLst/>
          </a:prstGeom>
          <a:ln w="38100" cap="rnd" cmpd="sng">
            <a:gradFill flip="none" rotWithShape="1">
              <a:gsLst>
                <a:gs pos="45000">
                  <a:srgbClr val="8098A5"/>
                </a:gs>
                <a:gs pos="91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339752" y="6327108"/>
            <a:ext cx="108000" cy="108000"/>
          </a:xfrm>
          <a:prstGeom prst="ellipse">
            <a:avLst/>
          </a:prstGeom>
          <a:solidFill>
            <a:srgbClr val="0087C2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6" name="Ellipse 15"/>
          <p:cNvSpPr/>
          <p:nvPr/>
        </p:nvSpPr>
        <p:spPr>
          <a:xfrm>
            <a:off x="3779912" y="6327108"/>
            <a:ext cx="108000" cy="108000"/>
          </a:xfrm>
          <a:prstGeom prst="ellipse">
            <a:avLst/>
          </a:prstGeom>
          <a:solidFill>
            <a:srgbClr val="7C153A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llipse 16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8" name="Ellipse 17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3275856" y="6404843"/>
            <a:ext cx="2376264" cy="341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122A47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>
                <a:solidFill>
                  <a:srgbClr val="898989"/>
                </a:solidFill>
              </a:rPr>
              <a:t>neel.cnrs.fr</a:t>
            </a:r>
            <a:endParaRPr lang="fr-FR" sz="1000" dirty="0">
              <a:solidFill>
                <a:srgbClr val="898989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339752" y="6327108"/>
            <a:ext cx="108000" cy="108000"/>
          </a:xfrm>
          <a:prstGeom prst="ellipse">
            <a:avLst/>
          </a:prstGeom>
          <a:solidFill>
            <a:srgbClr val="0087C2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3" name="Ellipse 22"/>
          <p:cNvSpPr/>
          <p:nvPr/>
        </p:nvSpPr>
        <p:spPr>
          <a:xfrm>
            <a:off x="3779912" y="6327108"/>
            <a:ext cx="108000" cy="108000"/>
          </a:xfrm>
          <a:prstGeom prst="ellipse">
            <a:avLst/>
          </a:prstGeom>
          <a:solidFill>
            <a:srgbClr val="7C153A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4" name="Ellipse 23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5" name="Ellipse 24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339752" y="6327108"/>
            <a:ext cx="108000" cy="108000"/>
          </a:xfrm>
          <a:prstGeom prst="ellipse">
            <a:avLst/>
          </a:prstGeom>
          <a:solidFill>
            <a:srgbClr val="0087C2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8" name="Ellipse 27"/>
          <p:cNvSpPr/>
          <p:nvPr/>
        </p:nvSpPr>
        <p:spPr>
          <a:xfrm>
            <a:off x="3779912" y="6327108"/>
            <a:ext cx="108000" cy="108000"/>
          </a:xfrm>
          <a:prstGeom prst="ellipse">
            <a:avLst/>
          </a:prstGeom>
          <a:solidFill>
            <a:srgbClr val="7C153A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9" name="Ellipse 28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0" name="Ellipse 29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1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3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967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775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2000" b="1" kern="1200">
          <a:solidFill>
            <a:srgbClr val="2185B8"/>
          </a:solidFill>
          <a:latin typeface="Verdana"/>
          <a:ea typeface="+mj-ea"/>
          <a:cs typeface="Verdana"/>
        </a:defRPr>
      </a:lvl1pPr>
    </p:titleStyle>
    <p:bodyStyle>
      <a:lvl1pPr marL="234000" indent="-2340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ond_sphere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2574" r="31831" b="2498"/>
          <a:stretch/>
        </p:blipFill>
        <p:spPr>
          <a:xfrm>
            <a:off x="5708986" y="1116009"/>
            <a:ext cx="3435014" cy="4989969"/>
          </a:xfrm>
          <a:prstGeom prst="rect">
            <a:avLst/>
          </a:prstGeom>
        </p:spPr>
      </p:pic>
      <p:pic>
        <p:nvPicPr>
          <p:cNvPr id="17" name="Image 16" descr="logo NÈel _Q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60648"/>
            <a:ext cx="836349" cy="432048"/>
          </a:xfrm>
          <a:prstGeom prst="rect">
            <a:avLst/>
          </a:prstGeom>
        </p:spPr>
      </p:pic>
      <p:pic>
        <p:nvPicPr>
          <p:cNvPr id="18" name="Image 17" descr="OMBRE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t="70506" r="9976"/>
          <a:stretch/>
        </p:blipFill>
        <p:spPr bwMode="auto">
          <a:xfrm>
            <a:off x="323529" y="713562"/>
            <a:ext cx="8496944" cy="41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323529" y="6381328"/>
            <a:ext cx="8496944" cy="0"/>
          </a:xfrm>
          <a:prstGeom prst="line">
            <a:avLst/>
          </a:prstGeom>
          <a:ln w="38100" cap="rnd" cmpd="sng">
            <a:gradFill flip="none" rotWithShape="1">
              <a:gsLst>
                <a:gs pos="45000">
                  <a:srgbClr val="8098A5"/>
                </a:gs>
                <a:gs pos="91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339752" y="6327108"/>
            <a:ext cx="108000" cy="108000"/>
          </a:xfrm>
          <a:prstGeom prst="ellipse">
            <a:avLst/>
          </a:prstGeom>
          <a:solidFill>
            <a:srgbClr val="0087C2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1" name="Ellipse 20"/>
          <p:cNvSpPr/>
          <p:nvPr/>
        </p:nvSpPr>
        <p:spPr>
          <a:xfrm>
            <a:off x="3779912" y="6327108"/>
            <a:ext cx="108000" cy="108000"/>
          </a:xfrm>
          <a:prstGeom prst="ellipse">
            <a:avLst/>
          </a:prstGeom>
          <a:solidFill>
            <a:srgbClr val="7C153A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2" name="Ellipse 21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3" name="Ellipse 22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5" name="Ellipse 24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6" name="Ellipse 25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8" name="Ellipse 27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9" name="Ellipse 28"/>
          <p:cNvSpPr/>
          <p:nvPr/>
        </p:nvSpPr>
        <p:spPr>
          <a:xfrm>
            <a:off x="6690617" y="6327108"/>
            <a:ext cx="108000" cy="108000"/>
          </a:xfrm>
          <a:prstGeom prst="ellipse">
            <a:avLst/>
          </a:prstGeom>
          <a:solidFill>
            <a:srgbClr val="3A4A5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0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5249541" y="6327108"/>
            <a:ext cx="108000" cy="108000"/>
          </a:xfrm>
          <a:prstGeom prst="ellipse">
            <a:avLst/>
          </a:prstGeom>
          <a:solidFill>
            <a:srgbClr val="C4A325"/>
          </a:solidFill>
          <a:ln w="12700" cmpd="sng">
            <a:solidFill>
              <a:srgbClr val="8098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1115616" y="0"/>
            <a:ext cx="7128792" cy="836712"/>
          </a:xfrm>
          <a:prstGeom prst="rect">
            <a:avLst/>
          </a:prstGeom>
        </p:spPr>
        <p:txBody>
          <a:bodyPr lIns="91386" tIns="45692" rIns="91386" bIns="45692" anchor="ctr" anchorCtr="1">
            <a:noAutofit/>
          </a:bodyPr>
          <a:lstStyle>
            <a:lvl1pPr algn="ctr" defTabSz="913866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00284B"/>
              </a:solidFill>
              <a:latin typeface="Verdana"/>
              <a:cs typeface="Verdana"/>
            </a:endParaRPr>
          </a:p>
        </p:txBody>
      </p:sp>
      <p:pic>
        <p:nvPicPr>
          <p:cNvPr id="35" name="Image 34" descr="CNRS-filaire-Bichro-CMJN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8" y="260648"/>
            <a:ext cx="404664" cy="404664"/>
          </a:xfrm>
          <a:prstGeom prst="rect">
            <a:avLst/>
          </a:prstGeom>
        </p:spPr>
      </p:pic>
      <p:sp>
        <p:nvSpPr>
          <p:cNvPr id="36" name="Sous-titre 2"/>
          <p:cNvSpPr txBox="1">
            <a:spLocks/>
          </p:cNvSpPr>
          <p:nvPr/>
        </p:nvSpPr>
        <p:spPr>
          <a:xfrm>
            <a:off x="3275856" y="6404843"/>
            <a:ext cx="2376264" cy="341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122A47"/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>
                <a:solidFill>
                  <a:srgbClr val="898989"/>
                </a:solidFill>
              </a:rPr>
              <a:t>neel.cnrs.fr</a:t>
            </a:r>
            <a:endParaRPr lang="fr-FR" sz="1000" dirty="0">
              <a:solidFill>
                <a:srgbClr val="898989"/>
              </a:solidFill>
            </a:endParaRPr>
          </a:p>
        </p:txBody>
      </p:sp>
      <p:sp>
        <p:nvSpPr>
          <p:cNvPr id="38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967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42" name="Espace réservé du titr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7503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b="1" kern="1200">
          <a:solidFill>
            <a:srgbClr val="2185B8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 r:link="rId13"/>
        </a:buBlip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2pPr>
      <a:lvl3pPr marL="989013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3pPr>
      <a:lvl4pPr marL="1254125" indent="-228600" algn="l" defTabSz="457200" rtl="0" eaLnBrk="1" latinLnBrk="0" hangingPunct="1">
        <a:spcBef>
          <a:spcPct val="20000"/>
        </a:spcBef>
        <a:buFont typeface="Lucida Grande"/>
        <a:buChar char="&gt;"/>
        <a:tabLst/>
        <a:defRPr sz="1600" kern="1200">
          <a:solidFill>
            <a:schemeClr val="tx2">
              <a:lumMod val="75000"/>
            </a:schemeClr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3EEC3-9484-4707-A5EB-F7F47FB06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Simulation g2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5CE467-B8F0-4825-BF95-C84FCD296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19D640-1096-4198-990A-729C2D0B5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8E72D-5E55-4D4D-807C-3D719EE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modes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5555A-A3C3-4A7A-B93D-D09BC764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2062103"/>
          </a:xfrm>
        </p:spPr>
        <p:txBody>
          <a:bodyPr>
            <a:spAutoFit/>
          </a:bodyPr>
          <a:lstStyle/>
          <a:p>
            <a:r>
              <a:rPr lang="fr-FR" dirty="0"/>
              <a:t>Mode histogramme : Un détecteur sert d’horloge. Cette horloge est remise à 0 à chaque nouveau photon</a:t>
            </a:r>
          </a:p>
          <a:p>
            <a:endParaRPr lang="fr-FR" dirty="0"/>
          </a:p>
          <a:p>
            <a:r>
              <a:rPr lang="fr-FR" dirty="0"/>
              <a:t>Mode T2. Les temps d’arrivés des photons des 2 détecteurs sont stockés. La corrélation est réalisée en post traitement.</a:t>
            </a:r>
            <a:br>
              <a:rPr lang="en-US" dirty="0"/>
            </a:br>
            <a:r>
              <a:rPr lang="en-US" dirty="0"/>
              <a:t>NECESSITE UNE OPTION (firmware)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A0E6B5-A5C9-49C6-B823-877025EF5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0C2559-86C6-4479-B188-ACDB5A5F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258857"/>
            <a:ext cx="5768778" cy="26998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EBF6FE-CF1C-4EDA-88EB-4D2DA711C627}"/>
              </a:ext>
            </a:extLst>
          </p:cNvPr>
          <p:cNvSpPr txBox="1"/>
          <p:nvPr/>
        </p:nvSpPr>
        <p:spPr>
          <a:xfrm>
            <a:off x="4835524" y="5666410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Cable de 23m -&gt; 120ns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9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F5FCF-C4A3-458E-A0D6-74D18BFD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du délai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B6F697-7B6B-4B03-886B-7DBE94B8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87" y="1329818"/>
            <a:ext cx="7578626" cy="4260278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45D3BE-C36F-4857-AECB-A409EF1B7F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4270620-B809-4BAD-8A17-D2FF9D90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laser S. </a:t>
            </a:r>
            <a:r>
              <a:rPr lang="fr-FR" dirty="0" err="1"/>
              <a:t>Meuret</a:t>
            </a:r>
            <a:r>
              <a:rPr lang="fr-FR" dirty="0"/>
              <a:t> et simulation simple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1F49C2-0043-4B7A-BBC3-D9702741E4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03FB9B-2AD9-4483-9F90-481EB171FE07}"/>
              </a:ext>
            </a:extLst>
          </p:cNvPr>
          <p:cNvGrpSpPr/>
          <p:nvPr/>
        </p:nvGrpSpPr>
        <p:grpSpPr>
          <a:xfrm>
            <a:off x="1743959" y="931959"/>
            <a:ext cx="5656082" cy="4994082"/>
            <a:chOff x="226999" y="180270"/>
            <a:chExt cx="3563294" cy="2985728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81005DD-11A2-434D-B54A-08430E92D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00" t="5842" r="8174" b="4124"/>
            <a:stretch/>
          </p:blipFill>
          <p:spPr>
            <a:xfrm>
              <a:off x="226999" y="192910"/>
              <a:ext cx="3563294" cy="2973088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83BE0E4-B7B5-4457-8B72-6BDE78842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30" r="8017" b="11420"/>
            <a:stretch/>
          </p:blipFill>
          <p:spPr>
            <a:xfrm>
              <a:off x="776923" y="180270"/>
              <a:ext cx="2991255" cy="2427112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94D3E30-643E-4833-93F5-F10426B19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61" t="6382" b="12262"/>
            <a:stretch/>
          </p:blipFill>
          <p:spPr>
            <a:xfrm>
              <a:off x="1215073" y="1828885"/>
              <a:ext cx="1189930" cy="436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F8EF1-5A2B-442D-A430-FFE8CE7A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Aberration exponentielle (modèle simple)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3B4A0C-BEAF-438F-9FAC-47490A4B8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8303FB-0848-4430-AEFF-436F31F4AB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1" y="1067035"/>
            <a:ext cx="5637230" cy="40717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205455-19A2-4A85-B20D-2C68521CF660}"/>
                  </a:ext>
                </a:extLst>
              </p:cNvPr>
              <p:cNvSpPr/>
              <p:nvPr/>
            </p:nvSpPr>
            <p:spPr>
              <a:xfrm>
                <a:off x="5444077" y="1240862"/>
                <a:ext cx="3699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𝐶𝑜𝑢𝑛𝑡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205455-19A2-4A85-B20D-2C68521CF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77" y="1240862"/>
                <a:ext cx="369992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31265C-2C01-47A1-929E-7F5A849E7D04}"/>
                  </a:ext>
                </a:extLst>
              </p:cNvPr>
              <p:cNvSpPr/>
              <p:nvPr/>
            </p:nvSpPr>
            <p:spPr>
              <a:xfrm>
                <a:off x="5580668" y="2067328"/>
                <a:ext cx="3394272" cy="1857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délai</a:t>
                </a:r>
                <a:b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le nombre de coups/s sur le détecteur</a:t>
                </a:r>
                <a:b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coups/s sur l’horloge</a:t>
                </a:r>
                <a:b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 la durée de la mesure</a:t>
                </a:r>
                <a:b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largeur d’un bin</a:t>
                </a:r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31265C-2C01-47A1-929E-7F5A849E7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68" y="2067328"/>
                <a:ext cx="3394272" cy="1857368"/>
              </a:xfrm>
              <a:prstGeom prst="rect">
                <a:avLst/>
              </a:prstGeom>
              <a:blipFill>
                <a:blip r:embed="rId4"/>
                <a:stretch>
                  <a:fillRect l="-1436" t="-1311" b="-4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57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18770-5203-4198-9F9E-84AEBDD8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395262-6933-4995-B2B3-87EAB6E0F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64" y="1293346"/>
            <a:ext cx="5851071" cy="433322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A40ED-A55B-4CCD-BC83-C53441F91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0522D0-2303-4A6B-865E-E3D21803A1FE}"/>
              </a:ext>
            </a:extLst>
          </p:cNvPr>
          <p:cNvSpPr txBox="1"/>
          <p:nvPr/>
        </p:nvSpPr>
        <p:spPr>
          <a:xfrm>
            <a:off x="263951" y="1150070"/>
            <a:ext cx="764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 nombre de photon/e- = 480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2385C-0F02-48BB-BEB3-01D6F388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corrélation et histogramme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ABDAE4-EA1E-4D0A-950D-FC498BF7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35" y="1799114"/>
            <a:ext cx="5852172" cy="433426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28F160-13FA-41CB-A07B-CCDD1235A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046BA-0553-4A64-A887-CE8286616D1A}"/>
              </a:ext>
            </a:extLst>
          </p:cNvPr>
          <p:cNvSpPr/>
          <p:nvPr/>
        </p:nvSpPr>
        <p:spPr>
          <a:xfrm>
            <a:off x="127262" y="110881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Current :               1.0pA   6.24e+06e-/s</a:t>
            </a:r>
          </a:p>
          <a:p>
            <a:r>
              <a:rPr lang="en-US" dirty="0"/>
              <a:t>Photons / e- :          4</a:t>
            </a:r>
          </a:p>
          <a:p>
            <a:r>
              <a:rPr lang="en-US" dirty="0"/>
              <a:t>Efficiency :            0.01</a:t>
            </a:r>
          </a:p>
          <a:p>
            <a:r>
              <a:rPr lang="en-US" dirty="0"/>
              <a:t>Lifetime :              0.20ns</a:t>
            </a:r>
          </a:p>
          <a:p>
            <a:r>
              <a:rPr lang="en-US" dirty="0"/>
              <a:t>Binning :               4ps</a:t>
            </a:r>
          </a:p>
          <a:p>
            <a:r>
              <a:rPr lang="en-US" dirty="0"/>
              <a:t>Duration :              60s</a:t>
            </a:r>
          </a:p>
          <a:p>
            <a:r>
              <a:rPr lang="en-US" dirty="0" err="1"/>
              <a:t>BeamSplitter</a:t>
            </a:r>
            <a:r>
              <a:rPr lang="en-US" dirty="0"/>
              <a:t> :          0.50</a:t>
            </a:r>
          </a:p>
          <a:p>
            <a:r>
              <a:rPr lang="en-US" dirty="0"/>
              <a:t>&lt;Nd&gt; :          7.49e+04cp/s</a:t>
            </a:r>
          </a:p>
          <a:p>
            <a:r>
              <a:rPr lang="en-US" dirty="0"/>
              <a:t>&lt;Nc&gt; :          7.49e+04cp/s</a:t>
            </a:r>
          </a:p>
        </p:txBody>
      </p:sp>
    </p:spTree>
    <p:extLst>
      <p:ext uri="{BB962C8B-B14F-4D97-AF65-F5344CB8AC3E}">
        <p14:creationId xmlns:p14="http://schemas.microsoft.com/office/powerpoint/2010/main" val="2116924054"/>
      </p:ext>
    </p:extLst>
  </p:cSld>
  <p:clrMapOvr>
    <a:masterClrMapping/>
  </p:clrMapOvr>
</p:sld>
</file>

<file path=ppt/theme/theme1.xml><?xml version="1.0" encoding="utf-8"?>
<a:theme xmlns:a="http://schemas.openxmlformats.org/drawingml/2006/main" name="Neel_graphene_2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el_graphene_2" id="{5CEF4CA6-E6A1-49D2-AD41-3664D0EBF402}" vid="{F72F4033-4E49-4AD4-9621-0F05BEEA6CAE}"/>
    </a:ext>
  </a:extLst>
</a:theme>
</file>

<file path=ppt/theme/theme2.xml><?xml version="1.0" encoding="utf-8"?>
<a:theme xmlns:a="http://schemas.openxmlformats.org/drawingml/2006/main" name="Template 2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Neel_graphene_2</Template>
  <TotalTime>8745</TotalTime>
  <Words>139</Words>
  <Application>Microsoft Office PowerPoint</Application>
  <PresentationFormat>Affichage à l'écran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Lucida Grande</vt:lpstr>
      <vt:lpstr>Times New Roman</vt:lpstr>
      <vt:lpstr>Verdana</vt:lpstr>
      <vt:lpstr>Neel_graphene_2</vt:lpstr>
      <vt:lpstr>Template 2</vt:lpstr>
      <vt:lpstr>Simulation g2</vt:lpstr>
      <vt:lpstr>Deux modes</vt:lpstr>
      <vt:lpstr>Importance du délai</vt:lpstr>
      <vt:lpstr>Comparaison laser S. Meuret et simulation simple</vt:lpstr>
      <vt:lpstr>Aberration exponentielle (modèle simple)</vt:lpstr>
      <vt:lpstr>Présentation PowerPoint</vt:lpstr>
      <vt:lpstr>Comparaison corrélation et histogramme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Sylvain.FINOT</dc:creator>
  <cp:lastModifiedBy>Sylvain.FINOT</cp:lastModifiedBy>
  <cp:revision>12</cp:revision>
  <dcterms:created xsi:type="dcterms:W3CDTF">2019-11-26T10:12:48Z</dcterms:created>
  <dcterms:modified xsi:type="dcterms:W3CDTF">2019-12-02T13:00:01Z</dcterms:modified>
</cp:coreProperties>
</file>