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handoutMasterIdLst>
    <p:handoutMasterId r:id="rId4"/>
  </p:handout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Becnel" initials="JB" lastIdx="9" clrIdx="0">
    <p:extLst>
      <p:ext uri="{19B8F6BF-5375-455C-9EA6-DF929625EA0E}">
        <p15:presenceInfo xmlns:p15="http://schemas.microsoft.com/office/powerpoint/2012/main" userId="S::becneljj@sfasu.edu::83c67da8-0358-45df-a8cb-c23f639433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0F4"/>
    <a:srgbClr val="5F259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0F632-45D5-46B1-8A8C-98F51C064F8D}" v="19" dt="2024-08-19T03:21:01.58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p:scale>
          <a:sx n="30" d="100"/>
          <a:sy n="30" d="100"/>
        </p:scale>
        <p:origin x="-492" y="-130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2T18:31:35.596" idx="1">
    <p:pos x="15552" y="10381"/>
    <p:text>So if we move this over, we can have an example where there are two die tied for "best" in a certain configuration.</p:text>
    <p:extLst>
      <p:ext uri="{C676402C-5697-4E1C-873F-D02D1690AC5C}">
        <p15:threadingInfo xmlns:p15="http://schemas.microsoft.com/office/powerpoint/2012/main" timeZoneBias="300"/>
      </p:ext>
    </p:extLst>
  </p:cm>
  <p:cm authorId="1" dt="2024-09-02T18:32:39.475" idx="2">
    <p:pos x="1058" y="12417"/>
    <p:text>You might move your example on the right panel to here.</p:text>
    <p:extLst>
      <p:ext uri="{C676402C-5697-4E1C-873F-D02D1690AC5C}">
        <p15:threadingInfo xmlns:p15="http://schemas.microsoft.com/office/powerpoint/2012/main" timeZoneBias="300"/>
      </p:ext>
    </p:extLst>
  </p:cm>
  <p:cm authorId="1" dt="2024-09-02T18:32:58.522" idx="3">
    <p:pos x="7501" y="6604"/>
    <p:text>I have some info on games with asymmetric die. I'd like to inlcude some example like Mario Party. Here are some other:</p:text>
    <p:extLst>
      <p:ext uri="{C676402C-5697-4E1C-873F-D02D1690AC5C}">
        <p15:threadingInfo xmlns:p15="http://schemas.microsoft.com/office/powerpoint/2012/main" timeZoneBias="300"/>
      </p:ext>
    </p:extLst>
  </p:cm>
  <p:cm authorId="1" dt="2024-09-02T18:33:44.830" idx="4">
    <p:pos x="7501" y="6700"/>
    <p:text>Mino Dice  - dice have faces like 
1, 1 , 1, 2, 7, flag
Rock, Rock, Rock, 4, 5, flag
Paper, paper, paper, 3, 4, flag
Etc...
Dice forge - actual literal modular Dice you edit as you progress through the game
Eclipse - weapon types have different hit values, most dice are 3x blank, 3x single hit, and there are some that have 4x blank, 2x 4 hits, some that have 2 blank 4 double hits, etc could be misremembering
Reavers/ champions of Midgard- all dice types have different faces that mean different things. Reavers has more commonality between die faces, champions has more variety and varying hit values
Batman: Arkham Chronicles - ok this is a stretch considering it's like a $300 board game but it's got something similar to eclipse, each type of dice has a different hit spread and hit count per hit, with variance in those, too</p:text>
    <p:extLst>
      <p:ext uri="{C676402C-5697-4E1C-873F-D02D1690AC5C}">
        <p15:threadingInfo xmlns:p15="http://schemas.microsoft.com/office/powerpoint/2012/main" timeZoneBias="300">
          <p15:parentCm authorId="1" idx="3"/>
        </p15:threadingInfo>
      </p:ext>
    </p:extLst>
  </p:cm>
  <p:cm authorId="1" dt="2024-09-02T18:34:09.563" idx="5">
    <p:pos x="17376" y="5651"/>
    <p:text>Let's change n and k to sides and pips for the examples</p:text>
    <p:extLst>
      <p:ext uri="{C676402C-5697-4E1C-873F-D02D1690AC5C}">
        <p15:threadingInfo xmlns:p15="http://schemas.microsoft.com/office/powerpoint/2012/main" timeZoneBias="300"/>
      </p:ext>
    </p:extLst>
  </p:cm>
  <p:cm authorId="1" dt="2024-09-02T18:35:56.183" idx="6">
    <p:pos x="21004" y="3711"/>
    <p:text>Double check this with code.</p:text>
    <p:extLst>
      <p:ext uri="{C676402C-5697-4E1C-873F-D02D1690AC5C}">
        <p15:threadingInfo xmlns:p15="http://schemas.microsoft.com/office/powerpoint/2012/main" timeZoneBias="300"/>
      </p:ext>
    </p:extLst>
  </p:cm>
  <p:cm authorId="1" dt="2024-09-02T18:36:26.786" idx="7">
    <p:pos x="16490" y="19021"/>
    <p:text>You can change this part. You may want to thank the Honors college.</p:text>
    <p:extLst>
      <p:ext uri="{C676402C-5697-4E1C-873F-D02D1690AC5C}">
        <p15:threadingInfo xmlns:p15="http://schemas.microsoft.com/office/powerpoint/2012/main" timeZoneBias="300"/>
      </p:ext>
    </p:extLst>
  </p:cm>
  <p:cm authorId="1" dt="2024-09-02T18:37:02.113" idx="8">
    <p:pos x="16490" y="19117"/>
    <p:text>and the CS Department</p:text>
    <p:extLst>
      <p:ext uri="{C676402C-5697-4E1C-873F-D02D1690AC5C}">
        <p15:threadingInfo xmlns:p15="http://schemas.microsoft.com/office/powerpoint/2012/main" timeZoneBias="300">
          <p15:parentCm authorId="1" idx="7"/>
        </p15:threadingInfo>
      </p:ext>
    </p:extLst>
  </p:cm>
  <p:cm authorId="1" dt="2024-09-02T18:37:07.359" idx="9">
    <p:pos x="19209" y="18995"/>
    <p:text>We can make the repo public so you can think your code.</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713AA6-6EE6-4DD7-854C-324C5E6CBFE2}"/>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ACCDD1-C67B-4D69-A51E-66AAD5F9BF20}"/>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7151A46D-D41C-4A90-A00B-41DB1F43CE1D}" type="datetimeFigureOut">
              <a:rPr lang="en-US" smtClean="0"/>
              <a:t>9/2/2024</a:t>
            </a:fld>
            <a:endParaRPr lang="en-US"/>
          </a:p>
        </p:txBody>
      </p:sp>
      <p:sp>
        <p:nvSpPr>
          <p:cNvPr id="4" name="Footer Placeholder 3">
            <a:extLst>
              <a:ext uri="{FF2B5EF4-FFF2-40B4-BE49-F238E27FC236}">
                <a16:creationId xmlns:a16="http://schemas.microsoft.com/office/drawing/2014/main" id="{4975C91C-1B2D-4292-A03A-28509660F97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263792-A0FF-4947-8FAD-56137AA4AA08}"/>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2D4865E-9517-4FD8-B532-27BBF85F163D}" type="slidenum">
              <a:rPr lang="en-US" smtClean="0"/>
              <a:t>‹#›</a:t>
            </a:fld>
            <a:endParaRPr lang="en-US"/>
          </a:p>
        </p:txBody>
      </p:sp>
    </p:spTree>
    <p:extLst>
      <p:ext uri="{BB962C8B-B14F-4D97-AF65-F5344CB8AC3E}">
        <p14:creationId xmlns:p14="http://schemas.microsoft.com/office/powerpoint/2010/main" val="293098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06CA19FA-A97A-4A00-A435-23AB33AC757B}" type="datetimeFigureOut">
              <a:rPr lang="en-US" smtClean="0"/>
              <a:t>9/2/2024</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1D18251-6D2E-4AA4-95FA-BF75046D38D0}" type="slidenum">
              <a:rPr lang="en-US" smtClean="0"/>
              <a:t>‹#›</a:t>
            </a:fld>
            <a:endParaRPr lang="en-US"/>
          </a:p>
        </p:txBody>
      </p:sp>
    </p:spTree>
    <p:extLst>
      <p:ext uri="{BB962C8B-B14F-4D97-AF65-F5344CB8AC3E}">
        <p14:creationId xmlns:p14="http://schemas.microsoft.com/office/powerpoint/2010/main" val="25751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D18251-6D2E-4AA4-95FA-BF75046D38D0}" type="slidenum">
              <a:rPr lang="en-US" smtClean="0"/>
              <a:t>1</a:t>
            </a:fld>
            <a:endParaRPr lang="en-US"/>
          </a:p>
        </p:txBody>
      </p:sp>
    </p:spTree>
    <p:extLst>
      <p:ext uri="{BB962C8B-B14F-4D97-AF65-F5344CB8AC3E}">
        <p14:creationId xmlns:p14="http://schemas.microsoft.com/office/powerpoint/2010/main" val="394299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9/2/2024</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rgbClr val="E1D0F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[This sidebar area does not print.] </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Poster Print Size:</a:t>
            </a:r>
            <a:endParaRPr sz="66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Placeholders</a:t>
            </a:r>
            <a:r>
              <a:rPr sz="6600" dirty="0">
                <a:solidFill>
                  <a:srgbClr val="7F7F7F"/>
                </a:solidFill>
                <a:latin typeface="Calibri" pitchFamily="34" charset="0"/>
                <a:cs typeface="Calibri" panose="020F0502020204030204" pitchFamily="34" charset="0"/>
              </a:rPr>
              <a:t>:</a:t>
            </a:r>
          </a:p>
          <a:p>
            <a:pPr lvl="0">
              <a:spcBef>
                <a:spcPts val="0"/>
              </a:spcBef>
              <a:spcAft>
                <a:spcPts val="1800"/>
              </a:spcAft>
            </a:pPr>
            <a:r>
              <a:rPr sz="4800" dirty="0">
                <a:solidFill>
                  <a:srgbClr val="7F7F7F"/>
                </a:solidFill>
                <a:latin typeface="Calibri" pitchFamily="34" charset="0"/>
                <a:cs typeface="Calibri" panose="020F0502020204030204" pitchFamily="34" charset="0"/>
              </a:rPr>
              <a:t>The </a:t>
            </a:r>
            <a:r>
              <a:rPr lang="en-US" sz="4800" dirty="0">
                <a:solidFill>
                  <a:srgbClr val="7F7F7F"/>
                </a:solidFill>
                <a:latin typeface="Calibri" pitchFamily="34" charset="0"/>
                <a:cs typeface="Calibri" panose="020F0502020204030204" pitchFamily="34" charset="0"/>
              </a:rPr>
              <a:t>various elements included</a:t>
            </a:r>
            <a:r>
              <a:rPr sz="4800" dirty="0">
                <a:solidFill>
                  <a:srgbClr val="7F7F7F"/>
                </a:solidFill>
                <a:latin typeface="Calibri" pitchFamily="34" charset="0"/>
                <a:cs typeface="Calibri" panose="020F0502020204030204" pitchFamily="34" charset="0"/>
              </a:rPr>
              <a:t> in this </a:t>
            </a:r>
            <a:r>
              <a:rPr lang="en-US" sz="4800" dirty="0">
                <a:solidFill>
                  <a:srgbClr val="7F7F7F"/>
                </a:solidFill>
                <a:latin typeface="Calibri" pitchFamily="34" charset="0"/>
                <a:cs typeface="Calibri" panose="020F0502020204030204" pitchFamily="34" charset="0"/>
              </a:rPr>
              <a:t>poster are ones</a:t>
            </a:r>
            <a:r>
              <a:rPr lang="en-US" sz="4800" baseline="0" dirty="0">
                <a:solidFill>
                  <a:srgbClr val="7F7F7F"/>
                </a:solidFill>
                <a:latin typeface="Calibri" pitchFamily="34" charset="0"/>
                <a:cs typeface="Calibri" panose="020F0502020204030204" pitchFamily="34" charset="0"/>
              </a:rPr>
              <a:t> we often see in medical, research, and scientific posters.</a:t>
            </a:r>
            <a:r>
              <a:rPr sz="4800" dirty="0">
                <a:solidFill>
                  <a:srgbClr val="7F7F7F"/>
                </a:solidFill>
                <a:latin typeface="Calibri" pitchFamily="34" charset="0"/>
                <a:cs typeface="Calibri" panose="020F0502020204030204" pitchFamily="34" charset="0"/>
              </a:rPr>
              <a:t> </a:t>
            </a:r>
            <a:r>
              <a:rPr lang="en-US" sz="4800" dirty="0">
                <a:solidFill>
                  <a:srgbClr val="7F7F7F"/>
                </a:solidFill>
                <a:latin typeface="Calibri" pitchFamily="34" charset="0"/>
                <a:cs typeface="Calibri" panose="020F0502020204030204" pitchFamily="34" charset="0"/>
              </a:rPr>
              <a:t>Feel</a:t>
            </a:r>
            <a:r>
              <a:rPr lang="en-US" sz="4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Image</a:t>
            </a:r>
            <a:r>
              <a:rPr lang="en-US" sz="6600" baseline="0" dirty="0">
                <a:solidFill>
                  <a:srgbClr val="7F7F7F"/>
                </a:solidFill>
                <a:latin typeface="Calibri" pitchFamily="34" charset="0"/>
                <a:cs typeface="Calibri" panose="020F0502020204030204" pitchFamily="34" charset="0"/>
              </a:rPr>
              <a:t> Quality</a:t>
            </a:r>
            <a:r>
              <a:rPr lang="en-US" sz="66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You can place digital photos or logo art in your poster file by selecting the </a:t>
            </a:r>
            <a:r>
              <a:rPr lang="en-US" sz="4800" b="1" dirty="0">
                <a:solidFill>
                  <a:srgbClr val="7F7F7F"/>
                </a:solidFill>
                <a:latin typeface="Calibri" pitchFamily="34" charset="0"/>
                <a:cs typeface="Calibri" panose="020F0502020204030204" pitchFamily="34" charset="0"/>
              </a:rPr>
              <a:t>Insert, Picture</a:t>
            </a:r>
            <a:r>
              <a:rPr lang="en-US" sz="4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800" b="1" dirty="0">
                <a:solidFill>
                  <a:srgbClr val="7F7F7F"/>
                </a:solidFill>
                <a:latin typeface="Calibri" pitchFamily="34" charset="0"/>
                <a:cs typeface="Calibri" panose="020F0502020204030204" pitchFamily="34" charset="0"/>
              </a:rPr>
              <a:t>150-200 pixels per inch in their final printed size</a:t>
            </a:r>
            <a:r>
              <a:rPr lang="en-US" sz="4800" dirty="0">
                <a:solidFill>
                  <a:srgbClr val="7F7F7F"/>
                </a:solidFill>
                <a:latin typeface="Calibri" pitchFamily="34" charset="0"/>
                <a:cs typeface="Calibri" panose="020F0502020204030204" pitchFamily="34" charset="0"/>
              </a:rPr>
              <a:t>. For instance, a 1600 x 1200 pixel</a:t>
            </a:r>
            <a:r>
              <a:rPr lang="en-US" sz="4800" baseline="0" dirty="0">
                <a:solidFill>
                  <a:srgbClr val="7F7F7F"/>
                </a:solidFill>
                <a:latin typeface="Calibri" pitchFamily="34" charset="0"/>
                <a:cs typeface="Calibri" panose="020F0502020204030204" pitchFamily="34" charset="0"/>
              </a:rPr>
              <a:t> photo will usually look fine up to </a:t>
            </a:r>
            <a:r>
              <a:rPr lang="en-US" sz="48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  </a:t>
            </a:r>
          </a:p>
          <a:p>
            <a:pPr lvl="0">
              <a:spcBef>
                <a:spcPts val="0"/>
              </a:spcBef>
              <a:spcAft>
                <a:spcPts val="1800"/>
              </a:spcAft>
            </a:pPr>
            <a:r>
              <a:rPr lang="en-US" sz="4400" dirty="0">
                <a:solidFill>
                  <a:srgbClr val="7F7F7F"/>
                </a:solidFill>
                <a:latin typeface="Calibri" pitchFamily="34" charset="0"/>
                <a:cs typeface="Calibri" panose="020F0502020204030204" pitchFamily="34" charset="0"/>
              </a:rPr>
              <a:t>Reference:  This template is based on a template provided at </a:t>
            </a:r>
            <a:r>
              <a:rPr lang="en-US" sz="4400" baseline="0" dirty="0">
                <a:solidFill>
                  <a:schemeClr val="bg1">
                    <a:lumMod val="50000"/>
                  </a:schemeClr>
                </a:solidFill>
                <a:latin typeface="Calibri" pitchFamily="34" charset="0"/>
                <a:cs typeface="Calibri" panose="020F0502020204030204" pitchFamily="34" charset="0"/>
              </a:rPr>
              <a:t>genigraphics.com.</a:t>
            </a:r>
            <a:endParaRPr lang="en-US" sz="4400" dirty="0">
              <a:solidFill>
                <a:srgbClr val="7F7F7F"/>
              </a:solidFill>
              <a:latin typeface="Calibri" pitchFamily="34" charset="0"/>
              <a:cs typeface="Calibri" panose="020F0502020204030204" pitchFamily="34" charset="0"/>
            </a:endParaRP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endParaRPr lang="en-US" sz="3600" dirty="0">
              <a:solidFill>
                <a:srgbClr val="7F7F7F"/>
              </a:solidFill>
              <a:latin typeface="Calibri"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omments" Target="../comments/comment1.xml"/><Relationship Id="rId3" Type="http://schemas.openxmlformats.org/officeDocument/2006/relationships/hyperlink" Target="https://www.geeksforgeeks.org/aitkens-array-or-bell-triangle/"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www.geeksforgeeks.org/transitive-relations/" TargetMode="External"/><Relationship Id="rId10" Type="http://schemas.openxmlformats.org/officeDocument/2006/relationships/image" Target="../media/image6.png"/><Relationship Id="rId4" Type="http://schemas.openxmlformats.org/officeDocument/2006/relationships/hyperlink" Target="https://jupyter.org/"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Analysis of Optimal Die Configurations</a:t>
            </a:r>
          </a:p>
        </p:txBody>
      </p:sp>
      <p:sp>
        <p:nvSpPr>
          <p:cNvPr id="5" name="Text Box 123"/>
          <p:cNvSpPr txBox="1">
            <a:spLocks noChangeArrowheads="1"/>
          </p:cNvSpPr>
          <p:nvPr/>
        </p:nvSpPr>
        <p:spPr bwMode="auto">
          <a:xfrm>
            <a:off x="8229600" y="2354373"/>
            <a:ext cx="27432000" cy="176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Mary Kait Heeren, Dr. Jeremy Becnel</a:t>
            </a:r>
            <a:endParaRPr lang="en-US" sz="4000" baseline="30000" dirty="0">
              <a:solidFill>
                <a:schemeClr val="bg1"/>
              </a:solidFill>
              <a:latin typeface="+mn-lt"/>
            </a:endParaRPr>
          </a:p>
          <a:p>
            <a:pPr algn="ctr"/>
            <a:r>
              <a:rPr lang="en-US" sz="4000" dirty="0">
                <a:solidFill>
                  <a:schemeClr val="bg1"/>
                </a:solidFill>
                <a:latin typeface="+mn-lt"/>
                <a:cs typeface="Calibri"/>
              </a:rPr>
              <a:t>Department of Computer Science</a:t>
            </a:r>
            <a:r>
              <a:rPr lang="en-US" sz="4000" dirty="0">
                <a:solidFill>
                  <a:schemeClr val="bg1"/>
                </a:solidFill>
                <a:latin typeface="+mn-lt"/>
                <a:cs typeface="Arial"/>
              </a:rPr>
              <a:t>, Stephen F. Austin State University</a:t>
            </a:r>
            <a:endParaRPr lang="en-US" sz="3200" dirty="0">
              <a:solidFill>
                <a:schemeClr val="bg1"/>
              </a:solidFill>
              <a:cs typeface="Arial"/>
            </a:endParaRPr>
          </a:p>
          <a:p>
            <a:pPr algn="ctr" eaLnBrk="1" hangingPunct="1"/>
            <a:endParaRPr lang="en-US" sz="4000" dirty="0">
              <a:solidFill>
                <a:schemeClr val="bg1"/>
              </a:solidFill>
              <a:latin typeface="+mn-lt"/>
            </a:endParaRPr>
          </a:p>
        </p:txBody>
      </p:sp>
      <p:sp>
        <p:nvSpPr>
          <p:cNvPr id="24" name="TextBox 23"/>
          <p:cNvSpPr txBox="1"/>
          <p:nvPr/>
        </p:nvSpPr>
        <p:spPr>
          <a:xfrm>
            <a:off x="1706881" y="30038039"/>
            <a:ext cx="5532119" cy="2285229"/>
          </a:xfrm>
          <a:prstGeom prst="rect">
            <a:avLst/>
          </a:prstGeom>
          <a:noFill/>
        </p:spPr>
        <p:txBody>
          <a:bodyPr wrap="square" lIns="68568" tIns="34284" rIns="68568" bIns="34284" rtlCol="0">
            <a:spAutoFit/>
          </a:bodyPr>
          <a:lstStyle/>
          <a:p>
            <a:r>
              <a:rPr lang="en-US" sz="2800" dirty="0"/>
              <a:t>Mary Kait Heeren</a:t>
            </a:r>
          </a:p>
          <a:p>
            <a:r>
              <a:rPr lang="en-US" sz="2800" dirty="0"/>
              <a:t>Department of Computer Science</a:t>
            </a:r>
          </a:p>
          <a:p>
            <a:r>
              <a:rPr lang="en-US" sz="2800" b="0" i="0" dirty="0">
                <a:solidFill>
                  <a:srgbClr val="000000"/>
                </a:solidFill>
                <a:effectLst/>
              </a:rPr>
              <a:t>P.O. Box 9837, SFA Station</a:t>
            </a:r>
            <a:br>
              <a:rPr lang="en-US" sz="2800" dirty="0"/>
            </a:br>
            <a:r>
              <a:rPr lang="en-US" sz="2800" b="0" i="0" dirty="0">
                <a:solidFill>
                  <a:srgbClr val="000000"/>
                </a:solidFill>
                <a:effectLst/>
              </a:rPr>
              <a:t>Nacogdoches, Texas 75962</a:t>
            </a:r>
            <a:endParaRPr lang="en-US" sz="2800" dirty="0"/>
          </a:p>
          <a:p>
            <a:r>
              <a:rPr lang="en-US" sz="2800" dirty="0"/>
              <a:t>heerenmk@jacks.sfasu.edu</a:t>
            </a:r>
          </a:p>
        </p:txBody>
      </p:sp>
      <p:sp>
        <p:nvSpPr>
          <p:cNvPr id="25" name="TextBox 24"/>
          <p:cNvSpPr txBox="1"/>
          <p:nvPr/>
        </p:nvSpPr>
        <p:spPr>
          <a:xfrm>
            <a:off x="1706880" y="28956000"/>
            <a:ext cx="2364434" cy="746346"/>
          </a:xfrm>
          <a:prstGeom prst="rect">
            <a:avLst/>
          </a:prstGeom>
          <a:noFill/>
        </p:spPr>
        <p:txBody>
          <a:bodyPr wrap="square" lIns="68568" tIns="34284" rIns="68568" bIns="34284" rtlCol="0">
            <a:spAutoFit/>
          </a:bodyPr>
          <a:lstStyle/>
          <a:p>
            <a:r>
              <a:rPr lang="en-US" sz="4400" b="1" dirty="0"/>
              <a:t>Contact</a:t>
            </a:r>
          </a:p>
        </p:txBody>
      </p:sp>
      <p:sp>
        <p:nvSpPr>
          <p:cNvPr id="26" name="TextBox 25"/>
          <p:cNvSpPr txBox="1"/>
          <p:nvPr/>
        </p:nvSpPr>
        <p:spPr>
          <a:xfrm>
            <a:off x="29242413" y="30079721"/>
            <a:ext cx="13847618" cy="1862024"/>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2500" dirty="0"/>
              <a:t> Geeks for Geeks (</a:t>
            </a:r>
            <a:r>
              <a:rPr lang="en-US" sz="2800" dirty="0">
                <a:hlinkClick r:id="rId3"/>
              </a:rPr>
              <a:t>Aitken's Array or Bell Triangle - </a:t>
            </a:r>
            <a:r>
              <a:rPr lang="en-US" sz="2800" dirty="0" err="1">
                <a:hlinkClick r:id="rId3"/>
              </a:rPr>
              <a:t>GeeksforGeeks</a:t>
            </a:r>
            <a:r>
              <a:rPr lang="en-US" sz="2800" dirty="0"/>
              <a:t>)</a:t>
            </a:r>
            <a:endParaRPr lang="en-US" sz="2500" dirty="0"/>
          </a:p>
          <a:p>
            <a:pPr marL="342842" indent="-342842">
              <a:buFont typeface="+mj-lt"/>
              <a:buAutoNum type="arabicPeriod"/>
            </a:pPr>
            <a:r>
              <a:rPr lang="en-US" sz="2500" dirty="0"/>
              <a:t> </a:t>
            </a:r>
            <a:r>
              <a:rPr lang="en-US" sz="2500" dirty="0" err="1"/>
              <a:t>Jupyter</a:t>
            </a:r>
            <a:r>
              <a:rPr lang="en-US" sz="2500" dirty="0"/>
              <a:t> Notebook (</a:t>
            </a:r>
            <a:r>
              <a:rPr lang="en-US" sz="2800" dirty="0">
                <a:hlinkClick r:id="rId4"/>
              </a:rPr>
              <a:t>Project </a:t>
            </a:r>
            <a:r>
              <a:rPr lang="en-US" sz="2800" dirty="0" err="1">
                <a:hlinkClick r:id="rId4"/>
              </a:rPr>
              <a:t>Jupyter</a:t>
            </a:r>
            <a:r>
              <a:rPr lang="en-US" sz="2800" dirty="0">
                <a:hlinkClick r:id="rId4"/>
              </a:rPr>
              <a:t> | Home</a:t>
            </a:r>
            <a:r>
              <a:rPr lang="en-US" sz="2800" dirty="0"/>
              <a:t>)</a:t>
            </a:r>
            <a:endParaRPr lang="en-US" sz="2500" dirty="0"/>
          </a:p>
          <a:p>
            <a:pPr marL="342842" indent="-342842">
              <a:buFont typeface="+mj-lt"/>
              <a:buAutoNum type="arabicPeriod"/>
            </a:pPr>
            <a:r>
              <a:rPr lang="en-US" sz="2500" dirty="0"/>
              <a:t> Geeks for Geeks (</a:t>
            </a:r>
            <a:r>
              <a:rPr lang="en-US" sz="2800" dirty="0">
                <a:hlinkClick r:id="rId5"/>
              </a:rPr>
              <a:t>Transitive Relations: Definition, Properties, and Examples (geeksforgeeks.org)</a:t>
            </a:r>
            <a:r>
              <a:rPr lang="en-US" sz="2800" dirty="0"/>
              <a:t>)</a:t>
            </a:r>
            <a:endParaRPr lang="en-US" sz="2500" dirty="0"/>
          </a:p>
        </p:txBody>
      </p:sp>
      <p:sp>
        <p:nvSpPr>
          <p:cNvPr id="27" name="TextBox 26"/>
          <p:cNvSpPr txBox="1"/>
          <p:nvPr/>
        </p:nvSpPr>
        <p:spPr>
          <a:xfrm>
            <a:off x="28803600"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mn-lt"/>
                <a:cs typeface="Arial" panose="020B0604020202020204" pitchFamily="34" charset="0"/>
              </a:rPr>
              <a:t>This exploration aims to analyze the mathematical intricacies involved in constructing dice with n faces and k pips, with a focus on combinatorial analysis. The initial motivation stemmed from developing a Python program to generate and compare dice configurations. This program is a practical tool for visualizing die combinations, leading to a deeper investigation into related mathematical concepts.</a:t>
            </a:r>
          </a:p>
          <a:p>
            <a:endParaRPr lang="en-US" sz="3200" dirty="0">
              <a:latin typeface="+mn-lt"/>
              <a:cs typeface="Arial" panose="020B0604020202020204" pitchFamily="34" charset="0"/>
            </a:endParaRPr>
          </a:p>
          <a:p>
            <a:r>
              <a:rPr lang="en-US" sz="3200" dirty="0">
                <a:latin typeface="+mn-lt"/>
                <a:cs typeface="Arial" panose="020B0604020202020204" pitchFamily="34" charset="0"/>
              </a:rPr>
              <a:t>The investigation uses an algorithm to construct all possible dice and compares the die to determine the optimal configuration, which is the configuration with the highest probability of winning.  Additionally, we explore properties of the die including the concept of transitivity in dice relationships.</a:t>
            </a:r>
          </a:p>
        </p:txBody>
      </p:sp>
      <p:sp>
        <p:nvSpPr>
          <p:cNvPr id="32" name="Rectangle 31"/>
          <p:cNvSpPr/>
          <p:nvPr/>
        </p:nvSpPr>
        <p:spPr>
          <a:xfrm>
            <a:off x="146304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8016" y="17146522"/>
            <a:ext cx="13161264" cy="11110687"/>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While exploring the transitive properties of dice, I discovered that there were multiple options when comparing dice that cause the results of transitivity to vary. An example of this would be comparing 1 face of the die to 1 face of the other die. This is referred to as the “overall strength” of the die. </a:t>
            </a:r>
          </a:p>
          <a:p>
            <a:pPr eaLnBrk="1" hangingPunct="1"/>
            <a:endParaRPr lang="en-US" sz="3200" dirty="0">
              <a:latin typeface="Calibri" pitchFamily="34" charset="0"/>
            </a:endParaRPr>
          </a:p>
          <a:p>
            <a:pPr eaLnBrk="1" hangingPunct="1"/>
            <a:r>
              <a:rPr lang="en-US" sz="3200" b="1" dirty="0">
                <a:latin typeface="Calibri" pitchFamily="34" charset="0"/>
              </a:rPr>
              <a:t>Overall Strength Method:</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b="1" dirty="0">
                <a:latin typeface="Calibri" pitchFamily="34" charset="0"/>
              </a:rPr>
              <a:t>Our Dice Comparison Method:</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a:latin typeface="Calibri" pitchFamily="34" charset="0"/>
              </a:rPr>
              <a:t>As shown in the two examples, the same two dice are being compared using two different methods to show that they will provide different comparison results. Upon further analyzation, it can be concluded that neither method shows transitivity amongst all cases. </a:t>
            </a:r>
          </a:p>
        </p:txBody>
      </p:sp>
      <p:sp>
        <p:nvSpPr>
          <p:cNvPr id="33" name="Rectangle 32"/>
          <p:cNvSpPr/>
          <p:nvPr/>
        </p:nvSpPr>
        <p:spPr>
          <a:xfrm>
            <a:off x="1463040" y="1234440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Program Implementation</a:t>
            </a:r>
          </a:p>
        </p:txBody>
      </p:sp>
      <p:sp>
        <p:nvSpPr>
          <p:cNvPr id="13" name="Text Box 192"/>
          <p:cNvSpPr txBox="1">
            <a:spLocks noChangeArrowheads="1"/>
          </p:cNvSpPr>
          <p:nvPr/>
        </p:nvSpPr>
        <p:spPr bwMode="auto">
          <a:xfrm>
            <a:off x="15361920" y="5486400"/>
            <a:ext cx="13167360" cy="10442684"/>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A relation is transitive</a:t>
            </a:r>
            <a:r>
              <a:rPr lang="en-US" sz="3200" kern="100" dirty="0">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whenever one element is related to a second element, and that second element is related to a third element, then the first element is also related to the third element.</a:t>
            </a:r>
          </a:p>
          <a:p>
            <a:pPr marL="0" marR="0">
              <a:lnSpc>
                <a:spcPct val="107000"/>
              </a:lnSpc>
              <a:spcBef>
                <a:spcPts val="0"/>
              </a:spcBef>
              <a:spcAft>
                <a:spcPts val="800"/>
              </a:spcAft>
            </a:pPr>
            <a:r>
              <a:rPr lang="en-US" sz="3200" b="1" kern="100" dirty="0">
                <a:effectLst/>
                <a:latin typeface="+mn-lt"/>
                <a:ea typeface="Aptos" panose="020B0004020202020204" pitchFamily="34" charset="0"/>
                <a:cs typeface="Times New Roman" panose="02020603050405020304" pitchFamily="18" charset="0"/>
              </a:rPr>
              <a:t>In terms of dice: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If Die A beats Die B, and Die B beats Die C, then for transitivity to hold, Die A should also beat Die 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As shown above, there are a few scenarios where transitivity remains true.</a:t>
            </a: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latin typeface="+mn-lt"/>
                <a:ea typeface="Aptos" panose="020B0004020202020204" pitchFamily="34" charset="0"/>
                <a:cs typeface="Times New Roman" panose="02020603050405020304" pitchFamily="18" charset="0"/>
              </a:rPr>
              <a:t>Above, is an example where transitivity fails, thus disproving the theory that dice follow transitivity rules for every case. </a:t>
            </a:r>
          </a:p>
        </p:txBody>
      </p:sp>
      <p:sp>
        <p:nvSpPr>
          <p:cNvPr id="34" name="Rectangle 33"/>
          <p:cNvSpPr/>
          <p:nvPr/>
        </p:nvSpPr>
        <p:spPr>
          <a:xfrm>
            <a:off x="1536192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Transitivity</a:t>
            </a:r>
          </a:p>
        </p:txBody>
      </p:sp>
      <p:sp>
        <p:nvSpPr>
          <p:cNvPr id="12" name="Text Box 191"/>
          <p:cNvSpPr txBox="1">
            <a:spLocks noChangeArrowheads="1"/>
          </p:cNvSpPr>
          <p:nvPr/>
        </p:nvSpPr>
        <p:spPr bwMode="auto">
          <a:xfrm>
            <a:off x="29260800" y="5264693"/>
            <a:ext cx="13167360" cy="15542670"/>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Bell Triangle, also known as the Aitken </a:t>
            </a:r>
            <a:r>
              <a:rPr lang="en-US" sz="3200" dirty="0">
                <a:latin typeface="+mn-lt"/>
              </a:rPr>
              <a:t>Triangle, is a </a:t>
            </a:r>
            <a:r>
              <a:rPr lang="en-US" sz="3200" kern="100" dirty="0">
                <a:effectLst/>
                <a:latin typeface="+mn-lt"/>
                <a:ea typeface="Aptos" panose="020B0004020202020204" pitchFamily="34" charset="0"/>
                <a:cs typeface="Times New Roman" panose="02020603050405020304" pitchFamily="18" charset="0"/>
              </a:rPr>
              <a:t>triangular array of numbers that generates Bell numbers, which count the number of ways to partition a set. The Bell numbers are found in the leftmost diagonal of the triangle. </a:t>
            </a:r>
            <a:r>
              <a:rPr lang="en-US" sz="3200" dirty="0">
                <a:latin typeface="+mn-lt"/>
              </a:rPr>
              <a:t>Using the concept of Bell's Triangle, we derived a recursive formula that determines the number of possible die combinations.</a:t>
            </a:r>
          </a:p>
          <a:p>
            <a:pPr eaLnBrk="1" hangingPunct="1"/>
            <a:endParaRPr lang="en-US" sz="3200" kern="100" dirty="0">
              <a:latin typeface="+mn-lt"/>
              <a:ea typeface="Aptos" panose="020B0004020202020204" pitchFamily="34" charset="0"/>
              <a:cs typeface="Times New Roman" panose="02020603050405020304" pitchFamily="18" charset="0"/>
            </a:endParaRPr>
          </a:p>
          <a:p>
            <a:pPr eaLnBrk="1" hangingPunct="1"/>
            <a:endParaRPr lang="en-US" sz="3200" kern="100" dirty="0">
              <a:effectLst/>
              <a:latin typeface="+mn-lt"/>
              <a:ea typeface="Aptos" panose="020B0004020202020204" pitchFamily="34" charset="0"/>
              <a:cs typeface="Times New Roman" panose="02020603050405020304" pitchFamily="18" charset="0"/>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200" dirty="0">
                <a:latin typeface="+mn-lt"/>
              </a:rPr>
              <a:t>As an example, lets solve n = 3 and k = 4. </a:t>
            </a:r>
          </a:p>
          <a:p>
            <a:pPr eaLnBrk="1" hangingPunct="1"/>
            <a:endParaRPr lang="en-US" sz="3200" dirty="0">
              <a:latin typeface="+mn-lt"/>
            </a:endParaRPr>
          </a:p>
          <a:p>
            <a:pPr algn="ctr" eaLnBrk="1" hangingPunct="1"/>
            <a:r>
              <a:rPr lang="en-US" sz="3200" dirty="0">
                <a:latin typeface="+mn-lt"/>
              </a:rPr>
              <a:t>C(</a:t>
            </a:r>
            <a:r>
              <a:rPr lang="en-US" sz="3200" dirty="0" err="1">
                <a:latin typeface="+mn-lt"/>
              </a:rPr>
              <a:t>n,k</a:t>
            </a:r>
            <a:r>
              <a:rPr lang="en-US" sz="3200" dirty="0">
                <a:latin typeface="+mn-lt"/>
              </a:rPr>
              <a:t>) =  C(n, k – 1) + C(n – 1, k – 1)</a:t>
            </a:r>
          </a:p>
          <a:p>
            <a:pPr algn="ctr" eaLnBrk="1" hangingPunct="1"/>
            <a:r>
              <a:rPr lang="en-US" sz="3200" dirty="0">
                <a:latin typeface="+mn-lt"/>
              </a:rPr>
              <a:t>C(3,4) = C(3,3) + C(2,3)</a:t>
            </a:r>
          </a:p>
          <a:p>
            <a:pPr algn="ctr" eaLnBrk="1" hangingPunct="1"/>
            <a:r>
              <a:rPr lang="en-US" sz="3200" dirty="0">
                <a:latin typeface="+mn-lt"/>
              </a:rPr>
              <a:t>C(2,3) = C(2,2) + C(1,2)</a:t>
            </a:r>
          </a:p>
          <a:p>
            <a:pPr algn="ctr" eaLnBrk="1" hangingPunct="1"/>
            <a:r>
              <a:rPr lang="en-US" sz="3200" dirty="0">
                <a:latin typeface="+mn-lt"/>
              </a:rPr>
              <a:t>C(1,2) = C(1,1) + C(0,1)</a:t>
            </a:r>
          </a:p>
          <a:p>
            <a:pPr algn="ctr" eaLnBrk="1" hangingPunct="1"/>
            <a:r>
              <a:rPr lang="en-US" sz="3200" dirty="0">
                <a:latin typeface="+mn-lt"/>
              </a:rPr>
              <a:t>C(0,1) = 0</a:t>
            </a:r>
          </a:p>
          <a:p>
            <a:pPr algn="ctr" eaLnBrk="1" hangingPunct="1"/>
            <a:endParaRPr lang="en-US" sz="3200" dirty="0">
              <a:latin typeface="+mn-lt"/>
            </a:endParaRPr>
          </a:p>
          <a:p>
            <a:pPr eaLnBrk="1" hangingPunct="1"/>
            <a:r>
              <a:rPr lang="en-US" sz="3200" dirty="0">
                <a:latin typeface="+mn-lt"/>
              </a:rPr>
              <a:t>Since C(3,3), C(2,2), and C(1,1) each represent one combination , there are 3 total combinations. We know to stop at C(0,1) because it results in 0 combinations added. To double check, we can write out each combination for n = 3 and k = 4 to verify the correct number of 3 combinations.</a:t>
            </a:r>
          </a:p>
          <a:p>
            <a:pPr eaLnBrk="1" hangingPunct="1"/>
            <a:endParaRPr lang="en-US" sz="3200" dirty="0">
              <a:latin typeface="+mn-lt"/>
            </a:endParaRPr>
          </a:p>
          <a:p>
            <a:pPr algn="ctr" eaLnBrk="1" hangingPunct="1"/>
            <a:r>
              <a:rPr lang="en-US" sz="3200" dirty="0">
                <a:latin typeface="+mn-lt"/>
              </a:rPr>
              <a:t>[1,1,2], [1,2,1], [2,1,1]</a:t>
            </a:r>
          </a:p>
          <a:p>
            <a:pPr eaLnBrk="1" hangingPunct="1"/>
            <a:endParaRPr lang="en-US" sz="3200" dirty="0">
              <a:latin typeface="+mn-lt"/>
            </a:endParaRPr>
          </a:p>
          <a:p>
            <a:pPr eaLnBrk="1" hangingPunct="1"/>
            <a:r>
              <a:rPr lang="en-US" sz="3200" dirty="0">
                <a:latin typeface="+mn-lt"/>
              </a:rPr>
              <a:t>Although the Bell Triangle and the recursive function for dice combinations are not the exact same, they share a common combinatorial theme. Both involve the addition of previous elements in a structured way to build a larger combinatorial object. The Bell Triangle is specifically used for partitioning sets, but the recursive thinking it embodies is relevant to many areas of combinatorics, including the problem of counting dice configurations.</a:t>
            </a:r>
            <a:endParaRPr lang="en-US" sz="1800" dirty="0">
              <a:ln>
                <a:solidFill>
                  <a:schemeClr val="bg1"/>
                </a:solidFill>
              </a:ln>
              <a:latin typeface="+mn-lt"/>
            </a:endParaRPr>
          </a:p>
        </p:txBody>
      </p:sp>
      <p:sp>
        <p:nvSpPr>
          <p:cNvPr id="14" name="Text Box 193"/>
          <p:cNvSpPr txBox="1">
            <a:spLocks noChangeArrowheads="1"/>
          </p:cNvSpPr>
          <p:nvPr/>
        </p:nvSpPr>
        <p:spPr bwMode="auto">
          <a:xfrm>
            <a:off x="29281582" y="22138672"/>
            <a:ext cx="13167360" cy="5201377"/>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We have developed algorithms to generate and compare dice configurations. We observed that transitivity does not universally hold amongst dice comparisons. We also noted that there are situations</a:t>
            </a:r>
            <a:r>
              <a:rPr lang="en-US" sz="3200" b="1" dirty="0">
                <a:latin typeface="Calibri" pitchFamily="34" charset="0"/>
              </a:rPr>
              <a:t> with no maximal or best die. </a:t>
            </a:r>
            <a:r>
              <a:rPr lang="en-US" sz="3200" dirty="0">
                <a:latin typeface="Calibri" pitchFamily="34" charset="0"/>
              </a:rPr>
              <a:t>We utilized the principle of the Bell Triangle to explore and quantify the number of possible dice configurations. </a:t>
            </a:r>
          </a:p>
          <a:p>
            <a:pPr eaLnBrk="1" hangingPunct="1"/>
            <a:endParaRPr lang="en-US" sz="3200" dirty="0">
              <a:latin typeface="Calibri" pitchFamily="34" charset="0"/>
            </a:endParaRPr>
          </a:p>
          <a:p>
            <a:pPr eaLnBrk="1" hangingPunct="1"/>
            <a:r>
              <a:rPr lang="en-US" sz="3200" dirty="0">
                <a:latin typeface="Calibri" pitchFamily="34" charset="0"/>
              </a:rPr>
              <a:t>Overall, this research highlights the complexity of dice analysis, which has applications in programming and combinatorics. These results suggest dice's unconventional nature and open the door for further investigation into their behavior and application in different environments. </a:t>
            </a:r>
          </a:p>
        </p:txBody>
      </p:sp>
      <p:sp>
        <p:nvSpPr>
          <p:cNvPr id="36" name="Rectangle 35"/>
          <p:cNvSpPr/>
          <p:nvPr/>
        </p:nvSpPr>
        <p:spPr>
          <a:xfrm>
            <a:off x="29281582" y="21442523"/>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a:t>
            </a:r>
          </a:p>
        </p:txBody>
      </p:sp>
      <p:sp>
        <p:nvSpPr>
          <p:cNvPr id="11" name="Text Box 190"/>
          <p:cNvSpPr txBox="1">
            <a:spLocks noChangeArrowheads="1"/>
          </p:cNvSpPr>
          <p:nvPr/>
        </p:nvSpPr>
        <p:spPr bwMode="auto">
          <a:xfrm>
            <a:off x="1463040" y="13075920"/>
            <a:ext cx="13167360" cy="15770040"/>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The </a:t>
            </a:r>
            <a:r>
              <a:rPr lang="en-US" sz="3200" b="1" kern="100" dirty="0" err="1">
                <a:effectLst/>
                <a:latin typeface="+mn-lt"/>
                <a:ea typeface="Aptos" panose="020B0004020202020204" pitchFamily="34" charset="0"/>
                <a:cs typeface="Times New Roman" panose="02020603050405020304" pitchFamily="18" charset="0"/>
              </a:rPr>
              <a:t>generate_dice</a:t>
            </a:r>
            <a:r>
              <a:rPr lang="en-US" sz="3200" b="1" kern="100" dirty="0">
                <a:effectLst/>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method creates every possible arrangement of pips on a die with a specific number of faces and a total number of pips..</a:t>
            </a:r>
          </a:p>
          <a:p>
            <a:pPr eaLnBrk="1" hangingPunct="1"/>
            <a:endParaRPr lang="en-US" sz="3200" b="1"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200" b="1" dirty="0">
                <a:latin typeface="+mn-lt"/>
              </a:rPr>
              <a:t>Definition. </a:t>
            </a:r>
            <a:r>
              <a:rPr lang="en-US" sz="3200" dirty="0">
                <a:latin typeface="+mn-lt"/>
              </a:rPr>
              <a:t>Given two dice ad with the same number of sides, we say a die A is said to </a:t>
            </a:r>
            <a:r>
              <a:rPr lang="en-US" sz="3200" b="1" dirty="0">
                <a:latin typeface="+mn-lt"/>
              </a:rPr>
              <a:t>beat </a:t>
            </a:r>
            <a:r>
              <a:rPr lang="en-US" sz="3200" dirty="0">
                <a:latin typeface="+mn-lt"/>
              </a:rPr>
              <a:t>or another die B if given every pairing of sides (</a:t>
            </a:r>
            <a:r>
              <a:rPr lang="en-US" sz="3200" dirty="0" err="1">
                <a:latin typeface="+mn-lt"/>
              </a:rPr>
              <a:t>a,b</a:t>
            </a:r>
            <a:r>
              <a:rPr lang="en-US" sz="3200" dirty="0">
                <a:latin typeface="+mn-lt"/>
              </a:rPr>
              <a:t>) where a is said from A and B is a side of A, the majority of the pairing have a &gt; b.</a:t>
            </a:r>
            <a:endParaRPr lang="en-US" sz="3200" b="1" dirty="0">
              <a:latin typeface="+mn-lt"/>
            </a:endParaRPr>
          </a:p>
          <a:p>
            <a:pPr eaLnBrk="1" hangingPunct="1"/>
            <a:endParaRPr lang="en-US" sz="3200" dirty="0">
              <a:latin typeface="+mn-lt"/>
            </a:endParaRPr>
          </a:p>
          <a:p>
            <a:pPr eaLnBrk="1" hangingPunct="1"/>
            <a:r>
              <a:rPr lang="en-US" sz="3200" b="1" dirty="0">
                <a:latin typeface="+mn-lt"/>
              </a:rPr>
              <a:t>Example</a:t>
            </a:r>
            <a:r>
              <a:rPr lang="en-US" sz="3200" dirty="0">
                <a:latin typeface="+mn-lt"/>
              </a:rPr>
              <a:t>: Give your example to the right here:</a:t>
            </a:r>
          </a:p>
          <a:p>
            <a:pPr eaLnBrk="1" hangingPunct="1"/>
            <a:endParaRPr lang="en-US" sz="3200" dirty="0">
              <a:latin typeface="+mn-lt"/>
            </a:endParaRPr>
          </a:p>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The </a:t>
            </a:r>
            <a:r>
              <a:rPr lang="en-US" sz="3200" b="1" kern="100" dirty="0" err="1">
                <a:effectLst/>
                <a:latin typeface="+mn-lt"/>
                <a:ea typeface="Aptos" panose="020B0004020202020204" pitchFamily="34" charset="0"/>
                <a:cs typeface="Times New Roman" panose="02020603050405020304" pitchFamily="18" charset="0"/>
              </a:rPr>
              <a:t>best_dice</a:t>
            </a:r>
            <a:r>
              <a:rPr lang="en-US" sz="3200" b="1" kern="100" dirty="0">
                <a:effectLst/>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method takes all the dice configurations created in the above method and compares each pair to see which one performs better. It does this by checking how often one die wins against another in a series of tests. For each pair, it counts the number of wins and ties.</a:t>
            </a:r>
          </a:p>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After comparing all the dice, the method looks for the die that has the most wins and the fewest ties. This die is considered the best one based on these comparisons, and the method then selects and shows this top-performing die.</a:t>
            </a:r>
          </a:p>
          <a:p>
            <a:pPr marL="0" marR="0">
              <a:lnSpc>
                <a:spcPct val="107000"/>
              </a:lnSpc>
              <a:spcBef>
                <a:spcPts val="0"/>
              </a:spcBef>
              <a:spcAft>
                <a:spcPts val="800"/>
              </a:spcAft>
            </a:pPr>
            <a:endParaRPr lang="en-US" sz="3200" kern="100" dirty="0">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Times New Roman" panose="02020603050405020304" pitchFamily="18" charset="0"/>
            </a:endParaRPr>
          </a:p>
        </p:txBody>
      </p:sp>
      <p:sp>
        <p:nvSpPr>
          <p:cNvPr id="45" name="Rectangle 44"/>
          <p:cNvSpPr/>
          <p:nvPr/>
        </p:nvSpPr>
        <p:spPr>
          <a:xfrm>
            <a:off x="15361920" y="16468647"/>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More Dice Comparisons</a:t>
            </a:r>
          </a:p>
        </p:txBody>
      </p:sp>
      <p:pic>
        <p:nvPicPr>
          <p:cNvPr id="3" name="Picture 2">
            <a:extLst>
              <a:ext uri="{FF2B5EF4-FFF2-40B4-BE49-F238E27FC236}">
                <a16:creationId xmlns:a16="http://schemas.microsoft.com/office/drawing/2014/main" id="{DC3DE2A3-1AEE-479B-BA0A-480F222A9B03}"/>
              </a:ext>
            </a:extLst>
          </p:cNvPr>
          <p:cNvPicPr>
            <a:picLocks noChangeAspect="1"/>
          </p:cNvPicPr>
          <p:nvPr/>
        </p:nvPicPr>
        <p:blipFill>
          <a:blip r:embed="rId6"/>
          <a:stretch>
            <a:fillRect/>
          </a:stretch>
        </p:blipFill>
        <p:spPr>
          <a:xfrm>
            <a:off x="1008147" y="676565"/>
            <a:ext cx="3063167" cy="2908371"/>
          </a:xfrm>
          <a:prstGeom prst="rect">
            <a:avLst/>
          </a:prstGeom>
        </p:spPr>
      </p:pic>
      <p:pic>
        <p:nvPicPr>
          <p:cNvPr id="6" name="Picture 5">
            <a:extLst>
              <a:ext uri="{FF2B5EF4-FFF2-40B4-BE49-F238E27FC236}">
                <a16:creationId xmlns:a16="http://schemas.microsoft.com/office/drawing/2014/main" id="{3CA2932D-5DB9-DF8C-3EE5-226E781409F8}"/>
              </a:ext>
            </a:extLst>
          </p:cNvPr>
          <p:cNvPicPr>
            <a:picLocks noChangeAspect="1"/>
          </p:cNvPicPr>
          <p:nvPr/>
        </p:nvPicPr>
        <p:blipFill>
          <a:blip r:embed="rId7"/>
          <a:stretch>
            <a:fillRect/>
          </a:stretch>
        </p:blipFill>
        <p:spPr>
          <a:xfrm>
            <a:off x="2710602" y="25307183"/>
            <a:ext cx="10488489" cy="3010320"/>
          </a:xfrm>
          <a:prstGeom prst="rect">
            <a:avLst/>
          </a:prstGeom>
          <a:ln>
            <a:solidFill>
              <a:schemeClr val="tx1"/>
            </a:solidFill>
          </a:ln>
        </p:spPr>
      </p:pic>
      <p:pic>
        <p:nvPicPr>
          <p:cNvPr id="19" name="Picture 18">
            <a:extLst>
              <a:ext uri="{FF2B5EF4-FFF2-40B4-BE49-F238E27FC236}">
                <a16:creationId xmlns:a16="http://schemas.microsoft.com/office/drawing/2014/main" id="{CA7F02E4-CD79-FAA7-243E-7D1924AC8F1C}"/>
              </a:ext>
            </a:extLst>
          </p:cNvPr>
          <p:cNvPicPr>
            <a:picLocks noChangeAspect="1"/>
          </p:cNvPicPr>
          <p:nvPr/>
        </p:nvPicPr>
        <p:blipFill rotWithShape="1">
          <a:blip r:embed="rId8"/>
          <a:srcRect r="62458"/>
          <a:stretch/>
        </p:blipFill>
        <p:spPr>
          <a:xfrm>
            <a:off x="5995415" y="14303183"/>
            <a:ext cx="3918861" cy="3777171"/>
          </a:xfrm>
          <a:prstGeom prst="rect">
            <a:avLst/>
          </a:prstGeom>
          <a:ln>
            <a:solidFill>
              <a:schemeClr val="tx1"/>
            </a:solidFill>
          </a:ln>
        </p:spPr>
      </p:pic>
      <p:pic>
        <p:nvPicPr>
          <p:cNvPr id="21" name="Picture 20">
            <a:extLst>
              <a:ext uri="{FF2B5EF4-FFF2-40B4-BE49-F238E27FC236}">
                <a16:creationId xmlns:a16="http://schemas.microsoft.com/office/drawing/2014/main" id="{72E9D892-71CF-7A43-B237-2394F5BF711F}"/>
              </a:ext>
            </a:extLst>
          </p:cNvPr>
          <p:cNvPicPr>
            <a:picLocks noChangeAspect="1"/>
          </p:cNvPicPr>
          <p:nvPr/>
        </p:nvPicPr>
        <p:blipFill rotWithShape="1">
          <a:blip r:embed="rId9"/>
          <a:srcRect r="572" b="54117"/>
          <a:stretch/>
        </p:blipFill>
        <p:spPr>
          <a:xfrm>
            <a:off x="16288604" y="12117489"/>
            <a:ext cx="11277597" cy="2499362"/>
          </a:xfrm>
          <a:prstGeom prst="rect">
            <a:avLst/>
          </a:prstGeom>
          <a:ln>
            <a:solidFill>
              <a:schemeClr val="tx1"/>
            </a:solidFill>
          </a:ln>
        </p:spPr>
      </p:pic>
      <p:pic>
        <p:nvPicPr>
          <p:cNvPr id="23" name="Picture 22">
            <a:extLst>
              <a:ext uri="{FF2B5EF4-FFF2-40B4-BE49-F238E27FC236}">
                <a16:creationId xmlns:a16="http://schemas.microsoft.com/office/drawing/2014/main" id="{637B3BB4-70D4-01EF-773D-4F270A14BA3F}"/>
              </a:ext>
            </a:extLst>
          </p:cNvPr>
          <p:cNvPicPr>
            <a:picLocks noChangeAspect="1"/>
          </p:cNvPicPr>
          <p:nvPr/>
        </p:nvPicPr>
        <p:blipFill rotWithShape="1">
          <a:blip r:embed="rId9"/>
          <a:srcRect t="50000" r="413" b="2046"/>
          <a:stretch/>
        </p:blipFill>
        <p:spPr>
          <a:xfrm>
            <a:off x="16306800" y="8971489"/>
            <a:ext cx="11277598" cy="2499362"/>
          </a:xfrm>
          <a:prstGeom prst="rect">
            <a:avLst/>
          </a:prstGeom>
          <a:ln>
            <a:solidFill>
              <a:schemeClr val="tx1"/>
            </a:solidFill>
          </a:ln>
        </p:spPr>
      </p:pic>
      <p:sp>
        <p:nvSpPr>
          <p:cNvPr id="29" name="TextBox 28">
            <a:extLst>
              <a:ext uri="{FF2B5EF4-FFF2-40B4-BE49-F238E27FC236}">
                <a16:creationId xmlns:a16="http://schemas.microsoft.com/office/drawing/2014/main" id="{D43723A2-6131-23ED-A860-A2CA70FAD474}"/>
              </a:ext>
            </a:extLst>
          </p:cNvPr>
          <p:cNvSpPr txBox="1"/>
          <p:nvPr/>
        </p:nvSpPr>
        <p:spPr>
          <a:xfrm>
            <a:off x="13199092" y="30143546"/>
            <a:ext cx="13166108" cy="2308324"/>
          </a:xfrm>
          <a:prstGeom prst="rect">
            <a:avLst/>
          </a:prstGeom>
          <a:noFill/>
        </p:spPr>
        <p:txBody>
          <a:bodyPr wrap="square">
            <a:spAutoFit/>
          </a:bodyPr>
          <a:lstStyle/>
          <a:p>
            <a:pPr eaLnBrk="1" hangingPunct="1"/>
            <a:r>
              <a:rPr lang="en-US" sz="2400" b="0" dirty="0">
                <a:solidFill>
                  <a:srgbClr val="000000"/>
                </a:solidFill>
                <a:effectLst/>
                <a:latin typeface="Calibri" panose="020F0502020204030204" pitchFamily="34" charset="0"/>
              </a:rPr>
              <a:t>This research was supported by the College of Sciences and Mathematics as part of the Undergraduate Research Experience at Stephen F. Austin State University.</a:t>
            </a:r>
            <a:r>
              <a:rPr lang="en-US" sz="2400" dirty="0">
                <a:latin typeface="Calibri" pitchFamily="34" charset="0"/>
              </a:rPr>
              <a:t> I’d like to extend a thank you to Stephen F. Austin State University and Jeremy Becnel for providing an opportunity to get involved in a Research Experience, as it has been an insightful and rewarding process. </a:t>
            </a:r>
          </a:p>
          <a:p>
            <a:pPr eaLnBrk="1" hangingPunct="1"/>
            <a:r>
              <a:rPr lang="en-US" sz="2400" dirty="0">
                <a:latin typeface="Calibri" pitchFamily="34" charset="0"/>
              </a:rPr>
              <a:t>Thank you to the Computer Science department for the workspace and the equipment used throughout the entirety of the project.</a:t>
            </a:r>
          </a:p>
        </p:txBody>
      </p:sp>
      <p:sp>
        <p:nvSpPr>
          <p:cNvPr id="31" name="TextBox 30">
            <a:extLst>
              <a:ext uri="{FF2B5EF4-FFF2-40B4-BE49-F238E27FC236}">
                <a16:creationId xmlns:a16="http://schemas.microsoft.com/office/drawing/2014/main" id="{16617337-6F32-BCEF-D7D7-E9A3BCFD8BDE}"/>
              </a:ext>
            </a:extLst>
          </p:cNvPr>
          <p:cNvSpPr txBox="1"/>
          <p:nvPr/>
        </p:nvSpPr>
        <p:spPr>
          <a:xfrm>
            <a:off x="12804648" y="29146503"/>
            <a:ext cx="8683752" cy="769441"/>
          </a:xfrm>
          <a:prstGeom prst="rect">
            <a:avLst/>
          </a:prstGeom>
          <a:noFill/>
        </p:spPr>
        <p:txBody>
          <a:bodyPr wrap="square">
            <a:spAutoFit/>
          </a:bodyPr>
          <a:lstStyle/>
          <a:p>
            <a:r>
              <a:rPr lang="en-US" sz="4400" b="1" dirty="0"/>
              <a:t>Acknowledgements</a:t>
            </a:r>
          </a:p>
        </p:txBody>
      </p:sp>
      <p:sp>
        <p:nvSpPr>
          <p:cNvPr id="9" name="Rectangle 8">
            <a:extLst>
              <a:ext uri="{FF2B5EF4-FFF2-40B4-BE49-F238E27FC236}">
                <a16:creationId xmlns:a16="http://schemas.microsoft.com/office/drawing/2014/main" id="{DE024D36-1DDE-D6E7-0830-7ED81574BF98}"/>
              </a:ext>
            </a:extLst>
          </p:cNvPr>
          <p:cNvSpPr/>
          <p:nvPr/>
        </p:nvSpPr>
        <p:spPr>
          <a:xfrm>
            <a:off x="29260800" y="4629533"/>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Bells Triangle Theorem</a:t>
            </a:r>
          </a:p>
        </p:txBody>
      </p:sp>
      <p:pic>
        <p:nvPicPr>
          <p:cNvPr id="28" name="Picture 27">
            <a:extLst>
              <a:ext uri="{FF2B5EF4-FFF2-40B4-BE49-F238E27FC236}">
                <a16:creationId xmlns:a16="http://schemas.microsoft.com/office/drawing/2014/main" id="{6ABD83B1-C1BB-DEA5-8795-52694A1E21BC}"/>
              </a:ext>
            </a:extLst>
          </p:cNvPr>
          <p:cNvPicPr>
            <a:picLocks noChangeAspect="1"/>
          </p:cNvPicPr>
          <p:nvPr/>
        </p:nvPicPr>
        <p:blipFill>
          <a:blip r:embed="rId10"/>
          <a:stretch>
            <a:fillRect/>
          </a:stretch>
        </p:blipFill>
        <p:spPr>
          <a:xfrm>
            <a:off x="18228007" y="20322092"/>
            <a:ext cx="5921800" cy="1642663"/>
          </a:xfrm>
          <a:prstGeom prst="rect">
            <a:avLst/>
          </a:prstGeom>
          <a:ln>
            <a:solidFill>
              <a:schemeClr val="tx1"/>
            </a:solidFill>
          </a:ln>
        </p:spPr>
      </p:pic>
      <p:pic>
        <p:nvPicPr>
          <p:cNvPr id="40" name="Picture 39">
            <a:extLst>
              <a:ext uri="{FF2B5EF4-FFF2-40B4-BE49-F238E27FC236}">
                <a16:creationId xmlns:a16="http://schemas.microsoft.com/office/drawing/2014/main" id="{48F079EA-E6B1-731B-605A-4AFFC5FAB50C}"/>
              </a:ext>
            </a:extLst>
          </p:cNvPr>
          <p:cNvPicPr>
            <a:picLocks noChangeAspect="1"/>
          </p:cNvPicPr>
          <p:nvPr/>
        </p:nvPicPr>
        <p:blipFill>
          <a:blip r:embed="rId11"/>
          <a:stretch>
            <a:fillRect/>
          </a:stretch>
        </p:blipFill>
        <p:spPr>
          <a:xfrm>
            <a:off x="18234831" y="22704428"/>
            <a:ext cx="5980654" cy="3310048"/>
          </a:xfrm>
          <a:prstGeom prst="rect">
            <a:avLst/>
          </a:prstGeom>
          <a:ln>
            <a:solidFill>
              <a:schemeClr val="tx1"/>
            </a:solidFill>
          </a:ln>
        </p:spPr>
      </p:pic>
      <p:pic>
        <p:nvPicPr>
          <p:cNvPr id="22" name="Picture 21">
            <a:extLst>
              <a:ext uri="{FF2B5EF4-FFF2-40B4-BE49-F238E27FC236}">
                <a16:creationId xmlns:a16="http://schemas.microsoft.com/office/drawing/2014/main" id="{9739A0A6-476C-6EEF-7E0F-6B9DF43C3B1C}"/>
              </a:ext>
            </a:extLst>
          </p:cNvPr>
          <p:cNvPicPr>
            <a:picLocks noChangeAspect="1"/>
          </p:cNvPicPr>
          <p:nvPr/>
        </p:nvPicPr>
        <p:blipFill>
          <a:blip r:embed="rId12"/>
          <a:stretch>
            <a:fillRect/>
          </a:stretch>
        </p:blipFill>
        <p:spPr>
          <a:xfrm>
            <a:off x="32022189" y="8288261"/>
            <a:ext cx="7644581" cy="1698062"/>
          </a:xfrm>
          <a:prstGeom prst="rect">
            <a:avLst/>
          </a:prstGeom>
          <a:ln>
            <a:solidFill>
              <a:srgbClr val="7030A0"/>
            </a:solidFill>
          </a:ln>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17661</TotalTime>
  <Words>1130</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Symbol</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Jeremy Becnel</cp:lastModifiedBy>
  <cp:revision>110</cp:revision>
  <cp:lastPrinted>2017-11-03T00:56:36Z</cp:lastPrinted>
  <dcterms:created xsi:type="dcterms:W3CDTF">2013-02-10T21:14:48Z</dcterms:created>
  <dcterms:modified xsi:type="dcterms:W3CDTF">2024-09-02T23:37:21Z</dcterms:modified>
</cp:coreProperties>
</file>