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handoutMasterIdLst>
    <p:handoutMasterId r:id="rId4"/>
  </p:handoutMasterIdLst>
  <p:sldIdLst>
    <p:sldId id="256" r:id="rId2"/>
  </p:sldIdLst>
  <p:sldSz cx="43891200" cy="329184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0F4"/>
    <a:srgbClr val="5F259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9A6CF-2F2F-40FB-9B2C-B3F79B6DB9B0}" v="43" dt="2024-11-03T21:32:13.945"/>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08" autoAdjust="0"/>
    <p:restoredTop sz="94676" autoAdjust="0"/>
  </p:normalViewPr>
  <p:slideViewPr>
    <p:cSldViewPr>
      <p:cViewPr>
        <p:scale>
          <a:sx n="40" d="100"/>
          <a:sy n="40" d="100"/>
        </p:scale>
        <p:origin x="-1536" y="-242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383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Heeren" userId="b9b6226669082583" providerId="LiveId" clId="{8759A6CF-2F2F-40FB-9B2C-B3F79B6DB9B0}"/>
    <pc:docChg chg="undo custSel modSld">
      <pc:chgData name="Mary Heeren" userId="b9b6226669082583" providerId="LiveId" clId="{8759A6CF-2F2F-40FB-9B2C-B3F79B6DB9B0}" dt="2024-11-03T21:55:43.666" v="5370" actId="20577"/>
      <pc:docMkLst>
        <pc:docMk/>
      </pc:docMkLst>
      <pc:sldChg chg="addSp delSp modSp mod">
        <pc:chgData name="Mary Heeren" userId="b9b6226669082583" providerId="LiveId" clId="{8759A6CF-2F2F-40FB-9B2C-B3F79B6DB9B0}" dt="2024-11-03T21:55:43.666" v="5370" actId="20577"/>
        <pc:sldMkLst>
          <pc:docMk/>
          <pc:sldMk cId="2251251862" sldId="256"/>
        </pc:sldMkLst>
        <pc:spChg chg="mod">
          <ac:chgData name="Mary Heeren" userId="b9b6226669082583" providerId="LiveId" clId="{8759A6CF-2F2F-40FB-9B2C-B3F79B6DB9B0}" dt="2024-10-28T20:19:35.866" v="4729" actId="20577"/>
          <ac:spMkLst>
            <pc:docMk/>
            <pc:sldMk cId="2251251862" sldId="256"/>
            <ac:spMk id="4" creationId="{00000000-0000-0000-0000-000000000000}"/>
          </ac:spMkLst>
        </pc:spChg>
        <pc:spChg chg="mod">
          <ac:chgData name="Mary Heeren" userId="b9b6226669082583" providerId="LiveId" clId="{8759A6CF-2F2F-40FB-9B2C-B3F79B6DB9B0}" dt="2024-10-27T19:50:00.697" v="4683" actId="1076"/>
          <ac:spMkLst>
            <pc:docMk/>
            <pc:sldMk cId="2251251862" sldId="256"/>
            <ac:spMk id="9" creationId="{DE024D36-1DDE-D6E7-0830-7ED81574BF98}"/>
          </ac:spMkLst>
        </pc:spChg>
        <pc:spChg chg="mod">
          <ac:chgData name="Mary Heeren" userId="b9b6226669082583" providerId="LiveId" clId="{8759A6CF-2F2F-40FB-9B2C-B3F79B6DB9B0}" dt="2024-10-18T18:06:02.907" v="0"/>
          <ac:spMkLst>
            <pc:docMk/>
            <pc:sldMk cId="2251251862" sldId="256"/>
            <ac:spMk id="10" creationId="{00000000-0000-0000-0000-000000000000}"/>
          </ac:spMkLst>
        </pc:spChg>
        <pc:spChg chg="mod">
          <ac:chgData name="Mary Heeren" userId="b9b6226669082583" providerId="LiveId" clId="{8759A6CF-2F2F-40FB-9B2C-B3F79B6DB9B0}" dt="2024-10-27T13:53:53.844" v="4667" actId="113"/>
          <ac:spMkLst>
            <pc:docMk/>
            <pc:sldMk cId="2251251862" sldId="256"/>
            <ac:spMk id="11" creationId="{00000000-0000-0000-0000-000000000000}"/>
          </ac:spMkLst>
        </pc:spChg>
        <pc:spChg chg="mod">
          <ac:chgData name="Mary Heeren" userId="b9b6226669082583" providerId="LiveId" clId="{8759A6CF-2F2F-40FB-9B2C-B3F79B6DB9B0}" dt="2024-11-03T21:50:47.869" v="5316" actId="14100"/>
          <ac:spMkLst>
            <pc:docMk/>
            <pc:sldMk cId="2251251862" sldId="256"/>
            <ac:spMk id="12" creationId="{00000000-0000-0000-0000-000000000000}"/>
          </ac:spMkLst>
        </pc:spChg>
        <pc:spChg chg="mod">
          <ac:chgData name="Mary Heeren" userId="b9b6226669082583" providerId="LiveId" clId="{8759A6CF-2F2F-40FB-9B2C-B3F79B6DB9B0}" dt="2024-11-03T21:55:43.666" v="5370" actId="20577"/>
          <ac:spMkLst>
            <pc:docMk/>
            <pc:sldMk cId="2251251862" sldId="256"/>
            <ac:spMk id="13" creationId="{00000000-0000-0000-0000-000000000000}"/>
          </ac:spMkLst>
        </pc:spChg>
        <pc:spChg chg="mod">
          <ac:chgData name="Mary Heeren" userId="b9b6226669082583" providerId="LiveId" clId="{8759A6CF-2F2F-40FB-9B2C-B3F79B6DB9B0}" dt="2024-10-27T19:51:07.908" v="4684" actId="33524"/>
          <ac:spMkLst>
            <pc:docMk/>
            <pc:sldMk cId="2251251862" sldId="256"/>
            <ac:spMk id="14" creationId="{00000000-0000-0000-0000-000000000000}"/>
          </ac:spMkLst>
        </pc:spChg>
        <pc:spChg chg="mod">
          <ac:chgData name="Mary Heeren" userId="b9b6226669082583" providerId="LiveId" clId="{8759A6CF-2F2F-40FB-9B2C-B3F79B6DB9B0}" dt="2024-11-03T20:42:34.574" v="4738" actId="113"/>
          <ac:spMkLst>
            <pc:docMk/>
            <pc:sldMk cId="2251251862" sldId="256"/>
            <ac:spMk id="15" creationId="{00000000-0000-0000-0000-000000000000}"/>
          </ac:spMkLst>
        </pc:spChg>
        <pc:spChg chg="mod">
          <ac:chgData name="Mary Heeren" userId="b9b6226669082583" providerId="LiveId" clId="{8759A6CF-2F2F-40FB-9B2C-B3F79B6DB9B0}" dt="2024-11-03T21:54:25.771" v="5361" actId="20577"/>
          <ac:spMkLst>
            <pc:docMk/>
            <pc:sldMk cId="2251251862" sldId="256"/>
            <ac:spMk id="26" creationId="{00000000-0000-0000-0000-000000000000}"/>
          </ac:spMkLst>
        </pc:spChg>
        <pc:spChg chg="mod">
          <ac:chgData name="Mary Heeren" userId="b9b6226669082583" providerId="LiveId" clId="{8759A6CF-2F2F-40FB-9B2C-B3F79B6DB9B0}" dt="2024-10-21T23:21:56.904" v="686" actId="20577"/>
          <ac:spMkLst>
            <pc:docMk/>
            <pc:sldMk cId="2251251862" sldId="256"/>
            <ac:spMk id="29" creationId="{D43723A2-6131-23ED-A860-A2CA70FAD474}"/>
          </ac:spMkLst>
        </pc:spChg>
        <pc:spChg chg="mod">
          <ac:chgData name="Mary Heeren" userId="b9b6226669082583" providerId="LiveId" clId="{8759A6CF-2F2F-40FB-9B2C-B3F79B6DB9B0}" dt="2024-10-21T23:29:18.068" v="695" actId="20577"/>
          <ac:spMkLst>
            <pc:docMk/>
            <pc:sldMk cId="2251251862" sldId="256"/>
            <ac:spMk id="33" creationId="{00000000-0000-0000-0000-000000000000}"/>
          </ac:spMkLst>
        </pc:spChg>
        <pc:spChg chg="mod">
          <ac:chgData name="Mary Heeren" userId="b9b6226669082583" providerId="LiveId" clId="{8759A6CF-2F2F-40FB-9B2C-B3F79B6DB9B0}" dt="2024-11-03T21:45:28.623" v="4941" actId="1076"/>
          <ac:spMkLst>
            <pc:docMk/>
            <pc:sldMk cId="2251251862" sldId="256"/>
            <ac:spMk id="34" creationId="{00000000-0000-0000-0000-000000000000}"/>
          </ac:spMkLst>
        </pc:spChg>
        <pc:spChg chg="mod">
          <ac:chgData name="Mary Heeren" userId="b9b6226669082583" providerId="LiveId" clId="{8759A6CF-2F2F-40FB-9B2C-B3F79B6DB9B0}" dt="2024-10-28T20:08:48.842" v="4690" actId="1076"/>
          <ac:spMkLst>
            <pc:docMk/>
            <pc:sldMk cId="2251251862" sldId="256"/>
            <ac:spMk id="45" creationId="{00000000-0000-0000-0000-000000000000}"/>
          </ac:spMkLst>
        </pc:spChg>
        <pc:picChg chg="add mod">
          <ac:chgData name="Mary Heeren" userId="b9b6226669082583" providerId="LiveId" clId="{8759A6CF-2F2F-40FB-9B2C-B3F79B6DB9B0}" dt="2024-11-03T21:54:44.988" v="5362" actId="14100"/>
          <ac:picMkLst>
            <pc:docMk/>
            <pc:sldMk cId="2251251862" sldId="256"/>
            <ac:picMk id="6" creationId="{107D1107-B231-39C4-11CD-46CBD4C6CCE2}"/>
          </ac:picMkLst>
        </pc:picChg>
        <pc:picChg chg="del">
          <ac:chgData name="Mary Heeren" userId="b9b6226669082583" providerId="LiveId" clId="{8759A6CF-2F2F-40FB-9B2C-B3F79B6DB9B0}" dt="2024-10-18T18:06:57.029" v="3" actId="478"/>
          <ac:picMkLst>
            <pc:docMk/>
            <pc:sldMk cId="2251251862" sldId="256"/>
            <ac:picMk id="6" creationId="{3CA2932D-5DB9-DF8C-3EE5-226E781409F8}"/>
          </ac:picMkLst>
        </pc:picChg>
        <pc:picChg chg="add del mod">
          <ac:chgData name="Mary Heeren" userId="b9b6226669082583" providerId="LiveId" clId="{8759A6CF-2F2F-40FB-9B2C-B3F79B6DB9B0}" dt="2024-10-20T20:47:28.218" v="282" actId="478"/>
          <ac:picMkLst>
            <pc:docMk/>
            <pc:sldMk cId="2251251862" sldId="256"/>
            <ac:picMk id="7" creationId="{879ECB07-2A0F-9578-E711-FFAEC324AA84}"/>
          </ac:picMkLst>
        </pc:picChg>
        <pc:picChg chg="add del mod">
          <ac:chgData name="Mary Heeren" userId="b9b6226669082583" providerId="LiveId" clId="{8759A6CF-2F2F-40FB-9B2C-B3F79B6DB9B0}" dt="2024-11-03T21:30:05.685" v="4770" actId="478"/>
          <ac:picMkLst>
            <pc:docMk/>
            <pc:sldMk cId="2251251862" sldId="256"/>
            <ac:picMk id="8" creationId="{DE59CBEE-86CB-3328-92F8-38B9FC894E63}"/>
          </ac:picMkLst>
        </pc:picChg>
        <pc:picChg chg="add del mod">
          <ac:chgData name="Mary Heeren" userId="b9b6226669082583" providerId="LiveId" clId="{8759A6CF-2F2F-40FB-9B2C-B3F79B6DB9B0}" dt="2024-10-20T20:44:04.110" v="278" actId="478"/>
          <ac:picMkLst>
            <pc:docMk/>
            <pc:sldMk cId="2251251862" sldId="256"/>
            <ac:picMk id="16" creationId="{A1DD4AF2-CB32-A3D5-D972-22CBFF36DC9B}"/>
          </ac:picMkLst>
        </pc:picChg>
        <pc:picChg chg="add mod">
          <ac:chgData name="Mary Heeren" userId="b9b6226669082583" providerId="LiveId" clId="{8759A6CF-2F2F-40FB-9B2C-B3F79B6DB9B0}" dt="2024-11-03T21:47:28.895" v="4956" actId="14100"/>
          <ac:picMkLst>
            <pc:docMk/>
            <pc:sldMk cId="2251251862" sldId="256"/>
            <ac:picMk id="17" creationId="{A1DE0511-100E-0432-70E6-3DBB11DD371A}"/>
          </ac:picMkLst>
        </pc:picChg>
        <pc:picChg chg="add del mod">
          <ac:chgData name="Mary Heeren" userId="b9b6226669082583" providerId="LiveId" clId="{8759A6CF-2F2F-40FB-9B2C-B3F79B6DB9B0}" dt="2024-10-21T23:16:05.508" v="445" actId="478"/>
          <ac:picMkLst>
            <pc:docMk/>
            <pc:sldMk cId="2251251862" sldId="256"/>
            <ac:picMk id="18" creationId="{0B0293FD-57C3-8B2C-7305-8D676B6E632E}"/>
          </ac:picMkLst>
        </pc:picChg>
        <pc:picChg chg="del">
          <ac:chgData name="Mary Heeren" userId="b9b6226669082583" providerId="LiveId" clId="{8759A6CF-2F2F-40FB-9B2C-B3F79B6DB9B0}" dt="2024-10-18T18:06:55.653" v="2" actId="478"/>
          <ac:picMkLst>
            <pc:docMk/>
            <pc:sldMk cId="2251251862" sldId="256"/>
            <ac:picMk id="19" creationId="{CA7F02E4-CD79-FAA7-243E-7D1924AC8F1C}"/>
          </ac:picMkLst>
        </pc:picChg>
        <pc:picChg chg="del mod">
          <ac:chgData name="Mary Heeren" userId="b9b6226669082583" providerId="LiveId" clId="{8759A6CF-2F2F-40FB-9B2C-B3F79B6DB9B0}" dt="2024-11-03T21:29:55.883" v="4766" actId="478"/>
          <ac:picMkLst>
            <pc:docMk/>
            <pc:sldMk cId="2251251862" sldId="256"/>
            <ac:picMk id="21" creationId="{72E9D892-71CF-7A43-B237-2394F5BF711F}"/>
          </ac:picMkLst>
        </pc:picChg>
        <pc:picChg chg="del mod">
          <ac:chgData name="Mary Heeren" userId="b9b6226669082583" providerId="LiveId" clId="{8759A6CF-2F2F-40FB-9B2C-B3F79B6DB9B0}" dt="2024-10-27T13:13:07.954" v="2396" actId="478"/>
          <ac:picMkLst>
            <pc:docMk/>
            <pc:sldMk cId="2251251862" sldId="256"/>
            <ac:picMk id="22" creationId="{9739A0A6-476C-6EEF-7E0F-6B9DF43C3B1C}"/>
          </ac:picMkLst>
        </pc:picChg>
        <pc:picChg chg="del mod">
          <ac:chgData name="Mary Heeren" userId="b9b6226669082583" providerId="LiveId" clId="{8759A6CF-2F2F-40FB-9B2C-B3F79B6DB9B0}" dt="2024-11-03T20:53:47.848" v="4757" actId="478"/>
          <ac:picMkLst>
            <pc:docMk/>
            <pc:sldMk cId="2251251862" sldId="256"/>
            <ac:picMk id="23" creationId="{637B3BB4-70D4-01EF-773D-4F270A14BA3F}"/>
          </ac:picMkLst>
        </pc:picChg>
        <pc:picChg chg="del">
          <ac:chgData name="Mary Heeren" userId="b9b6226669082583" providerId="LiveId" clId="{8759A6CF-2F2F-40FB-9B2C-B3F79B6DB9B0}" dt="2024-10-21T23:33:43.646" v="747" actId="478"/>
          <ac:picMkLst>
            <pc:docMk/>
            <pc:sldMk cId="2251251862" sldId="256"/>
            <ac:picMk id="28" creationId="{6ABD83B1-C1BB-DEA5-8795-52694A1E21BC}"/>
          </ac:picMkLst>
        </pc:picChg>
        <pc:picChg chg="add mod">
          <ac:chgData name="Mary Heeren" userId="b9b6226669082583" providerId="LiveId" clId="{8759A6CF-2F2F-40FB-9B2C-B3F79B6DB9B0}" dt="2024-10-21T23:28:30.220" v="688" actId="1076"/>
          <ac:picMkLst>
            <pc:docMk/>
            <pc:sldMk cId="2251251862" sldId="256"/>
            <ac:picMk id="30" creationId="{C9C911B9-1B0F-DCA3-7D3F-36046FB64CED}"/>
          </ac:picMkLst>
        </pc:picChg>
        <pc:picChg chg="del">
          <ac:chgData name="Mary Heeren" userId="b9b6226669082583" providerId="LiveId" clId="{8759A6CF-2F2F-40FB-9B2C-B3F79B6DB9B0}" dt="2024-10-21T23:33:44.858" v="748" actId="478"/>
          <ac:picMkLst>
            <pc:docMk/>
            <pc:sldMk cId="2251251862" sldId="256"/>
            <ac:picMk id="40" creationId="{48F079EA-E6B1-731B-605A-4AFFC5FAB50C}"/>
          </ac:picMkLst>
        </pc:picChg>
        <pc:picChg chg="add mod">
          <ac:chgData name="Mary Heeren" userId="b9b6226669082583" providerId="LiveId" clId="{8759A6CF-2F2F-40FB-9B2C-B3F79B6DB9B0}" dt="2024-10-18T18:57:33.930" v="61" actId="1076"/>
          <ac:picMkLst>
            <pc:docMk/>
            <pc:sldMk cId="2251251862" sldId="256"/>
            <ac:picMk id="1026" creationId="{CE9A83DC-DEAD-2391-6519-C88267F0F2B0}"/>
          </ac:picMkLst>
        </pc:picChg>
        <pc:picChg chg="add mod">
          <ac:chgData name="Mary Heeren" userId="b9b6226669082583" providerId="LiveId" clId="{8759A6CF-2F2F-40FB-9B2C-B3F79B6DB9B0}" dt="2024-10-21T23:28:39.127" v="690" actId="1076"/>
          <ac:picMkLst>
            <pc:docMk/>
            <pc:sldMk cId="2251251862" sldId="256"/>
            <ac:picMk id="1028" creationId="{FACEF0A8-740A-43AF-CB32-72FB3BD54465}"/>
          </ac:picMkLst>
        </pc:picChg>
        <pc:picChg chg="add mod">
          <ac:chgData name="Mary Heeren" userId="b9b6226669082583" providerId="LiveId" clId="{8759A6CF-2F2F-40FB-9B2C-B3F79B6DB9B0}" dt="2024-10-21T23:28:44.849" v="691" actId="166"/>
          <ac:picMkLst>
            <pc:docMk/>
            <pc:sldMk cId="2251251862" sldId="256"/>
            <ac:picMk id="1030" creationId="{B65C70D2-60D1-CAF3-23AA-A305C0D2638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713AA6-6EE6-4DD7-854C-324C5E6CBFE2}"/>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6ACCDD1-C67B-4D69-A51E-66AAD5F9BF20}"/>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7151A46D-D41C-4A90-A00B-41DB1F43CE1D}" type="datetimeFigureOut">
              <a:rPr lang="en-US" smtClean="0"/>
              <a:t>11/3/2024</a:t>
            </a:fld>
            <a:endParaRPr lang="en-US"/>
          </a:p>
        </p:txBody>
      </p:sp>
      <p:sp>
        <p:nvSpPr>
          <p:cNvPr id="4" name="Footer Placeholder 3">
            <a:extLst>
              <a:ext uri="{FF2B5EF4-FFF2-40B4-BE49-F238E27FC236}">
                <a16:creationId xmlns:a16="http://schemas.microsoft.com/office/drawing/2014/main" id="{4975C91C-1B2D-4292-A03A-28509660F97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263792-A0FF-4947-8FAD-56137AA4AA08}"/>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2D4865E-9517-4FD8-B532-27BBF85F163D}" type="slidenum">
              <a:rPr lang="en-US" smtClean="0"/>
              <a:t>‹#›</a:t>
            </a:fld>
            <a:endParaRPr lang="en-US"/>
          </a:p>
        </p:txBody>
      </p:sp>
    </p:spTree>
    <p:extLst>
      <p:ext uri="{BB962C8B-B14F-4D97-AF65-F5344CB8AC3E}">
        <p14:creationId xmlns:p14="http://schemas.microsoft.com/office/powerpoint/2010/main" val="293098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06CA19FA-A97A-4A00-A435-23AB33AC757B}" type="datetimeFigureOut">
              <a:rPr lang="en-US" smtClean="0"/>
              <a:t>11/3/2024</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71D18251-6D2E-4AA4-95FA-BF75046D38D0}" type="slidenum">
              <a:rPr lang="en-US" smtClean="0"/>
              <a:t>‹#›</a:t>
            </a:fld>
            <a:endParaRPr lang="en-US"/>
          </a:p>
        </p:txBody>
      </p:sp>
    </p:spTree>
    <p:extLst>
      <p:ext uri="{BB962C8B-B14F-4D97-AF65-F5344CB8AC3E}">
        <p14:creationId xmlns:p14="http://schemas.microsoft.com/office/powerpoint/2010/main" val="257510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D18251-6D2E-4AA4-95FA-BF75046D38D0}" type="slidenum">
              <a:rPr lang="en-US" smtClean="0"/>
              <a:t>1</a:t>
            </a:fld>
            <a:endParaRPr lang="en-US"/>
          </a:p>
        </p:txBody>
      </p:sp>
    </p:spTree>
    <p:extLst>
      <p:ext uri="{BB962C8B-B14F-4D97-AF65-F5344CB8AC3E}">
        <p14:creationId xmlns:p14="http://schemas.microsoft.com/office/powerpoint/2010/main" val="3942997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11/3/2024</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5F259F"/>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E1D0F4"/>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a:extLst>
              <a:ext uri="{FF2B5EF4-FFF2-40B4-BE49-F238E27FC236}">
                <a16:creationId xmlns:a16="http://schemas.microsoft.com/office/drawing/2014/main" id="{2635A212-2F14-4E54-B188-2E68FF297809}"/>
              </a:ext>
            </a:extLst>
          </p:cNvPr>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lgn="ctr">
              <a:spcBef>
                <a:spcPts val="0"/>
              </a:spcBef>
              <a:spcAft>
                <a:spcPts val="1800"/>
              </a:spcAft>
            </a:pPr>
            <a:r>
              <a:rPr lang="en-US" sz="3600" dirty="0">
                <a:solidFill>
                  <a:srgbClr val="7F7F7F"/>
                </a:solidFill>
                <a:latin typeface="Calibri" pitchFamily="34" charset="0"/>
                <a:cs typeface="Calibri" panose="020F0502020204030204" pitchFamily="34" charset="0"/>
              </a:rPr>
              <a:t>[This sidebar area does not print.] </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Poster Print Size:</a:t>
            </a:r>
            <a:endParaRPr sz="66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Placeholders</a:t>
            </a:r>
            <a:r>
              <a:rPr sz="6600" dirty="0">
                <a:solidFill>
                  <a:srgbClr val="7F7F7F"/>
                </a:solidFill>
                <a:latin typeface="Calibri" pitchFamily="34" charset="0"/>
                <a:cs typeface="Calibri" panose="020F0502020204030204" pitchFamily="34" charset="0"/>
              </a:rPr>
              <a:t>:</a:t>
            </a:r>
          </a:p>
          <a:p>
            <a:pPr lvl="0">
              <a:spcBef>
                <a:spcPts val="0"/>
              </a:spcBef>
              <a:spcAft>
                <a:spcPts val="1800"/>
              </a:spcAft>
            </a:pPr>
            <a:r>
              <a:rPr sz="4800" dirty="0">
                <a:solidFill>
                  <a:srgbClr val="7F7F7F"/>
                </a:solidFill>
                <a:latin typeface="Calibri" pitchFamily="34" charset="0"/>
                <a:cs typeface="Calibri" panose="020F0502020204030204" pitchFamily="34" charset="0"/>
              </a:rPr>
              <a:t>The </a:t>
            </a:r>
            <a:r>
              <a:rPr lang="en-US" sz="4800" dirty="0">
                <a:solidFill>
                  <a:srgbClr val="7F7F7F"/>
                </a:solidFill>
                <a:latin typeface="Calibri" pitchFamily="34" charset="0"/>
                <a:cs typeface="Calibri" panose="020F0502020204030204" pitchFamily="34" charset="0"/>
              </a:rPr>
              <a:t>various elements included</a:t>
            </a:r>
            <a:r>
              <a:rPr sz="4800" dirty="0">
                <a:solidFill>
                  <a:srgbClr val="7F7F7F"/>
                </a:solidFill>
                <a:latin typeface="Calibri" pitchFamily="34" charset="0"/>
                <a:cs typeface="Calibri" panose="020F0502020204030204" pitchFamily="34" charset="0"/>
              </a:rPr>
              <a:t> in this </a:t>
            </a:r>
            <a:r>
              <a:rPr lang="en-US" sz="4800" dirty="0">
                <a:solidFill>
                  <a:srgbClr val="7F7F7F"/>
                </a:solidFill>
                <a:latin typeface="Calibri" pitchFamily="34" charset="0"/>
                <a:cs typeface="Calibri" panose="020F0502020204030204" pitchFamily="34" charset="0"/>
              </a:rPr>
              <a:t>poster are ones</a:t>
            </a:r>
            <a:r>
              <a:rPr lang="en-US" sz="4800" baseline="0" dirty="0">
                <a:solidFill>
                  <a:srgbClr val="7F7F7F"/>
                </a:solidFill>
                <a:latin typeface="Calibri" pitchFamily="34" charset="0"/>
                <a:cs typeface="Calibri" panose="020F0502020204030204" pitchFamily="34" charset="0"/>
              </a:rPr>
              <a:t> we often see in medical, research, and scientific posters.</a:t>
            </a:r>
            <a:r>
              <a:rPr sz="4800" dirty="0">
                <a:solidFill>
                  <a:srgbClr val="7F7F7F"/>
                </a:solidFill>
                <a:latin typeface="Calibri" pitchFamily="34" charset="0"/>
                <a:cs typeface="Calibri" panose="020F0502020204030204" pitchFamily="34" charset="0"/>
              </a:rPr>
              <a:t> </a:t>
            </a:r>
            <a:r>
              <a:rPr lang="en-US" sz="4800" dirty="0">
                <a:solidFill>
                  <a:srgbClr val="7F7F7F"/>
                </a:solidFill>
                <a:latin typeface="Calibri" pitchFamily="34" charset="0"/>
                <a:cs typeface="Calibri" panose="020F0502020204030204" pitchFamily="34" charset="0"/>
              </a:rPr>
              <a:t>Feel</a:t>
            </a:r>
            <a:r>
              <a:rPr lang="en-US" sz="48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6600" dirty="0">
                <a:solidFill>
                  <a:srgbClr val="7F7F7F"/>
                </a:solidFill>
                <a:latin typeface="Calibri" pitchFamily="34" charset="0"/>
                <a:cs typeface="Calibri" panose="020F0502020204030204" pitchFamily="34" charset="0"/>
              </a:rPr>
              <a:t>Image</a:t>
            </a:r>
            <a:r>
              <a:rPr lang="en-US" sz="6600" baseline="0" dirty="0">
                <a:solidFill>
                  <a:srgbClr val="7F7F7F"/>
                </a:solidFill>
                <a:latin typeface="Calibri" pitchFamily="34" charset="0"/>
                <a:cs typeface="Calibri" panose="020F0502020204030204" pitchFamily="34" charset="0"/>
              </a:rPr>
              <a:t> Quality</a:t>
            </a:r>
            <a:r>
              <a:rPr lang="en-US" sz="66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You can place digital photos or logo art in your poster file by selecting the </a:t>
            </a:r>
            <a:r>
              <a:rPr lang="en-US" sz="4800" b="1" dirty="0">
                <a:solidFill>
                  <a:srgbClr val="7F7F7F"/>
                </a:solidFill>
                <a:latin typeface="Calibri" pitchFamily="34" charset="0"/>
                <a:cs typeface="Calibri" panose="020F0502020204030204" pitchFamily="34" charset="0"/>
              </a:rPr>
              <a:t>Insert, Picture</a:t>
            </a:r>
            <a:r>
              <a:rPr lang="en-US" sz="48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800" b="1" dirty="0">
                <a:solidFill>
                  <a:srgbClr val="7F7F7F"/>
                </a:solidFill>
                <a:latin typeface="Calibri" pitchFamily="34" charset="0"/>
                <a:cs typeface="Calibri" panose="020F0502020204030204" pitchFamily="34" charset="0"/>
              </a:rPr>
              <a:t>150-200 pixels per inch in their final printed size</a:t>
            </a:r>
            <a:r>
              <a:rPr lang="en-US" sz="4800" dirty="0">
                <a:solidFill>
                  <a:srgbClr val="7F7F7F"/>
                </a:solidFill>
                <a:latin typeface="Calibri" pitchFamily="34" charset="0"/>
                <a:cs typeface="Calibri" panose="020F0502020204030204" pitchFamily="34" charset="0"/>
              </a:rPr>
              <a:t>. For instance, a 1600 x 1200 pixel</a:t>
            </a:r>
            <a:r>
              <a:rPr lang="en-US" sz="4800" baseline="0" dirty="0">
                <a:solidFill>
                  <a:srgbClr val="7F7F7F"/>
                </a:solidFill>
                <a:latin typeface="Calibri" pitchFamily="34" charset="0"/>
                <a:cs typeface="Calibri" panose="020F0502020204030204" pitchFamily="34" charset="0"/>
              </a:rPr>
              <a:t> photo will usually look fine up to </a:t>
            </a:r>
            <a:r>
              <a:rPr lang="en-US" sz="48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8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  </a:t>
            </a:r>
          </a:p>
          <a:p>
            <a:pPr lvl="0">
              <a:spcBef>
                <a:spcPts val="0"/>
              </a:spcBef>
              <a:spcAft>
                <a:spcPts val="1800"/>
              </a:spcAft>
            </a:pPr>
            <a:r>
              <a:rPr lang="en-US" sz="4400" dirty="0">
                <a:solidFill>
                  <a:srgbClr val="7F7F7F"/>
                </a:solidFill>
                <a:latin typeface="Calibri" pitchFamily="34" charset="0"/>
                <a:cs typeface="Calibri" panose="020F0502020204030204" pitchFamily="34" charset="0"/>
              </a:rPr>
              <a:t>Reference:  This template is based on a template provided at </a:t>
            </a:r>
            <a:r>
              <a:rPr lang="en-US" sz="4400" baseline="0" dirty="0">
                <a:solidFill>
                  <a:schemeClr val="bg1">
                    <a:lumMod val="50000"/>
                  </a:schemeClr>
                </a:solidFill>
                <a:latin typeface="Calibri" pitchFamily="34" charset="0"/>
                <a:cs typeface="Calibri" panose="020F0502020204030204" pitchFamily="34" charset="0"/>
              </a:rPr>
              <a:t>genigraphics.com.</a:t>
            </a:r>
            <a:endParaRPr lang="en-US" sz="4400" dirty="0">
              <a:solidFill>
                <a:srgbClr val="7F7F7F"/>
              </a:solidFill>
              <a:latin typeface="Calibri" pitchFamily="34" charset="0"/>
              <a:cs typeface="Calibri" panose="020F0502020204030204" pitchFamily="34" charset="0"/>
            </a:endParaRP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endParaRPr lang="en-US" sz="3600" dirty="0">
              <a:solidFill>
                <a:srgbClr val="7F7F7F"/>
              </a:solidFill>
              <a:latin typeface="Calibri" pitchFamily="34" charset="0"/>
              <a:cs typeface="Calibri" panose="020F0502020204030204" pitchFamily="34" charset="0"/>
            </a:endParaRPr>
          </a:p>
        </p:txBody>
      </p:sp>
      <p:pic>
        <p:nvPicPr>
          <p:cNvPr id="15" name="Picture 14">
            <a:extLst>
              <a:ext uri="{FF2B5EF4-FFF2-40B4-BE49-F238E27FC236}">
                <a16:creationId xmlns:a16="http://schemas.microsoft.com/office/drawing/2014/main" id="{C3E37D2B-E2A9-420A-AA43-8831BDD464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jupyter.org/"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jpeg"/><Relationship Id="rId5" Type="http://schemas.openxmlformats.org/officeDocument/2006/relationships/hyperlink" Target="https://github.com/SFA-CS/DiceProblem" TargetMode="External"/><Relationship Id="rId10" Type="http://schemas.openxmlformats.org/officeDocument/2006/relationships/image" Target="../media/image6.jpeg"/><Relationship Id="rId4" Type="http://schemas.openxmlformats.org/officeDocument/2006/relationships/hyperlink" Target="https://www.geeksforgeeks.org/transitive-relations/"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8229600" y="553997"/>
            <a:ext cx="274320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bg1"/>
                </a:solidFill>
                <a:latin typeface="+mn-lt"/>
              </a:rPr>
              <a:t>Analysis of Optimal </a:t>
            </a:r>
            <a:r>
              <a:rPr lang="en-US" sz="7200" b="1">
                <a:solidFill>
                  <a:schemeClr val="bg1"/>
                </a:solidFill>
                <a:latin typeface="+mn-lt"/>
              </a:rPr>
              <a:t>Die Configurations</a:t>
            </a:r>
            <a:endParaRPr lang="en-US" sz="7200" b="1" dirty="0">
              <a:solidFill>
                <a:schemeClr val="bg1"/>
              </a:solidFill>
              <a:latin typeface="+mn-lt"/>
            </a:endParaRPr>
          </a:p>
        </p:txBody>
      </p:sp>
      <p:sp>
        <p:nvSpPr>
          <p:cNvPr id="5" name="Text Box 123"/>
          <p:cNvSpPr txBox="1">
            <a:spLocks noChangeArrowheads="1"/>
          </p:cNvSpPr>
          <p:nvPr/>
        </p:nvSpPr>
        <p:spPr bwMode="auto">
          <a:xfrm>
            <a:off x="8229600" y="2354373"/>
            <a:ext cx="27432000" cy="176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bg1"/>
                </a:solidFill>
                <a:latin typeface="+mn-lt"/>
              </a:rPr>
              <a:t>Mary Kait Heeren, Dr. Jeremy Becnel</a:t>
            </a:r>
            <a:endParaRPr lang="en-US" sz="4000" baseline="30000" dirty="0">
              <a:solidFill>
                <a:schemeClr val="bg1"/>
              </a:solidFill>
              <a:latin typeface="+mn-lt"/>
            </a:endParaRPr>
          </a:p>
          <a:p>
            <a:pPr algn="ctr"/>
            <a:r>
              <a:rPr lang="en-US" sz="4000" dirty="0">
                <a:solidFill>
                  <a:schemeClr val="bg1"/>
                </a:solidFill>
                <a:latin typeface="+mn-lt"/>
                <a:cs typeface="Calibri"/>
              </a:rPr>
              <a:t>Department of Computer Science</a:t>
            </a:r>
            <a:r>
              <a:rPr lang="en-US" sz="4000" dirty="0">
                <a:solidFill>
                  <a:schemeClr val="bg1"/>
                </a:solidFill>
                <a:latin typeface="+mn-lt"/>
                <a:cs typeface="Arial"/>
              </a:rPr>
              <a:t>, Stephen F. Austin State University</a:t>
            </a:r>
            <a:endParaRPr lang="en-US" sz="3200" dirty="0">
              <a:solidFill>
                <a:schemeClr val="bg1"/>
              </a:solidFill>
              <a:cs typeface="Arial"/>
            </a:endParaRPr>
          </a:p>
          <a:p>
            <a:pPr algn="ctr" eaLnBrk="1" hangingPunct="1"/>
            <a:endParaRPr lang="en-US" sz="4000" dirty="0">
              <a:solidFill>
                <a:schemeClr val="bg1"/>
              </a:solidFill>
              <a:latin typeface="+mn-lt"/>
            </a:endParaRPr>
          </a:p>
        </p:txBody>
      </p:sp>
      <p:sp>
        <p:nvSpPr>
          <p:cNvPr id="24" name="TextBox 23"/>
          <p:cNvSpPr txBox="1"/>
          <p:nvPr/>
        </p:nvSpPr>
        <p:spPr>
          <a:xfrm>
            <a:off x="1706881" y="30038039"/>
            <a:ext cx="5532119" cy="2285229"/>
          </a:xfrm>
          <a:prstGeom prst="rect">
            <a:avLst/>
          </a:prstGeom>
          <a:noFill/>
        </p:spPr>
        <p:txBody>
          <a:bodyPr wrap="square" lIns="68568" tIns="34284" rIns="68568" bIns="34284" rtlCol="0">
            <a:spAutoFit/>
          </a:bodyPr>
          <a:lstStyle/>
          <a:p>
            <a:r>
              <a:rPr lang="en-US" sz="2800" dirty="0"/>
              <a:t>Mary Kait Heeren</a:t>
            </a:r>
          </a:p>
          <a:p>
            <a:r>
              <a:rPr lang="en-US" sz="2800" dirty="0"/>
              <a:t>Department of Computer Science</a:t>
            </a:r>
          </a:p>
          <a:p>
            <a:r>
              <a:rPr lang="en-US" sz="2800" b="0" i="0" dirty="0">
                <a:solidFill>
                  <a:srgbClr val="000000"/>
                </a:solidFill>
                <a:effectLst/>
              </a:rPr>
              <a:t>P.O. Box 9837, SFA Station</a:t>
            </a:r>
            <a:br>
              <a:rPr lang="en-US" sz="2800" dirty="0"/>
            </a:br>
            <a:r>
              <a:rPr lang="en-US" sz="2800" b="0" i="0" dirty="0">
                <a:solidFill>
                  <a:srgbClr val="000000"/>
                </a:solidFill>
                <a:effectLst/>
              </a:rPr>
              <a:t>Nacogdoches, Texas 75962</a:t>
            </a:r>
            <a:endParaRPr lang="en-US" sz="2800" dirty="0"/>
          </a:p>
          <a:p>
            <a:r>
              <a:rPr lang="en-US" sz="2800" dirty="0"/>
              <a:t>heerenmk@jacks.sfasu.edu</a:t>
            </a:r>
          </a:p>
        </p:txBody>
      </p:sp>
      <p:sp>
        <p:nvSpPr>
          <p:cNvPr id="25" name="TextBox 24"/>
          <p:cNvSpPr txBox="1"/>
          <p:nvPr/>
        </p:nvSpPr>
        <p:spPr>
          <a:xfrm>
            <a:off x="1706880" y="28956000"/>
            <a:ext cx="2364434" cy="746346"/>
          </a:xfrm>
          <a:prstGeom prst="rect">
            <a:avLst/>
          </a:prstGeom>
          <a:noFill/>
        </p:spPr>
        <p:txBody>
          <a:bodyPr wrap="square" lIns="68568" tIns="34284" rIns="68568" bIns="34284" rtlCol="0">
            <a:spAutoFit/>
          </a:bodyPr>
          <a:lstStyle/>
          <a:p>
            <a:r>
              <a:rPr lang="en-US" sz="4400" b="1" dirty="0"/>
              <a:t>Contact</a:t>
            </a:r>
          </a:p>
        </p:txBody>
      </p:sp>
      <p:sp>
        <p:nvSpPr>
          <p:cNvPr id="26" name="TextBox 25"/>
          <p:cNvSpPr txBox="1"/>
          <p:nvPr/>
        </p:nvSpPr>
        <p:spPr>
          <a:xfrm>
            <a:off x="29242413" y="30079721"/>
            <a:ext cx="13847618" cy="1862024"/>
          </a:xfrm>
          <a:prstGeom prst="rect">
            <a:avLst/>
          </a:prstGeom>
          <a:noFill/>
        </p:spPr>
        <p:txBody>
          <a:bodyPr wrap="square" lIns="68568" tIns="68568" rIns="68568" bIns="68568" numCol="1" spcCol="342842" rtlCol="0">
            <a:spAutoFit/>
          </a:bodyPr>
          <a:lstStyle/>
          <a:p>
            <a:r>
              <a:rPr lang="en-US" sz="2500" dirty="0"/>
              <a:t>1.  </a:t>
            </a:r>
            <a:r>
              <a:rPr lang="en-US" sz="2800" dirty="0" err="1"/>
              <a:t>Jupyter</a:t>
            </a:r>
            <a:r>
              <a:rPr lang="en-US" sz="2800" dirty="0"/>
              <a:t> Notebook (</a:t>
            </a:r>
            <a:r>
              <a:rPr lang="en-US" sz="2800" dirty="0">
                <a:hlinkClick r:id="rId3"/>
              </a:rPr>
              <a:t>Project </a:t>
            </a:r>
            <a:r>
              <a:rPr lang="en-US" sz="2800" dirty="0" err="1">
                <a:hlinkClick r:id="rId3"/>
              </a:rPr>
              <a:t>Jupyter</a:t>
            </a:r>
            <a:r>
              <a:rPr lang="en-US" sz="2800" dirty="0">
                <a:hlinkClick r:id="rId3"/>
              </a:rPr>
              <a:t> | Home</a:t>
            </a:r>
            <a:r>
              <a:rPr lang="en-US" sz="2800" dirty="0"/>
              <a:t>)</a:t>
            </a:r>
          </a:p>
          <a:p>
            <a:r>
              <a:rPr lang="en-US" sz="2800" dirty="0"/>
              <a:t>2. Geeks for Geeks (</a:t>
            </a:r>
            <a:r>
              <a:rPr lang="en-US" sz="2800" dirty="0">
                <a:hlinkClick r:id="rId4"/>
              </a:rPr>
              <a:t>Transitive Relations: Definition, Properties, and Examples (geeksforgeeks.org)</a:t>
            </a:r>
            <a:r>
              <a:rPr lang="en-US" sz="2800" dirty="0"/>
              <a:t>)</a:t>
            </a:r>
          </a:p>
          <a:p>
            <a:r>
              <a:rPr lang="en-US" sz="2800" dirty="0"/>
              <a:t>3. </a:t>
            </a:r>
            <a:r>
              <a:rPr lang="en-US" sz="2800" dirty="0" err="1"/>
              <a:t>Github</a:t>
            </a:r>
            <a:r>
              <a:rPr lang="en-US" sz="2800" dirty="0"/>
              <a:t> Repository (</a:t>
            </a:r>
            <a:r>
              <a:rPr lang="en-US" sz="2800" dirty="0">
                <a:hlinkClick r:id="rId5"/>
              </a:rPr>
              <a:t>SFA-CS/</a:t>
            </a:r>
            <a:r>
              <a:rPr lang="en-US" sz="2800" dirty="0" err="1">
                <a:hlinkClick r:id="rId5"/>
              </a:rPr>
              <a:t>DiceProblem</a:t>
            </a:r>
            <a:r>
              <a:rPr lang="en-US" sz="2800" dirty="0"/>
              <a:t>)</a:t>
            </a:r>
          </a:p>
        </p:txBody>
      </p:sp>
      <p:sp>
        <p:nvSpPr>
          <p:cNvPr id="27" name="TextBox 26"/>
          <p:cNvSpPr txBox="1"/>
          <p:nvPr/>
        </p:nvSpPr>
        <p:spPr>
          <a:xfrm>
            <a:off x="28803600" y="2914650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mn-lt"/>
                <a:cs typeface="Arial" panose="020B0604020202020204" pitchFamily="34" charset="0"/>
              </a:rPr>
              <a:t>This exploration aims to analyze the mathematical intricacies of constructing dice with a specified number of sides and pips, focusing on combinatorial analysis. The initial motivation stemmed from developing a Python program to generate and compare dice configurations. This program is a practical tool for visualizing die combinations, leading to a deeper investigation into related mathematical concepts.</a:t>
            </a:r>
          </a:p>
          <a:p>
            <a:endParaRPr lang="en-US" sz="3200" dirty="0">
              <a:latin typeface="+mn-lt"/>
              <a:cs typeface="Arial" panose="020B0604020202020204" pitchFamily="34" charset="0"/>
            </a:endParaRPr>
          </a:p>
          <a:p>
            <a:r>
              <a:rPr lang="en-US" sz="3200" dirty="0">
                <a:latin typeface="+mn-lt"/>
                <a:cs typeface="Arial" panose="020B0604020202020204" pitchFamily="34" charset="0"/>
              </a:rPr>
              <a:t>The investigation uses an algorithm to construct all possible dice and compares them to determine the optimal configuration, which is the configuration with the highest probability of winning on a given roll when comparing sides. Additionally, we explore the relationship between the die, including the concept of transitivity in the dice “wins” relationship.</a:t>
            </a:r>
          </a:p>
        </p:txBody>
      </p:sp>
      <p:sp>
        <p:nvSpPr>
          <p:cNvPr id="32" name="Rectangle 31"/>
          <p:cNvSpPr/>
          <p:nvPr/>
        </p:nvSpPr>
        <p:spPr>
          <a:xfrm>
            <a:off x="1463040" y="47548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Abstract</a:t>
            </a:r>
          </a:p>
        </p:txBody>
      </p:sp>
      <p:sp>
        <p:nvSpPr>
          <p:cNvPr id="15" name="Text Box 194"/>
          <p:cNvSpPr txBox="1">
            <a:spLocks noChangeArrowheads="1"/>
          </p:cNvSpPr>
          <p:nvPr/>
        </p:nvSpPr>
        <p:spPr bwMode="auto">
          <a:xfrm>
            <a:off x="15387669" y="5415783"/>
            <a:ext cx="13161264" cy="8156032"/>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i="0" dirty="0">
                <a:solidFill>
                  <a:srgbClr val="000000"/>
                </a:solidFill>
                <a:effectLst/>
                <a:latin typeface="+mn-lt"/>
              </a:rPr>
              <a:t>Definition. </a:t>
            </a:r>
            <a:r>
              <a:rPr lang="en-US" sz="3200" b="0" i="0" dirty="0">
                <a:solidFill>
                  <a:srgbClr val="000000"/>
                </a:solidFill>
                <a:effectLst/>
                <a:latin typeface="+mn-lt"/>
              </a:rPr>
              <a:t>Given two dice </a:t>
            </a:r>
            <a:r>
              <a:rPr lang="en-US" sz="3200" b="0" i="1" dirty="0">
                <a:solidFill>
                  <a:srgbClr val="000000"/>
                </a:solidFill>
                <a:effectLst/>
                <a:latin typeface="+mn-lt"/>
              </a:rPr>
              <a:t>A</a:t>
            </a:r>
            <a:r>
              <a:rPr lang="en-US" sz="3200" b="0" i="0" dirty="0">
                <a:solidFill>
                  <a:srgbClr val="000000"/>
                </a:solidFill>
                <a:effectLst/>
                <a:latin typeface="+mn-lt"/>
              </a:rPr>
              <a:t> and </a:t>
            </a:r>
            <a:r>
              <a:rPr lang="en-US" sz="3200" b="0" i="1" dirty="0">
                <a:solidFill>
                  <a:srgbClr val="000000"/>
                </a:solidFill>
                <a:effectLst/>
                <a:latin typeface="+mn-lt"/>
              </a:rPr>
              <a:t>B</a:t>
            </a:r>
            <a:r>
              <a:rPr lang="en-US" sz="3200" b="0" i="0" dirty="0">
                <a:solidFill>
                  <a:srgbClr val="000000"/>
                </a:solidFill>
                <a:effectLst/>
                <a:latin typeface="+mn-lt"/>
              </a:rPr>
              <a:t> with the same number of sides, a die </a:t>
            </a:r>
            <a:r>
              <a:rPr lang="en-US" sz="3200" b="0" i="1" dirty="0">
                <a:solidFill>
                  <a:srgbClr val="000000"/>
                </a:solidFill>
                <a:effectLst/>
                <a:latin typeface="+mn-lt"/>
              </a:rPr>
              <a:t>A</a:t>
            </a:r>
            <a:r>
              <a:rPr lang="en-US" sz="3200" b="0" i="0" dirty="0">
                <a:solidFill>
                  <a:srgbClr val="000000"/>
                </a:solidFill>
                <a:effectLst/>
                <a:latin typeface="+mn-lt"/>
              </a:rPr>
              <a:t> is said to </a:t>
            </a:r>
            <a:r>
              <a:rPr lang="en-US" sz="3200" b="1" i="0" dirty="0">
                <a:solidFill>
                  <a:srgbClr val="000000"/>
                </a:solidFill>
                <a:effectLst/>
                <a:latin typeface="+mn-lt"/>
              </a:rPr>
              <a:t>win </a:t>
            </a:r>
            <a:r>
              <a:rPr lang="en-US" sz="3200" i="0" dirty="0">
                <a:solidFill>
                  <a:srgbClr val="000000"/>
                </a:solidFill>
                <a:effectLst/>
                <a:latin typeface="+mn-lt"/>
              </a:rPr>
              <a:t>over</a:t>
            </a:r>
            <a:r>
              <a:rPr lang="en-US" sz="3200" b="1" i="0" dirty="0">
                <a:solidFill>
                  <a:srgbClr val="000000"/>
                </a:solidFill>
                <a:effectLst/>
                <a:latin typeface="+mn-lt"/>
              </a:rPr>
              <a:t> </a:t>
            </a:r>
            <a:r>
              <a:rPr lang="en-US" sz="3200" b="0" i="0" dirty="0">
                <a:solidFill>
                  <a:srgbClr val="000000"/>
                </a:solidFill>
                <a:effectLst/>
                <a:latin typeface="+mn-lt"/>
              </a:rPr>
              <a:t>another die </a:t>
            </a:r>
            <a:r>
              <a:rPr lang="en-US" sz="3200" b="0" i="1" dirty="0">
                <a:solidFill>
                  <a:srgbClr val="000000"/>
                </a:solidFill>
                <a:effectLst/>
                <a:latin typeface="+mn-lt"/>
              </a:rPr>
              <a:t>B</a:t>
            </a:r>
            <a:r>
              <a:rPr lang="en-US" sz="3200" b="0" i="0" dirty="0">
                <a:solidFill>
                  <a:srgbClr val="000000"/>
                </a:solidFill>
                <a:effectLst/>
                <a:latin typeface="+mn-lt"/>
              </a:rPr>
              <a:t> if given every pairing of sides (</a:t>
            </a:r>
            <a:r>
              <a:rPr lang="en-US" sz="3200" b="0" i="1" dirty="0" err="1">
                <a:solidFill>
                  <a:srgbClr val="000000"/>
                </a:solidFill>
                <a:effectLst/>
                <a:latin typeface="+mn-lt"/>
              </a:rPr>
              <a:t>a,b</a:t>
            </a:r>
            <a:r>
              <a:rPr lang="en-US" sz="3200" b="0" i="0" dirty="0">
                <a:solidFill>
                  <a:srgbClr val="000000"/>
                </a:solidFill>
                <a:effectLst/>
                <a:latin typeface="+mn-lt"/>
              </a:rPr>
              <a:t>) where a is from </a:t>
            </a:r>
            <a:r>
              <a:rPr lang="en-US" sz="3200" b="0" i="1" dirty="0">
                <a:solidFill>
                  <a:srgbClr val="000000"/>
                </a:solidFill>
                <a:effectLst/>
                <a:latin typeface="+mn-lt"/>
              </a:rPr>
              <a:t>A</a:t>
            </a:r>
            <a:r>
              <a:rPr lang="en-US" sz="3200" b="0" i="0" dirty="0">
                <a:solidFill>
                  <a:srgbClr val="000000"/>
                </a:solidFill>
                <a:effectLst/>
                <a:latin typeface="+mn-lt"/>
              </a:rPr>
              <a:t> and </a:t>
            </a:r>
            <a:r>
              <a:rPr lang="en-US" sz="3200" b="0" i="1" dirty="0">
                <a:solidFill>
                  <a:srgbClr val="000000"/>
                </a:solidFill>
                <a:effectLst/>
                <a:latin typeface="+mn-lt"/>
              </a:rPr>
              <a:t>b</a:t>
            </a:r>
            <a:r>
              <a:rPr lang="en-US" sz="3200" b="0" i="0" dirty="0">
                <a:solidFill>
                  <a:srgbClr val="000000"/>
                </a:solidFill>
                <a:effectLst/>
                <a:latin typeface="+mn-lt"/>
              </a:rPr>
              <a:t> is from </a:t>
            </a:r>
            <a:r>
              <a:rPr lang="en-US" sz="3200" b="0" i="1" dirty="0">
                <a:solidFill>
                  <a:srgbClr val="000000"/>
                </a:solidFill>
                <a:effectLst/>
                <a:latin typeface="+mn-lt"/>
              </a:rPr>
              <a:t>B</a:t>
            </a:r>
            <a:r>
              <a:rPr lang="en-US" sz="3200" b="0" i="0" dirty="0">
                <a:solidFill>
                  <a:srgbClr val="000000"/>
                </a:solidFill>
                <a:effectLst/>
                <a:latin typeface="+mn-lt"/>
              </a:rPr>
              <a:t>, the majority of the pairing satisfy </a:t>
            </a:r>
            <a:r>
              <a:rPr lang="en-US" sz="3200" b="0" i="1" dirty="0">
                <a:solidFill>
                  <a:srgbClr val="000000"/>
                </a:solidFill>
                <a:effectLst/>
                <a:latin typeface="+mn-lt"/>
              </a:rPr>
              <a:t>a &gt; b</a:t>
            </a:r>
            <a:r>
              <a:rPr lang="en-US" sz="3200" b="0" i="0" dirty="0">
                <a:solidFill>
                  <a:srgbClr val="000000"/>
                </a:solidFill>
                <a:effectLst/>
                <a:latin typeface="+mn-lt"/>
              </a:rPr>
              <a:t>.</a:t>
            </a:r>
            <a:endParaRPr lang="en-US" sz="3200" dirty="0">
              <a:highlight>
                <a:srgbClr val="FFFF00"/>
              </a:highlight>
              <a:latin typeface="+mn-lt"/>
            </a:endParaRPr>
          </a:p>
          <a:p>
            <a:pPr eaLnBrk="1" hangingPunct="1"/>
            <a:endParaRPr lang="en-US" sz="3200" dirty="0">
              <a:highlight>
                <a:srgbClr val="FFFF00"/>
              </a:highlight>
              <a:latin typeface="Calibri" pitchFamily="34" charset="0"/>
            </a:endParaRPr>
          </a:p>
          <a:p>
            <a:pPr eaLnBrk="1" hangingPunct="1"/>
            <a:r>
              <a:rPr lang="en-US" sz="3200" dirty="0">
                <a:latin typeface="Calibri" pitchFamily="34" charset="0"/>
              </a:rPr>
              <a:t>Given 3 sides and 6 pips to divide over the sides. We can generate the possible die: </a:t>
            </a:r>
          </a:p>
          <a:p>
            <a:pPr algn="ctr" eaLnBrk="1" hangingPunct="1"/>
            <a:r>
              <a:rPr lang="en-US" sz="3200" dirty="0">
                <a:latin typeface="Calibri" pitchFamily="34" charset="0"/>
              </a:rPr>
              <a:t>[4,1,1],[3,2,1],[2,2,2]</a:t>
            </a:r>
          </a:p>
          <a:p>
            <a:pPr eaLnBrk="1" hangingPunct="1"/>
            <a:r>
              <a:rPr lang="en-US" sz="3200" dirty="0">
                <a:latin typeface="Calibri" pitchFamily="34" charset="0"/>
              </a:rPr>
              <a:t>Therefore, when compared…</a:t>
            </a:r>
          </a:p>
          <a:p>
            <a:pPr eaLnBrk="1" hangingPunct="1"/>
            <a:r>
              <a:rPr lang="en-US" sz="3200" dirty="0">
                <a:latin typeface="Calibri" pitchFamily="34" charset="0"/>
              </a:rPr>
              <a:t>[4,1,1] &amp; [3,2,1]: [3,2,1] wins</a:t>
            </a:r>
          </a:p>
          <a:p>
            <a:pPr eaLnBrk="1" hangingPunct="1"/>
            <a:r>
              <a:rPr lang="en-US" sz="3200" dirty="0">
                <a:latin typeface="Calibri" pitchFamily="34" charset="0"/>
              </a:rPr>
              <a:t>[4,1,1] &amp; [2,2,2]: [2,2,2] wins</a:t>
            </a:r>
          </a:p>
          <a:p>
            <a:pPr eaLnBrk="1" hangingPunct="1"/>
            <a:r>
              <a:rPr lang="en-US" sz="3200" dirty="0">
                <a:latin typeface="Calibri" pitchFamily="34" charset="0"/>
              </a:rPr>
              <a:t>[2,2,2] &amp; [3,2,1]: TIE</a:t>
            </a:r>
          </a:p>
          <a:p>
            <a:pPr eaLnBrk="1" hangingPunct="1"/>
            <a:endParaRPr lang="en-US" sz="3200" dirty="0">
              <a:latin typeface="Calibri" pitchFamily="34" charset="0"/>
            </a:endParaRPr>
          </a:p>
          <a:p>
            <a:pPr eaLnBrk="1" hangingPunct="1"/>
            <a:r>
              <a:rPr lang="en-US" sz="3200" dirty="0">
                <a:latin typeface="Calibri" pitchFamily="34" charset="0"/>
              </a:rPr>
              <a:t>Therefore, this example demonstrates that there is not always a “best” die given a specified number of sides and pips. Here both [3,2,1] and [2,2,2] perform equally well. </a:t>
            </a:r>
            <a:endParaRPr lang="en-US" sz="3200" dirty="0">
              <a:highlight>
                <a:srgbClr val="FFFF00"/>
              </a:highlight>
              <a:latin typeface="Calibri" pitchFamily="34" charset="0"/>
            </a:endParaRPr>
          </a:p>
          <a:p>
            <a:pPr eaLnBrk="1" hangingPunct="1"/>
            <a:endParaRPr lang="en-US" sz="3200" dirty="0">
              <a:highlight>
                <a:srgbClr val="FFFF00"/>
              </a:highlight>
              <a:latin typeface="Calibri" pitchFamily="34" charset="0"/>
            </a:endParaRPr>
          </a:p>
        </p:txBody>
      </p:sp>
      <p:sp>
        <p:nvSpPr>
          <p:cNvPr id="33" name="Rectangle 32"/>
          <p:cNvSpPr/>
          <p:nvPr/>
        </p:nvSpPr>
        <p:spPr>
          <a:xfrm>
            <a:off x="1482090" y="12145237"/>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Games with Asymmetrical Die</a:t>
            </a:r>
          </a:p>
        </p:txBody>
      </p:sp>
      <p:sp>
        <p:nvSpPr>
          <p:cNvPr id="13" name="Text Box 192"/>
          <p:cNvSpPr txBox="1">
            <a:spLocks noChangeArrowheads="1"/>
          </p:cNvSpPr>
          <p:nvPr/>
        </p:nvSpPr>
        <p:spPr bwMode="auto">
          <a:xfrm>
            <a:off x="15403961" y="15266803"/>
            <a:ext cx="13167360" cy="12331278"/>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kern="100" dirty="0">
                <a:effectLst/>
                <a:latin typeface="+mn-lt"/>
                <a:ea typeface="Aptos" panose="020B0004020202020204" pitchFamily="34" charset="0"/>
                <a:cs typeface="Times New Roman" panose="02020603050405020304" pitchFamily="18" charset="0"/>
              </a:rPr>
              <a:t>A relation is transitive</a:t>
            </a:r>
            <a:r>
              <a:rPr lang="en-US" sz="3200" kern="100" dirty="0">
                <a:latin typeface="+mn-lt"/>
                <a:ea typeface="Aptos" panose="020B0004020202020204" pitchFamily="34" charset="0"/>
                <a:cs typeface="Times New Roman" panose="02020603050405020304" pitchFamily="18" charset="0"/>
              </a:rPr>
              <a:t> </a:t>
            </a:r>
            <a:r>
              <a:rPr lang="en-US" sz="3200" kern="100" dirty="0">
                <a:effectLst/>
                <a:latin typeface="+mn-lt"/>
                <a:ea typeface="Aptos" panose="020B0004020202020204" pitchFamily="34" charset="0"/>
                <a:cs typeface="Times New Roman" panose="02020603050405020304" pitchFamily="18" charset="0"/>
              </a:rPr>
              <a:t>whenever one element is related to a second element, and that second element is related to a third element, then the first element is also related to the third element.</a:t>
            </a:r>
          </a:p>
          <a:p>
            <a:pPr marL="0" marR="0">
              <a:lnSpc>
                <a:spcPct val="107000"/>
              </a:lnSpc>
              <a:spcBef>
                <a:spcPts val="0"/>
              </a:spcBef>
              <a:spcAft>
                <a:spcPts val="800"/>
              </a:spcAft>
            </a:pPr>
            <a:r>
              <a:rPr lang="en-US" sz="3200" b="1" kern="100" dirty="0">
                <a:effectLst/>
                <a:latin typeface="+mn-lt"/>
                <a:ea typeface="Aptos" panose="020B0004020202020204" pitchFamily="34" charset="0"/>
                <a:cs typeface="Times New Roman" panose="02020603050405020304" pitchFamily="18" charset="0"/>
              </a:rPr>
              <a:t>In terms of dice: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If Die A wins over Die B, and Die B wins over Die C, then for transitivity to hold, Die A should also </a:t>
            </a:r>
            <a:r>
              <a:rPr lang="en-US" sz="3200" kern="100">
                <a:effectLst/>
                <a:latin typeface="+mn-lt"/>
                <a:ea typeface="Aptos" panose="020B0004020202020204" pitchFamily="34" charset="0"/>
                <a:cs typeface="Times New Roman" panose="02020603050405020304" pitchFamily="18" charset="0"/>
              </a:rPr>
              <a:t>win over </a:t>
            </a:r>
            <a:r>
              <a:rPr lang="en-US" sz="3200" kern="100" dirty="0">
                <a:effectLst/>
                <a:latin typeface="+mn-lt"/>
                <a:ea typeface="Aptos" panose="020B0004020202020204" pitchFamily="34" charset="0"/>
                <a:cs typeface="Times New Roman" panose="02020603050405020304" pitchFamily="18" charset="0"/>
              </a:rPr>
              <a:t>Die C.</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kern="100" dirty="0">
                <a:effectLst/>
                <a:latin typeface="+mn-lt"/>
                <a:ea typeface="Aptos" panose="020B0004020202020204" pitchFamily="34" charset="0"/>
                <a:cs typeface="Times New Roman" panose="02020603050405020304" pitchFamily="18" charset="0"/>
              </a:rPr>
              <a:t>.</a:t>
            </a: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effectLst/>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b="1" kern="100" dirty="0">
              <a:latin typeface="+mn-lt"/>
              <a:ea typeface="Aptos" panose="020B000402020202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3200" b="1" kern="100" dirty="0">
                <a:latin typeface="+mn-lt"/>
                <a:ea typeface="Aptos" panose="020B0004020202020204" pitchFamily="34" charset="0"/>
                <a:cs typeface="Times New Roman" panose="02020603050405020304" pitchFamily="18" charset="0"/>
              </a:rPr>
              <a:t>Therefore, transitivity is not consistent in dice comparison, disproving the theory that dice could hold transitive properties in every case.  </a:t>
            </a:r>
          </a:p>
        </p:txBody>
      </p:sp>
      <p:sp>
        <p:nvSpPr>
          <p:cNvPr id="34" name="Rectangle 33"/>
          <p:cNvSpPr/>
          <p:nvPr/>
        </p:nvSpPr>
        <p:spPr>
          <a:xfrm>
            <a:off x="15403961" y="14511580"/>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Transitivity Failure</a:t>
            </a:r>
          </a:p>
        </p:txBody>
      </p:sp>
      <mc:AlternateContent xmlns:mc="http://schemas.openxmlformats.org/markup-compatibility/2006">
        <mc:Choice xmlns:a14="http://schemas.microsoft.com/office/drawing/2010/main" Requires="a14">
          <p:sp>
            <p:nvSpPr>
              <p:cNvPr id="12" name="Text Box 191"/>
              <p:cNvSpPr txBox="1">
                <a:spLocks noChangeArrowheads="1"/>
              </p:cNvSpPr>
              <p:nvPr/>
            </p:nvSpPr>
            <p:spPr bwMode="auto">
              <a:xfrm>
                <a:off x="29338786" y="5333658"/>
                <a:ext cx="13110156" cy="15542670"/>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1" kern="100" dirty="0">
                    <a:latin typeface="+mn-lt"/>
                    <a:ea typeface="Aptos" panose="020B0004020202020204" pitchFamily="34" charset="0"/>
                    <a:cs typeface="Times New Roman" panose="02020603050405020304" pitchFamily="18" charset="0"/>
                  </a:rPr>
                  <a:t>Base Case: </a:t>
                </a:r>
                <a:r>
                  <a:rPr lang="en-US" sz="3200" kern="100" dirty="0">
                    <a:latin typeface="+mn-lt"/>
                    <a:ea typeface="Aptos" panose="020B0004020202020204" pitchFamily="34" charset="0"/>
                    <a:cs typeface="Times New Roman" panose="02020603050405020304" pitchFamily="18" charset="0"/>
                  </a:rPr>
                  <a:t>if the number of pips is less than the number of sides, then no dice are created since you cannot have a side without pips. Similarly, only one die is generated in the case that a die has an equal number of sides and pips, since each side can only have one pip. (We do not allow sides to have 0 pips)</a:t>
                </a:r>
              </a:p>
              <a:p>
                <a:pPr eaLnBrk="1" hangingPunct="1"/>
                <a:endParaRPr lang="en-US" sz="3200" kern="100" dirty="0">
                  <a:latin typeface="+mn-lt"/>
                  <a:ea typeface="Aptos" panose="020B0004020202020204" pitchFamily="34" charset="0"/>
                  <a:cs typeface="Times New Roman" panose="02020603050405020304" pitchFamily="18" charset="0"/>
                </a:endParaRPr>
              </a:p>
              <a:p>
                <a:pPr eaLnBrk="1" hangingPunct="1"/>
                <a:r>
                  <a:rPr lang="en-US" sz="3200" b="1" kern="100" dirty="0">
                    <a:latin typeface="+mn-lt"/>
                    <a:ea typeface="Aptos" panose="020B0004020202020204" pitchFamily="34" charset="0"/>
                    <a:cs typeface="Times New Roman" panose="02020603050405020304" pitchFamily="18" charset="0"/>
                  </a:rPr>
                  <a:t>Recursive Case</a:t>
                </a:r>
                <a:r>
                  <a:rPr lang="en-US" sz="3200" kern="100" dirty="0">
                    <a:latin typeface="+mn-lt"/>
                    <a:ea typeface="Aptos" panose="020B0004020202020204" pitchFamily="34" charset="0"/>
                    <a:cs typeface="Times New Roman" panose="02020603050405020304" pitchFamily="18" charset="0"/>
                  </a:rPr>
                  <a:t>: In this case, we use a minimum and maximum number to generate the number of pips for the first side. WLOG, we assume the sides are in order. Thus:</a:t>
                </a:r>
              </a:p>
              <a:p>
                <a:pPr eaLnBrk="1" hangingPunct="1"/>
                <a:r>
                  <a:rPr lang="en-US" sz="3200" kern="100" dirty="0">
                    <a:latin typeface="+mn-lt"/>
                    <a:ea typeface="Aptos" panose="020B0004020202020204" pitchFamily="34" charset="0"/>
                    <a:cs typeface="Times New Roman" panose="02020603050405020304" pitchFamily="18" charset="0"/>
                  </a:rPr>
                  <a:t>1) </a:t>
                </a:r>
                <a14:m>
                  <m:oMath xmlns:m="http://schemas.openxmlformats.org/officeDocument/2006/math">
                    <m:r>
                      <a:rPr lang="en-US" sz="3200" b="0" i="1" kern="100" smtClean="0">
                        <a:latin typeface="Cambria Math" panose="02040503050406030204" pitchFamily="18" charset="0"/>
                        <a:ea typeface="Aptos" panose="020B0004020202020204" pitchFamily="34" charset="0"/>
                        <a:cs typeface="Times New Roman" panose="02020603050405020304" pitchFamily="18" charset="0"/>
                      </a:rPr>
                      <m:t>⌈</m:t>
                    </m:r>
                  </m:oMath>
                </a14:m>
                <a:r>
                  <a:rPr lang="en-US" sz="3200" kern="100" dirty="0">
                    <a:latin typeface="+mn-lt"/>
                    <a:ea typeface="Aptos" panose="020B0004020202020204" pitchFamily="34" charset="0"/>
                    <a:cs typeface="Times New Roman" panose="02020603050405020304" pitchFamily="18" charset="0"/>
                  </a:rPr>
                  <a:t>pips/sides</a:t>
                </a:r>
                <a14:m>
                  <m:oMath xmlns:m="http://schemas.openxmlformats.org/officeDocument/2006/math">
                    <m:r>
                      <a:rPr lang="en-US" sz="3200" b="0" i="1" kern="100" smtClean="0">
                        <a:latin typeface="Cambria Math" panose="02040503050406030204" pitchFamily="18" charset="0"/>
                        <a:ea typeface="Aptos" panose="020B0004020202020204" pitchFamily="34" charset="0"/>
                        <a:cs typeface="Times New Roman" panose="02020603050405020304" pitchFamily="18" charset="0"/>
                      </a:rPr>
                      <m:t>⌉</m:t>
                    </m:r>
                  </m:oMath>
                </a14:m>
                <a:r>
                  <a:rPr lang="en-US" sz="3200" kern="100" dirty="0">
                    <a:latin typeface="+mn-lt"/>
                    <a:ea typeface="Aptos" panose="020B0004020202020204" pitchFamily="34" charset="0"/>
                    <a:cs typeface="Times New Roman" panose="02020603050405020304" pitchFamily="18" charset="0"/>
                  </a:rPr>
                  <a:t> is the lower bound on possible pips on the first side</a:t>
                </a:r>
              </a:p>
              <a:p>
                <a:pPr eaLnBrk="1" hangingPunct="1"/>
                <a:r>
                  <a:rPr lang="en-US" sz="3200" kern="100" dirty="0">
                    <a:latin typeface="+mn-lt"/>
                    <a:ea typeface="Aptos" panose="020B0004020202020204" pitchFamily="34" charset="0"/>
                    <a:cs typeface="Times New Roman" panose="02020603050405020304" pitchFamily="18" charset="0"/>
                  </a:rPr>
                  <a:t>2) pips – sides + 1 is the upper bound on possible pips on the first side</a:t>
                </a:r>
              </a:p>
              <a:p>
                <a:pPr eaLnBrk="1" hangingPunct="1"/>
                <a:r>
                  <a:rPr lang="en-US" sz="3200" kern="100" dirty="0">
                    <a:latin typeface="+mn-lt"/>
                    <a:ea typeface="Aptos" panose="020B0004020202020204" pitchFamily="34" charset="0"/>
                    <a:cs typeface="Times New Roman" panose="02020603050405020304" pitchFamily="18" charset="0"/>
                  </a:rPr>
                  <a:t>We place each value between the upper bound and lower bound on the first side and then recursively generate the die with</a:t>
                </a:r>
              </a:p>
              <a:p>
                <a:pPr marL="514350" indent="-514350" eaLnBrk="1" hangingPunct="1">
                  <a:buAutoNum type="arabicParenR"/>
                </a:pPr>
                <a:r>
                  <a:rPr lang="en-US" sz="3200" kern="100" dirty="0">
                    <a:latin typeface="+mn-lt"/>
                    <a:ea typeface="Aptos" panose="020B0004020202020204" pitchFamily="34" charset="0"/>
                    <a:cs typeface="Times New Roman" panose="02020603050405020304" pitchFamily="18" charset="0"/>
                  </a:rPr>
                  <a:t>sides = 1 fewer side</a:t>
                </a:r>
              </a:p>
              <a:p>
                <a:pPr marL="514350" indent="-514350" eaLnBrk="1" hangingPunct="1">
                  <a:buAutoNum type="arabicParenR"/>
                </a:pPr>
                <a:r>
                  <a:rPr lang="en-US" sz="3200" kern="100" dirty="0">
                    <a:latin typeface="+mn-lt"/>
                    <a:ea typeface="Aptos" panose="020B0004020202020204" pitchFamily="34" charset="0"/>
                    <a:cs typeface="Times New Roman" panose="02020603050405020304" pitchFamily="18" charset="0"/>
                  </a:rPr>
                  <a:t>pips = pips remaining after 1</a:t>
                </a:r>
                <a:r>
                  <a:rPr lang="en-US" sz="3200" kern="100" baseline="30000" dirty="0">
                    <a:latin typeface="+mn-lt"/>
                    <a:ea typeface="Aptos" panose="020B0004020202020204" pitchFamily="34" charset="0"/>
                    <a:cs typeface="Times New Roman" panose="02020603050405020304" pitchFamily="18" charset="0"/>
                  </a:rPr>
                  <a:t>st</a:t>
                </a:r>
                <a:r>
                  <a:rPr lang="en-US" sz="3200" kern="100" dirty="0">
                    <a:latin typeface="+mn-lt"/>
                    <a:ea typeface="Aptos" panose="020B0004020202020204" pitchFamily="34" charset="0"/>
                    <a:cs typeface="Times New Roman" panose="02020603050405020304" pitchFamily="18" charset="0"/>
                  </a:rPr>
                  <a:t> side is set.</a:t>
                </a:r>
              </a:p>
              <a:p>
                <a:pPr eaLnBrk="1" hangingPunct="1"/>
                <a:endParaRPr lang="en-US" sz="3200" dirty="0">
                  <a:latin typeface="+mn-lt"/>
                </a:endParaRPr>
              </a:p>
              <a:p>
                <a:pPr eaLnBrk="1" hangingPunct="1"/>
                <a:r>
                  <a:rPr lang="en-US" sz="3200" b="1" dirty="0">
                    <a:latin typeface="+mn-lt"/>
                  </a:rPr>
                  <a:t>For example, we find the possible dice for side = 3 and pips  = 5. </a:t>
                </a:r>
              </a:p>
              <a:p>
                <a:pPr eaLnBrk="1" hangingPunct="1"/>
                <a:r>
                  <a:rPr lang="en-US" sz="3200" dirty="0">
                    <a:latin typeface="+mn-lt"/>
                  </a:rPr>
                  <a:t>		Finding the Lower and Upper Bound:</a:t>
                </a:r>
              </a:p>
              <a:p>
                <a:pPr eaLnBrk="1" hangingPunct="1"/>
                <a:r>
                  <a:rPr lang="en-US" sz="3200" dirty="0">
                    <a:latin typeface="+mn-lt"/>
                  </a:rPr>
                  <a:t>			Lower: </a:t>
                </a:r>
                <a14:m>
                  <m:oMath xmlns:m="http://schemas.openxmlformats.org/officeDocument/2006/math">
                    <m:r>
                      <a:rPr lang="en-US" sz="3200" b="0" i="1" kern="100" smtClean="0">
                        <a:latin typeface="Cambria Math" panose="02040503050406030204" pitchFamily="18" charset="0"/>
                        <a:ea typeface="Aptos" panose="020B0004020202020204" pitchFamily="34" charset="0"/>
                        <a:cs typeface="Times New Roman" panose="02020603050405020304" pitchFamily="18" charset="0"/>
                      </a:rPr>
                      <m:t>⌈</m:t>
                    </m:r>
                  </m:oMath>
                </a14:m>
                <a:r>
                  <a:rPr lang="en-US" sz="3200" kern="100" dirty="0">
                    <a:latin typeface="+mn-lt"/>
                    <a:ea typeface="Aptos" panose="020B0004020202020204" pitchFamily="34" charset="0"/>
                    <a:cs typeface="Times New Roman" panose="02020603050405020304" pitchFamily="18" charset="0"/>
                  </a:rPr>
                  <a:t>pips/sides</a:t>
                </a:r>
                <a14:m>
                  <m:oMath xmlns:m="http://schemas.openxmlformats.org/officeDocument/2006/math">
                    <m:r>
                      <a:rPr lang="en-US" sz="3200" b="0" i="1" kern="100" smtClean="0">
                        <a:latin typeface="Cambria Math" panose="02040503050406030204" pitchFamily="18" charset="0"/>
                        <a:ea typeface="Aptos" panose="020B0004020202020204" pitchFamily="34" charset="0"/>
                        <a:cs typeface="Times New Roman" panose="02020603050405020304" pitchFamily="18" charset="0"/>
                      </a:rPr>
                      <m:t>⌉ </m:t>
                    </m:r>
                  </m:oMath>
                </a14:m>
                <a:r>
                  <a:rPr lang="en-US" sz="3200" dirty="0">
                    <a:latin typeface="+mn-lt"/>
                  </a:rPr>
                  <a:t>= </a:t>
                </a:r>
                <a14:m>
                  <m:oMath xmlns:m="http://schemas.openxmlformats.org/officeDocument/2006/math">
                    <m:r>
                      <a:rPr lang="en-US" sz="3200" i="1" kern="100">
                        <a:latin typeface="Cambria Math" panose="02040503050406030204" pitchFamily="18" charset="0"/>
                        <a:ea typeface="Aptos" panose="020B0004020202020204" pitchFamily="34" charset="0"/>
                        <a:cs typeface="Times New Roman" panose="02020603050405020304" pitchFamily="18" charset="0"/>
                      </a:rPr>
                      <m:t>⌈</m:t>
                    </m:r>
                  </m:oMath>
                </a14:m>
                <a:r>
                  <a:rPr lang="en-US" sz="3200" kern="100" dirty="0">
                    <a:latin typeface="+mn-lt"/>
                    <a:ea typeface="Aptos" panose="020B0004020202020204" pitchFamily="34" charset="0"/>
                    <a:cs typeface="Times New Roman" panose="02020603050405020304" pitchFamily="18" charset="0"/>
                  </a:rPr>
                  <a:t>5/3</a:t>
                </a:r>
                <a14:m>
                  <m:oMath xmlns:m="http://schemas.openxmlformats.org/officeDocument/2006/math">
                    <m:r>
                      <a:rPr lang="en-US" sz="3200" i="1" kern="100">
                        <a:latin typeface="Cambria Math" panose="02040503050406030204" pitchFamily="18" charset="0"/>
                        <a:ea typeface="Aptos" panose="020B0004020202020204" pitchFamily="34" charset="0"/>
                        <a:cs typeface="Times New Roman" panose="02020603050405020304" pitchFamily="18" charset="0"/>
                      </a:rPr>
                      <m:t>⌉ </m:t>
                    </m:r>
                  </m:oMath>
                </a14:m>
                <a:r>
                  <a:rPr lang="en-US" sz="3200" dirty="0">
                    <a:latin typeface="+mn-lt"/>
                  </a:rPr>
                  <a:t>= 2</a:t>
                </a:r>
              </a:p>
              <a:p>
                <a:pPr eaLnBrk="1" hangingPunct="1"/>
                <a:r>
                  <a:rPr lang="en-US" sz="3200" dirty="0">
                    <a:latin typeface="+mn-lt"/>
                  </a:rPr>
                  <a:t>			Upper: pips – sides + 1 = 5 – 3 + 1 = 3</a:t>
                </a:r>
              </a:p>
              <a:p>
                <a:pPr eaLnBrk="1" hangingPunct="1"/>
                <a:r>
                  <a:rPr lang="en-US" sz="3200" dirty="0">
                    <a:latin typeface="+mn-lt"/>
                  </a:rPr>
                  <a:t>			Therefore, the dice will start with [2, _, _], [3, _, _].</a:t>
                </a:r>
              </a:p>
              <a:p>
                <a:pPr eaLnBrk="1" hangingPunct="1"/>
                <a:r>
                  <a:rPr lang="en-US" sz="3200" b="1" dirty="0">
                    <a:latin typeface="+mn-lt"/>
                  </a:rPr>
                  <a:t>Repeat for each of these with parameters sides – 1=2 and total number of pips minus pips 3 and 2, respectively, for the first side</a:t>
                </a:r>
              </a:p>
              <a:p>
                <a:pPr eaLnBrk="1" hangingPunct="1"/>
                <a:r>
                  <a:rPr lang="en-US" sz="3200" dirty="0">
                    <a:latin typeface="+mn-lt"/>
                  </a:rPr>
                  <a:t>For first pip = 2, we generate all die with 2 sides and 3 pips. Thus,</a:t>
                </a:r>
              </a:p>
              <a:p>
                <a:pPr algn="ctr" eaLnBrk="1" hangingPunct="1"/>
                <a:r>
                  <a:rPr lang="en-US" sz="3200" dirty="0">
                    <a:latin typeface="+mn-lt"/>
                  </a:rPr>
                  <a:t>Lower = 2, Upper = 2, so we have [2,2,_]</a:t>
                </a:r>
              </a:p>
              <a:p>
                <a:pPr eaLnBrk="1" hangingPunct="1"/>
                <a:r>
                  <a:rPr lang="en-US" sz="3200" dirty="0">
                    <a:latin typeface="+mn-lt"/>
                  </a:rPr>
                  <a:t>For the last pip, this is the base case with 1 side and 1 pip, so we have </a:t>
                </a:r>
              </a:p>
              <a:p>
                <a:pPr algn="ctr" eaLnBrk="1" hangingPunct="1"/>
                <a:r>
                  <a:rPr lang="en-US" sz="3200" dirty="0">
                    <a:latin typeface="+mn-lt"/>
                  </a:rPr>
                  <a:t>Lower = 1, Upper = 1, so we obtain [2,2,1]. </a:t>
                </a:r>
              </a:p>
              <a:p>
                <a:pPr eaLnBrk="1" hangingPunct="1"/>
                <a:r>
                  <a:rPr lang="en-US" sz="3200" dirty="0">
                    <a:latin typeface="+mn-lt"/>
                  </a:rPr>
                  <a:t>For first pip = 3, we generate all die with 2 sides and 2 pips (another base case): [1, 1]</a:t>
                </a:r>
              </a:p>
              <a:p>
                <a:pPr eaLnBrk="1" hangingPunct="1"/>
                <a:r>
                  <a:rPr lang="en-US" sz="3200" dirty="0">
                    <a:latin typeface="+mn-lt"/>
                  </a:rPr>
                  <a:t>				So we obtain [3,1,1].</a:t>
                </a:r>
              </a:p>
              <a:p>
                <a:pPr eaLnBrk="1" hangingPunct="1"/>
                <a:r>
                  <a:rPr lang="en-US" sz="3200" b="1" dirty="0">
                    <a:latin typeface="+mn-lt"/>
                  </a:rPr>
                  <a:t>Therefore, we have 2 possible dice generated when there are 3 sides and 5 pips: [2,2,1] and [3,1,1]</a:t>
                </a:r>
              </a:p>
            </p:txBody>
          </p:sp>
        </mc:Choice>
        <mc:Fallback>
          <p:sp>
            <p:nvSpPr>
              <p:cNvPr id="12" name="Text Box 191"/>
              <p:cNvSpPr txBox="1">
                <a:spLocks noRot="1" noChangeAspect="1" noMove="1" noResize="1" noEditPoints="1" noAdjustHandles="1" noChangeArrowheads="1" noChangeShapeType="1" noTextEdit="1"/>
              </p:cNvSpPr>
              <p:nvPr/>
            </p:nvSpPr>
            <p:spPr bwMode="auto">
              <a:xfrm>
                <a:off x="29338786" y="5333658"/>
                <a:ext cx="13110156" cy="15542670"/>
              </a:xfrm>
              <a:prstGeom prst="rect">
                <a:avLst/>
              </a:prstGeom>
              <a:blipFill>
                <a:blip r:embed="rId6"/>
                <a:stretch>
                  <a:fillRect l="-836" r="-1255"/>
                </a:stretch>
              </a:blipFill>
              <a:ln w="12700">
                <a:solidFill>
                  <a:srgbClr val="5F259F"/>
                </a:solidFill>
              </a:ln>
              <a:effectLst/>
            </p:spPr>
            <p:txBody>
              <a:bodyPr/>
              <a:lstStyle/>
              <a:p>
                <a:r>
                  <a:rPr lang="en-US">
                    <a:noFill/>
                  </a:rPr>
                  <a:t> </a:t>
                </a:r>
              </a:p>
            </p:txBody>
          </p:sp>
        </mc:Fallback>
      </mc:AlternateContent>
      <p:sp>
        <p:nvSpPr>
          <p:cNvPr id="14" name="Text Box 193"/>
          <p:cNvSpPr txBox="1">
            <a:spLocks noChangeArrowheads="1"/>
          </p:cNvSpPr>
          <p:nvPr/>
        </p:nvSpPr>
        <p:spPr bwMode="auto">
          <a:xfrm>
            <a:off x="29281582" y="22138672"/>
            <a:ext cx="13167360" cy="5693820"/>
          </a:xfrm>
          <a:prstGeom prst="rect">
            <a:avLst/>
          </a:prstGeom>
          <a:solidFill>
            <a:schemeClr val="bg1"/>
          </a:solidFill>
          <a:ln w="12700">
            <a:solidFill>
              <a:srgbClr val="5F259F"/>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Calibri" pitchFamily="34" charset="0"/>
              </a:rPr>
              <a:t>Through the development of Python programming for generating and comparing dice configurations, we observed transitivity does not universally hold amongst dice comparisons. We explored variations of comparison including “overall strength” versus “face-to-face” comparison and how outcomes will vary between both in regard to transitivity.  We utilized recursion to explore and quantify the number of possible dice configurations. </a:t>
            </a:r>
          </a:p>
          <a:p>
            <a:pPr eaLnBrk="1" hangingPunct="1"/>
            <a:endParaRPr lang="en-US" sz="3200" dirty="0">
              <a:latin typeface="Calibri" pitchFamily="34" charset="0"/>
            </a:endParaRPr>
          </a:p>
          <a:p>
            <a:pPr eaLnBrk="1" hangingPunct="1"/>
            <a:r>
              <a:rPr lang="en-US" sz="3200" dirty="0">
                <a:latin typeface="Calibri" pitchFamily="34" charset="0"/>
              </a:rPr>
              <a:t>Overall, this research highlights the complexity of dice analysis that range from applications in programming to combinatorics. These results suggest an unconventional nature of dice and open the door for further investigation into the behavior of dice and their application in different environments. </a:t>
            </a:r>
          </a:p>
        </p:txBody>
      </p:sp>
      <p:sp>
        <p:nvSpPr>
          <p:cNvPr id="36" name="Rectangle 35"/>
          <p:cNvSpPr/>
          <p:nvPr/>
        </p:nvSpPr>
        <p:spPr>
          <a:xfrm>
            <a:off x="29281582" y="21442523"/>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Conclusion</a:t>
            </a:r>
          </a:p>
        </p:txBody>
      </p:sp>
      <p:sp>
        <p:nvSpPr>
          <p:cNvPr id="11" name="Text Box 190"/>
          <p:cNvSpPr txBox="1">
            <a:spLocks noChangeArrowheads="1"/>
          </p:cNvSpPr>
          <p:nvPr/>
        </p:nvSpPr>
        <p:spPr bwMode="auto">
          <a:xfrm>
            <a:off x="1463040" y="12897742"/>
            <a:ext cx="13173456" cy="15674757"/>
          </a:xfrm>
          <a:prstGeom prst="rect">
            <a:avLst/>
          </a:prstGeom>
          <a:solidFill>
            <a:schemeClr val="bg1"/>
          </a:solidFill>
          <a:ln w="12700">
            <a:solidFill>
              <a:srgbClr val="5F259F"/>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3200" b="1" dirty="0">
                <a:latin typeface="+mn-lt"/>
                <a:cs typeface="Arial" panose="020B0604020202020204" pitchFamily="34" charset="0"/>
              </a:rPr>
              <a:t>Mino Dice</a:t>
            </a:r>
            <a:r>
              <a:rPr lang="en-US" sz="3200" dirty="0">
                <a:latin typeface="+mn-lt"/>
                <a:cs typeface="Arial" panose="020B0604020202020204" pitchFamily="34" charset="0"/>
              </a:rPr>
              <a:t>: The dice decide who wins each round. Number dice roll numbers, and special dice (like Minotaur's and Griffins) beat the number dice based on a simple rock-paper-scissors-like system.</a:t>
            </a:r>
          </a:p>
          <a:p>
            <a:pPr marL="0" marR="0">
              <a:lnSpc>
                <a:spcPct val="107000"/>
              </a:lnSpc>
              <a:spcBef>
                <a:spcPts val="0"/>
              </a:spcBef>
              <a:spcAft>
                <a:spcPts val="800"/>
              </a:spcAft>
            </a:pPr>
            <a:r>
              <a:rPr lang="en-US" sz="3200" b="1" dirty="0">
                <a:latin typeface="+mn-lt"/>
              </a:rPr>
              <a:t>Mario Party</a:t>
            </a:r>
            <a:r>
              <a:rPr lang="en-US" sz="3200" dirty="0">
                <a:latin typeface="+mn-lt"/>
              </a:rPr>
              <a:t>: The dice mechanics combined with skill-based mini-games make Mario Party a blend of luck, strategy, and competition.</a:t>
            </a: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3200" b="1" kern="100" dirty="0">
                <a:latin typeface="+mn-lt"/>
                <a:ea typeface="Aptos" panose="020B0004020202020204" pitchFamily="34" charset="0"/>
                <a:cs typeface="Arial" panose="020B0604020202020204" pitchFamily="34" charset="0"/>
              </a:rPr>
              <a:t>Batman: Arkham Chronicles</a:t>
            </a:r>
            <a:r>
              <a:rPr lang="en-US" sz="3200" kern="100" dirty="0">
                <a:latin typeface="+mn-lt"/>
                <a:ea typeface="Aptos" panose="020B0004020202020204" pitchFamily="34" charset="0"/>
                <a:cs typeface="Arial" panose="020B0604020202020204" pitchFamily="34" charset="0"/>
              </a:rPr>
              <a:t>: </a:t>
            </a:r>
            <a:r>
              <a:rPr lang="en-US" sz="3200" dirty="0">
                <a:latin typeface="+mn-lt"/>
              </a:rPr>
              <a:t>The game features dice-based mechanics where each roll can influence actions like combat, movement, or special abilities. Typically, the dice represent critical elements such as attacks, dodges, or actions that affect the outcome of battles against villains or completing mission objectives.</a:t>
            </a: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3200" kern="1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endParaRPr lang="en-US" sz="2400" kern="100" dirty="0">
              <a:effectLst/>
              <a:latin typeface="+mn-lt"/>
              <a:ea typeface="Aptos" panose="020B0004020202020204" pitchFamily="34" charset="0"/>
              <a:cs typeface="Times New Roman" panose="02020603050405020304" pitchFamily="18" charset="0"/>
            </a:endParaRPr>
          </a:p>
        </p:txBody>
      </p:sp>
      <p:sp>
        <p:nvSpPr>
          <p:cNvPr id="45" name="Rectangle 44"/>
          <p:cNvSpPr/>
          <p:nvPr/>
        </p:nvSpPr>
        <p:spPr>
          <a:xfrm>
            <a:off x="15387669" y="4745357"/>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More Dice Comparisons</a:t>
            </a:r>
          </a:p>
        </p:txBody>
      </p:sp>
      <p:pic>
        <p:nvPicPr>
          <p:cNvPr id="3" name="Picture 2">
            <a:extLst>
              <a:ext uri="{FF2B5EF4-FFF2-40B4-BE49-F238E27FC236}">
                <a16:creationId xmlns:a16="http://schemas.microsoft.com/office/drawing/2014/main" id="{DC3DE2A3-1AEE-479B-BA0A-480F222A9B03}"/>
              </a:ext>
            </a:extLst>
          </p:cNvPr>
          <p:cNvPicPr>
            <a:picLocks noChangeAspect="1"/>
          </p:cNvPicPr>
          <p:nvPr/>
        </p:nvPicPr>
        <p:blipFill>
          <a:blip r:embed="rId7"/>
          <a:stretch>
            <a:fillRect/>
          </a:stretch>
        </p:blipFill>
        <p:spPr>
          <a:xfrm>
            <a:off x="1008147" y="676565"/>
            <a:ext cx="3063167" cy="2908371"/>
          </a:xfrm>
          <a:prstGeom prst="rect">
            <a:avLst/>
          </a:prstGeom>
        </p:spPr>
      </p:pic>
      <p:grpSp>
        <p:nvGrpSpPr>
          <p:cNvPr id="37" name="Group 36">
            <a:extLst>
              <a:ext uri="{FF2B5EF4-FFF2-40B4-BE49-F238E27FC236}">
                <a16:creationId xmlns:a16="http://schemas.microsoft.com/office/drawing/2014/main" id="{5914D990-2504-4B21-A6EB-04FF4361B89B}"/>
              </a:ext>
            </a:extLst>
          </p:cNvPr>
          <p:cNvGrpSpPr/>
          <p:nvPr/>
        </p:nvGrpSpPr>
        <p:grpSpPr>
          <a:xfrm>
            <a:off x="34461329" y="875014"/>
            <a:ext cx="8421724" cy="2242944"/>
            <a:chOff x="502920" y="30815280"/>
            <a:chExt cx="26517600" cy="7062391"/>
          </a:xfrm>
        </p:grpSpPr>
        <p:sp>
          <p:nvSpPr>
            <p:cNvPr id="38" name="Rectangle 37">
              <a:extLst>
                <a:ext uri="{FF2B5EF4-FFF2-40B4-BE49-F238E27FC236}">
                  <a16:creationId xmlns:a16="http://schemas.microsoft.com/office/drawing/2014/main" id="{F98B8427-E96B-461B-9744-6E372A321F21}"/>
                </a:ext>
              </a:extLst>
            </p:cNvPr>
            <p:cNvSpPr/>
            <p:nvPr/>
          </p:nvSpPr>
          <p:spPr>
            <a:xfrm>
              <a:off x="502920" y="30815280"/>
              <a:ext cx="26517600" cy="70623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A0F6B9BD-1217-4B82-B0E3-0A91720D142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14538" b="12773"/>
            <a:stretch/>
          </p:blipFill>
          <p:spPr>
            <a:xfrm>
              <a:off x="862690" y="31135320"/>
              <a:ext cx="25745902" cy="6540717"/>
            </a:xfrm>
            <a:prstGeom prst="rect">
              <a:avLst/>
            </a:prstGeom>
          </p:spPr>
        </p:pic>
      </p:grpSp>
      <p:sp>
        <p:nvSpPr>
          <p:cNvPr id="29" name="TextBox 28">
            <a:extLst>
              <a:ext uri="{FF2B5EF4-FFF2-40B4-BE49-F238E27FC236}">
                <a16:creationId xmlns:a16="http://schemas.microsoft.com/office/drawing/2014/main" id="{D43723A2-6131-23ED-A860-A2CA70FAD474}"/>
              </a:ext>
            </a:extLst>
          </p:cNvPr>
          <p:cNvSpPr txBox="1"/>
          <p:nvPr/>
        </p:nvSpPr>
        <p:spPr>
          <a:xfrm>
            <a:off x="11811000" y="29902352"/>
            <a:ext cx="14528042" cy="2677656"/>
          </a:xfrm>
          <a:prstGeom prst="rect">
            <a:avLst/>
          </a:prstGeom>
          <a:noFill/>
        </p:spPr>
        <p:txBody>
          <a:bodyPr wrap="square">
            <a:spAutoFit/>
          </a:bodyPr>
          <a:lstStyle/>
          <a:p>
            <a:pPr eaLnBrk="1" hangingPunct="1"/>
            <a:r>
              <a:rPr lang="en-US" sz="2400" b="0" dirty="0">
                <a:solidFill>
                  <a:srgbClr val="000000"/>
                </a:solidFill>
                <a:effectLst/>
                <a:latin typeface="Calibri" panose="020F0502020204030204" pitchFamily="34" charset="0"/>
              </a:rPr>
              <a:t>The College of Sciences and Mathematics supported this research as part of the Undergraduate Research Experience at Stephen F. Austin State University.</a:t>
            </a:r>
            <a:r>
              <a:rPr lang="en-US" sz="2400" dirty="0">
                <a:latin typeface="Calibri" pitchFamily="34" charset="0"/>
              </a:rPr>
              <a:t> I’d like to thank Stephen F. Austin State University and Jeremy Becnel for providing an opportunity to get involved in a Research Experience, as it has been an insightful and rewarding process. </a:t>
            </a:r>
          </a:p>
          <a:p>
            <a:pPr eaLnBrk="1" hangingPunct="1"/>
            <a:r>
              <a:rPr lang="en-US" sz="2400" dirty="0">
                <a:latin typeface="Calibri" pitchFamily="34" charset="0"/>
              </a:rPr>
              <a:t>Thank you to the Computer Science department for the workspace and the equipment used throughout the entirety of the project. </a:t>
            </a:r>
          </a:p>
          <a:p>
            <a:pPr eaLnBrk="1" hangingPunct="1"/>
            <a:r>
              <a:rPr lang="en-US" sz="2400" dirty="0">
                <a:latin typeface="Calibri" pitchFamily="34" charset="0"/>
              </a:rPr>
              <a:t>A special thanks to Dr. Nicolas Long for introducing the concept of dice combinatorics that this project is based on. </a:t>
            </a:r>
          </a:p>
        </p:txBody>
      </p:sp>
      <p:sp>
        <p:nvSpPr>
          <p:cNvPr id="31" name="TextBox 30">
            <a:extLst>
              <a:ext uri="{FF2B5EF4-FFF2-40B4-BE49-F238E27FC236}">
                <a16:creationId xmlns:a16="http://schemas.microsoft.com/office/drawing/2014/main" id="{16617337-6F32-BCEF-D7D7-E9A3BCFD8BDE}"/>
              </a:ext>
            </a:extLst>
          </p:cNvPr>
          <p:cNvSpPr txBox="1"/>
          <p:nvPr/>
        </p:nvSpPr>
        <p:spPr>
          <a:xfrm>
            <a:off x="11811000" y="29258611"/>
            <a:ext cx="8683752" cy="769441"/>
          </a:xfrm>
          <a:prstGeom prst="rect">
            <a:avLst/>
          </a:prstGeom>
          <a:noFill/>
        </p:spPr>
        <p:txBody>
          <a:bodyPr wrap="square">
            <a:spAutoFit/>
          </a:bodyPr>
          <a:lstStyle/>
          <a:p>
            <a:r>
              <a:rPr lang="en-US" sz="4400" b="1" dirty="0"/>
              <a:t>Acknowledgements</a:t>
            </a:r>
          </a:p>
        </p:txBody>
      </p:sp>
      <p:sp>
        <p:nvSpPr>
          <p:cNvPr id="9" name="Rectangle 8">
            <a:extLst>
              <a:ext uri="{FF2B5EF4-FFF2-40B4-BE49-F238E27FC236}">
                <a16:creationId xmlns:a16="http://schemas.microsoft.com/office/drawing/2014/main" id="{DE024D36-1DDE-D6E7-0830-7ED81574BF98}"/>
              </a:ext>
            </a:extLst>
          </p:cNvPr>
          <p:cNvSpPr/>
          <p:nvPr/>
        </p:nvSpPr>
        <p:spPr>
          <a:xfrm>
            <a:off x="29286549" y="4720148"/>
            <a:ext cx="13167360" cy="731520"/>
          </a:xfrm>
          <a:prstGeom prst="rect">
            <a:avLst/>
          </a:prstGeom>
          <a:solidFill>
            <a:srgbClr val="5F259F"/>
          </a:solidFill>
          <a:ln w="12700">
            <a:solidFill>
              <a:srgbClr val="5F259F"/>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bg1"/>
                </a:solidFill>
              </a:rPr>
              <a:t>Counting Dice Recursively </a:t>
            </a:r>
          </a:p>
        </p:txBody>
      </p:sp>
      <p:pic>
        <p:nvPicPr>
          <p:cNvPr id="30" name="Picture 29">
            <a:extLst>
              <a:ext uri="{FF2B5EF4-FFF2-40B4-BE49-F238E27FC236}">
                <a16:creationId xmlns:a16="http://schemas.microsoft.com/office/drawing/2014/main" id="{C9C911B9-1B0F-DCA3-7D3F-36046FB64CED}"/>
              </a:ext>
            </a:extLst>
          </p:cNvPr>
          <p:cNvPicPr>
            <a:picLocks noChangeAspect="1"/>
          </p:cNvPicPr>
          <p:nvPr/>
        </p:nvPicPr>
        <p:blipFill>
          <a:blip r:embed="rId9"/>
          <a:stretch>
            <a:fillRect/>
          </a:stretch>
        </p:blipFill>
        <p:spPr>
          <a:xfrm>
            <a:off x="7177917" y="21957931"/>
            <a:ext cx="6736197" cy="5647815"/>
          </a:xfrm>
          <a:prstGeom prst="rect">
            <a:avLst/>
          </a:prstGeom>
          <a:ln>
            <a:solidFill>
              <a:schemeClr val="tx1"/>
            </a:solidFill>
          </a:ln>
        </p:spPr>
      </p:pic>
      <p:pic>
        <p:nvPicPr>
          <p:cNvPr id="1028" name="Picture 4" descr="Mino Dice">
            <a:extLst>
              <a:ext uri="{FF2B5EF4-FFF2-40B4-BE49-F238E27FC236}">
                <a16:creationId xmlns:a16="http://schemas.microsoft.com/office/drawing/2014/main" id="{FACEF0A8-740A-43AF-CB32-72FB3BD544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4763" y="21527474"/>
            <a:ext cx="4068795" cy="5778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Mario Party | Nintendo 64 | Games | Nintendo">
            <a:extLst>
              <a:ext uri="{FF2B5EF4-FFF2-40B4-BE49-F238E27FC236}">
                <a16:creationId xmlns:a16="http://schemas.microsoft.com/office/drawing/2014/main" id="{B65C70D2-60D1-CAF3-23AA-A305C0D263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29200" y="18044458"/>
            <a:ext cx="8229600" cy="4114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07D1107-B231-39C4-11CD-46CBD4C6CCE2}"/>
              </a:ext>
            </a:extLst>
          </p:cNvPr>
          <p:cNvPicPr>
            <a:picLocks noChangeAspect="1"/>
          </p:cNvPicPr>
          <p:nvPr/>
        </p:nvPicPr>
        <p:blipFill>
          <a:blip r:embed="rId12"/>
          <a:stretch>
            <a:fillRect/>
          </a:stretch>
        </p:blipFill>
        <p:spPr>
          <a:xfrm>
            <a:off x="15431548" y="18743216"/>
            <a:ext cx="13134805" cy="3225481"/>
          </a:xfrm>
          <a:prstGeom prst="rect">
            <a:avLst/>
          </a:prstGeom>
          <a:ln>
            <a:solidFill>
              <a:schemeClr val="tx1"/>
            </a:solidFill>
          </a:ln>
        </p:spPr>
      </p:pic>
      <p:pic>
        <p:nvPicPr>
          <p:cNvPr id="17" name="Picture 16">
            <a:extLst>
              <a:ext uri="{FF2B5EF4-FFF2-40B4-BE49-F238E27FC236}">
                <a16:creationId xmlns:a16="http://schemas.microsoft.com/office/drawing/2014/main" id="{A1DE0511-100E-0432-70E6-3DBB11DD371A}"/>
              </a:ext>
            </a:extLst>
          </p:cNvPr>
          <p:cNvPicPr>
            <a:picLocks noChangeAspect="1"/>
          </p:cNvPicPr>
          <p:nvPr/>
        </p:nvPicPr>
        <p:blipFill>
          <a:blip r:embed="rId13"/>
          <a:stretch>
            <a:fillRect/>
          </a:stretch>
        </p:blipFill>
        <p:spPr>
          <a:xfrm>
            <a:off x="15424394" y="22138671"/>
            <a:ext cx="13134805" cy="3579813"/>
          </a:xfrm>
          <a:prstGeom prst="rect">
            <a:avLst/>
          </a:prstGeom>
          <a:ln>
            <a:solidFill>
              <a:schemeClr val="tx1"/>
            </a:solidFill>
          </a:ln>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29721</TotalTime>
  <Words>1225</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Symbol</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Jeremy Becnel</cp:lastModifiedBy>
  <cp:revision>109</cp:revision>
  <cp:lastPrinted>2017-11-03T00:56:36Z</cp:lastPrinted>
  <dcterms:created xsi:type="dcterms:W3CDTF">2013-02-10T21:14:48Z</dcterms:created>
  <dcterms:modified xsi:type="dcterms:W3CDTF">2024-11-03T23:39:33Z</dcterms:modified>
</cp:coreProperties>
</file>