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Annotation and Corpus Linguistics Tools for Computational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Comprehensive survey of annotation frameworks and corpus analysis platforms</a:t>
            </a:r>
          </a:p>
          <a:p>
            <a:pPr algn="l">
              <a:defRPr sz="2000"/>
            </a:pPr>
            <a:r>
              <a:t>Focus on computational linguistics applications and NLP integration</a:t>
            </a:r>
          </a:p>
          <a:p>
            <a:pPr algn="l">
              <a:defRPr sz="2000"/>
            </a:pPr>
            <a:r>
              <a:t>Methodological considerations for reproducible research</a:t>
            </a:r>
          </a:p>
          <a:p>
            <a:pPr algn="l">
              <a:defRPr sz="2000"/>
            </a:pPr>
            <a:r>
              <a:t>Evaluation metrics and quality assurance protocols</a:t>
            </a:r>
          </a:p>
          <a:p>
            <a:pPr algn="l">
              <a:defRPr sz="2000"/>
            </a:pPr>
            <a:r>
              <a:t>Case studies from large-scale linguistic projects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Annotation: UAM CorpusTool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Systemic Functional Linguistics focus</a:t>
            </a:r>
          </a:p>
          <a:p>
            <a:pPr algn="l">
              <a:defRPr sz="2000"/>
            </a:pPr>
            <a:r>
              <a:t>Multi-layer Annotation:</a:t>
            </a:r>
          </a:p>
          <a:p>
            <a:pPr lvl="1" algn="l">
              <a:defRPr sz="1800"/>
            </a:pPr>
            <a:r>
              <a:t>Functional grammar categories (Theme/Rheme, Transitivity)</a:t>
            </a:r>
          </a:p>
          <a:p>
            <a:pPr lvl="1" algn="l">
              <a:defRPr sz="1800"/>
            </a:pPr>
            <a:r>
              <a:t>Appraisal theory annotation (Martin &amp; White, 2005)</a:t>
            </a:r>
          </a:p>
          <a:p>
            <a:pPr lvl="1" algn="l">
              <a:defRPr sz="1800"/>
            </a:pPr>
            <a:r>
              <a:t>Register and genre classification</a:t>
            </a:r>
          </a:p>
          <a:p>
            <a:pPr algn="l">
              <a:defRPr sz="2000"/>
            </a:pPr>
            <a:r>
              <a:t>Statistical Analysis:</a:t>
            </a:r>
          </a:p>
          <a:p>
            <a:pPr lvl="1" algn="l">
              <a:defRPr sz="1800"/>
            </a:pPr>
            <a:r>
              <a:t>Chi-square tests for feature associations</a:t>
            </a:r>
          </a:p>
          <a:p>
            <a:pPr lvl="1" algn="l">
              <a:defRPr sz="1800"/>
            </a:pPr>
            <a:r>
              <a:t>Correspondence analysis for pattern visualization</a:t>
            </a:r>
          </a:p>
          <a:p>
            <a:pPr lvl="1" algn="l">
              <a:defRPr sz="1800"/>
            </a:pPr>
            <a:r>
              <a:t>Cross-tabulation and contingency 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INCEpTION: Advanced Annotation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Next-generation WebAnno (UKP Lab, TU Darmstadt)</a:t>
            </a:r>
          </a:p>
          <a:p>
            <a:pPr algn="l">
              <a:defRPr sz="2000"/>
            </a:pPr>
            <a:r>
              <a:t>Architecture:</a:t>
            </a:r>
          </a:p>
          <a:p>
            <a:pPr lvl="1" algn="l">
              <a:defRPr sz="1800"/>
            </a:pPr>
            <a:r>
              <a:t>Microservice-based, Docker containerization</a:t>
            </a:r>
          </a:p>
          <a:p>
            <a:pPr lvl="1" algn="l">
              <a:defRPr sz="1800"/>
            </a:pPr>
            <a:r>
              <a:t>Multi-user collaborative environment</a:t>
            </a:r>
          </a:p>
          <a:p>
            <a:pPr lvl="1" algn="l">
              <a:defRPr sz="1800"/>
            </a:pPr>
            <a:r>
              <a:t>Role-based access control</a:t>
            </a:r>
          </a:p>
          <a:p>
            <a:pPr algn="l">
              <a:defRPr sz="2000"/>
            </a:pPr>
            <a:r>
              <a:t>ML Integration:</a:t>
            </a:r>
          </a:p>
          <a:p>
            <a:pPr lvl="1" algn="l">
              <a:defRPr sz="1800"/>
            </a:pPr>
            <a:r>
              <a:t>Active learning workflows</a:t>
            </a:r>
          </a:p>
          <a:p>
            <a:pPr lvl="1" algn="l">
              <a:defRPr sz="1800"/>
            </a:pPr>
            <a:r>
              <a:t>Transformer model integration (BERT, RoBERTa)</a:t>
            </a:r>
          </a:p>
          <a:p>
            <a:pPr lvl="1" algn="l">
              <a:defRPr sz="1800"/>
            </a:pPr>
            <a:r>
              <a:t>External annotator plugins (spaCy, UDPipe)</a:t>
            </a:r>
          </a:p>
          <a:p>
            <a:pPr algn="l">
              <a:defRPr sz="2000"/>
            </a:pPr>
            <a:r>
              <a:t>Quality Assurance: IAA calculation, curation workflows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Annotation: BRAT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University of Tokyo</a:t>
            </a:r>
          </a:p>
          <a:p>
            <a:pPr algn="l">
              <a:defRPr sz="2000"/>
            </a:pPr>
            <a:r>
              <a:t>Standoff Annotation:</a:t>
            </a:r>
          </a:p>
          <a:p>
            <a:pPr lvl="1" algn="l">
              <a:defRPr sz="1800"/>
            </a:pPr>
            <a:r>
              <a:t>Text-external annotation storage</a:t>
            </a:r>
          </a:p>
          <a:p>
            <a:pPr lvl="1" algn="l">
              <a:defRPr sz="1800"/>
            </a:pPr>
            <a:r>
              <a:t>Entity, relation, and event annotation</a:t>
            </a:r>
          </a:p>
          <a:p>
            <a:pPr lvl="1" algn="l">
              <a:defRPr sz="1800"/>
            </a:pPr>
            <a:r>
              <a:t>Nested and overlapping span support</a:t>
            </a:r>
          </a:p>
          <a:p>
            <a:pPr algn="l">
              <a:defRPr sz="2000"/>
            </a:pPr>
            <a:r>
              <a:t>Collaboration:</a:t>
            </a:r>
          </a:p>
          <a:p>
            <a:pPr lvl="1" algn="l">
              <a:defRPr sz="1800"/>
            </a:pPr>
            <a:r>
              <a:t>Real-time multi-user annotation</a:t>
            </a:r>
          </a:p>
          <a:p>
            <a:pPr lvl="1" algn="l">
              <a:defRPr sz="1800"/>
            </a:pPr>
            <a:r>
              <a:t>Conflict detection and resolution</a:t>
            </a:r>
          </a:p>
          <a:p>
            <a:pPr lvl="1" algn="l">
              <a:defRPr sz="1800"/>
            </a:pPr>
            <a:r>
              <a:t>Version control and annotation history</a:t>
            </a:r>
          </a:p>
          <a:p>
            <a:pPr algn="l">
              <a:defRPr sz="2000"/>
            </a:pPr>
            <a:r>
              <a:t>Applications: BioNLP, clinical NLP, information extraction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III. Corpus Analysis and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Section Overview</a:t>
            </a:r>
          </a:p>
          <a:p>
            <a:pPr algn="l">
              <a:defRPr sz="2000"/>
            </a:pPr>
            <a:r>
              <a:t>Concordancing and collocation analysis</a:t>
            </a:r>
          </a:p>
          <a:p>
            <a:pPr algn="l">
              <a:defRPr sz="2000"/>
            </a:pPr>
            <a:r>
              <a:t>Advanced corpus platforms</a:t>
            </a:r>
          </a:p>
          <a:p>
            <a:pPr algn="l">
              <a:defRPr sz="2000"/>
            </a:pPr>
            <a:r>
              <a:t>High-performance querying systems</a:t>
            </a:r>
          </a:p>
          <a:p>
            <a:pPr algn="l">
              <a:defRPr sz="2000"/>
            </a:pPr>
            <a:r>
              <a:t>Statistical analysis methods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Concordancing: AntConc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Laurence Anthony (Waseda University)</a:t>
            </a:r>
          </a:p>
          <a:p>
            <a:pPr algn="l">
              <a:defRPr sz="2000"/>
            </a:pPr>
            <a:r>
              <a:t>Statistical Measures:</a:t>
            </a:r>
          </a:p>
          <a:p>
            <a:pPr lvl="1" algn="l">
              <a:defRPr sz="1800"/>
            </a:pPr>
            <a:r>
              <a:t>Mutual Information (MI) and MI³ scores</a:t>
            </a:r>
          </a:p>
          <a:p>
            <a:pPr lvl="1" algn="l">
              <a:defRPr sz="1800"/>
            </a:pPr>
            <a:r>
              <a:t>T-score and Z-score for collocation strength</a:t>
            </a:r>
          </a:p>
          <a:p>
            <a:pPr lvl="1" algn="l">
              <a:defRPr sz="1800"/>
            </a:pPr>
            <a:r>
              <a:t>Log-likelihood ratio for keyness analysis</a:t>
            </a:r>
          </a:p>
          <a:p>
            <a:pPr algn="l">
              <a:defRPr sz="2000"/>
            </a:pPr>
            <a:r>
              <a:t>Advanced Querying:</a:t>
            </a:r>
          </a:p>
          <a:p>
            <a:pPr lvl="1" algn="l">
              <a:defRPr sz="1800"/>
            </a:pPr>
            <a:r>
              <a:t>Regular expressions and wildcard patterns</a:t>
            </a:r>
          </a:p>
          <a:p>
            <a:pPr lvl="1" algn="l">
              <a:defRPr sz="1800"/>
            </a:pPr>
            <a:r>
              <a:t>POS tag integration and lemma search</a:t>
            </a:r>
          </a:p>
          <a:p>
            <a:pPr lvl="1" algn="l">
              <a:defRPr sz="1800"/>
            </a:pPr>
            <a:r>
              <a:t>Variable-span analysis and dispersion plots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Sketch Engine: Commercial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Lexical Computing (Adam Kilgarriff legacy)</a:t>
            </a:r>
          </a:p>
          <a:p>
            <a:pPr algn="l">
              <a:defRPr sz="2000"/>
            </a:pPr>
            <a:r>
              <a:t>Word Sketches:</a:t>
            </a:r>
          </a:p>
          <a:p>
            <a:pPr lvl="1" algn="l">
              <a:defRPr sz="1800"/>
            </a:pPr>
            <a:r>
              <a:t>Grammatical relation extraction using dependency parsing</a:t>
            </a:r>
          </a:p>
          <a:p>
            <a:pPr lvl="1" algn="l">
              <a:defRPr sz="1800"/>
            </a:pPr>
            <a:r>
              <a:t>Collocation profiles with statistical significance</a:t>
            </a:r>
          </a:p>
          <a:p>
            <a:pPr lvl="1" algn="l">
              <a:defRPr sz="1800"/>
            </a:pPr>
            <a:r>
              <a:t>Thesaurus generation and semantic clustering</a:t>
            </a:r>
          </a:p>
          <a:p>
            <a:pPr algn="l">
              <a:defRPr sz="2000"/>
            </a:pPr>
            <a:r>
              <a:t>Corpus Building:</a:t>
            </a:r>
          </a:p>
          <a:p>
            <a:pPr lvl="1" algn="l">
              <a:defRPr sz="1800"/>
            </a:pPr>
            <a:r>
              <a:t>Web crawling with customizable filters</a:t>
            </a:r>
          </a:p>
          <a:p>
            <a:pPr lvl="1" algn="l">
              <a:defRPr sz="1800"/>
            </a:pPr>
            <a:r>
              <a:t>Automatic annotation pipeline</a:t>
            </a:r>
          </a:p>
          <a:p>
            <a:pPr lvl="1" algn="l">
              <a:defRPr sz="1800"/>
            </a:pPr>
            <a:r>
              <a:t>Near-duplicate detection and deduplication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NoSketch Engine: Open Source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Masaryk University, Brno</a:t>
            </a:r>
          </a:p>
          <a:p>
            <a:pPr algn="l">
              <a:defRPr sz="2000"/>
            </a:pPr>
            <a:r>
              <a:t>Implementation:</a:t>
            </a:r>
          </a:p>
          <a:p>
            <a:pPr lvl="1" algn="l">
              <a:defRPr sz="1800"/>
            </a:pPr>
            <a:r>
              <a:t>Python-based reimplementation of Sketch Engine core</a:t>
            </a:r>
          </a:p>
          <a:p>
            <a:pPr lvl="1" algn="l">
              <a:defRPr sz="1800"/>
            </a:pPr>
            <a:r>
              <a:t>Manatee corpus search engine backend</a:t>
            </a:r>
          </a:p>
          <a:p>
            <a:pPr lvl="1" algn="l">
              <a:defRPr sz="1800"/>
            </a:pPr>
            <a:r>
              <a:t>Compatible with Sketch Engine corpus formats</a:t>
            </a:r>
          </a:p>
          <a:p>
            <a:pPr algn="l">
              <a:defRPr sz="2000"/>
            </a:pPr>
            <a:r>
              <a:t>Deployment:</a:t>
            </a:r>
          </a:p>
          <a:p>
            <a:pPr lvl="1" algn="l">
              <a:defRPr sz="1800"/>
            </a:pPr>
            <a:r>
              <a:t>Docker containerization for easy setup</a:t>
            </a:r>
          </a:p>
          <a:p>
            <a:pPr lvl="1" algn="l">
              <a:defRPr sz="1800"/>
            </a:pPr>
            <a:r>
              <a:t>Self-hosted with full control</a:t>
            </a:r>
          </a:p>
          <a:p>
            <a:pPr lvl="1" algn="l">
              <a:defRPr sz="1800"/>
            </a:pPr>
            <a:r>
              <a:t>Support for large-scale corpora (billion+ tokens)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High-Performance Querying: Corpus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CWB/CQP – University of Stuttgart (Christ et al.)</a:t>
            </a:r>
          </a:p>
          <a:p>
            <a:pPr algn="l">
              <a:defRPr sz="2000"/>
            </a:pPr>
            <a:r>
              <a:t>Architecture:</a:t>
            </a:r>
          </a:p>
          <a:p>
            <a:pPr lvl="1" algn="l">
              <a:defRPr sz="1800"/>
            </a:pPr>
            <a:r>
              <a:t>Compressed suffix arrays for efficient storage</a:t>
            </a:r>
          </a:p>
          <a:p>
            <a:pPr lvl="1" algn="l">
              <a:defRPr sz="1800"/>
            </a:pPr>
            <a:r>
              <a:t>Multi-level indexing (tokens, structures, alignments)</a:t>
            </a:r>
          </a:p>
          <a:p>
            <a:pPr lvl="1" algn="l">
              <a:defRPr sz="1800"/>
            </a:pPr>
            <a:r>
              <a:t>Scalability to billion-word corpora</a:t>
            </a:r>
          </a:p>
          <a:p>
            <a:pPr algn="l">
              <a:defRPr sz="2000"/>
            </a:pPr>
            <a:r>
              <a:t>CQP Query Language:</a:t>
            </a:r>
          </a:p>
          <a:p>
            <a:pPr lvl="1" algn="l">
              <a:defRPr sz="1800"/>
            </a:pPr>
            <a:r>
              <a:t>Regular expressions over linguistic annotations</a:t>
            </a:r>
          </a:p>
          <a:p>
            <a:pPr lvl="1" algn="l">
              <a:defRPr sz="1800"/>
            </a:pPr>
            <a:r>
              <a:t>Complex pattern matching with constraints</a:t>
            </a:r>
          </a:p>
          <a:p>
            <a:pPr lvl="1" algn="l">
              <a:defRPr sz="1800"/>
            </a:pPr>
            <a:r>
              <a:t>Statistical functions and frequency calculations</a:t>
            </a:r>
          </a:p>
          <a:p>
            <a:pPr algn="l">
              <a:defRPr sz="2000"/>
            </a:pPr>
            <a:r>
              <a:t>Interfaces: R (rcqp), Python (cqpweb), Perl (CWB::CL)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IV. Infrastructure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Section Overview</a:t>
            </a:r>
          </a:p>
          <a:p>
            <a:pPr algn="l">
              <a:defRPr sz="2000"/>
            </a:pPr>
            <a:r>
              <a:t>Research infrastructure and standards</a:t>
            </a:r>
          </a:p>
          <a:p>
            <a:pPr algn="l">
              <a:defRPr sz="2000"/>
            </a:pPr>
            <a:r>
              <a:t>NLP pipeline integration</a:t>
            </a:r>
          </a:p>
          <a:p>
            <a:pPr algn="l">
              <a:defRPr sz="2000"/>
            </a:pPr>
            <a:r>
              <a:t>Workflow management systems</a:t>
            </a:r>
          </a:p>
          <a:p>
            <a:pPr algn="l">
              <a:defRPr sz="2000"/>
            </a:pPr>
            <a:r>
              <a:t>Interoperability and data sharing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CLARIN Research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European Research Infrastructure Consortium</a:t>
            </a:r>
          </a:p>
          <a:p>
            <a:pPr algn="l">
              <a:defRPr sz="2000"/>
            </a:pPr>
            <a:r>
              <a:t>Core Components:</a:t>
            </a:r>
          </a:p>
          <a:p>
            <a:pPr lvl="1" algn="l">
              <a:defRPr sz="1800"/>
            </a:pPr>
            <a:r>
              <a:t>Virtual Language Observatory (VLO) for resource discovery</a:t>
            </a:r>
          </a:p>
          <a:p>
            <a:pPr lvl="1" algn="l">
              <a:defRPr sz="1800"/>
            </a:pPr>
            <a:r>
              <a:t>Language Resource Switchboard for tool integration</a:t>
            </a:r>
          </a:p>
          <a:p>
            <a:pPr lvl="1" algn="l">
              <a:defRPr sz="1800"/>
            </a:pPr>
            <a:r>
              <a:t>B-centres and C-centres for data hosting</a:t>
            </a:r>
          </a:p>
          <a:p>
            <a:pPr algn="l">
              <a:defRPr sz="2000"/>
            </a:pPr>
            <a:r>
              <a:t>Standards:</a:t>
            </a:r>
          </a:p>
          <a:p>
            <a:pPr lvl="1" algn="l">
              <a:defRPr sz="1800"/>
            </a:pPr>
            <a:r>
              <a:t>Component MetaData Infrastructure (CMDI)</a:t>
            </a:r>
          </a:p>
          <a:p>
            <a:pPr lvl="1" algn="l">
              <a:defRPr sz="1800"/>
            </a:pPr>
            <a:r>
              <a:t>FAIR data principles implementation</a:t>
            </a:r>
          </a:p>
          <a:p>
            <a:pPr lvl="1" algn="l">
              <a:defRPr sz="1800"/>
            </a:pPr>
            <a:r>
              <a:t>Persistent identifiers (PIDs) and Handle system</a:t>
            </a:r>
          </a:p>
          <a:p>
            <a:pPr algn="l">
              <a:defRPr sz="2000"/>
            </a:pPr>
            <a:r>
              <a:t>Services: WebLicht workflows, FCS federated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I. Theoretical Foundations</a:t>
            </a:r>
          </a:p>
          <a:p>
            <a:pPr lvl="1" algn="l">
              <a:defRPr sz="1800"/>
            </a:pPr>
            <a:r>
              <a:t>Corpus linguistics methodology</a:t>
            </a:r>
          </a:p>
          <a:p>
            <a:pPr lvl="1" algn="l">
              <a:defRPr sz="1800"/>
            </a:pPr>
            <a:r>
              <a:t>Annotation theory and frameworks</a:t>
            </a:r>
          </a:p>
          <a:p>
            <a:pPr algn="l">
              <a:defRPr sz="2000"/>
            </a:pPr>
            <a:r>
              <a:t>II. Annotation Tools and Platforms</a:t>
            </a:r>
          </a:p>
          <a:p>
            <a:pPr lvl="1" algn="l">
              <a:defRPr sz="1800"/>
            </a:pPr>
            <a:r>
              <a:t>Multimodal annotation (ELAN, Praat)</a:t>
            </a:r>
          </a:p>
          <a:p>
            <a:pPr lvl="1" algn="l">
              <a:defRPr sz="1800"/>
            </a:pPr>
            <a:r>
              <a:t>Text annotation (UAM CorpusTool, INCEpTION, BRAT)</a:t>
            </a:r>
          </a:p>
          <a:p>
            <a:pPr algn="l">
              <a:defRPr sz="2000"/>
            </a:pPr>
            <a:r>
              <a:t>III. Corpus Analysis and Querying</a:t>
            </a:r>
          </a:p>
          <a:p>
            <a:pPr lvl="1" algn="l">
              <a:defRPr sz="1800"/>
            </a:pPr>
            <a:r>
              <a:t>Concordancing tools (AntConc)</a:t>
            </a:r>
          </a:p>
          <a:p>
            <a:pPr lvl="1" algn="l">
              <a:defRPr sz="1800"/>
            </a:pPr>
            <a:r>
              <a:t>Advanced platforms (Sketch Engine, NoSketch Engine)</a:t>
            </a:r>
          </a:p>
          <a:p>
            <a:pPr lvl="1" algn="l">
              <a:defRPr sz="1800"/>
            </a:pPr>
            <a:r>
              <a:t>High-performance querying (Corpus Workbench)</a:t>
            </a:r>
          </a:p>
          <a:p>
            <a:pPr algn="l">
              <a:defRPr sz="2000"/>
            </a:pPr>
            <a:r>
              <a:t>IV. Infrastructure and Integration</a:t>
            </a:r>
          </a:p>
          <a:p>
            <a:pPr lvl="1" algn="l">
              <a:defRPr sz="1800"/>
            </a:pPr>
            <a:r>
              <a:t>Research infrastructure (CLARIN)</a:t>
            </a:r>
          </a:p>
          <a:p>
            <a:pPr lvl="1" algn="l">
              <a:defRPr sz="1800"/>
            </a:pPr>
            <a:r>
              <a:t>NLP pipelines (UDPipe, spaCy, Stanford CoreNLP)</a:t>
            </a:r>
          </a:p>
          <a:p>
            <a:pPr algn="l">
              <a:defRPr sz="2000"/>
            </a:pPr>
            <a:r>
              <a:t>V. Modern Approaches</a:t>
            </a:r>
          </a:p>
          <a:p>
            <a:pPr lvl="1" algn="l">
              <a:defRPr sz="1800"/>
            </a:pPr>
            <a:r>
              <a:t>Large language models and open-weight models</a:t>
            </a:r>
          </a:p>
          <a:p>
            <a:pPr lvl="1" algn="l">
              <a:defRPr sz="1800"/>
            </a:pPr>
            <a:r>
              <a:t>Practical deployment strategies</a:t>
            </a:r>
          </a:p>
          <a:p>
            <a:pPr algn="l">
              <a:defRPr sz="2000"/>
            </a:pPr>
            <a:r>
              <a:t>VI. Best Practices and Future Directions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UDPipe: Universal Dependencies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Charles University, Prague (Straka et al.)</a:t>
            </a:r>
          </a:p>
          <a:p>
            <a:pPr algn="l">
              <a:defRPr sz="2000"/>
            </a:pPr>
            <a:r>
              <a:t>Functionality:</a:t>
            </a:r>
          </a:p>
          <a:p>
            <a:pPr lvl="1" algn="l">
              <a:defRPr sz="1800"/>
            </a:pPr>
            <a:r>
              <a:t>Tokenization, sentence segmentation, word segmentation</a:t>
            </a:r>
          </a:p>
          <a:p>
            <a:pPr lvl="1" algn="l">
              <a:defRPr sz="1800"/>
            </a:pPr>
            <a:r>
              <a:t>POS tagging and morphological analysis</a:t>
            </a:r>
          </a:p>
          <a:p>
            <a:pPr lvl="1" algn="l">
              <a:defRPr sz="1800"/>
            </a:pPr>
            <a:r>
              <a:t>Dependency parsing with UD format</a:t>
            </a:r>
          </a:p>
          <a:p>
            <a:pPr algn="l">
              <a:defRPr sz="2000"/>
            </a:pPr>
            <a:r>
              <a:t>Models:</a:t>
            </a:r>
          </a:p>
          <a:p>
            <a:pPr lvl="1" algn="l">
              <a:defRPr sz="1800"/>
            </a:pPr>
            <a:r>
              <a:t>Pre-trained models for 100+ languages</a:t>
            </a:r>
          </a:p>
          <a:p>
            <a:pPr lvl="1" algn="l">
              <a:defRPr sz="1800"/>
            </a:pPr>
            <a:r>
              <a:t>Custom model training and domain adaptation</a:t>
            </a:r>
          </a:p>
          <a:p>
            <a:pPr algn="l">
              <a:defRPr sz="2000"/>
            </a:pPr>
            <a:r>
              <a:t>Integration: REST API, Python/R/Java bindings, CLI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Pipeline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Standard Libraries:</a:t>
            </a:r>
          </a:p>
          <a:p>
            <a:pPr lvl="1" algn="l">
              <a:defRPr sz="1800"/>
            </a:pPr>
            <a:r>
              <a:t>spaCy: Industrial-strength NLP with transformer models</a:t>
            </a:r>
          </a:p>
          <a:p>
            <a:pPr lvl="1" algn="l">
              <a:defRPr sz="1800"/>
            </a:pPr>
            <a:r>
              <a:t>Stanford CoreNLP: Java-based multilingual processing</a:t>
            </a:r>
          </a:p>
          <a:p>
            <a:pPr lvl="1" algn="l">
              <a:defRPr sz="1800"/>
            </a:pPr>
            <a:r>
              <a:t>Stanza: Neural pipeline for 60+ languages</a:t>
            </a:r>
          </a:p>
          <a:p>
            <a:pPr algn="l">
              <a:defRPr sz="2000"/>
            </a:pPr>
            <a:r>
              <a:t>Transformer Integration:</a:t>
            </a:r>
          </a:p>
          <a:p>
            <a:pPr lvl="1" algn="l">
              <a:defRPr sz="1800"/>
            </a:pPr>
            <a:r>
              <a:t>BERT, RoBERTa for contextual embeddings</a:t>
            </a:r>
          </a:p>
          <a:p>
            <a:pPr lvl="1" algn="l">
              <a:defRPr sz="1800"/>
            </a:pPr>
            <a:r>
              <a:t>Multilingual models (mBERT, XLM-R)</a:t>
            </a:r>
          </a:p>
          <a:p>
            <a:pPr lvl="1" algn="l">
              <a:defRPr sz="1800"/>
            </a:pPr>
            <a:r>
              <a:t>Domain adaptation and fine-tuning</a:t>
            </a:r>
          </a:p>
          <a:p>
            <a:pPr algn="l">
              <a:defRPr sz="2000"/>
            </a:pPr>
            <a:r>
              <a:t>Workflow Management: Apache Airflow, Snakemake, DVC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V. Modern Approaches: Open-Weight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Section Overview</a:t>
            </a:r>
          </a:p>
          <a:p>
            <a:pPr algn="l">
              <a:defRPr sz="2000"/>
            </a:pPr>
            <a:r>
              <a:t>Open-weight language models for corpus linguistics</a:t>
            </a:r>
          </a:p>
          <a:p>
            <a:pPr algn="l">
              <a:defRPr sz="2000"/>
            </a:pPr>
            <a:r>
              <a:t>Practical deployment strategies</a:t>
            </a:r>
          </a:p>
          <a:p>
            <a:pPr algn="l">
              <a:defRPr sz="2000"/>
            </a:pPr>
            <a:r>
              <a:t>Local vs. cloud-based approaches</a:t>
            </a:r>
          </a:p>
          <a:p>
            <a:pPr algn="l">
              <a:defRPr sz="2000"/>
            </a:pPr>
            <a:r>
              <a:t>Integration with annotation workflows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Open-Weight Models for Corpus 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Leading Open-Weight Models:</a:t>
            </a:r>
          </a:p>
          <a:p>
            <a:pPr lvl="1" algn="l">
              <a:defRPr sz="1800"/>
            </a:pPr>
            <a:r>
              <a:t>Llama 2/3: Meta's instruction-tuned models (7B-70B)</a:t>
            </a:r>
          </a:p>
          <a:p>
            <a:pPr lvl="1" algn="l">
              <a:defRPr sz="1800"/>
            </a:pPr>
            <a:r>
              <a:t>Mistral 7B/8x7B: Efficient multilingual models</a:t>
            </a:r>
          </a:p>
          <a:p>
            <a:pPr lvl="1" algn="l">
              <a:defRPr sz="1800"/>
            </a:pPr>
            <a:r>
              <a:t>Code Llama: Specialized for code generation tasks</a:t>
            </a:r>
          </a:p>
          <a:p>
            <a:pPr lvl="1" algn="l">
              <a:defRPr sz="1800"/>
            </a:pPr>
            <a:r>
              <a:t>Qwen: Strong multilingual capabilities</a:t>
            </a:r>
          </a:p>
          <a:p>
            <a:pPr algn="l">
              <a:defRPr sz="2000"/>
            </a:pPr>
            <a:r>
              <a:t>Applications in Annotation:</a:t>
            </a:r>
          </a:p>
          <a:p>
            <a:pPr lvl="1" algn="l">
              <a:defRPr sz="1800"/>
            </a:pPr>
            <a:r>
              <a:t>Zero-shot and few-shot classification</a:t>
            </a:r>
          </a:p>
          <a:p>
            <a:pPr lvl="1" algn="l">
              <a:defRPr sz="1800"/>
            </a:pPr>
            <a:r>
              <a:t>Prompt engineering for linguistic categorization</a:t>
            </a:r>
          </a:p>
          <a:p>
            <a:pPr lvl="1" algn="l">
              <a:defRPr sz="1800"/>
            </a:pPr>
            <a:r>
              <a:t>Data augmentation and paraphrasing</a:t>
            </a:r>
          </a:p>
          <a:p>
            <a:pPr lvl="1" algn="l">
              <a:defRPr sz="1800"/>
            </a:pPr>
            <a:r>
              <a:t>Quality control and consistency checking</a:t>
            </a:r>
          </a:p>
          <a:p>
            <a:pPr algn="l">
              <a:defRPr sz="2000"/>
            </a:pPr>
            <a:r>
              <a:t>Advantages: Full control, privacy, customization, cost-effectiveness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Local Deployment:</a:t>
            </a:r>
          </a:p>
          <a:p>
            <a:pPr lvl="1" algn="l">
              <a:defRPr sz="1800"/>
            </a:pPr>
            <a:r>
              <a:t>Ollama: Easy local model management and API</a:t>
            </a:r>
          </a:p>
          <a:p>
            <a:pPr lvl="1" algn="l">
              <a:defRPr sz="1800"/>
            </a:pPr>
            <a:r>
              <a:t>LM Studio: User-friendly GUI for model interaction</a:t>
            </a:r>
          </a:p>
          <a:p>
            <a:pPr lvl="1" algn="l">
              <a:defRPr sz="1800"/>
            </a:pPr>
            <a:r>
              <a:t>vLLM: High-performance inference server</a:t>
            </a:r>
          </a:p>
          <a:p>
            <a:pPr lvl="1" algn="l">
              <a:defRPr sz="1800"/>
            </a:pPr>
            <a:r>
              <a:t>Hardware requirements: 16GB+ RAM for 7B models</a:t>
            </a:r>
          </a:p>
          <a:p>
            <a:pPr algn="l">
              <a:defRPr sz="2000"/>
            </a:pPr>
            <a:r>
              <a:t>Cloud Deployment:</a:t>
            </a:r>
          </a:p>
          <a:p>
            <a:pPr lvl="1" algn="l">
              <a:defRPr sz="1800"/>
            </a:pPr>
            <a:r>
              <a:t>Hugging Face Inference Endpoints</a:t>
            </a:r>
          </a:p>
          <a:p>
            <a:pPr lvl="1" algn="l">
              <a:defRPr sz="1800"/>
            </a:pPr>
            <a:r>
              <a:t>Together AI: Optimized open-model hosting</a:t>
            </a:r>
          </a:p>
          <a:p>
            <a:pPr lvl="1" algn="l">
              <a:defRPr sz="1800"/>
            </a:pPr>
            <a:r>
              <a:t>Replicate: Pay-per-use model APIs</a:t>
            </a:r>
          </a:p>
          <a:p>
            <a:pPr lvl="1" algn="l">
              <a:defRPr sz="1800"/>
            </a:pPr>
            <a:r>
              <a:t>Self-hosted on cloud (AWS, GCP, Azure)</a:t>
            </a:r>
          </a:p>
          <a:p>
            <a:pPr algn="l">
              <a:defRPr sz="2000"/>
            </a:pPr>
            <a:r>
              <a:t>Integration Tools:</a:t>
            </a:r>
          </a:p>
          <a:p>
            <a:pPr lvl="1" algn="l">
              <a:defRPr sz="1800"/>
            </a:pPr>
            <a:r>
              <a:t>LangChain: Framework for LLM applications</a:t>
            </a:r>
          </a:p>
          <a:p>
            <a:pPr lvl="1" algn="l">
              <a:defRPr sz="1800"/>
            </a:pPr>
            <a:r>
              <a:t>OpenAI-compatible APIs for easy switching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LLM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Prompt Engineering:</a:t>
            </a:r>
          </a:p>
          <a:p>
            <a:pPr lvl="1" algn="l">
              <a:defRPr sz="1800"/>
            </a:pPr>
            <a:r>
              <a:t>Systematic prompt design and testing</a:t>
            </a:r>
          </a:p>
          <a:p>
            <a:pPr lvl="1" algn="l">
              <a:defRPr sz="1800"/>
            </a:pPr>
            <a:r>
              <a:t>Few-shot examples for consistency</a:t>
            </a:r>
          </a:p>
          <a:p>
            <a:pPr lvl="1" algn="l">
              <a:defRPr sz="1800"/>
            </a:pPr>
            <a:r>
              <a:t>Chain-of-thought reasoning for complex tasks</a:t>
            </a:r>
          </a:p>
          <a:p>
            <a:pPr algn="l">
              <a:defRPr sz="2000"/>
            </a:pPr>
            <a:r>
              <a:t>Quality Assurance:</a:t>
            </a:r>
          </a:p>
          <a:p>
            <a:pPr lvl="1" algn="l">
              <a:defRPr sz="1800"/>
            </a:pPr>
            <a:r>
              <a:t>Human validation of LLM outputs</a:t>
            </a:r>
          </a:p>
          <a:p>
            <a:pPr lvl="1" algn="l">
              <a:defRPr sz="1800"/>
            </a:pPr>
            <a:r>
              <a:t>Confidence scoring and uncertainty estimation</a:t>
            </a:r>
          </a:p>
          <a:p>
            <a:pPr lvl="1" algn="l">
              <a:defRPr sz="1800"/>
            </a:pPr>
            <a:r>
              <a:t>Combining LLMs with traditional methods</a:t>
            </a:r>
          </a:p>
          <a:p>
            <a:pPr algn="l">
              <a:defRPr sz="2000"/>
            </a:pPr>
            <a:r>
              <a:t>Challenges:</a:t>
            </a:r>
          </a:p>
          <a:p>
            <a:pPr lvl="1" algn="l">
              <a:defRPr sz="1800"/>
            </a:pPr>
            <a:r>
              <a:t>Hallucination and factual accuracy</a:t>
            </a:r>
          </a:p>
          <a:p>
            <a:pPr lvl="1" algn="l">
              <a:defRPr sz="1800"/>
            </a:pPr>
            <a:r>
              <a:t>Bias amplification and fairness concerns</a:t>
            </a:r>
          </a:p>
          <a:p>
            <a:pPr lvl="1" algn="l">
              <a:defRPr sz="1800"/>
            </a:pPr>
            <a:r>
              <a:t>Reproducibility across model versions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VI. Best Practices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Section Overview</a:t>
            </a:r>
          </a:p>
          <a:p>
            <a:pPr algn="l">
              <a:defRPr sz="2000"/>
            </a:pPr>
            <a:r>
              <a:t>Reproducibility standards and challenges</a:t>
            </a:r>
          </a:p>
          <a:p>
            <a:pPr algn="l">
              <a:defRPr sz="2000"/>
            </a:pPr>
            <a:r>
              <a:t>Ethical considerations</a:t>
            </a:r>
          </a:p>
          <a:p>
            <a:pPr algn="l">
              <a:defRPr sz="2000"/>
            </a:pPr>
            <a:r>
              <a:t>Evaluation and benchmarking</a:t>
            </a:r>
          </a:p>
          <a:p>
            <a:pPr algn="l">
              <a:defRPr sz="2000"/>
            </a:pPr>
            <a:r>
              <a:t>Future trends and emerging technologies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Reproducibility: Standards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Standards:</a:t>
            </a:r>
          </a:p>
          <a:p>
            <a:pPr lvl="1" algn="l">
              <a:defRPr sz="1800"/>
            </a:pPr>
            <a:r>
              <a:t>Version control (Git, DVC) with semantic versioning</a:t>
            </a:r>
          </a:p>
          <a:p>
            <a:pPr lvl="1" algn="l">
              <a:defRPr sz="1800"/>
            </a:pPr>
            <a:r>
              <a:t>Docker containerization for environment consistency</a:t>
            </a:r>
          </a:p>
          <a:p>
            <a:pPr lvl="1" algn="l">
              <a:defRPr sz="1800"/>
            </a:pPr>
            <a:r>
              <a:t>Comprehensive documentation and metadata</a:t>
            </a:r>
          </a:p>
          <a:p>
            <a:pPr algn="l">
              <a:defRPr sz="2000"/>
            </a:pPr>
            <a:r>
              <a:t>Common Problems:</a:t>
            </a:r>
          </a:p>
          <a:p>
            <a:pPr lvl="1" algn="l">
              <a:defRPr sz="1800"/>
            </a:pPr>
            <a:r>
              <a:t>Random seed inconsistencies across platforms</a:t>
            </a:r>
          </a:p>
          <a:p>
            <a:pPr lvl="1" algn="l">
              <a:defRPr sz="1800"/>
            </a:pPr>
            <a:r>
              <a:t>Undocumented preprocessing and data splits</a:t>
            </a:r>
          </a:p>
          <a:p>
            <a:pPr lvl="1" algn="l">
              <a:defRPr sz="1800"/>
            </a:pPr>
            <a:r>
              <a:t>Incomplete hyperparameter reporting</a:t>
            </a:r>
          </a:p>
          <a:p>
            <a:pPr lvl="1" algn="l">
              <a:defRPr sz="1800"/>
            </a:pPr>
            <a:r>
              <a:t>Library version incompatibilities</a:t>
            </a:r>
          </a:p>
          <a:p>
            <a:pPr algn="l">
              <a:defRPr sz="2000"/>
            </a:pPr>
            <a:r>
              <a:t>Solutions: Pinned dependencies, detailed protocols, multiple runs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Data Ethics:</a:t>
            </a:r>
          </a:p>
          <a:p>
            <a:pPr lvl="1" algn="l">
              <a:defRPr sz="1800"/>
            </a:pPr>
            <a:r>
              <a:t>Informed consent for corpus collection</a:t>
            </a:r>
          </a:p>
          <a:p>
            <a:pPr lvl="1" algn="l">
              <a:defRPr sz="1800"/>
            </a:pPr>
            <a:r>
              <a:t>Data anonymization and GDPR compliance</a:t>
            </a:r>
          </a:p>
          <a:p>
            <a:pPr lvl="1" algn="l">
              <a:defRPr sz="1800"/>
            </a:pPr>
            <a:r>
              <a:t>Sensitive data handling protocols</a:t>
            </a:r>
          </a:p>
          <a:p>
            <a:pPr algn="l">
              <a:defRPr sz="2000"/>
            </a:pPr>
            <a:r>
              <a:t>Bias and Fairness:</a:t>
            </a:r>
          </a:p>
          <a:p>
            <a:pPr lvl="1" algn="l">
              <a:defRPr sz="1800"/>
            </a:pPr>
            <a:r>
              <a:t>Demographic bias in corpus composition</a:t>
            </a:r>
          </a:p>
          <a:p>
            <a:pPr lvl="1" algn="l">
              <a:defRPr sz="1800"/>
            </a:pPr>
            <a:r>
              <a:t>Annotation bias and systematic errors</a:t>
            </a:r>
          </a:p>
          <a:p>
            <a:pPr lvl="1" algn="l">
              <a:defRPr sz="1800"/>
            </a:pPr>
            <a:r>
              <a:t>Model bias amplification and mitigation</a:t>
            </a:r>
          </a:p>
          <a:p>
            <a:pPr algn="l">
              <a:defRPr sz="2000"/>
            </a:pPr>
            <a:r>
              <a:t>Open Science: Data sharing, accessibility, fair use compliance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and 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Shared Tasks:</a:t>
            </a:r>
          </a:p>
          <a:p>
            <a:pPr lvl="1" algn="l">
              <a:defRPr sz="1800"/>
            </a:pPr>
            <a:r>
              <a:t>CoNLL shared tasks (parsing, NER, coreference)</a:t>
            </a:r>
          </a:p>
          <a:p>
            <a:pPr lvl="1" algn="l">
              <a:defRPr sz="1800"/>
            </a:pPr>
            <a:r>
              <a:t>SemEval semantic evaluation exercises</a:t>
            </a:r>
          </a:p>
          <a:p>
            <a:pPr lvl="1" algn="l">
              <a:defRPr sz="1800"/>
            </a:pPr>
            <a:r>
              <a:t>WMT machine translation evaluations</a:t>
            </a:r>
          </a:p>
          <a:p>
            <a:pPr algn="l">
              <a:defRPr sz="2000"/>
            </a:pPr>
            <a:r>
              <a:t>Metrics:</a:t>
            </a:r>
          </a:p>
          <a:p>
            <a:pPr lvl="1" algn="l">
              <a:defRPr sz="1800"/>
            </a:pPr>
            <a:r>
              <a:t>Precision, Recall, F1-score for classification</a:t>
            </a:r>
          </a:p>
          <a:p>
            <a:pPr lvl="1" algn="l">
              <a:defRPr sz="1800"/>
            </a:pPr>
            <a:r>
              <a:t>LAS/UAS for dependency parsing</a:t>
            </a:r>
          </a:p>
          <a:p>
            <a:pPr lvl="1" algn="l">
              <a:defRPr sz="1800"/>
            </a:pPr>
            <a:r>
              <a:t>BLEU, ROUGE for text generation</a:t>
            </a:r>
          </a:p>
          <a:p>
            <a:pPr algn="l">
              <a:defRPr sz="2000"/>
            </a:pPr>
            <a:r>
              <a:t>Statistical Significance: Bootstrap resampling, permutation tests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I. Theoretical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Section Overview</a:t>
            </a:r>
          </a:p>
          <a:p>
            <a:pPr algn="l">
              <a:defRPr sz="2000"/>
            </a:pPr>
            <a:r>
              <a:t>Corpus linguistics methodology</a:t>
            </a:r>
          </a:p>
          <a:p>
            <a:pPr algn="l">
              <a:defRPr sz="2000"/>
            </a:pPr>
            <a:r>
              <a:t>Annotation theory and frameworks</a:t>
            </a:r>
          </a:p>
          <a:p>
            <a:pPr algn="l">
              <a:defRPr sz="2000"/>
            </a:pPr>
            <a:r>
              <a:t>Multi-layer annotation architecture</a:t>
            </a:r>
          </a:p>
          <a:p>
            <a:pPr algn="l">
              <a:defRPr sz="2000"/>
            </a:pPr>
            <a:r>
              <a:t>Standard formats and schemas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Emerging Trends:</a:t>
            </a:r>
          </a:p>
          <a:p>
            <a:pPr lvl="1" algn="l">
              <a:defRPr sz="1800"/>
            </a:pPr>
            <a:r>
              <a:t>Multimodal integration (vision-language models)</a:t>
            </a:r>
          </a:p>
          <a:p>
            <a:pPr lvl="1" algn="l">
              <a:defRPr sz="1800"/>
            </a:pPr>
            <a:r>
              <a:t>Real-time processing and streaming analysis</a:t>
            </a:r>
          </a:p>
          <a:p>
            <a:pPr lvl="1" algn="l">
              <a:defRPr sz="1800"/>
            </a:pPr>
            <a:r>
              <a:t>Federated learning for privacy-preserving annotation</a:t>
            </a:r>
          </a:p>
          <a:p>
            <a:pPr algn="l">
              <a:defRPr sz="2000"/>
            </a:pPr>
            <a:r>
              <a:t>Community Resources:</a:t>
            </a:r>
          </a:p>
          <a:p>
            <a:pPr lvl="1" algn="l">
              <a:defRPr sz="1800"/>
            </a:pPr>
            <a:r>
              <a:t>Key conferences: ACL, EMNLP, LREC, Corpus Linguistics</a:t>
            </a:r>
          </a:p>
          <a:p>
            <a:pPr lvl="1" algn="l">
              <a:defRPr sz="1800"/>
            </a:pPr>
            <a:r>
              <a:t>Training: CLARIN workshops, DH summer schools</a:t>
            </a:r>
          </a:p>
          <a:p>
            <a:pPr lvl="1" algn="l">
              <a:defRPr sz="1800"/>
            </a:pPr>
            <a:r>
              <a:t>Infrastructure: CLARIN, DARIAH, ELRA/ELDA</a:t>
            </a:r>
          </a:p>
          <a:p>
            <a:pPr algn="l">
              <a:defRPr sz="2000"/>
            </a:pPr>
            <a:r>
              <a:t>Funding: NSF, EU Horizon, national research councils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Corpus Linguistics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Corpus-driven vs. Corpus-based approaches (Tognini-Bonelli, 2001)</a:t>
            </a:r>
          </a:p>
          <a:p>
            <a:pPr algn="l">
              <a:defRPr sz="2000"/>
            </a:pPr>
            <a:r>
              <a:t>Representativeness and sampling theory:</a:t>
            </a:r>
          </a:p>
          <a:p>
            <a:pPr lvl="1" algn="l">
              <a:defRPr sz="1800"/>
            </a:pPr>
            <a:r>
              <a:t>Statistical sampling methods for corpus design</a:t>
            </a:r>
          </a:p>
          <a:p>
            <a:pPr lvl="1" algn="l">
              <a:defRPr sz="1800"/>
            </a:pPr>
            <a:r>
              <a:t>Population inference and generalizability</a:t>
            </a:r>
          </a:p>
          <a:p>
            <a:pPr lvl="1" algn="l">
              <a:defRPr sz="1800"/>
            </a:pPr>
            <a:r>
              <a:t>Stratified sampling by genre, register, demographics</a:t>
            </a:r>
          </a:p>
          <a:p>
            <a:pPr algn="l">
              <a:defRPr sz="2000"/>
            </a:pPr>
            <a:r>
              <a:t>Quantitative foundations:</a:t>
            </a:r>
          </a:p>
          <a:p>
            <a:pPr lvl="1" algn="l">
              <a:defRPr sz="1800"/>
            </a:pPr>
            <a:r>
              <a:t>Frequency distributions and Zipf's law</a:t>
            </a:r>
          </a:p>
          <a:p>
            <a:pPr lvl="1" algn="l">
              <a:defRPr sz="1800"/>
            </a:pPr>
            <a:r>
              <a:t>Statistical significance testing (chi-square, log-likelihood)</a:t>
            </a:r>
          </a:p>
          <a:p>
            <a:pPr lvl="1" algn="l">
              <a:defRPr sz="1800"/>
            </a:pPr>
            <a:r>
              <a:t>Effect size measures and practical significance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Annotation Theory: 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Linguistic Annotation Framework (LAF) (Ide &amp; Romary, 2004):</a:t>
            </a:r>
          </a:p>
          <a:p>
            <a:pPr lvl="1" algn="l">
              <a:defRPr sz="1800"/>
            </a:pPr>
            <a:r>
              <a:t>Standoff annotation: separation of text and markup</a:t>
            </a:r>
          </a:p>
          <a:p>
            <a:pPr lvl="1" algn="l">
              <a:defRPr sz="1800"/>
            </a:pPr>
            <a:r>
              <a:t>Graph-based representation with nodes and edges</a:t>
            </a:r>
          </a:p>
          <a:p>
            <a:pPr lvl="1" algn="l">
              <a:defRPr sz="1800"/>
            </a:pPr>
            <a:r>
              <a:t>Format-independent data model</a:t>
            </a:r>
          </a:p>
          <a:p>
            <a:pPr algn="l">
              <a:defRPr sz="2000"/>
            </a:pPr>
            <a:r>
              <a:t>Design Principles:</a:t>
            </a:r>
          </a:p>
          <a:p>
            <a:pPr lvl="1" algn="l">
              <a:defRPr sz="1800"/>
            </a:pPr>
            <a:r>
              <a:t>Modularity and compositionality</a:t>
            </a:r>
          </a:p>
          <a:p>
            <a:pPr lvl="1" algn="l">
              <a:defRPr sz="1800"/>
            </a:pPr>
            <a:r>
              <a:t>Extensibility and version control</a:t>
            </a:r>
          </a:p>
          <a:p>
            <a:pPr lvl="1" algn="l">
              <a:defRPr sz="1800"/>
            </a:pPr>
            <a:r>
              <a:t>Human readability vs. machine processability</a:t>
            </a:r>
          </a:p>
          <a:p>
            <a:pPr algn="l">
              <a:defRPr sz="2000"/>
            </a:pPr>
            <a:r>
              <a:t>Knowledge Representation:</a:t>
            </a:r>
          </a:p>
          <a:p>
            <a:pPr lvl="1" algn="l">
              <a:defRPr sz="1800"/>
            </a:pPr>
            <a:r>
              <a:t>Theory-neutral vs. theory-specific annotation</a:t>
            </a:r>
          </a:p>
          <a:p>
            <a:pPr lvl="1" algn="l">
              <a:defRPr sz="1800"/>
            </a:pPr>
            <a:r>
              <a:t>Computational tractability constraints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Multi-layer Annotation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Layer Organization:</a:t>
            </a:r>
          </a:p>
          <a:p>
            <a:pPr lvl="1" algn="l">
              <a:defRPr sz="1800"/>
            </a:pPr>
            <a:r>
              <a:t>Token → Morphological → Syntactic → Semantic → Discourse</a:t>
            </a:r>
          </a:p>
          <a:p>
            <a:pPr lvl="1" algn="l">
              <a:defRPr sz="1800"/>
            </a:pPr>
            <a:r>
              <a:t>Cross-layer dependencies and alignment constraints</a:t>
            </a:r>
          </a:p>
          <a:p>
            <a:pPr algn="l">
              <a:defRPr sz="2000"/>
            </a:pPr>
            <a:r>
              <a:t>Standard Formats:</a:t>
            </a:r>
          </a:p>
          <a:p>
            <a:pPr lvl="1" algn="l">
              <a:defRPr sz="1800"/>
            </a:pPr>
            <a:r>
              <a:t>CoNLL-U: Universal Dependencies format</a:t>
            </a:r>
          </a:p>
          <a:p>
            <a:pPr lvl="1" algn="l">
              <a:defRPr sz="1800"/>
            </a:pPr>
            <a:r>
              <a:t>UIMA CAS: Common Analysis System</a:t>
            </a:r>
          </a:p>
          <a:p>
            <a:pPr lvl="1" algn="l">
              <a:defRPr sz="1800"/>
            </a:pPr>
            <a:r>
              <a:t>TEI P5: Text Encoding Initiative</a:t>
            </a:r>
          </a:p>
          <a:p>
            <a:pPr algn="l">
              <a:defRPr sz="2000"/>
            </a:pPr>
            <a:r>
              <a:t>Quality Assurance:</a:t>
            </a:r>
          </a:p>
          <a:p>
            <a:pPr lvl="1" algn="l">
              <a:defRPr sz="1800"/>
            </a:pPr>
            <a:r>
              <a:t>Inter-annotator agreement (Cohen's κ, Krippendorff's α)</a:t>
            </a:r>
          </a:p>
          <a:p>
            <a:pPr lvl="1" algn="l">
              <a:defRPr sz="1800"/>
            </a:pPr>
            <a:r>
              <a:t>Consistency checking and validation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II. Annotation Tools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Section Overview</a:t>
            </a:r>
          </a:p>
          <a:p>
            <a:pPr algn="l">
              <a:defRPr sz="2000"/>
            </a:pPr>
            <a:r>
              <a:t>Multimodal annotation tools</a:t>
            </a:r>
          </a:p>
          <a:p>
            <a:pPr algn="l">
              <a:defRPr sz="2000"/>
            </a:pPr>
            <a:r>
              <a:t>Text annotation platforms</a:t>
            </a:r>
          </a:p>
          <a:p>
            <a:pPr algn="l">
              <a:defRPr sz="2000"/>
            </a:pPr>
            <a:r>
              <a:t>Collaborative annotation environments</a:t>
            </a:r>
          </a:p>
          <a:p>
            <a:pPr algn="l">
              <a:defRPr sz="2000"/>
            </a:pPr>
            <a:r>
              <a:t>Machine learning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Multimodal Annotation: ELAN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Max Planck Institute</a:t>
            </a:r>
          </a:p>
          <a:p>
            <a:pPr algn="l">
              <a:defRPr sz="2000"/>
            </a:pPr>
            <a:r>
              <a:t>Core Features:</a:t>
            </a:r>
          </a:p>
          <a:p>
            <a:pPr lvl="1" algn="l">
              <a:defRPr sz="1800"/>
            </a:pPr>
            <a:r>
              <a:t>Time-aligned annotation tiers with hierarchical dependencies</a:t>
            </a:r>
          </a:p>
          <a:p>
            <a:pPr lvl="1" algn="l">
              <a:defRPr sz="1800"/>
            </a:pPr>
            <a:r>
              <a:t>Multi-media synchronization (audio, video, motion capture)</a:t>
            </a:r>
          </a:p>
          <a:p>
            <a:pPr lvl="1" algn="l">
              <a:defRPr sz="1800"/>
            </a:pPr>
            <a:r>
              <a:t>Controlled vocabularies and annotation templates</a:t>
            </a:r>
          </a:p>
          <a:p>
            <a:pPr algn="l">
              <a:defRPr sz="2000"/>
            </a:pPr>
            <a:r>
              <a:t>Applications:</a:t>
            </a:r>
          </a:p>
          <a:p>
            <a:pPr lvl="1" algn="l">
              <a:defRPr sz="1800"/>
            </a:pPr>
            <a:r>
              <a:t>Sign language documentation and analysis</a:t>
            </a:r>
          </a:p>
          <a:p>
            <a:pPr lvl="1" algn="l">
              <a:defRPr sz="1800"/>
            </a:pPr>
            <a:r>
              <a:t>Gesture-speech interaction studies</a:t>
            </a:r>
          </a:p>
          <a:p>
            <a:pPr lvl="1" algn="l">
              <a:defRPr sz="1800"/>
            </a:pPr>
            <a:r>
              <a:t>Conversation analysis and turn-taking</a:t>
            </a:r>
          </a:p>
          <a:p>
            <a:pPr algn="l">
              <a:defRPr sz="2000"/>
            </a:pPr>
            <a:r>
              <a:t>Export formats: XML, CHAT, Praat TextGrid, subtitles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Phonetic Analysis: Praat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– Paul Boersma &amp; David Weenink (University of Amsterdam)</a:t>
            </a:r>
          </a:p>
          <a:p>
            <a:pPr algn="l">
              <a:defRPr sz="2000"/>
            </a:pPr>
            <a:r>
              <a:t>Acoustic Analysis:</a:t>
            </a:r>
          </a:p>
          <a:p>
            <a:pPr lvl="1" algn="l">
              <a:defRPr sz="1800"/>
            </a:pPr>
            <a:r>
              <a:t>Spectral analysis: FFT, LPC, formant tracking</a:t>
            </a:r>
          </a:p>
          <a:p>
            <a:pPr lvl="1" algn="l">
              <a:defRPr sz="1800"/>
            </a:pPr>
            <a:r>
              <a:t>Pitch detection: autocorrelation, cross-correlation</a:t>
            </a:r>
          </a:p>
          <a:p>
            <a:pPr lvl="1" algn="l">
              <a:defRPr sz="1800"/>
            </a:pPr>
            <a:r>
              <a:t>Voice quality: jitter, shimmer, HNR</a:t>
            </a:r>
          </a:p>
          <a:p>
            <a:pPr algn="l">
              <a:defRPr sz="2000"/>
            </a:pPr>
            <a:r>
              <a:t>Automation:</a:t>
            </a:r>
          </a:p>
          <a:p>
            <a:pPr lvl="1" algn="l">
              <a:defRPr sz="1800"/>
            </a:pPr>
            <a:r>
              <a:t>Praat scripting language for batch processing</a:t>
            </a:r>
          </a:p>
          <a:p>
            <a:pPr lvl="1" algn="l">
              <a:defRPr sz="1800"/>
            </a:pPr>
            <a:r>
              <a:t>Python interfaces (parselmouth, praatio)</a:t>
            </a:r>
          </a:p>
          <a:p>
            <a:pPr lvl="1" algn="l">
              <a:defRPr sz="1800"/>
            </a:pPr>
            <a:r>
              <a:t>Integration with R (PraatR package)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