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21" autoAdjust="0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/>
    </p:cSldViewPr>
  </p:slideViewPr>
  <p:outlineViewPr>
    <p:cViewPr>
      <p:scale>
        <a:sx n="33" d="100"/>
        <a:sy n="33" d="100"/>
      </p:scale>
      <p:origin x="0" y="-110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3197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91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a5da87b0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a5da87b0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17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5;p1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84" y="0"/>
            <a:ext cx="91208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699" y="6225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30035"/>
            <a:ext cx="8520600" cy="3238839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Google Shape;66;p14"/>
          <p:cNvSpPr txBox="1"/>
          <p:nvPr userDrawn="1"/>
        </p:nvSpPr>
        <p:spPr>
          <a:xfrm>
            <a:off x="85200" y="4703625"/>
            <a:ext cx="629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rgbClr val="FFFFFF"/>
                </a:solidFill>
              </a:rPr>
              <a:t>Integrando com Barcode e RFID Readers</a:t>
            </a:r>
          </a:p>
        </p:txBody>
      </p:sp>
      <p:sp>
        <p:nvSpPr>
          <p:cNvPr id="7" name="Google Shape;67;p14"/>
          <p:cNvSpPr txBox="1"/>
          <p:nvPr userDrawn="1"/>
        </p:nvSpPr>
        <p:spPr>
          <a:xfrm>
            <a:off x="7056825" y="4703625"/>
            <a:ext cx="1988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</a:rPr>
              <a:t>Fernando Rizzato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C9DE-F540-4E46-A3BD-0BDB41DA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F982-4A39-B047-B84B-9DE1074A2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7444-2510-784B-9939-780A7953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161FF8C-339D-0A46-9DE7-80B03AC2D95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570E-73CA-C24A-AF51-3D62E300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5172-89D3-3F47-B64D-7BBBCE45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DDE-1FF7-AE49-9C9D-C9503C51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8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05A8-2655-6F4C-8243-48A4F1AE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4488E-CADA-084C-8B22-C7A6A47B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50" b="1"/>
            </a:lvl3pPr>
            <a:lvl4pPr marL="1028612" indent="0">
              <a:buNone/>
              <a:defRPr sz="1200" b="1"/>
            </a:lvl4pPr>
            <a:lvl5pPr marL="1371482" indent="0">
              <a:buNone/>
              <a:defRPr sz="1200" b="1"/>
            </a:lvl5pPr>
            <a:lvl6pPr marL="1714353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3" indent="0">
              <a:buNone/>
              <a:defRPr sz="1200" b="1"/>
            </a:lvl8pPr>
            <a:lvl9pPr marL="2742964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ED289-F3F2-0044-AA9A-E43DD0AFF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A2DFB-727D-F24A-B119-989B7045F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50" b="1"/>
            </a:lvl3pPr>
            <a:lvl4pPr marL="1028612" indent="0">
              <a:buNone/>
              <a:defRPr sz="1200" b="1"/>
            </a:lvl4pPr>
            <a:lvl5pPr marL="1371482" indent="0">
              <a:buNone/>
              <a:defRPr sz="1200" b="1"/>
            </a:lvl5pPr>
            <a:lvl6pPr marL="1714353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3" indent="0">
              <a:buNone/>
              <a:defRPr sz="1200" b="1"/>
            </a:lvl8pPr>
            <a:lvl9pPr marL="2742964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9D696-AABD-9F4B-A4C1-F6AC1F751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DBD99-D276-6549-A9DF-0ABBC108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161FF8C-339D-0A46-9DE7-80B03AC2D95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E2D89-2048-8344-AE6A-76BE56AF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89F5B-2631-AD43-B4E9-7635C9E0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DDE-1FF7-AE49-9C9D-C9503C51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4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9A80-C655-BB42-830C-D5C68CB0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5E44-6457-B140-86D0-E20035EE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099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EE4D-75C1-564B-9727-6096D044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0" indent="0">
              <a:buNone/>
              <a:defRPr sz="1050"/>
            </a:lvl2pPr>
            <a:lvl3pPr marL="685741" indent="0">
              <a:buNone/>
              <a:defRPr sz="900"/>
            </a:lvl3pPr>
            <a:lvl4pPr marL="1028612" indent="0">
              <a:buNone/>
              <a:defRPr sz="751"/>
            </a:lvl4pPr>
            <a:lvl5pPr marL="1371482" indent="0">
              <a:buNone/>
              <a:defRPr sz="751"/>
            </a:lvl5pPr>
            <a:lvl6pPr marL="1714353" indent="0">
              <a:buNone/>
              <a:defRPr sz="751"/>
            </a:lvl6pPr>
            <a:lvl7pPr marL="2057222" indent="0">
              <a:buNone/>
              <a:defRPr sz="751"/>
            </a:lvl7pPr>
            <a:lvl8pPr marL="2400093" indent="0">
              <a:buNone/>
              <a:defRPr sz="751"/>
            </a:lvl8pPr>
            <a:lvl9pPr marL="2742964" indent="0">
              <a:buNone/>
              <a:defRPr sz="75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0F7AA-2F9B-4B48-ABAD-236908BB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161FF8C-339D-0A46-9DE7-80B03AC2D95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C65C4-40FF-7846-82B7-0D9D99A1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03F77-8DBC-174A-B2C8-E29E5C78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DDE-1FF7-AE49-9C9D-C9503C51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4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8" r:id="rId2"/>
    <p:sldLayoutId id="2147483649" r:id="rId3"/>
    <p:sldLayoutId id="2147483650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ticonusa.com/products/mobile-solutions/h-27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bluetooth/BluetoothSocket" TargetMode="External"/><Relationship Id="rId2" Type="http://schemas.openxmlformats.org/officeDocument/2006/relationships/hyperlink" Target="https://en.wikipedia.org/wiki/List_of_Bluetooth_profiles#Serial_Port_Profile_(SPP)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ematech.com.br/produto/br-200-bt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hyperlink" Target="https://www.zebra.com/us/en/products/rfid/rfid-handhelds/rfd8500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sl.com/products/1128-bluetooth-handheld-uhf-rfid-reader/" TargetMode="External"/><Relationship Id="rId2" Type="http://schemas.openxmlformats.org/officeDocument/2006/relationships/hyperlink" Target="http://www.dotel.co.kr/products/product.asp?productId=TQIX&amp;productIdx=4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ernandorizzato.com/" TargetMode="External"/><Relationship Id="rId2" Type="http://schemas.openxmlformats.org/officeDocument/2006/relationships/hyperlink" Target="mailto:fernando.rizzato@embarcadero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lrizzato/CodeRage2018-U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urvikrana/bluetooth-restrictions-and-supported-profiles-in-i-o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lt/ZXing.Delphi" TargetMode="External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play.google.com/store/apps/details?id=com.google.zxing.client.android&amp;hl=e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3609494/how-to-check-and-hang-up-reject-incoming-outgoing-calls-on-android-in-delphi" TargetMode="External"/><Relationship Id="rId2" Type="http://schemas.openxmlformats.org/officeDocument/2006/relationships/hyperlink" Target="http://docwiki.embarcadero.com/CodeExamples/Rio/en/FMX.Android_Intents_Sampl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acktpub.com/application-development/delphi-cookbook-third-edition" TargetMode="External"/><Relationship Id="rId4" Type="http://schemas.openxmlformats.org/officeDocument/2006/relationships/hyperlink" Target="http://blog.blong.com/2016/09/android-callbacks-wrapped-by-firemonkey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honeywellaidc.com/products/computer-devices/handheld/scanpaleda5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noProof="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" y="0"/>
            <a:ext cx="91208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06225" y="2075999"/>
            <a:ext cx="5863800" cy="115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pt-BR" sz="3000" b="1" dirty="0">
                <a:solidFill>
                  <a:srgbClr val="FFFFFF"/>
                </a:solidFill>
              </a:rPr>
              <a:t>Integrando com Barcode e RFID Readers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7" name="Google Shape;58;p13"/>
          <p:cNvSpPr txBox="1"/>
          <p:nvPr/>
        </p:nvSpPr>
        <p:spPr>
          <a:xfrm>
            <a:off x="3106225" y="2443942"/>
            <a:ext cx="5863800" cy="91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Fernando Rizzato - Embarcadero</a:t>
            </a:r>
            <a:endParaRPr sz="2400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6DEA-A021-9643-96F6-2B340321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Opticon H-27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8F36-2D52-1E41-8109-663A35C0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9558" y="1330035"/>
            <a:ext cx="5952742" cy="3238839"/>
          </a:xfrm>
        </p:spPr>
        <p:txBody>
          <a:bodyPr/>
          <a:lstStyle/>
          <a:p>
            <a:r>
              <a:rPr lang="pt-BR" noProof="0" dirty="0">
                <a:hlinkClick r:id="rId2"/>
              </a:rPr>
              <a:t>https://www.opticonusa.com/products/mobile-solutions/h-27.html</a:t>
            </a:r>
            <a:r>
              <a:rPr lang="pt-BR" noProof="0" dirty="0"/>
              <a:t> </a:t>
            </a:r>
          </a:p>
          <a:p>
            <a:r>
              <a:rPr lang="pt-BR" noProof="0" dirty="0" err="1"/>
              <a:t>Qualcomm</a:t>
            </a:r>
            <a:r>
              <a:rPr lang="pt-BR" noProof="0" dirty="0"/>
              <a:t>® </a:t>
            </a:r>
            <a:r>
              <a:rPr lang="pt-BR" noProof="0" dirty="0" err="1"/>
              <a:t>Snapdragon</a:t>
            </a:r>
            <a:r>
              <a:rPr lang="pt-BR" noProof="0" dirty="0"/>
              <a:t>™ S4 MSM8960 Dual core </a:t>
            </a:r>
            <a:r>
              <a:rPr lang="pt-BR" noProof="0" dirty="0" err="1"/>
              <a:t>Krait</a:t>
            </a:r>
            <a:r>
              <a:rPr lang="pt-BR" noProof="0" dirty="0"/>
              <a:t> 1.5GHz CPU</a:t>
            </a:r>
          </a:p>
          <a:p>
            <a:r>
              <a:rPr lang="pt-BR" noProof="0" dirty="0" err="1"/>
              <a:t>Memory</a:t>
            </a:r>
            <a:r>
              <a:rPr lang="pt-BR" noProof="0" dirty="0"/>
              <a:t>: 8GB Flash NAND, DDR2 1GB SDRAM </a:t>
            </a:r>
            <a:r>
              <a:rPr lang="pt-BR" noProof="0" dirty="0" err="1"/>
              <a:t>and</a:t>
            </a:r>
            <a:r>
              <a:rPr lang="pt-BR" noProof="0" dirty="0"/>
              <a:t> </a:t>
            </a:r>
            <a:r>
              <a:rPr lang="pt-BR" noProof="0" dirty="0" err="1"/>
              <a:t>microSD</a:t>
            </a:r>
            <a:r>
              <a:rPr lang="pt-BR" noProof="0" dirty="0"/>
              <a:t> </a:t>
            </a:r>
            <a:r>
              <a:rPr lang="pt-BR" noProof="0" dirty="0" err="1"/>
              <a:t>up</a:t>
            </a:r>
            <a:r>
              <a:rPr lang="pt-BR" noProof="0" dirty="0"/>
              <a:t> </a:t>
            </a:r>
            <a:r>
              <a:rPr lang="pt-BR" noProof="0" dirty="0" err="1"/>
              <a:t>to</a:t>
            </a:r>
            <a:r>
              <a:rPr lang="pt-BR" noProof="0" dirty="0"/>
              <a:t> 32GB</a:t>
            </a:r>
          </a:p>
          <a:p>
            <a:r>
              <a:rPr lang="pt-BR" noProof="0" dirty="0" err="1"/>
              <a:t>Android</a:t>
            </a:r>
            <a:r>
              <a:rPr lang="pt-BR" noProof="0" dirty="0"/>
              <a:t> 7.1</a:t>
            </a:r>
          </a:p>
        </p:txBody>
      </p:sp>
      <p:pic>
        <p:nvPicPr>
          <p:cNvPr id="2052" name="Picture 4" descr="Image result for opticon h27 images transparent">
            <a:extLst>
              <a:ext uri="{FF2B5EF4-FFF2-40B4-BE49-F238E27FC236}">
                <a16:creationId xmlns:a16="http://schemas.microsoft.com/office/drawing/2014/main" id="{367E8FA9-E144-BE4A-AA2C-82C970D9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313" y="700780"/>
            <a:ext cx="3141928" cy="43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7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Bluetooth SPP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C29C9-D6FE-3549-BE5A-B89DF65B3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SPP = Serial </a:t>
            </a:r>
            <a:r>
              <a:rPr lang="pt-BR" noProof="0" dirty="0" err="1"/>
              <a:t>Port</a:t>
            </a:r>
            <a:r>
              <a:rPr lang="pt-BR" noProof="0" dirty="0"/>
              <a:t> Profile</a:t>
            </a:r>
          </a:p>
          <a:p>
            <a:r>
              <a:rPr lang="pt-BR" dirty="0"/>
              <a:t>Perfil de porta serial define como configurar portas seriais virtuais e conectar dois dispositivos habilitados para Bluetooth.</a:t>
            </a:r>
            <a:endParaRPr lang="pt-BR" noProof="0" dirty="0"/>
          </a:p>
          <a:p>
            <a:pPr lvl="1"/>
            <a:r>
              <a:rPr lang="pt-BR" sz="1350" noProof="0" dirty="0">
                <a:hlinkClick r:id="rId2"/>
              </a:rPr>
              <a:t>https://en.wikipedia.org/wiki/List_of_Bluetooth_profiles#Serial_Port_Profile_(SPP)</a:t>
            </a:r>
            <a:r>
              <a:rPr lang="pt-BR" sz="1350" noProof="0" dirty="0"/>
              <a:t> </a:t>
            </a:r>
          </a:p>
          <a:p>
            <a:r>
              <a:rPr lang="pt-BR" dirty="0"/>
              <a:t>Basicamente, usamos um soquete Bluetooth para comunicar</a:t>
            </a:r>
            <a:endParaRPr lang="pt-BR" noProof="0" dirty="0"/>
          </a:p>
          <a:p>
            <a:pPr lvl="1"/>
            <a:r>
              <a:rPr lang="pt-BR" sz="1350" noProof="0" dirty="0">
                <a:hlinkClick r:id="rId3"/>
              </a:rPr>
              <a:t>https://developer.android.com/reference/android/bluetooth/BluetoothSocket</a:t>
            </a:r>
            <a:r>
              <a:rPr lang="pt-BR" sz="1350" noProof="0" dirty="0"/>
              <a:t> 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2087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6DEA-A021-9643-96F6-2B340321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Bematech BR-200 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8F36-2D52-1E41-8109-663A35C0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4568" y="1330035"/>
            <a:ext cx="5567732" cy="3238839"/>
          </a:xfrm>
        </p:spPr>
        <p:txBody>
          <a:bodyPr>
            <a:normAutofit/>
          </a:bodyPr>
          <a:lstStyle/>
          <a:p>
            <a:r>
              <a:rPr lang="pt-BR" noProof="0" dirty="0">
                <a:hlinkClick r:id="rId2"/>
              </a:rPr>
              <a:t>https://www.bematech.com.br/produto/br-200-bt/</a:t>
            </a:r>
            <a:r>
              <a:rPr lang="pt-BR" noProof="0" dirty="0"/>
              <a:t> </a:t>
            </a:r>
          </a:p>
          <a:p>
            <a:r>
              <a:rPr lang="pt-BR" noProof="0" dirty="0" err="1"/>
              <a:t>Portable</a:t>
            </a:r>
            <a:r>
              <a:rPr lang="pt-BR" noProof="0" dirty="0"/>
              <a:t> Wireless Bluetooth</a:t>
            </a:r>
          </a:p>
          <a:p>
            <a:r>
              <a:rPr lang="pt-BR" noProof="0" dirty="0" err="1"/>
              <a:t>Battery</a:t>
            </a:r>
            <a:r>
              <a:rPr lang="pt-BR" noProof="0" dirty="0"/>
              <a:t>: 80 hours </a:t>
            </a:r>
            <a:r>
              <a:rPr lang="pt-BR" noProof="0" dirty="0" err="1"/>
              <a:t>of</a:t>
            </a:r>
            <a:r>
              <a:rPr lang="pt-BR" noProof="0" dirty="0"/>
              <a:t> </a:t>
            </a:r>
            <a:r>
              <a:rPr lang="pt-BR" noProof="0" dirty="0" err="1"/>
              <a:t>operation</a:t>
            </a:r>
            <a:endParaRPr lang="pt-BR" noProof="0" dirty="0"/>
          </a:p>
          <a:p>
            <a:r>
              <a:rPr lang="pt-BR" noProof="0" dirty="0"/>
              <a:t>Bluetooth 2.1 </a:t>
            </a:r>
          </a:p>
          <a:p>
            <a:endParaRPr lang="pt-BR" noProof="0" dirty="0"/>
          </a:p>
        </p:txBody>
      </p:sp>
      <p:pic>
        <p:nvPicPr>
          <p:cNvPr id="3076" name="Picture 4" descr="Image result for BR200 bt image transparent">
            <a:extLst>
              <a:ext uri="{FF2B5EF4-FFF2-40B4-BE49-F238E27FC236}">
                <a16:creationId xmlns:a16="http://schemas.microsoft.com/office/drawing/2014/main" id="{209723DC-6D66-5744-9030-F43DEA0F7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" y="1003566"/>
            <a:ext cx="2175510" cy="402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6DEA-A021-9643-96F6-2B340321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Zebra RFD 8500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8F36-2D52-1E41-8109-663A35C0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6126" y="1330035"/>
            <a:ext cx="5736174" cy="3238839"/>
          </a:xfrm>
        </p:spPr>
        <p:txBody>
          <a:bodyPr>
            <a:normAutofit/>
          </a:bodyPr>
          <a:lstStyle/>
          <a:p>
            <a:r>
              <a:rPr lang="pt-BR" noProof="0" dirty="0">
                <a:hlinkClick r:id="rId2"/>
              </a:rPr>
              <a:t>https://www.zebra.com/us/en/products/rfid/rfid-handhelds/rfd8500.html</a:t>
            </a:r>
            <a:r>
              <a:rPr lang="pt-BR" noProof="0" dirty="0"/>
              <a:t> </a:t>
            </a:r>
          </a:p>
          <a:p>
            <a:r>
              <a:rPr lang="pt-BR" noProof="0" dirty="0"/>
              <a:t>High-performance UHF RFID </a:t>
            </a:r>
          </a:p>
          <a:p>
            <a:r>
              <a:rPr lang="pt-BR" noProof="0" dirty="0"/>
              <a:t>Bluetooth 2.1+</a:t>
            </a:r>
          </a:p>
          <a:p>
            <a:r>
              <a:rPr lang="pt-BR" noProof="0" dirty="0"/>
              <a:t>700+ </a:t>
            </a:r>
            <a:r>
              <a:rPr lang="pt-BR" noProof="0" dirty="0" err="1"/>
              <a:t>tags</a:t>
            </a:r>
            <a:r>
              <a:rPr lang="pt-BR" noProof="0" dirty="0"/>
              <a:t>/</a:t>
            </a:r>
            <a:r>
              <a:rPr lang="pt-BR" noProof="0" dirty="0" err="1"/>
              <a:t>sec</a:t>
            </a:r>
            <a:endParaRPr lang="pt-BR" noProof="0" dirty="0"/>
          </a:p>
          <a:p>
            <a:r>
              <a:rPr lang="pt-BR" noProof="0" dirty="0" err="1"/>
              <a:t>Battery</a:t>
            </a:r>
            <a:r>
              <a:rPr lang="pt-BR" noProof="0" dirty="0"/>
              <a:t>: 10 hours </a:t>
            </a:r>
            <a:r>
              <a:rPr lang="pt-BR" noProof="0" dirty="0" err="1"/>
              <a:t>of</a:t>
            </a:r>
            <a:r>
              <a:rPr lang="pt-BR" noProof="0" dirty="0"/>
              <a:t> </a:t>
            </a:r>
            <a:r>
              <a:rPr lang="pt-BR" noProof="0" dirty="0" err="1"/>
              <a:t>operation</a:t>
            </a:r>
            <a:endParaRPr lang="pt-BR" noProof="0" dirty="0"/>
          </a:p>
          <a:p>
            <a:endParaRPr lang="pt-BR" noProof="0" dirty="0"/>
          </a:p>
          <a:p>
            <a:endParaRPr lang="pt-BR" noProof="0" dirty="0"/>
          </a:p>
          <a:p>
            <a:endParaRPr lang="pt-BR" noProof="0" dirty="0"/>
          </a:p>
          <a:p>
            <a:endParaRPr lang="pt-BR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454F8-0E37-1A48-A006-A531F8ACEA5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36286" y="1451730"/>
            <a:ext cx="7142994" cy="25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6DEA-A021-9643-96F6-2B340321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Devices parcialmente testados (</a:t>
            </a:r>
            <a:r>
              <a:rPr lang="pt-BR" sz="1800" noProof="0" dirty="0"/>
              <a:t>funcionamento similar</a:t>
            </a:r>
            <a:r>
              <a:rPr lang="pt-BR" noProof="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BE221-9FCE-BC40-B56C-363C63A61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100" noProof="0" dirty="0"/>
              <a:t>DOTR-900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8F36-2D52-1E41-8109-663A35C0395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17744" y="1709571"/>
            <a:ext cx="3868738" cy="276383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1350" noProof="0" dirty="0">
                <a:hlinkClick r:id="rId2"/>
              </a:rPr>
              <a:t>http://www.dotel.co.kr/products/product.asp?productId=TQIX&amp;productIdx=42</a:t>
            </a:r>
            <a:endParaRPr lang="pt-BR" sz="1350" noProof="0" dirty="0"/>
          </a:p>
          <a:p>
            <a:endParaRPr lang="pt-BR" sz="1350" noProof="0" dirty="0"/>
          </a:p>
          <a:p>
            <a:endParaRPr lang="pt-BR" sz="1350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FCB621-D518-7B45-90B8-AD382A1B5C4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56213" y="1260475"/>
            <a:ext cx="3887787" cy="617538"/>
          </a:xfrm>
        </p:spPr>
        <p:txBody>
          <a:bodyPr>
            <a:normAutofit/>
          </a:bodyPr>
          <a:lstStyle/>
          <a:p>
            <a:r>
              <a:rPr lang="pt-BR" sz="2100" noProof="0" dirty="0"/>
              <a:t>BT-1128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D88B45-CAEE-2F48-A4C5-06EF1F4E0F2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286461" y="1706566"/>
            <a:ext cx="3887787" cy="2763837"/>
          </a:xfrm>
        </p:spPr>
        <p:txBody>
          <a:bodyPr/>
          <a:lstStyle/>
          <a:p>
            <a:pPr marL="114300" indent="0">
              <a:buNone/>
            </a:pPr>
            <a:r>
              <a:rPr lang="pt-BR" sz="1350" noProof="0" dirty="0">
                <a:hlinkClick r:id="rId3"/>
              </a:rPr>
              <a:t>https://www.tsl.com/products/1128-bluetooth-handheld-uhf-rfid-reader/</a:t>
            </a:r>
            <a:endParaRPr lang="pt-BR" sz="1350" noProof="0" dirty="0"/>
          </a:p>
          <a:p>
            <a:endParaRPr lang="pt-BR" noProof="0" dirty="0"/>
          </a:p>
        </p:txBody>
      </p:sp>
      <p:pic>
        <p:nvPicPr>
          <p:cNvPr id="1028" name="Picture 4" descr="Image result for BT 1128 transparent">
            <a:extLst>
              <a:ext uri="{FF2B5EF4-FFF2-40B4-BE49-F238E27FC236}">
                <a16:creationId xmlns:a16="http://schemas.microsoft.com/office/drawing/2014/main" id="{8FCDDFC8-3439-724B-8328-4DF47A0F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6312" y="1878013"/>
            <a:ext cx="3150870" cy="315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4528285E-5FF2-6248-AEDF-825369D0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630" y="2130594"/>
            <a:ext cx="2642140" cy="26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99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Perguntas e Repostas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645281C-04C9-BC42-B6E3-3F4B2DB64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noProof="0" dirty="0"/>
              <a:t>Contato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1800" noProof="0" dirty="0">
                <a:hlinkClick r:id="rId2"/>
              </a:rPr>
              <a:t>fernando.rizzato@embarcadero.com</a:t>
            </a:r>
            <a:r>
              <a:rPr lang="pt-BR" sz="1800" noProof="0" dirty="0"/>
              <a:t>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pt-BR" noProof="0" dirty="0"/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noProof="0" dirty="0"/>
              <a:t>Blog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1800" noProof="0" dirty="0">
                <a:hlinkClick r:id="rId3"/>
              </a:rPr>
              <a:t>https://fernandorizzato.com/</a:t>
            </a:r>
            <a:endParaRPr lang="pt-BR" sz="1800" noProof="0" dirty="0"/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pt-BR" noProof="0" dirty="0"/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noProof="0" dirty="0"/>
              <a:t>Exemplos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1800" noProof="0" dirty="0">
                <a:hlinkClick r:id="rId4"/>
              </a:rPr>
              <a:t>https://github.com/flrizzato/CodeRage2018-US</a:t>
            </a:r>
            <a:r>
              <a:rPr lang="pt-BR" sz="1800" noProof="0" dirty="0"/>
              <a:t>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936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" y="0"/>
            <a:ext cx="91208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26" indent="-285726">
              <a:buFont typeface="Arial" panose="020B0604020202020204" pitchFamily="34" charset="0"/>
              <a:buChar char="•"/>
            </a:pPr>
            <a:r>
              <a:rPr lang="pt-BR" noProof="0" dirty="0"/>
              <a:t>Motivação deste trabalho</a:t>
            </a:r>
          </a:p>
          <a:p>
            <a:pPr marL="285726" indent="-285726">
              <a:buFont typeface="Arial" panose="020B0604020202020204" pitchFamily="34" charset="0"/>
              <a:buChar char="•"/>
            </a:pPr>
            <a:r>
              <a:rPr lang="pt-BR" noProof="0" dirty="0"/>
              <a:t>Dispositivos testados</a:t>
            </a:r>
          </a:p>
          <a:p>
            <a:pPr marL="285726" indent="-285726">
              <a:buFont typeface="Arial" panose="020B0604020202020204" pitchFamily="34" charset="0"/>
              <a:buChar char="•"/>
            </a:pPr>
            <a:r>
              <a:rPr lang="pt-BR" noProof="0" dirty="0"/>
              <a:t>Modelos de integração</a:t>
            </a:r>
          </a:p>
          <a:p>
            <a:pPr marL="285726" indent="-285726">
              <a:buFont typeface="Arial" panose="020B0604020202020204" pitchFamily="34" charset="0"/>
              <a:buChar char="•"/>
            </a:pPr>
            <a:r>
              <a:rPr lang="pt-BR" noProof="0" dirty="0"/>
              <a:t>Algum código...</a:t>
            </a:r>
          </a:p>
          <a:p>
            <a:pPr marL="285726" indent="-285726">
              <a:buFont typeface="Arial" panose="020B0604020202020204" pitchFamily="34" charset="0"/>
              <a:buChar char="•"/>
            </a:pPr>
            <a:r>
              <a:rPr lang="pt-BR" noProof="0" dirty="0"/>
              <a:t>Q&amp;A</a:t>
            </a:r>
          </a:p>
          <a:p>
            <a:endParaRPr lang="pt-BR" noProof="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85200" y="4703625"/>
            <a:ext cx="629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rgbClr val="FFFFFF"/>
                </a:solidFill>
              </a:rPr>
              <a:t>Integrando com Barcode e RFID Readers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7056825" y="4703625"/>
            <a:ext cx="1988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</a:rPr>
              <a:t>Fernando Rizzato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995C-1A4F-CF46-93A9-04A010EE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Considerações Iniciais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51E-5986-D546-9809-03AA92CA5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Primeiro de tudo, é importante mencionar que meus testes são baseados em dispositivos </a:t>
            </a:r>
            <a:r>
              <a:rPr lang="pt-BR" dirty="0" err="1"/>
              <a:t>Android</a:t>
            </a:r>
            <a:endParaRPr lang="pt-BR" noProof="0" dirty="0"/>
          </a:p>
          <a:p>
            <a:r>
              <a:rPr lang="pt-BR" dirty="0"/>
              <a:t>A integração (via Bluetooth) para iOS é um tanto mais complicada devido às restrições de iOS Bluetooth / perfis</a:t>
            </a:r>
            <a:endParaRPr lang="pt-BR" noProof="0" dirty="0"/>
          </a:p>
          <a:p>
            <a:pPr lvl="1"/>
            <a:r>
              <a:rPr lang="pt-BR" noProof="0" dirty="0">
                <a:hlinkClick r:id="rId2"/>
              </a:rPr>
              <a:t>https://www.slideshare.net/purvikrana/bluetooth-restrictions-and-supported-profiles-in-i-os</a:t>
            </a:r>
            <a:r>
              <a:rPr lang="pt-BR" noProof="0" dirty="0"/>
              <a:t> </a:t>
            </a:r>
          </a:p>
          <a:p>
            <a:endParaRPr lang="pt-BR" dirty="0"/>
          </a:p>
          <a:p>
            <a:r>
              <a:rPr lang="pt-BR" dirty="0"/>
              <a:t>Algumas versões do </a:t>
            </a:r>
            <a:r>
              <a:rPr lang="pt-BR" dirty="0" err="1"/>
              <a:t>Android</a:t>
            </a:r>
            <a:r>
              <a:rPr lang="pt-BR" dirty="0"/>
              <a:t> (especialmente 4.x) não têm o comportamento esperado e alguns leitores disponíveis ainda são enviados com essa versão (por exemplo, Zebra MC32 e MC40)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3404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Clientes desejam usar leitores de código de barras (e alguns RFID) em seus aplicativos para estoque, controle de estoque, etc.</a:t>
            </a:r>
            <a:endParaRPr lang="pt-BR" noProof="0" dirty="0"/>
          </a:p>
          <a:p>
            <a:r>
              <a:rPr lang="pt-BR" dirty="0"/>
              <a:t>Você pode - claro - ler códigos de barras com o seu dispositivo móvel, mas com uma eficiência limitada em termos de desempenho</a:t>
            </a:r>
            <a:endParaRPr lang="pt-BR" noProof="0" dirty="0"/>
          </a:p>
          <a:p>
            <a:r>
              <a:rPr lang="pt-BR" dirty="0"/>
              <a:t>Em qualquer caso, vamos analisar como fazer isso usando a biblioteca </a:t>
            </a:r>
            <a:r>
              <a:rPr lang="pt-BR" dirty="0" err="1"/>
              <a:t>ZXing</a:t>
            </a:r>
            <a:r>
              <a:rPr lang="pt-BR" dirty="0"/>
              <a:t> ("Zebra Crossing") antes de focar nos dispositivos dedicados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2506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Zxing (Zebra Crossing Library)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700" y="1330035"/>
            <a:ext cx="7540911" cy="32388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noProof="0" dirty="0" err="1"/>
              <a:t>ZXing</a:t>
            </a:r>
            <a:r>
              <a:rPr lang="pt-BR" noProof="0" dirty="0"/>
              <a:t> ("Zebra Crossing</a:t>
            </a:r>
            <a:r>
              <a:rPr lang="pt-BR" dirty="0"/>
              <a:t>") biblioteca de leitura de código de barras para Java, </a:t>
            </a:r>
            <a:r>
              <a:rPr lang="pt-BR" dirty="0" err="1"/>
              <a:t>Android</a:t>
            </a:r>
            <a:r>
              <a:rPr lang="pt-BR" dirty="0"/>
              <a:t> </a:t>
            </a:r>
            <a:endParaRPr lang="pt-BR" noProof="0" dirty="0"/>
          </a:p>
          <a:p>
            <a:pPr lvl="1">
              <a:lnSpc>
                <a:spcPct val="100000"/>
              </a:lnSpc>
            </a:pPr>
            <a:r>
              <a:rPr lang="pt-BR" noProof="0" dirty="0">
                <a:hlinkClick r:id="rId2"/>
              </a:rPr>
              <a:t>https://github.com/zxing/zxing</a:t>
            </a:r>
            <a:endParaRPr lang="pt-BR" noProof="0" dirty="0"/>
          </a:p>
          <a:p>
            <a:pPr>
              <a:lnSpc>
                <a:spcPct val="100000"/>
              </a:lnSpc>
            </a:pPr>
            <a:r>
              <a:rPr lang="pt-BR" dirty="0"/>
              <a:t>Entre vários outros, há uma </a:t>
            </a:r>
            <a:r>
              <a:rPr lang="pt-BR" dirty="0" err="1"/>
              <a:t>port</a:t>
            </a:r>
            <a:r>
              <a:rPr lang="pt-BR" dirty="0"/>
              <a:t> Delphi desta biblioteca</a:t>
            </a:r>
            <a:endParaRPr lang="pt-BR" noProof="0" dirty="0"/>
          </a:p>
          <a:p>
            <a:pPr lvl="1">
              <a:lnSpc>
                <a:spcPct val="100000"/>
              </a:lnSpc>
            </a:pPr>
            <a:r>
              <a:rPr lang="pt-BR" noProof="0" dirty="0">
                <a:hlinkClick r:id="rId3"/>
              </a:rPr>
              <a:t>https://github.com/Spelt/ZXing.Delphi</a:t>
            </a:r>
            <a:r>
              <a:rPr lang="pt-BR" noProof="0" dirty="0"/>
              <a:t> </a:t>
            </a:r>
          </a:p>
          <a:p>
            <a:pPr>
              <a:lnSpc>
                <a:spcPct val="100000"/>
              </a:lnSpc>
            </a:pPr>
            <a:r>
              <a:rPr lang="pt-BR" dirty="0"/>
              <a:t>Alternativamente, há um aplicativo Zxing (para Android) que também pode ser integrado usando Intents:</a:t>
            </a:r>
            <a:endParaRPr lang="pt-BR" noProof="0" dirty="0"/>
          </a:p>
          <a:p>
            <a:pPr lvl="1">
              <a:lnSpc>
                <a:spcPct val="100000"/>
              </a:lnSpc>
            </a:pPr>
            <a:r>
              <a:rPr lang="pt-BR" noProof="0" dirty="0">
                <a:hlinkClick r:id="rId4"/>
              </a:rPr>
              <a:t>https://play.google.com/store/apps/details?id=com.google.zxing.client.android&amp;hl=en</a:t>
            </a:r>
            <a:r>
              <a:rPr lang="pt-BR" noProof="0" dirty="0"/>
              <a:t> </a:t>
            </a:r>
          </a:p>
          <a:p>
            <a:pPr>
              <a:lnSpc>
                <a:spcPct val="100000"/>
              </a:lnSpc>
            </a:pPr>
            <a:endParaRPr lang="pt-BR" noProof="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611" y="908934"/>
            <a:ext cx="10715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3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Físicos	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Há uma abundância de dispositivos disponíveis no mercado, realmente muito!</a:t>
            </a:r>
            <a:endParaRPr lang="pt-BR" noProof="0" dirty="0"/>
          </a:p>
          <a:p>
            <a:r>
              <a:rPr lang="pt-BR" dirty="0"/>
              <a:t>Com preços que variam de menos de 100 dólares até 2k+ (para um leitor RFID de alto desempenho)</a:t>
            </a:r>
            <a:endParaRPr lang="pt-BR" noProof="0" dirty="0"/>
          </a:p>
          <a:p>
            <a:r>
              <a:rPr lang="pt-BR" dirty="0"/>
              <a:t>Com várias tecnologias, mas modelos de integração semelhantes</a:t>
            </a:r>
            <a:endParaRPr lang="pt-BR" noProof="0" dirty="0"/>
          </a:p>
          <a:p>
            <a:r>
              <a:rPr lang="pt-BR" dirty="0"/>
              <a:t>Para este seminário on-line, exploraremos quatro dispositivos distintos, usando três abordagens de integração diferentes</a:t>
            </a:r>
            <a:endParaRPr lang="pt-BR" noProof="0" dirty="0"/>
          </a:p>
          <a:p>
            <a:pPr lvl="1"/>
            <a:r>
              <a:rPr lang="pt-BR" noProof="0" dirty="0"/>
              <a:t>Entrada </a:t>
            </a:r>
            <a:r>
              <a:rPr lang="pt-BR" dirty="0"/>
              <a:t>Direta via Teclado</a:t>
            </a:r>
            <a:endParaRPr lang="pt-BR" noProof="0" dirty="0"/>
          </a:p>
          <a:p>
            <a:pPr lvl="1"/>
            <a:r>
              <a:rPr lang="pt-BR" noProof="0" dirty="0"/>
              <a:t>Intents / Broadcast</a:t>
            </a:r>
          </a:p>
          <a:p>
            <a:pPr lvl="1"/>
            <a:r>
              <a:rPr lang="pt-BR" noProof="0" dirty="0"/>
              <a:t>Bluetooth SPP</a:t>
            </a:r>
          </a:p>
        </p:txBody>
      </p:sp>
    </p:spTree>
    <p:extLst>
      <p:ext uri="{BB962C8B-B14F-4D97-AF65-F5344CB8AC3E}">
        <p14:creationId xmlns:p14="http://schemas.microsoft.com/office/powerpoint/2010/main" val="136039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/>
              <a:t>Entrada Direta via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Disponível na maior parte dos scanners de código de barras embutidos</a:t>
            </a:r>
            <a:endParaRPr lang="pt-BR" noProof="0" dirty="0"/>
          </a:p>
          <a:p>
            <a:r>
              <a:rPr lang="pt-BR" dirty="0"/>
              <a:t>Muito fácil de implementar - na verdade você não precisa fazer nada</a:t>
            </a:r>
            <a:endParaRPr lang="pt-BR" noProof="0" dirty="0"/>
          </a:p>
          <a:p>
            <a:r>
              <a:rPr lang="pt-BR" dirty="0"/>
              <a:t>Basta colocar o foco em um controle de entrada de dados (também conhecido como </a:t>
            </a:r>
            <a:r>
              <a:rPr lang="pt-BR" dirty="0" err="1"/>
              <a:t>TEdit</a:t>
            </a:r>
            <a:r>
              <a:rPr lang="pt-BR" dirty="0"/>
              <a:t>) e é isso</a:t>
            </a:r>
            <a:endParaRPr lang="pt-BR" noProof="0" dirty="0"/>
          </a:p>
          <a:p>
            <a:r>
              <a:rPr lang="pt-BR" noProof="0" dirty="0"/>
              <a:t>Contras:</a:t>
            </a:r>
          </a:p>
          <a:p>
            <a:pPr lvl="1"/>
            <a:r>
              <a:rPr lang="pt-BR" dirty="0"/>
              <a:t>Não funciona com todas as versões do Android (às vezes o leitor simplesmente não consegue "ver" seus aplicativos no FMX). Provavelmente isso não é mais um problema com novos controles nativos para o Android</a:t>
            </a:r>
            <a:endParaRPr lang="pt-BR" noProof="0" dirty="0"/>
          </a:p>
          <a:p>
            <a:pPr lvl="1"/>
            <a:r>
              <a:rPr lang="pt-BR" dirty="0"/>
              <a:t>Você não pode realmente controlar o aplicativo. Talvez o foco não esteja no lugar certo? Risco de manipulação de valores?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548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Intents / Broadcast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100" noProof="0" dirty="0"/>
              <a:t>Conceito de Android Broadcast Intents e Broadcast </a:t>
            </a:r>
            <a:r>
              <a:rPr lang="pt-BR" sz="2100" noProof="0" dirty="0" err="1"/>
              <a:t>Receivers</a:t>
            </a:r>
            <a:endParaRPr lang="pt-BR" sz="2100" noProof="0" dirty="0"/>
          </a:p>
          <a:p>
            <a:r>
              <a:rPr lang="pt-BR" sz="2100" dirty="0"/>
              <a:t>Muito elegante e tem um bom desempenho, você está no controle!</a:t>
            </a:r>
            <a:endParaRPr lang="pt-BR" sz="2100" noProof="0" dirty="0"/>
          </a:p>
          <a:p>
            <a:r>
              <a:rPr lang="pt-BR" sz="2100" dirty="0"/>
              <a:t>Algumas referências sobre o tópico</a:t>
            </a:r>
            <a:endParaRPr lang="pt-BR" sz="2100" noProof="0" dirty="0"/>
          </a:p>
          <a:p>
            <a:pPr lvl="1"/>
            <a:r>
              <a:rPr lang="pt-BR" sz="1200" noProof="0" dirty="0">
                <a:hlinkClick r:id="rId2"/>
              </a:rPr>
              <a:t>https://www.techotopia.com/index.php/Android_Broadcast_Intents_and_Broadcast_Receivers</a:t>
            </a:r>
          </a:p>
          <a:p>
            <a:pPr lvl="1"/>
            <a:r>
              <a:rPr lang="pt-BR" sz="1200" noProof="0" dirty="0">
                <a:hlinkClick r:id="rId2"/>
              </a:rPr>
              <a:t>http://docwiki.embarcadero.com/CodeExamples/Rio/en/FMX.Android_Intents_Sample</a:t>
            </a:r>
            <a:endParaRPr lang="pt-BR" sz="1200" noProof="0" dirty="0"/>
          </a:p>
          <a:p>
            <a:pPr lvl="1"/>
            <a:r>
              <a:rPr lang="pt-BR" sz="1200" noProof="0" dirty="0">
                <a:hlinkClick r:id="rId3"/>
              </a:rPr>
              <a:t>https://stackoverflow.com/questions/33609494/how-to-check-and-hang-up-reject-incoming-outgoing-calls-on-android-in-delphi</a:t>
            </a:r>
            <a:endParaRPr lang="pt-BR" sz="1200" noProof="0" dirty="0"/>
          </a:p>
          <a:p>
            <a:pPr lvl="1"/>
            <a:r>
              <a:rPr lang="pt-BR" sz="1200" noProof="0" dirty="0">
                <a:hlinkClick r:id="rId4"/>
              </a:rPr>
              <a:t>http://blog.blong.com/2016/09/android-callbacks-wrapped-by-firemonkey.html</a:t>
            </a:r>
            <a:endParaRPr lang="pt-BR" sz="1200" noProof="0" dirty="0"/>
          </a:p>
          <a:p>
            <a:pPr lvl="1"/>
            <a:r>
              <a:rPr lang="pt-BR" sz="1200" noProof="0" dirty="0">
                <a:hlinkClick r:id="rId5"/>
              </a:rPr>
              <a:t>https://www.packtpub.com/application-development/delphi-cookbook-third-edition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133228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Honeywell EDA50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30D2F-65CF-A241-B9FB-5DE8A3F4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5284" y="1330035"/>
            <a:ext cx="6057016" cy="3238839"/>
          </a:xfrm>
        </p:spPr>
        <p:txBody>
          <a:bodyPr/>
          <a:lstStyle/>
          <a:p>
            <a:r>
              <a:rPr lang="pt-BR" noProof="0" dirty="0">
                <a:hlinkClick r:id="rId2"/>
              </a:rPr>
              <a:t>https://www.honeywellaidc.com/products/computer-devices/handheld/scanpaleda50</a:t>
            </a:r>
            <a:r>
              <a:rPr lang="pt-BR" noProof="0" dirty="0"/>
              <a:t> </a:t>
            </a:r>
          </a:p>
          <a:p>
            <a:r>
              <a:rPr lang="pt-BR" noProof="0" dirty="0"/>
              <a:t>Processor</a:t>
            </a:r>
            <a:br>
              <a:rPr lang="pt-BR" noProof="0" dirty="0"/>
            </a:br>
            <a:r>
              <a:rPr lang="pt-BR" noProof="0" dirty="0" err="1"/>
              <a:t>Qualcomm</a:t>
            </a:r>
            <a:r>
              <a:rPr lang="pt-BR" noProof="0" dirty="0"/>
              <a:t> </a:t>
            </a:r>
            <a:r>
              <a:rPr lang="pt-BR" noProof="0" dirty="0" err="1"/>
              <a:t>Snapdragon</a:t>
            </a:r>
            <a:r>
              <a:rPr lang="pt-BR" noProof="0" dirty="0"/>
              <a:t> 410 MSM8916 1.2 GHz </a:t>
            </a:r>
            <a:r>
              <a:rPr lang="pt-BR" noProof="0" dirty="0" err="1"/>
              <a:t>quad</a:t>
            </a:r>
            <a:r>
              <a:rPr lang="pt-BR" noProof="0" dirty="0"/>
              <a:t>-core</a:t>
            </a:r>
          </a:p>
          <a:p>
            <a:r>
              <a:rPr lang="pt-BR" noProof="0" dirty="0" err="1"/>
              <a:t>Memory</a:t>
            </a:r>
            <a:br>
              <a:rPr lang="pt-BR" noProof="0" dirty="0"/>
            </a:br>
            <a:r>
              <a:rPr lang="pt-BR" noProof="0" dirty="0"/>
              <a:t>2 GB RAM, 8GB/16GB Flash</a:t>
            </a:r>
          </a:p>
          <a:p>
            <a:r>
              <a:rPr lang="pt-BR" noProof="0" dirty="0" err="1"/>
              <a:t>Operating</a:t>
            </a:r>
            <a:r>
              <a:rPr lang="pt-BR" noProof="0" dirty="0"/>
              <a:t> System</a:t>
            </a:r>
            <a:br>
              <a:rPr lang="pt-BR" noProof="0" dirty="0"/>
            </a:br>
            <a:r>
              <a:rPr lang="pt-BR" noProof="0" dirty="0" err="1"/>
              <a:t>Android</a:t>
            </a:r>
            <a:r>
              <a:rPr lang="pt-BR" noProof="0" dirty="0"/>
              <a:t> 7.1.1</a:t>
            </a:r>
          </a:p>
          <a:p>
            <a:endParaRPr lang="pt-BR" noProof="0" dirty="0"/>
          </a:p>
        </p:txBody>
      </p:sp>
      <p:pic>
        <p:nvPicPr>
          <p:cNvPr id="1028" name="Picture 4" descr="Image result for eda50 photos">
            <a:extLst>
              <a:ext uri="{FF2B5EF4-FFF2-40B4-BE49-F238E27FC236}">
                <a16:creationId xmlns:a16="http://schemas.microsoft.com/office/drawing/2014/main" id="{E804FE29-74AB-9646-933D-89296938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699" y="908934"/>
            <a:ext cx="2215514" cy="392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815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853</Words>
  <Application>Microsoft Macintosh PowerPoint</Application>
  <PresentationFormat>On-screen Show (16:9)</PresentationFormat>
  <Paragraphs>96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Open Sans</vt:lpstr>
      <vt:lpstr>Simple Light</vt:lpstr>
      <vt:lpstr>PowerPoint Presentation</vt:lpstr>
      <vt:lpstr>AGENDA</vt:lpstr>
      <vt:lpstr>Considerações Iniciais</vt:lpstr>
      <vt:lpstr>Motivação</vt:lpstr>
      <vt:lpstr>Zxing (Zebra Crossing Library)</vt:lpstr>
      <vt:lpstr>Dispositivos Físicos </vt:lpstr>
      <vt:lpstr>Entrada Direta via Teclado</vt:lpstr>
      <vt:lpstr>Intents / Broadcast</vt:lpstr>
      <vt:lpstr>Honeywell EDA50</vt:lpstr>
      <vt:lpstr>Opticon H-27</vt:lpstr>
      <vt:lpstr>Bluetooth SPP</vt:lpstr>
      <vt:lpstr>Bematech BR-200 BT</vt:lpstr>
      <vt:lpstr>Zebra RFD 8500 SERIES</vt:lpstr>
      <vt:lpstr>Devices parcialmente testados (funcionamento similar)</vt:lpstr>
      <vt:lpstr>Perguntas e Repostas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Fernando Rizzato</cp:lastModifiedBy>
  <cp:revision>21</cp:revision>
  <cp:lastPrinted>2018-12-18T13:40:26Z</cp:lastPrinted>
  <dcterms:modified xsi:type="dcterms:W3CDTF">2018-12-18T13:40:29Z</dcterms:modified>
</cp:coreProperties>
</file>