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</p:sldIdLst>
  <p:sldSz cy="6858000" cx="12192000"/>
  <p:notesSz cx="6858000" cy="9144000"/>
  <p:embeddedFontLst>
    <p:embeddedFont>
      <p:font typeface="Robo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A48CCDF-7077-4234-A9FE-C2C4846CCFF4}">
  <a:tblStyle styleId="{EA48CCDF-7077-4234-A9FE-C2C4846CCFF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2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A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ption 2">
  <p:cSld name="Title Option 2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0353" y="780"/>
            <a:ext cx="12209117" cy="6867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79200" y="5774401"/>
            <a:ext cx="512400" cy="585599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/>
          <p:nvPr>
            <p:ph type="title"/>
          </p:nvPr>
        </p:nvSpPr>
        <p:spPr>
          <a:xfrm>
            <a:off x="1007534" y="1701800"/>
            <a:ext cx="10176933" cy="14391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33"/>
              <a:buFont typeface="Calibri"/>
              <a:buNone/>
              <a:defRPr b="1" sz="533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body"/>
          </p:nvPr>
        </p:nvSpPr>
        <p:spPr>
          <a:xfrm>
            <a:off x="1007533" y="3140968"/>
            <a:ext cx="10176000" cy="768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657493" y="6576187"/>
            <a:ext cx="3552395" cy="1245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733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236176" y="6576187"/>
            <a:ext cx="387217" cy="1245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733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l">
              <a:spcBef>
                <a:spcPts val="0"/>
              </a:spcBef>
              <a:buNone/>
              <a:defRPr b="0" i="0" sz="733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l">
              <a:spcBef>
                <a:spcPts val="0"/>
              </a:spcBef>
              <a:buNone/>
              <a:defRPr b="0" i="0" sz="733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l">
              <a:spcBef>
                <a:spcPts val="0"/>
              </a:spcBef>
              <a:buNone/>
              <a:defRPr b="0" i="0" sz="733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l">
              <a:spcBef>
                <a:spcPts val="0"/>
              </a:spcBef>
              <a:buNone/>
              <a:defRPr b="0" i="0" sz="733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l">
              <a:spcBef>
                <a:spcPts val="0"/>
              </a:spcBef>
              <a:buNone/>
              <a:defRPr b="0" i="0" sz="733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l">
              <a:spcBef>
                <a:spcPts val="0"/>
              </a:spcBef>
              <a:buNone/>
              <a:defRPr b="0" i="0" sz="733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l">
              <a:spcBef>
                <a:spcPts val="0"/>
              </a:spcBef>
              <a:buNone/>
              <a:defRPr b="0" i="0" sz="733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l">
              <a:spcBef>
                <a:spcPts val="0"/>
              </a:spcBef>
              <a:buNone/>
              <a:defRPr b="0" i="0" sz="733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Page </a:t>
            </a: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8" name="Google Shape;68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815414" y="452671"/>
            <a:ext cx="8832983" cy="9130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AU" sz="53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SPRINT 25</a:t>
            </a:r>
            <a:r>
              <a:rPr b="1" lang="en-AU" sz="5333">
                <a:solidFill>
                  <a:schemeClr val="dk1"/>
                </a:solidFill>
              </a:rPr>
              <a:t>7</a:t>
            </a:r>
            <a:r>
              <a:rPr b="1" i="0" lang="en-AU" sz="53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SHOWCASE</a:t>
            </a:r>
            <a:endParaRPr/>
          </a:p>
        </p:txBody>
      </p:sp>
      <p:pic>
        <p:nvPicPr>
          <p:cNvPr id="97" name="Google Shape;9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41199" y="5561046"/>
            <a:ext cx="997419" cy="845513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/>
          <p:cNvSpPr txBox="1"/>
          <p:nvPr/>
        </p:nvSpPr>
        <p:spPr>
          <a:xfrm>
            <a:off x="815414" y="5820554"/>
            <a:ext cx="238558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3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Team Griffin</a:t>
            </a:r>
            <a:endParaRPr/>
          </a:p>
        </p:txBody>
      </p:sp>
      <p:sp>
        <p:nvSpPr>
          <p:cNvPr id="99" name="Google Shape;99;p14"/>
          <p:cNvSpPr txBox="1"/>
          <p:nvPr>
            <p:ph idx="12" type="sldNum"/>
          </p:nvPr>
        </p:nvSpPr>
        <p:spPr>
          <a:xfrm>
            <a:off x="11722160" y="6613509"/>
            <a:ext cx="387217" cy="1245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Page </a:t>
            </a: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/>
        </p:nvSpPr>
        <p:spPr>
          <a:xfrm>
            <a:off x="452846" y="283029"/>
            <a:ext cx="306205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SPRINT 25</a:t>
            </a:r>
            <a:r>
              <a:rPr b="1" lang="en-AU" sz="4000">
                <a:solidFill>
                  <a:schemeClr val="dk1"/>
                </a:solidFill>
              </a:rPr>
              <a:t>7</a:t>
            </a:r>
            <a:endParaRPr/>
          </a:p>
        </p:txBody>
      </p:sp>
      <p:sp>
        <p:nvSpPr>
          <p:cNvPr id="106" name="Google Shape;106;p15"/>
          <p:cNvSpPr txBox="1"/>
          <p:nvPr/>
        </p:nvSpPr>
        <p:spPr>
          <a:xfrm>
            <a:off x="569468" y="1308971"/>
            <a:ext cx="87075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4800">
                <a:solidFill>
                  <a:srgbClr val="2F5496"/>
                </a:solidFill>
              </a:rPr>
              <a:t>8</a:t>
            </a:r>
            <a:endParaRPr/>
          </a:p>
        </p:txBody>
      </p:sp>
      <p:sp>
        <p:nvSpPr>
          <p:cNvPr id="107" name="Google Shape;107;p15"/>
          <p:cNvSpPr txBox="1"/>
          <p:nvPr/>
        </p:nvSpPr>
        <p:spPr>
          <a:xfrm>
            <a:off x="450832" y="1999692"/>
            <a:ext cx="14157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stories</a:t>
            </a:r>
            <a:endParaRPr/>
          </a:p>
        </p:txBody>
      </p:sp>
      <p:sp>
        <p:nvSpPr>
          <p:cNvPr id="108" name="Google Shape;108;p15"/>
          <p:cNvSpPr txBox="1"/>
          <p:nvPr/>
        </p:nvSpPr>
        <p:spPr>
          <a:xfrm>
            <a:off x="2606956" y="1308971"/>
            <a:ext cx="144142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4800">
                <a:solidFill>
                  <a:srgbClr val="2F5496"/>
                </a:solidFill>
              </a:rPr>
              <a:t>35</a:t>
            </a:r>
            <a:endParaRPr/>
          </a:p>
        </p:txBody>
      </p:sp>
      <p:sp>
        <p:nvSpPr>
          <p:cNvPr id="109" name="Google Shape;109;p15"/>
          <p:cNvSpPr txBox="1"/>
          <p:nvPr/>
        </p:nvSpPr>
        <p:spPr>
          <a:xfrm>
            <a:off x="2456831" y="1999692"/>
            <a:ext cx="14029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Story points</a:t>
            </a:r>
            <a:endParaRPr/>
          </a:p>
        </p:txBody>
      </p:sp>
      <p:sp>
        <p:nvSpPr>
          <p:cNvPr id="110" name="Google Shape;110;p15"/>
          <p:cNvSpPr/>
          <p:nvPr/>
        </p:nvSpPr>
        <p:spPr>
          <a:xfrm>
            <a:off x="6570888" y="829242"/>
            <a:ext cx="5036905" cy="134036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1" name="Google Shape;111;p15"/>
          <p:cNvCxnSpPr/>
          <p:nvPr/>
        </p:nvCxnSpPr>
        <p:spPr>
          <a:xfrm>
            <a:off x="2068385" y="1385407"/>
            <a:ext cx="0" cy="1440771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12" name="Google Shape;112;p15"/>
          <p:cNvSpPr txBox="1"/>
          <p:nvPr/>
        </p:nvSpPr>
        <p:spPr>
          <a:xfrm>
            <a:off x="491364" y="2881702"/>
            <a:ext cx="102695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2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EPICS</a:t>
            </a:r>
            <a:endParaRPr/>
          </a:p>
        </p:txBody>
      </p:sp>
      <p:graphicFrame>
        <p:nvGraphicFramePr>
          <p:cNvPr id="113" name="Google Shape;113;p15"/>
          <p:cNvGraphicFramePr/>
          <p:nvPr/>
        </p:nvGraphicFramePr>
        <p:xfrm>
          <a:off x="619432" y="3338856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{EA48CCDF-7077-4234-A9FE-C2C4846CCFF4}</a:tableStyleId>
              </a:tblPr>
              <a:tblGrid>
                <a:gridCol w="1333600"/>
                <a:gridCol w="3872500"/>
              </a:tblGrid>
              <a:tr h="1696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AU" sz="12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ORD-24385</a:t>
                      </a:r>
                      <a:endParaRPr sz="12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AU" sz="12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ORD-24701</a:t>
                      </a:r>
                      <a:endParaRPr sz="12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AU" sz="12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ORD-25317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AU" sz="12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ORD-25610</a:t>
                      </a:r>
                      <a:endParaRPr/>
                    </a:p>
                  </a:txBody>
                  <a:tcPr marT="91450" marB="45725" marR="33225" marL="91450">
                    <a:lnR cap="flat" cmpd="sng" w="12700">
                      <a:solidFill>
                        <a:srgbClr val="8296B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296B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296B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0" lang="en-AU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ECom P2O Data Analytics for ecom Fixed Add New flow build.</a:t>
                      </a:r>
                      <a:endParaRPr b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AU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Griffin- Salesforce SIT Migration to Partial Copy sandbox.</a:t>
                      </a:r>
                      <a:endParaRPr b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0" lang="en-AU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Tech Design - Enhance Display of plans to show speed data where available and show plans </a:t>
                      </a:r>
                      <a:r>
                        <a:rPr b="0" lang="en-AU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available based on meeting speed threshold-tech design</a:t>
                      </a:r>
                      <a:endParaRPr b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0" lang="en-AU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Ecom Add New Flow Messaging -  tech design</a:t>
                      </a:r>
                      <a:endParaRPr sz="1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50" marB="45725" marR="33225" marL="91450">
                    <a:lnL cap="flat" cmpd="sng" w="12700">
                      <a:solidFill>
                        <a:srgbClr val="8296B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296B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296B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296B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14" name="Google Shape;11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5719" y="1431940"/>
            <a:ext cx="498579" cy="391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70238" y="1474048"/>
            <a:ext cx="425774" cy="369332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5"/>
          <p:cNvSpPr txBox="1"/>
          <p:nvPr/>
        </p:nvSpPr>
        <p:spPr>
          <a:xfrm>
            <a:off x="6000095" y="350545"/>
            <a:ext cx="310398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2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SPRINT GOAL</a:t>
            </a:r>
            <a:endParaRPr/>
          </a:p>
        </p:txBody>
      </p:sp>
      <p:sp>
        <p:nvSpPr>
          <p:cNvPr id="117" name="Google Shape;117;p15"/>
          <p:cNvSpPr txBox="1"/>
          <p:nvPr/>
        </p:nvSpPr>
        <p:spPr>
          <a:xfrm>
            <a:off x="6096000" y="2398880"/>
            <a:ext cx="390874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2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KEY ACHIEVEMENTS</a:t>
            </a:r>
            <a:endParaRPr/>
          </a:p>
        </p:txBody>
      </p:sp>
      <p:sp>
        <p:nvSpPr>
          <p:cNvPr id="118" name="Google Shape;118;p15"/>
          <p:cNvSpPr/>
          <p:nvPr/>
        </p:nvSpPr>
        <p:spPr>
          <a:xfrm>
            <a:off x="6585627" y="2923508"/>
            <a:ext cx="5036905" cy="167540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5"/>
          <p:cNvSpPr txBox="1"/>
          <p:nvPr/>
        </p:nvSpPr>
        <p:spPr>
          <a:xfrm>
            <a:off x="6000095" y="4737661"/>
            <a:ext cx="390874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2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SPILL OVER</a:t>
            </a:r>
            <a:endParaRPr/>
          </a:p>
        </p:txBody>
      </p:sp>
      <p:sp>
        <p:nvSpPr>
          <p:cNvPr id="120" name="Google Shape;120;p15"/>
          <p:cNvSpPr/>
          <p:nvPr/>
        </p:nvSpPr>
        <p:spPr>
          <a:xfrm>
            <a:off x="6613347" y="5137771"/>
            <a:ext cx="5036906" cy="126302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21" name="Google Shape;121;p15"/>
          <p:cNvSpPr txBox="1"/>
          <p:nvPr/>
        </p:nvSpPr>
        <p:spPr>
          <a:xfrm>
            <a:off x="6613347" y="3001389"/>
            <a:ext cx="4921356" cy="800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52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52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2" name="Google Shape;122;p15"/>
          <p:cNvCxnSpPr/>
          <p:nvPr/>
        </p:nvCxnSpPr>
        <p:spPr>
          <a:xfrm>
            <a:off x="5825512" y="313509"/>
            <a:ext cx="0" cy="6245911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23" name="Google Shape;123;p15"/>
          <p:cNvSpPr txBox="1"/>
          <p:nvPr/>
        </p:nvSpPr>
        <p:spPr>
          <a:xfrm>
            <a:off x="6559799" y="852029"/>
            <a:ext cx="4991530" cy="347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Implemented Data </a:t>
            </a: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Analytics</a:t>
            </a: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ecomm flow.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>
                <a:solidFill>
                  <a:schemeClr val="dk1"/>
                </a:solidFill>
              </a:rPr>
              <a:t>   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AU" sz="1200">
                <a:solidFill>
                  <a:schemeClr val="dk1"/>
                </a:solidFill>
              </a:rPr>
              <a:t>Delivered capabilities related to </a:t>
            </a: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Analytics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476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Tech Design for DSQ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Calibri"/>
              <a:buChar char="●"/>
            </a:pPr>
            <a:r>
              <a:rPr lang="en-AU" sz="12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Tech Design for Agent Messaging</a:t>
            </a:r>
            <a:endParaRPr sz="12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>
                <a:solidFill>
                  <a:schemeClr val="dk1"/>
                </a:solidFill>
              </a:rPr>
              <a:t> 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 txBox="1"/>
          <p:nvPr/>
        </p:nvSpPr>
        <p:spPr>
          <a:xfrm>
            <a:off x="691114" y="520511"/>
            <a:ext cx="10298281" cy="6217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Stories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 Stories: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ORD-25312</a:t>
            </a:r>
            <a:r>
              <a:rPr b="1"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Data Analytics - Ecom Fixed Flow- Appointments Page</a:t>
            </a:r>
            <a:endParaRPr sz="18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ORD-25313 - </a:t>
            </a: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Analytics - Ecom Fixed Flow- Service setup</a:t>
            </a:r>
            <a:endParaRPr sz="18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ORD-25314 - </a:t>
            </a: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Data Analytics - Ecom Fixed Flow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ORD-25551 - </a:t>
            </a: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Tech Design for DSQ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ORD-25612 -  </a:t>
            </a: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 Design for Agent Messaging</a:t>
            </a:r>
            <a:endParaRPr sz="18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 Tasks: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ORD-19468 </a:t>
            </a:r>
            <a:r>
              <a:rPr b="1"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18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Enable Fixed Add New Synth Monitoring in Prod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ORD-25572 - </a:t>
            </a:r>
            <a:r>
              <a:rPr lang="en-AU" sz="18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Salesforce SIT migration to Partial copy Sandbox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ORD-25676 - </a:t>
            </a: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QA: Fixed Add New T.COM Flow -Future Dated PCD- Order Review page changes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