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760a315ca_1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760a315ca_1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760a315ca_1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760a315ca_1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739b33a2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739b33a2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760a315ca_1_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35760a315ca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760a315ca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35760a315ca_1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Char char="●"/>
            </a:pPr>
            <a:r>
              <a:rPr lang="pl" b="1"/>
              <a:t>We can represent contacts/interactions or loops in a given region extracted from conformation capture experiments as a graph.</a:t>
            </a:r>
            <a:endParaRPr/>
          </a:p>
          <a:p>
            <a:pPr marL="171450" lvl="0" indent="-171450" algn="l" rtl="0">
              <a:lnSpc>
                <a:spcPct val="100000"/>
              </a:lnSpc>
              <a:spcBef>
                <a:spcPts val="0"/>
              </a:spcBef>
              <a:spcAft>
                <a:spcPts val="0"/>
              </a:spcAft>
              <a:buSzPts val="1100"/>
              <a:buChar char="●"/>
            </a:pPr>
            <a:r>
              <a:rPr lang="pl"/>
              <a:t>Here in particular we are using ChIA-PET assay targeting CTCF to obtain highly confident loops</a:t>
            </a:r>
            <a:endParaRPr/>
          </a:p>
          <a:p>
            <a:pPr marL="171450" lvl="0" indent="-171450" algn="l" rtl="0">
              <a:lnSpc>
                <a:spcPct val="100000"/>
              </a:lnSpc>
              <a:spcBef>
                <a:spcPts val="0"/>
              </a:spcBef>
              <a:spcAft>
                <a:spcPts val="0"/>
              </a:spcAft>
              <a:buSzPts val="1100"/>
              <a:buChar char="●"/>
            </a:pPr>
            <a:r>
              <a:rPr lang="pl"/>
              <a:t>This data can be represented as a network in a quite straightforward manner: each identified loop is turned into an edge in the graph, with its the endpoints (called anchors) represented as vertices (we actually add 2 represent an anchor by 2 vertices for technical reasons, but this obfuscates the gereral idea)</a:t>
            </a:r>
            <a:endParaRPr/>
          </a:p>
          <a:p>
            <a:pPr marL="171450" lvl="0" indent="-171450" algn="l" rtl="0">
              <a:lnSpc>
                <a:spcPct val="100000"/>
              </a:lnSpc>
              <a:spcBef>
                <a:spcPts val="0"/>
              </a:spcBef>
              <a:spcAft>
                <a:spcPts val="0"/>
              </a:spcAft>
              <a:buSzPts val="1100"/>
              <a:buChar char="●"/>
            </a:pPr>
            <a:r>
              <a:rPr lang="pl"/>
              <a:t>Moreover, what’s important, we connect vertices representig consecutive loci with an Edge, creating a graph represetation of the DNA strand itself.</a:t>
            </a:r>
            <a:endParaRPr/>
          </a:p>
          <a:p>
            <a:pPr marL="171450" lvl="0" indent="-171450" algn="l" rtl="0">
              <a:lnSpc>
                <a:spcPct val="100000"/>
              </a:lnSpc>
              <a:spcBef>
                <a:spcPts val="0"/>
              </a:spcBef>
              <a:spcAft>
                <a:spcPts val="0"/>
              </a:spcAft>
              <a:buSzPts val="1100"/>
              <a:buChar char="●"/>
            </a:pPr>
            <a:r>
              <a:rPr lang="pl"/>
              <a:t>Hence we get a single connected graph that represets the strcture of the region, which i show here with vertices arranged lineraly according to their genomic coordinates</a:t>
            </a:r>
            <a:endParaRPr/>
          </a:p>
          <a:p>
            <a:pPr marL="171450" lvl="0" indent="-171450" algn="l" rtl="0">
              <a:lnSpc>
                <a:spcPct val="100000"/>
              </a:lnSpc>
              <a:spcBef>
                <a:spcPts val="0"/>
              </a:spcBef>
              <a:spcAft>
                <a:spcPts val="0"/>
              </a:spcAft>
              <a:buSzPts val="1100"/>
              <a:buChar char="●"/>
            </a:pPr>
            <a:r>
              <a:rPr lang="pl" b="1"/>
              <a:t>Why is this useful to study structure? Can’t we just use a 3D model?</a:t>
            </a:r>
            <a:endParaRPr/>
          </a:p>
          <a:p>
            <a:pPr marL="171450" lvl="0" indent="-171450" algn="l" rtl="0">
              <a:lnSpc>
                <a:spcPct val="100000"/>
              </a:lnSpc>
              <a:spcBef>
                <a:spcPts val="0"/>
              </a:spcBef>
              <a:spcAft>
                <a:spcPts val="0"/>
              </a:spcAft>
              <a:buSzPts val="1100"/>
              <a:buChar char="●"/>
            </a:pPr>
            <a:r>
              <a:rPr lang="pl"/>
              <a:t>Chromatin does not have a fixed structure that we could describe the same way we do e.g. for protein.</a:t>
            </a:r>
            <a:endParaRPr/>
          </a:p>
          <a:p>
            <a:pPr marL="171450" lvl="0" indent="-171450" algn="l" rtl="0">
              <a:lnSpc>
                <a:spcPct val="100000"/>
              </a:lnSpc>
              <a:spcBef>
                <a:spcPts val="0"/>
              </a:spcBef>
              <a:spcAft>
                <a:spcPts val="0"/>
              </a:spcAft>
              <a:buSzPts val="1100"/>
              <a:buChar char="●"/>
            </a:pPr>
            <a:r>
              <a:rPr lang="pl"/>
              <a:t>Graph represetations abstract from particular 3D positions of segments of DNA (wchich is not well defined), and focus on topology.</a:t>
            </a:r>
            <a:endParaRPr/>
          </a:p>
          <a:p>
            <a:pPr marL="171450" lvl="0" indent="-171450" algn="l" rtl="0">
              <a:lnSpc>
                <a:spcPct val="100000"/>
              </a:lnSpc>
              <a:spcBef>
                <a:spcPts val="0"/>
              </a:spcBef>
              <a:spcAft>
                <a:spcPts val="0"/>
              </a:spcAft>
              <a:buSzPts val="1100"/>
              <a:buChar char="●"/>
            </a:pPr>
            <a:r>
              <a:rPr lang="pl"/>
              <a:t>We also don’t need to rely on particualrities and parameters of molecular dynamics model.</a:t>
            </a:r>
            <a:endParaRPr/>
          </a:p>
          <a:p>
            <a:pPr marL="0" lvl="0" indent="0" algn="l" rtl="0">
              <a:lnSpc>
                <a:spcPct val="100000"/>
              </a:lnSpc>
              <a:spcBef>
                <a:spcPts val="0"/>
              </a:spcBef>
              <a:spcAft>
                <a:spcPts val="0"/>
              </a:spcAft>
              <a:buSzPts val="1100"/>
              <a:buNone/>
            </a:pPr>
            <a:endParaRPr/>
          </a:p>
          <a:p>
            <a:pPr marL="171450" lvl="0" indent="-101600" algn="l" rtl="0">
              <a:lnSpc>
                <a:spcPct val="100000"/>
              </a:lnSpc>
              <a:spcBef>
                <a:spcPts val="0"/>
              </a:spcBef>
              <a:spcAft>
                <a:spcPts val="0"/>
              </a:spcAft>
              <a:buSzPts val="1100"/>
              <a:buNone/>
            </a:pPr>
            <a:endParaRPr/>
          </a:p>
          <a:p>
            <a:pPr marL="171450" lvl="0" indent="-101600" algn="l" rtl="0">
              <a:lnSpc>
                <a:spcPct val="100000"/>
              </a:lnSpc>
              <a:spcBef>
                <a:spcPts val="0"/>
              </a:spcBef>
              <a:spcAft>
                <a:spcPts val="0"/>
              </a:spcAft>
              <a:buSzPts val="1100"/>
              <a:buNone/>
            </a:pPr>
            <a:endParaRPr/>
          </a:p>
          <a:p>
            <a:pPr marL="171450" lvl="0" indent="-101600" algn="l" rtl="0">
              <a:lnSpc>
                <a:spcPct val="100000"/>
              </a:lnSpc>
              <a:spcBef>
                <a:spcPts val="0"/>
              </a:spcBef>
              <a:spcAft>
                <a:spcPts val="0"/>
              </a:spcAft>
              <a:buSzPts val="1100"/>
              <a:buNone/>
            </a:pPr>
            <a:endParaRPr/>
          </a:p>
          <a:p>
            <a:pPr marL="171450" lvl="0" indent="-10160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73ac8a1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73ac8a1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760a315ca_1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760a315ca_1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760a315ca_1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760a315ca_1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5739b33a2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5739b33a2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739b33a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739b33a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760a315ca_1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760a315ca_1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760a315c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760a315c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760a315c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760a315c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760a315c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760a315c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760a315ca_1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760a315ca_1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4C95-A24E-A712-36F9-D93B726FEC4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289CFAE-4AFF-E25C-9FC2-BB7D61DD9067}"/>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AB5EAD7-7B3A-CB99-61B9-A56D119427C4}"/>
              </a:ext>
            </a:extLst>
          </p:cNvPr>
          <p:cNvSpPr>
            <a:spLocks noGrp="1"/>
          </p:cNvSpPr>
          <p:nvPr>
            <p:ph type="dt" sz="half" idx="10"/>
          </p:nvPr>
        </p:nvSpPr>
        <p:spPr/>
        <p:txBody>
          <a:bodyPr/>
          <a:lstStyle/>
          <a:p>
            <a:fld id="{72E0C9C1-ACFE-4F7B-87DD-B9827E789A7C}" type="datetimeFigureOut">
              <a:rPr lang="en-US" smtClean="0"/>
              <a:t>5/12/2025</a:t>
            </a:fld>
            <a:endParaRPr lang="en-US"/>
          </a:p>
        </p:txBody>
      </p:sp>
      <p:sp>
        <p:nvSpPr>
          <p:cNvPr id="5" name="Footer Placeholder 4">
            <a:extLst>
              <a:ext uri="{FF2B5EF4-FFF2-40B4-BE49-F238E27FC236}">
                <a16:creationId xmlns:a16="http://schemas.microsoft.com/office/drawing/2014/main" id="{D7217C25-8731-C6D4-F0B9-CEF809429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C69FF-18F0-2EE0-CD7B-F12AB7DF38C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13316027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0CE3-4299-103B-BCAB-47EC450D87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26A05C-CB73-5470-2583-EFD84CAF90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1E91E-42BC-67D8-898B-A2E382CE0380}"/>
              </a:ext>
            </a:extLst>
          </p:cNvPr>
          <p:cNvSpPr>
            <a:spLocks noGrp="1"/>
          </p:cNvSpPr>
          <p:nvPr>
            <p:ph type="dt" sz="half" idx="10"/>
          </p:nvPr>
        </p:nvSpPr>
        <p:spPr/>
        <p:txBody>
          <a:bodyPr/>
          <a:lstStyle/>
          <a:p>
            <a:fld id="{72E0C9C1-ACFE-4F7B-87DD-B9827E789A7C}" type="datetimeFigureOut">
              <a:rPr lang="en-US" smtClean="0"/>
              <a:t>5/12/2025</a:t>
            </a:fld>
            <a:endParaRPr lang="en-US"/>
          </a:p>
        </p:txBody>
      </p:sp>
      <p:sp>
        <p:nvSpPr>
          <p:cNvPr id="5" name="Footer Placeholder 4">
            <a:extLst>
              <a:ext uri="{FF2B5EF4-FFF2-40B4-BE49-F238E27FC236}">
                <a16:creationId xmlns:a16="http://schemas.microsoft.com/office/drawing/2014/main" id="{783ADAD4-BDCB-DA83-ECCE-475F96507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0E26C-A726-6EDC-6E59-1A404C86E5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5349669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8696B8-564C-EB0B-6515-955D4CCBCA2F}"/>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5DE634-05F4-2883-E089-552BAC48CF0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48580-2844-4A95-1BC8-964746CDF682}"/>
              </a:ext>
            </a:extLst>
          </p:cNvPr>
          <p:cNvSpPr>
            <a:spLocks noGrp="1"/>
          </p:cNvSpPr>
          <p:nvPr>
            <p:ph type="dt" sz="half" idx="10"/>
          </p:nvPr>
        </p:nvSpPr>
        <p:spPr/>
        <p:txBody>
          <a:bodyPr/>
          <a:lstStyle/>
          <a:p>
            <a:fld id="{72E0C9C1-ACFE-4F7B-87DD-B9827E789A7C}" type="datetimeFigureOut">
              <a:rPr lang="en-US" smtClean="0"/>
              <a:t>5/12/2025</a:t>
            </a:fld>
            <a:endParaRPr lang="en-US"/>
          </a:p>
        </p:txBody>
      </p:sp>
      <p:sp>
        <p:nvSpPr>
          <p:cNvPr id="5" name="Footer Placeholder 4">
            <a:extLst>
              <a:ext uri="{FF2B5EF4-FFF2-40B4-BE49-F238E27FC236}">
                <a16:creationId xmlns:a16="http://schemas.microsoft.com/office/drawing/2014/main" id="{D0F63BA8-7B40-9A12-1378-F599F8BB8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B2CDBB-4AA5-B8CF-4AB2-5206A4D9C7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30502436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extLst>
      <p:ext uri="{BB962C8B-B14F-4D97-AF65-F5344CB8AC3E}">
        <p14:creationId xmlns:p14="http://schemas.microsoft.com/office/powerpoint/2010/main" val="3998832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extLst>
      <p:ext uri="{BB962C8B-B14F-4D97-AF65-F5344CB8AC3E}">
        <p14:creationId xmlns:p14="http://schemas.microsoft.com/office/powerpoint/2010/main" val="199986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0675-D0B7-B5D7-B545-E5F1852EE1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CF896-46A7-1D8C-4E83-CE10D9675B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55BB7-C747-1D99-0EDF-5217503452E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8640E17-66DE-9C29-4ACB-89286DC70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FD915-E10B-A566-A798-A8E377B1F2F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115210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3879-844F-AE33-5B55-69508D3FA27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0AB60DE-C8CE-7B36-158D-B706A2155F7B}"/>
              </a:ext>
            </a:extLst>
          </p:cNvPr>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40E07D-214E-68F7-2D4C-A376D6B79102}"/>
              </a:ext>
            </a:extLst>
          </p:cNvPr>
          <p:cNvSpPr>
            <a:spLocks noGrp="1"/>
          </p:cNvSpPr>
          <p:nvPr>
            <p:ph type="dt" sz="half" idx="10"/>
          </p:nvPr>
        </p:nvSpPr>
        <p:spPr/>
        <p:txBody>
          <a:bodyPr/>
          <a:lstStyle/>
          <a:p>
            <a:fld id="{72E0C9C1-ACFE-4F7B-87DD-B9827E789A7C}" type="datetimeFigureOut">
              <a:rPr lang="en-US" smtClean="0"/>
              <a:t>5/12/2025</a:t>
            </a:fld>
            <a:endParaRPr lang="en-US"/>
          </a:p>
        </p:txBody>
      </p:sp>
      <p:sp>
        <p:nvSpPr>
          <p:cNvPr id="5" name="Footer Placeholder 4">
            <a:extLst>
              <a:ext uri="{FF2B5EF4-FFF2-40B4-BE49-F238E27FC236}">
                <a16:creationId xmlns:a16="http://schemas.microsoft.com/office/drawing/2014/main" id="{3A0AD3F1-1F1E-9218-9338-EAA01513F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E0446-4307-E134-2EF2-0B4D53CE23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33391616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FF4D-FA70-3CFF-E702-4C121B1552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D4DD91-C52B-3FFC-328F-07A6F885204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35E1F0-C0FB-D292-C849-08E79D112AB6}"/>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3D3FAF-AA4D-F81A-71EE-206844D116DE}"/>
              </a:ext>
            </a:extLst>
          </p:cNvPr>
          <p:cNvSpPr>
            <a:spLocks noGrp="1"/>
          </p:cNvSpPr>
          <p:nvPr>
            <p:ph type="dt" sz="half" idx="10"/>
          </p:nvPr>
        </p:nvSpPr>
        <p:spPr/>
        <p:txBody>
          <a:bodyPr/>
          <a:lstStyle/>
          <a:p>
            <a:fld id="{72E0C9C1-ACFE-4F7B-87DD-B9827E789A7C}" type="datetimeFigureOut">
              <a:rPr lang="en-US" smtClean="0"/>
              <a:t>5/12/2025</a:t>
            </a:fld>
            <a:endParaRPr lang="en-US"/>
          </a:p>
        </p:txBody>
      </p:sp>
      <p:sp>
        <p:nvSpPr>
          <p:cNvPr id="6" name="Footer Placeholder 5">
            <a:extLst>
              <a:ext uri="{FF2B5EF4-FFF2-40B4-BE49-F238E27FC236}">
                <a16:creationId xmlns:a16="http://schemas.microsoft.com/office/drawing/2014/main" id="{2C19C937-DCB2-9A1F-72CF-EE80D76372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E7580-1E36-F5A4-ADF2-6C3C725474A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29501337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DA94-0EE5-8FA4-8C92-30E26AE8B86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F2C592-BB32-200D-98A5-9987AEF7A05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F5A88-BE03-F487-EA5D-D9BE0FF23B6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58D25D-DDA0-C9A8-CA11-B517CF54B297}"/>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3906CB4-DACC-A99C-2D76-534DEB5BBBE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75EC63-EC68-5ED7-B43F-555AB131B216}"/>
              </a:ext>
            </a:extLst>
          </p:cNvPr>
          <p:cNvSpPr>
            <a:spLocks noGrp="1"/>
          </p:cNvSpPr>
          <p:nvPr>
            <p:ph type="dt" sz="half" idx="10"/>
          </p:nvPr>
        </p:nvSpPr>
        <p:spPr/>
        <p:txBody>
          <a:bodyPr/>
          <a:lstStyle/>
          <a:p>
            <a:fld id="{72E0C9C1-ACFE-4F7B-87DD-B9827E789A7C}" type="datetimeFigureOut">
              <a:rPr lang="en-US" smtClean="0"/>
              <a:t>5/12/2025</a:t>
            </a:fld>
            <a:endParaRPr lang="en-US"/>
          </a:p>
        </p:txBody>
      </p:sp>
      <p:sp>
        <p:nvSpPr>
          <p:cNvPr id="8" name="Footer Placeholder 7">
            <a:extLst>
              <a:ext uri="{FF2B5EF4-FFF2-40B4-BE49-F238E27FC236}">
                <a16:creationId xmlns:a16="http://schemas.microsoft.com/office/drawing/2014/main" id="{88A16B75-6073-4351-A451-55BAAA72E1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B579AD-8783-CD62-C031-F8986303344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32716269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5F31-D597-0002-1AC2-AC17CE799A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419567-212A-70CD-C640-388ED7AF164D}"/>
              </a:ext>
            </a:extLst>
          </p:cNvPr>
          <p:cNvSpPr>
            <a:spLocks noGrp="1"/>
          </p:cNvSpPr>
          <p:nvPr>
            <p:ph type="dt" sz="half" idx="10"/>
          </p:nvPr>
        </p:nvSpPr>
        <p:spPr/>
        <p:txBody>
          <a:bodyPr/>
          <a:lstStyle/>
          <a:p>
            <a:fld id="{72E0C9C1-ACFE-4F7B-87DD-B9827E789A7C}" type="datetimeFigureOut">
              <a:rPr lang="en-US" smtClean="0"/>
              <a:t>5/12/2025</a:t>
            </a:fld>
            <a:endParaRPr lang="en-US"/>
          </a:p>
        </p:txBody>
      </p:sp>
      <p:sp>
        <p:nvSpPr>
          <p:cNvPr id="4" name="Footer Placeholder 3">
            <a:extLst>
              <a:ext uri="{FF2B5EF4-FFF2-40B4-BE49-F238E27FC236}">
                <a16:creationId xmlns:a16="http://schemas.microsoft.com/office/drawing/2014/main" id="{0BC1C812-85DB-C408-8A7D-B587859A22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A76B73-055B-3A29-9A33-8DCE715017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27639644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76BE12-FCB4-D513-42B1-1E9034191847}"/>
              </a:ext>
            </a:extLst>
          </p:cNvPr>
          <p:cNvSpPr>
            <a:spLocks noGrp="1"/>
          </p:cNvSpPr>
          <p:nvPr>
            <p:ph type="dt" sz="half" idx="10"/>
          </p:nvPr>
        </p:nvSpPr>
        <p:spPr/>
        <p:txBody>
          <a:bodyPr/>
          <a:lstStyle/>
          <a:p>
            <a:fld id="{72E0C9C1-ACFE-4F7B-87DD-B9827E789A7C}" type="datetimeFigureOut">
              <a:rPr lang="en-US" smtClean="0"/>
              <a:t>5/12/2025</a:t>
            </a:fld>
            <a:endParaRPr lang="en-US"/>
          </a:p>
        </p:txBody>
      </p:sp>
      <p:sp>
        <p:nvSpPr>
          <p:cNvPr id="3" name="Footer Placeholder 2">
            <a:extLst>
              <a:ext uri="{FF2B5EF4-FFF2-40B4-BE49-F238E27FC236}">
                <a16:creationId xmlns:a16="http://schemas.microsoft.com/office/drawing/2014/main" id="{CF444B04-94BA-E105-2930-2BB15712C0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C668D8-F722-2C8E-CB23-26DBCF0BB02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271185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76E4-B456-12FB-1B2A-6582E762794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75E5AA3-4A23-3318-BAB0-DAED5E290CA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0FE6E5-526A-01B2-9E1C-20B55206514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6646FF0-5588-B234-ED5A-9772D1D837FC}"/>
              </a:ext>
            </a:extLst>
          </p:cNvPr>
          <p:cNvSpPr>
            <a:spLocks noGrp="1"/>
          </p:cNvSpPr>
          <p:nvPr>
            <p:ph type="dt" sz="half" idx="10"/>
          </p:nvPr>
        </p:nvSpPr>
        <p:spPr/>
        <p:txBody>
          <a:bodyPr/>
          <a:lstStyle/>
          <a:p>
            <a:fld id="{72E0C9C1-ACFE-4F7B-87DD-B9827E789A7C}" type="datetimeFigureOut">
              <a:rPr lang="en-US" smtClean="0"/>
              <a:t>5/12/2025</a:t>
            </a:fld>
            <a:endParaRPr lang="en-US"/>
          </a:p>
        </p:txBody>
      </p:sp>
      <p:sp>
        <p:nvSpPr>
          <p:cNvPr id="6" name="Footer Placeholder 5">
            <a:extLst>
              <a:ext uri="{FF2B5EF4-FFF2-40B4-BE49-F238E27FC236}">
                <a16:creationId xmlns:a16="http://schemas.microsoft.com/office/drawing/2014/main" id="{1CEC88C5-CA53-F212-4C13-21C82AFA62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AA028-E086-4768-798E-FDC9D71567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36557772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6CD46-188F-3A98-6D1C-6A8AE4E6BEA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37480FD2-1F00-C03A-91B5-DF8B393ED68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5EA5E30-120F-6948-C72E-2C18DF1BE87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553DDC6-5C93-A026-6262-5BEFE2BF0710}"/>
              </a:ext>
            </a:extLst>
          </p:cNvPr>
          <p:cNvSpPr>
            <a:spLocks noGrp="1"/>
          </p:cNvSpPr>
          <p:nvPr>
            <p:ph type="dt" sz="half" idx="10"/>
          </p:nvPr>
        </p:nvSpPr>
        <p:spPr/>
        <p:txBody>
          <a:bodyPr/>
          <a:lstStyle/>
          <a:p>
            <a:fld id="{72E0C9C1-ACFE-4F7B-87DD-B9827E789A7C}" type="datetimeFigureOut">
              <a:rPr lang="en-US" smtClean="0"/>
              <a:t>5/12/2025</a:t>
            </a:fld>
            <a:endParaRPr lang="en-US"/>
          </a:p>
        </p:txBody>
      </p:sp>
      <p:sp>
        <p:nvSpPr>
          <p:cNvPr id="6" name="Footer Placeholder 5">
            <a:extLst>
              <a:ext uri="{FF2B5EF4-FFF2-40B4-BE49-F238E27FC236}">
                <a16:creationId xmlns:a16="http://schemas.microsoft.com/office/drawing/2014/main" id="{DE0A17A5-748E-D13B-4A84-5833E6969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902953-E296-E72F-0205-64BA2509CF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32458427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D36EA8-AB31-B5CE-FD61-BFDD0ED737B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C73019-55F5-DFBC-098B-7E9C96A1A60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54154-F387-0B8C-EB8C-B0DAE3354E0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72E0C9C1-ACFE-4F7B-87DD-B9827E789A7C}" type="datetimeFigureOut">
              <a:rPr lang="en-US" smtClean="0"/>
              <a:t>5/12/2025</a:t>
            </a:fld>
            <a:endParaRPr lang="en-US"/>
          </a:p>
        </p:txBody>
      </p:sp>
      <p:sp>
        <p:nvSpPr>
          <p:cNvPr id="5" name="Footer Placeholder 4">
            <a:extLst>
              <a:ext uri="{FF2B5EF4-FFF2-40B4-BE49-F238E27FC236}">
                <a16:creationId xmlns:a16="http://schemas.microsoft.com/office/drawing/2014/main" id="{6F802138-192A-6DC4-071A-E9D845B19C3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C7FD3C-11B3-A365-FD39-923677B8A3F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159476896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hyperlink" Target="https://journalofbigdata.springeropen.com/articles/10.1186/s40537-023-00876-4"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pl"/>
              <a:t>GNNs for GRNs</a:t>
            </a:r>
            <a:endParaRPr/>
          </a:p>
        </p:txBody>
      </p:sp>
      <p:sp>
        <p:nvSpPr>
          <p:cNvPr id="61" name="Google Shape;61;p14"/>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pl"/>
              <a:t>BioAI hackathon 12.05.2025</a:t>
            </a:r>
            <a:endParaRPr/>
          </a:p>
          <a:p>
            <a:pPr marL="0" lvl="0" indent="0" algn="ctr" rtl="0">
              <a:spcBef>
                <a:spcPts val="0"/>
              </a:spcBef>
              <a:spcAft>
                <a:spcPts val="0"/>
              </a:spcAft>
              <a:buNone/>
            </a:pPr>
            <a:r>
              <a:rPr lang="pl"/>
              <a:t>Michał Denkiewicz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pl"/>
              <a:t>What extra data can we add?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1048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3D structure and its significance</a:t>
            </a:r>
            <a:endParaRPr/>
          </a:p>
        </p:txBody>
      </p:sp>
      <p:pic>
        <p:nvPicPr>
          <p:cNvPr id="134" name="Google Shape;134;p24"/>
          <p:cNvPicPr preferRelativeResize="0"/>
          <p:nvPr/>
        </p:nvPicPr>
        <p:blipFill>
          <a:blip r:embed="rId3">
            <a:alphaModFix/>
          </a:blip>
          <a:stretch>
            <a:fillRect/>
          </a:stretch>
        </p:blipFill>
        <p:spPr>
          <a:xfrm>
            <a:off x="5505700" y="1022513"/>
            <a:ext cx="3098475" cy="3098475"/>
          </a:xfrm>
          <a:prstGeom prst="rect">
            <a:avLst/>
          </a:prstGeom>
          <a:noFill/>
          <a:ln>
            <a:noFill/>
          </a:ln>
        </p:spPr>
      </p:pic>
      <p:sp>
        <p:nvSpPr>
          <p:cNvPr id="135" name="Google Shape;135;p24"/>
          <p:cNvSpPr txBox="1"/>
          <p:nvPr/>
        </p:nvSpPr>
        <p:spPr>
          <a:xfrm>
            <a:off x="135550" y="4410425"/>
            <a:ext cx="82602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l" sz="600">
                <a:solidFill>
                  <a:schemeClr val="dk1"/>
                </a:solidFill>
                <a:latin typeface="Lato"/>
                <a:ea typeface="Lato"/>
                <a:cs typeface="Lato"/>
                <a:sym typeface="Lato"/>
              </a:rPr>
              <a:t>L: Cremer, Marion, and Thomas Cremer. "Nuclear compartmentalization, dynamics, and function of regulatory DNA sequences." Genes, Chromosomes and Cancer 58, no. 7 (2019): 427-436.</a:t>
            </a:r>
            <a:endParaRPr sz="600">
              <a:latin typeface="Lato"/>
              <a:ea typeface="Lato"/>
              <a:cs typeface="Lato"/>
              <a:sym typeface="Lato"/>
            </a:endParaRPr>
          </a:p>
          <a:p>
            <a:pPr marL="0" lvl="0" indent="0" algn="l" rtl="0">
              <a:spcBef>
                <a:spcPts val="0"/>
              </a:spcBef>
              <a:spcAft>
                <a:spcPts val="0"/>
              </a:spcAft>
              <a:buNone/>
            </a:pPr>
            <a:r>
              <a:rPr lang="pl" sz="600">
                <a:latin typeface="Lato"/>
                <a:ea typeface="Lato"/>
                <a:cs typeface="Lato"/>
                <a:sym typeface="Lato"/>
              </a:rPr>
              <a:t>P: Lupiáñez, Darío G., Katerina Kraft, Verena Heinrich, Peter Krawitz, Francesco Brancati, Eva Klopocki, Denise Horn et al. "Disruptions of topological chromatin domains cause pathogenic rewiring of gene-enhancer interactions." Cell 161, no. 5 (2015): 1012-1025.</a:t>
            </a:r>
            <a:endParaRPr sz="600">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pl" sz="600">
                <a:solidFill>
                  <a:schemeClr val="dk1"/>
                </a:solidFill>
                <a:latin typeface="Lato"/>
                <a:ea typeface="Lato"/>
                <a:cs typeface="Lato"/>
                <a:sym typeface="Lato"/>
              </a:rPr>
              <a:t>Szalaj, Przemyslaw, and Dariusz Plewczynski. "Three-dimensional organization and dynamics of the genome." Cell biology and toxicology 34 (2018): 381-404.</a:t>
            </a:r>
            <a:endParaRPr sz="1200">
              <a:solidFill>
                <a:schemeClr val="dk1"/>
              </a:solidFill>
            </a:endParaRPr>
          </a:p>
          <a:p>
            <a:pPr marL="0" lvl="0" indent="0" algn="l" rtl="0">
              <a:spcBef>
                <a:spcPts val="0"/>
              </a:spcBef>
              <a:spcAft>
                <a:spcPts val="0"/>
              </a:spcAft>
              <a:buNone/>
            </a:pPr>
            <a:endParaRPr sz="600">
              <a:latin typeface="Lato"/>
              <a:ea typeface="Lato"/>
              <a:cs typeface="Lato"/>
              <a:sym typeface="Lato"/>
            </a:endParaRPr>
          </a:p>
        </p:txBody>
      </p:sp>
      <p:pic>
        <p:nvPicPr>
          <p:cNvPr id="136" name="Google Shape;136;p24"/>
          <p:cNvPicPr preferRelativeResize="0"/>
          <p:nvPr/>
        </p:nvPicPr>
        <p:blipFill>
          <a:blip r:embed="rId4">
            <a:alphaModFix/>
          </a:blip>
          <a:stretch>
            <a:fillRect/>
          </a:stretch>
        </p:blipFill>
        <p:spPr>
          <a:xfrm>
            <a:off x="230625" y="981700"/>
            <a:ext cx="4686487" cy="31801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Chromosome conformation capture</a:t>
            </a:r>
            <a:endParaRPr/>
          </a:p>
        </p:txBody>
      </p:sp>
      <p:sp>
        <p:nvSpPr>
          <p:cNvPr id="142" name="Google Shape;142;p25"/>
          <p:cNvSpPr txBox="1">
            <a:spLocks noGrp="1"/>
          </p:cNvSpPr>
          <p:nvPr>
            <p:ph type="body" idx="1"/>
          </p:nvPr>
        </p:nvSpPr>
        <p:spPr>
          <a:xfrm>
            <a:off x="351125" y="1017725"/>
            <a:ext cx="8299800" cy="1223700"/>
          </a:xfrm>
          <a:prstGeom prst="rect">
            <a:avLst/>
          </a:prstGeom>
        </p:spPr>
        <p:txBody>
          <a:bodyPr spcFirstLastPara="1" wrap="square" lIns="91425" tIns="91425" rIns="91425" bIns="91425" anchor="t" anchorCtr="0">
            <a:normAutofit fontScale="92500" lnSpcReduction="20000"/>
          </a:bodyPr>
          <a:lstStyle/>
          <a:p>
            <a:pPr marL="457200" lvl="0" indent="-325755" algn="l" rtl="0">
              <a:spcBef>
                <a:spcPts val="0"/>
              </a:spcBef>
              <a:spcAft>
                <a:spcPts val="0"/>
              </a:spcAft>
              <a:buSzPct val="100000"/>
              <a:buChar char="●"/>
            </a:pPr>
            <a:r>
              <a:rPr lang="pl"/>
              <a:t>A set of assays that study the 3D conformation of chromatin</a:t>
            </a:r>
            <a:endParaRPr/>
          </a:p>
          <a:p>
            <a:pPr marL="914400" lvl="1" indent="-304165" algn="l" rtl="0">
              <a:spcBef>
                <a:spcPts val="0"/>
              </a:spcBef>
              <a:spcAft>
                <a:spcPts val="0"/>
              </a:spcAft>
              <a:buSzPct val="100000"/>
              <a:buChar char="○"/>
            </a:pPr>
            <a:r>
              <a:rPr lang="pl"/>
              <a:t>population-level: Hi-C, HiChIP, ChIA-PET</a:t>
            </a:r>
            <a:endParaRPr/>
          </a:p>
          <a:p>
            <a:pPr marL="914400" lvl="1" indent="-304165" algn="l" rtl="0">
              <a:spcBef>
                <a:spcPts val="0"/>
              </a:spcBef>
              <a:spcAft>
                <a:spcPts val="0"/>
              </a:spcAft>
              <a:buSzPct val="100000"/>
              <a:buChar char="○"/>
            </a:pPr>
            <a:r>
              <a:rPr lang="pl"/>
              <a:t>single-cell: SPRITE</a:t>
            </a:r>
            <a:endParaRPr/>
          </a:p>
          <a:p>
            <a:pPr marL="914400" lvl="1" indent="-304165" algn="l" rtl="0">
              <a:spcBef>
                <a:spcPts val="0"/>
              </a:spcBef>
              <a:spcAft>
                <a:spcPts val="0"/>
              </a:spcAft>
              <a:buSzPct val="100000"/>
              <a:buChar char="○"/>
            </a:pPr>
            <a:r>
              <a:rPr lang="pl"/>
              <a:t>single-molecule: ChIA-Drop</a:t>
            </a:r>
            <a:endParaRPr/>
          </a:p>
          <a:p>
            <a:pPr marL="457200" lvl="0" indent="-325755" algn="l" rtl="0">
              <a:spcBef>
                <a:spcPts val="0"/>
              </a:spcBef>
              <a:spcAft>
                <a:spcPts val="0"/>
              </a:spcAft>
              <a:buSzPct val="100000"/>
              <a:buChar char="●"/>
            </a:pPr>
            <a:r>
              <a:rPr lang="pl"/>
              <a:t>Extract a contact matrix or a sparse set of contacts</a:t>
            </a:r>
            <a:endParaRPr/>
          </a:p>
        </p:txBody>
      </p:sp>
      <p:pic>
        <p:nvPicPr>
          <p:cNvPr id="143" name="Google Shape;143;p25"/>
          <p:cNvPicPr preferRelativeResize="0"/>
          <p:nvPr/>
        </p:nvPicPr>
        <p:blipFill rotWithShape="1">
          <a:blip r:embed="rId3">
            <a:alphaModFix/>
          </a:blip>
          <a:srcRect t="5114" r="1989"/>
          <a:stretch/>
        </p:blipFill>
        <p:spPr>
          <a:xfrm>
            <a:off x="1749375" y="2321575"/>
            <a:ext cx="5435525" cy="2088975"/>
          </a:xfrm>
          <a:prstGeom prst="rect">
            <a:avLst/>
          </a:prstGeom>
          <a:noFill/>
          <a:ln>
            <a:noFill/>
          </a:ln>
        </p:spPr>
      </p:pic>
      <p:sp>
        <p:nvSpPr>
          <p:cNvPr id="144" name="Google Shape;144;p25"/>
          <p:cNvSpPr txBox="1"/>
          <p:nvPr/>
        </p:nvSpPr>
        <p:spPr>
          <a:xfrm>
            <a:off x="45275" y="4560675"/>
            <a:ext cx="710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800">
                <a:solidFill>
                  <a:schemeClr val="dk1"/>
                </a:solidFill>
                <a:latin typeface="Lato"/>
                <a:ea typeface="Lato"/>
                <a:cs typeface="Lato"/>
                <a:sym typeface="Lato"/>
              </a:rPr>
              <a:t>Rao, Suhas SP, Miriam H. Huntley, Neva C. Durand, Elena K. Stamenova, Ivan D. Bochkov, James T. Robinson, Adrian L. Sanborn et al. "A 3D map of the human genome at kilobase resolution reveals principles of chromatin looping." Cell 159, no. 7 (2014): 1665-1680.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pl"/>
              <a:t>ChIA-Drop</a:t>
            </a:r>
            <a:endParaRPr/>
          </a:p>
        </p:txBody>
      </p:sp>
      <p:pic>
        <p:nvPicPr>
          <p:cNvPr id="150" name="Google Shape;150;p26" descr="A picture containing chart&#10;&#10;Description automatically generated"/>
          <p:cNvPicPr preferRelativeResize="0">
            <a:picLocks noGrp="1"/>
          </p:cNvPicPr>
          <p:nvPr>
            <p:ph idx="1"/>
          </p:nvPr>
        </p:nvPicPr>
        <p:blipFill rotWithShape="1">
          <a:blip r:embed="rId3">
            <a:alphaModFix/>
          </a:blip>
          <a:srcRect l="411" t="-396" r="48150" b="-1188"/>
          <a:stretch/>
        </p:blipFill>
        <p:spPr>
          <a:xfrm>
            <a:off x="3097962" y="333601"/>
            <a:ext cx="5965200" cy="4062300"/>
          </a:xfrm>
          <a:prstGeom prst="rect">
            <a:avLst/>
          </a:prstGeom>
          <a:noFill/>
          <a:ln>
            <a:noFill/>
          </a:ln>
        </p:spPr>
      </p:pic>
      <p:sp>
        <p:nvSpPr>
          <p:cNvPr id="151" name="Google Shape;151;p26"/>
          <p:cNvSpPr txBox="1"/>
          <p:nvPr/>
        </p:nvSpPr>
        <p:spPr>
          <a:xfrm>
            <a:off x="4499721" y="4639810"/>
            <a:ext cx="44496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pl" sz="900" b="0" i="0" u="none" strike="noStrike" cap="none">
                <a:solidFill>
                  <a:schemeClr val="dk1"/>
                </a:solidFill>
                <a:latin typeface="Calibri"/>
                <a:ea typeface="Calibri"/>
                <a:cs typeface="Calibri"/>
                <a:sym typeface="Calibri"/>
              </a:rPr>
              <a:t>Zheng, Meizhen, et al. "Multiplex chromatin interactions with single-molecule precision." Nature 566.7745 (2019): 558-562.</a:t>
            </a:r>
            <a:endParaRPr sz="1400">
              <a:solidFill>
                <a:schemeClr val="dk1"/>
              </a:solidFill>
              <a:latin typeface="Calibri"/>
              <a:ea typeface="Calibri"/>
              <a:cs typeface="Calibri"/>
              <a:sym typeface="Calibri"/>
            </a:endParaRPr>
          </a:p>
        </p:txBody>
      </p:sp>
      <p:sp>
        <p:nvSpPr>
          <p:cNvPr id="152" name="Google Shape;152;p26"/>
          <p:cNvSpPr txBox="1"/>
          <p:nvPr/>
        </p:nvSpPr>
        <p:spPr>
          <a:xfrm>
            <a:off x="366823" y="1260385"/>
            <a:ext cx="2679300" cy="762000"/>
          </a:xfrm>
          <a:prstGeom prst="rect">
            <a:avLst/>
          </a:prstGeom>
          <a:noFill/>
          <a:ln>
            <a:noFill/>
          </a:ln>
        </p:spPr>
        <p:txBody>
          <a:bodyPr spcFirstLastPara="1" wrap="square" lIns="68575" tIns="34275" rIns="68575" bIns="34275" anchor="t" anchorCtr="0">
            <a:spAutoFit/>
          </a:bodyPr>
          <a:lstStyle/>
          <a:p>
            <a:pPr marL="215900" marR="0" lvl="0" indent="-209550" algn="l" rtl="0">
              <a:spcBef>
                <a:spcPts val="0"/>
              </a:spcBef>
              <a:spcAft>
                <a:spcPts val="0"/>
              </a:spcAft>
              <a:buClr>
                <a:schemeClr val="dk1"/>
              </a:buClr>
              <a:buSzPts val="1500"/>
              <a:buFont typeface="Arial"/>
              <a:buChar char="•"/>
            </a:pPr>
            <a:r>
              <a:rPr lang="pl" sz="1500">
                <a:solidFill>
                  <a:schemeClr val="dk1"/>
                </a:solidFill>
                <a:latin typeface="Calibri"/>
                <a:ea typeface="Calibri"/>
                <a:cs typeface="Calibri"/>
                <a:sym typeface="Calibri"/>
              </a:rPr>
              <a:t>Captures string interactions mediated by specific protein</a:t>
            </a:r>
            <a:endParaRPr sz="1100"/>
          </a:p>
          <a:p>
            <a:pPr marL="215900" marR="0" lvl="0" indent="-209550" algn="l" rtl="0">
              <a:spcBef>
                <a:spcPts val="0"/>
              </a:spcBef>
              <a:spcAft>
                <a:spcPts val="0"/>
              </a:spcAft>
              <a:buClr>
                <a:schemeClr val="dk1"/>
              </a:buClr>
              <a:buSzPts val="1500"/>
              <a:buFont typeface="Arial"/>
              <a:buChar char="•"/>
            </a:pPr>
            <a:r>
              <a:rPr lang="pl" sz="1500">
                <a:solidFill>
                  <a:schemeClr val="dk1"/>
                </a:solidFill>
                <a:latin typeface="Calibri"/>
                <a:ea typeface="Calibri"/>
                <a:cs typeface="Calibri"/>
                <a:sym typeface="Calibri"/>
              </a:rPr>
              <a:t>Multiple cells, single molecule</a:t>
            </a:r>
            <a:endParaRPr sz="15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00" y="2411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l"/>
              <a:t>Graph representations of chromatin interactions</a:t>
            </a:r>
            <a:endParaRPr/>
          </a:p>
        </p:txBody>
      </p:sp>
      <p:sp>
        <p:nvSpPr>
          <p:cNvPr id="158" name="Google Shape;158;p27"/>
          <p:cNvSpPr txBox="1">
            <a:spLocks noGrp="1"/>
          </p:cNvSpPr>
          <p:nvPr>
            <p:ph type="body" idx="1"/>
          </p:nvPr>
        </p:nvSpPr>
        <p:spPr>
          <a:xfrm>
            <a:off x="311700" y="813850"/>
            <a:ext cx="7744200" cy="4014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pl" dirty="0"/>
              <a:t>We can consider a set of chromatin interactions as a graph</a:t>
            </a:r>
            <a:endParaRPr dirty="0"/>
          </a:p>
          <a:p>
            <a:pPr marL="457200" lvl="0" indent="-342900" algn="l" rtl="0">
              <a:spcBef>
                <a:spcPts val="0"/>
              </a:spcBef>
              <a:spcAft>
                <a:spcPts val="0"/>
              </a:spcAft>
              <a:buSzPts val="1800"/>
              <a:buChar char="●"/>
            </a:pPr>
            <a:r>
              <a:rPr lang="pl" dirty="0"/>
              <a:t>Edges (links) = interactions (usually from loop calling tool) or pieces of chromatin strand</a:t>
            </a:r>
            <a:endParaRPr dirty="0"/>
          </a:p>
          <a:p>
            <a:pPr marL="457200" lvl="0" indent="-342900" algn="l" rtl="0">
              <a:lnSpc>
                <a:spcPct val="115000"/>
              </a:lnSpc>
              <a:spcBef>
                <a:spcPts val="0"/>
              </a:spcBef>
              <a:spcAft>
                <a:spcPts val="0"/>
              </a:spcAft>
              <a:buSzPts val="1800"/>
              <a:buChar char="●"/>
            </a:pPr>
            <a:r>
              <a:rPr lang="pl" dirty="0"/>
              <a:t>Vertices = interacting loci</a:t>
            </a:r>
            <a:endParaRPr dirty="0"/>
          </a:p>
        </p:txBody>
      </p:sp>
      <p:pic>
        <p:nvPicPr>
          <p:cNvPr id="159" name="Google Shape;159;p27"/>
          <p:cNvPicPr preferRelativeResize="0"/>
          <p:nvPr/>
        </p:nvPicPr>
        <p:blipFill rotWithShape="1">
          <a:blip r:embed="rId3">
            <a:alphaModFix/>
          </a:blip>
          <a:srcRect/>
          <a:stretch/>
        </p:blipFill>
        <p:spPr>
          <a:xfrm>
            <a:off x="585696" y="2393794"/>
            <a:ext cx="1577642" cy="2749705"/>
          </a:xfrm>
          <a:prstGeom prst="rect">
            <a:avLst/>
          </a:prstGeom>
          <a:noFill/>
          <a:ln>
            <a:noFill/>
          </a:ln>
        </p:spPr>
      </p:pic>
      <p:pic>
        <p:nvPicPr>
          <p:cNvPr id="160" name="Google Shape;160;p27"/>
          <p:cNvPicPr preferRelativeResize="0"/>
          <p:nvPr/>
        </p:nvPicPr>
        <p:blipFill rotWithShape="1">
          <a:blip r:embed="rId4">
            <a:alphaModFix/>
          </a:blip>
          <a:srcRect/>
          <a:stretch/>
        </p:blipFill>
        <p:spPr>
          <a:xfrm>
            <a:off x="2599650" y="2654565"/>
            <a:ext cx="5835358" cy="16888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Deliverables</a:t>
            </a:r>
            <a:endParaRPr/>
          </a:p>
        </p:txBody>
      </p:sp>
      <p:sp>
        <p:nvSpPr>
          <p:cNvPr id="166" name="Google Shape;166;p2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l"/>
              <a:t>A GNN model training (or tuning) pipeline </a:t>
            </a:r>
            <a:endParaRPr/>
          </a:p>
          <a:p>
            <a:pPr marL="914400" lvl="1" indent="-317500" algn="l" rtl="0">
              <a:spcBef>
                <a:spcPts val="0"/>
              </a:spcBef>
              <a:spcAft>
                <a:spcPts val="0"/>
              </a:spcAft>
              <a:buSzPts val="1400"/>
              <a:buChar char="○"/>
            </a:pPr>
            <a:r>
              <a:rPr lang="pl"/>
              <a:t>Including 3D genomics data</a:t>
            </a:r>
            <a:endParaRPr/>
          </a:p>
          <a:p>
            <a:pPr marL="457200" lvl="0" indent="-342900" algn="l" rtl="0">
              <a:spcBef>
                <a:spcPts val="0"/>
              </a:spcBef>
              <a:spcAft>
                <a:spcPts val="0"/>
              </a:spcAft>
              <a:buSzPts val="1800"/>
              <a:buChar char="●"/>
            </a:pPr>
            <a:r>
              <a:rPr lang="pl"/>
              <a:t>A benchmark against</a:t>
            </a:r>
            <a:endParaRPr/>
          </a:p>
          <a:p>
            <a:pPr marL="914400" lvl="1" indent="-317500" algn="l" rtl="0">
              <a:spcBef>
                <a:spcPts val="0"/>
              </a:spcBef>
              <a:spcAft>
                <a:spcPts val="0"/>
              </a:spcAft>
              <a:buSzPts val="1400"/>
              <a:buChar char="○"/>
            </a:pPr>
            <a:r>
              <a:rPr lang="pl"/>
              <a:t>Raw comparison against existing method</a:t>
            </a:r>
            <a:endParaRPr/>
          </a:p>
          <a:p>
            <a:pPr marL="914400" lvl="1" indent="-317500" algn="l" rtl="0">
              <a:spcBef>
                <a:spcPts val="0"/>
              </a:spcBef>
              <a:spcAft>
                <a:spcPts val="0"/>
              </a:spcAft>
              <a:buSzPts val="1400"/>
              <a:buChar char="○"/>
            </a:pPr>
            <a:r>
              <a:rPr lang="pl"/>
              <a:t>Comparison for No3D vs 3D inputs - ideally 3D should be better;)</a:t>
            </a:r>
            <a:endParaRPr/>
          </a:p>
          <a:p>
            <a:pPr marL="914400" lvl="1" indent="-317500" algn="l" rtl="0">
              <a:spcBef>
                <a:spcPts val="0"/>
              </a:spcBef>
              <a:spcAft>
                <a:spcPts val="0"/>
              </a:spcAft>
              <a:buSzPts val="1400"/>
              <a:buChar char="○"/>
            </a:pPr>
            <a:r>
              <a:rPr lang="pl"/>
              <a:t>Between organisms-comparison</a:t>
            </a:r>
            <a:endParaRPr/>
          </a:p>
          <a:p>
            <a:pPr marL="914400" lvl="1" indent="-317500" algn="l" rtl="0">
              <a:spcBef>
                <a:spcPts val="0"/>
              </a:spcBef>
              <a:spcAft>
                <a:spcPts val="0"/>
              </a:spcAft>
              <a:buSzPts val="1400"/>
              <a:buChar char="○"/>
            </a:pPr>
            <a:r>
              <a:rPr lang="pl"/>
              <a:t>Possibly using BEELINE (Paratapa et al. 2020)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pl"/>
              <a:t>Thank You</a:t>
            </a:r>
            <a:endParaRPr/>
          </a:p>
          <a:p>
            <a:pPr marL="0" lvl="0" indent="0" algn="ctr" rtl="0">
              <a:spcBef>
                <a:spcPts val="0"/>
              </a:spcBef>
              <a:spcAft>
                <a:spcPts val="0"/>
              </a:spcAft>
              <a:buNone/>
            </a:pPr>
            <a:r>
              <a:rPr lang="pl"/>
              <a:t>Let’s get crackin'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Michał Denkiewicz</a:t>
            </a:r>
            <a:endParaRPr/>
          </a:p>
        </p:txBody>
      </p:sp>
      <p:sp>
        <p:nvSpPr>
          <p:cNvPr id="67" name="Google Shape;67;p15"/>
          <p:cNvSpPr txBox="1">
            <a:spLocks noGrp="1"/>
          </p:cNvSpPr>
          <p:nvPr>
            <p:ph type="body" idx="1"/>
          </p:nvPr>
        </p:nvSpPr>
        <p:spPr>
          <a:xfrm>
            <a:off x="311700" y="1152475"/>
            <a:ext cx="54954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pl" i="1"/>
              <a:t>Faculty of Mathematics and Information Science</a:t>
            </a:r>
            <a:endParaRPr i="1"/>
          </a:p>
          <a:p>
            <a:pPr marL="0" lvl="0" indent="0" algn="l" rtl="0">
              <a:spcBef>
                <a:spcPts val="1200"/>
              </a:spcBef>
              <a:spcAft>
                <a:spcPts val="0"/>
              </a:spcAft>
              <a:buNone/>
            </a:pPr>
            <a:r>
              <a:rPr lang="pl" i="1"/>
              <a:t>Warsaw University of Technology</a:t>
            </a:r>
            <a:endParaRPr i="1"/>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pl"/>
              <a:t>Background: Computer science, Interdisciplinary studies (Warsaw University)</a:t>
            </a:r>
            <a:endParaRPr/>
          </a:p>
          <a:p>
            <a:pPr marL="457200" lvl="0" indent="-342900" algn="l" rtl="0">
              <a:spcBef>
                <a:spcPts val="0"/>
              </a:spcBef>
              <a:spcAft>
                <a:spcPts val="0"/>
              </a:spcAft>
              <a:buSzPts val="1800"/>
              <a:buChar char="●"/>
            </a:pPr>
            <a:r>
              <a:rPr lang="pl"/>
              <a:t>Interests: Network Science and its application in 3D genomics, Complex Systems</a:t>
            </a:r>
            <a:endParaRPr/>
          </a:p>
          <a:p>
            <a:pPr marL="457200" lvl="0" indent="-342900" algn="l" rtl="0">
              <a:spcBef>
                <a:spcPts val="0"/>
              </a:spcBef>
              <a:spcAft>
                <a:spcPts val="0"/>
              </a:spcAft>
              <a:buSzPts val="1800"/>
              <a:buChar char="●"/>
            </a:pPr>
            <a:r>
              <a:rPr lang="pl"/>
              <a:t>In my work I use computational methods, primarily graph-based, to study and model the 3D structure of chromatin.</a:t>
            </a:r>
            <a:endParaRPr/>
          </a:p>
        </p:txBody>
      </p:sp>
      <p:pic>
        <p:nvPicPr>
          <p:cNvPr id="68" name="Google Shape;68;p15"/>
          <p:cNvPicPr preferRelativeResize="0"/>
          <p:nvPr/>
        </p:nvPicPr>
        <p:blipFill rotWithShape="1">
          <a:blip r:embed="rId3">
            <a:alphaModFix/>
          </a:blip>
          <a:srcRect/>
          <a:stretch/>
        </p:blipFill>
        <p:spPr>
          <a:xfrm>
            <a:off x="5366525" y="164688"/>
            <a:ext cx="659125" cy="624065"/>
          </a:xfrm>
          <a:prstGeom prst="rect">
            <a:avLst/>
          </a:prstGeom>
          <a:noFill/>
          <a:ln>
            <a:noFill/>
          </a:ln>
        </p:spPr>
      </p:pic>
      <p:pic>
        <p:nvPicPr>
          <p:cNvPr id="69" name="Google Shape;69;p15"/>
          <p:cNvPicPr preferRelativeResize="0"/>
          <p:nvPr/>
        </p:nvPicPr>
        <p:blipFill rotWithShape="1">
          <a:blip r:embed="rId4">
            <a:alphaModFix/>
          </a:blip>
          <a:srcRect/>
          <a:stretch/>
        </p:blipFill>
        <p:spPr>
          <a:xfrm>
            <a:off x="6155307" y="164687"/>
            <a:ext cx="659125" cy="624066"/>
          </a:xfrm>
          <a:prstGeom prst="rect">
            <a:avLst/>
          </a:prstGeom>
          <a:noFill/>
          <a:ln>
            <a:noFill/>
          </a:ln>
        </p:spPr>
      </p:pic>
      <p:pic>
        <p:nvPicPr>
          <p:cNvPr id="70" name="Google Shape;70;p15"/>
          <p:cNvPicPr preferRelativeResize="0"/>
          <p:nvPr/>
        </p:nvPicPr>
        <p:blipFill rotWithShape="1">
          <a:blip r:embed="rId5">
            <a:alphaModFix/>
          </a:blip>
          <a:srcRect/>
          <a:stretch/>
        </p:blipFill>
        <p:spPr>
          <a:xfrm>
            <a:off x="7628331" y="275748"/>
            <a:ext cx="1386455" cy="401942"/>
          </a:xfrm>
          <a:prstGeom prst="rect">
            <a:avLst/>
          </a:prstGeom>
          <a:noFill/>
          <a:ln>
            <a:noFill/>
          </a:ln>
        </p:spPr>
      </p:pic>
      <p:pic>
        <p:nvPicPr>
          <p:cNvPr id="71" name="Google Shape;71;p15"/>
          <p:cNvPicPr preferRelativeResize="0"/>
          <p:nvPr/>
        </p:nvPicPr>
        <p:blipFill rotWithShape="1">
          <a:blip r:embed="rId6">
            <a:alphaModFix/>
          </a:blip>
          <a:srcRect/>
          <a:stretch/>
        </p:blipFill>
        <p:spPr>
          <a:xfrm>
            <a:off x="6944089" y="198275"/>
            <a:ext cx="554585" cy="556889"/>
          </a:xfrm>
          <a:prstGeom prst="rect">
            <a:avLst/>
          </a:prstGeom>
          <a:noFill/>
          <a:ln>
            <a:noFill/>
          </a:ln>
        </p:spPr>
      </p:pic>
      <p:pic>
        <p:nvPicPr>
          <p:cNvPr id="72" name="Google Shape;72;p15"/>
          <p:cNvPicPr preferRelativeResize="0"/>
          <p:nvPr/>
        </p:nvPicPr>
        <p:blipFill rotWithShape="1">
          <a:blip r:embed="rId7">
            <a:alphaModFix/>
          </a:blip>
          <a:srcRect/>
          <a:stretch/>
        </p:blipFill>
        <p:spPr>
          <a:xfrm>
            <a:off x="6488350" y="2992424"/>
            <a:ext cx="2054914" cy="1946876"/>
          </a:xfrm>
          <a:prstGeom prst="rect">
            <a:avLst/>
          </a:prstGeom>
          <a:noFill/>
          <a:ln>
            <a:noFill/>
          </a:ln>
        </p:spPr>
      </p:pic>
      <p:pic>
        <p:nvPicPr>
          <p:cNvPr id="73" name="Google Shape;73;p15" descr="A picture containing plant, linedrawing, branchlet&#10;&#10;Description automatically generated"/>
          <p:cNvPicPr preferRelativeResize="0"/>
          <p:nvPr/>
        </p:nvPicPr>
        <p:blipFill rotWithShape="1">
          <a:blip r:embed="rId8">
            <a:alphaModFix/>
          </a:blip>
          <a:srcRect/>
          <a:stretch/>
        </p:blipFill>
        <p:spPr>
          <a:xfrm>
            <a:off x="6595846" y="1017725"/>
            <a:ext cx="1839951" cy="18399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Clr>
                <a:schemeClr val="dk1"/>
              </a:buClr>
              <a:buSzPct val="30555"/>
              <a:buFont typeface="Arial"/>
              <a:buNone/>
            </a:pPr>
            <a:r>
              <a:rPr lang="pl"/>
              <a:t>Goal: Create a GNN model that predicts a Gene Regulatory Network structure based on expression and 3D conformation data</a:t>
            </a:r>
            <a:endParaRPr/>
          </a:p>
          <a:p>
            <a:pPr marL="0" lvl="0" indent="0" algn="ctr" rtl="0">
              <a:spcBef>
                <a:spcPts val="0"/>
              </a:spcBef>
              <a:spcAft>
                <a:spcPts val="0"/>
              </a:spcAft>
              <a:buClr>
                <a:schemeClr val="dk1"/>
              </a:buClr>
              <a:buSzPct val="30555"/>
              <a:buFont typeface="Arial"/>
              <a:buNone/>
            </a:pPr>
            <a:endParaRPr/>
          </a:p>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GRNs</a:t>
            </a:r>
            <a:endParaRPr/>
          </a:p>
        </p:txBody>
      </p:sp>
      <p:sp>
        <p:nvSpPr>
          <p:cNvPr id="84" name="Google Shape;84;p17"/>
          <p:cNvSpPr txBox="1">
            <a:spLocks noGrp="1"/>
          </p:cNvSpPr>
          <p:nvPr>
            <p:ph type="body" idx="1"/>
          </p:nvPr>
        </p:nvSpPr>
        <p:spPr>
          <a:xfrm>
            <a:off x="311700" y="1152475"/>
            <a:ext cx="4641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l"/>
              <a:t>Gene Regulatory Networks are directed heterogeneous graphs:</a:t>
            </a:r>
            <a:endParaRPr/>
          </a:p>
          <a:p>
            <a:pPr marL="914400" lvl="1" indent="-317500" algn="l" rtl="0">
              <a:spcBef>
                <a:spcPts val="0"/>
              </a:spcBef>
              <a:spcAft>
                <a:spcPts val="0"/>
              </a:spcAft>
              <a:buSzPts val="1400"/>
              <a:buChar char="○"/>
            </a:pPr>
            <a:r>
              <a:rPr lang="pl"/>
              <a:t>Vertices (nodes) are </a:t>
            </a:r>
            <a:r>
              <a:rPr lang="pl" b="1"/>
              <a:t>genes* </a:t>
            </a:r>
            <a:r>
              <a:rPr lang="pl"/>
              <a:t>and </a:t>
            </a:r>
            <a:r>
              <a:rPr lang="pl" b="1"/>
              <a:t>TFs</a:t>
            </a:r>
            <a:endParaRPr b="1"/>
          </a:p>
          <a:p>
            <a:pPr marL="914400" lvl="1" indent="-317500" algn="l" rtl="0">
              <a:spcBef>
                <a:spcPts val="0"/>
              </a:spcBef>
              <a:spcAft>
                <a:spcPts val="0"/>
              </a:spcAft>
              <a:buSzPts val="1400"/>
              <a:buChar char="○"/>
            </a:pPr>
            <a:r>
              <a:rPr lang="pl"/>
              <a:t>Edges (links) represent gene-TF interactions - can be either </a:t>
            </a:r>
            <a:r>
              <a:rPr lang="pl" b="1"/>
              <a:t>activation</a:t>
            </a:r>
            <a:r>
              <a:rPr lang="pl"/>
              <a:t> or </a:t>
            </a:r>
            <a:r>
              <a:rPr lang="pl" b="1"/>
              <a:t>inhibition</a:t>
            </a:r>
            <a:endParaRPr b="1"/>
          </a:p>
          <a:p>
            <a:pPr marL="457200" lvl="0" indent="-342900" algn="l" rtl="0">
              <a:spcBef>
                <a:spcPts val="0"/>
              </a:spcBef>
              <a:spcAft>
                <a:spcPts val="0"/>
              </a:spcAft>
              <a:buSzPts val="1800"/>
              <a:buChar char="●"/>
            </a:pPr>
            <a:r>
              <a:rPr lang="pl"/>
              <a:t>Represent </a:t>
            </a:r>
            <a:r>
              <a:rPr lang="pl" b="1"/>
              <a:t>high-level knowledge</a:t>
            </a:r>
            <a:r>
              <a:rPr lang="pl"/>
              <a:t> about genome regulation</a:t>
            </a:r>
            <a:endParaRPr/>
          </a:p>
        </p:txBody>
      </p:sp>
      <p:pic>
        <p:nvPicPr>
          <p:cNvPr id="85" name="Google Shape;85;p17"/>
          <p:cNvPicPr preferRelativeResize="0"/>
          <p:nvPr/>
        </p:nvPicPr>
        <p:blipFill>
          <a:blip r:embed="rId3">
            <a:alphaModFix/>
          </a:blip>
          <a:stretch>
            <a:fillRect/>
          </a:stretch>
        </p:blipFill>
        <p:spPr>
          <a:xfrm>
            <a:off x="4838300" y="990000"/>
            <a:ext cx="4218350" cy="3241625"/>
          </a:xfrm>
          <a:prstGeom prst="rect">
            <a:avLst/>
          </a:prstGeom>
          <a:noFill/>
          <a:ln>
            <a:noFill/>
          </a:ln>
        </p:spPr>
      </p:pic>
      <p:sp>
        <p:nvSpPr>
          <p:cNvPr id="86" name="Google Shape;86;p17"/>
          <p:cNvSpPr txBox="1"/>
          <p:nvPr/>
        </p:nvSpPr>
        <p:spPr>
          <a:xfrm>
            <a:off x="275200" y="4613125"/>
            <a:ext cx="4448100" cy="35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sz="1000">
                <a:solidFill>
                  <a:schemeClr val="dk2"/>
                </a:solidFill>
              </a:rPr>
              <a:t>https://www.cell.com/cell-systems/pdf/S2405-4712(17)30386-1.pdf</a:t>
            </a:r>
            <a:endParaRPr sz="1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GRNs</a:t>
            </a:r>
            <a:endParaRPr/>
          </a:p>
        </p:txBody>
      </p:sp>
      <p:pic>
        <p:nvPicPr>
          <p:cNvPr id="92" name="Google Shape;92;p18"/>
          <p:cNvPicPr preferRelativeResize="0"/>
          <p:nvPr/>
        </p:nvPicPr>
        <p:blipFill>
          <a:blip r:embed="rId3">
            <a:alphaModFix/>
          </a:blip>
          <a:stretch>
            <a:fillRect/>
          </a:stretch>
        </p:blipFill>
        <p:spPr>
          <a:xfrm>
            <a:off x="2036398" y="37275"/>
            <a:ext cx="6069551" cy="4750975"/>
          </a:xfrm>
          <a:prstGeom prst="rect">
            <a:avLst/>
          </a:prstGeom>
          <a:noFill/>
          <a:ln>
            <a:noFill/>
          </a:ln>
        </p:spPr>
      </p:pic>
      <p:sp>
        <p:nvSpPr>
          <p:cNvPr id="93" name="Google Shape;93;p18"/>
          <p:cNvSpPr txBox="1"/>
          <p:nvPr/>
        </p:nvSpPr>
        <p:spPr>
          <a:xfrm>
            <a:off x="100075" y="4788250"/>
            <a:ext cx="4933200" cy="2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sz="800">
                <a:solidFill>
                  <a:schemeClr val="dk2"/>
                </a:solidFill>
              </a:rPr>
              <a:t>https://www.sciencedirect.com/science/article/pii/S2452310021000184</a:t>
            </a:r>
            <a:endParaRPr sz="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GRNs</a:t>
            </a:r>
            <a:endParaRPr/>
          </a:p>
        </p:txBody>
      </p:sp>
      <p:sp>
        <p:nvSpPr>
          <p:cNvPr id="99" name="Google Shape;99;p1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l"/>
              <a:t>There are many methods for GRN discovery from scRNA-Seq</a:t>
            </a:r>
            <a:endParaRPr/>
          </a:p>
          <a:p>
            <a:pPr marL="914400" lvl="1" indent="-317500" algn="l" rtl="0">
              <a:spcBef>
                <a:spcPts val="0"/>
              </a:spcBef>
              <a:spcAft>
                <a:spcPts val="0"/>
              </a:spcAft>
              <a:buSzPts val="1400"/>
              <a:buChar char="○"/>
            </a:pPr>
            <a:r>
              <a:rPr lang="pl"/>
              <a:t>using e.g. Partial Information (PIDC), Tree ensembles (GENIE3), Granger Causality (SINCERITIES)</a:t>
            </a:r>
            <a:endParaRPr/>
          </a:p>
          <a:p>
            <a:pPr marL="457200" lvl="0" indent="-342900" algn="l" rtl="0">
              <a:spcBef>
                <a:spcPts val="0"/>
              </a:spcBef>
              <a:spcAft>
                <a:spcPts val="0"/>
              </a:spcAft>
              <a:buSzPts val="1800"/>
              <a:buChar char="●"/>
            </a:pPr>
            <a:r>
              <a:rPr lang="pl"/>
              <a:t>We focus on latest - GNNs, because:</a:t>
            </a:r>
            <a:endParaRPr/>
          </a:p>
          <a:p>
            <a:pPr marL="914400" lvl="1" indent="-317500" algn="l" rtl="0">
              <a:spcBef>
                <a:spcPts val="0"/>
              </a:spcBef>
              <a:spcAft>
                <a:spcPts val="0"/>
              </a:spcAft>
              <a:buSzPts val="1400"/>
              <a:buChar char="○"/>
            </a:pPr>
            <a:r>
              <a:rPr lang="pl"/>
              <a:t>It seems to make sense</a:t>
            </a:r>
            <a:endParaRPr/>
          </a:p>
          <a:p>
            <a:pPr marL="914400" lvl="1" indent="-317500" algn="l" rtl="0">
              <a:spcBef>
                <a:spcPts val="0"/>
              </a:spcBef>
              <a:spcAft>
                <a:spcPts val="0"/>
              </a:spcAft>
              <a:buSzPts val="1400"/>
              <a:buChar char="○"/>
            </a:pPr>
            <a:r>
              <a:rPr lang="pl"/>
              <a:t>It has been shown to make sense</a:t>
            </a:r>
            <a:endParaRPr/>
          </a:p>
          <a:p>
            <a:pPr marL="914400" lvl="1" indent="-317500" algn="l" rtl="0">
              <a:spcBef>
                <a:spcPts val="0"/>
              </a:spcBef>
              <a:spcAft>
                <a:spcPts val="0"/>
              </a:spcAft>
              <a:buSzPts val="1400"/>
              <a:buChar char="○"/>
            </a:pPr>
            <a:r>
              <a:rPr lang="pl"/>
              <a:t>We like 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GNNs</a:t>
            </a:r>
            <a:endParaRPr/>
          </a:p>
        </p:txBody>
      </p:sp>
      <p:sp>
        <p:nvSpPr>
          <p:cNvPr id="105" name="Google Shape;105;p20"/>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pl"/>
              <a:t>GNNs work with graph-structured data, where topology is more complicated than for linear time series or 2D images (e.g. in CNNs)</a:t>
            </a:r>
            <a:endParaRPr/>
          </a:p>
          <a:p>
            <a:pPr marL="457200" lvl="0" indent="-342900" algn="l" rtl="0">
              <a:spcBef>
                <a:spcPts val="0"/>
              </a:spcBef>
              <a:spcAft>
                <a:spcPts val="0"/>
              </a:spcAft>
              <a:buSzPts val="1800"/>
              <a:buChar char="●"/>
            </a:pPr>
            <a:r>
              <a:rPr lang="pl"/>
              <a:t>Important information is encoded in the topology</a:t>
            </a:r>
            <a:endParaRPr/>
          </a:p>
          <a:p>
            <a:pPr marL="457200" lvl="0" indent="-342900" algn="l" rtl="0">
              <a:spcBef>
                <a:spcPts val="0"/>
              </a:spcBef>
              <a:spcAft>
                <a:spcPts val="0"/>
              </a:spcAft>
              <a:buSzPts val="1800"/>
              <a:buChar char="●"/>
            </a:pPr>
            <a:r>
              <a:rPr lang="pl"/>
              <a:t>Message passing: Nodes exchange information (messages) with their neighbors during multiple iterations (layers), allowing each node to learn from its local graph structure.</a:t>
            </a:r>
            <a:endParaRPr/>
          </a:p>
          <a:p>
            <a:pPr marL="457200" lvl="0" indent="-342900" algn="l" rtl="0">
              <a:spcBef>
                <a:spcPts val="0"/>
              </a:spcBef>
              <a:spcAft>
                <a:spcPts val="0"/>
              </a:spcAft>
              <a:buSzPts val="1800"/>
              <a:buChar char="●"/>
            </a:pPr>
            <a:r>
              <a:rPr lang="pl"/>
              <a:t>Feature aggregation: Each node updates its own features by aggregating the features of its neighbors (e.g., via sum, mean, or attention-based mechanisms).</a:t>
            </a:r>
            <a:endParaRPr/>
          </a:p>
          <a:p>
            <a:pPr marL="457200" lvl="0" indent="-342900" algn="l" rtl="0">
              <a:spcBef>
                <a:spcPts val="0"/>
              </a:spcBef>
              <a:spcAft>
                <a:spcPts val="0"/>
              </a:spcAft>
              <a:buSzPts val="1800"/>
              <a:buChar char="●"/>
            </a:pPr>
            <a:r>
              <a:rPr lang="pl"/>
              <a:t>Most popular tools: PyTorch Geometric, Deep Graph Library</a:t>
            </a:r>
            <a:endParaRPr/>
          </a:p>
        </p:txBody>
      </p:sp>
      <p:sp>
        <p:nvSpPr>
          <p:cNvPr id="106" name="Google Shape;106;p20"/>
          <p:cNvSpPr txBox="1"/>
          <p:nvPr/>
        </p:nvSpPr>
        <p:spPr>
          <a:xfrm>
            <a:off x="315300" y="4660675"/>
            <a:ext cx="60402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sz="1100">
                <a:solidFill>
                  <a:schemeClr val="dk2"/>
                </a:solidFill>
              </a:rPr>
              <a:t>https://journalofbigdata.springeropen.com/articles/10.1186/s40537-023-00876-4</a:t>
            </a:r>
            <a:endParaRPr sz="11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GNNs</a:t>
            </a:r>
            <a:endParaRPr/>
          </a:p>
        </p:txBody>
      </p:sp>
      <p:sp>
        <p:nvSpPr>
          <p:cNvPr id="112" name="Google Shape;112;p21"/>
          <p:cNvSpPr txBox="1"/>
          <p:nvPr/>
        </p:nvSpPr>
        <p:spPr>
          <a:xfrm>
            <a:off x="325175" y="4670525"/>
            <a:ext cx="2995500" cy="2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113" name="Google Shape;113;p21"/>
          <p:cNvPicPr preferRelativeResize="0"/>
          <p:nvPr/>
        </p:nvPicPr>
        <p:blipFill>
          <a:blip r:embed="rId3">
            <a:alphaModFix/>
          </a:blip>
          <a:stretch>
            <a:fillRect/>
          </a:stretch>
        </p:blipFill>
        <p:spPr>
          <a:xfrm>
            <a:off x="497250" y="1264703"/>
            <a:ext cx="8017175" cy="3405825"/>
          </a:xfrm>
          <a:prstGeom prst="rect">
            <a:avLst/>
          </a:prstGeom>
          <a:noFill/>
          <a:ln>
            <a:noFill/>
          </a:ln>
        </p:spPr>
      </p:pic>
      <p:sp>
        <p:nvSpPr>
          <p:cNvPr id="114" name="Google Shape;114;p21"/>
          <p:cNvSpPr txBox="1"/>
          <p:nvPr/>
        </p:nvSpPr>
        <p:spPr>
          <a:xfrm>
            <a:off x="315300" y="4660675"/>
            <a:ext cx="60402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sz="1100">
                <a:solidFill>
                  <a:schemeClr val="dk2"/>
                </a:solidFill>
              </a:rPr>
              <a:t>https://journalofbigdata.springeropen.com/articles/10.1186/s40537-023-00876-4</a:t>
            </a:r>
            <a:endParaRPr sz="11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l"/>
              <a:t>GNNs</a:t>
            </a:r>
            <a:endParaRPr/>
          </a:p>
        </p:txBody>
      </p:sp>
      <p:pic>
        <p:nvPicPr>
          <p:cNvPr id="120" name="Google Shape;120;p22"/>
          <p:cNvPicPr preferRelativeResize="0"/>
          <p:nvPr/>
        </p:nvPicPr>
        <p:blipFill>
          <a:blip r:embed="rId3">
            <a:alphaModFix/>
          </a:blip>
          <a:stretch>
            <a:fillRect/>
          </a:stretch>
        </p:blipFill>
        <p:spPr>
          <a:xfrm>
            <a:off x="256975" y="2403600"/>
            <a:ext cx="8630055" cy="2266926"/>
          </a:xfrm>
          <a:prstGeom prst="rect">
            <a:avLst/>
          </a:prstGeom>
          <a:noFill/>
          <a:ln>
            <a:noFill/>
          </a:ln>
        </p:spPr>
      </p:pic>
      <p:sp>
        <p:nvSpPr>
          <p:cNvPr id="121" name="Google Shape;121;p22"/>
          <p:cNvSpPr txBox="1"/>
          <p:nvPr/>
        </p:nvSpPr>
        <p:spPr>
          <a:xfrm>
            <a:off x="325175" y="4670525"/>
            <a:ext cx="2995500" cy="2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122" name="Google Shape;122;p22"/>
          <p:cNvPicPr preferRelativeResize="0"/>
          <p:nvPr/>
        </p:nvPicPr>
        <p:blipFill>
          <a:blip r:embed="rId4">
            <a:alphaModFix/>
          </a:blip>
          <a:stretch>
            <a:fillRect/>
          </a:stretch>
        </p:blipFill>
        <p:spPr>
          <a:xfrm>
            <a:off x="2117663" y="445013"/>
            <a:ext cx="6524625" cy="1838325"/>
          </a:xfrm>
          <a:prstGeom prst="rect">
            <a:avLst/>
          </a:prstGeom>
          <a:noFill/>
          <a:ln>
            <a:noFill/>
          </a:ln>
        </p:spPr>
      </p:pic>
      <p:sp>
        <p:nvSpPr>
          <p:cNvPr id="123" name="Google Shape;123;p22"/>
          <p:cNvSpPr txBox="1"/>
          <p:nvPr/>
        </p:nvSpPr>
        <p:spPr>
          <a:xfrm>
            <a:off x="197050" y="4670525"/>
            <a:ext cx="60402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sz="1100" u="sng">
                <a:solidFill>
                  <a:schemeClr val="hlink"/>
                </a:solidFill>
                <a:hlinkClick r:id="rId5"/>
              </a:rPr>
              <a:t>https://journalofbigdata.springeropen.com/articles/10.1186/s40537-023-00876-4</a:t>
            </a:r>
            <a:endParaRPr sz="1100">
              <a:solidFill>
                <a:schemeClr val="dk2"/>
              </a:solidFill>
            </a:endParaRPr>
          </a:p>
          <a:p>
            <a:pPr marL="0" lvl="0" indent="0" algn="l" rtl="0">
              <a:spcBef>
                <a:spcPts val="0"/>
              </a:spcBef>
              <a:spcAft>
                <a:spcPts val="0"/>
              </a:spcAft>
              <a:buNone/>
            </a:pPr>
            <a:r>
              <a:rPr lang="pl" sz="1100">
                <a:solidFill>
                  <a:schemeClr val="dk2"/>
                </a:solidFill>
              </a:rPr>
              <a:t>https://blogs.nvidia.com/blog/what-are-graph-neural-networks/</a:t>
            </a:r>
            <a:endParaRPr sz="1100">
              <a:solidFill>
                <a:schemeClr val="dk2"/>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947</Words>
  <Application>Microsoft Office PowerPoint</Application>
  <PresentationFormat>On-screen Show (16:9)</PresentationFormat>
  <Paragraphs>80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Aptos</vt:lpstr>
      <vt:lpstr>Lato</vt:lpstr>
      <vt:lpstr>Arial</vt:lpstr>
      <vt:lpstr>Aptos Display</vt:lpstr>
      <vt:lpstr>Office Theme</vt:lpstr>
      <vt:lpstr>GNNs for GRNs</vt:lpstr>
      <vt:lpstr>Michał Denkiewicz</vt:lpstr>
      <vt:lpstr>Goal: Create a GNN model that predicts a Gene Regulatory Network structure based on expression and 3D conformation data  </vt:lpstr>
      <vt:lpstr>GRNs</vt:lpstr>
      <vt:lpstr>GRNs</vt:lpstr>
      <vt:lpstr>GRNs</vt:lpstr>
      <vt:lpstr>GNNs</vt:lpstr>
      <vt:lpstr>GNNs</vt:lpstr>
      <vt:lpstr>GNNs</vt:lpstr>
      <vt:lpstr>What extra data can we add?</vt:lpstr>
      <vt:lpstr>3D structure and its significance</vt:lpstr>
      <vt:lpstr>Chromosome conformation capture</vt:lpstr>
      <vt:lpstr>ChIA-Drop</vt:lpstr>
      <vt:lpstr>Graph representations of chromatin interactions</vt:lpstr>
      <vt:lpstr>Deliverables</vt:lpstr>
      <vt:lpstr>Thank You Let’s get crackin'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Denkiewicz Michał</cp:lastModifiedBy>
  <cp:revision>2</cp:revision>
  <dcterms:modified xsi:type="dcterms:W3CDTF">2025-05-12T10:59:25Z</dcterms:modified>
</cp:coreProperties>
</file>