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Serif"/>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134538-2DF3-428E-8C77-128757F769B4}">
  <a:tblStyle styleId="{52134538-2DF3-428E-8C77-128757F769B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5A5F4A6-E9EA-40C1-9F4C-B02D4F5725E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erif-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erif-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Serif-italic.fntdata"/><Relationship Id="rId6" Type="http://schemas.openxmlformats.org/officeDocument/2006/relationships/notesMaster" Target="notesMasters/notesMaster1.xml"/><Relationship Id="rId18" Type="http://schemas.openxmlformats.org/officeDocument/2006/relationships/font" Target="fonts/RobotoSerif-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61205949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61205949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61205949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61205949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61205949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61205949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755b55595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755b55595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755b55595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755b55595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755b55595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755b55595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61205949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61205949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61205949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61205949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61205949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61205949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document/d/1G0TGJUITZjKIrqk7Yxyx7fjoXns4yNataZo4ioJBDtg/edit?tab=t.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11500"/>
            <a:ext cx="8520600" cy="1293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3100">
                <a:solidFill>
                  <a:srgbClr val="222222"/>
                </a:solidFill>
                <a:highlight>
                  <a:srgbClr val="FFFFFF"/>
                </a:highlight>
                <a:latin typeface="Roboto Serif"/>
                <a:ea typeface="Roboto Serif"/>
                <a:cs typeface="Roboto Serif"/>
                <a:sym typeface="Roboto Serif"/>
              </a:rPr>
              <a:t>Phasing structural variants using phased aligned data</a:t>
            </a:r>
            <a:endParaRPr sz="5000">
              <a:latin typeface="Roboto Serif"/>
              <a:ea typeface="Roboto Serif"/>
              <a:cs typeface="Roboto Serif"/>
              <a:sym typeface="Roboto Serif"/>
            </a:endParaRPr>
          </a:p>
        </p:txBody>
      </p:sp>
      <p:sp>
        <p:nvSpPr>
          <p:cNvPr id="55" name="Google Shape;55;p13"/>
          <p:cNvSpPr txBox="1"/>
          <p:nvPr>
            <p:ph idx="1" type="subTitle"/>
          </p:nvPr>
        </p:nvSpPr>
        <p:spPr>
          <a:xfrm>
            <a:off x="311700" y="2990400"/>
            <a:ext cx="8520600" cy="1821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GB" sz="1000">
                <a:solidFill>
                  <a:schemeClr val="dk1"/>
                </a:solidFill>
                <a:latin typeface="Roboto Serif"/>
                <a:ea typeface="Roboto Serif"/>
                <a:cs typeface="Roboto Serif"/>
                <a:sym typeface="Roboto Serif"/>
              </a:rPr>
              <a:t>Sachin Gadakh, PhD student</a:t>
            </a:r>
            <a:endParaRPr b="1" sz="1000">
              <a:solidFill>
                <a:schemeClr val="dk1"/>
              </a:solidFill>
              <a:latin typeface="Roboto Serif"/>
              <a:ea typeface="Roboto Serif"/>
              <a:cs typeface="Roboto Serif"/>
              <a:sym typeface="Roboto Serif"/>
            </a:endParaRPr>
          </a:p>
          <a:p>
            <a:pPr indent="0" lvl="0" marL="0" rtl="0" algn="r">
              <a:spcBef>
                <a:spcPts val="0"/>
              </a:spcBef>
              <a:spcAft>
                <a:spcPts val="0"/>
              </a:spcAft>
              <a:buNone/>
            </a:pPr>
            <a:r>
              <a:rPr lang="en-GB" sz="1000">
                <a:latin typeface="Roboto Serif"/>
                <a:ea typeface="Roboto Serif"/>
                <a:cs typeface="Roboto Serif"/>
                <a:sym typeface="Roboto Serif"/>
              </a:rPr>
              <a:t>Supervisor : Prof. Dr. Dariusz Plewczynski</a:t>
            </a:r>
            <a:endParaRPr sz="1000">
              <a:latin typeface="Roboto Serif"/>
              <a:ea typeface="Roboto Serif"/>
              <a:cs typeface="Roboto Serif"/>
              <a:sym typeface="Roboto Serif"/>
            </a:endParaRPr>
          </a:p>
          <a:p>
            <a:pPr indent="0" lvl="0" marL="0" rtl="0" algn="r">
              <a:spcBef>
                <a:spcPts val="0"/>
              </a:spcBef>
              <a:spcAft>
                <a:spcPts val="0"/>
              </a:spcAft>
              <a:buNone/>
            </a:pPr>
            <a:r>
              <a:rPr lang="en-GB" sz="1000">
                <a:latin typeface="Roboto Serif"/>
                <a:ea typeface="Roboto Serif"/>
                <a:cs typeface="Roboto Serif"/>
                <a:sym typeface="Roboto Serif"/>
              </a:rPr>
              <a:t>Laboratory of Functional and Structural Genomics</a:t>
            </a:r>
            <a:endParaRPr sz="1000">
              <a:latin typeface="Roboto Serif"/>
              <a:ea typeface="Roboto Serif"/>
              <a:cs typeface="Roboto Serif"/>
              <a:sym typeface="Roboto Serif"/>
            </a:endParaRPr>
          </a:p>
          <a:p>
            <a:pPr indent="0" lvl="0" marL="0" rtl="0" algn="r">
              <a:spcBef>
                <a:spcPts val="0"/>
              </a:spcBef>
              <a:spcAft>
                <a:spcPts val="0"/>
              </a:spcAft>
              <a:buNone/>
            </a:pPr>
            <a:r>
              <a:rPr lang="en-GB" sz="1000">
                <a:latin typeface="Roboto Serif"/>
                <a:ea typeface="Roboto Serif"/>
                <a:cs typeface="Roboto Serif"/>
                <a:sym typeface="Roboto Serif"/>
              </a:rPr>
              <a:t>Centre of New Technologies</a:t>
            </a:r>
            <a:endParaRPr sz="1000">
              <a:latin typeface="Roboto Serif"/>
              <a:ea typeface="Roboto Serif"/>
              <a:cs typeface="Roboto Serif"/>
              <a:sym typeface="Roboto Serif"/>
            </a:endParaRPr>
          </a:p>
          <a:p>
            <a:pPr indent="0" lvl="0" marL="0" rtl="0" algn="r">
              <a:spcBef>
                <a:spcPts val="0"/>
              </a:spcBef>
              <a:spcAft>
                <a:spcPts val="0"/>
              </a:spcAft>
              <a:buNone/>
            </a:pPr>
            <a:r>
              <a:rPr lang="en-GB" sz="1000">
                <a:latin typeface="Roboto Serif"/>
                <a:ea typeface="Roboto Serif"/>
                <a:cs typeface="Roboto Serif"/>
                <a:sym typeface="Roboto Serif"/>
              </a:rPr>
              <a:t>University of Warsaw</a:t>
            </a:r>
            <a:endParaRPr sz="1000">
              <a:latin typeface="Roboto Serif"/>
              <a:ea typeface="Roboto Serif"/>
              <a:cs typeface="Roboto Serif"/>
              <a:sym typeface="Roboto Serif"/>
            </a:endParaRPr>
          </a:p>
          <a:p>
            <a:pPr indent="0" lvl="0" marL="0" rtl="0" algn="r">
              <a:spcBef>
                <a:spcPts val="0"/>
              </a:spcBef>
              <a:spcAft>
                <a:spcPts val="0"/>
              </a:spcAft>
              <a:buNone/>
            </a:pPr>
            <a:r>
              <a:t/>
            </a:r>
            <a:endParaRPr sz="1000">
              <a:latin typeface="Roboto Serif"/>
              <a:ea typeface="Roboto Serif"/>
              <a:cs typeface="Roboto Serif"/>
              <a:sym typeface="Roboto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oboto Serif"/>
                <a:ea typeface="Roboto Serif"/>
                <a:cs typeface="Roboto Serif"/>
                <a:sym typeface="Roboto Serif"/>
              </a:rPr>
              <a:t>Input data to process</a:t>
            </a:r>
            <a:endParaRPr b="1">
              <a:latin typeface="Roboto Serif"/>
              <a:ea typeface="Roboto Serif"/>
              <a:cs typeface="Roboto Serif"/>
              <a:sym typeface="Roboto Serif"/>
            </a:endParaRPr>
          </a:p>
        </p:txBody>
      </p:sp>
      <p:sp>
        <p:nvSpPr>
          <p:cNvPr id="125" name="Google Shape;125;p22"/>
          <p:cNvSpPr txBox="1"/>
          <p:nvPr>
            <p:ph idx="1" type="body"/>
          </p:nvPr>
        </p:nvSpPr>
        <p:spPr>
          <a:xfrm>
            <a:off x="246600" y="1113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dk1"/>
                </a:solidFill>
                <a:latin typeface="Roboto Serif"/>
                <a:ea typeface="Roboto Serif"/>
                <a:cs typeface="Roboto Serif"/>
                <a:sym typeface="Roboto Serif"/>
              </a:rPr>
              <a:t>Phased BAM file</a:t>
            </a:r>
            <a:endParaRPr>
              <a:solidFill>
                <a:schemeClr val="dk1"/>
              </a:solidFill>
              <a:latin typeface="Roboto Serif"/>
              <a:ea typeface="Roboto Serif"/>
              <a:cs typeface="Roboto Serif"/>
              <a:sym typeface="Roboto Serif"/>
            </a:endParaRPr>
          </a:p>
          <a:p>
            <a:pPr indent="0" lvl="0" marL="0" rtl="0" algn="l">
              <a:spcBef>
                <a:spcPts val="1200"/>
              </a:spcBef>
              <a:spcAft>
                <a:spcPts val="0"/>
              </a:spcAft>
              <a:buNone/>
            </a:pPr>
            <a:r>
              <a:rPr lang="en-GB">
                <a:solidFill>
                  <a:schemeClr val="dk1"/>
                </a:solidFill>
                <a:latin typeface="Roboto Serif"/>
                <a:ea typeface="Roboto Serif"/>
                <a:cs typeface="Roboto Serif"/>
                <a:sym typeface="Roboto Serif"/>
              </a:rPr>
              <a:t>Phased SNP file</a:t>
            </a:r>
            <a:endParaRPr>
              <a:solidFill>
                <a:schemeClr val="dk1"/>
              </a:solidFill>
              <a:latin typeface="Roboto Serif"/>
              <a:ea typeface="Roboto Serif"/>
              <a:cs typeface="Roboto Serif"/>
              <a:sym typeface="Roboto Serif"/>
            </a:endParaRPr>
          </a:p>
          <a:p>
            <a:pPr indent="0" lvl="0" marL="0" rtl="0" algn="l">
              <a:spcBef>
                <a:spcPts val="1200"/>
              </a:spcBef>
              <a:spcAft>
                <a:spcPts val="0"/>
              </a:spcAft>
              <a:buNone/>
            </a:pPr>
            <a:r>
              <a:t/>
            </a:r>
            <a:endParaRPr>
              <a:solidFill>
                <a:schemeClr val="dk1"/>
              </a:solidFill>
              <a:latin typeface="Roboto Serif"/>
              <a:ea typeface="Roboto Serif"/>
              <a:cs typeface="Roboto Serif"/>
              <a:sym typeface="Roboto Serif"/>
            </a:endParaRPr>
          </a:p>
          <a:p>
            <a:pPr indent="0" lvl="0" marL="0" rtl="0" algn="l">
              <a:spcBef>
                <a:spcPts val="1200"/>
              </a:spcBef>
              <a:spcAft>
                <a:spcPts val="1200"/>
              </a:spcAft>
              <a:buNone/>
            </a:pPr>
            <a:r>
              <a:rPr lang="en-GB">
                <a:solidFill>
                  <a:schemeClr val="dk1"/>
                </a:solidFill>
                <a:latin typeface="Roboto Serif"/>
                <a:ea typeface="Roboto Serif"/>
                <a:cs typeface="Roboto Serif"/>
                <a:sym typeface="Roboto Serif"/>
              </a:rPr>
              <a:t>Commands for creating the input </a:t>
            </a:r>
            <a:r>
              <a:rPr lang="en-GB" u="sng">
                <a:solidFill>
                  <a:schemeClr val="hlink"/>
                </a:solidFill>
                <a:latin typeface="Roboto Serif"/>
                <a:ea typeface="Roboto Serif"/>
                <a:cs typeface="Roboto Serif"/>
                <a:sym typeface="Roboto Serif"/>
                <a:hlinkClick r:id="rId3"/>
              </a:rPr>
              <a:t>https://docs.google.com/document/d/1G0TGJUITZjKIrqk7Yxyx7fjoXns4yNataZo4ioJBDtg/edit?tab=t.0</a:t>
            </a:r>
            <a:endParaRPr>
              <a:solidFill>
                <a:schemeClr val="dk1"/>
              </a:solidFill>
              <a:latin typeface="Roboto Serif"/>
              <a:ea typeface="Roboto Serif"/>
              <a:cs typeface="Roboto Serif"/>
              <a:sym typeface="Roboto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5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oboto Serif"/>
                <a:ea typeface="Roboto Serif"/>
                <a:cs typeface="Roboto Serif"/>
                <a:sym typeface="Roboto Serif"/>
              </a:rPr>
              <a:t>Objective</a:t>
            </a:r>
            <a:endParaRPr b="1">
              <a:latin typeface="Roboto Serif"/>
              <a:ea typeface="Roboto Serif"/>
              <a:cs typeface="Roboto Serif"/>
              <a:sym typeface="Roboto Serif"/>
            </a:endParaRPr>
          </a:p>
        </p:txBody>
      </p:sp>
      <p:sp>
        <p:nvSpPr>
          <p:cNvPr id="61" name="Google Shape;61;p14"/>
          <p:cNvSpPr txBox="1"/>
          <p:nvPr>
            <p:ph idx="1" type="body"/>
          </p:nvPr>
        </p:nvSpPr>
        <p:spPr>
          <a:xfrm>
            <a:off x="311700" y="2269300"/>
            <a:ext cx="8520600" cy="73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chemeClr val="dk1"/>
                </a:solidFill>
                <a:latin typeface="Roboto Serif"/>
                <a:ea typeface="Roboto Serif"/>
                <a:cs typeface="Roboto Serif"/>
                <a:sym typeface="Roboto Serif"/>
              </a:rPr>
              <a:t>To phase structural variants using phased </a:t>
            </a:r>
            <a:r>
              <a:rPr lang="en-GB">
                <a:solidFill>
                  <a:schemeClr val="dk1"/>
                </a:solidFill>
                <a:latin typeface="Roboto Serif"/>
                <a:ea typeface="Roboto Serif"/>
                <a:cs typeface="Roboto Serif"/>
                <a:sym typeface="Roboto Serif"/>
              </a:rPr>
              <a:t>aligned</a:t>
            </a:r>
            <a:r>
              <a:rPr lang="en-GB">
                <a:solidFill>
                  <a:schemeClr val="dk1"/>
                </a:solidFill>
                <a:latin typeface="Roboto Serif"/>
                <a:ea typeface="Roboto Serif"/>
                <a:cs typeface="Roboto Serif"/>
                <a:sym typeface="Roboto Serif"/>
              </a:rPr>
              <a:t> data</a:t>
            </a:r>
            <a:endParaRPr>
              <a:solidFill>
                <a:schemeClr val="dk1"/>
              </a:solidFill>
              <a:latin typeface="Roboto Serif"/>
              <a:ea typeface="Roboto Serif"/>
              <a:cs typeface="Roboto Serif"/>
              <a:sym typeface="Rob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524700" y="3797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400">
                <a:latin typeface="Roboto Serif"/>
                <a:ea typeface="Roboto Serif"/>
                <a:cs typeface="Roboto Serif"/>
                <a:sym typeface="Roboto Serif"/>
              </a:rPr>
              <a:t>Background</a:t>
            </a:r>
            <a:r>
              <a:rPr b="1" lang="en-GB" sz="2400">
                <a:latin typeface="Roboto Serif"/>
                <a:ea typeface="Roboto Serif"/>
                <a:cs typeface="Roboto Serif"/>
                <a:sym typeface="Roboto Serif"/>
              </a:rPr>
              <a:t> </a:t>
            </a:r>
            <a:endParaRPr b="1" sz="2400">
              <a:latin typeface="Roboto Serif"/>
              <a:ea typeface="Roboto Serif"/>
              <a:cs typeface="Roboto Serif"/>
              <a:sym typeface="Roboto Serif"/>
            </a:endParaRPr>
          </a:p>
        </p:txBody>
      </p:sp>
      <p:sp>
        <p:nvSpPr>
          <p:cNvPr id="67" name="Google Shape;67;p15"/>
          <p:cNvSpPr txBox="1"/>
          <p:nvPr>
            <p:ph idx="1" type="body"/>
          </p:nvPr>
        </p:nvSpPr>
        <p:spPr>
          <a:xfrm>
            <a:off x="98700" y="572700"/>
            <a:ext cx="8946600" cy="4502100"/>
          </a:xfrm>
          <a:prstGeom prst="rect">
            <a:avLst/>
          </a:prstGeom>
          <a:noFill/>
        </p:spPr>
        <p:txBody>
          <a:bodyPr anchorCtr="0" anchor="t" bIns="91425" lIns="91425" spcFirstLastPara="1" rIns="91425" wrap="square" tIns="91425">
            <a:noAutofit/>
          </a:bodyPr>
          <a:lstStyle/>
          <a:p>
            <a:pPr indent="-279400" lvl="0" marL="457200" rtl="0" algn="just">
              <a:lnSpc>
                <a:spcPct val="142857"/>
              </a:lnSpc>
              <a:spcBef>
                <a:spcPts val="1100"/>
              </a:spcBef>
              <a:spcAft>
                <a:spcPts val="0"/>
              </a:spcAft>
              <a:buClr>
                <a:srgbClr val="1A1C1E"/>
              </a:buClr>
              <a:buSzPts val="800"/>
              <a:buChar char="●"/>
            </a:pPr>
            <a:r>
              <a:rPr b="1" lang="en-GB" sz="700">
                <a:solidFill>
                  <a:srgbClr val="1A1C1E"/>
                </a:solidFill>
                <a:latin typeface="Roboto Serif"/>
                <a:ea typeface="Roboto Serif"/>
                <a:cs typeface="Roboto Serif"/>
                <a:sym typeface="Roboto Serif"/>
              </a:rPr>
              <a:t>Haplotypes are Crucial:</a:t>
            </a:r>
            <a:r>
              <a:rPr lang="en-GB" sz="700">
                <a:solidFill>
                  <a:srgbClr val="1A1C1E"/>
                </a:solidFill>
                <a:latin typeface="Roboto Serif"/>
                <a:ea typeface="Roboto Serif"/>
                <a:cs typeface="Roboto Serif"/>
                <a:sym typeface="Roboto Serif"/>
              </a:rPr>
              <a:t> A </a:t>
            </a:r>
            <a:r>
              <a:rPr b="1" lang="en-GB" sz="700">
                <a:solidFill>
                  <a:srgbClr val="1A1C1E"/>
                </a:solidFill>
                <a:latin typeface="Roboto Serif"/>
                <a:ea typeface="Roboto Serif"/>
                <a:cs typeface="Roboto Serif"/>
                <a:sym typeface="Roboto Serif"/>
              </a:rPr>
              <a:t>haplotype</a:t>
            </a:r>
            <a:r>
              <a:rPr lang="en-GB" sz="700">
                <a:solidFill>
                  <a:srgbClr val="1A1C1E"/>
                </a:solidFill>
                <a:latin typeface="Roboto Serif"/>
                <a:ea typeface="Roboto Serif"/>
                <a:cs typeface="Roboto Serif"/>
                <a:sym typeface="Roboto Serif"/>
              </a:rPr>
              <a:t> refers to a set of DNA variations (alleles) that are inherited together on the same chromosome. Understanding haplotypes is critical for elucidating </a:t>
            </a:r>
            <a:r>
              <a:rPr lang="en-GB" sz="800">
                <a:solidFill>
                  <a:srgbClr val="1A1C1E"/>
                </a:solidFill>
                <a:latin typeface="Roboto Serif"/>
                <a:ea typeface="Roboto Serif"/>
                <a:cs typeface="Roboto Serif"/>
                <a:sym typeface="Roboto Serif"/>
              </a:rPr>
              <a:t>gene function, disease susceptibility, drug response, and population genetics.</a:t>
            </a:r>
            <a:endParaRPr sz="800">
              <a:solidFill>
                <a:srgbClr val="1A1C1E"/>
              </a:solidFill>
              <a:latin typeface="Roboto Serif"/>
              <a:ea typeface="Roboto Serif"/>
              <a:cs typeface="Roboto Serif"/>
              <a:sym typeface="Roboto Serif"/>
            </a:endParaRPr>
          </a:p>
          <a:p>
            <a:pPr indent="-279400" lvl="0" marL="4572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Structural Variants (SVs) Impact:</a:t>
            </a:r>
            <a:r>
              <a:rPr lang="en-GB" sz="800">
                <a:solidFill>
                  <a:srgbClr val="1A1C1E"/>
                </a:solidFill>
                <a:latin typeface="Roboto Serif"/>
                <a:ea typeface="Roboto Serif"/>
                <a:cs typeface="Roboto Serif"/>
                <a:sym typeface="Roboto Serif"/>
              </a:rPr>
              <a:t> </a:t>
            </a:r>
            <a:r>
              <a:rPr b="1" lang="en-GB" sz="800">
                <a:solidFill>
                  <a:srgbClr val="1A1C1E"/>
                </a:solidFill>
                <a:latin typeface="Roboto Serif"/>
                <a:ea typeface="Roboto Serif"/>
                <a:cs typeface="Roboto Serif"/>
                <a:sym typeface="Roboto Serif"/>
              </a:rPr>
              <a:t>Structural Variants (SVs)</a:t>
            </a:r>
            <a:r>
              <a:rPr lang="en-GB" sz="800">
                <a:solidFill>
                  <a:srgbClr val="1A1C1E"/>
                </a:solidFill>
                <a:latin typeface="Roboto Serif"/>
                <a:ea typeface="Roboto Serif"/>
                <a:cs typeface="Roboto Serif"/>
                <a:sym typeface="Roboto Serif"/>
              </a:rPr>
              <a:t> are large-scale genomic alterations (&gt;50 bp), including deletions, duplications, insertions, inversions, and translocations. They contribute significantly to genetic diversity and are implicated in a wide range of human diseases and traits.</a:t>
            </a:r>
            <a:endParaRPr sz="800">
              <a:solidFill>
                <a:srgbClr val="1A1C1E"/>
              </a:solidFill>
              <a:latin typeface="Roboto Serif"/>
              <a:ea typeface="Roboto Serif"/>
              <a:cs typeface="Roboto Serif"/>
              <a:sym typeface="Roboto Serif"/>
            </a:endParaRPr>
          </a:p>
          <a:p>
            <a:pPr indent="-279400" lvl="0" marL="4572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The Challenge of SV Phasing:</a:t>
            </a:r>
            <a:r>
              <a:rPr lang="en-GB" sz="800">
                <a:solidFill>
                  <a:srgbClr val="1A1C1E"/>
                </a:solidFill>
                <a:latin typeface="Roboto Serif"/>
                <a:ea typeface="Roboto Serif"/>
                <a:cs typeface="Roboto Serif"/>
                <a:sym typeface="Roboto Serif"/>
              </a:rPr>
              <a:t> Determining the </a:t>
            </a:r>
            <a:r>
              <a:rPr b="1" lang="en-GB" sz="800">
                <a:solidFill>
                  <a:srgbClr val="1A1C1E"/>
                </a:solidFill>
                <a:latin typeface="Roboto Serif"/>
                <a:ea typeface="Roboto Serif"/>
                <a:cs typeface="Roboto Serif"/>
                <a:sym typeface="Roboto Serif"/>
              </a:rPr>
              <a:t>haplotype phase of SVs</a:t>
            </a:r>
            <a:r>
              <a:rPr lang="en-GB" sz="800">
                <a:solidFill>
                  <a:srgbClr val="1A1C1E"/>
                </a:solidFill>
                <a:latin typeface="Roboto Serif"/>
                <a:ea typeface="Roboto Serif"/>
                <a:cs typeface="Roboto Serif"/>
                <a:sym typeface="Roboto Serif"/>
              </a:rPr>
              <a:t>—assigning each SV to its specific parental chromosome—is significantly more challenging than phasing smaller variants like SNPs. This is due to their size, complexity, and often ambiguous mapping with short-read sequencing.</a:t>
            </a:r>
            <a:endParaRPr sz="800">
              <a:solidFill>
                <a:srgbClr val="1A1C1E"/>
              </a:solidFill>
              <a:latin typeface="Roboto Serif"/>
              <a:ea typeface="Roboto Serif"/>
              <a:cs typeface="Roboto Serif"/>
              <a:sym typeface="Roboto Serif"/>
            </a:endParaRPr>
          </a:p>
          <a:p>
            <a:pPr indent="-279400" lvl="0" marL="4572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SNP Phasing is More Mature:</a:t>
            </a:r>
            <a:r>
              <a:rPr lang="en-GB" sz="800">
                <a:solidFill>
                  <a:srgbClr val="1A1C1E"/>
                </a:solidFill>
                <a:latin typeface="Roboto Serif"/>
                <a:ea typeface="Roboto Serif"/>
                <a:cs typeface="Roboto Serif"/>
                <a:sym typeface="Roboto Serif"/>
              </a:rPr>
              <a:t> Methods for phasing </a:t>
            </a:r>
            <a:r>
              <a:rPr b="1" lang="en-GB" sz="800">
                <a:solidFill>
                  <a:srgbClr val="1A1C1E"/>
                </a:solidFill>
                <a:latin typeface="Roboto Serif"/>
                <a:ea typeface="Roboto Serif"/>
                <a:cs typeface="Roboto Serif"/>
                <a:sym typeface="Roboto Serif"/>
              </a:rPr>
              <a:t>Single Nucleotide Polymorphisms (SNPs)</a:t>
            </a:r>
            <a:r>
              <a:rPr lang="en-GB" sz="800">
                <a:solidFill>
                  <a:srgbClr val="1A1C1E"/>
                </a:solidFill>
                <a:latin typeface="Roboto Serif"/>
                <a:ea typeface="Roboto Serif"/>
                <a:cs typeface="Roboto Serif"/>
                <a:sym typeface="Roboto Serif"/>
              </a:rPr>
              <a:t> are relatively well-established, utilizing statistical approaches (e.g., population data, family trios) or read-based methods (leveraging reads spanning multiple heterozygous SNPs).</a:t>
            </a:r>
            <a:endParaRPr sz="800">
              <a:solidFill>
                <a:srgbClr val="1A1C1E"/>
              </a:solidFill>
              <a:latin typeface="Roboto Serif"/>
              <a:ea typeface="Roboto Serif"/>
              <a:cs typeface="Roboto Serif"/>
              <a:sym typeface="Roboto Serif"/>
            </a:endParaRPr>
          </a:p>
          <a:p>
            <a:pPr indent="-279400" lvl="0" marL="4572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Leveraging Phased Alignments:</a:t>
            </a:r>
            <a:r>
              <a:rPr lang="en-GB" sz="800">
                <a:solidFill>
                  <a:srgbClr val="1A1C1E"/>
                </a:solidFill>
                <a:latin typeface="Roboto Serif"/>
                <a:ea typeface="Roboto Serif"/>
                <a:cs typeface="Roboto Serif"/>
                <a:sym typeface="Roboto Serif"/>
              </a:rPr>
              <a:t> Modern sequencing technologies (like long-read sequencing or linked-reads) can produce </a:t>
            </a:r>
            <a:r>
              <a:rPr b="1" lang="en-GB" sz="800">
                <a:solidFill>
                  <a:srgbClr val="1A1C1E"/>
                </a:solidFill>
                <a:latin typeface="Roboto Serif"/>
                <a:ea typeface="Roboto Serif"/>
                <a:cs typeface="Roboto Serif"/>
                <a:sym typeface="Roboto Serif"/>
              </a:rPr>
              <a:t>phased alignments</a:t>
            </a:r>
            <a:r>
              <a:rPr lang="en-GB" sz="800">
                <a:solidFill>
                  <a:srgbClr val="1A1C1E"/>
                </a:solidFill>
                <a:latin typeface="Roboto Serif"/>
                <a:ea typeface="Roboto Serif"/>
                <a:cs typeface="Roboto Serif"/>
                <a:sym typeface="Roboto Serif"/>
              </a:rPr>
              <a:t>, where reads are already assigned to a specific haplotype (often indicated by tags like HP in BAM/CRAM files). This provides direct physical linkage information.</a:t>
            </a:r>
            <a:endParaRPr sz="800">
              <a:solidFill>
                <a:srgbClr val="1A1C1E"/>
              </a:solidFill>
              <a:latin typeface="Roboto Serif"/>
              <a:ea typeface="Roboto Serif"/>
              <a:cs typeface="Roboto Serif"/>
              <a:sym typeface="Roboto Serif"/>
            </a:endParaRPr>
          </a:p>
          <a:p>
            <a:pPr indent="-279400" lvl="0" marL="4572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The Gap: Connecting Phased SNPs/Alignments to SVs:</a:t>
            </a:r>
            <a:r>
              <a:rPr lang="en-GB" sz="800">
                <a:solidFill>
                  <a:srgbClr val="1A1C1E"/>
                </a:solidFill>
                <a:latin typeface="Roboto Serif"/>
                <a:ea typeface="Roboto Serif"/>
                <a:cs typeface="Roboto Serif"/>
                <a:sym typeface="Roboto Serif"/>
              </a:rPr>
              <a:t> While phased SNPs and phased alignments exist, directly and accurately transferring this phase information to co-located or nearby SVs is not straightforward. SVs may not always be spanned by the same reads that define SNP haplotypes, or their breakpoints might be complex.</a:t>
            </a:r>
            <a:endParaRPr sz="800">
              <a:solidFill>
                <a:srgbClr val="1A1C1E"/>
              </a:solidFill>
              <a:latin typeface="Roboto Serif"/>
              <a:ea typeface="Roboto Serif"/>
              <a:cs typeface="Roboto Serif"/>
              <a:sym typeface="Roboto Serif"/>
            </a:endParaRPr>
          </a:p>
          <a:p>
            <a:pPr indent="-279400" lvl="0" marL="457200" rtl="0" algn="just">
              <a:lnSpc>
                <a:spcPct val="142857"/>
              </a:lnSpc>
              <a:spcBef>
                <a:spcPts val="0"/>
              </a:spcBef>
              <a:spcAft>
                <a:spcPts val="0"/>
              </a:spcAft>
              <a:buClr>
                <a:srgbClr val="1A1C1E"/>
              </a:buClr>
              <a:buSzPts val="800"/>
              <a:buFont typeface="Roboto Serif"/>
              <a:buChar char="●"/>
            </a:pPr>
            <a:r>
              <a:rPr b="1" lang="en-GB" sz="800">
                <a:solidFill>
                  <a:srgbClr val="1A1C1E"/>
                </a:solidFill>
                <a:latin typeface="Roboto Serif"/>
                <a:ea typeface="Roboto Serif"/>
                <a:cs typeface="Roboto Serif"/>
                <a:sym typeface="Roboto Serif"/>
              </a:rPr>
              <a:t>Importance of Phased SVs:</a:t>
            </a:r>
            <a:endParaRPr b="1" sz="800">
              <a:solidFill>
                <a:srgbClr val="1A1C1E"/>
              </a:solidFill>
              <a:latin typeface="Roboto Serif"/>
              <a:ea typeface="Roboto Serif"/>
              <a:cs typeface="Roboto Serif"/>
              <a:sym typeface="Roboto Serif"/>
            </a:endParaRPr>
          </a:p>
          <a:p>
            <a:pPr indent="-279400" lvl="1" marL="9144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Compound Heterozygosity:</a:t>
            </a:r>
            <a:r>
              <a:rPr lang="en-GB" sz="800">
                <a:solidFill>
                  <a:srgbClr val="1A1C1E"/>
                </a:solidFill>
                <a:latin typeface="Roboto Serif"/>
                <a:ea typeface="Roboto Serif"/>
                <a:cs typeface="Roboto Serif"/>
                <a:sym typeface="Roboto Serif"/>
              </a:rPr>
              <a:t> Phased SVs are essential for identifying compound heterozygous events, where two different pathogenic variants (e.g., an SV and a SNP, or two SVs) occur on different alleles of the same gene, leading to disease.</a:t>
            </a:r>
            <a:endParaRPr sz="800">
              <a:solidFill>
                <a:srgbClr val="1A1C1E"/>
              </a:solidFill>
              <a:latin typeface="Roboto Serif"/>
              <a:ea typeface="Roboto Serif"/>
              <a:cs typeface="Roboto Serif"/>
              <a:sym typeface="Roboto Serif"/>
            </a:endParaRPr>
          </a:p>
          <a:p>
            <a:pPr indent="-279400" lvl="1" marL="9144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Allele-Specific Effects:</a:t>
            </a:r>
            <a:r>
              <a:rPr lang="en-GB" sz="800">
                <a:solidFill>
                  <a:srgbClr val="1A1C1E"/>
                </a:solidFill>
                <a:latin typeface="Roboto Serif"/>
                <a:ea typeface="Roboto Serif"/>
                <a:cs typeface="Roboto Serif"/>
                <a:sym typeface="Roboto Serif"/>
              </a:rPr>
              <a:t> Understanding which haplotype an SV resides on can clarify its impact on allele-specific expression or regulation.</a:t>
            </a:r>
            <a:endParaRPr sz="800">
              <a:solidFill>
                <a:srgbClr val="1A1C1E"/>
              </a:solidFill>
              <a:latin typeface="Roboto Serif"/>
              <a:ea typeface="Roboto Serif"/>
              <a:cs typeface="Roboto Serif"/>
              <a:sym typeface="Roboto Serif"/>
            </a:endParaRPr>
          </a:p>
          <a:p>
            <a:pPr indent="-279400" lvl="1" marL="9144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Improved Imputation &amp; Association Studies:</a:t>
            </a:r>
            <a:r>
              <a:rPr lang="en-GB" sz="800">
                <a:solidFill>
                  <a:srgbClr val="1A1C1E"/>
                </a:solidFill>
                <a:latin typeface="Roboto Serif"/>
                <a:ea typeface="Roboto Serif"/>
                <a:cs typeface="Roboto Serif"/>
                <a:sym typeface="Roboto Serif"/>
              </a:rPr>
              <a:t> Accurate SV phasing can improve the imputation of missing genotypes and enhance the power of genome-wide association studies (GWAS) for SVs.</a:t>
            </a:r>
            <a:endParaRPr sz="800">
              <a:solidFill>
                <a:srgbClr val="1A1C1E"/>
              </a:solidFill>
              <a:latin typeface="Roboto Serif"/>
              <a:ea typeface="Roboto Serif"/>
              <a:cs typeface="Roboto Serif"/>
              <a:sym typeface="Roboto Serif"/>
            </a:endParaRPr>
          </a:p>
          <a:p>
            <a:pPr indent="-279400" lvl="0" marL="4572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Project Goal:</a:t>
            </a:r>
            <a:r>
              <a:rPr lang="en-GB" sz="800">
                <a:solidFill>
                  <a:srgbClr val="1A1C1E"/>
                </a:solidFill>
                <a:latin typeface="Roboto Serif"/>
                <a:ea typeface="Roboto Serif"/>
                <a:cs typeface="Roboto Serif"/>
                <a:sym typeface="Roboto Serif"/>
              </a:rPr>
              <a:t> This project aims to bridge this gap by developing a method to </a:t>
            </a:r>
            <a:r>
              <a:rPr b="1" lang="en-GB" sz="800">
                <a:solidFill>
                  <a:srgbClr val="1A1C1E"/>
                </a:solidFill>
                <a:latin typeface="Roboto Serif"/>
                <a:ea typeface="Roboto Serif"/>
                <a:cs typeface="Roboto Serif"/>
                <a:sym typeface="Roboto Serif"/>
              </a:rPr>
              <a:t>integrate information from pre-phased SNPs and phased read alignments to accurately estimate the haplotype phase of identified SVs.</a:t>
            </a:r>
            <a:endParaRPr b="1" sz="800">
              <a:solidFill>
                <a:srgbClr val="1A1C1E"/>
              </a:solidFill>
              <a:latin typeface="Roboto Serif"/>
              <a:ea typeface="Roboto Serif"/>
              <a:cs typeface="Roboto Serif"/>
              <a:sym typeface="Roboto Serif"/>
            </a:endParaRPr>
          </a:p>
          <a:p>
            <a:pPr indent="-279400" lvl="0" marL="457200" rtl="0" algn="just">
              <a:lnSpc>
                <a:spcPct val="142857"/>
              </a:lnSpc>
              <a:spcBef>
                <a:spcPts val="0"/>
              </a:spcBef>
              <a:spcAft>
                <a:spcPts val="0"/>
              </a:spcAft>
              <a:buClr>
                <a:srgbClr val="1A1C1E"/>
              </a:buClr>
              <a:buSzPts val="800"/>
              <a:buChar char="●"/>
            </a:pPr>
            <a:r>
              <a:rPr b="1" lang="en-GB" sz="800">
                <a:solidFill>
                  <a:srgbClr val="1A1C1E"/>
                </a:solidFill>
                <a:latin typeface="Roboto Serif"/>
                <a:ea typeface="Roboto Serif"/>
                <a:cs typeface="Roboto Serif"/>
                <a:sym typeface="Roboto Serif"/>
              </a:rPr>
              <a:t>Potential for Novelty:</a:t>
            </a:r>
            <a:r>
              <a:rPr lang="en-GB" sz="800">
                <a:solidFill>
                  <a:srgbClr val="1A1C1E"/>
                </a:solidFill>
                <a:latin typeface="Roboto Serif"/>
                <a:ea typeface="Roboto Serif"/>
                <a:cs typeface="Roboto Serif"/>
                <a:sym typeface="Roboto Serif"/>
              </a:rPr>
              <a:t> Developing a robust tool or algorithm that effectively combines these distinct but complementary sources of phasing information for SVs would be a valuable contribution to the genomics toolkit.</a:t>
            </a:r>
            <a:endParaRPr sz="800">
              <a:solidFill>
                <a:srgbClr val="1A1C1E"/>
              </a:solidFill>
              <a:latin typeface="Roboto Serif"/>
              <a:ea typeface="Roboto Serif"/>
              <a:cs typeface="Roboto Serif"/>
              <a:sym typeface="Roboto Serif"/>
            </a:endParaRPr>
          </a:p>
          <a:p>
            <a:pPr indent="0" lvl="0" marL="0" rtl="0" algn="just">
              <a:spcBef>
                <a:spcPts val="1100"/>
              </a:spcBef>
              <a:spcAft>
                <a:spcPts val="1200"/>
              </a:spcAft>
              <a:buNone/>
            </a:pPr>
            <a:r>
              <a:t/>
            </a:r>
            <a:endParaRPr sz="1700">
              <a:latin typeface="Roboto Serif"/>
              <a:ea typeface="Roboto Serif"/>
              <a:cs typeface="Roboto Serif"/>
              <a:sym typeface="Roboto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700">
                <a:latin typeface="Roboto Serif"/>
                <a:ea typeface="Roboto Serif"/>
                <a:cs typeface="Roboto Serif"/>
                <a:sym typeface="Roboto Serif"/>
              </a:rPr>
              <a:t>Example using phased vs. unphased genetic data, which directly illustrates the difference between genotype and haplotype.</a:t>
            </a:r>
            <a:endParaRPr b="1" sz="1700">
              <a:latin typeface="Roboto Serif"/>
              <a:ea typeface="Roboto Serif"/>
              <a:cs typeface="Roboto Serif"/>
              <a:sym typeface="Roboto Serif"/>
            </a:endParaRPr>
          </a:p>
          <a:p>
            <a:pPr indent="0" lvl="0" marL="0" rtl="0" algn="l">
              <a:spcBef>
                <a:spcPts val="1200"/>
              </a:spcBef>
              <a:spcAft>
                <a:spcPts val="0"/>
              </a:spcAft>
              <a:buNone/>
            </a:pPr>
            <a:r>
              <a:t/>
            </a:r>
            <a:endParaRPr/>
          </a:p>
        </p:txBody>
      </p:sp>
      <p:sp>
        <p:nvSpPr>
          <p:cNvPr id="73" name="Google Shape;73;p16"/>
          <p:cNvSpPr txBox="1"/>
          <p:nvPr/>
        </p:nvSpPr>
        <p:spPr>
          <a:xfrm>
            <a:off x="110725" y="852900"/>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rPr>
              <a:t>Suppose we look at </a:t>
            </a:r>
            <a:r>
              <a:rPr b="1" lang="en-GB" sz="1800">
                <a:solidFill>
                  <a:schemeClr val="dk1"/>
                </a:solidFill>
              </a:rPr>
              <a:t>3 SNPs (single nucleotide polymorphisms)</a:t>
            </a:r>
            <a:r>
              <a:rPr lang="en-GB" sz="1800">
                <a:solidFill>
                  <a:schemeClr val="dk1"/>
                </a:solidFill>
              </a:rPr>
              <a:t> in a person’s genome:</a:t>
            </a:r>
            <a:endParaRPr/>
          </a:p>
        </p:txBody>
      </p:sp>
      <p:graphicFrame>
        <p:nvGraphicFramePr>
          <p:cNvPr id="74" name="Google Shape;74;p16"/>
          <p:cNvGraphicFramePr/>
          <p:nvPr/>
        </p:nvGraphicFramePr>
        <p:xfrm>
          <a:off x="3232000" y="1799625"/>
          <a:ext cx="3000000" cy="3000000"/>
        </p:xfrm>
        <a:graphic>
          <a:graphicData uri="http://schemas.openxmlformats.org/drawingml/2006/table">
            <a:tbl>
              <a:tblPr>
                <a:noFill/>
                <a:tableStyleId>{52134538-2DF3-428E-8C77-128757F769B4}</a:tableStyleId>
              </a:tblPr>
              <a:tblGrid>
                <a:gridCol w="952500"/>
                <a:gridCol w="952500"/>
              </a:tblGrid>
              <a:tr h="333375">
                <a:tc>
                  <a:txBody>
                    <a:bodyPr/>
                    <a:lstStyle/>
                    <a:p>
                      <a:pPr indent="0" lvl="0" marL="0" rtl="0" algn="ctr">
                        <a:lnSpc>
                          <a:spcPct val="115000"/>
                        </a:lnSpc>
                        <a:spcBef>
                          <a:spcPts val="0"/>
                        </a:spcBef>
                        <a:spcAft>
                          <a:spcPts val="0"/>
                        </a:spcAft>
                        <a:buNone/>
                      </a:pPr>
                      <a:r>
                        <a:rPr b="1" lang="en-GB" sz="1000"/>
                        <a:t>SNP Position</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GB" sz="1000"/>
                        <a:t>Possible Alleles</a:t>
                      </a:r>
                      <a:endParaRPr b="1"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SNP1</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A / G</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SNP2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C / T</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GB" sz="1000"/>
                        <a:t>SNP3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000"/>
                        <a:t>G / A</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75" name="Google Shape;75;p16"/>
          <p:cNvSpPr txBox="1"/>
          <p:nvPr/>
        </p:nvSpPr>
        <p:spPr>
          <a:xfrm>
            <a:off x="2684500" y="3105650"/>
            <a:ext cx="3000000" cy="135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GB" sz="1000">
                <a:solidFill>
                  <a:schemeClr val="dk1"/>
                </a:solidFill>
              </a:rPr>
              <a:t>This person has the following genotypes:</a:t>
            </a:r>
            <a:endParaRPr b="1" sz="1000">
              <a:solidFill>
                <a:schemeClr val="dk1"/>
              </a:solidFill>
            </a:endParaRPr>
          </a:p>
          <a:p>
            <a:pPr indent="-292100" lvl="0" marL="457200" rtl="0" algn="l">
              <a:lnSpc>
                <a:spcPct val="115000"/>
              </a:lnSpc>
              <a:spcBef>
                <a:spcPts val="1000"/>
              </a:spcBef>
              <a:spcAft>
                <a:spcPts val="0"/>
              </a:spcAft>
              <a:buClr>
                <a:schemeClr val="dk1"/>
              </a:buClr>
              <a:buSzPts val="1000"/>
              <a:buChar char="●"/>
            </a:pPr>
            <a:r>
              <a:rPr b="1" lang="en-GB" sz="1000">
                <a:solidFill>
                  <a:schemeClr val="dk1"/>
                </a:solidFill>
              </a:rPr>
              <a:t>SNP1: A / G</a:t>
            </a:r>
            <a:br>
              <a:rPr b="1" lang="en-GB" sz="1000">
                <a:solidFill>
                  <a:schemeClr val="dk1"/>
                </a:solidFill>
              </a:rPr>
            </a:br>
            <a:endParaRPr b="1"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GB" sz="1000">
                <a:solidFill>
                  <a:schemeClr val="dk1"/>
                </a:solidFill>
              </a:rPr>
              <a:t>SNP2: C / T</a:t>
            </a:r>
            <a:br>
              <a:rPr b="1" lang="en-GB" sz="1000">
                <a:solidFill>
                  <a:schemeClr val="dk1"/>
                </a:solidFill>
              </a:rPr>
            </a:br>
            <a:endParaRPr b="1" sz="1000">
              <a:solidFill>
                <a:schemeClr val="dk1"/>
              </a:solidFill>
            </a:endParaRPr>
          </a:p>
          <a:p>
            <a:pPr indent="-292100" lvl="0" marL="457200" rtl="0" algn="l">
              <a:lnSpc>
                <a:spcPct val="115000"/>
              </a:lnSpc>
              <a:spcBef>
                <a:spcPts val="0"/>
              </a:spcBef>
              <a:spcAft>
                <a:spcPts val="0"/>
              </a:spcAft>
              <a:buClr>
                <a:schemeClr val="dk1"/>
              </a:buClr>
              <a:buSzPts val="1000"/>
              <a:buChar char="●"/>
            </a:pPr>
            <a:r>
              <a:rPr b="1" lang="en-GB" sz="1000">
                <a:solidFill>
                  <a:schemeClr val="dk1"/>
                </a:solidFill>
              </a:rPr>
              <a:t>SNP3: G / A</a:t>
            </a:r>
            <a:endParaRPr b="1" sz="1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20">
                <a:latin typeface="Roboto Serif"/>
                <a:ea typeface="Roboto Serif"/>
                <a:cs typeface="Roboto Serif"/>
                <a:sym typeface="Roboto Serif"/>
              </a:rPr>
              <a:t>Unphased Data (Genotype Only):</a:t>
            </a:r>
            <a:endParaRPr sz="1820">
              <a:latin typeface="Roboto Serif"/>
              <a:ea typeface="Roboto Serif"/>
              <a:cs typeface="Roboto Serif"/>
              <a:sym typeface="Roboto Serif"/>
            </a:endParaRPr>
          </a:p>
        </p:txBody>
      </p:sp>
      <p:sp>
        <p:nvSpPr>
          <p:cNvPr id="81" name="Google Shape;81;p17"/>
          <p:cNvSpPr txBox="1"/>
          <p:nvPr/>
        </p:nvSpPr>
        <p:spPr>
          <a:xfrm>
            <a:off x="0" y="455775"/>
            <a:ext cx="9551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Serif"/>
                <a:ea typeface="Roboto Serif"/>
                <a:cs typeface="Roboto Serif"/>
                <a:sym typeface="Roboto Serif"/>
              </a:rPr>
              <a:t>This tells us </a:t>
            </a:r>
            <a:r>
              <a:rPr i="1" lang="en-GB">
                <a:solidFill>
                  <a:schemeClr val="dk1"/>
                </a:solidFill>
                <a:latin typeface="Roboto Serif"/>
                <a:ea typeface="Roboto Serif"/>
                <a:cs typeface="Roboto Serif"/>
                <a:sym typeface="Roboto Serif"/>
              </a:rPr>
              <a:t>what variants</a:t>
            </a:r>
            <a:r>
              <a:rPr lang="en-GB">
                <a:solidFill>
                  <a:schemeClr val="dk1"/>
                </a:solidFill>
                <a:latin typeface="Roboto Serif"/>
                <a:ea typeface="Roboto Serif"/>
                <a:cs typeface="Roboto Serif"/>
                <a:sym typeface="Roboto Serif"/>
              </a:rPr>
              <a:t> the person has at each site, but not </a:t>
            </a:r>
            <a:r>
              <a:rPr i="1" lang="en-GB">
                <a:solidFill>
                  <a:schemeClr val="dk1"/>
                </a:solidFill>
                <a:latin typeface="Roboto Serif"/>
                <a:ea typeface="Roboto Serif"/>
                <a:cs typeface="Roboto Serif"/>
                <a:sym typeface="Roboto Serif"/>
              </a:rPr>
              <a:t>which variants are on the same chromosome</a:t>
            </a:r>
            <a:r>
              <a:rPr lang="en-GB">
                <a:solidFill>
                  <a:schemeClr val="dk1"/>
                </a:solidFill>
                <a:latin typeface="Roboto Serif"/>
                <a:ea typeface="Roboto Serif"/>
                <a:cs typeface="Roboto Serif"/>
                <a:sym typeface="Roboto Serif"/>
              </a:rPr>
              <a:t>. For example:</a:t>
            </a:r>
            <a:endParaRPr>
              <a:latin typeface="Roboto Serif"/>
              <a:ea typeface="Roboto Serif"/>
              <a:cs typeface="Roboto Serif"/>
              <a:sym typeface="Roboto Serif"/>
            </a:endParaRPr>
          </a:p>
        </p:txBody>
      </p:sp>
      <p:sp>
        <p:nvSpPr>
          <p:cNvPr id="82" name="Google Shape;82;p17"/>
          <p:cNvSpPr txBox="1"/>
          <p:nvPr/>
        </p:nvSpPr>
        <p:spPr>
          <a:xfrm>
            <a:off x="123700" y="11979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Serif"/>
                <a:ea typeface="Roboto Serif"/>
                <a:cs typeface="Roboto Serif"/>
                <a:sym typeface="Roboto Serif"/>
              </a:rPr>
              <a:t>Genotype:  A/G   C/T   G/A</a:t>
            </a:r>
            <a:endParaRPr>
              <a:solidFill>
                <a:schemeClr val="dk1"/>
              </a:solidFill>
              <a:latin typeface="Roboto Serif"/>
              <a:ea typeface="Roboto Serif"/>
              <a:cs typeface="Roboto Serif"/>
              <a:sym typeface="Roboto Serif"/>
            </a:endParaRPr>
          </a:p>
          <a:p>
            <a:pPr indent="0" lvl="0" marL="0" rtl="0" algn="l">
              <a:spcBef>
                <a:spcPts val="0"/>
              </a:spcBef>
              <a:spcAft>
                <a:spcPts val="0"/>
              </a:spcAft>
              <a:buNone/>
            </a:pPr>
            <a:r>
              <a:t/>
            </a:r>
            <a:endParaRPr>
              <a:solidFill>
                <a:schemeClr val="dk1"/>
              </a:solidFill>
            </a:endParaRPr>
          </a:p>
        </p:txBody>
      </p:sp>
      <p:sp>
        <p:nvSpPr>
          <p:cNvPr id="83" name="Google Shape;83;p17"/>
          <p:cNvSpPr txBox="1"/>
          <p:nvPr/>
        </p:nvSpPr>
        <p:spPr>
          <a:xfrm>
            <a:off x="0" y="1686300"/>
            <a:ext cx="8197200" cy="274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GB">
                <a:solidFill>
                  <a:schemeClr val="dk1"/>
                </a:solidFill>
                <a:latin typeface="Roboto Serif"/>
                <a:ea typeface="Roboto Serif"/>
                <a:cs typeface="Roboto Serif"/>
                <a:sym typeface="Roboto Serif"/>
              </a:rPr>
              <a:t>From this, we know the person has:</a:t>
            </a:r>
            <a:endParaRPr>
              <a:solidFill>
                <a:schemeClr val="dk1"/>
              </a:solidFill>
              <a:latin typeface="Roboto Serif"/>
              <a:ea typeface="Roboto Serif"/>
              <a:cs typeface="Roboto Serif"/>
              <a:sym typeface="Roboto Serif"/>
            </a:endParaRPr>
          </a:p>
          <a:p>
            <a:pPr indent="-317500" lvl="0" marL="457200" rtl="0" algn="l">
              <a:lnSpc>
                <a:spcPct val="115000"/>
              </a:lnSpc>
              <a:spcBef>
                <a:spcPts val="1400"/>
              </a:spcBef>
              <a:spcAft>
                <a:spcPts val="0"/>
              </a:spcAft>
              <a:buClr>
                <a:schemeClr val="dk1"/>
              </a:buClr>
              <a:buSzPts val="1400"/>
              <a:buFont typeface="Roboto Serif"/>
              <a:buChar char="●"/>
            </a:pPr>
            <a:r>
              <a:rPr lang="en-GB">
                <a:solidFill>
                  <a:schemeClr val="dk1"/>
                </a:solidFill>
                <a:latin typeface="Roboto Serif"/>
                <a:ea typeface="Roboto Serif"/>
                <a:cs typeface="Roboto Serif"/>
                <a:sym typeface="Roboto Serif"/>
              </a:rPr>
              <a:t>One A and one G at SNP1</a:t>
            </a:r>
            <a:br>
              <a:rPr lang="en-GB">
                <a:solidFill>
                  <a:schemeClr val="dk1"/>
                </a:solidFill>
                <a:latin typeface="Roboto Serif"/>
                <a:ea typeface="Roboto Serif"/>
                <a:cs typeface="Roboto Serif"/>
                <a:sym typeface="Roboto Serif"/>
              </a:rPr>
            </a:br>
            <a:endParaRPr>
              <a:solidFill>
                <a:schemeClr val="dk1"/>
              </a:solidFill>
              <a:latin typeface="Roboto Serif"/>
              <a:ea typeface="Roboto Serif"/>
              <a:cs typeface="Roboto Serif"/>
              <a:sym typeface="Roboto Serif"/>
            </a:endParaRPr>
          </a:p>
          <a:p>
            <a:pPr indent="-317500" lvl="0" marL="457200" rtl="0" algn="l">
              <a:lnSpc>
                <a:spcPct val="115000"/>
              </a:lnSpc>
              <a:spcBef>
                <a:spcPts val="0"/>
              </a:spcBef>
              <a:spcAft>
                <a:spcPts val="0"/>
              </a:spcAft>
              <a:buClr>
                <a:schemeClr val="dk1"/>
              </a:buClr>
              <a:buSzPts val="1400"/>
              <a:buFont typeface="Roboto Serif"/>
              <a:buChar char="●"/>
            </a:pPr>
            <a:r>
              <a:rPr lang="en-GB">
                <a:solidFill>
                  <a:schemeClr val="dk1"/>
                </a:solidFill>
                <a:latin typeface="Roboto Serif"/>
                <a:ea typeface="Roboto Serif"/>
                <a:cs typeface="Roboto Serif"/>
                <a:sym typeface="Roboto Serif"/>
              </a:rPr>
              <a:t>One C and one T at SNP2</a:t>
            </a:r>
            <a:br>
              <a:rPr lang="en-GB">
                <a:solidFill>
                  <a:schemeClr val="dk1"/>
                </a:solidFill>
                <a:latin typeface="Roboto Serif"/>
                <a:ea typeface="Roboto Serif"/>
                <a:cs typeface="Roboto Serif"/>
                <a:sym typeface="Roboto Serif"/>
              </a:rPr>
            </a:br>
            <a:endParaRPr>
              <a:solidFill>
                <a:schemeClr val="dk1"/>
              </a:solidFill>
              <a:latin typeface="Roboto Serif"/>
              <a:ea typeface="Roboto Serif"/>
              <a:cs typeface="Roboto Serif"/>
              <a:sym typeface="Roboto Serif"/>
            </a:endParaRPr>
          </a:p>
          <a:p>
            <a:pPr indent="-317500" lvl="0" marL="457200" rtl="0" algn="l">
              <a:lnSpc>
                <a:spcPct val="115000"/>
              </a:lnSpc>
              <a:spcBef>
                <a:spcPts val="0"/>
              </a:spcBef>
              <a:spcAft>
                <a:spcPts val="0"/>
              </a:spcAft>
              <a:buClr>
                <a:schemeClr val="dk1"/>
              </a:buClr>
              <a:buSzPts val="1400"/>
              <a:buFont typeface="Roboto Serif"/>
              <a:buChar char="●"/>
            </a:pPr>
            <a:r>
              <a:rPr lang="en-GB">
                <a:solidFill>
                  <a:schemeClr val="dk1"/>
                </a:solidFill>
                <a:latin typeface="Roboto Serif"/>
                <a:ea typeface="Roboto Serif"/>
                <a:cs typeface="Roboto Serif"/>
                <a:sym typeface="Roboto Serif"/>
              </a:rPr>
              <a:t>One G and one A at SNP3</a:t>
            </a:r>
            <a:br>
              <a:rPr lang="en-GB">
                <a:solidFill>
                  <a:schemeClr val="dk1"/>
                </a:solidFill>
                <a:latin typeface="Roboto Serif"/>
                <a:ea typeface="Roboto Serif"/>
                <a:cs typeface="Roboto Serif"/>
                <a:sym typeface="Roboto Serif"/>
              </a:rPr>
            </a:br>
            <a:endParaRPr>
              <a:solidFill>
                <a:schemeClr val="dk1"/>
              </a:solidFill>
              <a:latin typeface="Roboto Serif"/>
              <a:ea typeface="Roboto Serif"/>
              <a:cs typeface="Roboto Serif"/>
              <a:sym typeface="Roboto Serif"/>
            </a:endParaRPr>
          </a:p>
          <a:p>
            <a:pPr indent="0" lvl="0" marL="0" rtl="0" algn="l">
              <a:lnSpc>
                <a:spcPct val="115000"/>
              </a:lnSpc>
              <a:spcBef>
                <a:spcPts val="1400"/>
              </a:spcBef>
              <a:spcAft>
                <a:spcPts val="1400"/>
              </a:spcAft>
              <a:buNone/>
            </a:pPr>
            <a:r>
              <a:rPr lang="en-GB">
                <a:solidFill>
                  <a:schemeClr val="dk1"/>
                </a:solidFill>
                <a:latin typeface="Roboto Serif"/>
                <a:ea typeface="Roboto Serif"/>
                <a:cs typeface="Roboto Serif"/>
                <a:sym typeface="Roboto Serif"/>
              </a:rPr>
              <a:t>But we don’t know how the alleles are grouped. That is, we can’t say whether the "A" at SNP1 is on the same chromosome as the "C" or the "T" at SNP2.</a:t>
            </a:r>
            <a:endParaRPr>
              <a:solidFill>
                <a:schemeClr val="dk1"/>
              </a:solidFill>
              <a:latin typeface="Roboto Serif"/>
              <a:ea typeface="Roboto Serif"/>
              <a:cs typeface="Roboto Serif"/>
              <a:sym typeface="Roboto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20">
                <a:latin typeface="Roboto Serif"/>
                <a:ea typeface="Roboto Serif"/>
                <a:cs typeface="Roboto Serif"/>
                <a:sym typeface="Roboto Serif"/>
              </a:rPr>
              <a:t>Phased Data (Haplotypes Known):</a:t>
            </a:r>
            <a:endParaRPr sz="1820">
              <a:latin typeface="Roboto Serif"/>
              <a:ea typeface="Roboto Serif"/>
              <a:cs typeface="Roboto Serif"/>
              <a:sym typeface="Roboto Serif"/>
            </a:endParaRPr>
          </a:p>
        </p:txBody>
      </p:sp>
      <p:sp>
        <p:nvSpPr>
          <p:cNvPr id="89" name="Google Shape;89;p18"/>
          <p:cNvSpPr txBox="1"/>
          <p:nvPr/>
        </p:nvSpPr>
        <p:spPr>
          <a:xfrm>
            <a:off x="0" y="455775"/>
            <a:ext cx="9551400" cy="7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latin typeface="Roboto Serif"/>
                <a:ea typeface="Roboto Serif"/>
                <a:cs typeface="Roboto Serif"/>
                <a:sym typeface="Roboto Serif"/>
              </a:rPr>
              <a:t>Phasing tells us which alleles are on the same chromosome, i.e., reconstructing haplotypes.</a:t>
            </a:r>
            <a:endParaRPr>
              <a:solidFill>
                <a:schemeClr val="dk1"/>
              </a:solidFill>
              <a:latin typeface="Roboto Serif"/>
              <a:ea typeface="Roboto Serif"/>
              <a:cs typeface="Roboto Serif"/>
              <a:sym typeface="Roboto Serif"/>
            </a:endParaRPr>
          </a:p>
          <a:p>
            <a:pPr indent="0" lvl="0" marL="0" rtl="0" algn="l">
              <a:lnSpc>
                <a:spcPct val="115000"/>
              </a:lnSpc>
              <a:spcBef>
                <a:spcPts val="1200"/>
              </a:spcBef>
              <a:spcAft>
                <a:spcPts val="0"/>
              </a:spcAft>
              <a:buClr>
                <a:schemeClr val="dk1"/>
              </a:buClr>
              <a:buSzPts val="1100"/>
              <a:buFont typeface="Arial"/>
              <a:buNone/>
            </a:pPr>
            <a:r>
              <a:rPr lang="en-GB">
                <a:solidFill>
                  <a:schemeClr val="dk1"/>
                </a:solidFill>
                <a:latin typeface="Roboto Serif"/>
                <a:ea typeface="Roboto Serif"/>
                <a:cs typeface="Roboto Serif"/>
                <a:sym typeface="Roboto Serif"/>
              </a:rPr>
              <a:t>Example of phased data:</a:t>
            </a:r>
            <a:endParaRPr>
              <a:solidFill>
                <a:schemeClr val="dk1"/>
              </a:solidFill>
              <a:latin typeface="Roboto Serif"/>
              <a:ea typeface="Roboto Serif"/>
              <a:cs typeface="Roboto Serif"/>
              <a:sym typeface="Roboto Serif"/>
            </a:endParaRPr>
          </a:p>
          <a:p>
            <a:pPr indent="0" lvl="0" marL="0" rtl="0" algn="l">
              <a:spcBef>
                <a:spcPts val="1200"/>
              </a:spcBef>
              <a:spcAft>
                <a:spcPts val="0"/>
              </a:spcAft>
              <a:buNone/>
            </a:pPr>
            <a:r>
              <a:t/>
            </a:r>
            <a:endParaRPr>
              <a:solidFill>
                <a:schemeClr val="dk1"/>
              </a:solidFill>
              <a:latin typeface="Roboto Serif"/>
              <a:ea typeface="Roboto Serif"/>
              <a:cs typeface="Roboto Serif"/>
              <a:sym typeface="Roboto Serif"/>
            </a:endParaRPr>
          </a:p>
        </p:txBody>
      </p:sp>
      <p:sp>
        <p:nvSpPr>
          <p:cNvPr id="90" name="Google Shape;90;p18"/>
          <p:cNvSpPr txBox="1"/>
          <p:nvPr/>
        </p:nvSpPr>
        <p:spPr>
          <a:xfrm>
            <a:off x="0" y="1686300"/>
            <a:ext cx="81972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1400"/>
              </a:spcAft>
              <a:buNone/>
            </a:pPr>
            <a:r>
              <a:t/>
            </a:r>
            <a:endParaRPr>
              <a:solidFill>
                <a:schemeClr val="dk1"/>
              </a:solidFill>
            </a:endParaRPr>
          </a:p>
        </p:txBody>
      </p:sp>
      <p:sp>
        <p:nvSpPr>
          <p:cNvPr id="91" name="Google Shape;91;p18"/>
          <p:cNvSpPr txBox="1"/>
          <p:nvPr/>
        </p:nvSpPr>
        <p:spPr>
          <a:xfrm>
            <a:off x="0" y="1438875"/>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Roboto Serif"/>
                <a:ea typeface="Roboto Serif"/>
                <a:cs typeface="Roboto Serif"/>
                <a:sym typeface="Roboto Serif"/>
              </a:rPr>
              <a:t>Haplotype 1: A   C   G</a:t>
            </a:r>
            <a:endParaRPr>
              <a:solidFill>
                <a:schemeClr val="dk1"/>
              </a:solidFill>
              <a:latin typeface="Roboto Serif"/>
              <a:ea typeface="Roboto Serif"/>
              <a:cs typeface="Roboto Serif"/>
              <a:sym typeface="Roboto Serif"/>
            </a:endParaRPr>
          </a:p>
          <a:p>
            <a:pPr indent="0" lvl="0" marL="0" rtl="0" algn="l">
              <a:spcBef>
                <a:spcPts val="0"/>
              </a:spcBef>
              <a:spcAft>
                <a:spcPts val="0"/>
              </a:spcAft>
              <a:buNone/>
            </a:pPr>
            <a:r>
              <a:rPr lang="en-GB">
                <a:solidFill>
                  <a:schemeClr val="dk1"/>
                </a:solidFill>
                <a:latin typeface="Roboto Serif"/>
                <a:ea typeface="Roboto Serif"/>
                <a:cs typeface="Roboto Serif"/>
                <a:sym typeface="Roboto Serif"/>
              </a:rPr>
              <a:t>Haplotype 2: G   T   A</a:t>
            </a:r>
            <a:endParaRPr>
              <a:solidFill>
                <a:schemeClr val="dk1"/>
              </a:solidFill>
              <a:latin typeface="Roboto Serif"/>
              <a:ea typeface="Roboto Serif"/>
              <a:cs typeface="Roboto Serif"/>
              <a:sym typeface="Roboto Serif"/>
            </a:endParaRPr>
          </a:p>
          <a:p>
            <a:pPr indent="0" lvl="0" marL="0" rtl="0" algn="l">
              <a:spcBef>
                <a:spcPts val="0"/>
              </a:spcBef>
              <a:spcAft>
                <a:spcPts val="0"/>
              </a:spcAft>
              <a:buNone/>
            </a:pPr>
            <a:r>
              <a:t/>
            </a:r>
            <a:endParaRPr>
              <a:solidFill>
                <a:schemeClr val="dk1"/>
              </a:solidFill>
              <a:latin typeface="Roboto Serif"/>
              <a:ea typeface="Roboto Serif"/>
              <a:cs typeface="Roboto Serif"/>
              <a:sym typeface="Roboto Serif"/>
            </a:endParaRPr>
          </a:p>
        </p:txBody>
      </p:sp>
      <p:sp>
        <p:nvSpPr>
          <p:cNvPr id="92" name="Google Shape;92;p18"/>
          <p:cNvSpPr txBox="1"/>
          <p:nvPr/>
        </p:nvSpPr>
        <p:spPr>
          <a:xfrm>
            <a:off x="0" y="2171125"/>
            <a:ext cx="8861100" cy="22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lang="en-GB">
                <a:solidFill>
                  <a:schemeClr val="dk1"/>
                </a:solidFill>
                <a:latin typeface="Roboto Serif"/>
                <a:ea typeface="Roboto Serif"/>
                <a:cs typeface="Roboto Serif"/>
                <a:sym typeface="Roboto Serif"/>
              </a:rPr>
              <a:t>This means:</a:t>
            </a:r>
            <a:endParaRPr>
              <a:solidFill>
                <a:schemeClr val="dk1"/>
              </a:solidFill>
              <a:latin typeface="Roboto Serif"/>
              <a:ea typeface="Roboto Serif"/>
              <a:cs typeface="Roboto Serif"/>
              <a:sym typeface="Roboto Serif"/>
            </a:endParaRPr>
          </a:p>
          <a:p>
            <a:pPr indent="-317500" lvl="0" marL="457200" rtl="0" algn="l">
              <a:lnSpc>
                <a:spcPct val="115000"/>
              </a:lnSpc>
              <a:spcBef>
                <a:spcPts val="1400"/>
              </a:spcBef>
              <a:spcAft>
                <a:spcPts val="0"/>
              </a:spcAft>
              <a:buClr>
                <a:schemeClr val="dk1"/>
              </a:buClr>
              <a:buSzPts val="1400"/>
              <a:buFont typeface="Roboto Serif"/>
              <a:buChar char="●"/>
            </a:pPr>
            <a:r>
              <a:rPr lang="en-GB">
                <a:solidFill>
                  <a:schemeClr val="dk1"/>
                </a:solidFill>
                <a:latin typeface="Roboto Serif"/>
                <a:ea typeface="Roboto Serif"/>
                <a:cs typeface="Roboto Serif"/>
                <a:sym typeface="Roboto Serif"/>
              </a:rPr>
              <a:t>One chromosome (say, maternal) has the alleles A-C-G.</a:t>
            </a:r>
            <a:br>
              <a:rPr lang="en-GB">
                <a:solidFill>
                  <a:schemeClr val="dk1"/>
                </a:solidFill>
                <a:latin typeface="Roboto Serif"/>
                <a:ea typeface="Roboto Serif"/>
                <a:cs typeface="Roboto Serif"/>
                <a:sym typeface="Roboto Serif"/>
              </a:rPr>
            </a:br>
            <a:endParaRPr>
              <a:solidFill>
                <a:schemeClr val="dk1"/>
              </a:solidFill>
              <a:latin typeface="Roboto Serif"/>
              <a:ea typeface="Roboto Serif"/>
              <a:cs typeface="Roboto Serif"/>
              <a:sym typeface="Roboto Serif"/>
            </a:endParaRPr>
          </a:p>
          <a:p>
            <a:pPr indent="-317500" lvl="0" marL="457200" rtl="0" algn="l">
              <a:lnSpc>
                <a:spcPct val="115000"/>
              </a:lnSpc>
              <a:spcBef>
                <a:spcPts val="0"/>
              </a:spcBef>
              <a:spcAft>
                <a:spcPts val="0"/>
              </a:spcAft>
              <a:buClr>
                <a:schemeClr val="dk1"/>
              </a:buClr>
              <a:buSzPts val="1400"/>
              <a:buFont typeface="Roboto Serif"/>
              <a:buChar char="●"/>
            </a:pPr>
            <a:r>
              <a:rPr lang="en-GB">
                <a:solidFill>
                  <a:schemeClr val="dk1"/>
                </a:solidFill>
                <a:latin typeface="Roboto Serif"/>
                <a:ea typeface="Roboto Serif"/>
                <a:cs typeface="Roboto Serif"/>
                <a:sym typeface="Roboto Serif"/>
              </a:rPr>
              <a:t>The other (paternal) has G-T-A.</a:t>
            </a:r>
            <a:br>
              <a:rPr lang="en-GB">
                <a:solidFill>
                  <a:schemeClr val="dk1"/>
                </a:solidFill>
                <a:latin typeface="Roboto Serif"/>
                <a:ea typeface="Roboto Serif"/>
                <a:cs typeface="Roboto Serif"/>
                <a:sym typeface="Roboto Serif"/>
              </a:rPr>
            </a:br>
            <a:endParaRPr>
              <a:solidFill>
                <a:schemeClr val="dk1"/>
              </a:solidFill>
              <a:latin typeface="Roboto Serif"/>
              <a:ea typeface="Roboto Serif"/>
              <a:cs typeface="Roboto Serif"/>
              <a:sym typeface="Roboto Serif"/>
            </a:endParaRPr>
          </a:p>
          <a:p>
            <a:pPr indent="0" lvl="0" marL="0" rtl="0" algn="l">
              <a:lnSpc>
                <a:spcPct val="115000"/>
              </a:lnSpc>
              <a:spcBef>
                <a:spcPts val="1400"/>
              </a:spcBef>
              <a:spcAft>
                <a:spcPts val="1400"/>
              </a:spcAft>
              <a:buNone/>
            </a:pPr>
            <a:r>
              <a:rPr lang="en-GB">
                <a:solidFill>
                  <a:schemeClr val="dk1"/>
                </a:solidFill>
                <a:latin typeface="Roboto Serif"/>
                <a:ea typeface="Roboto Serif"/>
                <a:cs typeface="Roboto Serif"/>
                <a:sym typeface="Roboto Serif"/>
              </a:rPr>
              <a:t>So now we not only know the variants, but we know how they are linked — which is crucial for understanding inheritance patterns, allele interactions, and recombination.</a:t>
            </a:r>
            <a:endParaRPr>
              <a:solidFill>
                <a:schemeClr val="dk1"/>
              </a:solidFill>
              <a:latin typeface="Roboto Serif"/>
              <a:ea typeface="Roboto Serif"/>
              <a:cs typeface="Roboto Serif"/>
              <a:sym typeface="Roboto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279975" y="2279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oboto Serif"/>
                <a:ea typeface="Roboto Serif"/>
                <a:cs typeface="Roboto Serif"/>
                <a:sym typeface="Roboto Serif"/>
              </a:rPr>
              <a:t>How phased and unphased SV call looks like?</a:t>
            </a:r>
            <a:endParaRPr b="1">
              <a:latin typeface="Roboto Serif"/>
              <a:ea typeface="Roboto Serif"/>
              <a:cs typeface="Roboto Serif"/>
              <a:sym typeface="Roboto Serif"/>
            </a:endParaRPr>
          </a:p>
        </p:txBody>
      </p:sp>
      <p:sp>
        <p:nvSpPr>
          <p:cNvPr id="98" name="Google Shape;98;p19"/>
          <p:cNvSpPr txBox="1"/>
          <p:nvPr>
            <p:ph idx="1" type="body"/>
          </p:nvPr>
        </p:nvSpPr>
        <p:spPr>
          <a:xfrm>
            <a:off x="905100" y="1015525"/>
            <a:ext cx="8520600" cy="142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latin typeface="Courier New"/>
                <a:ea typeface="Courier New"/>
                <a:cs typeface="Courier New"/>
                <a:sym typeface="Courier New"/>
              </a:rPr>
              <a:t>chr1 	820928	svim_asm.INS.3	PASS	SVTYPE=INS;END=820928;SVLEN=247;READS=contig_3369,contig_3369	GT	</a:t>
            </a:r>
            <a:r>
              <a:rPr lang="en-GB" sz="1500">
                <a:solidFill>
                  <a:schemeClr val="dk1"/>
                </a:solidFill>
                <a:highlight>
                  <a:srgbClr val="FFFF00"/>
                </a:highlight>
                <a:latin typeface="Courier New"/>
                <a:ea typeface="Courier New"/>
                <a:cs typeface="Courier New"/>
                <a:sym typeface="Courier New"/>
              </a:rPr>
              <a:t>1|1</a:t>
            </a:r>
            <a:r>
              <a:rPr lang="en-GB" sz="1500">
                <a:solidFill>
                  <a:schemeClr val="dk1"/>
                </a:solidFill>
                <a:latin typeface="Courier New"/>
                <a:ea typeface="Courier New"/>
                <a:cs typeface="Courier New"/>
                <a:sym typeface="Courier New"/>
              </a:rPr>
              <a:t>	</a:t>
            </a:r>
            <a:endParaRPr sz="15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GB" sz="1500">
                <a:solidFill>
                  <a:schemeClr val="dk1"/>
                </a:solidFill>
                <a:latin typeface="Courier New"/>
                <a:ea typeface="Courier New"/>
                <a:cs typeface="Courier New"/>
                <a:sym typeface="Courier New"/>
              </a:rPr>
              <a:t>c</a:t>
            </a:r>
            <a:r>
              <a:rPr lang="en-GB" sz="1500">
                <a:solidFill>
                  <a:schemeClr val="dk1"/>
                </a:solidFill>
                <a:latin typeface="Courier New"/>
                <a:ea typeface="Courier New"/>
                <a:cs typeface="Courier New"/>
                <a:sym typeface="Courier New"/>
              </a:rPr>
              <a:t>hr1</a:t>
            </a:r>
            <a:r>
              <a:rPr lang="en-GB" sz="1500">
                <a:solidFill>
                  <a:schemeClr val="dk1"/>
                </a:solidFill>
                <a:latin typeface="Courier New"/>
                <a:ea typeface="Courier New"/>
                <a:cs typeface="Courier New"/>
                <a:sym typeface="Courier New"/>
              </a:rPr>
              <a:t> 820928	N	&lt;INS&gt;	PASS	SVLEN=102;SVTYPE=INS;END=821030;CONFIDENCE=0.797674	GT	./.	./.</a:t>
            </a:r>
            <a:endParaRPr sz="150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a:p>
        </p:txBody>
      </p:sp>
      <p:sp>
        <p:nvSpPr>
          <p:cNvPr id="99" name="Google Shape;99;p19"/>
          <p:cNvSpPr txBox="1"/>
          <p:nvPr/>
        </p:nvSpPr>
        <p:spPr>
          <a:xfrm>
            <a:off x="1001000" y="2884250"/>
            <a:ext cx="7926000" cy="14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t>chr1	934022	svim_asm.DEL.6		.	PASS	SVTYPE=DEL;END=934861;SVLEN=-839;READS=contig_1419	GT	</a:t>
            </a:r>
            <a:r>
              <a:rPr lang="en-GB" sz="1500">
                <a:highlight>
                  <a:srgbClr val="FFFF00"/>
                </a:highlight>
              </a:rPr>
              <a:t>1|0</a:t>
            </a:r>
            <a:r>
              <a:rPr lang="en-GB" sz="1500"/>
              <a:t>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GB" sz="1500"/>
              <a:t>chr1	934100	.	N	&lt;DEL&gt;	.	PASS	SVLEN=841;SVTYPE=DEL;END=934941;CONFIDENCE=0.99136	GT	./.	./.</a:t>
            </a:r>
            <a:endParaRPr sz="1500"/>
          </a:p>
        </p:txBody>
      </p:sp>
      <p:sp>
        <p:nvSpPr>
          <p:cNvPr id="100" name="Google Shape;100;p19"/>
          <p:cNvSpPr txBox="1"/>
          <p:nvPr/>
        </p:nvSpPr>
        <p:spPr>
          <a:xfrm>
            <a:off x="0" y="1198100"/>
            <a:ext cx="826800" cy="369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rPr>
              <a:t>Phased</a:t>
            </a:r>
            <a:endParaRPr b="1" sz="1200">
              <a:solidFill>
                <a:schemeClr val="dk2"/>
              </a:solidFill>
            </a:endParaRPr>
          </a:p>
        </p:txBody>
      </p:sp>
      <p:sp>
        <p:nvSpPr>
          <p:cNvPr id="101" name="Google Shape;101;p19"/>
          <p:cNvSpPr txBox="1"/>
          <p:nvPr/>
        </p:nvSpPr>
        <p:spPr>
          <a:xfrm>
            <a:off x="0" y="1851825"/>
            <a:ext cx="950700" cy="369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rPr>
              <a:t>Unphased</a:t>
            </a:r>
            <a:endParaRPr b="1" sz="1200">
              <a:solidFill>
                <a:schemeClr val="dk2"/>
              </a:solidFill>
            </a:endParaRPr>
          </a:p>
        </p:txBody>
      </p:sp>
      <p:sp>
        <p:nvSpPr>
          <p:cNvPr id="102" name="Google Shape;102;p19"/>
          <p:cNvSpPr txBox="1"/>
          <p:nvPr/>
        </p:nvSpPr>
        <p:spPr>
          <a:xfrm>
            <a:off x="0" y="3004250"/>
            <a:ext cx="826800" cy="369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rPr>
              <a:t>Phased</a:t>
            </a:r>
            <a:endParaRPr b="1" sz="1200">
              <a:solidFill>
                <a:schemeClr val="dk2"/>
              </a:solidFill>
            </a:endParaRPr>
          </a:p>
        </p:txBody>
      </p:sp>
      <p:sp>
        <p:nvSpPr>
          <p:cNvPr id="103" name="Google Shape;103;p19"/>
          <p:cNvSpPr txBox="1"/>
          <p:nvPr/>
        </p:nvSpPr>
        <p:spPr>
          <a:xfrm>
            <a:off x="0" y="3657975"/>
            <a:ext cx="950700" cy="369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2"/>
                </a:solidFill>
              </a:rPr>
              <a:t>Unphased</a:t>
            </a:r>
            <a:endParaRPr b="1" sz="1200">
              <a:solidFill>
                <a:schemeClr val="dk2"/>
              </a:solidFill>
            </a:endParaRPr>
          </a:p>
        </p:txBody>
      </p:sp>
      <p:sp>
        <p:nvSpPr>
          <p:cNvPr id="104" name="Google Shape;104;p19"/>
          <p:cNvSpPr txBox="1"/>
          <p:nvPr/>
        </p:nvSpPr>
        <p:spPr>
          <a:xfrm>
            <a:off x="121550" y="4401275"/>
            <a:ext cx="8835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dk2"/>
                </a:solidFill>
                <a:highlight>
                  <a:srgbClr val="00FFFF"/>
                </a:highlight>
                <a:latin typeface="Roboto Serif"/>
                <a:ea typeface="Roboto Serif"/>
                <a:cs typeface="Roboto Serif"/>
                <a:sym typeface="Roboto Serif"/>
              </a:rPr>
              <a:t>Phased SVs from diploid assembly, unphased SVs are from alignment based </a:t>
            </a:r>
            <a:endParaRPr sz="1700">
              <a:solidFill>
                <a:schemeClr val="dk2"/>
              </a:solidFill>
              <a:highlight>
                <a:srgbClr val="00FFFF"/>
              </a:highlight>
              <a:latin typeface="Roboto Serif"/>
              <a:ea typeface="Roboto Serif"/>
              <a:cs typeface="Roboto Serif"/>
              <a:sym typeface="Roboto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GB" sz="2400">
                <a:latin typeface="Roboto Serif"/>
                <a:ea typeface="Roboto Serif"/>
                <a:cs typeface="Roboto Serif"/>
                <a:sym typeface="Roboto Serif"/>
              </a:rPr>
              <a:t>Pipeline</a:t>
            </a:r>
            <a:r>
              <a:rPr b="1" lang="en-GB" sz="2400">
                <a:latin typeface="Roboto Serif"/>
                <a:ea typeface="Roboto Serif"/>
                <a:cs typeface="Roboto Serif"/>
                <a:sym typeface="Roboto Serif"/>
              </a:rPr>
              <a:t> </a:t>
            </a:r>
            <a:endParaRPr b="1" sz="2400">
              <a:latin typeface="Roboto Serif"/>
              <a:ea typeface="Roboto Serif"/>
              <a:cs typeface="Roboto Serif"/>
              <a:sym typeface="Roboto Serif"/>
            </a:endParaRPr>
          </a:p>
        </p:txBody>
      </p:sp>
      <p:pic>
        <p:nvPicPr>
          <p:cNvPr id="110" name="Google Shape;110;p20" title="phasesv.drawio.png"/>
          <p:cNvPicPr preferRelativeResize="0"/>
          <p:nvPr/>
        </p:nvPicPr>
        <p:blipFill rotWithShape="1">
          <a:blip r:embed="rId3">
            <a:alphaModFix/>
          </a:blip>
          <a:srcRect b="34032" l="0" r="0" t="0"/>
          <a:stretch/>
        </p:blipFill>
        <p:spPr>
          <a:xfrm>
            <a:off x="1155100" y="884025"/>
            <a:ext cx="6450848" cy="2814100"/>
          </a:xfrm>
          <a:prstGeom prst="rect">
            <a:avLst/>
          </a:prstGeom>
          <a:noFill/>
          <a:ln>
            <a:noFill/>
          </a:ln>
        </p:spPr>
      </p:pic>
      <p:sp>
        <p:nvSpPr>
          <p:cNvPr id="111" name="Google Shape;111;p20"/>
          <p:cNvSpPr txBox="1"/>
          <p:nvPr/>
        </p:nvSpPr>
        <p:spPr>
          <a:xfrm>
            <a:off x="625025" y="4173400"/>
            <a:ext cx="7363800" cy="2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Roboto Serif"/>
                <a:ea typeface="Roboto Serif"/>
                <a:cs typeface="Roboto Serif"/>
                <a:sym typeface="Roboto Serif"/>
              </a:rPr>
              <a:t>Possible issues to resolve read-groups assignment</a:t>
            </a:r>
            <a:endParaRPr sz="1800">
              <a:solidFill>
                <a:schemeClr val="dk2"/>
              </a:solidFill>
              <a:latin typeface="Roboto Serif"/>
              <a:ea typeface="Roboto Serif"/>
              <a:cs typeface="Roboto Serif"/>
              <a:sym typeface="Roboto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graphicFrame>
        <p:nvGraphicFramePr>
          <p:cNvPr id="116" name="Google Shape;116;p21"/>
          <p:cNvGraphicFramePr/>
          <p:nvPr/>
        </p:nvGraphicFramePr>
        <p:xfrm>
          <a:off x="1239450" y="1407113"/>
          <a:ext cx="3000000" cy="3000000"/>
        </p:xfrm>
        <a:graphic>
          <a:graphicData uri="http://schemas.openxmlformats.org/drawingml/2006/table">
            <a:tbl>
              <a:tblPr>
                <a:noFill/>
                <a:tableStyleId>{C5A5F4A6-E9EA-40C1-9F4C-B02D4F5725E7}</a:tableStyleId>
              </a:tblPr>
              <a:tblGrid>
                <a:gridCol w="2457850"/>
                <a:gridCol w="2457850"/>
                <a:gridCol w="2573975"/>
              </a:tblGrid>
              <a:tr h="381000">
                <a:tc>
                  <a:txBody>
                    <a:bodyPr/>
                    <a:lstStyle/>
                    <a:p>
                      <a:pPr indent="0" lvl="0" marL="0" rtl="0" algn="ctr">
                        <a:spcBef>
                          <a:spcPts val="0"/>
                        </a:spcBef>
                        <a:spcAft>
                          <a:spcPts val="0"/>
                        </a:spcAft>
                        <a:buNone/>
                      </a:pPr>
                      <a:r>
                        <a:rPr b="1" lang="en-GB" sz="1300">
                          <a:highlight>
                            <a:srgbClr val="FFFF00"/>
                          </a:highlight>
                          <a:latin typeface="Roboto Serif"/>
                          <a:ea typeface="Roboto Serif"/>
                          <a:cs typeface="Roboto Serif"/>
                          <a:sym typeface="Roboto Serif"/>
                        </a:rPr>
                        <a:t>The Yoruban</a:t>
                      </a:r>
                      <a:endParaRPr b="1" sz="1300">
                        <a:highlight>
                          <a:srgbClr val="FFFF00"/>
                        </a:highlight>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300">
                          <a:highlight>
                            <a:srgbClr val="00FF00"/>
                          </a:highlight>
                          <a:latin typeface="Roboto Serif"/>
                          <a:ea typeface="Roboto Serif"/>
                          <a:cs typeface="Roboto Serif"/>
                          <a:sym typeface="Roboto Serif"/>
                        </a:rPr>
                        <a:t>The Puerto Rican</a:t>
                      </a:r>
                      <a:endParaRPr b="1" sz="1300">
                        <a:highlight>
                          <a:srgbClr val="00FF00"/>
                        </a:highlight>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GB" sz="1300">
                          <a:highlight>
                            <a:srgbClr val="F4CCCC"/>
                          </a:highlight>
                          <a:latin typeface="Roboto Serif"/>
                          <a:ea typeface="Roboto Serif"/>
                          <a:cs typeface="Roboto Serif"/>
                          <a:sym typeface="Roboto Serif"/>
                        </a:rPr>
                        <a:t>The Southern Han Chinese</a:t>
                      </a:r>
                      <a:endParaRPr b="1" sz="1300">
                        <a:highlight>
                          <a:srgbClr val="F4CCCC"/>
                        </a:highlight>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300">
                          <a:latin typeface="Roboto Serif"/>
                          <a:ea typeface="Roboto Serif"/>
                          <a:cs typeface="Roboto Serif"/>
                          <a:sym typeface="Roboto Serif"/>
                        </a:rPr>
                        <a:t>GM19238</a:t>
                      </a:r>
                      <a:endParaRPr sz="1300">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Serif"/>
                          <a:ea typeface="Roboto Serif"/>
                          <a:cs typeface="Roboto Serif"/>
                          <a:sym typeface="Roboto Serif"/>
                        </a:rPr>
                        <a:t>HG00731</a:t>
                      </a:r>
                      <a:endParaRPr sz="1300">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Serif"/>
                          <a:ea typeface="Roboto Serif"/>
                          <a:cs typeface="Roboto Serif"/>
                          <a:sym typeface="Roboto Serif"/>
                        </a:rPr>
                        <a:t>HG00512</a:t>
                      </a:r>
                      <a:endParaRPr sz="1300">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300">
                          <a:latin typeface="Roboto Serif"/>
                          <a:ea typeface="Roboto Serif"/>
                          <a:cs typeface="Roboto Serif"/>
                          <a:sym typeface="Roboto Serif"/>
                        </a:rPr>
                        <a:t>GM19239</a:t>
                      </a:r>
                      <a:endParaRPr sz="1300">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Serif"/>
                          <a:ea typeface="Roboto Serif"/>
                          <a:cs typeface="Roboto Serif"/>
                          <a:sym typeface="Roboto Serif"/>
                        </a:rPr>
                        <a:t>HG00732</a:t>
                      </a:r>
                      <a:endParaRPr sz="1300">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latin typeface="Roboto Serif"/>
                          <a:ea typeface="Roboto Serif"/>
                          <a:cs typeface="Roboto Serif"/>
                          <a:sym typeface="Roboto Serif"/>
                        </a:rPr>
                        <a:t>HG00513</a:t>
                      </a:r>
                      <a:endParaRPr sz="1300">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GB" sz="1300">
                          <a:highlight>
                            <a:srgbClr val="00FFFF"/>
                          </a:highlight>
                          <a:latin typeface="Roboto Serif"/>
                          <a:ea typeface="Roboto Serif"/>
                          <a:cs typeface="Roboto Serif"/>
                          <a:sym typeface="Roboto Serif"/>
                        </a:rPr>
                        <a:t>GM19240</a:t>
                      </a:r>
                      <a:endParaRPr sz="1300">
                        <a:highlight>
                          <a:srgbClr val="00FFFF"/>
                        </a:highlight>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highlight>
                            <a:srgbClr val="00FFFF"/>
                          </a:highlight>
                          <a:latin typeface="Roboto Serif"/>
                          <a:ea typeface="Roboto Serif"/>
                          <a:cs typeface="Roboto Serif"/>
                          <a:sym typeface="Roboto Serif"/>
                        </a:rPr>
                        <a:t>HG00733</a:t>
                      </a:r>
                      <a:endParaRPr sz="1300">
                        <a:highlight>
                          <a:srgbClr val="00FFFF"/>
                        </a:highlight>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GB" sz="1300">
                          <a:highlight>
                            <a:srgbClr val="00FFFF"/>
                          </a:highlight>
                          <a:latin typeface="Roboto Serif"/>
                          <a:ea typeface="Roboto Serif"/>
                          <a:cs typeface="Roboto Serif"/>
                          <a:sym typeface="Roboto Serif"/>
                        </a:rPr>
                        <a:t>HG00514</a:t>
                      </a:r>
                      <a:endParaRPr sz="1300">
                        <a:highlight>
                          <a:srgbClr val="00FFFF"/>
                        </a:highlight>
                        <a:latin typeface="Roboto Serif"/>
                        <a:ea typeface="Roboto Serif"/>
                        <a:cs typeface="Roboto Serif"/>
                        <a:sym typeface="Roboto Serif"/>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117" name="Google Shape;117;p21"/>
          <p:cNvSpPr/>
          <p:nvPr/>
        </p:nvSpPr>
        <p:spPr>
          <a:xfrm>
            <a:off x="124775" y="1971575"/>
            <a:ext cx="989700" cy="402600"/>
          </a:xfrm>
          <a:prstGeom prst="homePlate">
            <a:avLst>
              <a:gd fmla="val 50000"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Serif"/>
                <a:ea typeface="Roboto Serif"/>
                <a:cs typeface="Roboto Serif"/>
                <a:sym typeface="Roboto Serif"/>
              </a:rPr>
              <a:t>Trios :</a:t>
            </a:r>
            <a:endParaRPr>
              <a:latin typeface="Roboto Serif"/>
              <a:ea typeface="Roboto Serif"/>
              <a:cs typeface="Roboto Serif"/>
              <a:sym typeface="Roboto Serif"/>
            </a:endParaRPr>
          </a:p>
        </p:txBody>
      </p:sp>
      <p:sp>
        <p:nvSpPr>
          <p:cNvPr id="118" name="Google Shape;118;p21"/>
          <p:cNvSpPr txBox="1"/>
          <p:nvPr>
            <p:ph type="title"/>
          </p:nvPr>
        </p:nvSpPr>
        <p:spPr>
          <a:xfrm>
            <a:off x="368925" y="91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Roboto Serif"/>
                <a:ea typeface="Roboto Serif"/>
                <a:cs typeface="Roboto Serif"/>
                <a:sym typeface="Roboto Serif"/>
              </a:rPr>
              <a:t>Datasets</a:t>
            </a:r>
            <a:endParaRPr b="1">
              <a:latin typeface="Roboto Serif"/>
              <a:ea typeface="Roboto Serif"/>
              <a:cs typeface="Roboto Serif"/>
              <a:sym typeface="Roboto Serif"/>
            </a:endParaRPr>
          </a:p>
        </p:txBody>
      </p:sp>
      <p:sp>
        <p:nvSpPr>
          <p:cNvPr id="119" name="Google Shape;119;p21"/>
          <p:cNvSpPr txBox="1"/>
          <p:nvPr/>
        </p:nvSpPr>
        <p:spPr>
          <a:xfrm>
            <a:off x="1671450" y="820125"/>
            <a:ext cx="613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Roboto Serif"/>
                <a:ea typeface="Roboto Serif"/>
                <a:cs typeface="Roboto Serif"/>
                <a:sym typeface="Roboto Serif"/>
              </a:rPr>
              <a:t>Families : Trios from 1000 genome project</a:t>
            </a:r>
            <a:endParaRPr sz="1800">
              <a:solidFill>
                <a:schemeClr val="dk1"/>
              </a:solidFill>
              <a:latin typeface="Roboto Serif"/>
              <a:ea typeface="Roboto Serif"/>
              <a:cs typeface="Roboto Serif"/>
              <a:sym typeface="Roboto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