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9200E3-B27A-445C-9D1D-8192F2A6CEB0}">
          <p14:sldIdLst>
            <p14:sldId id="256"/>
            <p14:sldId id="257"/>
            <p14:sldId id="258"/>
            <p14:sldId id="269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72"/>
            <p14:sldId id="271"/>
            <p14:sldId id="273"/>
            <p14:sldId id="274"/>
            <p14:sldId id="275"/>
            <p14:sldId id="277"/>
            <p14:sldId id="279"/>
            <p14:sldId id="278"/>
            <p14:sldId id="276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01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5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7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2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8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3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2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8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 Apr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2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Εισαγωγή στο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“Groovy Android and the holy grails” Workshop</a:t>
            </a:r>
          </a:p>
          <a:p>
            <a:r>
              <a:rPr lang="el-GR" dirty="0" smtClean="0"/>
              <a:t>ΣΦΗΜΜΥ 7 </a:t>
            </a:r>
            <a:endParaRPr lang="en-US" dirty="0"/>
          </a:p>
        </p:txBody>
      </p:sp>
      <p:pic>
        <p:nvPicPr>
          <p:cNvPr id="4" name="Picture 4" descr="http://blenderartists.org/forum/attachment.php?attachmentid=129185&amp;d=1298035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59" y="2075688"/>
            <a:ext cx="3815524" cy="38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l-GR" dirty="0" smtClean="0"/>
              <a:t>υλοποίηση της </a:t>
            </a:r>
            <a:r>
              <a:rPr lang="en-US" dirty="0" smtClean="0"/>
              <a:t>Java VM</a:t>
            </a:r>
            <a:endParaRPr lang="el-GR" dirty="0" smtClean="0"/>
          </a:p>
          <a:p>
            <a:endParaRPr lang="en-US" dirty="0" smtClean="0"/>
          </a:p>
          <a:p>
            <a:r>
              <a:rPr lang="el-GR" dirty="0" smtClean="0"/>
              <a:t>Βελτιστοποίηση για φορητές συσκευές</a:t>
            </a:r>
          </a:p>
          <a:p>
            <a:endParaRPr lang="el-GR" dirty="0" smtClean="0"/>
          </a:p>
          <a:p>
            <a:r>
              <a:rPr lang="en-US" dirty="0" smtClean="0"/>
              <a:t>Licensing</a:t>
            </a:r>
          </a:p>
          <a:p>
            <a:endParaRPr lang="en-US" dirty="0"/>
          </a:p>
          <a:p>
            <a:r>
              <a:rPr lang="el-GR" dirty="0" smtClean="0"/>
              <a:t>Ξεκίνησε το 2005</a:t>
            </a:r>
          </a:p>
          <a:p>
            <a:endParaRPr lang="el-GR" dirty="0"/>
          </a:p>
          <a:p>
            <a:r>
              <a:rPr lang="el-GR" dirty="0" smtClean="0"/>
              <a:t>Με το </a:t>
            </a:r>
            <a:r>
              <a:rPr lang="en-US" dirty="0" smtClean="0"/>
              <a:t>Android 4.4 </a:t>
            </a:r>
            <a:r>
              <a:rPr lang="en-US" dirty="0" err="1" smtClean="0"/>
              <a:t>Kitkat</a:t>
            </a:r>
            <a:r>
              <a:rPr lang="en-US" dirty="0" smtClean="0"/>
              <a:t> </a:t>
            </a:r>
            <a:r>
              <a:rPr lang="el-GR" dirty="0" smtClean="0"/>
              <a:t>αρχίζει η μετάβαση σε </a:t>
            </a:r>
            <a:r>
              <a:rPr lang="en-US" dirty="0" smtClean="0"/>
              <a:t>ART (Android Runtime)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6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l-GR" dirty="0" smtClean="0"/>
              <a:t>Το</a:t>
            </a:r>
            <a:r>
              <a:rPr lang="en-US" dirty="0" smtClean="0"/>
              <a:t> Android </a:t>
            </a:r>
            <a:r>
              <a:rPr lang="el-GR" dirty="0" smtClean="0"/>
              <a:t>και η </a:t>
            </a:r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931650"/>
            <a:ext cx="8042472" cy="55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Android </a:t>
            </a:r>
            <a:r>
              <a:rPr lang="el-GR" dirty="0" smtClean="0"/>
              <a:t>και η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2005 ακόμα η </a:t>
            </a:r>
            <a:r>
              <a:rPr lang="en-US" dirty="0" smtClean="0"/>
              <a:t>Java </a:t>
            </a:r>
            <a:r>
              <a:rPr lang="el-GR" dirty="0" smtClean="0"/>
              <a:t>σα γλώσσα άλλαζε, το εκτελέσιμο πιο σταθερό</a:t>
            </a:r>
            <a:r>
              <a:rPr lang="en-US" dirty="0" smtClean="0"/>
              <a:t> (Java byte code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Dalvik</a:t>
            </a:r>
            <a:r>
              <a:rPr lang="en-US" dirty="0" smtClean="0">
                <a:sym typeface="Wingdings" panose="05000000000000000000" pitchFamily="2" charset="2"/>
              </a:rPr>
              <a:t> byte code)</a:t>
            </a:r>
            <a:endParaRPr lang="el-GR" dirty="0" smtClean="0"/>
          </a:p>
          <a:p>
            <a:endParaRPr lang="el-GR" dirty="0"/>
          </a:p>
          <a:p>
            <a:r>
              <a:rPr lang="el-GR" i="1" dirty="0" smtClean="0"/>
              <a:t>Θεωρητικά</a:t>
            </a:r>
            <a:r>
              <a:rPr lang="el-GR" dirty="0" smtClean="0"/>
              <a:t> μπορείς να γράψεις σε οποιαδήποτε γλώσσα μπορεί να κάνει </a:t>
            </a:r>
            <a:r>
              <a:rPr lang="en-US" dirty="0" smtClean="0"/>
              <a:t>compile </a:t>
            </a:r>
            <a:r>
              <a:rPr lang="el-GR" dirty="0" smtClean="0"/>
              <a:t>σε </a:t>
            </a:r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l-GR" dirty="0" smtClean="0"/>
              <a:t>εκτελέσιμο</a:t>
            </a:r>
            <a:endParaRPr lang="en-US" dirty="0" smtClean="0"/>
          </a:p>
          <a:p>
            <a:pPr lvl="1"/>
            <a:r>
              <a:rPr lang="el-GR" dirty="0" smtClean="0"/>
              <a:t>Αναγκαίες βιβλιοθήκες</a:t>
            </a:r>
          </a:p>
          <a:p>
            <a:pPr lvl="1"/>
            <a:endParaRPr lang="el-GR" dirty="0"/>
          </a:p>
          <a:p>
            <a:r>
              <a:rPr lang="en-US" dirty="0" smtClean="0"/>
              <a:t>Android Java </a:t>
            </a:r>
            <a:r>
              <a:rPr lang="el-GR" dirty="0" smtClean="0"/>
              <a:t>κοντά στο </a:t>
            </a:r>
            <a:r>
              <a:rPr lang="en-US" dirty="0" smtClean="0"/>
              <a:t>Java Standard Edition</a:t>
            </a:r>
          </a:p>
          <a:p>
            <a:pPr lvl="1"/>
            <a:r>
              <a:rPr lang="el-GR" dirty="0" smtClean="0"/>
              <a:t>Αλλαγές στις βιβλιοθήκες για </a:t>
            </a:r>
            <a:r>
              <a:rPr lang="en-US" dirty="0" smtClean="0"/>
              <a:t>user interface</a:t>
            </a:r>
            <a:endParaRPr lang="el-GR" dirty="0" smtClean="0"/>
          </a:p>
          <a:p>
            <a:pPr lvl="1"/>
            <a:r>
              <a:rPr lang="el-GR" dirty="0" smtClean="0"/>
              <a:t>Νέες λειτουργίες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23" y="821124"/>
            <a:ext cx="5671852" cy="57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195481"/>
          </a:xfrm>
        </p:spPr>
        <p:txBody>
          <a:bodyPr/>
          <a:lstStyle/>
          <a:p>
            <a:r>
              <a:rPr lang="el-GR" dirty="0" smtClean="0"/>
              <a:t>Το σημαντικότερο κομμάτι για τους </a:t>
            </a:r>
            <a:r>
              <a:rPr lang="en-US" dirty="0" smtClean="0"/>
              <a:t>developers</a:t>
            </a:r>
          </a:p>
          <a:p>
            <a:endParaRPr lang="en-US" dirty="0"/>
          </a:p>
          <a:p>
            <a:r>
              <a:rPr lang="el-GR" dirty="0" smtClean="0"/>
              <a:t>Οικοσύστημα που διευκολύνει τη δημιουργία εφαρμογών</a:t>
            </a:r>
          </a:p>
          <a:p>
            <a:endParaRPr lang="el-GR" dirty="0"/>
          </a:p>
          <a:p>
            <a:r>
              <a:rPr lang="el-GR" dirty="0" smtClean="0"/>
              <a:t>Εντοπισμός θέσης, ίντερνετ, τηλεφωνία, </a:t>
            </a:r>
            <a:r>
              <a:rPr lang="en-US" dirty="0" smtClean="0"/>
              <a:t>Bluetooth, </a:t>
            </a:r>
            <a:r>
              <a:rPr lang="el-GR" dirty="0" smtClean="0"/>
              <a:t>ειδοποιήσεις, πολυμέσα </a:t>
            </a:r>
            <a:r>
              <a:rPr lang="el-GR" dirty="0" err="1" smtClean="0"/>
              <a:t>κλπ</a:t>
            </a:r>
            <a:r>
              <a:rPr lang="el-GR" dirty="0" smtClean="0"/>
              <a:t> </a:t>
            </a:r>
            <a:r>
              <a:rPr lang="el-GR" dirty="0" err="1" smtClean="0"/>
              <a:t>κλπ</a:t>
            </a:r>
            <a:r>
              <a:rPr lang="el-GR" dirty="0" smtClean="0"/>
              <a:t> </a:t>
            </a:r>
            <a:r>
              <a:rPr lang="el-GR" dirty="0" err="1" smtClean="0"/>
              <a:t>κλπ</a:t>
            </a:r>
            <a:endParaRPr lang="en-US" dirty="0"/>
          </a:p>
        </p:txBody>
      </p:sp>
      <p:pic>
        <p:nvPicPr>
          <p:cNvPr id="3074" name="Picture 2" descr="http://androidandme.com/wp-content/uploads/2012/01/Android_apps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1" y="4420379"/>
            <a:ext cx="6000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5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Δομικά στοιχεία εφαρμογών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l-GR" dirty="0" err="1" smtClean="0"/>
              <a:t>τουβλακια</a:t>
            </a:r>
            <a:r>
              <a:rPr lang="el-GR" dirty="0" smtClean="0"/>
              <a:t> του </a:t>
            </a:r>
            <a:r>
              <a:rPr lang="el-GR" dirty="0" err="1" smtClean="0"/>
              <a:t>παιχνιδιου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Πριν ξεκινήσουμε…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518249"/>
            <a:ext cx="8946541" cy="4730151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Τι θέλω να πετύχω;</a:t>
            </a:r>
          </a:p>
          <a:p>
            <a:endParaRPr lang="el-GR" dirty="0"/>
          </a:p>
          <a:p>
            <a:r>
              <a:rPr lang="el-GR" dirty="0" smtClean="0"/>
              <a:t>Τι έχω στη διάθεσή μου;</a:t>
            </a:r>
          </a:p>
          <a:p>
            <a:endParaRPr lang="el-GR" dirty="0"/>
          </a:p>
          <a:p>
            <a:r>
              <a:rPr lang="el-GR" dirty="0" smtClean="0"/>
              <a:t>Αδειάζω μπροστά μου τα τουβλάκια μου και βλέπω τι θέλω</a:t>
            </a:r>
            <a:r>
              <a:rPr lang="en-US" dirty="0" smtClean="0"/>
              <a:t>.</a:t>
            </a:r>
            <a:r>
              <a:rPr lang="el-GR" dirty="0" smtClean="0"/>
              <a:t> Μετά αρχίζω να χτίζω.</a:t>
            </a:r>
          </a:p>
          <a:p>
            <a:endParaRPr lang="el-GR" dirty="0"/>
          </a:p>
          <a:p>
            <a:r>
              <a:rPr lang="el-GR" dirty="0" smtClean="0"/>
              <a:t>Θα μιλήσουμε για: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/>
              <a:t>Broadcast </a:t>
            </a:r>
            <a:r>
              <a:rPr lang="en-US" dirty="0" smtClean="0"/>
              <a:t>Receivers</a:t>
            </a:r>
          </a:p>
          <a:p>
            <a:pPr lvl="1"/>
            <a:r>
              <a:rPr lang="en-US"/>
              <a:t>Content </a:t>
            </a:r>
            <a:r>
              <a:rPr lang="en-US" smtClean="0"/>
              <a:t>Providers</a:t>
            </a:r>
            <a:endParaRPr lang="en-US" dirty="0" smtClean="0"/>
          </a:p>
          <a:p>
            <a:pPr lvl="1"/>
            <a:r>
              <a:rPr lang="en-US" dirty="0" smtClean="0"/>
              <a:t>Intents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362974"/>
            <a:ext cx="8946541" cy="4885425"/>
          </a:xfrm>
        </p:spPr>
        <p:txBody>
          <a:bodyPr/>
          <a:lstStyle/>
          <a:p>
            <a:r>
              <a:rPr lang="el-GR" dirty="0" smtClean="0"/>
              <a:t>Μια οθόνη της εφαρμογής. </a:t>
            </a:r>
          </a:p>
          <a:p>
            <a:endParaRPr lang="el-GR" dirty="0"/>
          </a:p>
          <a:p>
            <a:r>
              <a:rPr lang="el-GR" dirty="0" smtClean="0"/>
              <a:t>Σαν μια «σελίδα» σε ένα </a:t>
            </a:r>
            <a:r>
              <a:rPr lang="en-US" dirty="0" smtClean="0"/>
              <a:t>website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Ένα </a:t>
            </a:r>
            <a:r>
              <a:rPr lang="en-US" dirty="0" smtClean="0"/>
              <a:t>Activity </a:t>
            </a:r>
            <a:r>
              <a:rPr lang="el-GR" dirty="0" smtClean="0"/>
              <a:t>έχει έναν </a:t>
            </a:r>
            <a:r>
              <a:rPr lang="el-GR" b="1" dirty="0" smtClean="0"/>
              <a:t>κύκλο ζωής (</a:t>
            </a:r>
            <a:r>
              <a:rPr lang="en-US" b="1" dirty="0" smtClean="0"/>
              <a:t>Activity Life Cycle)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1" y="2901521"/>
            <a:ext cx="6380461" cy="22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853247"/>
            <a:ext cx="4046659" cy="3900572"/>
          </a:xfrm>
        </p:spPr>
        <p:txBody>
          <a:bodyPr>
            <a:normAutofit/>
          </a:bodyPr>
          <a:lstStyle/>
          <a:p>
            <a:r>
              <a:rPr lang="el-GR" dirty="0" smtClean="0"/>
              <a:t>Το λειτουργικό διαχειρίζεται τις διάφορες καταστάσεις, δεν αποφασίζουμε εμείς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l-GR" dirty="0"/>
              <a:t>Εμείς λέμε τι γίνεται στις εναλλαγές </a:t>
            </a:r>
            <a:endParaRPr lang="en-US" dirty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69" y="1716417"/>
            <a:ext cx="7269128" cy="48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75118"/>
            <a:ext cx="4805782" cy="53828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State</a:t>
            </a:r>
          </a:p>
          <a:p>
            <a:pPr lvl="1"/>
            <a:r>
              <a:rPr lang="el-GR" dirty="0" smtClean="0"/>
              <a:t>«Ακριβή» μετάβαση σε </a:t>
            </a:r>
            <a:r>
              <a:rPr lang="en-US" dirty="0" smtClean="0"/>
              <a:t>Running State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δεν κάνουμε </a:t>
            </a:r>
            <a:r>
              <a:rPr lang="en-US" b="1" dirty="0" smtClean="0">
                <a:sym typeface="Wingdings" panose="05000000000000000000" pitchFamily="2" charset="2"/>
              </a:rPr>
              <a:t>Destroy </a:t>
            </a:r>
            <a:r>
              <a:rPr lang="el-GR" dirty="0" smtClean="0">
                <a:sym typeface="Wingdings" panose="05000000000000000000" pitchFamily="2" charset="2"/>
              </a:rPr>
              <a:t>εδώ κι εκεί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State</a:t>
            </a:r>
          </a:p>
          <a:p>
            <a:pPr lvl="1"/>
            <a:r>
              <a:rPr lang="el-GR" dirty="0" smtClean="0"/>
              <a:t>Το </a:t>
            </a:r>
            <a:r>
              <a:rPr lang="en-US" dirty="0" smtClean="0"/>
              <a:t>activity </a:t>
            </a:r>
            <a:r>
              <a:rPr lang="el-GR" dirty="0" smtClean="0"/>
              <a:t>βρίσκεται σε πρώτο πλάνο (φαίνεται στην οθόνη) και </a:t>
            </a:r>
            <a:r>
              <a:rPr lang="el-GR" dirty="0" err="1" smtClean="0"/>
              <a:t>αλληλεπιδρά</a:t>
            </a:r>
            <a:r>
              <a:rPr lang="el-GR" dirty="0" smtClean="0"/>
              <a:t> με το χρήστη (ένα </a:t>
            </a:r>
            <a:r>
              <a:rPr lang="en-US" dirty="0" smtClean="0"/>
              <a:t>running activity </a:t>
            </a:r>
            <a:r>
              <a:rPr lang="el-GR" dirty="0" smtClean="0"/>
              <a:t>κάθε φορά)</a:t>
            </a:r>
            <a:endParaRPr lang="en-US" dirty="0" smtClean="0"/>
          </a:p>
          <a:p>
            <a:pPr lvl="1"/>
            <a:r>
              <a:rPr lang="el-GR" dirty="0" smtClean="0"/>
              <a:t>Υψηλή προτεραιότητα</a:t>
            </a:r>
          </a:p>
          <a:p>
            <a:pPr lvl="1"/>
            <a:endParaRPr lang="el-GR" dirty="0"/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Paused State</a:t>
            </a:r>
          </a:p>
          <a:p>
            <a:pPr lvl="1"/>
            <a:r>
              <a:rPr lang="el-GR" dirty="0" smtClean="0"/>
              <a:t>Δεν </a:t>
            </a:r>
            <a:r>
              <a:rPr lang="el-GR" dirty="0" err="1" smtClean="0"/>
              <a:t>αλληλεπιδρά</a:t>
            </a:r>
            <a:r>
              <a:rPr lang="el-GR" dirty="0" smtClean="0"/>
              <a:t> με το χρήστη αλλά είναι σε πρώτο πλάνο (π.χ. όταν εμφανίζεται </a:t>
            </a:r>
            <a:r>
              <a:rPr lang="en-US" dirty="0" smtClean="0"/>
              <a:t>dialog box)</a:t>
            </a:r>
            <a:endParaRPr lang="el-GR" dirty="0" smtClean="0"/>
          </a:p>
          <a:p>
            <a:pPr lvl="1"/>
            <a:r>
              <a:rPr lang="el-GR" dirty="0" smtClean="0"/>
              <a:t>Υψηλή προτεραιότητα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70599" y="1475118"/>
            <a:ext cx="4805782" cy="538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Stopped State</a:t>
            </a: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Δε φαίνεται αλλά βρίσκεται στη μνήμη</a:t>
            </a:r>
          </a:p>
          <a:p>
            <a:pPr lvl="1"/>
            <a:r>
              <a:rPr lang="el-GR" dirty="0" smtClean="0">
                <a:sym typeface="Wingdings" panose="05000000000000000000" pitchFamily="2" charset="2"/>
              </a:rPr>
              <a:t>Μπορεί να καταστραφεί ή να επανέλθει σε </a:t>
            </a:r>
            <a:r>
              <a:rPr lang="en-US" dirty="0" smtClean="0">
                <a:sym typeface="Wingdings" panose="05000000000000000000" pitchFamily="2" charset="2"/>
              </a:rPr>
              <a:t>Running State</a:t>
            </a:r>
            <a:endParaRPr lang="el-GR" dirty="0" smtClean="0">
              <a:sym typeface="Wingdings" panose="05000000000000000000" pitchFamily="2" charset="2"/>
            </a:endParaRPr>
          </a:p>
          <a:p>
            <a:pPr lvl="1"/>
            <a:endParaRPr lang="el-GR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Destroyed State</a:t>
            </a:r>
          </a:p>
          <a:p>
            <a:pPr lvl="1"/>
            <a:r>
              <a:rPr lang="el-GR" dirty="0" smtClean="0"/>
              <a:t>Δε βρίσκεται στη μνήμη</a:t>
            </a:r>
          </a:p>
          <a:p>
            <a:pPr lvl="1"/>
            <a:r>
              <a:rPr lang="el-GR" dirty="0" smtClean="0"/>
              <a:t>Μπορεί να πάει από </a:t>
            </a:r>
            <a:r>
              <a:rPr lang="en-US" dirty="0" smtClean="0"/>
              <a:t>stopped</a:t>
            </a:r>
            <a:r>
              <a:rPr lang="el-GR" dirty="0" smtClean="0"/>
              <a:t> </a:t>
            </a:r>
            <a:r>
              <a:rPr lang="el-GR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destroyed </a:t>
            </a:r>
            <a:r>
              <a:rPr lang="el-GR" dirty="0" smtClean="0">
                <a:sym typeface="Wingdings" panose="05000000000000000000" pitchFamily="2" charset="2"/>
              </a:rPr>
              <a:t>ή από </a:t>
            </a:r>
            <a:r>
              <a:rPr lang="en-US" dirty="0" smtClean="0">
                <a:sym typeface="Wingdings" panose="05000000000000000000" pitchFamily="2" charset="2"/>
              </a:rPr>
              <a:t>paused  destroyed</a:t>
            </a:r>
          </a:p>
          <a:p>
            <a:pPr marL="457200" lvl="1" indent="0">
              <a:buNone/>
            </a:pP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72408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Λειτουργικό σύστημα για </a:t>
            </a:r>
            <a:r>
              <a:rPr lang="el-GR" b="1" dirty="0" smtClean="0"/>
              <a:t>φορητές συσκευές</a:t>
            </a:r>
          </a:p>
          <a:p>
            <a:pPr lvl="1"/>
            <a:r>
              <a:rPr lang="el-GR" dirty="0" smtClean="0"/>
              <a:t>Περιορισμένη ισχύς και κατανάλωση</a:t>
            </a:r>
          </a:p>
          <a:p>
            <a:endParaRPr lang="el-GR" b="1" dirty="0"/>
          </a:p>
          <a:p>
            <a:r>
              <a:rPr lang="en-US" dirty="0" smtClean="0"/>
              <a:t>Open Source</a:t>
            </a:r>
            <a:endParaRPr lang="el-GR" dirty="0" smtClean="0"/>
          </a:p>
          <a:p>
            <a:pPr lvl="1"/>
            <a:r>
              <a:rPr lang="en-US" dirty="0" smtClean="0"/>
              <a:t>Apache/MIT license</a:t>
            </a:r>
          </a:p>
          <a:p>
            <a:pPr lvl="1"/>
            <a:r>
              <a:rPr lang="en-US" dirty="0" smtClean="0"/>
              <a:t>Open Handset Alliance – Google</a:t>
            </a:r>
            <a:endParaRPr lang="el-GR" dirty="0" smtClean="0"/>
          </a:p>
          <a:p>
            <a:pPr lvl="1"/>
            <a:endParaRPr lang="el-GR" dirty="0"/>
          </a:p>
          <a:p>
            <a:r>
              <a:rPr lang="el-GR" dirty="0" smtClean="0"/>
              <a:t>Τρόπος για τη </a:t>
            </a:r>
            <a:r>
              <a:rPr lang="en-US" dirty="0" smtClean="0"/>
              <a:t>Google </a:t>
            </a:r>
            <a:r>
              <a:rPr lang="el-GR" dirty="0" smtClean="0"/>
              <a:t>να σερβίρει πιο </a:t>
            </a:r>
            <a:r>
              <a:rPr lang="el-GR" dirty="0" err="1" smtClean="0"/>
              <a:t>στοχευμένες</a:t>
            </a:r>
            <a:r>
              <a:rPr lang="el-GR" dirty="0" smtClean="0"/>
              <a:t> διαφημίσεις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7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85034"/>
            <a:ext cx="11119449" cy="2316361"/>
          </a:xfrm>
        </p:spPr>
        <p:txBody>
          <a:bodyPr/>
          <a:lstStyle/>
          <a:p>
            <a:pPr algn="ctr"/>
            <a:r>
              <a:rPr lang="el-GR" dirty="0" smtClean="0"/>
              <a:t>Τα ονόματα αναφέρονται στην </a:t>
            </a:r>
            <a:r>
              <a:rPr lang="el-G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αλληλεπίδραση με το χρήστη </a:t>
            </a:r>
            <a:r>
              <a:rPr lang="el-GR" dirty="0" smtClean="0"/>
              <a:t>και στην </a:t>
            </a:r>
            <a:r>
              <a:rPr lang="el-G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ορατότητα</a:t>
            </a:r>
            <a:r>
              <a:rPr lang="el-GR" dirty="0" smtClean="0"/>
              <a:t> του </a:t>
            </a:r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8760"/>
            <a:ext cx="8946541" cy="5056632"/>
          </a:xfrm>
        </p:spPr>
        <p:txBody>
          <a:bodyPr/>
          <a:lstStyle/>
          <a:p>
            <a:r>
              <a:rPr lang="el-GR" dirty="0" smtClean="0"/>
              <a:t>Τρέχουν στο παρασκήνιο, δεν έχουν </a:t>
            </a:r>
            <a:r>
              <a:rPr lang="en-US" dirty="0" smtClean="0"/>
              <a:t>UI</a:t>
            </a:r>
          </a:p>
          <a:p>
            <a:r>
              <a:rPr lang="el-GR" dirty="0" smtClean="0"/>
              <a:t>Όπως τα </a:t>
            </a:r>
            <a:r>
              <a:rPr lang="en-US" dirty="0" smtClean="0"/>
              <a:t>activities </a:t>
            </a:r>
            <a:r>
              <a:rPr lang="el-GR" dirty="0" smtClean="0"/>
              <a:t>αλλά ανεξάρτητα του τι φαίνεται στην οθόνη</a:t>
            </a:r>
          </a:p>
          <a:p>
            <a:r>
              <a:rPr lang="el-GR" dirty="0" smtClean="0"/>
              <a:t>Απλοϊκό </a:t>
            </a:r>
            <a:r>
              <a:rPr lang="en-US" dirty="0" smtClean="0"/>
              <a:t>life cycle</a:t>
            </a:r>
            <a:r>
              <a:rPr lang="el-GR" dirty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Προσοχή σε πόρους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28" y="3130393"/>
            <a:ext cx="6006770" cy="18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82152"/>
            <a:ext cx="8946541" cy="4566248"/>
          </a:xfrm>
        </p:spPr>
        <p:txBody>
          <a:bodyPr>
            <a:normAutofit/>
          </a:bodyPr>
          <a:lstStyle/>
          <a:p>
            <a:r>
              <a:rPr lang="el-GR" dirty="0" smtClean="0"/>
              <a:t>Μηχανισμός « </a:t>
            </a:r>
            <a:r>
              <a:rPr lang="en-US" dirty="0" smtClean="0"/>
              <a:t>publish </a:t>
            </a:r>
            <a:r>
              <a:rPr lang="el-GR" dirty="0" smtClean="0"/>
              <a:t>/</a:t>
            </a:r>
            <a:r>
              <a:rPr lang="en-US" dirty="0" smtClean="0"/>
              <a:t> subscribe</a:t>
            </a:r>
            <a:r>
              <a:rPr lang="el-GR" dirty="0" smtClean="0"/>
              <a:t> »</a:t>
            </a:r>
          </a:p>
          <a:p>
            <a:endParaRPr lang="el-GR" dirty="0" smtClean="0"/>
          </a:p>
          <a:p>
            <a:r>
              <a:rPr lang="el-GR" dirty="0" smtClean="0"/>
              <a:t>Ο </a:t>
            </a:r>
            <a:r>
              <a:rPr lang="en-US" dirty="0" smtClean="0"/>
              <a:t>receiver </a:t>
            </a:r>
            <a:r>
              <a:rPr lang="el-GR" dirty="0" smtClean="0"/>
              <a:t>περιμένει και ενεργοποιείται όταν συμβεί ένα γεγονός που τον ενδιαφέρει</a:t>
            </a:r>
          </a:p>
          <a:p>
            <a:endParaRPr lang="el-GR" dirty="0"/>
          </a:p>
          <a:p>
            <a:r>
              <a:rPr lang="en-US" dirty="0" smtClean="0"/>
              <a:t>Broadcast </a:t>
            </a:r>
            <a:r>
              <a:rPr lang="el-GR" dirty="0" smtClean="0"/>
              <a:t>συστήματος: κάνουμε «</a:t>
            </a:r>
            <a:r>
              <a:rPr lang="en-US" dirty="0" smtClean="0"/>
              <a:t>subscribe</a:t>
            </a:r>
            <a:r>
              <a:rPr lang="el-GR" dirty="0" smtClean="0"/>
              <a:t>» σε αυτά που μας ενδιαφέρουν</a:t>
            </a:r>
          </a:p>
          <a:p>
            <a:endParaRPr lang="el-GR" dirty="0"/>
          </a:p>
          <a:p>
            <a:r>
              <a:rPr lang="en-US" dirty="0" smtClean="0"/>
              <a:t>Broadcast </a:t>
            </a:r>
            <a:r>
              <a:rPr lang="el-GR" dirty="0" smtClean="0"/>
              <a:t>μεταξύ εφαρμογών ή τμημάτων εφαρμογής</a:t>
            </a:r>
          </a:p>
          <a:p>
            <a:endParaRPr lang="el-GR" dirty="0"/>
          </a:p>
          <a:p>
            <a:r>
              <a:rPr lang="el-GR" dirty="0" smtClean="0"/>
              <a:t>Δεν τρέχουν στη μνήμη, ενεργοποιούνται και τρέχουν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9238"/>
            <a:ext cx="8946541" cy="5072332"/>
          </a:xfrm>
        </p:spPr>
        <p:txBody>
          <a:bodyPr/>
          <a:lstStyle/>
          <a:p>
            <a:r>
              <a:rPr lang="el-GR" dirty="0" smtClean="0"/>
              <a:t>Χρησιμοποιούνται για ανταλλαγή δεδομένων μεταξύ εφαρμογών</a:t>
            </a:r>
          </a:p>
          <a:p>
            <a:endParaRPr lang="el-GR" dirty="0"/>
          </a:p>
          <a:p>
            <a:r>
              <a:rPr lang="el-GR" dirty="0" smtClean="0"/>
              <a:t>Για παράδειγμα:</a:t>
            </a:r>
          </a:p>
          <a:p>
            <a:pPr lvl="1"/>
            <a:r>
              <a:rPr lang="en-US" dirty="0" smtClean="0"/>
              <a:t>Contacts Provider</a:t>
            </a:r>
          </a:p>
          <a:p>
            <a:pPr lvl="1"/>
            <a:r>
              <a:rPr lang="en-US" dirty="0" smtClean="0"/>
              <a:t>Settings Provider</a:t>
            </a:r>
          </a:p>
          <a:p>
            <a:pPr lvl="1"/>
            <a:r>
              <a:rPr lang="en-US" dirty="0" smtClean="0"/>
              <a:t>Media Store</a:t>
            </a:r>
            <a:endParaRPr lang="el-G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l-GR" dirty="0" smtClean="0"/>
              <a:t>Τα δεδομένα ανεξάρτητα της εφαρμογής</a:t>
            </a:r>
          </a:p>
          <a:p>
            <a:pPr lvl="1"/>
            <a:r>
              <a:rPr lang="en-US" dirty="0" smtClean="0"/>
              <a:t>Home launchers, contact apps, settings widgets etc.</a:t>
            </a:r>
          </a:p>
          <a:p>
            <a:pPr lvl="1"/>
            <a:endParaRPr lang="en-US" dirty="0" smtClean="0"/>
          </a:p>
          <a:p>
            <a:r>
              <a:rPr lang="el-GR" dirty="0" smtClean="0"/>
              <a:t>Πιο σύνηθες να χρησιμοποιήσεις ήδη υπάρχοντες </a:t>
            </a:r>
            <a:r>
              <a:rPr lang="en-US" dirty="0" smtClean="0"/>
              <a:t>providers</a:t>
            </a:r>
            <a:r>
              <a:rPr lang="el-GR" dirty="0" smtClean="0"/>
              <a:t>	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79" y="2079595"/>
            <a:ext cx="4792657" cy="24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8081"/>
            <a:ext cx="8946541" cy="4195481"/>
          </a:xfrm>
        </p:spPr>
        <p:txBody>
          <a:bodyPr/>
          <a:lstStyle/>
          <a:p>
            <a:r>
              <a:rPr lang="el-GR" dirty="0" smtClean="0"/>
              <a:t>Μηνύματα μεταξύ δομικών στοιχείων</a:t>
            </a:r>
          </a:p>
          <a:p>
            <a:endParaRPr lang="el-GR" dirty="0"/>
          </a:p>
          <a:p>
            <a:r>
              <a:rPr lang="el-GR" dirty="0" smtClean="0"/>
              <a:t>Όπως τα </a:t>
            </a:r>
            <a:r>
              <a:rPr lang="en-US" dirty="0" err="1" smtClean="0"/>
              <a:t>hypelinks</a:t>
            </a:r>
            <a:r>
              <a:rPr lang="en-US" dirty="0" smtClean="0"/>
              <a:t> </a:t>
            </a:r>
            <a:r>
              <a:rPr lang="el-GR" dirty="0" smtClean="0"/>
              <a:t>σε ένα </a:t>
            </a:r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823" y="3134799"/>
            <a:ext cx="6840619" cy="34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Προτεινόμενα βιβλία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31133" cy="4195481"/>
          </a:xfrm>
        </p:spPr>
        <p:txBody>
          <a:bodyPr/>
          <a:lstStyle/>
          <a:p>
            <a:r>
              <a:rPr lang="en-US" i="1" dirty="0" smtClean="0"/>
              <a:t>Marko </a:t>
            </a:r>
            <a:r>
              <a:rPr lang="en-US" i="1" dirty="0" err="1" smtClean="0"/>
              <a:t>Gargenta</a:t>
            </a:r>
            <a:r>
              <a:rPr lang="en-US" i="1" dirty="0" smtClean="0"/>
              <a:t>, “Learning Android”, O’Reilly</a:t>
            </a:r>
          </a:p>
          <a:p>
            <a:endParaRPr lang="en-US" i="1" dirty="0"/>
          </a:p>
          <a:p>
            <a:r>
              <a:rPr lang="en-US" i="1" dirty="0" smtClean="0"/>
              <a:t>Erik Hellman, “Android Programming: Pushing the Limits”, Wiley</a:t>
            </a:r>
          </a:p>
          <a:p>
            <a:endParaRPr lang="en-US" i="1" dirty="0"/>
          </a:p>
          <a:p>
            <a:r>
              <a:rPr lang="en-US" i="1" dirty="0" err="1" smtClean="0"/>
              <a:t>Reto</a:t>
            </a:r>
            <a:r>
              <a:rPr lang="en-US" i="1" dirty="0" smtClean="0"/>
              <a:t> Meier, “Professional Android 4: Application Development”, </a:t>
            </a:r>
            <a:r>
              <a:rPr lang="en-US" i="1" dirty="0" err="1" smtClean="0"/>
              <a:t>Wrox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915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θα φτιάξουμε;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Twitter!!</a:t>
            </a:r>
          </a:p>
          <a:p>
            <a:pPr lvl="1"/>
            <a:r>
              <a:rPr lang="el-GR" dirty="0" smtClean="0"/>
              <a:t>Τύπου…..</a:t>
            </a:r>
          </a:p>
          <a:p>
            <a:endParaRPr lang="el-GR" dirty="0"/>
          </a:p>
          <a:p>
            <a:r>
              <a:rPr lang="en-US" dirty="0" smtClean="0"/>
              <a:t>Android </a:t>
            </a:r>
            <a:r>
              <a:rPr lang="el-GR" dirty="0" smtClean="0"/>
              <a:t>εφαρμογή</a:t>
            </a:r>
          </a:p>
          <a:p>
            <a:pPr lvl="1"/>
            <a:r>
              <a:rPr lang="el-GR" dirty="0" smtClean="0"/>
              <a:t>Αποστολή μηνυμάτων από το κινητό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Web </a:t>
            </a:r>
            <a:r>
              <a:rPr lang="el-GR" dirty="0" smtClean="0"/>
              <a:t>εφαρμογή</a:t>
            </a:r>
          </a:p>
          <a:p>
            <a:pPr lvl="1"/>
            <a:r>
              <a:rPr lang="en-US" dirty="0" smtClean="0"/>
              <a:t>Online chat </a:t>
            </a:r>
            <a:r>
              <a:rPr lang="el-GR" dirty="0" smtClean="0"/>
              <a:t>όπου φαίνονται τα μηνύματα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με νοιάζει;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586" y="5297934"/>
            <a:ext cx="2294748" cy="356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1200" i="1" dirty="0" smtClean="0"/>
              <a:t>Πηγή: </a:t>
            </a:r>
            <a:r>
              <a:rPr lang="en-US" sz="1200" i="1" dirty="0" smtClean="0"/>
              <a:t>strategyanalytics.com</a:t>
            </a:r>
            <a:endParaRPr lang="en-US" sz="12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86" y="1560759"/>
            <a:ext cx="8378248" cy="36064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127023" y="5784655"/>
            <a:ext cx="2259181" cy="71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l-GR" sz="3600" dirty="0" err="1" smtClean="0"/>
              <a:t>Γι’αυτό</a:t>
            </a:r>
            <a:r>
              <a:rPr lang="el-GR" sz="3600" dirty="0" smtClean="0"/>
              <a:t>...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40" y="1766287"/>
            <a:ext cx="2119913" cy="21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δομή του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l-GR" dirty="0" err="1" smtClean="0"/>
              <a:t>επιπεδα</a:t>
            </a:r>
            <a:r>
              <a:rPr lang="el-GR" dirty="0" smtClean="0"/>
              <a:t> του </a:t>
            </a:r>
            <a:r>
              <a:rPr lang="el-GR" dirty="0" err="1" smtClean="0"/>
              <a:t>λειτουργικου</a:t>
            </a:r>
            <a:r>
              <a:rPr lang="el-GR" dirty="0" smtClean="0"/>
              <a:t> </a:t>
            </a:r>
            <a:r>
              <a:rPr lang="el-GR" dirty="0" err="1" smtClean="0"/>
              <a:t>συστηματοσ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88"/>
            <a:ext cx="9404723" cy="1400530"/>
          </a:xfrm>
        </p:spPr>
        <p:txBody>
          <a:bodyPr/>
          <a:lstStyle/>
          <a:p>
            <a:r>
              <a:rPr lang="el-GR" dirty="0" smtClean="0"/>
              <a:t>Η «τούρτα» του </a:t>
            </a:r>
            <a:r>
              <a:rPr lang="en-US" dirty="0" smtClean="0"/>
              <a:t>Android: </a:t>
            </a:r>
            <a:r>
              <a:rPr lang="el-GR" dirty="0" smtClean="0"/>
              <a:t>Η Στοίβα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7" y="836763"/>
            <a:ext cx="6200427" cy="5870078"/>
          </a:xfrm>
        </p:spPr>
      </p:pic>
    </p:spTree>
    <p:extLst>
      <p:ext uri="{BB962C8B-B14F-4D97-AF65-F5344CB8AC3E}">
        <p14:creationId xmlns:p14="http://schemas.microsoft.com/office/powerpoint/2010/main" val="6095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65" y="845389"/>
            <a:ext cx="5739841" cy="57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Android </a:t>
            </a:r>
            <a:r>
              <a:rPr lang="el-GR" dirty="0" smtClean="0"/>
              <a:t>βασίζεται στο </a:t>
            </a:r>
            <a:r>
              <a:rPr lang="en-US" dirty="0" smtClean="0"/>
              <a:t>Linux</a:t>
            </a:r>
          </a:p>
          <a:p>
            <a:endParaRPr lang="en-US" dirty="0"/>
          </a:p>
          <a:p>
            <a:r>
              <a:rPr lang="el-GR" dirty="0" smtClean="0"/>
              <a:t>Το επίπεδο του </a:t>
            </a:r>
            <a:r>
              <a:rPr lang="en-US" dirty="0" smtClean="0"/>
              <a:t>Linux </a:t>
            </a:r>
            <a:r>
              <a:rPr lang="el-GR" dirty="0" smtClean="0"/>
              <a:t>παρέχει</a:t>
            </a:r>
          </a:p>
          <a:p>
            <a:pPr lvl="1"/>
            <a:r>
              <a:rPr lang="el-GR" dirty="0" smtClean="0"/>
              <a:t>Ανεξαρτησία υλικού (</a:t>
            </a:r>
            <a:r>
              <a:rPr lang="el-GR" dirty="0" err="1" smtClean="0"/>
              <a:t>φορητότητα</a:t>
            </a:r>
            <a:r>
              <a:rPr lang="el-GR" dirty="0" smtClean="0"/>
              <a:t>)</a:t>
            </a:r>
          </a:p>
          <a:p>
            <a:pPr lvl="1"/>
            <a:r>
              <a:rPr lang="el-GR" dirty="0" smtClean="0"/>
              <a:t>Διαχείριση μνήμης</a:t>
            </a:r>
          </a:p>
          <a:p>
            <a:pPr lvl="1"/>
            <a:r>
              <a:rPr lang="el-GR" dirty="0" smtClean="0"/>
              <a:t>Διαχείριση διεργασιών</a:t>
            </a:r>
          </a:p>
          <a:p>
            <a:pPr lvl="1"/>
            <a:r>
              <a:rPr lang="el-GR" dirty="0" smtClean="0"/>
              <a:t>Δικτύωση</a:t>
            </a:r>
          </a:p>
          <a:p>
            <a:pPr lvl="1"/>
            <a:endParaRPr lang="el-GR" dirty="0"/>
          </a:p>
          <a:p>
            <a:r>
              <a:rPr lang="el-GR" dirty="0" smtClean="0"/>
              <a:t>Ο χρήστης δε βλέπει το υποσύστημα </a:t>
            </a:r>
            <a:r>
              <a:rPr lang="en-US" dirty="0" smtClean="0"/>
              <a:t>Linux</a:t>
            </a:r>
            <a:endParaRPr lang="el-GR" dirty="0" smtClean="0"/>
          </a:p>
          <a:p>
            <a:pPr lvl="1"/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88" y="2052918"/>
            <a:ext cx="3267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 smtClean="0"/>
              <a:t>Native Libraries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797202"/>
            <a:ext cx="5966962" cy="59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Γιατί να </a:t>
            </a:r>
            <a:r>
              <a:rPr lang="el-GR" dirty="0" err="1" smtClean="0"/>
              <a:t>ξαναεφευρίσκουμε</a:t>
            </a:r>
            <a:r>
              <a:rPr lang="el-GR" dirty="0" smtClean="0"/>
              <a:t> τον τροχό;</a:t>
            </a:r>
          </a:p>
          <a:p>
            <a:endParaRPr lang="el-GR" dirty="0"/>
          </a:p>
          <a:p>
            <a:r>
              <a:rPr lang="el-GR" dirty="0" smtClean="0"/>
              <a:t>Χρήση βιβλιοθηκών από άλλα </a:t>
            </a:r>
            <a:r>
              <a:rPr lang="en-US" dirty="0" smtClean="0"/>
              <a:t>open source projects</a:t>
            </a:r>
          </a:p>
          <a:p>
            <a:endParaRPr lang="en-US" dirty="0"/>
          </a:p>
          <a:p>
            <a:r>
              <a:rPr lang="el-GR" dirty="0" smtClean="0"/>
              <a:t>Παραδείγματα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l-GR" dirty="0" smtClean="0"/>
              <a:t>για </a:t>
            </a:r>
            <a:r>
              <a:rPr lang="en-US" dirty="0" smtClean="0"/>
              <a:t>web rendering</a:t>
            </a:r>
          </a:p>
          <a:p>
            <a:pPr lvl="1"/>
            <a:r>
              <a:rPr lang="en-US" dirty="0" smtClean="0"/>
              <a:t>SQLite </a:t>
            </a:r>
            <a:r>
              <a:rPr lang="el-GR" dirty="0" smtClean="0"/>
              <a:t>για βάση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OpenGL </a:t>
            </a:r>
            <a:r>
              <a:rPr lang="el-GR" dirty="0" smtClean="0"/>
              <a:t>για γραφικά</a:t>
            </a:r>
          </a:p>
          <a:p>
            <a:pPr lvl="1"/>
            <a:r>
              <a:rPr lang="en-US" dirty="0" smtClean="0"/>
              <a:t>Bionic (</a:t>
            </a:r>
            <a:r>
              <a:rPr lang="el-GR" dirty="0" smtClean="0"/>
              <a:t>βιβλιοθήκη </a:t>
            </a:r>
            <a:r>
              <a:rPr lang="en-US" dirty="0" smtClean="0"/>
              <a:t>C </a:t>
            </a:r>
            <a:r>
              <a:rPr lang="el-GR" dirty="0" smtClean="0"/>
              <a:t>με </a:t>
            </a:r>
            <a:r>
              <a:rPr lang="en-US" dirty="0" smtClean="0"/>
              <a:t>Apache/MIT license)</a:t>
            </a:r>
            <a:endParaRPr lang="el-GR" dirty="0" smtClean="0"/>
          </a:p>
          <a:p>
            <a:pPr lvl="1"/>
            <a:r>
              <a:rPr lang="el-GR" dirty="0" err="1" smtClean="0"/>
              <a:t>κλπ</a:t>
            </a:r>
            <a:r>
              <a:rPr lang="el-GR" dirty="0" smtClean="0"/>
              <a:t> </a:t>
            </a:r>
            <a:r>
              <a:rPr lang="el-GR" dirty="0" err="1" smtClean="0"/>
              <a:t>κλπ</a:t>
            </a:r>
            <a:r>
              <a:rPr lang="el-GR" dirty="0" smtClean="0"/>
              <a:t> </a:t>
            </a:r>
            <a:r>
              <a:rPr lang="el-GR" dirty="0" err="1" smtClean="0"/>
              <a:t>κλπ</a:t>
            </a:r>
            <a:r>
              <a:rPr lang="el-G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18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653</Words>
  <Application>Microsoft Office PowerPoint</Application>
  <PresentationFormat>Widescreen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Ion</vt:lpstr>
      <vt:lpstr>Εισαγωγή στο Android</vt:lpstr>
      <vt:lpstr>Τι είναι;</vt:lpstr>
      <vt:lpstr>Γιατί με νοιάζει;</vt:lpstr>
      <vt:lpstr>Η δομή του Android</vt:lpstr>
      <vt:lpstr>Η «τούρτα» του Android: Η Στοίβα</vt:lpstr>
      <vt:lpstr>Linux Kernel</vt:lpstr>
      <vt:lpstr>Linux Kernel</vt:lpstr>
      <vt:lpstr>Native Libraries</vt:lpstr>
      <vt:lpstr>Native Libraries</vt:lpstr>
      <vt:lpstr>Dalvik Virtual Machine</vt:lpstr>
      <vt:lpstr>Το Android και η Java</vt:lpstr>
      <vt:lpstr>Το Android και η Java</vt:lpstr>
      <vt:lpstr>Application Framework</vt:lpstr>
      <vt:lpstr>Application Framework</vt:lpstr>
      <vt:lpstr>Δομικά στοιχεία εφαρμογών</vt:lpstr>
      <vt:lpstr>Πριν ξεκινήσουμε…</vt:lpstr>
      <vt:lpstr>Activity</vt:lpstr>
      <vt:lpstr>Activity Life Cycle</vt:lpstr>
      <vt:lpstr>Activity Life Cycle</vt:lpstr>
      <vt:lpstr>Τα ονόματα αναφέρονται στην αλληλεπίδραση με το χρήστη και στην ορατότητα του activity</vt:lpstr>
      <vt:lpstr>Services</vt:lpstr>
      <vt:lpstr>Broadcast Receivers</vt:lpstr>
      <vt:lpstr>Content Providers</vt:lpstr>
      <vt:lpstr>Intents</vt:lpstr>
      <vt:lpstr>Προτεινόμενα βιβλία</vt:lpstr>
      <vt:lpstr>Τι θα φτιάξουμε;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στο Android</dc:title>
  <dc:creator>diem</dc:creator>
  <cp:lastModifiedBy>diem</cp:lastModifiedBy>
  <cp:revision>69</cp:revision>
  <dcterms:created xsi:type="dcterms:W3CDTF">2014-04-08T15:50:58Z</dcterms:created>
  <dcterms:modified xsi:type="dcterms:W3CDTF">2014-04-10T15:47:49Z</dcterms:modified>
</cp:coreProperties>
</file>