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43" name="Pictur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8" name="Pictur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2"/>
          <a:stretch>
            <a:fillRect/>
          </a:stretch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  <p:pic>
        <p:nvPicPr>
          <p:cNvPr id="134" name="Picture 133"/>
          <p:cNvPicPr/>
          <p:nvPr/>
        </p:nvPicPr>
        <p:blipFill>
          <a:blip r:embed="rId2"/>
          <a:stretch>
            <a:fillRect/>
          </a:stretch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>
            <a:fillRect/>
          </a:stretch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31"/>
          <a:stretch>
            <a:fillRect/>
          </a:stretch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7"/>
          <a:srcRect t="28812"/>
          <a:stretch>
            <a:fillRect/>
          </a:stretch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297"/>
          <a:stretch>
            <a:fillRect/>
          </a:stretch>
        </p:blipFill>
        <p:spPr>
          <a:xfrm>
            <a:off x="86090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ACD433"/>
          </a:solidFill>
          <a:ln w="9360">
            <a:noFill/>
          </a:ln>
        </p:spPr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>
                <a:solidFill>
                  <a:srgbClr val="EBEBEB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 lIns="45720" tIns="91440" rIns="45720" bIns="91440"/>
          <a:lstStyle/>
          <a:p>
            <a:pPr>
              <a:lnSpc>
                <a:spcPct val="100000"/>
              </a:lnSpc>
            </a:pPr>
            <a:r>
              <a:rPr lang="el-GR" sz="1100">
                <a:solidFill>
                  <a:srgbClr val="FFFFFF"/>
                </a:solidFill>
                <a:latin typeface="Century Gothic"/>
              </a:rPr>
              <a:t>10/4/2014</a:t>
            </a:r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lIns="45720" tIns="91440" rIns="45720" bIns="91440" anchor="b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l-GR" sz="1100">
                <a:solidFill>
                  <a:srgbClr val="FFFFFF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14126D6D-97B5-4945-92D6-F89D63545C9F}" type="slidenum">
              <a:rPr lang="el-GR" sz="2800">
                <a:solidFill>
                  <a:srgbClr val="FFFFFF"/>
                </a:solidFill>
                <a:latin typeface="Century Gothic"/>
              </a:rPr>
              <a:t>‹#›</a:t>
            </a:fld>
            <a:endParaRPr/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5"/>
          <a:srcRect l="3610"/>
          <a:stretch>
            <a:fillRect/>
          </a:stretch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6" name="Picture 6"/>
          <p:cNvPicPr/>
          <p:nvPr/>
        </p:nvPicPr>
        <p:blipFill>
          <a:blip r:embed="rId16"/>
          <a:srcRect l="35631"/>
          <a:stretch>
            <a:fillRect/>
          </a:stretch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pic>
        <p:nvPicPr>
          <p:cNvPr id="48" name="Picture 8"/>
          <p:cNvPicPr/>
          <p:nvPr/>
        </p:nvPicPr>
        <p:blipFill>
          <a:blip r:embed="rId17"/>
          <a:srcRect t="28812"/>
          <a:stretch>
            <a:fillRect/>
          </a:stretch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9" name="Picture 9"/>
          <p:cNvPicPr/>
          <p:nvPr/>
        </p:nvPicPr>
        <p:blipFill>
          <a:blip r:embed="rId18"/>
          <a:srcRect b="23297"/>
          <a:stretch>
            <a:fillRect/>
          </a:stretch>
        </p:blipFill>
        <p:spPr>
          <a:xfrm>
            <a:off x="86090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ACD433"/>
          </a:solidFill>
          <a:ln w="9360">
            <a:noFill/>
          </a:ln>
        </p:spPr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dirty="0"/>
          </a:p>
          <a:p>
            <a:pPr lvl="1">
              <a:buSzPct val="25000"/>
              <a:buFont typeface="StarSymbol"/>
              <a:buChar char="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Second Outline Level</a:t>
            </a:r>
            <a:endParaRPr dirty="0"/>
          </a:p>
          <a:p>
            <a:pPr lvl="2"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Third Outline Level</a:t>
            </a:r>
            <a:endParaRPr dirty="0"/>
          </a:p>
          <a:p>
            <a:pPr lvl="3">
              <a:buSzPct val="25000"/>
              <a:buFont typeface="StarSymbol"/>
              <a:buChar char="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Fourth Outline Level</a:t>
            </a:r>
            <a:endParaRPr dirty="0"/>
          </a:p>
          <a:p>
            <a:pPr lvl="4"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Fifth Outline Level</a:t>
            </a:r>
            <a:endParaRPr dirty="0"/>
          </a:p>
          <a:p>
            <a:pPr lvl="5">
              <a:buSzPct val="25000"/>
              <a:buFont typeface="StarSymbol"/>
              <a:buChar char="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Seventh Outline </a:t>
            </a:r>
            <a:r>
              <a:rPr lang="en-US" sz="2000" dirty="0" err="1">
                <a:solidFill>
                  <a:srgbClr val="FFFFFF"/>
                </a:solidFill>
                <a:latin typeface="Century Gothic"/>
              </a:rPr>
              <a:t>LevelClick</a:t>
            </a:r>
            <a:r>
              <a:rPr lang="en-US" sz="2000" dirty="0">
                <a:solidFill>
                  <a:srgbClr val="FFFFFF"/>
                </a:solidFill>
                <a:latin typeface="Century Gothic"/>
              </a:rPr>
              <a:t> to edit Master text styles</a:t>
            </a:r>
            <a:endParaRPr dirty="0"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Century Gothic"/>
              </a:rPr>
              <a:t>Second level</a:t>
            </a:r>
            <a:endParaRPr dirty="0"/>
          </a:p>
          <a:p>
            <a:pPr lvl="2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  <a:latin typeface="Century Gothic"/>
              </a:rPr>
              <a:t>Third level</a:t>
            </a:r>
            <a:endParaRPr dirty="0"/>
          </a:p>
          <a:p>
            <a:pPr lvl="3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Century Gothic"/>
              </a:rPr>
              <a:t>Fourth level</a:t>
            </a:r>
            <a:endParaRPr dirty="0"/>
          </a:p>
          <a:p>
            <a:pPr lvl="4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Century Gothic"/>
              </a:rPr>
              <a:t>Fifth level</a:t>
            </a:r>
            <a:endParaRPr dirty="0"/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 lIns="45720" tIns="91440" rIns="45720" bIns="91440"/>
          <a:lstStyle/>
          <a:p>
            <a:pPr>
              <a:lnSpc>
                <a:spcPct val="100000"/>
              </a:lnSpc>
            </a:pPr>
            <a:r>
              <a:rPr lang="el-GR" sz="1100">
                <a:solidFill>
                  <a:srgbClr val="FFFFFF"/>
                </a:solidFill>
                <a:latin typeface="Century Gothic"/>
              </a:rPr>
              <a:t>10/4/2014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lIns="45720" tIns="91440" rIns="45720" bIns="91440" anchor="b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l-GR" sz="1100">
                <a:solidFill>
                  <a:srgbClr val="FFFFFF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39F6F579-D22C-4EC7-9756-C0B900E88D0D}" type="slidenum">
              <a:rPr lang="el-GR" sz="2800">
                <a:solidFill>
                  <a:srgbClr val="FFFFFF"/>
                </a:solidFill>
                <a:latin typeface="Century Gothic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7"/>
          <p:cNvPicPr/>
          <p:nvPr/>
        </p:nvPicPr>
        <p:blipFill>
          <a:blip r:embed="rId15"/>
          <a:srcRect l="3610"/>
          <a:stretch>
            <a:fillRect/>
          </a:stretch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91" name="Picture 6"/>
          <p:cNvPicPr/>
          <p:nvPr/>
        </p:nvPicPr>
        <p:blipFill>
          <a:blip r:embed="rId16"/>
          <a:srcRect l="35631"/>
          <a:stretch>
            <a:fillRect/>
          </a:stretch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pic>
        <p:nvPicPr>
          <p:cNvPr id="93" name="Picture 8"/>
          <p:cNvPicPr/>
          <p:nvPr/>
        </p:nvPicPr>
        <p:blipFill>
          <a:blip r:embed="rId17"/>
          <a:srcRect t="28812"/>
          <a:stretch>
            <a:fillRect/>
          </a:stretch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94" name="Picture 9"/>
          <p:cNvPicPr/>
          <p:nvPr/>
        </p:nvPicPr>
        <p:blipFill>
          <a:blip r:embed="rId18"/>
          <a:srcRect b="23297"/>
          <a:stretch>
            <a:fillRect/>
          </a:stretch>
        </p:blipFill>
        <p:spPr>
          <a:xfrm>
            <a:off x="86090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ACD433"/>
          </a:solidFill>
          <a:ln w="9360">
            <a:noFill/>
          </a:ln>
        </p:spPr>
      </p:sp>
      <p:sp>
        <p:nvSpPr>
          <p:cNvPr id="96" name="PlaceHolder 3"/>
          <p:cNvSpPr>
            <a:spLocks noGrp="1"/>
          </p:cNvSpPr>
          <p:nvPr>
            <p:ph type="title"/>
          </p:nvPr>
        </p:nvSpPr>
        <p:spPr>
          <a:xfrm>
            <a:off x="1154880" y="2861640"/>
            <a:ext cx="8825400" cy="1915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EBEBEB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154880" y="4777560"/>
            <a:ext cx="8825400" cy="86004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000">
                <a:solidFill>
                  <a:srgbClr val="ACD433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ACD433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ACD433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solidFill>
                  <a:srgbClr val="ACD433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solidFill>
                  <a:srgbClr val="ACD433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solidFill>
                  <a:srgbClr val="ACD433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ACD433"/>
                </a:solidFill>
                <a:latin typeface="Century Gothic"/>
              </a:rPr>
              <a:t>Seventh Outline LevelClick to edit Master text styles</a:t>
            </a:r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 lIns="45720" tIns="91440" rIns="45720" bIns="91440"/>
          <a:lstStyle/>
          <a:p>
            <a:pPr>
              <a:lnSpc>
                <a:spcPct val="100000"/>
              </a:lnSpc>
            </a:pPr>
            <a:r>
              <a:rPr lang="el-GR" sz="1100">
                <a:solidFill>
                  <a:srgbClr val="FFFFFF"/>
                </a:solidFill>
                <a:latin typeface="Century Gothic"/>
              </a:rPr>
              <a:t>10/4/2014</a:t>
            </a:r>
            <a:endParaRPr/>
          </a:p>
        </p:txBody>
      </p:sp>
      <p:sp>
        <p:nvSpPr>
          <p:cNvPr id="99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lIns="45720" tIns="91440" rIns="45720" bIns="91440" anchor="b"/>
          <a:lstStyle/>
          <a:p>
            <a:pPr algn="ctr"/>
            <a:endParaRPr/>
          </a:p>
          <a:p>
            <a:pPr>
              <a:lnSpc>
                <a:spcPct val="100000"/>
              </a:lnSpc>
            </a:pPr>
            <a:r>
              <a:rPr lang="el-GR" sz="1100">
                <a:solidFill>
                  <a:srgbClr val="FFFFFF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00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43497B55-9966-4DB1-8DD6-11CCAEAD35EE}" type="slidenum">
              <a:rPr lang="el-GR" sz="2800">
                <a:solidFill>
                  <a:srgbClr val="FFFFFF"/>
                </a:solidFill>
                <a:latin typeface="Century Gothic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>
                <a:solidFill>
                  <a:srgbClr val="EBEBEB"/>
                </a:solidFill>
                <a:latin typeface="Century Gothic"/>
              </a:rPr>
              <a:t>Εισαγωγή στο GGTS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2000">
                <a:solidFill>
                  <a:srgbClr val="ACD433"/>
                </a:solidFill>
                <a:latin typeface="Century Gothic"/>
              </a:rPr>
              <a:t>“Groovy Android and the holy grails” Workshop</a:t>
            </a:r>
            <a:endParaRPr/>
          </a:p>
          <a:p>
            <a:pPr>
              <a:lnSpc>
                <a:spcPct val="100000"/>
              </a:lnSpc>
            </a:pPr>
            <a:r>
              <a:rPr lang="el-GR" sz="2000">
                <a:solidFill>
                  <a:srgbClr val="ACD433"/>
                </a:solidFill>
                <a:latin typeface="Century Gothic"/>
              </a:rPr>
              <a:t>ΣΦΗΜΜΥ 7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6" b="99444" l="0" r="98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226" y="1934866"/>
            <a:ext cx="3605551" cy="360555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Closure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1096560" y="1853280"/>
            <a:ext cx="8503560" cy="285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def name=”Android”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def printClosure={ println “i love ${name}”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printClosure()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name=”Grails”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printClosure() 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46200" y="0"/>
            <a:ext cx="9404280" cy="1400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Map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1097280" y="1382760"/>
            <a:ext cx="8946000" cy="529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FFFFFF"/>
                </a:solidFill>
                <a:latin typeface="Century Gothic"/>
              </a:rPr>
              <a:t>Πίνακας ζευγών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κλειδού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/τιμής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def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todos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= ['a':'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Write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map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section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', 'b':'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Write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set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section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']</a:t>
            </a:r>
            <a:endParaRPr dirty="0"/>
          </a:p>
          <a:p>
            <a:pPr>
              <a:lnSpc>
                <a:spcPct val="100000"/>
              </a:lnSpc>
            </a:pP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println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todos.size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() // 2</a:t>
            </a:r>
            <a:endParaRPr dirty="0"/>
          </a:p>
          <a:p>
            <a:pPr>
              <a:lnSpc>
                <a:spcPct val="100000"/>
              </a:lnSpc>
            </a:pP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println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todos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["a"] //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Write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map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section</a:t>
            </a:r>
            <a:endParaRPr dirty="0"/>
          </a:p>
          <a:p>
            <a:pPr>
              <a:lnSpc>
                <a:spcPct val="100000"/>
              </a:lnSpc>
            </a:pP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println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todos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."a" //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Write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map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section</a:t>
            </a:r>
            <a:endParaRPr dirty="0"/>
          </a:p>
          <a:p>
            <a:pPr>
              <a:lnSpc>
                <a:spcPct val="100000"/>
              </a:lnSpc>
            </a:pP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println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todos.a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//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Write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map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section</a:t>
            </a:r>
            <a:endParaRPr dirty="0"/>
          </a:p>
          <a:p>
            <a:pPr>
              <a:lnSpc>
                <a:spcPct val="100000"/>
              </a:lnSpc>
            </a:pP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println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todos.getAt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("b") //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Write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set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section</a:t>
            </a:r>
            <a:endParaRPr dirty="0"/>
          </a:p>
          <a:p>
            <a:pPr>
              <a:lnSpc>
                <a:spcPct val="100000"/>
              </a:lnSpc>
            </a:pP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println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todos.get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("b") //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Write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set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section</a:t>
            </a:r>
            <a:endParaRPr dirty="0"/>
          </a:p>
          <a:p>
            <a:pPr>
              <a:lnSpc>
                <a:spcPct val="100000"/>
              </a:lnSpc>
            </a:pP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println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todos.get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("c", "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unknown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") // 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Notice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"c"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wasn't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defined</a:t>
            </a:r>
            <a:endParaRPr dirty="0"/>
          </a:p>
          <a:p>
            <a:pPr>
              <a:lnSpc>
                <a:spcPct val="100000"/>
              </a:lnSpc>
            </a:pP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todos.put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('e', '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Write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strings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Century Gothic"/>
              </a:rPr>
              <a:t>section</a:t>
            </a:r>
            <a:r>
              <a:rPr lang="el-GR" sz="2000" dirty="0">
                <a:solidFill>
                  <a:srgbClr val="FFFFFF"/>
                </a:solidFill>
                <a:latin typeface="Century Gothic"/>
              </a:rPr>
              <a:t>')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Groovy Truth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188720" y="1463040"/>
            <a:ext cx="9143640" cy="50288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400" u="sng">
                <a:solidFill>
                  <a:srgbClr val="FFFFFF"/>
                </a:solidFill>
                <a:latin typeface="Century Gothic"/>
              </a:rPr>
              <a:t>In Java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if (collection != null &amp;&amp; !collection.isEmpty()) { ... } // collection</a:t>
            </a: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if (str != null &amp;&amp; str.length() &gt; 0) { ... }// string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l-GR" sz="2400" u="sng">
                <a:solidFill>
                  <a:srgbClr val="FFFFFF"/>
                </a:solidFill>
                <a:latin typeface="Century Gothic"/>
              </a:rPr>
              <a:t>In Groovy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if (collection) { ... } // collection</a:t>
            </a: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if (str) { ... }// string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46200" y="0"/>
            <a:ext cx="9404280" cy="1400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Groovy loop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def mess=['H','e','l','l','o']</a:t>
            </a: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mess.each {g-&gt;</a:t>
            </a: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print g</a:t>
            </a: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l-GR" sz="2400" u="sng">
                <a:solidFill>
                  <a:srgbClr val="FFFFFF"/>
                </a:solidFill>
                <a:latin typeface="Century Gothic"/>
              </a:rPr>
              <a:t>Χωρίς μεταβλητή (g)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def mess=['H','e','l','l','o']</a:t>
            </a: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mess.each {</a:t>
            </a: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print it</a:t>
            </a:r>
            <a:endParaRPr/>
          </a:p>
          <a:p>
            <a:pPr>
              <a:lnSpc>
                <a:spcPct val="100000"/>
              </a:lnSpc>
            </a:pPr>
            <a:r>
              <a:rPr lang="el-GR" sz="2400">
                <a:solidFill>
                  <a:srgbClr val="FFFFFF"/>
                </a:solidFill>
                <a:latin typeface="Century Gothic"/>
              </a:rPr>
              <a:t>}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GitHub &amp; Βιβλιογραφία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u="sng" dirty="0">
                <a:solidFill>
                  <a:srgbClr val="C4E46E"/>
                </a:solidFill>
                <a:latin typeface="Century Gothic"/>
              </a:rPr>
              <a:t>https://github.com/SFHMMY-GAHG/GAHG-Grails</a:t>
            </a:r>
            <a:endParaRPr dirty="0"/>
          </a:p>
          <a:p>
            <a:pPr marL="285750" indent="-28575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endParaRPr dirty="0"/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Jim_Shingler,_Joseph_Faisal_Nusairat,_Christopher_M._Judd_Beginning_Groovy_and_Grails_From_Novice_to_Professional__2008</a:t>
            </a:r>
            <a:endParaRPr dirty="0"/>
          </a:p>
          <a:p>
            <a:pPr marL="285750" indent="-28575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endParaRPr dirty="0"/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latin typeface="Century Gothic"/>
              </a:rPr>
              <a:t>Jeff Scott Brown, Graeme </a:t>
            </a:r>
            <a:r>
              <a:rPr lang="en-US" sz="2000" dirty="0" err="1">
                <a:solidFill>
                  <a:srgbClr val="FFFFFF"/>
                </a:solidFill>
                <a:latin typeface="Century Gothic"/>
              </a:rPr>
              <a:t>Rocher</a:t>
            </a:r>
            <a:r>
              <a:rPr lang="en-US" sz="2000" dirty="0">
                <a:solidFill>
                  <a:srgbClr val="FFFFFF"/>
                </a:solidFill>
                <a:latin typeface="Century Gothic"/>
              </a:rPr>
              <a:t>-The Definitive Guide to Grails 2-Apress (2013)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Τι είναι;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FFFF"/>
                </a:solidFill>
                <a:latin typeface="Century Gothic"/>
              </a:rPr>
              <a:t>Πλ</a:t>
            </a:r>
            <a:r>
              <a:rPr lang="en-US" sz="2400" dirty="0">
                <a:solidFill>
                  <a:srgbClr val="FFFFFF"/>
                </a:solidFill>
                <a:latin typeface="Century Gothic"/>
              </a:rPr>
              <a:t>ατφόρμα για ανάπτυξη εφαρμογών web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lvl="1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Groovy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lvl="1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Grails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FFFF"/>
                </a:solidFill>
                <a:latin typeface="Century Gothic"/>
              </a:rPr>
              <a:t>Χρησιμο</a:t>
            </a:r>
            <a:r>
              <a:rPr lang="en-US" sz="2400" dirty="0">
                <a:solidFill>
                  <a:srgbClr val="FFFFFF"/>
                </a:solidFill>
                <a:latin typeface="Century Gothic"/>
              </a:rPr>
              <a:t>ποιεί έτοιμα εργαλεία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lvl="1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Hibernate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lvl="1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H2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lvl="1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Ajax Framework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lvl="1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Tomcat</a:t>
            </a:r>
            <a:endParaRPr sz="2400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Γιατί Grails;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1104120" y="1153080"/>
            <a:ext cx="8946360" cy="570492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Υπ</a:t>
            </a:r>
            <a:r>
              <a:rPr lang="en-US" sz="2400" dirty="0" err="1">
                <a:solidFill>
                  <a:srgbClr val="FFFFFF"/>
                </a:solidFill>
                <a:latin typeface="Century Gothic"/>
              </a:rPr>
              <a:t>άρχοντ</a:t>
            </a:r>
            <a:r>
              <a:rPr lang="en-US" sz="2400" dirty="0">
                <a:solidFill>
                  <a:srgbClr val="FFFFFF"/>
                </a:solidFill>
                <a:latin typeface="Century Gothic"/>
              </a:rPr>
              <a:t>α framework</a:t>
            </a:r>
            <a:endParaRPr dirty="0"/>
          </a:p>
          <a:p>
            <a:pPr marL="800100" lvl="1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π</a:t>
            </a:r>
            <a:r>
              <a:rPr lang="en-US" sz="2400" dirty="0" err="1">
                <a:solidFill>
                  <a:srgbClr val="FFFFFF"/>
                </a:solidFill>
                <a:latin typeface="Century Gothic"/>
              </a:rPr>
              <a:t>ολύ</a:t>
            </a:r>
            <a:r>
              <a:rPr lang="en-US" sz="2400" dirty="0">
                <a:solidFill>
                  <a:srgbClr val="FFFFFF"/>
                </a:solidFill>
                <a:latin typeface="Century Gothic"/>
              </a:rPr>
              <a:t>πλοκα</a:t>
            </a:r>
            <a:endParaRPr dirty="0"/>
          </a:p>
          <a:p>
            <a:pPr marL="800100" lvl="1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FFFF"/>
                </a:solidFill>
                <a:latin typeface="Century Gothic"/>
              </a:rPr>
              <a:t>Αρκετός</a:t>
            </a:r>
            <a:r>
              <a:rPr lang="en-US" sz="24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entury Gothic"/>
              </a:rPr>
              <a:t>χρόνος</a:t>
            </a:r>
            <a:r>
              <a:rPr lang="en-US" sz="24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entury Gothic"/>
              </a:rPr>
              <a:t>κό</a:t>
            </a:r>
            <a:r>
              <a:rPr lang="en-US" sz="2400" dirty="0">
                <a:solidFill>
                  <a:srgbClr val="FFFFFF"/>
                </a:solidFill>
                <a:latin typeface="Century Gothic"/>
              </a:rPr>
              <a:t>πος για deploy</a:t>
            </a:r>
            <a:endParaRPr dirty="0"/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FFFF"/>
                </a:solidFill>
                <a:latin typeface="Century Gothic"/>
              </a:rPr>
              <a:t>Γλώσσ</a:t>
            </a:r>
            <a:r>
              <a:rPr lang="en-US" sz="2400" dirty="0">
                <a:solidFill>
                  <a:srgbClr val="FFFFFF"/>
                </a:solidFill>
                <a:latin typeface="Century Gothic"/>
              </a:rPr>
              <a:t>α Groovy</a:t>
            </a:r>
            <a:endParaRPr dirty="0"/>
          </a:p>
          <a:p>
            <a:pPr marL="800100" lvl="1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FFFF"/>
                </a:solidFill>
                <a:latin typeface="Century Gothic"/>
              </a:rPr>
              <a:t>Ελ</a:t>
            </a:r>
            <a:r>
              <a:rPr lang="en-US" sz="2400" dirty="0">
                <a:solidFill>
                  <a:srgbClr val="FFFFFF"/>
                </a:solidFill>
                <a:latin typeface="Century Gothic"/>
              </a:rPr>
              <a:t>αστική με τον χρήστη </a:t>
            </a:r>
            <a:endParaRPr dirty="0"/>
          </a:p>
          <a:p>
            <a:pPr marL="800100" lvl="1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FFFF"/>
                </a:solidFill>
                <a:latin typeface="Century Gothic"/>
              </a:rPr>
              <a:t>Υψηλή</a:t>
            </a:r>
            <a:r>
              <a:rPr lang="en-US" sz="2400" dirty="0">
                <a:solidFill>
                  <a:srgbClr val="FFFFFF"/>
                </a:solidFill>
                <a:latin typeface="Century Gothic"/>
              </a:rPr>
              <a:t> παρα</a:t>
            </a:r>
            <a:r>
              <a:rPr lang="en-US" sz="2400" dirty="0" err="1">
                <a:solidFill>
                  <a:srgbClr val="FFFFFF"/>
                </a:solidFill>
                <a:latin typeface="Century Gothic"/>
              </a:rPr>
              <a:t>γωγικότητ</a:t>
            </a:r>
            <a:r>
              <a:rPr lang="en-US" sz="2400" dirty="0">
                <a:solidFill>
                  <a:srgbClr val="FFFFFF"/>
                </a:solidFill>
                <a:latin typeface="Century Gothic"/>
              </a:rPr>
              <a:t>α</a:t>
            </a:r>
            <a:endParaRPr dirty="0"/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Convention over Configuration</a:t>
            </a:r>
            <a:endParaRPr dirty="0"/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i18n</a:t>
            </a:r>
            <a:endParaRPr dirty="0"/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Test Unit-</a:t>
            </a:r>
            <a:r>
              <a:rPr lang="en-US" sz="2400" dirty="0" err="1">
                <a:solidFill>
                  <a:srgbClr val="FFFFFF"/>
                </a:solidFill>
                <a:latin typeface="Century Gothic"/>
              </a:rPr>
              <a:t>Intergration</a:t>
            </a:r>
            <a:endParaRPr dirty="0"/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Scaffolding</a:t>
            </a:r>
            <a:endParaRPr dirty="0"/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Plugins</a:t>
            </a:r>
            <a:endParaRPr dirty="0"/>
          </a:p>
          <a:p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154880" y="2861640"/>
            <a:ext cx="8825400" cy="1915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EBEBEB"/>
                </a:solidFill>
                <a:latin typeface="Century Gothic"/>
              </a:rPr>
              <a:t>Η δομή του Grails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154880" y="4777560"/>
            <a:ext cx="8825400" cy="86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ACD433"/>
                </a:solidFill>
                <a:latin typeface="Century Gothic"/>
              </a:rPr>
              <a:t>Grails under the hood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46200" y="1296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Η Αρχιτεκτονική του Grails</a:t>
            </a:r>
            <a:endParaRPr/>
          </a:p>
        </p:txBody>
      </p:sp>
      <p:pic>
        <p:nvPicPr>
          <p:cNvPr id="14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45920" y="2230200"/>
            <a:ext cx="7819560" cy="298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46200" y="0"/>
            <a:ext cx="9404280" cy="14000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MVC Model</a:t>
            </a:r>
            <a:endParaRPr/>
          </a:p>
        </p:txBody>
      </p:sp>
      <p:pic>
        <p:nvPicPr>
          <p:cNvPr id="14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06640" y="1852920"/>
            <a:ext cx="4366080" cy="419472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646200" y="1852920"/>
            <a:ext cx="5320080" cy="228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Domain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342900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342900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Controller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342900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342900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View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Τι συμβαίνει ουσιαστικά</a:t>
            </a:r>
            <a:endParaRPr/>
          </a:p>
        </p:txBody>
      </p:sp>
      <p:pic>
        <p:nvPicPr>
          <p:cNvPr id="14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440360"/>
            <a:ext cx="9333720" cy="51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46200" y="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Groovy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875160" y="2098800"/>
            <a:ext cx="8946000" cy="4194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rgbClr val="FFFFFF"/>
                </a:solidFill>
                <a:latin typeface="Century Gothic"/>
              </a:rPr>
              <a:t>Η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Groovy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 είναι μία εξέλιξη της </a:t>
            </a:r>
            <a:r>
              <a:rPr lang="el-GR" sz="2400" dirty="0" err="1" smtClean="0">
                <a:solidFill>
                  <a:srgbClr val="FFFFFF"/>
                </a:solidFill>
                <a:latin typeface="Century Gothic"/>
              </a:rPr>
              <a:t>Java</a:t>
            </a:r>
            <a:endParaRPr lang="en-US" sz="2400" dirty="0" smtClean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buClr>
                <a:schemeClr val="accent3"/>
              </a:buClr>
              <a:buSzPct val="80000"/>
            </a:pPr>
            <a:endParaRPr dirty="0"/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Runtime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compile</a:t>
            </a:r>
            <a:endParaRPr dirty="0"/>
          </a:p>
          <a:p>
            <a:pPr marL="285750" indent="-28575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endParaRPr dirty="0"/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rgbClr val="FFFFFF"/>
                </a:solidFill>
                <a:latin typeface="Century Gothic"/>
              </a:rPr>
              <a:t>Δημιουργεί αυτόματα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geter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/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seters</a:t>
            </a:r>
            <a:endParaRPr dirty="0"/>
          </a:p>
          <a:p>
            <a:pPr marL="285750" indent="-28575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endParaRPr dirty="0"/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Metaprogramming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EBEBEB"/>
                </a:solidFill>
                <a:latin typeface="Century Gothic"/>
              </a:rPr>
              <a:t>A closer look to Groovy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646200" y="1071360"/>
            <a:ext cx="8946000" cy="589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rgbClr val="FFFFFF"/>
                </a:solidFill>
                <a:latin typeface="Century Gothic"/>
              </a:rPr>
              <a:t>Δεν χρειάζεται να βάλουμε: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800100" lvl="2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 smtClean="0">
                <a:solidFill>
                  <a:srgbClr val="FFFFFF"/>
                </a:solidFill>
                <a:latin typeface="Century Gothic"/>
              </a:rPr>
              <a:t>Ερωτηματικό 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800100" lvl="2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rgbClr val="FFFFFF"/>
                </a:solidFill>
                <a:latin typeface="Century Gothic"/>
              </a:rPr>
              <a:t>Παρένθεση πχ.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println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 “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test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” 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800100" lvl="2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Return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342900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342900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Dynamic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Static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typing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800100" lvl="2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String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name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800100" lvl="2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def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name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342900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342900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Features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800100" lvl="2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Assertion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 πχ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assert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list.size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()==3  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800100" lvl="2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Build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 in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xml,jason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builders</a:t>
            </a:r>
            <a:r>
              <a:rPr lang="el-GR" sz="24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κ.α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 marL="800100" lvl="2" indent="-342900"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l-GR" sz="2400" dirty="0" err="1">
                <a:solidFill>
                  <a:srgbClr val="FFFFFF"/>
                </a:solidFill>
                <a:latin typeface="Century Gothic"/>
              </a:rPr>
              <a:t>closure</a:t>
            </a:r>
            <a:endParaRPr sz="2400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384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Century Gothic</vt:lpstr>
      <vt:lpstr>DejaVu Sans</vt:lpstr>
      <vt:lpstr>StarSymbol</vt:lpstr>
      <vt:lpstr>Wingdings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Flo</dc:creator>
  <cp:lastModifiedBy>Jim Flo</cp:lastModifiedBy>
  <cp:revision>1</cp:revision>
  <dcterms:modified xsi:type="dcterms:W3CDTF">2014-04-10T11:51:49Z</dcterms:modified>
</cp:coreProperties>
</file>