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427" r:id="rId4"/>
    <p:sldId id="335" r:id="rId5"/>
    <p:sldId id="389" r:id="rId6"/>
    <p:sldId id="339" r:id="rId7"/>
    <p:sldId id="340" r:id="rId8"/>
    <p:sldId id="341" r:id="rId9"/>
    <p:sldId id="368" r:id="rId10"/>
    <p:sldId id="372" r:id="rId11"/>
    <p:sldId id="344" r:id="rId12"/>
    <p:sldId id="347" r:id="rId13"/>
    <p:sldId id="348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94" r:id="rId27"/>
    <p:sldId id="395" r:id="rId28"/>
    <p:sldId id="396" r:id="rId29"/>
    <p:sldId id="364" r:id="rId30"/>
    <p:sldId id="397" r:id="rId31"/>
    <p:sldId id="398" r:id="rId32"/>
    <p:sldId id="42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421" r:id="rId56"/>
    <p:sldId id="422" r:id="rId57"/>
    <p:sldId id="423" r:id="rId58"/>
    <p:sldId id="424" r:id="rId59"/>
    <p:sldId id="333" r:id="rId60"/>
    <p:sldId id="425" r:id="rId61"/>
    <p:sldId id="426" r:id="rId62"/>
    <p:sldId id="390" r:id="rId63"/>
    <p:sldId id="391" r:id="rId64"/>
    <p:sldId id="392" r:id="rId65"/>
    <p:sldId id="393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6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8.wmf"/><Relationship Id="rId1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7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6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ABEB-5D75-4D31-BCE5-52BC9B550E8A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A165-20BB-402D-B547-ABC4877E8C03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0DE4-7CCE-431C-9820-C7CB509CA602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14763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327150"/>
            <a:ext cx="3810000" cy="488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327150"/>
            <a:ext cx="3810000" cy="488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8CC5A-95DF-4DAF-B47D-FA82C65E77D8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V. Korzhova</a:t>
            </a:r>
            <a:endParaRPr lang="en-US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95CBE-559B-4B20-8011-C6D5F3834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E8B-9412-445D-8F60-066B428D93E8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A152-4863-4DF6-9F5A-30D93612A36A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8257-792A-45E2-A0A9-AFD8B2ECB3E3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248E-AA91-4CAE-838B-5BF964B1A9FC}" type="datetime1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44-AA67-4F20-88A7-4CCF7A6CAA1F}" type="datetime1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2574-E280-4ACC-BD1A-A4D791510370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1241-AB11-4741-B38B-DD06F8693A18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2E12-9C53-4421-BA51-76A7067608C1}" type="datetime1">
              <a:rPr lang="en-US" smtClean="0"/>
              <a:t>1/24/2017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AF71A22-6AF9-45E5-860F-5B8201FC6F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935E0C1-779A-4735-A44C-4360F863709F}" type="datetime1">
              <a:rPr lang="en-US" smtClean="0"/>
              <a:t>1/24/2017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1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7772400" cy="1450975"/>
          </a:xfrm>
        </p:spPr>
        <p:txBody>
          <a:bodyPr>
            <a:normAutofit/>
          </a:bodyPr>
          <a:lstStyle/>
          <a:p>
            <a:r>
              <a:rPr lang="en-US" dirty="0"/>
              <a:t>Polygon Partitioning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Valentina</a:t>
            </a:r>
            <a:r>
              <a:rPr lang="en-US" dirty="0"/>
              <a:t> </a:t>
            </a:r>
            <a:r>
              <a:rPr lang="en-US" dirty="0" err="1"/>
              <a:t>Korzhova</a:t>
            </a:r>
            <a:endParaRPr lang="en-US" dirty="0"/>
          </a:p>
          <a:p>
            <a:r>
              <a:rPr lang="en-US" dirty="0"/>
              <a:t>Office ENB 323</a:t>
            </a:r>
          </a:p>
          <a:p>
            <a:r>
              <a:rPr lang="en-US" dirty="0"/>
              <a:t>korzhova@cse.usf.edu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6542-1204-4718-89BE-7ED75570EB5E}" type="datetime1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Triangulation: Implementation</a:t>
            </a:r>
            <a:br>
              <a:rPr lang="en-US" altLang="en-US" sz="4000" dirty="0" smtClean="0"/>
            </a:br>
            <a:r>
              <a:rPr lang="en-US" altLang="en-US" sz="4000" dirty="0" smtClean="0"/>
              <a:t>				Analysis</a:t>
            </a:r>
            <a:endParaRPr lang="en-US" altLang="en-US" dirty="0" smtClean="0"/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468313" y="2836863"/>
            <a:ext cx="1006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O(n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7319963" y="2894013"/>
            <a:ext cx="1006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O(n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735013" y="3230563"/>
            <a:ext cx="428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7529513" y="3254375"/>
            <a:ext cx="428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0" y="2036763"/>
            <a:ext cx="30591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Naïve Analysis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6553200" y="2079625"/>
            <a:ext cx="19351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Tighter Analysis</a:t>
            </a:r>
          </a:p>
        </p:txBody>
      </p:sp>
      <p:sp>
        <p:nvSpPr>
          <p:cNvPr id="194572" name="Text Box 12"/>
          <p:cNvSpPr txBox="1">
            <a:spLocks noChangeArrowheads="1"/>
          </p:cNvSpPr>
          <p:nvPr/>
        </p:nvSpPr>
        <p:spPr bwMode="auto">
          <a:xfrm>
            <a:off x="223838" y="3756025"/>
            <a:ext cx="13620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94573" name="AutoShape 13"/>
          <p:cNvSpPr>
            <a:spLocks/>
          </p:cNvSpPr>
          <p:nvPr/>
        </p:nvSpPr>
        <p:spPr bwMode="auto">
          <a:xfrm>
            <a:off x="1306513" y="3452813"/>
            <a:ext cx="354012" cy="1604962"/>
          </a:xfrm>
          <a:prstGeom prst="leftBrace">
            <a:avLst>
              <a:gd name="adj1" fmla="val 37780"/>
              <a:gd name="adj2" fmla="val 50000"/>
            </a:avLst>
          </a:prstGeom>
          <a:noFill/>
          <a:ln w="12700">
            <a:solidFill>
              <a:schemeClr val="accent5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74" name="AutoShape 14"/>
          <p:cNvSpPr>
            <a:spLocks/>
          </p:cNvSpPr>
          <p:nvPr/>
        </p:nvSpPr>
        <p:spPr bwMode="auto">
          <a:xfrm>
            <a:off x="1928813" y="3940175"/>
            <a:ext cx="279400" cy="1008063"/>
          </a:xfrm>
          <a:prstGeom prst="leftBrace">
            <a:avLst>
              <a:gd name="adj1" fmla="val 30066"/>
              <a:gd name="adj2" fmla="val 41843"/>
            </a:avLst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76" name="AutoShape 16"/>
          <p:cNvSpPr>
            <a:spLocks/>
          </p:cNvSpPr>
          <p:nvPr/>
        </p:nvSpPr>
        <p:spPr bwMode="auto">
          <a:xfrm flipH="1">
            <a:off x="7218363" y="3402013"/>
            <a:ext cx="354012" cy="1604962"/>
          </a:xfrm>
          <a:prstGeom prst="leftBrace">
            <a:avLst>
              <a:gd name="adj1" fmla="val 37780"/>
              <a:gd name="adj2" fmla="val 50000"/>
            </a:avLst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77" name="Text Box 17"/>
          <p:cNvSpPr txBox="1">
            <a:spLocks noChangeArrowheads="1"/>
          </p:cNvSpPr>
          <p:nvPr/>
        </p:nvSpPr>
        <p:spPr bwMode="auto">
          <a:xfrm>
            <a:off x="1676400" y="2720976"/>
            <a:ext cx="5621338" cy="2484437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b="1" dirty="0"/>
              <a:t>Algorithm</a:t>
            </a:r>
            <a:r>
              <a:rPr lang="en-US" altLang="en-US" sz="2000" dirty="0"/>
              <a:t>: </a:t>
            </a:r>
            <a:r>
              <a:rPr lang="en-US" altLang="en-US" sz="2000" b="1" dirty="0">
                <a:solidFill>
                  <a:srgbClr val="00FF00"/>
                </a:solidFill>
              </a:rPr>
              <a:t>TRIANGULATION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Initialize the ear tip status of each vertex.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while n &gt; 3 do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    Locate an ear tip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Output diagonal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Delete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Update the ear tip status of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and 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 </a:t>
            </a:r>
          </a:p>
        </p:txBody>
      </p:sp>
      <p:sp>
        <p:nvSpPr>
          <p:cNvPr id="194579" name="Text Box 19"/>
          <p:cNvSpPr txBox="1">
            <a:spLocks noChangeArrowheads="1"/>
          </p:cNvSpPr>
          <p:nvPr/>
        </p:nvSpPr>
        <p:spPr bwMode="auto">
          <a:xfrm>
            <a:off x="2170113" y="4660900"/>
            <a:ext cx="782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</p:txBody>
      </p:sp>
      <p:sp>
        <p:nvSpPr>
          <p:cNvPr id="194575" name="Text Box 15"/>
          <p:cNvSpPr txBox="1">
            <a:spLocks noChangeArrowheads="1"/>
          </p:cNvSpPr>
          <p:nvPr/>
        </p:nvSpPr>
        <p:spPr bwMode="auto">
          <a:xfrm>
            <a:off x="1155700" y="4635500"/>
            <a:ext cx="13620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94580" name="Text Box 20"/>
          <p:cNvSpPr txBox="1">
            <a:spLocks noChangeArrowheads="1"/>
          </p:cNvSpPr>
          <p:nvPr/>
        </p:nvSpPr>
        <p:spPr bwMode="auto">
          <a:xfrm>
            <a:off x="7392988" y="3722688"/>
            <a:ext cx="13620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94581" name="AutoShape 21"/>
          <p:cNvSpPr>
            <a:spLocks/>
          </p:cNvSpPr>
          <p:nvPr/>
        </p:nvSpPr>
        <p:spPr bwMode="auto">
          <a:xfrm flipH="1">
            <a:off x="6940550" y="3797300"/>
            <a:ext cx="354013" cy="1212850"/>
          </a:xfrm>
          <a:prstGeom prst="leftBrace">
            <a:avLst>
              <a:gd name="adj1" fmla="val 28550"/>
              <a:gd name="adj2" fmla="val 50000"/>
            </a:avLst>
          </a:prstGeom>
          <a:noFill/>
          <a:ln w="22225">
            <a:solidFill>
              <a:schemeClr val="accent6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82" name="Text Box 22"/>
          <p:cNvSpPr txBox="1">
            <a:spLocks noChangeArrowheads="1"/>
          </p:cNvSpPr>
          <p:nvPr/>
        </p:nvSpPr>
        <p:spPr bwMode="auto">
          <a:xfrm>
            <a:off x="6988175" y="4551363"/>
            <a:ext cx="782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</p:txBody>
      </p:sp>
      <p:sp>
        <p:nvSpPr>
          <p:cNvPr id="194583" name="Text Box 23"/>
          <p:cNvSpPr txBox="1">
            <a:spLocks noChangeArrowheads="1"/>
          </p:cNvSpPr>
          <p:nvPr/>
        </p:nvSpPr>
        <p:spPr bwMode="auto">
          <a:xfrm>
            <a:off x="266700" y="5564188"/>
            <a:ext cx="1939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Total: O(n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94584" name="Text Box 24"/>
          <p:cNvSpPr txBox="1">
            <a:spLocks noChangeArrowheads="1"/>
          </p:cNvSpPr>
          <p:nvPr/>
        </p:nvSpPr>
        <p:spPr bwMode="auto">
          <a:xfrm>
            <a:off x="6446838" y="5605463"/>
            <a:ext cx="1939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Total: O(n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067-F9DD-4376-9ED0-DA3404500877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Clipping v2…</a:t>
            </a:r>
          </a:p>
        </p:txBody>
      </p:sp>
      <p:grpSp>
        <p:nvGrpSpPr>
          <p:cNvPr id="13317" name="Group 20"/>
          <p:cNvGrpSpPr>
            <a:grpSpLocks/>
          </p:cNvGrpSpPr>
          <p:nvPr/>
        </p:nvGrpSpPr>
        <p:grpSpPr bwMode="auto">
          <a:xfrm>
            <a:off x="1470025" y="1306513"/>
            <a:ext cx="3289300" cy="3127375"/>
            <a:chOff x="1266" y="912"/>
            <a:chExt cx="2072" cy="1970"/>
          </a:xfrm>
        </p:grpSpPr>
        <p:sp>
          <p:nvSpPr>
            <p:cNvPr id="13320" name="Freeform 9"/>
            <p:cNvSpPr>
              <a:spLocks/>
            </p:cNvSpPr>
            <p:nvPr/>
          </p:nvSpPr>
          <p:spPr bwMode="auto">
            <a:xfrm>
              <a:off x="1559" y="1102"/>
              <a:ext cx="1779" cy="1780"/>
            </a:xfrm>
            <a:custGeom>
              <a:avLst/>
              <a:gdLst>
                <a:gd name="T0" fmla="*/ 73 w 1779"/>
                <a:gd name="T1" fmla="*/ 506 h 1780"/>
                <a:gd name="T2" fmla="*/ 400 w 1779"/>
                <a:gd name="T3" fmla="*/ 1110 h 1780"/>
                <a:gd name="T4" fmla="*/ 0 w 1779"/>
                <a:gd name="T5" fmla="*/ 1527 h 1780"/>
                <a:gd name="T6" fmla="*/ 1183 w 1779"/>
                <a:gd name="T7" fmla="*/ 1780 h 1780"/>
                <a:gd name="T8" fmla="*/ 947 w 1779"/>
                <a:gd name="T9" fmla="*/ 808 h 1780"/>
                <a:gd name="T10" fmla="*/ 1779 w 1779"/>
                <a:gd name="T11" fmla="*/ 882 h 1780"/>
                <a:gd name="T12" fmla="*/ 1493 w 1779"/>
                <a:gd name="T13" fmla="*/ 310 h 1780"/>
                <a:gd name="T14" fmla="*/ 449 w 1779"/>
                <a:gd name="T15" fmla="*/ 0 h 1780"/>
                <a:gd name="T16" fmla="*/ 73 w 1779"/>
                <a:gd name="T17" fmla="*/ 506 h 17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79" h="1780">
                  <a:moveTo>
                    <a:pt x="73" y="506"/>
                  </a:moveTo>
                  <a:lnTo>
                    <a:pt x="400" y="1110"/>
                  </a:lnTo>
                  <a:lnTo>
                    <a:pt x="0" y="1527"/>
                  </a:lnTo>
                  <a:lnTo>
                    <a:pt x="1183" y="1780"/>
                  </a:lnTo>
                  <a:lnTo>
                    <a:pt x="947" y="808"/>
                  </a:lnTo>
                  <a:lnTo>
                    <a:pt x="1779" y="882"/>
                  </a:lnTo>
                  <a:lnTo>
                    <a:pt x="1493" y="310"/>
                  </a:lnTo>
                  <a:lnTo>
                    <a:pt x="449" y="0"/>
                  </a:lnTo>
                  <a:lnTo>
                    <a:pt x="73" y="506"/>
                  </a:lnTo>
                  <a:close/>
                </a:path>
              </a:pathLst>
            </a:custGeom>
            <a:solidFill>
              <a:srgbClr val="CCFFFF"/>
            </a:solidFill>
            <a:ln w="381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Text Box 10"/>
            <p:cNvSpPr txBox="1">
              <a:spLocks noChangeArrowheads="1"/>
            </p:cNvSpPr>
            <p:nvPr/>
          </p:nvSpPr>
          <p:spPr bwMode="auto">
            <a:xfrm>
              <a:off x="1332" y="148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/>
                <a:t>v2</a:t>
              </a:r>
            </a:p>
          </p:txBody>
        </p:sp>
        <p:sp>
          <p:nvSpPr>
            <p:cNvPr id="13322" name="Text Box 11"/>
            <p:cNvSpPr txBox="1">
              <a:spLocks noChangeArrowheads="1"/>
            </p:cNvSpPr>
            <p:nvPr/>
          </p:nvSpPr>
          <p:spPr bwMode="auto">
            <a:xfrm>
              <a:off x="1909" y="91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/>
                <a:t>v1</a:t>
              </a:r>
            </a:p>
          </p:txBody>
        </p:sp>
        <p:sp>
          <p:nvSpPr>
            <p:cNvPr id="13323" name="Text Box 12"/>
            <p:cNvSpPr txBox="1">
              <a:spLocks noChangeArrowheads="1"/>
            </p:cNvSpPr>
            <p:nvPr/>
          </p:nvSpPr>
          <p:spPr bwMode="auto">
            <a:xfrm>
              <a:off x="3033" y="122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/>
                <a:t>v0</a:t>
              </a:r>
            </a:p>
          </p:txBody>
        </p:sp>
        <p:sp>
          <p:nvSpPr>
            <p:cNvPr id="13324" name="Text Box 13"/>
            <p:cNvSpPr txBox="1">
              <a:spLocks noChangeArrowheads="1"/>
            </p:cNvSpPr>
            <p:nvPr/>
          </p:nvSpPr>
          <p:spPr bwMode="auto">
            <a:xfrm>
              <a:off x="1636" y="204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/>
                <a:t>v3</a:t>
              </a:r>
            </a:p>
          </p:txBody>
        </p:sp>
        <p:sp>
          <p:nvSpPr>
            <p:cNvPr id="13325" name="Text Box 14"/>
            <p:cNvSpPr txBox="1">
              <a:spLocks noChangeArrowheads="1"/>
            </p:cNvSpPr>
            <p:nvPr/>
          </p:nvSpPr>
          <p:spPr bwMode="auto">
            <a:xfrm>
              <a:off x="1266" y="243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/>
                <a:t>v4</a:t>
              </a:r>
            </a:p>
          </p:txBody>
        </p:sp>
        <p:sp>
          <p:nvSpPr>
            <p:cNvPr id="13326" name="Line 16"/>
            <p:cNvSpPr>
              <a:spLocks noChangeShapeType="1"/>
            </p:cNvSpPr>
            <p:nvPr/>
          </p:nvSpPr>
          <p:spPr bwMode="auto">
            <a:xfrm flipH="1">
              <a:off x="1984" y="1102"/>
              <a:ext cx="16" cy="11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7"/>
            <p:cNvSpPr>
              <a:spLocks noChangeShapeType="1"/>
            </p:cNvSpPr>
            <p:nvPr/>
          </p:nvSpPr>
          <p:spPr bwMode="auto">
            <a:xfrm flipV="1">
              <a:off x="2039" y="1412"/>
              <a:ext cx="1047" cy="743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prstDash val="dash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Line 18"/>
            <p:cNvSpPr>
              <a:spLocks noChangeShapeType="1"/>
            </p:cNvSpPr>
            <p:nvPr/>
          </p:nvSpPr>
          <p:spPr bwMode="auto">
            <a:xfrm flipH="1">
              <a:off x="1559" y="1575"/>
              <a:ext cx="65" cy="1086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prstDash val="dash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3318" name="Picture 19" descr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3279775"/>
            <a:ext cx="4706937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22" descr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4945063"/>
            <a:ext cx="444182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B220-93F1-4F4B-98CA-A5F599481A56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coordinates for the polygon shown in the next slide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94746"/>
              </p:ext>
            </p:extLst>
          </p:nvPr>
        </p:nvGraphicFramePr>
        <p:xfrm>
          <a:off x="1618593" y="2421759"/>
          <a:ext cx="6096000" cy="3816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78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x,y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x,y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7078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(0,0)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(6,14)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7078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(10,7)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(10,15)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7078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(12,3)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(7,18)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7078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(20,8)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(0,16)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7078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(13,17)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(1,13)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7078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(10,12)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(3,15)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4792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(12,14)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(5,8)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7078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(14,9)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(-2,9)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7078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(8,10)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(5,5)</a:t>
                      </a:r>
                      <a:endParaRPr lang="en-US" sz="1800" dirty="0"/>
                    </a:p>
                  </a:txBody>
                  <a:tcPr marT="45713" marB="45713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3621-1E2E-4D11-BD3B-EE84DBC839F5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09600" y="368300"/>
            <a:ext cx="7234237" cy="6184900"/>
            <a:chOff x="1528763" y="231775"/>
            <a:chExt cx="7234237" cy="6184900"/>
          </a:xfrm>
        </p:grpSpPr>
        <p:sp>
          <p:nvSpPr>
            <p:cNvPr id="17412" name="Freeform 5"/>
            <p:cNvSpPr>
              <a:spLocks/>
            </p:cNvSpPr>
            <p:nvPr/>
          </p:nvSpPr>
          <p:spPr bwMode="auto">
            <a:xfrm>
              <a:off x="2099422" y="665956"/>
              <a:ext cx="6635750" cy="5454650"/>
            </a:xfrm>
            <a:custGeom>
              <a:avLst/>
              <a:gdLst>
                <a:gd name="T0" fmla="*/ 2147483647 w 4179"/>
                <a:gd name="T1" fmla="*/ 2147483647 h 3436"/>
                <a:gd name="T2" fmla="*/ 2147483647 w 4179"/>
                <a:gd name="T3" fmla="*/ 2147483647 h 3436"/>
                <a:gd name="T4" fmla="*/ 2147483647 w 4179"/>
                <a:gd name="T5" fmla="*/ 2147483647 h 3436"/>
                <a:gd name="T6" fmla="*/ 2147483647 w 4179"/>
                <a:gd name="T7" fmla="*/ 2147483647 h 3436"/>
                <a:gd name="T8" fmla="*/ 2147483647 w 4179"/>
                <a:gd name="T9" fmla="*/ 0 h 3436"/>
                <a:gd name="T10" fmla="*/ 2147483647 w 4179"/>
                <a:gd name="T11" fmla="*/ 2147483647 h 3436"/>
                <a:gd name="T12" fmla="*/ 2147483647 w 4179"/>
                <a:gd name="T13" fmla="*/ 2147483647 h 3436"/>
                <a:gd name="T14" fmla="*/ 2147483647 w 4179"/>
                <a:gd name="T15" fmla="*/ 2147483647 h 3436"/>
                <a:gd name="T16" fmla="*/ 2147483647 w 4179"/>
                <a:gd name="T17" fmla="*/ 2147483647 h 3436"/>
                <a:gd name="T18" fmla="*/ 2147483647 w 4179"/>
                <a:gd name="T19" fmla="*/ 2147483647 h 3436"/>
                <a:gd name="T20" fmla="*/ 2147483647 w 4179"/>
                <a:gd name="T21" fmla="*/ 2147483647 h 3436"/>
                <a:gd name="T22" fmla="*/ 2147483647 w 4179"/>
                <a:gd name="T23" fmla="*/ 2147483647 h 3436"/>
                <a:gd name="T24" fmla="*/ 2147483647 w 4179"/>
                <a:gd name="T25" fmla="*/ 2147483647 h 3436"/>
                <a:gd name="T26" fmla="*/ 2147483647 w 4179"/>
                <a:gd name="T27" fmla="*/ 2147483647 h 3436"/>
                <a:gd name="T28" fmla="*/ 2147483647 w 4179"/>
                <a:gd name="T29" fmla="*/ 2147483647 h 3436"/>
                <a:gd name="T30" fmla="*/ 2147483647 w 4179"/>
                <a:gd name="T31" fmla="*/ 2147483647 h 3436"/>
                <a:gd name="T32" fmla="*/ 0 w 4179"/>
                <a:gd name="T33" fmla="*/ 2147483647 h 3436"/>
                <a:gd name="T34" fmla="*/ 2147483647 w 4179"/>
                <a:gd name="T35" fmla="*/ 2147483647 h 3436"/>
                <a:gd name="T36" fmla="*/ 2147483647 w 4179"/>
                <a:gd name="T37" fmla="*/ 2147483647 h 34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79" h="3436">
                  <a:moveTo>
                    <a:pt x="400" y="3436"/>
                  </a:moveTo>
                  <a:lnTo>
                    <a:pt x="2286" y="2097"/>
                  </a:lnTo>
                  <a:lnTo>
                    <a:pt x="2686" y="2840"/>
                  </a:lnTo>
                  <a:lnTo>
                    <a:pt x="4179" y="1853"/>
                  </a:lnTo>
                  <a:lnTo>
                    <a:pt x="2816" y="0"/>
                  </a:lnTo>
                  <a:lnTo>
                    <a:pt x="2277" y="1126"/>
                  </a:lnTo>
                  <a:lnTo>
                    <a:pt x="2653" y="759"/>
                  </a:lnTo>
                  <a:lnTo>
                    <a:pt x="3037" y="1681"/>
                  </a:lnTo>
                  <a:lnTo>
                    <a:pt x="1902" y="1526"/>
                  </a:lnTo>
                  <a:lnTo>
                    <a:pt x="1510" y="783"/>
                  </a:lnTo>
                  <a:lnTo>
                    <a:pt x="2245" y="579"/>
                  </a:lnTo>
                  <a:lnTo>
                    <a:pt x="1681" y="16"/>
                  </a:lnTo>
                  <a:lnTo>
                    <a:pt x="343" y="416"/>
                  </a:lnTo>
                  <a:lnTo>
                    <a:pt x="547" y="979"/>
                  </a:lnTo>
                  <a:lnTo>
                    <a:pt x="922" y="595"/>
                  </a:lnTo>
                  <a:lnTo>
                    <a:pt x="1339" y="1910"/>
                  </a:lnTo>
                  <a:lnTo>
                    <a:pt x="0" y="1738"/>
                  </a:lnTo>
                  <a:lnTo>
                    <a:pt x="1322" y="2473"/>
                  </a:lnTo>
                  <a:lnTo>
                    <a:pt x="400" y="3436"/>
                  </a:lnTo>
                  <a:close/>
                </a:path>
              </a:pathLst>
            </a:custGeom>
            <a:solidFill>
              <a:srgbClr val="CCFFFF"/>
            </a:solidFill>
            <a:ln w="381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528763" y="231775"/>
              <a:ext cx="7234237" cy="6184900"/>
              <a:chOff x="1528763" y="231775"/>
              <a:chExt cx="7234237" cy="6184900"/>
            </a:xfrm>
          </p:grpSpPr>
          <p:sp>
            <p:nvSpPr>
              <p:cNvPr id="17413" name="Text Box 6"/>
              <p:cNvSpPr txBox="1">
                <a:spLocks noChangeArrowheads="1"/>
              </p:cNvSpPr>
              <p:nvPr/>
            </p:nvSpPr>
            <p:spPr bwMode="auto">
              <a:xfrm>
                <a:off x="2466975" y="604996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</a:p>
            </p:txBody>
          </p:sp>
          <p:sp>
            <p:nvSpPr>
              <p:cNvPr id="17414" name="Text Box 7"/>
              <p:cNvSpPr txBox="1">
                <a:spLocks noChangeArrowheads="1"/>
              </p:cNvSpPr>
              <p:nvPr/>
            </p:nvSpPr>
            <p:spPr bwMode="auto">
              <a:xfrm>
                <a:off x="8464550" y="375285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3</a:t>
                </a:r>
              </a:p>
            </p:txBody>
          </p:sp>
          <p:sp>
            <p:nvSpPr>
              <p:cNvPr id="17415" name="Text Box 8"/>
              <p:cNvSpPr txBox="1">
                <a:spLocks noChangeArrowheads="1"/>
              </p:cNvSpPr>
              <p:nvPr/>
            </p:nvSpPr>
            <p:spPr bwMode="auto">
              <a:xfrm>
                <a:off x="6205538" y="518795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2</a:t>
                </a:r>
              </a:p>
            </p:txBody>
          </p:sp>
          <p:sp>
            <p:nvSpPr>
              <p:cNvPr id="17416" name="Text Box 9"/>
              <p:cNvSpPr txBox="1">
                <a:spLocks noChangeArrowheads="1"/>
              </p:cNvSpPr>
              <p:nvPr/>
            </p:nvSpPr>
            <p:spPr bwMode="auto">
              <a:xfrm>
                <a:off x="5453063" y="4135438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</a:t>
                </a:r>
              </a:p>
            </p:txBody>
          </p:sp>
          <p:sp>
            <p:nvSpPr>
              <p:cNvPr id="17417" name="Text Box 10"/>
              <p:cNvSpPr txBox="1">
                <a:spLocks noChangeArrowheads="1"/>
              </p:cNvSpPr>
              <p:nvPr/>
            </p:nvSpPr>
            <p:spPr bwMode="auto">
              <a:xfrm>
                <a:off x="6416675" y="2859088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7</a:t>
                </a:r>
              </a:p>
            </p:txBody>
          </p:sp>
          <p:sp>
            <p:nvSpPr>
              <p:cNvPr id="17418" name="Text Box 11"/>
              <p:cNvSpPr txBox="1">
                <a:spLocks noChangeArrowheads="1"/>
              </p:cNvSpPr>
              <p:nvPr/>
            </p:nvSpPr>
            <p:spPr bwMode="auto">
              <a:xfrm>
                <a:off x="6013450" y="197485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6</a:t>
                </a:r>
              </a:p>
            </p:txBody>
          </p:sp>
          <p:sp>
            <p:nvSpPr>
              <p:cNvPr id="17419" name="Text Box 12"/>
              <p:cNvSpPr txBox="1">
                <a:spLocks noChangeArrowheads="1"/>
              </p:cNvSpPr>
              <p:nvPr/>
            </p:nvSpPr>
            <p:spPr bwMode="auto">
              <a:xfrm>
                <a:off x="5400675" y="23860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5</a:t>
                </a:r>
              </a:p>
            </p:txBody>
          </p:sp>
          <p:sp>
            <p:nvSpPr>
              <p:cNvPr id="17420" name="Text Box 13"/>
              <p:cNvSpPr txBox="1">
                <a:spLocks noChangeArrowheads="1"/>
              </p:cNvSpPr>
              <p:nvPr/>
            </p:nvSpPr>
            <p:spPr bwMode="auto">
              <a:xfrm>
                <a:off x="6589713" y="231775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</a:p>
            </p:txBody>
          </p:sp>
          <p:sp>
            <p:nvSpPr>
              <p:cNvPr id="17421" name="Text Box 14"/>
              <p:cNvSpPr txBox="1">
                <a:spLocks noChangeArrowheads="1"/>
              </p:cNvSpPr>
              <p:nvPr/>
            </p:nvSpPr>
            <p:spPr bwMode="auto">
              <a:xfrm>
                <a:off x="5495925" y="1104900"/>
                <a:ext cx="441325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</a:p>
            </p:txBody>
          </p:sp>
          <p:sp>
            <p:nvSpPr>
              <p:cNvPr id="17422" name="Text Box 15"/>
              <p:cNvSpPr txBox="1">
                <a:spLocks noChangeArrowheads="1"/>
              </p:cNvSpPr>
              <p:nvPr/>
            </p:nvSpPr>
            <p:spPr bwMode="auto">
              <a:xfrm>
                <a:off x="4521200" y="1768475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9</a:t>
                </a:r>
              </a:p>
            </p:txBody>
          </p:sp>
          <p:sp>
            <p:nvSpPr>
              <p:cNvPr id="17423" name="Text Box 16"/>
              <p:cNvSpPr txBox="1">
                <a:spLocks noChangeArrowheads="1"/>
              </p:cNvSpPr>
              <p:nvPr/>
            </p:nvSpPr>
            <p:spPr bwMode="auto">
              <a:xfrm>
                <a:off x="5062538" y="27289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8</a:t>
                </a:r>
              </a:p>
            </p:txBody>
          </p:sp>
          <p:sp>
            <p:nvSpPr>
              <p:cNvPr id="17424" name="Text Box 17"/>
              <p:cNvSpPr txBox="1">
                <a:spLocks noChangeArrowheads="1"/>
              </p:cNvSpPr>
              <p:nvPr/>
            </p:nvSpPr>
            <p:spPr bwMode="auto">
              <a:xfrm>
                <a:off x="4818063" y="330200"/>
                <a:ext cx="5064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11</a:t>
                </a:r>
              </a:p>
            </p:txBody>
          </p:sp>
          <p:sp>
            <p:nvSpPr>
              <p:cNvPr id="17425" name="Text Box 18"/>
              <p:cNvSpPr txBox="1">
                <a:spLocks noChangeArrowheads="1"/>
              </p:cNvSpPr>
              <p:nvPr/>
            </p:nvSpPr>
            <p:spPr bwMode="auto">
              <a:xfrm>
                <a:off x="2649538" y="2217738"/>
                <a:ext cx="62230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13</a:t>
                </a:r>
              </a:p>
            </p:txBody>
          </p:sp>
          <p:sp>
            <p:nvSpPr>
              <p:cNvPr id="17426" name="Text Box 19"/>
              <p:cNvSpPr txBox="1">
                <a:spLocks noChangeArrowheads="1"/>
              </p:cNvSpPr>
              <p:nvPr/>
            </p:nvSpPr>
            <p:spPr bwMode="auto">
              <a:xfrm>
                <a:off x="2220913" y="906463"/>
                <a:ext cx="649287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12</a:t>
                </a:r>
              </a:p>
            </p:txBody>
          </p:sp>
          <p:sp>
            <p:nvSpPr>
              <p:cNvPr id="17427" name="Text Box 20"/>
              <p:cNvSpPr txBox="1">
                <a:spLocks noChangeArrowheads="1"/>
              </p:cNvSpPr>
              <p:nvPr/>
            </p:nvSpPr>
            <p:spPr bwMode="auto">
              <a:xfrm>
                <a:off x="3500438" y="4418013"/>
                <a:ext cx="493712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17</a:t>
                </a:r>
              </a:p>
            </p:txBody>
          </p:sp>
          <p:sp>
            <p:nvSpPr>
              <p:cNvPr id="17428" name="Text Box 21"/>
              <p:cNvSpPr txBox="1">
                <a:spLocks noChangeArrowheads="1"/>
              </p:cNvSpPr>
              <p:nvPr/>
            </p:nvSpPr>
            <p:spPr bwMode="auto">
              <a:xfrm>
                <a:off x="1528763" y="3209925"/>
                <a:ext cx="5572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16</a:t>
                </a:r>
              </a:p>
            </p:txBody>
          </p:sp>
          <p:sp>
            <p:nvSpPr>
              <p:cNvPr id="17429" name="Text Box 22"/>
              <p:cNvSpPr txBox="1">
                <a:spLocks noChangeArrowheads="1"/>
              </p:cNvSpPr>
              <p:nvPr/>
            </p:nvSpPr>
            <p:spPr bwMode="auto">
              <a:xfrm>
                <a:off x="3587750" y="3232150"/>
                <a:ext cx="5842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15</a:t>
                </a:r>
              </a:p>
            </p:txBody>
          </p:sp>
          <p:sp>
            <p:nvSpPr>
              <p:cNvPr id="17430" name="Text Box 23"/>
              <p:cNvSpPr txBox="1">
                <a:spLocks noChangeArrowheads="1"/>
              </p:cNvSpPr>
              <p:nvPr/>
            </p:nvSpPr>
            <p:spPr bwMode="auto">
              <a:xfrm>
                <a:off x="3233738" y="1758950"/>
                <a:ext cx="5318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14</a:t>
                </a: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8F2C-EA7B-4818-B5A9-8A495858A85A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5DAD-60AB-4EAE-A7B6-FE0A37998174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9600" y="368300"/>
            <a:ext cx="7234237" cy="6184900"/>
            <a:chOff x="609600" y="368300"/>
            <a:chExt cx="7234237" cy="6184900"/>
          </a:xfrm>
        </p:grpSpPr>
        <p:grpSp>
          <p:nvGrpSpPr>
            <p:cNvPr id="6" name="Group 5"/>
            <p:cNvGrpSpPr/>
            <p:nvPr/>
          </p:nvGrpSpPr>
          <p:grpSpPr>
            <a:xfrm>
              <a:off x="609600" y="368300"/>
              <a:ext cx="7234237" cy="6184900"/>
              <a:chOff x="1528763" y="231775"/>
              <a:chExt cx="7234237" cy="6184900"/>
            </a:xfrm>
          </p:grpSpPr>
          <p:sp>
            <p:nvSpPr>
              <p:cNvPr id="17412" name="Freeform 5"/>
              <p:cNvSpPr>
                <a:spLocks/>
              </p:cNvSpPr>
              <p:nvPr/>
            </p:nvSpPr>
            <p:spPr bwMode="auto">
              <a:xfrm>
                <a:off x="2099422" y="665956"/>
                <a:ext cx="6635750" cy="5454650"/>
              </a:xfrm>
              <a:custGeom>
                <a:avLst/>
                <a:gdLst>
                  <a:gd name="T0" fmla="*/ 2147483647 w 4179"/>
                  <a:gd name="T1" fmla="*/ 2147483647 h 3436"/>
                  <a:gd name="T2" fmla="*/ 2147483647 w 4179"/>
                  <a:gd name="T3" fmla="*/ 2147483647 h 3436"/>
                  <a:gd name="T4" fmla="*/ 2147483647 w 4179"/>
                  <a:gd name="T5" fmla="*/ 2147483647 h 3436"/>
                  <a:gd name="T6" fmla="*/ 2147483647 w 4179"/>
                  <a:gd name="T7" fmla="*/ 2147483647 h 3436"/>
                  <a:gd name="T8" fmla="*/ 2147483647 w 4179"/>
                  <a:gd name="T9" fmla="*/ 0 h 3436"/>
                  <a:gd name="T10" fmla="*/ 2147483647 w 4179"/>
                  <a:gd name="T11" fmla="*/ 2147483647 h 3436"/>
                  <a:gd name="T12" fmla="*/ 2147483647 w 4179"/>
                  <a:gd name="T13" fmla="*/ 2147483647 h 3436"/>
                  <a:gd name="T14" fmla="*/ 2147483647 w 4179"/>
                  <a:gd name="T15" fmla="*/ 2147483647 h 3436"/>
                  <a:gd name="T16" fmla="*/ 2147483647 w 4179"/>
                  <a:gd name="T17" fmla="*/ 2147483647 h 3436"/>
                  <a:gd name="T18" fmla="*/ 2147483647 w 4179"/>
                  <a:gd name="T19" fmla="*/ 2147483647 h 3436"/>
                  <a:gd name="T20" fmla="*/ 2147483647 w 4179"/>
                  <a:gd name="T21" fmla="*/ 2147483647 h 3436"/>
                  <a:gd name="T22" fmla="*/ 2147483647 w 4179"/>
                  <a:gd name="T23" fmla="*/ 2147483647 h 3436"/>
                  <a:gd name="T24" fmla="*/ 2147483647 w 4179"/>
                  <a:gd name="T25" fmla="*/ 2147483647 h 3436"/>
                  <a:gd name="T26" fmla="*/ 2147483647 w 4179"/>
                  <a:gd name="T27" fmla="*/ 2147483647 h 3436"/>
                  <a:gd name="T28" fmla="*/ 2147483647 w 4179"/>
                  <a:gd name="T29" fmla="*/ 2147483647 h 3436"/>
                  <a:gd name="T30" fmla="*/ 2147483647 w 4179"/>
                  <a:gd name="T31" fmla="*/ 2147483647 h 3436"/>
                  <a:gd name="T32" fmla="*/ 0 w 4179"/>
                  <a:gd name="T33" fmla="*/ 2147483647 h 3436"/>
                  <a:gd name="T34" fmla="*/ 2147483647 w 4179"/>
                  <a:gd name="T35" fmla="*/ 2147483647 h 3436"/>
                  <a:gd name="T36" fmla="*/ 2147483647 w 4179"/>
                  <a:gd name="T37" fmla="*/ 2147483647 h 34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179" h="3436">
                    <a:moveTo>
                      <a:pt x="400" y="3436"/>
                    </a:moveTo>
                    <a:lnTo>
                      <a:pt x="2286" y="2097"/>
                    </a:lnTo>
                    <a:lnTo>
                      <a:pt x="2686" y="2840"/>
                    </a:lnTo>
                    <a:lnTo>
                      <a:pt x="4179" y="1853"/>
                    </a:lnTo>
                    <a:lnTo>
                      <a:pt x="2816" y="0"/>
                    </a:lnTo>
                    <a:lnTo>
                      <a:pt x="2277" y="1126"/>
                    </a:lnTo>
                    <a:lnTo>
                      <a:pt x="2653" y="759"/>
                    </a:lnTo>
                    <a:lnTo>
                      <a:pt x="3037" y="1681"/>
                    </a:lnTo>
                    <a:lnTo>
                      <a:pt x="1902" y="1526"/>
                    </a:lnTo>
                    <a:lnTo>
                      <a:pt x="1510" y="783"/>
                    </a:lnTo>
                    <a:lnTo>
                      <a:pt x="2245" y="579"/>
                    </a:lnTo>
                    <a:lnTo>
                      <a:pt x="1681" y="16"/>
                    </a:lnTo>
                    <a:lnTo>
                      <a:pt x="343" y="416"/>
                    </a:lnTo>
                    <a:lnTo>
                      <a:pt x="547" y="979"/>
                    </a:lnTo>
                    <a:lnTo>
                      <a:pt x="922" y="595"/>
                    </a:lnTo>
                    <a:lnTo>
                      <a:pt x="1339" y="1910"/>
                    </a:lnTo>
                    <a:lnTo>
                      <a:pt x="0" y="1738"/>
                    </a:lnTo>
                    <a:lnTo>
                      <a:pt x="1322" y="2473"/>
                    </a:lnTo>
                    <a:lnTo>
                      <a:pt x="400" y="3436"/>
                    </a:lnTo>
                    <a:close/>
                  </a:path>
                </a:pathLst>
              </a:custGeom>
              <a:solidFill>
                <a:srgbClr val="CCFFFF"/>
              </a:solidFill>
              <a:ln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528763" y="231775"/>
                <a:ext cx="7234237" cy="6184900"/>
                <a:chOff x="1528763" y="231775"/>
                <a:chExt cx="7234237" cy="6184900"/>
              </a:xfrm>
            </p:grpSpPr>
            <p:sp>
              <p:nvSpPr>
                <p:cNvPr id="1741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466975" y="6049963"/>
                  <a:ext cx="298450" cy="366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0</a:t>
                  </a:r>
                </a:p>
              </p:txBody>
            </p:sp>
            <p:sp>
              <p:nvSpPr>
                <p:cNvPr id="1741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8464550" y="3752850"/>
                  <a:ext cx="2984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3</a:t>
                  </a:r>
                </a:p>
              </p:txBody>
            </p:sp>
            <p:sp>
              <p:nvSpPr>
                <p:cNvPr id="1741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205538" y="5187950"/>
                  <a:ext cx="2984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2</a:t>
                  </a:r>
                </a:p>
              </p:txBody>
            </p:sp>
            <p:sp>
              <p:nvSpPr>
                <p:cNvPr id="1741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453063" y="4135438"/>
                  <a:ext cx="298450" cy="366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741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416675" y="2859088"/>
                  <a:ext cx="298450" cy="366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7</a:t>
                  </a:r>
                </a:p>
              </p:txBody>
            </p:sp>
            <p:sp>
              <p:nvSpPr>
                <p:cNvPr id="174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013450" y="1974850"/>
                  <a:ext cx="2984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6</a:t>
                  </a:r>
                </a:p>
              </p:txBody>
            </p:sp>
            <p:sp>
              <p:nvSpPr>
                <p:cNvPr id="1741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400675" y="2386013"/>
                  <a:ext cx="298450" cy="366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5</a:t>
                  </a:r>
                </a:p>
              </p:txBody>
            </p:sp>
            <p:sp>
              <p:nvSpPr>
                <p:cNvPr id="174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589713" y="231775"/>
                  <a:ext cx="2984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4</a:t>
                  </a:r>
                </a:p>
              </p:txBody>
            </p:sp>
            <p:sp>
              <p:nvSpPr>
                <p:cNvPr id="174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495925" y="1104900"/>
                  <a:ext cx="441325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10</a:t>
                  </a:r>
                </a:p>
              </p:txBody>
            </p:sp>
            <p:sp>
              <p:nvSpPr>
                <p:cNvPr id="1742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521200" y="1768475"/>
                  <a:ext cx="2984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</a:p>
              </p:txBody>
            </p:sp>
            <p:sp>
              <p:nvSpPr>
                <p:cNvPr id="174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062538" y="2728913"/>
                  <a:ext cx="298450" cy="366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8</a:t>
                  </a:r>
                </a:p>
              </p:txBody>
            </p:sp>
            <p:sp>
              <p:nvSpPr>
                <p:cNvPr id="1742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18063" y="330200"/>
                  <a:ext cx="506412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11</a:t>
                  </a:r>
                </a:p>
              </p:txBody>
            </p:sp>
            <p:sp>
              <p:nvSpPr>
                <p:cNvPr id="1742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649538" y="2217738"/>
                  <a:ext cx="622300" cy="366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13</a:t>
                  </a:r>
                </a:p>
              </p:txBody>
            </p:sp>
            <p:sp>
              <p:nvSpPr>
                <p:cNvPr id="174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220913" y="906463"/>
                  <a:ext cx="649287" cy="366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742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500438" y="4418013"/>
                  <a:ext cx="493712" cy="366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</a:p>
              </p:txBody>
            </p:sp>
            <p:sp>
              <p:nvSpPr>
                <p:cNvPr id="1742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28763" y="3209925"/>
                  <a:ext cx="557212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16</a:t>
                  </a:r>
                </a:p>
              </p:txBody>
            </p:sp>
            <p:sp>
              <p:nvSpPr>
                <p:cNvPr id="174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587750" y="3232150"/>
                  <a:ext cx="58420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15</a:t>
                  </a:r>
                </a:p>
              </p:txBody>
            </p:sp>
            <p:sp>
              <p:nvSpPr>
                <p:cNvPr id="1743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233738" y="1758950"/>
                  <a:ext cx="531812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14</a:t>
                  </a:r>
                </a:p>
              </p:txBody>
            </p:sp>
          </p:grpSp>
        </p:grpSp>
        <p:cxnSp>
          <p:nvCxnSpPr>
            <p:cNvPr id="26" name="Straight Connector 2"/>
            <p:cNvCxnSpPr>
              <a:cxnSpLocks noChangeShapeType="1"/>
            </p:cNvCxnSpPr>
            <p:nvPr/>
          </p:nvCxnSpPr>
          <p:spPr bwMode="auto">
            <a:xfrm flipV="1">
              <a:off x="3303587" y="4171157"/>
              <a:ext cx="1476375" cy="566737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prstDash val="sysDash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3561161" y="4071422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6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4DEC-878A-412C-A08D-2A70248AF155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09600" y="368300"/>
            <a:ext cx="7234237" cy="6184900"/>
            <a:chOff x="609600" y="368300"/>
            <a:chExt cx="7234237" cy="6184900"/>
          </a:xfrm>
        </p:grpSpPr>
        <p:grpSp>
          <p:nvGrpSpPr>
            <p:cNvPr id="7" name="Group 6"/>
            <p:cNvGrpSpPr/>
            <p:nvPr/>
          </p:nvGrpSpPr>
          <p:grpSpPr>
            <a:xfrm>
              <a:off x="609600" y="368300"/>
              <a:ext cx="7234237" cy="6184900"/>
              <a:chOff x="609600" y="368300"/>
              <a:chExt cx="7234237" cy="61849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09600" y="368300"/>
                <a:ext cx="7234237" cy="6184900"/>
                <a:chOff x="1528763" y="231775"/>
                <a:chExt cx="7234237" cy="6184900"/>
              </a:xfrm>
            </p:grpSpPr>
            <p:sp>
              <p:nvSpPr>
                <p:cNvPr id="17412" name="Freeform 5"/>
                <p:cNvSpPr>
                  <a:spLocks/>
                </p:cNvSpPr>
                <p:nvPr/>
              </p:nvSpPr>
              <p:spPr bwMode="auto">
                <a:xfrm>
                  <a:off x="2099422" y="665956"/>
                  <a:ext cx="6635750" cy="5454650"/>
                </a:xfrm>
                <a:custGeom>
                  <a:avLst/>
                  <a:gdLst>
                    <a:gd name="T0" fmla="*/ 2147483647 w 4179"/>
                    <a:gd name="T1" fmla="*/ 2147483647 h 3436"/>
                    <a:gd name="T2" fmla="*/ 2147483647 w 4179"/>
                    <a:gd name="T3" fmla="*/ 2147483647 h 3436"/>
                    <a:gd name="T4" fmla="*/ 2147483647 w 4179"/>
                    <a:gd name="T5" fmla="*/ 2147483647 h 3436"/>
                    <a:gd name="T6" fmla="*/ 2147483647 w 4179"/>
                    <a:gd name="T7" fmla="*/ 2147483647 h 3436"/>
                    <a:gd name="T8" fmla="*/ 2147483647 w 4179"/>
                    <a:gd name="T9" fmla="*/ 0 h 3436"/>
                    <a:gd name="T10" fmla="*/ 2147483647 w 4179"/>
                    <a:gd name="T11" fmla="*/ 2147483647 h 3436"/>
                    <a:gd name="T12" fmla="*/ 2147483647 w 4179"/>
                    <a:gd name="T13" fmla="*/ 2147483647 h 3436"/>
                    <a:gd name="T14" fmla="*/ 2147483647 w 4179"/>
                    <a:gd name="T15" fmla="*/ 2147483647 h 3436"/>
                    <a:gd name="T16" fmla="*/ 2147483647 w 4179"/>
                    <a:gd name="T17" fmla="*/ 2147483647 h 3436"/>
                    <a:gd name="T18" fmla="*/ 2147483647 w 4179"/>
                    <a:gd name="T19" fmla="*/ 2147483647 h 3436"/>
                    <a:gd name="T20" fmla="*/ 2147483647 w 4179"/>
                    <a:gd name="T21" fmla="*/ 2147483647 h 3436"/>
                    <a:gd name="T22" fmla="*/ 2147483647 w 4179"/>
                    <a:gd name="T23" fmla="*/ 2147483647 h 3436"/>
                    <a:gd name="T24" fmla="*/ 2147483647 w 4179"/>
                    <a:gd name="T25" fmla="*/ 2147483647 h 3436"/>
                    <a:gd name="T26" fmla="*/ 2147483647 w 4179"/>
                    <a:gd name="T27" fmla="*/ 2147483647 h 3436"/>
                    <a:gd name="T28" fmla="*/ 2147483647 w 4179"/>
                    <a:gd name="T29" fmla="*/ 2147483647 h 3436"/>
                    <a:gd name="T30" fmla="*/ 2147483647 w 4179"/>
                    <a:gd name="T31" fmla="*/ 2147483647 h 3436"/>
                    <a:gd name="T32" fmla="*/ 0 w 4179"/>
                    <a:gd name="T33" fmla="*/ 2147483647 h 3436"/>
                    <a:gd name="T34" fmla="*/ 2147483647 w 4179"/>
                    <a:gd name="T35" fmla="*/ 2147483647 h 3436"/>
                    <a:gd name="T36" fmla="*/ 2147483647 w 4179"/>
                    <a:gd name="T37" fmla="*/ 2147483647 h 34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179" h="3436">
                      <a:moveTo>
                        <a:pt x="400" y="3436"/>
                      </a:moveTo>
                      <a:lnTo>
                        <a:pt x="2286" y="2097"/>
                      </a:lnTo>
                      <a:lnTo>
                        <a:pt x="2686" y="2840"/>
                      </a:lnTo>
                      <a:lnTo>
                        <a:pt x="4179" y="1853"/>
                      </a:lnTo>
                      <a:lnTo>
                        <a:pt x="2816" y="0"/>
                      </a:lnTo>
                      <a:lnTo>
                        <a:pt x="2277" y="1126"/>
                      </a:lnTo>
                      <a:lnTo>
                        <a:pt x="2653" y="759"/>
                      </a:lnTo>
                      <a:lnTo>
                        <a:pt x="3037" y="1681"/>
                      </a:lnTo>
                      <a:lnTo>
                        <a:pt x="1902" y="1526"/>
                      </a:lnTo>
                      <a:lnTo>
                        <a:pt x="1510" y="783"/>
                      </a:lnTo>
                      <a:lnTo>
                        <a:pt x="2245" y="579"/>
                      </a:lnTo>
                      <a:lnTo>
                        <a:pt x="1681" y="16"/>
                      </a:lnTo>
                      <a:lnTo>
                        <a:pt x="343" y="416"/>
                      </a:lnTo>
                      <a:lnTo>
                        <a:pt x="547" y="979"/>
                      </a:lnTo>
                      <a:lnTo>
                        <a:pt x="922" y="595"/>
                      </a:lnTo>
                      <a:lnTo>
                        <a:pt x="1339" y="1910"/>
                      </a:lnTo>
                      <a:lnTo>
                        <a:pt x="0" y="1738"/>
                      </a:lnTo>
                      <a:lnTo>
                        <a:pt x="1322" y="2473"/>
                      </a:lnTo>
                      <a:lnTo>
                        <a:pt x="400" y="3436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38100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1528763" y="231775"/>
                  <a:ext cx="7234237" cy="6184900"/>
                  <a:chOff x="1528763" y="231775"/>
                  <a:chExt cx="7234237" cy="6184900"/>
                </a:xfrm>
              </p:grpSpPr>
              <p:sp>
                <p:nvSpPr>
                  <p:cNvPr id="17413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66975" y="6049963"/>
                    <a:ext cx="298450" cy="3667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/>
                      <a:t>0</a:t>
                    </a:r>
                  </a:p>
                </p:txBody>
              </p:sp>
              <p:sp>
                <p:nvSpPr>
                  <p:cNvPr id="17414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64550" y="3752850"/>
                    <a:ext cx="298450" cy="3667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/>
                      <a:t>3</a:t>
                    </a:r>
                  </a:p>
                </p:txBody>
              </p:sp>
              <p:sp>
                <p:nvSpPr>
                  <p:cNvPr id="17415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05538" y="5187950"/>
                    <a:ext cx="298450" cy="3667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17416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53063" y="4135438"/>
                    <a:ext cx="298450" cy="3667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17417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16675" y="2859088"/>
                    <a:ext cx="298450" cy="3667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/>
                      <a:t>7</a:t>
                    </a:r>
                  </a:p>
                </p:txBody>
              </p:sp>
              <p:sp>
                <p:nvSpPr>
                  <p:cNvPr id="17418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13450" y="1974850"/>
                    <a:ext cx="298450" cy="3667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/>
                      <a:t>6</a:t>
                    </a:r>
                  </a:p>
                </p:txBody>
              </p:sp>
              <p:sp>
                <p:nvSpPr>
                  <p:cNvPr id="1741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00675" y="2386013"/>
                    <a:ext cx="298450" cy="3667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/>
                      <a:t>5</a:t>
                    </a:r>
                  </a:p>
                </p:txBody>
              </p:sp>
              <p:sp>
                <p:nvSpPr>
                  <p:cNvPr id="17420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89713" y="231775"/>
                    <a:ext cx="298450" cy="3667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/>
                      <a:t>4</a:t>
                    </a:r>
                  </a:p>
                </p:txBody>
              </p:sp>
              <p:sp>
                <p:nvSpPr>
                  <p:cNvPr id="1742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95925" y="1104900"/>
                    <a:ext cx="441325" cy="3667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17422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21200" y="1768475"/>
                    <a:ext cx="298450" cy="3667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/>
                      <a:t>9</a:t>
                    </a:r>
                  </a:p>
                </p:txBody>
              </p:sp>
              <p:sp>
                <p:nvSpPr>
                  <p:cNvPr id="1742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62538" y="2728913"/>
                    <a:ext cx="298450" cy="3667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/>
                      <a:t>8</a:t>
                    </a:r>
                  </a:p>
                </p:txBody>
              </p:sp>
              <p:sp>
                <p:nvSpPr>
                  <p:cNvPr id="17424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8063" y="330200"/>
                    <a:ext cx="506412" cy="3667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/>
                      <a:t>11</a:t>
                    </a:r>
                  </a:p>
                </p:txBody>
              </p:sp>
              <p:sp>
                <p:nvSpPr>
                  <p:cNvPr id="1742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9538" y="2217738"/>
                    <a:ext cx="622300" cy="3667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/>
                      <a:t>13</a:t>
                    </a:r>
                  </a:p>
                </p:txBody>
              </p:sp>
              <p:sp>
                <p:nvSpPr>
                  <p:cNvPr id="17426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20913" y="906463"/>
                    <a:ext cx="649287" cy="3667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dirty="0"/>
                      <a:t>12</a:t>
                    </a:r>
                  </a:p>
                </p:txBody>
              </p:sp>
              <p:sp>
                <p:nvSpPr>
                  <p:cNvPr id="17427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0438" y="4418013"/>
                    <a:ext cx="493712" cy="3667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/>
                      <a:t>17</a:t>
                    </a:r>
                  </a:p>
                </p:txBody>
              </p:sp>
              <p:sp>
                <p:nvSpPr>
                  <p:cNvPr id="1742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28763" y="3209925"/>
                    <a:ext cx="557212" cy="3667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/>
                      <a:t>16</a:t>
                    </a:r>
                  </a:p>
                </p:txBody>
              </p:sp>
              <p:sp>
                <p:nvSpPr>
                  <p:cNvPr id="17429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87750" y="3232150"/>
                    <a:ext cx="584200" cy="3667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/>
                      <a:t>15</a:t>
                    </a:r>
                  </a:p>
                </p:txBody>
              </p:sp>
              <p:sp>
                <p:nvSpPr>
                  <p:cNvPr id="17430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3738" y="1758950"/>
                    <a:ext cx="531812" cy="3667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/>
                      <a:t>14</a:t>
                    </a:r>
                  </a:p>
                </p:txBody>
              </p:sp>
            </p:grpSp>
          </p:grpSp>
          <p:cxnSp>
            <p:nvCxnSpPr>
              <p:cNvPr id="26" name="Straight Connector 2"/>
              <p:cNvCxnSpPr>
                <a:cxnSpLocks noChangeShapeType="1"/>
              </p:cNvCxnSpPr>
              <p:nvPr/>
            </p:nvCxnSpPr>
            <p:spPr bwMode="auto">
              <a:xfrm flipV="1">
                <a:off x="3303587" y="4171157"/>
                <a:ext cx="1476375" cy="566737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prstDash val="sysDash"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8" name="Straight Connector 3"/>
            <p:cNvCxnSpPr>
              <a:cxnSpLocks noChangeShapeType="1"/>
            </p:cNvCxnSpPr>
            <p:nvPr/>
          </p:nvCxnSpPr>
          <p:spPr bwMode="auto">
            <a:xfrm flipV="1">
              <a:off x="4824412" y="3727053"/>
              <a:ext cx="3019425" cy="385763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prstDash val="sysDash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557383" y="4206911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5760411" y="3974068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19EE-ED6B-4A17-A2FA-444DB955DCA3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16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09600" y="368300"/>
            <a:ext cx="7234237" cy="6184900"/>
            <a:chOff x="609600" y="368300"/>
            <a:chExt cx="7234237" cy="6184900"/>
          </a:xfrm>
        </p:grpSpPr>
        <p:grpSp>
          <p:nvGrpSpPr>
            <p:cNvPr id="8" name="Group 7"/>
            <p:cNvGrpSpPr/>
            <p:nvPr/>
          </p:nvGrpSpPr>
          <p:grpSpPr>
            <a:xfrm>
              <a:off x="609600" y="368300"/>
              <a:ext cx="7234237" cy="6184900"/>
              <a:chOff x="609600" y="368300"/>
              <a:chExt cx="7234237" cy="61849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09600" y="368300"/>
                <a:ext cx="7234237" cy="6184900"/>
                <a:chOff x="609600" y="368300"/>
                <a:chExt cx="7234237" cy="6184900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609600" y="368300"/>
                  <a:ext cx="7234237" cy="6184900"/>
                  <a:chOff x="1528763" y="231775"/>
                  <a:chExt cx="7234237" cy="6184900"/>
                </a:xfrm>
              </p:grpSpPr>
              <p:sp>
                <p:nvSpPr>
                  <p:cNvPr id="17412" name="Freeform 5"/>
                  <p:cNvSpPr>
                    <a:spLocks/>
                  </p:cNvSpPr>
                  <p:nvPr/>
                </p:nvSpPr>
                <p:spPr bwMode="auto">
                  <a:xfrm>
                    <a:off x="2099422" y="665956"/>
                    <a:ext cx="6635750" cy="5454650"/>
                  </a:xfrm>
                  <a:custGeom>
                    <a:avLst/>
                    <a:gdLst>
                      <a:gd name="T0" fmla="*/ 2147483647 w 4179"/>
                      <a:gd name="T1" fmla="*/ 2147483647 h 3436"/>
                      <a:gd name="T2" fmla="*/ 2147483647 w 4179"/>
                      <a:gd name="T3" fmla="*/ 2147483647 h 3436"/>
                      <a:gd name="T4" fmla="*/ 2147483647 w 4179"/>
                      <a:gd name="T5" fmla="*/ 2147483647 h 3436"/>
                      <a:gd name="T6" fmla="*/ 2147483647 w 4179"/>
                      <a:gd name="T7" fmla="*/ 2147483647 h 3436"/>
                      <a:gd name="T8" fmla="*/ 2147483647 w 4179"/>
                      <a:gd name="T9" fmla="*/ 0 h 3436"/>
                      <a:gd name="T10" fmla="*/ 2147483647 w 4179"/>
                      <a:gd name="T11" fmla="*/ 2147483647 h 3436"/>
                      <a:gd name="T12" fmla="*/ 2147483647 w 4179"/>
                      <a:gd name="T13" fmla="*/ 2147483647 h 3436"/>
                      <a:gd name="T14" fmla="*/ 2147483647 w 4179"/>
                      <a:gd name="T15" fmla="*/ 2147483647 h 3436"/>
                      <a:gd name="T16" fmla="*/ 2147483647 w 4179"/>
                      <a:gd name="T17" fmla="*/ 2147483647 h 3436"/>
                      <a:gd name="T18" fmla="*/ 2147483647 w 4179"/>
                      <a:gd name="T19" fmla="*/ 2147483647 h 3436"/>
                      <a:gd name="T20" fmla="*/ 2147483647 w 4179"/>
                      <a:gd name="T21" fmla="*/ 2147483647 h 3436"/>
                      <a:gd name="T22" fmla="*/ 2147483647 w 4179"/>
                      <a:gd name="T23" fmla="*/ 2147483647 h 3436"/>
                      <a:gd name="T24" fmla="*/ 2147483647 w 4179"/>
                      <a:gd name="T25" fmla="*/ 2147483647 h 3436"/>
                      <a:gd name="T26" fmla="*/ 2147483647 w 4179"/>
                      <a:gd name="T27" fmla="*/ 2147483647 h 3436"/>
                      <a:gd name="T28" fmla="*/ 2147483647 w 4179"/>
                      <a:gd name="T29" fmla="*/ 2147483647 h 3436"/>
                      <a:gd name="T30" fmla="*/ 2147483647 w 4179"/>
                      <a:gd name="T31" fmla="*/ 2147483647 h 3436"/>
                      <a:gd name="T32" fmla="*/ 0 w 4179"/>
                      <a:gd name="T33" fmla="*/ 2147483647 h 3436"/>
                      <a:gd name="T34" fmla="*/ 2147483647 w 4179"/>
                      <a:gd name="T35" fmla="*/ 2147483647 h 3436"/>
                      <a:gd name="T36" fmla="*/ 2147483647 w 4179"/>
                      <a:gd name="T37" fmla="*/ 2147483647 h 34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4179" h="3436">
                        <a:moveTo>
                          <a:pt x="400" y="3436"/>
                        </a:moveTo>
                        <a:lnTo>
                          <a:pt x="2286" y="2097"/>
                        </a:lnTo>
                        <a:lnTo>
                          <a:pt x="2686" y="2840"/>
                        </a:lnTo>
                        <a:lnTo>
                          <a:pt x="4179" y="1853"/>
                        </a:lnTo>
                        <a:lnTo>
                          <a:pt x="2816" y="0"/>
                        </a:lnTo>
                        <a:lnTo>
                          <a:pt x="2277" y="1126"/>
                        </a:lnTo>
                        <a:lnTo>
                          <a:pt x="2653" y="759"/>
                        </a:lnTo>
                        <a:lnTo>
                          <a:pt x="3037" y="1681"/>
                        </a:lnTo>
                        <a:lnTo>
                          <a:pt x="1902" y="1526"/>
                        </a:lnTo>
                        <a:lnTo>
                          <a:pt x="1510" y="783"/>
                        </a:lnTo>
                        <a:lnTo>
                          <a:pt x="2245" y="579"/>
                        </a:lnTo>
                        <a:lnTo>
                          <a:pt x="1681" y="16"/>
                        </a:lnTo>
                        <a:lnTo>
                          <a:pt x="343" y="416"/>
                        </a:lnTo>
                        <a:lnTo>
                          <a:pt x="547" y="979"/>
                        </a:lnTo>
                        <a:lnTo>
                          <a:pt x="922" y="595"/>
                        </a:lnTo>
                        <a:lnTo>
                          <a:pt x="1339" y="1910"/>
                        </a:lnTo>
                        <a:lnTo>
                          <a:pt x="0" y="1738"/>
                        </a:lnTo>
                        <a:lnTo>
                          <a:pt x="1322" y="2473"/>
                        </a:lnTo>
                        <a:lnTo>
                          <a:pt x="400" y="3436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38100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1528763" y="231775"/>
                    <a:ext cx="7234237" cy="6184900"/>
                    <a:chOff x="1528763" y="231775"/>
                    <a:chExt cx="7234237" cy="6184900"/>
                  </a:xfrm>
                </p:grpSpPr>
                <p:sp>
                  <p:nvSpPr>
                    <p:cNvPr id="17413" name="Text Box 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66975" y="6049963"/>
                      <a:ext cx="298450" cy="3667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/>
                        <a:t>0</a:t>
                      </a:r>
                    </a:p>
                  </p:txBody>
                </p:sp>
                <p:sp>
                  <p:nvSpPr>
                    <p:cNvPr id="17414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64550" y="3752850"/>
                      <a:ext cx="298450" cy="3667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/>
                        <a:t>3</a:t>
                      </a:r>
                    </a:p>
                  </p:txBody>
                </p:sp>
                <p:sp>
                  <p:nvSpPr>
                    <p:cNvPr id="17415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05538" y="5187950"/>
                      <a:ext cx="298450" cy="3667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/>
                        <a:t>2</a:t>
                      </a:r>
                    </a:p>
                  </p:txBody>
                </p:sp>
                <p:sp>
                  <p:nvSpPr>
                    <p:cNvPr id="17416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53063" y="4135438"/>
                      <a:ext cx="298450" cy="3667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/>
                        <a:t>1</a:t>
                      </a:r>
                    </a:p>
                  </p:txBody>
                </p:sp>
                <p:sp>
                  <p:nvSpPr>
                    <p:cNvPr id="17417" name="Text 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16675" y="2859088"/>
                      <a:ext cx="298450" cy="3667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/>
                        <a:t>7</a:t>
                      </a:r>
                    </a:p>
                  </p:txBody>
                </p:sp>
                <p:sp>
                  <p:nvSpPr>
                    <p:cNvPr id="17418" name="Text Box 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13450" y="1974850"/>
                      <a:ext cx="298450" cy="3667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/>
                        <a:t>6</a:t>
                      </a:r>
                    </a:p>
                  </p:txBody>
                </p:sp>
                <p:sp>
                  <p:nvSpPr>
                    <p:cNvPr id="17419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00675" y="2386013"/>
                      <a:ext cx="298450" cy="3667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/>
                        <a:t>5</a:t>
                      </a:r>
                    </a:p>
                  </p:txBody>
                </p:sp>
                <p:sp>
                  <p:nvSpPr>
                    <p:cNvPr id="17420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89713" y="231775"/>
                      <a:ext cx="298450" cy="3667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/>
                        <a:t>4</a:t>
                      </a:r>
                    </a:p>
                  </p:txBody>
                </p:sp>
                <p:sp>
                  <p:nvSpPr>
                    <p:cNvPr id="17421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95925" y="1104900"/>
                      <a:ext cx="441325" cy="3667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/>
                        <a:t>10</a:t>
                      </a:r>
                    </a:p>
                  </p:txBody>
                </p:sp>
                <p:sp>
                  <p:nvSpPr>
                    <p:cNvPr id="17422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21200" y="1768475"/>
                      <a:ext cx="298450" cy="3667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/>
                        <a:t>9</a:t>
                      </a:r>
                    </a:p>
                  </p:txBody>
                </p:sp>
                <p:sp>
                  <p:nvSpPr>
                    <p:cNvPr id="17423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62538" y="2728913"/>
                      <a:ext cx="298450" cy="3667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/>
                        <a:t>8</a:t>
                      </a:r>
                    </a:p>
                  </p:txBody>
                </p:sp>
                <p:sp>
                  <p:nvSpPr>
                    <p:cNvPr id="17424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18063" y="330200"/>
                      <a:ext cx="506412" cy="3667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/>
                        <a:t>11</a:t>
                      </a:r>
                    </a:p>
                  </p:txBody>
                </p:sp>
                <p:sp>
                  <p:nvSpPr>
                    <p:cNvPr id="17425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49538" y="2217738"/>
                      <a:ext cx="622300" cy="3667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/>
                        <a:t>13</a:t>
                      </a:r>
                    </a:p>
                  </p:txBody>
                </p:sp>
                <p:sp>
                  <p:nvSpPr>
                    <p:cNvPr id="17426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20913" y="906463"/>
                      <a:ext cx="649287" cy="3667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dirty="0"/>
                        <a:t>12</a:t>
                      </a:r>
                    </a:p>
                  </p:txBody>
                </p:sp>
                <p:sp>
                  <p:nvSpPr>
                    <p:cNvPr id="17427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00438" y="4418013"/>
                      <a:ext cx="493712" cy="3667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/>
                        <a:t>17</a:t>
                      </a:r>
                    </a:p>
                  </p:txBody>
                </p:sp>
                <p:sp>
                  <p:nvSpPr>
                    <p:cNvPr id="17428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28763" y="3209925"/>
                      <a:ext cx="557212" cy="3667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/>
                        <a:t>16</a:t>
                      </a:r>
                    </a:p>
                  </p:txBody>
                </p:sp>
                <p:sp>
                  <p:nvSpPr>
                    <p:cNvPr id="17429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87750" y="3232150"/>
                      <a:ext cx="584200" cy="3667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/>
                        <a:t>15</a:t>
                      </a:r>
                    </a:p>
                  </p:txBody>
                </p:sp>
                <p:sp>
                  <p:nvSpPr>
                    <p:cNvPr id="17430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33738" y="1758950"/>
                      <a:ext cx="531812" cy="3667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chemeClr val="tx1"/>
                          </a:solidFill>
                          <a:miter lim="800000"/>
                          <a:headEnd/>
                          <a:tailEnd type="none" w="lg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/>
                        <a:t>14</a:t>
                      </a:r>
                    </a:p>
                  </p:txBody>
                </p:sp>
              </p:grpSp>
            </p:grpSp>
            <p:cxnSp>
              <p:nvCxnSpPr>
                <p:cNvPr id="26" name="Straight Connector 2"/>
                <p:cNvCxnSpPr>
                  <a:cxnSpLocks noChangeShapeType="1"/>
                </p:cNvCxnSpPr>
                <p:nvPr/>
              </p:nvCxnSpPr>
              <p:spPr bwMode="auto">
                <a:xfrm flipV="1">
                  <a:off x="3303587" y="4171157"/>
                  <a:ext cx="1476375" cy="566737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prstDash val="sysDash"/>
                  <a:miter lim="800000"/>
                  <a:headEnd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28" name="Straight Connector 3"/>
              <p:cNvCxnSpPr>
                <a:cxnSpLocks noChangeShapeType="1"/>
              </p:cNvCxnSpPr>
              <p:nvPr/>
            </p:nvCxnSpPr>
            <p:spPr bwMode="auto">
              <a:xfrm flipV="1">
                <a:off x="4824412" y="3727053"/>
                <a:ext cx="3019425" cy="385763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prstDash val="sysDash"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0" name="Straight Connector 4"/>
            <p:cNvCxnSpPr>
              <a:cxnSpLocks noChangeShapeType="1"/>
            </p:cNvCxnSpPr>
            <p:nvPr/>
          </p:nvCxnSpPr>
          <p:spPr bwMode="auto">
            <a:xfrm flipV="1">
              <a:off x="5415989" y="819804"/>
              <a:ext cx="234950" cy="1169988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prstDash val="sysDash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3561161" y="4114800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5670550" y="4071422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5486400" y="1430292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8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A121-69C0-4EA8-9281-FF9FBE87F163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09600" y="368300"/>
            <a:ext cx="7234237" cy="6184900"/>
            <a:chOff x="609600" y="368300"/>
            <a:chExt cx="7234237" cy="6184900"/>
          </a:xfrm>
        </p:grpSpPr>
        <p:grpSp>
          <p:nvGrpSpPr>
            <p:cNvPr id="9" name="Group 8"/>
            <p:cNvGrpSpPr/>
            <p:nvPr/>
          </p:nvGrpSpPr>
          <p:grpSpPr>
            <a:xfrm>
              <a:off x="609600" y="368300"/>
              <a:ext cx="7234237" cy="6184900"/>
              <a:chOff x="609600" y="368300"/>
              <a:chExt cx="7234237" cy="61849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09600" y="368300"/>
                <a:ext cx="7234237" cy="6184900"/>
                <a:chOff x="609600" y="368300"/>
                <a:chExt cx="7234237" cy="6184900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609600" y="368300"/>
                  <a:ext cx="7234237" cy="6184900"/>
                  <a:chOff x="609600" y="368300"/>
                  <a:chExt cx="7234237" cy="6184900"/>
                </a:xfrm>
              </p:grpSpPr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609600" y="368300"/>
                    <a:ext cx="7234237" cy="6184900"/>
                    <a:chOff x="1528763" y="231775"/>
                    <a:chExt cx="7234237" cy="6184900"/>
                  </a:xfrm>
                </p:grpSpPr>
                <p:sp>
                  <p:nvSpPr>
                    <p:cNvPr id="17412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2099422" y="665956"/>
                      <a:ext cx="6635750" cy="5454650"/>
                    </a:xfrm>
                    <a:custGeom>
                      <a:avLst/>
                      <a:gdLst>
                        <a:gd name="T0" fmla="*/ 2147483647 w 4179"/>
                        <a:gd name="T1" fmla="*/ 2147483647 h 3436"/>
                        <a:gd name="T2" fmla="*/ 2147483647 w 4179"/>
                        <a:gd name="T3" fmla="*/ 2147483647 h 3436"/>
                        <a:gd name="T4" fmla="*/ 2147483647 w 4179"/>
                        <a:gd name="T5" fmla="*/ 2147483647 h 3436"/>
                        <a:gd name="T6" fmla="*/ 2147483647 w 4179"/>
                        <a:gd name="T7" fmla="*/ 2147483647 h 3436"/>
                        <a:gd name="T8" fmla="*/ 2147483647 w 4179"/>
                        <a:gd name="T9" fmla="*/ 0 h 3436"/>
                        <a:gd name="T10" fmla="*/ 2147483647 w 4179"/>
                        <a:gd name="T11" fmla="*/ 2147483647 h 3436"/>
                        <a:gd name="T12" fmla="*/ 2147483647 w 4179"/>
                        <a:gd name="T13" fmla="*/ 2147483647 h 3436"/>
                        <a:gd name="T14" fmla="*/ 2147483647 w 4179"/>
                        <a:gd name="T15" fmla="*/ 2147483647 h 3436"/>
                        <a:gd name="T16" fmla="*/ 2147483647 w 4179"/>
                        <a:gd name="T17" fmla="*/ 2147483647 h 3436"/>
                        <a:gd name="T18" fmla="*/ 2147483647 w 4179"/>
                        <a:gd name="T19" fmla="*/ 2147483647 h 3436"/>
                        <a:gd name="T20" fmla="*/ 2147483647 w 4179"/>
                        <a:gd name="T21" fmla="*/ 2147483647 h 3436"/>
                        <a:gd name="T22" fmla="*/ 2147483647 w 4179"/>
                        <a:gd name="T23" fmla="*/ 2147483647 h 3436"/>
                        <a:gd name="T24" fmla="*/ 2147483647 w 4179"/>
                        <a:gd name="T25" fmla="*/ 2147483647 h 3436"/>
                        <a:gd name="T26" fmla="*/ 2147483647 w 4179"/>
                        <a:gd name="T27" fmla="*/ 2147483647 h 3436"/>
                        <a:gd name="T28" fmla="*/ 2147483647 w 4179"/>
                        <a:gd name="T29" fmla="*/ 2147483647 h 3436"/>
                        <a:gd name="T30" fmla="*/ 2147483647 w 4179"/>
                        <a:gd name="T31" fmla="*/ 2147483647 h 3436"/>
                        <a:gd name="T32" fmla="*/ 0 w 4179"/>
                        <a:gd name="T33" fmla="*/ 2147483647 h 3436"/>
                        <a:gd name="T34" fmla="*/ 2147483647 w 4179"/>
                        <a:gd name="T35" fmla="*/ 2147483647 h 3436"/>
                        <a:gd name="T36" fmla="*/ 2147483647 w 4179"/>
                        <a:gd name="T37" fmla="*/ 2147483647 h 34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4179" h="3436">
                          <a:moveTo>
                            <a:pt x="400" y="3436"/>
                          </a:moveTo>
                          <a:lnTo>
                            <a:pt x="2286" y="2097"/>
                          </a:lnTo>
                          <a:lnTo>
                            <a:pt x="2686" y="2840"/>
                          </a:lnTo>
                          <a:lnTo>
                            <a:pt x="4179" y="1853"/>
                          </a:lnTo>
                          <a:lnTo>
                            <a:pt x="2816" y="0"/>
                          </a:lnTo>
                          <a:lnTo>
                            <a:pt x="2277" y="1126"/>
                          </a:lnTo>
                          <a:lnTo>
                            <a:pt x="2653" y="759"/>
                          </a:lnTo>
                          <a:lnTo>
                            <a:pt x="3037" y="1681"/>
                          </a:lnTo>
                          <a:lnTo>
                            <a:pt x="1902" y="1526"/>
                          </a:lnTo>
                          <a:lnTo>
                            <a:pt x="1510" y="783"/>
                          </a:lnTo>
                          <a:lnTo>
                            <a:pt x="2245" y="579"/>
                          </a:lnTo>
                          <a:lnTo>
                            <a:pt x="1681" y="16"/>
                          </a:lnTo>
                          <a:lnTo>
                            <a:pt x="343" y="416"/>
                          </a:lnTo>
                          <a:lnTo>
                            <a:pt x="547" y="979"/>
                          </a:lnTo>
                          <a:lnTo>
                            <a:pt x="922" y="595"/>
                          </a:lnTo>
                          <a:lnTo>
                            <a:pt x="1339" y="1910"/>
                          </a:lnTo>
                          <a:lnTo>
                            <a:pt x="0" y="1738"/>
                          </a:lnTo>
                          <a:lnTo>
                            <a:pt x="1322" y="2473"/>
                          </a:lnTo>
                          <a:lnTo>
                            <a:pt x="400" y="3436"/>
                          </a:lnTo>
                          <a:close/>
                        </a:path>
                      </a:pathLst>
                    </a:custGeom>
                    <a:solidFill>
                      <a:srgbClr val="CCFFFF"/>
                    </a:solidFill>
                    <a:ln w="38100" cap="flat" cmpd="sng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1528763" y="231775"/>
                      <a:ext cx="7234237" cy="6184900"/>
                      <a:chOff x="1528763" y="231775"/>
                      <a:chExt cx="7234237" cy="6184900"/>
                    </a:xfrm>
                  </p:grpSpPr>
                  <p:sp>
                    <p:nvSpPr>
                      <p:cNvPr id="17413" name="Text Box 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466975" y="6049963"/>
                        <a:ext cx="2984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/>
                          <a:t>0</a:t>
                        </a:r>
                      </a:p>
                    </p:txBody>
                  </p:sp>
                  <p:sp>
                    <p:nvSpPr>
                      <p:cNvPr id="17414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64550" y="3752850"/>
                        <a:ext cx="2984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/>
                          <a:t>3</a:t>
                        </a:r>
                      </a:p>
                    </p:txBody>
                  </p:sp>
                  <p:sp>
                    <p:nvSpPr>
                      <p:cNvPr id="17415" name="Text Box 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205538" y="5187950"/>
                        <a:ext cx="2984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/>
                          <a:t>2</a:t>
                        </a:r>
                      </a:p>
                    </p:txBody>
                  </p:sp>
                  <p:sp>
                    <p:nvSpPr>
                      <p:cNvPr id="17416" name="Text Box 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53063" y="4135438"/>
                        <a:ext cx="2984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/>
                          <a:t>1</a:t>
                        </a:r>
                      </a:p>
                    </p:txBody>
                  </p:sp>
                  <p:sp>
                    <p:nvSpPr>
                      <p:cNvPr id="17417" name="Text Box 1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416675" y="2859088"/>
                        <a:ext cx="2984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/>
                          <a:t>7</a:t>
                        </a:r>
                      </a:p>
                    </p:txBody>
                  </p:sp>
                  <p:sp>
                    <p:nvSpPr>
                      <p:cNvPr id="17418" name="Text Box 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13450" y="1974850"/>
                        <a:ext cx="2984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/>
                          <a:t>6</a:t>
                        </a:r>
                      </a:p>
                    </p:txBody>
                  </p:sp>
                  <p:sp>
                    <p:nvSpPr>
                      <p:cNvPr id="17419" name="Text Box 1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00675" y="2386013"/>
                        <a:ext cx="2984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/>
                          <a:t>5</a:t>
                        </a:r>
                      </a:p>
                    </p:txBody>
                  </p:sp>
                  <p:sp>
                    <p:nvSpPr>
                      <p:cNvPr id="17420" name="Text Box 1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589713" y="231775"/>
                        <a:ext cx="2984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/>
                          <a:t>4</a:t>
                        </a:r>
                      </a:p>
                    </p:txBody>
                  </p:sp>
                  <p:sp>
                    <p:nvSpPr>
                      <p:cNvPr id="17421" name="Text Box 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95925" y="1104900"/>
                        <a:ext cx="4413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/>
                          <a:t>10</a:t>
                        </a:r>
                      </a:p>
                    </p:txBody>
                  </p:sp>
                  <p:sp>
                    <p:nvSpPr>
                      <p:cNvPr id="17422" name="Text Box 1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521200" y="1768475"/>
                        <a:ext cx="2984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/>
                          <a:t>9</a:t>
                        </a:r>
                      </a:p>
                    </p:txBody>
                  </p:sp>
                  <p:sp>
                    <p:nvSpPr>
                      <p:cNvPr id="17423" name="Text Box 1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062538" y="2728913"/>
                        <a:ext cx="2984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/>
                          <a:t>8</a:t>
                        </a:r>
                      </a:p>
                    </p:txBody>
                  </p:sp>
                  <p:sp>
                    <p:nvSpPr>
                      <p:cNvPr id="17424" name="Text Box 1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18063" y="330200"/>
                        <a:ext cx="5064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/>
                          <a:t>11</a:t>
                        </a:r>
                      </a:p>
                    </p:txBody>
                  </p:sp>
                  <p:sp>
                    <p:nvSpPr>
                      <p:cNvPr id="17425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49538" y="2217738"/>
                        <a:ext cx="6223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/>
                          <a:t>13</a:t>
                        </a:r>
                      </a:p>
                    </p:txBody>
                  </p:sp>
                  <p:sp>
                    <p:nvSpPr>
                      <p:cNvPr id="17426" name="Text Box 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20913" y="906463"/>
                        <a:ext cx="64928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dirty="0"/>
                          <a:t>12</a:t>
                        </a:r>
                      </a:p>
                    </p:txBody>
                  </p:sp>
                  <p:sp>
                    <p:nvSpPr>
                      <p:cNvPr id="17427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500438" y="4418013"/>
                        <a:ext cx="493712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/>
                          <a:t>17</a:t>
                        </a:r>
                      </a:p>
                    </p:txBody>
                  </p:sp>
                  <p:sp>
                    <p:nvSpPr>
                      <p:cNvPr id="17428" name="Text Box 2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28763" y="3209925"/>
                        <a:ext cx="5572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/>
                          <a:t>16</a:t>
                        </a:r>
                      </a:p>
                    </p:txBody>
                  </p:sp>
                  <p:sp>
                    <p:nvSpPr>
                      <p:cNvPr id="17429" name="Text Box 2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587750" y="3232150"/>
                        <a:ext cx="5842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/>
                          <a:t>15</a:t>
                        </a:r>
                      </a:p>
                    </p:txBody>
                  </p:sp>
                  <p:sp>
                    <p:nvSpPr>
                      <p:cNvPr id="17430" name="Text Box 2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33738" y="1758950"/>
                        <a:ext cx="5318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/>
                          <a:t>14</a:t>
                        </a:r>
                      </a:p>
                    </p:txBody>
                  </p:sp>
                </p:grpSp>
              </p:grpSp>
              <p:cxnSp>
                <p:nvCxnSpPr>
                  <p:cNvPr id="26" name="Straight Connector 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303587" y="4171157"/>
                    <a:ext cx="1476375" cy="566737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FF0000"/>
                    </a:solidFill>
                    <a:prstDash val="sysDash"/>
                    <a:miter lim="800000"/>
                    <a:headEnd/>
                    <a:tailEnd type="non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28" name="Straight Connector 3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24412" y="3727053"/>
                  <a:ext cx="3019425" cy="385763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prstDash val="sysDash"/>
                  <a:miter lim="800000"/>
                  <a:headEnd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30" name="Straight Connector 4"/>
              <p:cNvCxnSpPr>
                <a:cxnSpLocks noChangeShapeType="1"/>
              </p:cNvCxnSpPr>
              <p:nvPr/>
            </p:nvCxnSpPr>
            <p:spPr bwMode="auto">
              <a:xfrm flipV="1">
                <a:off x="5415989" y="819804"/>
                <a:ext cx="234950" cy="1169988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prstDash val="sysDash"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2" name="Straight Connector 5"/>
            <p:cNvCxnSpPr>
              <a:cxnSpLocks noChangeShapeType="1"/>
            </p:cNvCxnSpPr>
            <p:nvPr/>
          </p:nvCxnSpPr>
          <p:spPr bwMode="auto">
            <a:xfrm flipH="1" flipV="1">
              <a:off x="5664386" y="802481"/>
              <a:ext cx="333375" cy="2700338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prstDash val="sysDash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3561161" y="4202668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5809182" y="3986491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5455586" y="1241425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5791200" y="1970208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8374-FD10-4DA4-A3FA-45BE91FB4D5A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18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09600" y="368300"/>
            <a:ext cx="7234237" cy="6184900"/>
            <a:chOff x="609600" y="368300"/>
            <a:chExt cx="7234237" cy="6184900"/>
          </a:xfrm>
        </p:grpSpPr>
        <p:grpSp>
          <p:nvGrpSpPr>
            <p:cNvPr id="10" name="Group 9"/>
            <p:cNvGrpSpPr/>
            <p:nvPr/>
          </p:nvGrpSpPr>
          <p:grpSpPr>
            <a:xfrm>
              <a:off x="609600" y="368300"/>
              <a:ext cx="7234237" cy="6184900"/>
              <a:chOff x="609600" y="368300"/>
              <a:chExt cx="7234237" cy="61849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9600" y="368300"/>
                <a:ext cx="7234237" cy="6184900"/>
                <a:chOff x="609600" y="368300"/>
                <a:chExt cx="7234237" cy="61849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609600" y="368300"/>
                  <a:ext cx="7234237" cy="6184900"/>
                  <a:chOff x="609600" y="368300"/>
                  <a:chExt cx="7234237" cy="6184900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609600" y="368300"/>
                    <a:ext cx="7234237" cy="6184900"/>
                    <a:chOff x="609600" y="368300"/>
                    <a:chExt cx="7234237" cy="6184900"/>
                  </a:xfrm>
                </p:grpSpPr>
                <p:grpSp>
                  <p:nvGrpSpPr>
                    <p:cNvPr id="6" name="Group 5"/>
                    <p:cNvGrpSpPr/>
                    <p:nvPr/>
                  </p:nvGrpSpPr>
                  <p:grpSpPr>
                    <a:xfrm>
                      <a:off x="609600" y="368300"/>
                      <a:ext cx="7234237" cy="6184900"/>
                      <a:chOff x="1528763" y="231775"/>
                      <a:chExt cx="7234237" cy="6184900"/>
                    </a:xfrm>
                  </p:grpSpPr>
                  <p:sp>
                    <p:nvSpPr>
                      <p:cNvPr id="17412" name="Freeform 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99422" y="665956"/>
                        <a:ext cx="6635750" cy="5454650"/>
                      </a:xfrm>
                      <a:custGeom>
                        <a:avLst/>
                        <a:gdLst>
                          <a:gd name="T0" fmla="*/ 2147483647 w 4179"/>
                          <a:gd name="T1" fmla="*/ 2147483647 h 3436"/>
                          <a:gd name="T2" fmla="*/ 2147483647 w 4179"/>
                          <a:gd name="T3" fmla="*/ 2147483647 h 3436"/>
                          <a:gd name="T4" fmla="*/ 2147483647 w 4179"/>
                          <a:gd name="T5" fmla="*/ 2147483647 h 3436"/>
                          <a:gd name="T6" fmla="*/ 2147483647 w 4179"/>
                          <a:gd name="T7" fmla="*/ 2147483647 h 3436"/>
                          <a:gd name="T8" fmla="*/ 2147483647 w 4179"/>
                          <a:gd name="T9" fmla="*/ 0 h 3436"/>
                          <a:gd name="T10" fmla="*/ 2147483647 w 4179"/>
                          <a:gd name="T11" fmla="*/ 2147483647 h 3436"/>
                          <a:gd name="T12" fmla="*/ 2147483647 w 4179"/>
                          <a:gd name="T13" fmla="*/ 2147483647 h 3436"/>
                          <a:gd name="T14" fmla="*/ 2147483647 w 4179"/>
                          <a:gd name="T15" fmla="*/ 2147483647 h 3436"/>
                          <a:gd name="T16" fmla="*/ 2147483647 w 4179"/>
                          <a:gd name="T17" fmla="*/ 2147483647 h 3436"/>
                          <a:gd name="T18" fmla="*/ 2147483647 w 4179"/>
                          <a:gd name="T19" fmla="*/ 2147483647 h 3436"/>
                          <a:gd name="T20" fmla="*/ 2147483647 w 4179"/>
                          <a:gd name="T21" fmla="*/ 2147483647 h 3436"/>
                          <a:gd name="T22" fmla="*/ 2147483647 w 4179"/>
                          <a:gd name="T23" fmla="*/ 2147483647 h 3436"/>
                          <a:gd name="T24" fmla="*/ 2147483647 w 4179"/>
                          <a:gd name="T25" fmla="*/ 2147483647 h 3436"/>
                          <a:gd name="T26" fmla="*/ 2147483647 w 4179"/>
                          <a:gd name="T27" fmla="*/ 2147483647 h 3436"/>
                          <a:gd name="T28" fmla="*/ 2147483647 w 4179"/>
                          <a:gd name="T29" fmla="*/ 2147483647 h 3436"/>
                          <a:gd name="T30" fmla="*/ 2147483647 w 4179"/>
                          <a:gd name="T31" fmla="*/ 2147483647 h 3436"/>
                          <a:gd name="T32" fmla="*/ 0 w 4179"/>
                          <a:gd name="T33" fmla="*/ 2147483647 h 3436"/>
                          <a:gd name="T34" fmla="*/ 2147483647 w 4179"/>
                          <a:gd name="T35" fmla="*/ 2147483647 h 3436"/>
                          <a:gd name="T36" fmla="*/ 2147483647 w 4179"/>
                          <a:gd name="T37" fmla="*/ 2147483647 h 34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</a:gdLst>
                        <a:ahLst/>
                        <a:cxnLst>
                          <a:cxn ang="T38">
                            <a:pos x="T0" y="T1"/>
                          </a:cxn>
                          <a:cxn ang="T39">
                            <a:pos x="T2" y="T3"/>
                          </a:cxn>
                          <a:cxn ang="T40">
                            <a:pos x="T4" y="T5"/>
                          </a:cxn>
                          <a:cxn ang="T41">
                            <a:pos x="T6" y="T7"/>
                          </a:cxn>
                          <a:cxn ang="T42">
                            <a:pos x="T8" y="T9"/>
                          </a:cxn>
                          <a:cxn ang="T43">
                            <a:pos x="T10" y="T11"/>
                          </a:cxn>
                          <a:cxn ang="T44">
                            <a:pos x="T12" y="T13"/>
                          </a:cxn>
                          <a:cxn ang="T45">
                            <a:pos x="T14" y="T15"/>
                          </a:cxn>
                          <a:cxn ang="T46">
                            <a:pos x="T16" y="T17"/>
                          </a:cxn>
                          <a:cxn ang="T47">
                            <a:pos x="T18" y="T19"/>
                          </a:cxn>
                          <a:cxn ang="T48">
                            <a:pos x="T20" y="T21"/>
                          </a:cxn>
                          <a:cxn ang="T49">
                            <a:pos x="T22" y="T23"/>
                          </a:cxn>
                          <a:cxn ang="T50">
                            <a:pos x="T24" y="T25"/>
                          </a:cxn>
                          <a:cxn ang="T51">
                            <a:pos x="T26" y="T27"/>
                          </a:cxn>
                          <a:cxn ang="T52">
                            <a:pos x="T28" y="T29"/>
                          </a:cxn>
                          <a:cxn ang="T53">
                            <a:pos x="T30" y="T31"/>
                          </a:cxn>
                          <a:cxn ang="T54">
                            <a:pos x="T32" y="T33"/>
                          </a:cxn>
                          <a:cxn ang="T55">
                            <a:pos x="T34" y="T35"/>
                          </a:cxn>
                          <a:cxn ang="T56">
                            <a:pos x="T36" y="T37"/>
                          </a:cxn>
                        </a:cxnLst>
                        <a:rect l="0" t="0" r="r" b="b"/>
                        <a:pathLst>
                          <a:path w="4179" h="3436">
                            <a:moveTo>
                              <a:pt x="400" y="3436"/>
                            </a:moveTo>
                            <a:lnTo>
                              <a:pt x="2286" y="2097"/>
                            </a:lnTo>
                            <a:lnTo>
                              <a:pt x="2686" y="2840"/>
                            </a:lnTo>
                            <a:lnTo>
                              <a:pt x="4179" y="1853"/>
                            </a:lnTo>
                            <a:lnTo>
                              <a:pt x="2816" y="0"/>
                            </a:lnTo>
                            <a:lnTo>
                              <a:pt x="2277" y="1126"/>
                            </a:lnTo>
                            <a:lnTo>
                              <a:pt x="2653" y="759"/>
                            </a:lnTo>
                            <a:lnTo>
                              <a:pt x="3037" y="1681"/>
                            </a:lnTo>
                            <a:lnTo>
                              <a:pt x="1902" y="1526"/>
                            </a:lnTo>
                            <a:lnTo>
                              <a:pt x="1510" y="783"/>
                            </a:lnTo>
                            <a:lnTo>
                              <a:pt x="2245" y="579"/>
                            </a:lnTo>
                            <a:lnTo>
                              <a:pt x="1681" y="16"/>
                            </a:lnTo>
                            <a:lnTo>
                              <a:pt x="343" y="416"/>
                            </a:lnTo>
                            <a:lnTo>
                              <a:pt x="547" y="979"/>
                            </a:lnTo>
                            <a:lnTo>
                              <a:pt x="922" y="595"/>
                            </a:lnTo>
                            <a:lnTo>
                              <a:pt x="1339" y="1910"/>
                            </a:lnTo>
                            <a:lnTo>
                              <a:pt x="0" y="1738"/>
                            </a:lnTo>
                            <a:lnTo>
                              <a:pt x="1322" y="2473"/>
                            </a:lnTo>
                            <a:lnTo>
                              <a:pt x="400" y="3436"/>
                            </a:lnTo>
                            <a:close/>
                          </a:path>
                        </a:pathLst>
                      </a:custGeom>
                      <a:solidFill>
                        <a:srgbClr val="CCFFFF"/>
                      </a:solidFill>
                      <a:ln w="38100" cap="flat" cmpd="sng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lg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" name="Group 4"/>
                      <p:cNvGrpSpPr/>
                      <p:nvPr/>
                    </p:nvGrpSpPr>
                    <p:grpSpPr>
                      <a:xfrm>
                        <a:off x="1528763" y="231775"/>
                        <a:ext cx="7234237" cy="6184900"/>
                        <a:chOff x="1528763" y="231775"/>
                        <a:chExt cx="7234237" cy="6184900"/>
                      </a:xfrm>
                    </p:grpSpPr>
                    <p:sp>
                      <p:nvSpPr>
                        <p:cNvPr id="17413" name="Text Box 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66975" y="6049963"/>
                          <a:ext cx="298450" cy="366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/>
                            <a:t>0</a:t>
                          </a:r>
                        </a:p>
                      </p:txBody>
                    </p:sp>
                    <p:sp>
                      <p:nvSpPr>
                        <p:cNvPr id="17414" name="Text Box 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464550" y="3752850"/>
                          <a:ext cx="298450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/>
                            <a:t>3</a:t>
                          </a:r>
                        </a:p>
                      </p:txBody>
                    </p:sp>
                    <p:sp>
                      <p:nvSpPr>
                        <p:cNvPr id="17415" name="Text Box 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205538" y="5187950"/>
                          <a:ext cx="298450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/>
                            <a:t>2</a:t>
                          </a:r>
                        </a:p>
                      </p:txBody>
                    </p:sp>
                    <p:sp>
                      <p:nvSpPr>
                        <p:cNvPr id="17416" name="Text Box 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453063" y="4135438"/>
                          <a:ext cx="298450" cy="366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/>
                            <a:t>1</a:t>
                          </a:r>
                        </a:p>
                      </p:txBody>
                    </p:sp>
                    <p:sp>
                      <p:nvSpPr>
                        <p:cNvPr id="17417" name="Text Box 1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16675" y="2859088"/>
                          <a:ext cx="298450" cy="366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/>
                            <a:t>7</a:t>
                          </a:r>
                        </a:p>
                      </p:txBody>
                    </p:sp>
                    <p:sp>
                      <p:nvSpPr>
                        <p:cNvPr id="17418" name="Text Box 1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013450" y="1974850"/>
                          <a:ext cx="298450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/>
                            <a:t>6</a:t>
                          </a:r>
                        </a:p>
                      </p:txBody>
                    </p:sp>
                    <p:sp>
                      <p:nvSpPr>
                        <p:cNvPr id="17419" name="Text Box 1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400675" y="2386013"/>
                          <a:ext cx="298450" cy="366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/>
                            <a:t>5</a:t>
                          </a:r>
                        </a:p>
                      </p:txBody>
                    </p:sp>
                    <p:sp>
                      <p:nvSpPr>
                        <p:cNvPr id="17420" name="Text Box 1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89713" y="231775"/>
                          <a:ext cx="298450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/>
                            <a:t>4</a:t>
                          </a:r>
                        </a:p>
                      </p:txBody>
                    </p:sp>
                    <p:sp>
                      <p:nvSpPr>
                        <p:cNvPr id="17421" name="Text Box 1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495925" y="1104900"/>
                          <a:ext cx="441325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>
                          <a:spAutoFit/>
                        </a:bodyPr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/>
                            <a:t>10</a:t>
                          </a:r>
                        </a:p>
                      </p:txBody>
                    </p:sp>
                    <p:sp>
                      <p:nvSpPr>
                        <p:cNvPr id="17422" name="Text Box 1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21200" y="1768475"/>
                          <a:ext cx="298450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/>
                            <a:t>9</a:t>
                          </a:r>
                        </a:p>
                      </p:txBody>
                    </p:sp>
                    <p:sp>
                      <p:nvSpPr>
                        <p:cNvPr id="17423" name="Text Box 1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062538" y="2728913"/>
                          <a:ext cx="298450" cy="366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/>
                            <a:t>8</a:t>
                          </a:r>
                        </a:p>
                      </p:txBody>
                    </p:sp>
                    <p:sp>
                      <p:nvSpPr>
                        <p:cNvPr id="17424" name="Text Box 1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18063" y="330200"/>
                          <a:ext cx="506412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>
                          <a:spAutoFit/>
                        </a:bodyPr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/>
                            <a:t>11</a:t>
                          </a:r>
                        </a:p>
                      </p:txBody>
                    </p:sp>
                    <p:sp>
                      <p:nvSpPr>
                        <p:cNvPr id="17425" name="Text Box 1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49538" y="2217738"/>
                          <a:ext cx="622300" cy="366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>
                          <a:spAutoFit/>
                        </a:bodyPr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/>
                            <a:t>13</a:t>
                          </a:r>
                        </a:p>
                      </p:txBody>
                    </p:sp>
                    <p:sp>
                      <p:nvSpPr>
                        <p:cNvPr id="17426" name="Text Box 1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20913" y="906463"/>
                          <a:ext cx="649287" cy="366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>
                          <a:spAutoFit/>
                        </a:bodyPr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 dirty="0"/>
                            <a:t>12</a:t>
                          </a:r>
                        </a:p>
                      </p:txBody>
                    </p:sp>
                    <p:sp>
                      <p:nvSpPr>
                        <p:cNvPr id="17427" name="Text Box 2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00438" y="4418013"/>
                          <a:ext cx="493712" cy="366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>
                          <a:spAutoFit/>
                        </a:bodyPr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/>
                            <a:t>17</a:t>
                          </a:r>
                        </a:p>
                      </p:txBody>
                    </p:sp>
                    <p:sp>
                      <p:nvSpPr>
                        <p:cNvPr id="17428" name="Text Box 2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28763" y="3209925"/>
                          <a:ext cx="557212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>
                          <a:spAutoFit/>
                        </a:bodyPr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/>
                            <a:t>16</a:t>
                          </a:r>
                        </a:p>
                      </p:txBody>
                    </p:sp>
                    <p:sp>
                      <p:nvSpPr>
                        <p:cNvPr id="17429" name="Text Box 2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87750" y="3232150"/>
                          <a:ext cx="584200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>
                          <a:spAutoFit/>
                        </a:bodyPr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/>
                            <a:t>15</a:t>
                          </a:r>
                        </a:p>
                      </p:txBody>
                    </p:sp>
                    <p:sp>
                      <p:nvSpPr>
                        <p:cNvPr id="17430" name="Text Box 2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33738" y="1758950"/>
                          <a:ext cx="531812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>
                          <a:spAutoFit/>
                        </a:bodyPr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/>
                            <a:t>14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26" name="Straight Connector 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303587" y="4171157"/>
                      <a:ext cx="1476375" cy="566737"/>
                    </a:xfrm>
                    <a:prstGeom prst="line">
                      <a:avLst/>
                    </a:prstGeom>
                    <a:noFill/>
                    <a:ln w="38100" algn="ctr">
                      <a:solidFill>
                        <a:srgbClr val="FF0000"/>
                      </a:solidFill>
                      <a:prstDash val="sysDash"/>
                      <a:miter lim="800000"/>
                      <a:headEnd/>
                      <a:tailEnd type="none" w="lg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28" name="Straight Connector 3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824412" y="3727053"/>
                    <a:ext cx="3019425" cy="385763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FF0000"/>
                    </a:solidFill>
                    <a:prstDash val="sysDash"/>
                    <a:miter lim="800000"/>
                    <a:headEnd/>
                    <a:tailEnd type="non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30" name="Straight Connector 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415989" y="819804"/>
                  <a:ext cx="234950" cy="1169988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prstDash val="sysDash"/>
                  <a:miter lim="800000"/>
                  <a:headEnd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32" name="Straight Connector 5"/>
              <p:cNvCxnSpPr>
                <a:cxnSpLocks noChangeShapeType="1"/>
              </p:cNvCxnSpPr>
              <p:nvPr/>
            </p:nvCxnSpPr>
            <p:spPr bwMode="auto">
              <a:xfrm flipH="1" flipV="1">
                <a:off x="5664386" y="802481"/>
                <a:ext cx="333375" cy="2700338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prstDash val="sysDash"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4" name="Straight Connector 7"/>
            <p:cNvCxnSpPr>
              <a:cxnSpLocks noChangeShapeType="1"/>
            </p:cNvCxnSpPr>
            <p:nvPr/>
          </p:nvCxnSpPr>
          <p:spPr bwMode="auto">
            <a:xfrm flipH="1">
              <a:off x="3574209" y="790178"/>
              <a:ext cx="296863" cy="1290638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prstDash val="sysDash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561161" y="4202668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5819775" y="3903247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5728693" y="1919084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5410200" y="1066165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3705441" y="1217730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840E-3B44-4C97-AB06-2E742B67F55B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09600" y="368300"/>
            <a:ext cx="7234237" cy="6184900"/>
            <a:chOff x="609600" y="368300"/>
            <a:chExt cx="7234237" cy="6184900"/>
          </a:xfrm>
        </p:grpSpPr>
        <p:grpSp>
          <p:nvGrpSpPr>
            <p:cNvPr id="11" name="Group 10"/>
            <p:cNvGrpSpPr/>
            <p:nvPr/>
          </p:nvGrpSpPr>
          <p:grpSpPr>
            <a:xfrm>
              <a:off x="609600" y="368300"/>
              <a:ext cx="7234237" cy="6184900"/>
              <a:chOff x="609600" y="368300"/>
              <a:chExt cx="7234237" cy="61849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09600" y="368300"/>
                <a:ext cx="7234237" cy="6184900"/>
                <a:chOff x="609600" y="368300"/>
                <a:chExt cx="7234237" cy="618490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609600" y="368300"/>
                  <a:ext cx="7234237" cy="6184900"/>
                  <a:chOff x="609600" y="368300"/>
                  <a:chExt cx="7234237" cy="6184900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09600" y="368300"/>
                    <a:ext cx="7234237" cy="6184900"/>
                    <a:chOff x="609600" y="368300"/>
                    <a:chExt cx="7234237" cy="6184900"/>
                  </a:xfrm>
                </p:grpSpPr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609600" y="368300"/>
                      <a:ext cx="7234237" cy="6184900"/>
                      <a:chOff x="609600" y="368300"/>
                      <a:chExt cx="7234237" cy="6184900"/>
                    </a:xfrm>
                  </p:grpSpPr>
                  <p:grpSp>
                    <p:nvGrpSpPr>
                      <p:cNvPr id="6" name="Group 5"/>
                      <p:cNvGrpSpPr/>
                      <p:nvPr/>
                    </p:nvGrpSpPr>
                    <p:grpSpPr>
                      <a:xfrm>
                        <a:off x="609600" y="368300"/>
                        <a:ext cx="7234237" cy="6184900"/>
                        <a:chOff x="1528763" y="231775"/>
                        <a:chExt cx="7234237" cy="6184900"/>
                      </a:xfrm>
                    </p:grpSpPr>
                    <p:sp>
                      <p:nvSpPr>
                        <p:cNvPr id="17412" name="Freeform 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099422" y="665956"/>
                          <a:ext cx="6635750" cy="5454650"/>
                        </a:xfrm>
                        <a:custGeom>
                          <a:avLst/>
                          <a:gdLst>
                            <a:gd name="T0" fmla="*/ 2147483647 w 4179"/>
                            <a:gd name="T1" fmla="*/ 2147483647 h 3436"/>
                            <a:gd name="T2" fmla="*/ 2147483647 w 4179"/>
                            <a:gd name="T3" fmla="*/ 2147483647 h 3436"/>
                            <a:gd name="T4" fmla="*/ 2147483647 w 4179"/>
                            <a:gd name="T5" fmla="*/ 2147483647 h 3436"/>
                            <a:gd name="T6" fmla="*/ 2147483647 w 4179"/>
                            <a:gd name="T7" fmla="*/ 2147483647 h 3436"/>
                            <a:gd name="T8" fmla="*/ 2147483647 w 4179"/>
                            <a:gd name="T9" fmla="*/ 0 h 3436"/>
                            <a:gd name="T10" fmla="*/ 2147483647 w 4179"/>
                            <a:gd name="T11" fmla="*/ 2147483647 h 3436"/>
                            <a:gd name="T12" fmla="*/ 2147483647 w 4179"/>
                            <a:gd name="T13" fmla="*/ 2147483647 h 3436"/>
                            <a:gd name="T14" fmla="*/ 2147483647 w 4179"/>
                            <a:gd name="T15" fmla="*/ 2147483647 h 3436"/>
                            <a:gd name="T16" fmla="*/ 2147483647 w 4179"/>
                            <a:gd name="T17" fmla="*/ 2147483647 h 3436"/>
                            <a:gd name="T18" fmla="*/ 2147483647 w 4179"/>
                            <a:gd name="T19" fmla="*/ 2147483647 h 3436"/>
                            <a:gd name="T20" fmla="*/ 2147483647 w 4179"/>
                            <a:gd name="T21" fmla="*/ 2147483647 h 3436"/>
                            <a:gd name="T22" fmla="*/ 2147483647 w 4179"/>
                            <a:gd name="T23" fmla="*/ 2147483647 h 3436"/>
                            <a:gd name="T24" fmla="*/ 2147483647 w 4179"/>
                            <a:gd name="T25" fmla="*/ 2147483647 h 3436"/>
                            <a:gd name="T26" fmla="*/ 2147483647 w 4179"/>
                            <a:gd name="T27" fmla="*/ 2147483647 h 3436"/>
                            <a:gd name="T28" fmla="*/ 2147483647 w 4179"/>
                            <a:gd name="T29" fmla="*/ 2147483647 h 3436"/>
                            <a:gd name="T30" fmla="*/ 2147483647 w 4179"/>
                            <a:gd name="T31" fmla="*/ 2147483647 h 3436"/>
                            <a:gd name="T32" fmla="*/ 0 w 4179"/>
                            <a:gd name="T33" fmla="*/ 2147483647 h 3436"/>
                            <a:gd name="T34" fmla="*/ 2147483647 w 4179"/>
                            <a:gd name="T35" fmla="*/ 2147483647 h 3436"/>
                            <a:gd name="T36" fmla="*/ 2147483647 w 4179"/>
                            <a:gd name="T37" fmla="*/ 2147483647 h 34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</a:gdLst>
                          <a:ahLst/>
                          <a:cxnLst>
                            <a:cxn ang="T38">
                              <a:pos x="T0" y="T1"/>
                            </a:cxn>
                            <a:cxn ang="T39">
                              <a:pos x="T2" y="T3"/>
                            </a:cxn>
                            <a:cxn ang="T40">
                              <a:pos x="T4" y="T5"/>
                            </a:cxn>
                            <a:cxn ang="T41">
                              <a:pos x="T6" y="T7"/>
                            </a:cxn>
                            <a:cxn ang="T42">
                              <a:pos x="T8" y="T9"/>
                            </a:cxn>
                            <a:cxn ang="T43">
                              <a:pos x="T10" y="T11"/>
                            </a:cxn>
                            <a:cxn ang="T44">
                              <a:pos x="T12" y="T13"/>
                            </a:cxn>
                            <a:cxn ang="T45">
                              <a:pos x="T14" y="T15"/>
                            </a:cxn>
                            <a:cxn ang="T46">
                              <a:pos x="T16" y="T17"/>
                            </a:cxn>
                            <a:cxn ang="T47">
                              <a:pos x="T18" y="T19"/>
                            </a:cxn>
                            <a:cxn ang="T48">
                              <a:pos x="T20" y="T21"/>
                            </a:cxn>
                            <a:cxn ang="T49">
                              <a:pos x="T22" y="T23"/>
                            </a:cxn>
                            <a:cxn ang="T50">
                              <a:pos x="T24" y="T25"/>
                            </a:cxn>
                            <a:cxn ang="T51">
                              <a:pos x="T26" y="T27"/>
                            </a:cxn>
                            <a:cxn ang="T52">
                              <a:pos x="T28" y="T29"/>
                            </a:cxn>
                            <a:cxn ang="T53">
                              <a:pos x="T30" y="T31"/>
                            </a:cxn>
                            <a:cxn ang="T54">
                              <a:pos x="T32" y="T33"/>
                            </a:cxn>
                            <a:cxn ang="T55">
                              <a:pos x="T34" y="T35"/>
                            </a:cxn>
                            <a:cxn ang="T56">
                              <a:pos x="T36" y="T37"/>
                            </a:cxn>
                          </a:cxnLst>
                          <a:rect l="0" t="0" r="r" b="b"/>
                          <a:pathLst>
                            <a:path w="4179" h="3436">
                              <a:moveTo>
                                <a:pt x="400" y="3436"/>
                              </a:moveTo>
                              <a:lnTo>
                                <a:pt x="2286" y="2097"/>
                              </a:lnTo>
                              <a:lnTo>
                                <a:pt x="2686" y="2840"/>
                              </a:lnTo>
                              <a:lnTo>
                                <a:pt x="4179" y="1853"/>
                              </a:lnTo>
                              <a:lnTo>
                                <a:pt x="2816" y="0"/>
                              </a:lnTo>
                              <a:lnTo>
                                <a:pt x="2277" y="1126"/>
                              </a:lnTo>
                              <a:lnTo>
                                <a:pt x="2653" y="759"/>
                              </a:lnTo>
                              <a:lnTo>
                                <a:pt x="3037" y="1681"/>
                              </a:lnTo>
                              <a:lnTo>
                                <a:pt x="1902" y="1526"/>
                              </a:lnTo>
                              <a:lnTo>
                                <a:pt x="1510" y="783"/>
                              </a:lnTo>
                              <a:lnTo>
                                <a:pt x="2245" y="579"/>
                              </a:lnTo>
                              <a:lnTo>
                                <a:pt x="1681" y="16"/>
                              </a:lnTo>
                              <a:lnTo>
                                <a:pt x="343" y="416"/>
                              </a:lnTo>
                              <a:lnTo>
                                <a:pt x="547" y="979"/>
                              </a:lnTo>
                              <a:lnTo>
                                <a:pt x="922" y="595"/>
                              </a:lnTo>
                              <a:lnTo>
                                <a:pt x="1339" y="1910"/>
                              </a:lnTo>
                              <a:lnTo>
                                <a:pt x="0" y="1738"/>
                              </a:lnTo>
                              <a:lnTo>
                                <a:pt x="1322" y="2473"/>
                              </a:lnTo>
                              <a:lnTo>
                                <a:pt x="400" y="343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CFFFF"/>
                        </a:solidFill>
                        <a:ln w="38100" cap="flat" cmpd="sng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lg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5" name="Group 4"/>
                        <p:cNvGrpSpPr/>
                        <p:nvPr/>
                      </p:nvGrpSpPr>
                      <p:grpSpPr>
                        <a:xfrm>
                          <a:off x="1528763" y="231775"/>
                          <a:ext cx="7234237" cy="6184900"/>
                          <a:chOff x="1528763" y="231775"/>
                          <a:chExt cx="7234237" cy="6184900"/>
                        </a:xfrm>
                      </p:grpSpPr>
                      <p:sp>
                        <p:nvSpPr>
                          <p:cNvPr id="17413" name="Text Box 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66975" y="6049963"/>
                            <a:ext cx="298450" cy="3667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lg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>
                            <a:spAutoFit/>
                          </a:bodyPr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/>
                              <a:t>0</a:t>
                            </a:r>
                          </a:p>
                        </p:txBody>
                      </p:sp>
                      <p:sp>
                        <p:nvSpPr>
                          <p:cNvPr id="17414" name="Text Box 7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464550" y="3752850"/>
                            <a:ext cx="298450" cy="3667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lg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>
                            <a:spAutoFit/>
                          </a:bodyPr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/>
                              <a:t>3</a:t>
                            </a:r>
                          </a:p>
                        </p:txBody>
                      </p:sp>
                      <p:sp>
                        <p:nvSpPr>
                          <p:cNvPr id="17415" name="Text Box 8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205538" y="5187950"/>
                            <a:ext cx="298450" cy="3667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lg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>
                            <a:spAutoFit/>
                          </a:bodyPr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/>
                              <a:t>2</a:t>
                            </a:r>
                          </a:p>
                        </p:txBody>
                      </p:sp>
                      <p:sp>
                        <p:nvSpPr>
                          <p:cNvPr id="17416" name="Text Box 9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453063" y="4135438"/>
                            <a:ext cx="298450" cy="3667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lg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>
                            <a:spAutoFit/>
                          </a:bodyPr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/>
                              <a:t>1</a:t>
                            </a:r>
                          </a:p>
                        </p:txBody>
                      </p:sp>
                      <p:sp>
                        <p:nvSpPr>
                          <p:cNvPr id="17417" name="Text Box 10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416675" y="2859088"/>
                            <a:ext cx="298450" cy="3667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lg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>
                            <a:spAutoFit/>
                          </a:bodyPr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/>
                              <a:t>7</a:t>
                            </a:r>
                          </a:p>
                        </p:txBody>
                      </p:sp>
                      <p:sp>
                        <p:nvSpPr>
                          <p:cNvPr id="17418" name="Text Box 11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013450" y="1974850"/>
                            <a:ext cx="298450" cy="3667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lg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>
                            <a:spAutoFit/>
                          </a:bodyPr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/>
                              <a:t>6</a:t>
                            </a:r>
                          </a:p>
                        </p:txBody>
                      </p:sp>
                      <p:sp>
                        <p:nvSpPr>
                          <p:cNvPr id="17419" name="Text Box 1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400675" y="2386013"/>
                            <a:ext cx="298450" cy="3667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lg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>
                            <a:spAutoFit/>
                          </a:bodyPr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/>
                              <a:t>5</a:t>
                            </a:r>
                          </a:p>
                        </p:txBody>
                      </p:sp>
                      <p:sp>
                        <p:nvSpPr>
                          <p:cNvPr id="17420" name="Text Box 1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589713" y="231775"/>
                            <a:ext cx="298450" cy="3667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lg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>
                            <a:spAutoFit/>
                          </a:bodyPr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/>
                              <a:t>4</a:t>
                            </a:r>
                          </a:p>
                        </p:txBody>
                      </p:sp>
                      <p:sp>
                        <p:nvSpPr>
                          <p:cNvPr id="17421" name="Text Box 14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495925" y="1104900"/>
                            <a:ext cx="441325" cy="3667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lg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anchor="ctr">
                            <a:spAutoFit/>
                          </a:bodyPr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/>
                              <a:t>10</a:t>
                            </a:r>
                          </a:p>
                        </p:txBody>
                      </p:sp>
                      <p:sp>
                        <p:nvSpPr>
                          <p:cNvPr id="17422" name="Text Box 15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521200" y="1768475"/>
                            <a:ext cx="298450" cy="3667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lg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>
                            <a:spAutoFit/>
                          </a:bodyPr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/>
                              <a:t>9</a:t>
                            </a:r>
                          </a:p>
                        </p:txBody>
                      </p:sp>
                      <p:sp>
                        <p:nvSpPr>
                          <p:cNvPr id="17423" name="Text Box 1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62538" y="2728913"/>
                            <a:ext cx="298450" cy="3667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lg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>
                            <a:spAutoFit/>
                          </a:bodyPr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/>
                              <a:t>8</a:t>
                            </a:r>
                          </a:p>
                        </p:txBody>
                      </p:sp>
                      <p:sp>
                        <p:nvSpPr>
                          <p:cNvPr id="17424" name="Text Box 17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18063" y="330200"/>
                            <a:ext cx="506412" cy="3667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lg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anchor="ctr">
                            <a:spAutoFit/>
                          </a:bodyPr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/>
                              <a:t>11</a:t>
                            </a:r>
                          </a:p>
                        </p:txBody>
                      </p:sp>
                      <p:sp>
                        <p:nvSpPr>
                          <p:cNvPr id="17425" name="Text Box 18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49538" y="2217738"/>
                            <a:ext cx="622300" cy="3667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lg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anchor="ctr">
                            <a:spAutoFit/>
                          </a:bodyPr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/>
                              <a:t>13</a:t>
                            </a:r>
                          </a:p>
                        </p:txBody>
                      </p:sp>
                      <p:sp>
                        <p:nvSpPr>
                          <p:cNvPr id="17426" name="Text Box 19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20913" y="906463"/>
                            <a:ext cx="649287" cy="3667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lg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anchor="ctr">
                            <a:spAutoFit/>
                          </a:bodyPr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 dirty="0"/>
                              <a:t>12</a:t>
                            </a:r>
                          </a:p>
                        </p:txBody>
                      </p:sp>
                      <p:sp>
                        <p:nvSpPr>
                          <p:cNvPr id="17427" name="Text Box 20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500438" y="4418013"/>
                            <a:ext cx="493712" cy="3667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lg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anchor="ctr">
                            <a:spAutoFit/>
                          </a:bodyPr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/>
                              <a:t>17</a:t>
                            </a:r>
                          </a:p>
                        </p:txBody>
                      </p:sp>
                      <p:sp>
                        <p:nvSpPr>
                          <p:cNvPr id="17428" name="Text Box 21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28763" y="3209925"/>
                            <a:ext cx="557212" cy="3667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lg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anchor="ctr">
                            <a:spAutoFit/>
                          </a:bodyPr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/>
                              <a:t>16</a:t>
                            </a:r>
                          </a:p>
                        </p:txBody>
                      </p:sp>
                      <p:sp>
                        <p:nvSpPr>
                          <p:cNvPr id="17429" name="Text Box 2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587750" y="3232150"/>
                            <a:ext cx="584200" cy="3667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lg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anchor="ctr">
                            <a:spAutoFit/>
                          </a:bodyPr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/>
                              <a:t>15</a:t>
                            </a:r>
                          </a:p>
                        </p:txBody>
                      </p:sp>
                      <p:sp>
                        <p:nvSpPr>
                          <p:cNvPr id="17430" name="Text Box 2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33738" y="1758950"/>
                            <a:ext cx="531812" cy="3667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lg" len="med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anchor="ctr">
                            <a:spAutoFit/>
                          </a:bodyPr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/>
                              <a:t>14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26" name="Straight Connector 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3303587" y="4171157"/>
                        <a:ext cx="1476375" cy="566737"/>
                      </a:xfrm>
                      <a:prstGeom prst="line">
                        <a:avLst/>
                      </a:prstGeom>
                      <a:noFill/>
                      <a:ln w="38100" algn="ctr">
                        <a:solidFill>
                          <a:srgbClr val="FF0000"/>
                        </a:solidFill>
                        <a:prstDash val="sysDash"/>
                        <a:miter lim="800000"/>
                        <a:headEnd/>
                        <a:tailEnd type="non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cxnSp>
                  <p:nvCxnSpPr>
                    <p:cNvPr id="28" name="Straight Connector 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824412" y="3727053"/>
                      <a:ext cx="3019425" cy="385763"/>
                    </a:xfrm>
                    <a:prstGeom prst="line">
                      <a:avLst/>
                    </a:prstGeom>
                    <a:noFill/>
                    <a:ln w="38100" algn="ctr">
                      <a:solidFill>
                        <a:srgbClr val="FF0000"/>
                      </a:solidFill>
                      <a:prstDash val="sysDash"/>
                      <a:miter lim="800000"/>
                      <a:headEnd/>
                      <a:tailEnd type="none" w="lg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30" name="Straight Connector 4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415989" y="819804"/>
                    <a:ext cx="234950" cy="1169988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FF0000"/>
                    </a:solidFill>
                    <a:prstDash val="sysDash"/>
                    <a:miter lim="800000"/>
                    <a:headEnd/>
                    <a:tailEnd type="non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32" name="Straight Connector 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664386" y="802481"/>
                  <a:ext cx="333375" cy="2700338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prstDash val="sysDash"/>
                  <a:miter lim="800000"/>
                  <a:headEnd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34" name="Straight Connector 7"/>
              <p:cNvCxnSpPr>
                <a:cxnSpLocks noChangeShapeType="1"/>
              </p:cNvCxnSpPr>
              <p:nvPr/>
            </p:nvCxnSpPr>
            <p:spPr bwMode="auto">
              <a:xfrm flipH="1">
                <a:off x="3574209" y="790178"/>
                <a:ext cx="296863" cy="1290638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prstDash val="sysDash"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6" name="Straight Connector 6"/>
            <p:cNvCxnSpPr>
              <a:cxnSpLocks noChangeShapeType="1"/>
            </p:cNvCxnSpPr>
            <p:nvPr/>
          </p:nvCxnSpPr>
          <p:spPr bwMode="auto">
            <a:xfrm>
              <a:off x="1755961" y="1477168"/>
              <a:ext cx="938213" cy="307975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prstDash val="sysDash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5757454" y="3889375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3561161" y="4202668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1896472" y="1526143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644700" y="1215445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5728693" y="1785143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430243" y="1215445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idx="1"/>
          </p:nvPr>
        </p:nvSpPr>
        <p:spPr>
          <a:xfrm>
            <a:off x="872067" y="2133600"/>
            <a:ext cx="7408333" cy="3992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Triangulation algorithms </a:t>
            </a:r>
          </a:p>
          <a:p>
            <a:pPr lvl="1"/>
            <a:r>
              <a:rPr lang="en-US" sz="2600" dirty="0" smtClean="0"/>
              <a:t> </a:t>
            </a:r>
            <a:r>
              <a:rPr lang="en-US" sz="2600" dirty="0"/>
              <a:t>T</a:t>
            </a:r>
            <a:r>
              <a:rPr lang="en-US" sz="2600" dirty="0" smtClean="0"/>
              <a:t>he diagonal-based triangulation algorithm</a:t>
            </a:r>
          </a:p>
          <a:p>
            <a:pPr lvl="1"/>
            <a:r>
              <a:rPr lang="en-US" sz="2600" dirty="0" smtClean="0"/>
              <a:t> Ear-based triangulation algorithm</a:t>
            </a:r>
          </a:p>
          <a:p>
            <a:r>
              <a:rPr lang="en-US" sz="2800" dirty="0" smtClean="0"/>
              <a:t>Complexity of the algorithms</a:t>
            </a:r>
          </a:p>
          <a:p>
            <a:r>
              <a:rPr lang="en-US" sz="2800" dirty="0"/>
              <a:t>Definition of monotone polygon</a:t>
            </a:r>
          </a:p>
          <a:p>
            <a:r>
              <a:rPr lang="en-US" sz="2800" dirty="0"/>
              <a:t>Partitioning into monotone polygons</a:t>
            </a:r>
          </a:p>
          <a:p>
            <a:r>
              <a:rPr lang="en-US" sz="2800" dirty="0"/>
              <a:t>Triangulation of a polygon in </a:t>
            </a:r>
            <a:r>
              <a:rPr lang="en-US" sz="2800" i="1" dirty="0"/>
              <a:t>n log n</a:t>
            </a:r>
            <a:r>
              <a:rPr lang="en-US" sz="2800" dirty="0"/>
              <a:t> </a:t>
            </a:r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C1F1-5363-48E5-B106-044124C9A82C}" type="datetime1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2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81AC-BCD6-4F25-B7C3-C5A68A6AF1C8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20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09600" y="368300"/>
            <a:ext cx="7234237" cy="6184900"/>
            <a:chOff x="609600" y="368300"/>
            <a:chExt cx="7234237" cy="6184900"/>
          </a:xfrm>
        </p:grpSpPr>
        <p:grpSp>
          <p:nvGrpSpPr>
            <p:cNvPr id="12" name="Group 11"/>
            <p:cNvGrpSpPr/>
            <p:nvPr/>
          </p:nvGrpSpPr>
          <p:grpSpPr>
            <a:xfrm>
              <a:off x="609600" y="368300"/>
              <a:ext cx="7234237" cy="6184900"/>
              <a:chOff x="609600" y="368300"/>
              <a:chExt cx="7234237" cy="61849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09600" y="368300"/>
                <a:ext cx="7234237" cy="6184900"/>
                <a:chOff x="609600" y="368300"/>
                <a:chExt cx="7234237" cy="61849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609600" y="368300"/>
                  <a:ext cx="7234237" cy="6184900"/>
                  <a:chOff x="609600" y="368300"/>
                  <a:chExt cx="7234237" cy="61849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609600" y="368300"/>
                    <a:ext cx="7234237" cy="6184900"/>
                    <a:chOff x="609600" y="368300"/>
                    <a:chExt cx="7234237" cy="6184900"/>
                  </a:xfrm>
                </p:grpSpPr>
                <p:grpSp>
                  <p:nvGrpSpPr>
                    <p:cNvPr id="8" name="Group 7"/>
                    <p:cNvGrpSpPr/>
                    <p:nvPr/>
                  </p:nvGrpSpPr>
                  <p:grpSpPr>
                    <a:xfrm>
                      <a:off x="609600" y="368300"/>
                      <a:ext cx="7234237" cy="6184900"/>
                      <a:chOff x="609600" y="368300"/>
                      <a:chExt cx="7234237" cy="6184900"/>
                    </a:xfrm>
                  </p:grpSpPr>
                  <p:grpSp>
                    <p:nvGrpSpPr>
                      <p:cNvPr id="7" name="Group 6"/>
                      <p:cNvGrpSpPr/>
                      <p:nvPr/>
                    </p:nvGrpSpPr>
                    <p:grpSpPr>
                      <a:xfrm>
                        <a:off x="609600" y="368300"/>
                        <a:ext cx="7234237" cy="6184900"/>
                        <a:chOff x="609600" y="368300"/>
                        <a:chExt cx="7234237" cy="6184900"/>
                      </a:xfrm>
                    </p:grpSpPr>
                    <p:grpSp>
                      <p:nvGrpSpPr>
                        <p:cNvPr id="6" name="Group 5"/>
                        <p:cNvGrpSpPr/>
                        <p:nvPr/>
                      </p:nvGrpSpPr>
                      <p:grpSpPr>
                        <a:xfrm>
                          <a:off x="609600" y="368300"/>
                          <a:ext cx="7234237" cy="6184900"/>
                          <a:chOff x="1528763" y="231775"/>
                          <a:chExt cx="7234237" cy="6184900"/>
                        </a:xfrm>
                      </p:grpSpPr>
                      <p:sp>
                        <p:nvSpPr>
                          <p:cNvPr id="17412" name="Freeform 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099422" y="665956"/>
                            <a:ext cx="6635750" cy="5454650"/>
                          </a:xfrm>
                          <a:custGeom>
                            <a:avLst/>
                            <a:gdLst>
                              <a:gd name="T0" fmla="*/ 2147483647 w 4179"/>
                              <a:gd name="T1" fmla="*/ 2147483647 h 3436"/>
                              <a:gd name="T2" fmla="*/ 2147483647 w 4179"/>
                              <a:gd name="T3" fmla="*/ 2147483647 h 3436"/>
                              <a:gd name="T4" fmla="*/ 2147483647 w 4179"/>
                              <a:gd name="T5" fmla="*/ 2147483647 h 3436"/>
                              <a:gd name="T6" fmla="*/ 2147483647 w 4179"/>
                              <a:gd name="T7" fmla="*/ 2147483647 h 3436"/>
                              <a:gd name="T8" fmla="*/ 2147483647 w 4179"/>
                              <a:gd name="T9" fmla="*/ 0 h 3436"/>
                              <a:gd name="T10" fmla="*/ 2147483647 w 4179"/>
                              <a:gd name="T11" fmla="*/ 2147483647 h 3436"/>
                              <a:gd name="T12" fmla="*/ 2147483647 w 4179"/>
                              <a:gd name="T13" fmla="*/ 2147483647 h 3436"/>
                              <a:gd name="T14" fmla="*/ 2147483647 w 4179"/>
                              <a:gd name="T15" fmla="*/ 2147483647 h 3436"/>
                              <a:gd name="T16" fmla="*/ 2147483647 w 4179"/>
                              <a:gd name="T17" fmla="*/ 2147483647 h 3436"/>
                              <a:gd name="T18" fmla="*/ 2147483647 w 4179"/>
                              <a:gd name="T19" fmla="*/ 2147483647 h 3436"/>
                              <a:gd name="T20" fmla="*/ 2147483647 w 4179"/>
                              <a:gd name="T21" fmla="*/ 2147483647 h 3436"/>
                              <a:gd name="T22" fmla="*/ 2147483647 w 4179"/>
                              <a:gd name="T23" fmla="*/ 2147483647 h 3436"/>
                              <a:gd name="T24" fmla="*/ 2147483647 w 4179"/>
                              <a:gd name="T25" fmla="*/ 2147483647 h 3436"/>
                              <a:gd name="T26" fmla="*/ 2147483647 w 4179"/>
                              <a:gd name="T27" fmla="*/ 2147483647 h 3436"/>
                              <a:gd name="T28" fmla="*/ 2147483647 w 4179"/>
                              <a:gd name="T29" fmla="*/ 2147483647 h 3436"/>
                              <a:gd name="T30" fmla="*/ 2147483647 w 4179"/>
                              <a:gd name="T31" fmla="*/ 2147483647 h 3436"/>
                              <a:gd name="T32" fmla="*/ 0 w 4179"/>
                              <a:gd name="T33" fmla="*/ 2147483647 h 3436"/>
                              <a:gd name="T34" fmla="*/ 2147483647 w 4179"/>
                              <a:gd name="T35" fmla="*/ 2147483647 h 3436"/>
                              <a:gd name="T36" fmla="*/ 2147483647 w 4179"/>
                              <a:gd name="T37" fmla="*/ 2147483647 h 3436"/>
                              <a:gd name="T38" fmla="*/ 0 60000 65536"/>
                              <a:gd name="T39" fmla="*/ 0 60000 65536"/>
                              <a:gd name="T40" fmla="*/ 0 60000 65536"/>
                              <a:gd name="T41" fmla="*/ 0 60000 65536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</a:gdLst>
                            <a:ahLst/>
                            <a:cxnLst>
                              <a:cxn ang="T38">
                                <a:pos x="T0" y="T1"/>
                              </a:cxn>
                              <a:cxn ang="T39">
                                <a:pos x="T2" y="T3"/>
                              </a:cxn>
                              <a:cxn ang="T40">
                                <a:pos x="T4" y="T5"/>
                              </a:cxn>
                              <a:cxn ang="T41">
                                <a:pos x="T6" y="T7"/>
                              </a:cxn>
                              <a:cxn ang="T42">
                                <a:pos x="T8" y="T9"/>
                              </a:cxn>
                              <a:cxn ang="T43">
                                <a:pos x="T10" y="T11"/>
                              </a:cxn>
                              <a:cxn ang="T44">
                                <a:pos x="T12" y="T13"/>
                              </a:cxn>
                              <a:cxn ang="T45">
                                <a:pos x="T14" y="T15"/>
                              </a:cxn>
                              <a:cxn ang="T46">
                                <a:pos x="T16" y="T17"/>
                              </a:cxn>
                              <a:cxn ang="T47">
                                <a:pos x="T18" y="T19"/>
                              </a:cxn>
                              <a:cxn ang="T48">
                                <a:pos x="T20" y="T21"/>
                              </a:cxn>
                              <a:cxn ang="T49">
                                <a:pos x="T22" y="T23"/>
                              </a:cxn>
                              <a:cxn ang="T50">
                                <a:pos x="T24" y="T25"/>
                              </a:cxn>
                              <a:cxn ang="T51">
                                <a:pos x="T26" y="T27"/>
                              </a:cxn>
                              <a:cxn ang="T52">
                                <a:pos x="T28" y="T29"/>
                              </a:cxn>
                              <a:cxn ang="T53">
                                <a:pos x="T30" y="T31"/>
                              </a:cxn>
                              <a:cxn ang="T54">
                                <a:pos x="T32" y="T33"/>
                              </a:cxn>
                              <a:cxn ang="T55">
                                <a:pos x="T34" y="T35"/>
                              </a:cxn>
                              <a:cxn ang="T56">
                                <a:pos x="T36" y="T37"/>
                              </a:cxn>
                            </a:cxnLst>
                            <a:rect l="0" t="0" r="r" b="b"/>
                            <a:pathLst>
                              <a:path w="4179" h="3436">
                                <a:moveTo>
                                  <a:pt x="400" y="3436"/>
                                </a:moveTo>
                                <a:lnTo>
                                  <a:pt x="2286" y="2097"/>
                                </a:lnTo>
                                <a:lnTo>
                                  <a:pt x="2686" y="2840"/>
                                </a:lnTo>
                                <a:lnTo>
                                  <a:pt x="4179" y="1853"/>
                                </a:lnTo>
                                <a:lnTo>
                                  <a:pt x="2816" y="0"/>
                                </a:lnTo>
                                <a:lnTo>
                                  <a:pt x="2277" y="1126"/>
                                </a:lnTo>
                                <a:lnTo>
                                  <a:pt x="2653" y="759"/>
                                </a:lnTo>
                                <a:lnTo>
                                  <a:pt x="3037" y="1681"/>
                                </a:lnTo>
                                <a:lnTo>
                                  <a:pt x="1902" y="1526"/>
                                </a:lnTo>
                                <a:lnTo>
                                  <a:pt x="1510" y="783"/>
                                </a:lnTo>
                                <a:lnTo>
                                  <a:pt x="2245" y="579"/>
                                </a:lnTo>
                                <a:lnTo>
                                  <a:pt x="1681" y="16"/>
                                </a:lnTo>
                                <a:lnTo>
                                  <a:pt x="343" y="416"/>
                                </a:lnTo>
                                <a:lnTo>
                                  <a:pt x="547" y="979"/>
                                </a:lnTo>
                                <a:lnTo>
                                  <a:pt x="922" y="595"/>
                                </a:lnTo>
                                <a:lnTo>
                                  <a:pt x="1339" y="1910"/>
                                </a:lnTo>
                                <a:lnTo>
                                  <a:pt x="0" y="1738"/>
                                </a:lnTo>
                                <a:lnTo>
                                  <a:pt x="1322" y="2473"/>
                                </a:lnTo>
                                <a:lnTo>
                                  <a:pt x="400" y="343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CFFFF"/>
                          </a:solidFill>
                          <a:ln w="381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lg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" name="Group 4"/>
                          <p:cNvGrpSpPr/>
                          <p:nvPr/>
                        </p:nvGrpSpPr>
                        <p:grpSpPr>
                          <a:xfrm>
                            <a:off x="1528763" y="231775"/>
                            <a:ext cx="7234237" cy="6184900"/>
                            <a:chOff x="1528763" y="231775"/>
                            <a:chExt cx="7234237" cy="6184900"/>
                          </a:xfrm>
                        </p:grpSpPr>
                        <p:sp>
                          <p:nvSpPr>
                            <p:cNvPr id="17413" name="Text Box 6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66975" y="6049963"/>
                              <a:ext cx="298450" cy="3667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 type="none" w="lg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/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17414" name="Text Box 7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464550" y="3752850"/>
                              <a:ext cx="298450" cy="3667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 type="none" w="lg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/>
                                <a:t>3</a:t>
                              </a:r>
                            </a:p>
                          </p:txBody>
                        </p:sp>
                        <p:sp>
                          <p:nvSpPr>
                            <p:cNvPr id="17415" name="Text Box 8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05538" y="5187950"/>
                              <a:ext cx="298450" cy="3667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 type="none" w="lg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/>
                                <a:t>2</a:t>
                              </a:r>
                            </a:p>
                          </p:txBody>
                        </p:sp>
                        <p:sp>
                          <p:nvSpPr>
                            <p:cNvPr id="17416" name="Text Box 9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453063" y="4135438"/>
                              <a:ext cx="298450" cy="3667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 type="none" w="lg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/>
                                <a:t>1</a:t>
                              </a:r>
                            </a:p>
                          </p:txBody>
                        </p:sp>
                        <p:sp>
                          <p:nvSpPr>
                            <p:cNvPr id="17417" name="Text Box 10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416675" y="2859088"/>
                              <a:ext cx="298450" cy="3667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 type="none" w="lg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/>
                                <a:t>7</a:t>
                              </a:r>
                            </a:p>
                          </p:txBody>
                        </p:sp>
                        <p:sp>
                          <p:nvSpPr>
                            <p:cNvPr id="17418" name="Text Box 11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013450" y="1974850"/>
                              <a:ext cx="298450" cy="3667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 type="none" w="lg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/>
                                <a:t>6</a:t>
                              </a:r>
                            </a:p>
                          </p:txBody>
                        </p:sp>
                        <p:sp>
                          <p:nvSpPr>
                            <p:cNvPr id="17419" name="Text Box 1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400675" y="2386013"/>
                              <a:ext cx="298450" cy="3667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 type="none" w="lg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/>
                                <a:t>5</a:t>
                              </a:r>
                            </a:p>
                          </p:txBody>
                        </p:sp>
                        <p:sp>
                          <p:nvSpPr>
                            <p:cNvPr id="17420" name="Text Box 13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589713" y="231775"/>
                              <a:ext cx="298450" cy="3667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 type="none" w="lg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/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17421" name="Text Box 14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495925" y="1104900"/>
                              <a:ext cx="441325" cy="3667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 type="none" w="lg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anchor="ctr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/>
                                <a:t>10</a:t>
                              </a:r>
                            </a:p>
                          </p:txBody>
                        </p:sp>
                        <p:sp>
                          <p:nvSpPr>
                            <p:cNvPr id="17422" name="Text Box 1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521200" y="1768475"/>
                              <a:ext cx="298450" cy="3667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 type="none" w="lg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/>
                                <a:t>9</a:t>
                              </a:r>
                            </a:p>
                          </p:txBody>
                        </p:sp>
                        <p:sp>
                          <p:nvSpPr>
                            <p:cNvPr id="17423" name="Text Box 16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062538" y="2728913"/>
                              <a:ext cx="298450" cy="3667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 type="none" w="lg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/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17424" name="Text Box 17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818063" y="330200"/>
                              <a:ext cx="506412" cy="3667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 type="none" w="lg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anchor="ctr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/>
                                <a:t>11</a:t>
                              </a:r>
                            </a:p>
                          </p:txBody>
                        </p:sp>
                        <p:sp>
                          <p:nvSpPr>
                            <p:cNvPr id="17425" name="Text Box 18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49538" y="2217738"/>
                              <a:ext cx="622300" cy="3667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 type="none" w="lg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anchor="ctr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/>
                                <a:t>13</a:t>
                              </a:r>
                            </a:p>
                          </p:txBody>
                        </p:sp>
                        <p:sp>
                          <p:nvSpPr>
                            <p:cNvPr id="17426" name="Text Box 19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220913" y="906463"/>
                              <a:ext cx="649287" cy="3667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 type="none" w="lg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anchor="ctr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 dirty="0"/>
                                <a:t>12</a:t>
                              </a:r>
                            </a:p>
                          </p:txBody>
                        </p:sp>
                        <p:sp>
                          <p:nvSpPr>
                            <p:cNvPr id="17427" name="Text Box 20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500438" y="4418013"/>
                              <a:ext cx="493712" cy="3667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 type="none" w="lg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anchor="ctr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/>
                                <a:t>17</a:t>
                              </a:r>
                            </a:p>
                          </p:txBody>
                        </p:sp>
                        <p:sp>
                          <p:nvSpPr>
                            <p:cNvPr id="17428" name="Text Box 21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28763" y="3209925"/>
                              <a:ext cx="557212" cy="3667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 type="none" w="lg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anchor="ctr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/>
                                <a:t>16</a:t>
                              </a:r>
                            </a:p>
                          </p:txBody>
                        </p:sp>
                        <p:sp>
                          <p:nvSpPr>
                            <p:cNvPr id="17429" name="Text Box 2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587750" y="3232150"/>
                              <a:ext cx="584200" cy="3667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 type="none" w="lg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anchor="ctr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/>
                                <a:t>15</a:t>
                              </a:r>
                            </a:p>
                          </p:txBody>
                        </p:sp>
                        <p:sp>
                          <p:nvSpPr>
                            <p:cNvPr id="17430" name="Text Box 23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33738" y="1758950"/>
                              <a:ext cx="531812" cy="3667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 type="none" w="lg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anchor="ctr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Times New Roman" pitchFamily="18" charset="0"/>
                                </a:defRPr>
                              </a:lvl9pPr>
                            </a:lstStyle>
                            <a:p>
                              <a:pPr algn="ctr" eaLnBrk="1" hangingPunct="1"/>
                              <a:r>
                                <a:rPr lang="en-US"/>
                                <a:t>14</a:t>
                              </a:r>
                            </a:p>
                          </p:txBody>
                        </p:sp>
                      </p:grpSp>
                    </p:grpSp>
                    <p:cxnSp>
                      <p:nvCxnSpPr>
                        <p:cNvPr id="26" name="Straight Connector 2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V="1">
                          <a:off x="3303587" y="4171157"/>
                          <a:ext cx="1476375" cy="566737"/>
                        </a:xfrm>
                        <a:prstGeom prst="line">
                          <a:avLst/>
                        </a:prstGeom>
                        <a:noFill/>
                        <a:ln w="38100" algn="ctr">
                          <a:solidFill>
                            <a:srgbClr val="FF0000"/>
                          </a:solidFill>
                          <a:prstDash val="sysDash"/>
                          <a:miter lim="800000"/>
                          <a:headEnd/>
                          <a:tailEnd type="non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</p:grpSp>
                  <p:cxnSp>
                    <p:nvCxnSpPr>
                      <p:cNvPr id="28" name="Straight Connector 3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4824412" y="3727053"/>
                        <a:ext cx="3019425" cy="385763"/>
                      </a:xfrm>
                      <a:prstGeom prst="line">
                        <a:avLst/>
                      </a:prstGeom>
                      <a:noFill/>
                      <a:ln w="38100" algn="ctr">
                        <a:solidFill>
                          <a:srgbClr val="FF0000"/>
                        </a:solidFill>
                        <a:prstDash val="sysDash"/>
                        <a:miter lim="800000"/>
                        <a:headEnd/>
                        <a:tailEnd type="non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cxnSp>
                  <p:nvCxnSpPr>
                    <p:cNvPr id="30" name="Straight Connector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415989" y="819804"/>
                      <a:ext cx="234950" cy="1169988"/>
                    </a:xfrm>
                    <a:prstGeom prst="line">
                      <a:avLst/>
                    </a:prstGeom>
                    <a:noFill/>
                    <a:ln w="38100" algn="ctr">
                      <a:solidFill>
                        <a:srgbClr val="FF0000"/>
                      </a:solidFill>
                      <a:prstDash val="sysDash"/>
                      <a:miter lim="800000"/>
                      <a:headEnd/>
                      <a:tailEnd type="none" w="lg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32" name="Straight Connector 5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5664386" y="802481"/>
                    <a:ext cx="333375" cy="2700338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FF0000"/>
                    </a:solidFill>
                    <a:prstDash val="sysDash"/>
                    <a:miter lim="800000"/>
                    <a:headEnd/>
                    <a:tailEnd type="non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34" name="Straight Connector 7"/>
                <p:cNvCxnSpPr>
                  <a:cxnSpLocks noChangeShapeType="1"/>
                </p:cNvCxnSpPr>
                <p:nvPr/>
              </p:nvCxnSpPr>
              <p:spPr bwMode="auto">
                <a:xfrm flipH="1">
                  <a:off x="3574209" y="790178"/>
                  <a:ext cx="296863" cy="1290638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prstDash val="sysDash"/>
                  <a:miter lim="800000"/>
                  <a:headEnd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36" name="Straight Connector 6"/>
              <p:cNvCxnSpPr>
                <a:cxnSpLocks noChangeShapeType="1"/>
              </p:cNvCxnSpPr>
              <p:nvPr/>
            </p:nvCxnSpPr>
            <p:spPr bwMode="auto">
              <a:xfrm>
                <a:off x="1755961" y="1477168"/>
                <a:ext cx="938213" cy="307975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prstDash val="sysDash"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8" name="Straight Connector 10"/>
            <p:cNvCxnSpPr>
              <a:cxnSpLocks noChangeShapeType="1"/>
            </p:cNvCxnSpPr>
            <p:nvPr/>
          </p:nvCxnSpPr>
          <p:spPr bwMode="auto">
            <a:xfrm flipH="1">
              <a:off x="3245225" y="3802856"/>
              <a:ext cx="58362" cy="89465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prstDash val="sysDash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3724326" y="4185206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846387" y="3986491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1872062" y="1589464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3640071" y="1220132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5757454" y="1775042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5356654" y="1220132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5771499" y="3897868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4E7-66AD-4A22-A1B1-4E2A904A5CA3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21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9600" y="368300"/>
            <a:ext cx="7234237" cy="6184900"/>
            <a:chOff x="609600" y="368300"/>
            <a:chExt cx="7234237" cy="6184900"/>
          </a:xfrm>
        </p:grpSpPr>
        <p:grpSp>
          <p:nvGrpSpPr>
            <p:cNvPr id="15" name="Group 14"/>
            <p:cNvGrpSpPr/>
            <p:nvPr/>
          </p:nvGrpSpPr>
          <p:grpSpPr>
            <a:xfrm>
              <a:off x="609600" y="368300"/>
              <a:ext cx="7234237" cy="6184900"/>
              <a:chOff x="609600" y="368300"/>
              <a:chExt cx="7234237" cy="61849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609600" y="368300"/>
                <a:ext cx="7234237" cy="6184900"/>
                <a:chOff x="609600" y="368300"/>
                <a:chExt cx="7234237" cy="61849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609600" y="368300"/>
                  <a:ext cx="7234237" cy="6184900"/>
                  <a:chOff x="609600" y="368300"/>
                  <a:chExt cx="7234237" cy="6184900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609600" y="368300"/>
                    <a:ext cx="7234237" cy="6184900"/>
                    <a:chOff x="609600" y="368300"/>
                    <a:chExt cx="7234237" cy="6184900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09600" y="368300"/>
                      <a:ext cx="7234237" cy="6184900"/>
                      <a:chOff x="609600" y="368300"/>
                      <a:chExt cx="7234237" cy="6184900"/>
                    </a:xfrm>
                  </p:grpSpPr>
                  <p:grpSp>
                    <p:nvGrpSpPr>
                      <p:cNvPr id="8" name="Group 7"/>
                      <p:cNvGrpSpPr/>
                      <p:nvPr/>
                    </p:nvGrpSpPr>
                    <p:grpSpPr>
                      <a:xfrm>
                        <a:off x="609600" y="368300"/>
                        <a:ext cx="7234237" cy="6184900"/>
                        <a:chOff x="609600" y="368300"/>
                        <a:chExt cx="7234237" cy="6184900"/>
                      </a:xfrm>
                    </p:grpSpPr>
                    <p:grpSp>
                      <p:nvGrpSpPr>
                        <p:cNvPr id="7" name="Group 6"/>
                        <p:cNvGrpSpPr/>
                        <p:nvPr/>
                      </p:nvGrpSpPr>
                      <p:grpSpPr>
                        <a:xfrm>
                          <a:off x="609600" y="368300"/>
                          <a:ext cx="7234237" cy="6184900"/>
                          <a:chOff x="609600" y="368300"/>
                          <a:chExt cx="7234237" cy="6184900"/>
                        </a:xfrm>
                      </p:grpSpPr>
                      <p:grpSp>
                        <p:nvGrpSpPr>
                          <p:cNvPr id="6" name="Group 5"/>
                          <p:cNvGrpSpPr/>
                          <p:nvPr/>
                        </p:nvGrpSpPr>
                        <p:grpSpPr>
                          <a:xfrm>
                            <a:off x="609600" y="368300"/>
                            <a:ext cx="7234237" cy="6184900"/>
                            <a:chOff x="1528763" y="231775"/>
                            <a:chExt cx="7234237" cy="6184900"/>
                          </a:xfrm>
                        </p:grpSpPr>
                        <p:sp>
                          <p:nvSpPr>
                            <p:cNvPr id="17412" name="Freeform 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099422" y="665956"/>
                              <a:ext cx="6635750" cy="5454650"/>
                            </a:xfrm>
                            <a:custGeom>
                              <a:avLst/>
                              <a:gdLst>
                                <a:gd name="T0" fmla="*/ 2147483647 w 4179"/>
                                <a:gd name="T1" fmla="*/ 2147483647 h 3436"/>
                                <a:gd name="T2" fmla="*/ 2147483647 w 4179"/>
                                <a:gd name="T3" fmla="*/ 2147483647 h 3436"/>
                                <a:gd name="T4" fmla="*/ 2147483647 w 4179"/>
                                <a:gd name="T5" fmla="*/ 2147483647 h 3436"/>
                                <a:gd name="T6" fmla="*/ 2147483647 w 4179"/>
                                <a:gd name="T7" fmla="*/ 2147483647 h 3436"/>
                                <a:gd name="T8" fmla="*/ 2147483647 w 4179"/>
                                <a:gd name="T9" fmla="*/ 0 h 3436"/>
                                <a:gd name="T10" fmla="*/ 2147483647 w 4179"/>
                                <a:gd name="T11" fmla="*/ 2147483647 h 3436"/>
                                <a:gd name="T12" fmla="*/ 2147483647 w 4179"/>
                                <a:gd name="T13" fmla="*/ 2147483647 h 3436"/>
                                <a:gd name="T14" fmla="*/ 2147483647 w 4179"/>
                                <a:gd name="T15" fmla="*/ 2147483647 h 3436"/>
                                <a:gd name="T16" fmla="*/ 2147483647 w 4179"/>
                                <a:gd name="T17" fmla="*/ 2147483647 h 3436"/>
                                <a:gd name="T18" fmla="*/ 2147483647 w 4179"/>
                                <a:gd name="T19" fmla="*/ 2147483647 h 3436"/>
                                <a:gd name="T20" fmla="*/ 2147483647 w 4179"/>
                                <a:gd name="T21" fmla="*/ 2147483647 h 3436"/>
                                <a:gd name="T22" fmla="*/ 2147483647 w 4179"/>
                                <a:gd name="T23" fmla="*/ 2147483647 h 3436"/>
                                <a:gd name="T24" fmla="*/ 2147483647 w 4179"/>
                                <a:gd name="T25" fmla="*/ 2147483647 h 3436"/>
                                <a:gd name="T26" fmla="*/ 2147483647 w 4179"/>
                                <a:gd name="T27" fmla="*/ 2147483647 h 3436"/>
                                <a:gd name="T28" fmla="*/ 2147483647 w 4179"/>
                                <a:gd name="T29" fmla="*/ 2147483647 h 3436"/>
                                <a:gd name="T30" fmla="*/ 2147483647 w 4179"/>
                                <a:gd name="T31" fmla="*/ 2147483647 h 3436"/>
                                <a:gd name="T32" fmla="*/ 0 w 4179"/>
                                <a:gd name="T33" fmla="*/ 2147483647 h 3436"/>
                                <a:gd name="T34" fmla="*/ 2147483647 w 4179"/>
                                <a:gd name="T35" fmla="*/ 2147483647 h 3436"/>
                                <a:gd name="T36" fmla="*/ 2147483647 w 4179"/>
                                <a:gd name="T37" fmla="*/ 2147483647 h 3436"/>
                                <a:gd name="T38" fmla="*/ 0 60000 65536"/>
                                <a:gd name="T39" fmla="*/ 0 60000 65536"/>
                                <a:gd name="T40" fmla="*/ 0 60000 65536"/>
                                <a:gd name="T41" fmla="*/ 0 60000 65536"/>
                                <a:gd name="T42" fmla="*/ 0 60000 65536"/>
                                <a:gd name="T43" fmla="*/ 0 60000 65536"/>
                                <a:gd name="T44" fmla="*/ 0 60000 65536"/>
                                <a:gd name="T45" fmla="*/ 0 60000 65536"/>
                                <a:gd name="T46" fmla="*/ 0 60000 65536"/>
                                <a:gd name="T47" fmla="*/ 0 60000 65536"/>
                                <a:gd name="T48" fmla="*/ 0 60000 65536"/>
                                <a:gd name="T49" fmla="*/ 0 60000 65536"/>
                                <a:gd name="T50" fmla="*/ 0 60000 65536"/>
                                <a:gd name="T51" fmla="*/ 0 60000 65536"/>
                                <a:gd name="T52" fmla="*/ 0 60000 65536"/>
                                <a:gd name="T53" fmla="*/ 0 60000 65536"/>
                                <a:gd name="T54" fmla="*/ 0 60000 65536"/>
                                <a:gd name="T55" fmla="*/ 0 60000 65536"/>
                                <a:gd name="T56" fmla="*/ 0 60000 65536"/>
                              </a:gdLst>
                              <a:ahLst/>
                              <a:cxnLst>
                                <a:cxn ang="T38">
                                  <a:pos x="T0" y="T1"/>
                                </a:cxn>
                                <a:cxn ang="T39">
                                  <a:pos x="T2" y="T3"/>
                                </a:cxn>
                                <a:cxn ang="T40">
                                  <a:pos x="T4" y="T5"/>
                                </a:cxn>
                                <a:cxn ang="T41">
                                  <a:pos x="T6" y="T7"/>
                                </a:cxn>
                                <a:cxn ang="T42">
                                  <a:pos x="T8" y="T9"/>
                                </a:cxn>
                                <a:cxn ang="T43">
                                  <a:pos x="T10" y="T11"/>
                                </a:cxn>
                                <a:cxn ang="T44">
                                  <a:pos x="T12" y="T13"/>
                                </a:cxn>
                                <a:cxn ang="T45">
                                  <a:pos x="T14" y="T15"/>
                                </a:cxn>
                                <a:cxn ang="T46">
                                  <a:pos x="T16" y="T17"/>
                                </a:cxn>
                                <a:cxn ang="T47">
                                  <a:pos x="T18" y="T19"/>
                                </a:cxn>
                                <a:cxn ang="T48">
                                  <a:pos x="T20" y="T21"/>
                                </a:cxn>
                                <a:cxn ang="T49">
                                  <a:pos x="T22" y="T23"/>
                                </a:cxn>
                                <a:cxn ang="T50">
                                  <a:pos x="T24" y="T25"/>
                                </a:cxn>
                                <a:cxn ang="T51">
                                  <a:pos x="T26" y="T27"/>
                                </a:cxn>
                                <a:cxn ang="T52">
                                  <a:pos x="T28" y="T29"/>
                                </a:cxn>
                                <a:cxn ang="T53">
                                  <a:pos x="T30" y="T31"/>
                                </a:cxn>
                                <a:cxn ang="T54">
                                  <a:pos x="T32" y="T33"/>
                                </a:cxn>
                                <a:cxn ang="T55">
                                  <a:pos x="T34" y="T35"/>
                                </a:cxn>
                                <a:cxn ang="T56">
                                  <a:pos x="T36" y="T37"/>
                                </a:cxn>
                              </a:cxnLst>
                              <a:rect l="0" t="0" r="r" b="b"/>
                              <a:pathLst>
                                <a:path w="4179" h="3436">
                                  <a:moveTo>
                                    <a:pt x="400" y="3436"/>
                                  </a:moveTo>
                                  <a:lnTo>
                                    <a:pt x="2286" y="2097"/>
                                  </a:lnTo>
                                  <a:lnTo>
                                    <a:pt x="2686" y="2840"/>
                                  </a:lnTo>
                                  <a:lnTo>
                                    <a:pt x="4179" y="1853"/>
                                  </a:lnTo>
                                  <a:lnTo>
                                    <a:pt x="2816" y="0"/>
                                  </a:lnTo>
                                  <a:lnTo>
                                    <a:pt x="2277" y="1126"/>
                                  </a:lnTo>
                                  <a:lnTo>
                                    <a:pt x="2653" y="759"/>
                                  </a:lnTo>
                                  <a:lnTo>
                                    <a:pt x="3037" y="1681"/>
                                  </a:lnTo>
                                  <a:lnTo>
                                    <a:pt x="1902" y="1526"/>
                                  </a:lnTo>
                                  <a:lnTo>
                                    <a:pt x="1510" y="783"/>
                                  </a:lnTo>
                                  <a:lnTo>
                                    <a:pt x="2245" y="579"/>
                                  </a:lnTo>
                                  <a:lnTo>
                                    <a:pt x="1681" y="16"/>
                                  </a:lnTo>
                                  <a:lnTo>
                                    <a:pt x="343" y="416"/>
                                  </a:lnTo>
                                  <a:lnTo>
                                    <a:pt x="547" y="979"/>
                                  </a:lnTo>
                                  <a:lnTo>
                                    <a:pt x="922" y="595"/>
                                  </a:lnTo>
                                  <a:lnTo>
                                    <a:pt x="1339" y="1910"/>
                                  </a:lnTo>
                                  <a:lnTo>
                                    <a:pt x="0" y="1738"/>
                                  </a:lnTo>
                                  <a:lnTo>
                                    <a:pt x="1322" y="2473"/>
                                  </a:lnTo>
                                  <a:lnTo>
                                    <a:pt x="400" y="343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CCFFFF"/>
                            </a:solidFill>
                            <a:ln w="38100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 type="none" w="med" len="med"/>
                              <a:tailEnd type="none" w="lg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" name="Group 4"/>
                            <p:cNvGrpSpPr/>
                            <p:nvPr/>
                          </p:nvGrpSpPr>
                          <p:grpSpPr>
                            <a:xfrm>
                              <a:off x="1528763" y="231775"/>
                              <a:ext cx="7234237" cy="6184900"/>
                              <a:chOff x="1528763" y="231775"/>
                              <a:chExt cx="7234237" cy="6184900"/>
                            </a:xfrm>
                          </p:grpSpPr>
                          <p:sp>
                            <p:nvSpPr>
                              <p:cNvPr id="17413" name="Text Box 6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466975" y="6049963"/>
                                <a:ext cx="298450" cy="3667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 type="none" w="lg" len="med"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9pPr>
                              </a:lstStyle>
                              <a:p>
                                <a:pPr algn="ctr" eaLnBrk="1" hangingPunct="1"/>
                                <a:r>
                                  <a:rPr lang="en-US"/>
                                  <a:t>0</a:t>
                                </a:r>
                              </a:p>
                            </p:txBody>
                          </p:sp>
                          <p:sp>
                            <p:nvSpPr>
                              <p:cNvPr id="17414" name="Text Box 7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464550" y="3752850"/>
                                <a:ext cx="298450" cy="3667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 type="none" w="lg" len="med"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9pPr>
                              </a:lstStyle>
                              <a:p>
                                <a:pPr algn="ctr" eaLnBrk="1" hangingPunct="1"/>
                                <a:r>
                                  <a:rPr lang="en-US"/>
                                  <a:t>3</a:t>
                                </a:r>
                              </a:p>
                            </p:txBody>
                          </p:sp>
                          <p:sp>
                            <p:nvSpPr>
                              <p:cNvPr id="17415" name="Text Box 8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05538" y="5187950"/>
                                <a:ext cx="298450" cy="3667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 type="none" w="lg" len="med"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9pPr>
                              </a:lstStyle>
                              <a:p>
                                <a:pPr algn="ctr" eaLnBrk="1" hangingPunct="1"/>
                                <a:r>
                                  <a:rPr lang="en-US"/>
                                  <a:t>2</a:t>
                                </a:r>
                              </a:p>
                            </p:txBody>
                          </p:sp>
                          <p:sp>
                            <p:nvSpPr>
                              <p:cNvPr id="17416" name="Text Box 9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453063" y="4135438"/>
                                <a:ext cx="298450" cy="3667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 type="none" w="lg" len="med"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9pPr>
                              </a:lstStyle>
                              <a:p>
                                <a:pPr algn="ctr" eaLnBrk="1" hangingPunct="1"/>
                                <a:r>
                                  <a:rPr lang="en-US"/>
                                  <a:t>1</a:t>
                                </a:r>
                              </a:p>
                            </p:txBody>
                          </p:sp>
                          <p:sp>
                            <p:nvSpPr>
                              <p:cNvPr id="17417" name="Text Box 10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416675" y="2859088"/>
                                <a:ext cx="298450" cy="3667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 type="none" w="lg" len="med"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9pPr>
                              </a:lstStyle>
                              <a:p>
                                <a:pPr algn="ctr" eaLnBrk="1" hangingPunct="1"/>
                                <a:r>
                                  <a:rPr lang="en-US"/>
                                  <a:t>7</a:t>
                                </a:r>
                              </a:p>
                            </p:txBody>
                          </p:sp>
                          <p:sp>
                            <p:nvSpPr>
                              <p:cNvPr id="17418" name="Text Box 11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013450" y="1974850"/>
                                <a:ext cx="298450" cy="3667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 type="none" w="lg" len="med"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9pPr>
                              </a:lstStyle>
                              <a:p>
                                <a:pPr algn="ctr" eaLnBrk="1" hangingPunct="1"/>
                                <a:r>
                                  <a:rPr lang="en-US"/>
                                  <a:t>6</a:t>
                                </a:r>
                              </a:p>
                            </p:txBody>
                          </p:sp>
                          <p:sp>
                            <p:nvSpPr>
                              <p:cNvPr id="17419" name="Text Box 1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400675" y="2386013"/>
                                <a:ext cx="298450" cy="3667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 type="none" w="lg" len="med"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9pPr>
                              </a:lstStyle>
                              <a:p>
                                <a:pPr algn="ctr" eaLnBrk="1" hangingPunct="1"/>
                                <a:r>
                                  <a:rPr lang="en-US"/>
                                  <a:t>5</a:t>
                                </a:r>
                              </a:p>
                            </p:txBody>
                          </p:sp>
                          <p:sp>
                            <p:nvSpPr>
                              <p:cNvPr id="17420" name="Text Box 13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589713" y="231775"/>
                                <a:ext cx="298450" cy="3667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 type="none" w="lg" len="med"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9pPr>
                              </a:lstStyle>
                              <a:p>
                                <a:pPr algn="ctr" eaLnBrk="1" hangingPunct="1"/>
                                <a:r>
                                  <a:rPr lang="en-US"/>
                                  <a:t>4</a:t>
                                </a:r>
                              </a:p>
                            </p:txBody>
                          </p:sp>
                          <p:sp>
                            <p:nvSpPr>
                              <p:cNvPr id="17421" name="Text Box 14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495925" y="1104900"/>
                                <a:ext cx="441325" cy="3667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 type="none" w="lg" len="med"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anchor="ctr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9pPr>
                              </a:lstStyle>
                              <a:p>
                                <a:pPr algn="ctr" eaLnBrk="1" hangingPunct="1"/>
                                <a:r>
                                  <a:rPr lang="en-US"/>
                                  <a:t>10</a:t>
                                </a:r>
                              </a:p>
                            </p:txBody>
                          </p:sp>
                          <p:sp>
                            <p:nvSpPr>
                              <p:cNvPr id="17422" name="Text Box 15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521200" y="1768475"/>
                                <a:ext cx="298450" cy="3667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 type="none" w="lg" len="med"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9pPr>
                              </a:lstStyle>
                              <a:p>
                                <a:pPr algn="ctr" eaLnBrk="1" hangingPunct="1"/>
                                <a:r>
                                  <a:rPr lang="en-US"/>
                                  <a:t>9</a:t>
                                </a:r>
                              </a:p>
                            </p:txBody>
                          </p:sp>
                          <p:sp>
                            <p:nvSpPr>
                              <p:cNvPr id="17423" name="Text Box 16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62538" y="2728913"/>
                                <a:ext cx="298450" cy="3667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 type="none" w="lg" len="med"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9pPr>
                              </a:lstStyle>
                              <a:p>
                                <a:pPr algn="ctr" eaLnBrk="1" hangingPunct="1"/>
                                <a:r>
                                  <a:rPr lang="en-US"/>
                                  <a:t>8</a:t>
                                </a:r>
                              </a:p>
                            </p:txBody>
                          </p:sp>
                          <p:sp>
                            <p:nvSpPr>
                              <p:cNvPr id="17424" name="Text Box 17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818063" y="330200"/>
                                <a:ext cx="506412" cy="3667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 type="none" w="lg" len="med"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anchor="ctr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9pPr>
                              </a:lstStyle>
                              <a:p>
                                <a:pPr algn="ctr" eaLnBrk="1" hangingPunct="1"/>
                                <a:r>
                                  <a:rPr lang="en-US"/>
                                  <a:t>11</a:t>
                                </a:r>
                              </a:p>
                            </p:txBody>
                          </p:sp>
                          <p:sp>
                            <p:nvSpPr>
                              <p:cNvPr id="17425" name="Text Box 18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49538" y="2217738"/>
                                <a:ext cx="622300" cy="3667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 type="none" w="lg" len="med"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anchor="ctr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9pPr>
                              </a:lstStyle>
                              <a:p>
                                <a:pPr algn="ctr" eaLnBrk="1" hangingPunct="1"/>
                                <a:r>
                                  <a:rPr lang="en-US"/>
                                  <a:t>13</a:t>
                                </a:r>
                              </a:p>
                            </p:txBody>
                          </p:sp>
                          <p:sp>
                            <p:nvSpPr>
                              <p:cNvPr id="17426" name="Text Box 19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220913" y="906463"/>
                                <a:ext cx="649287" cy="3667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 type="none" w="lg" len="med"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anchor="ctr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9pPr>
                              </a:lstStyle>
                              <a:p>
                                <a:pPr algn="ctr" eaLnBrk="1" hangingPunct="1"/>
                                <a:r>
                                  <a:rPr lang="en-US" dirty="0"/>
                                  <a:t>12</a:t>
                                </a:r>
                              </a:p>
                            </p:txBody>
                          </p:sp>
                          <p:sp>
                            <p:nvSpPr>
                              <p:cNvPr id="17427" name="Text Box 20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500438" y="4418013"/>
                                <a:ext cx="493712" cy="3667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 type="none" w="lg" len="med"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anchor="ctr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9pPr>
                              </a:lstStyle>
                              <a:p>
                                <a:pPr algn="ctr" eaLnBrk="1" hangingPunct="1"/>
                                <a:r>
                                  <a:rPr lang="en-US"/>
                                  <a:t>17</a:t>
                                </a:r>
                              </a:p>
                            </p:txBody>
                          </p:sp>
                          <p:sp>
                            <p:nvSpPr>
                              <p:cNvPr id="17428" name="Text Box 21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528763" y="3209925"/>
                                <a:ext cx="557212" cy="3667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 type="none" w="lg" len="med"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anchor="ctr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9pPr>
                              </a:lstStyle>
                              <a:p>
                                <a:pPr algn="ctr" eaLnBrk="1" hangingPunct="1"/>
                                <a:r>
                                  <a:rPr lang="en-US"/>
                                  <a:t>16</a:t>
                                </a:r>
                              </a:p>
                            </p:txBody>
                          </p:sp>
                          <p:sp>
                            <p:nvSpPr>
                              <p:cNvPr id="17429" name="Text Box 2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587750" y="3232150"/>
                                <a:ext cx="584200" cy="3667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 type="none" w="lg" len="med"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anchor="ctr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9pPr>
                              </a:lstStyle>
                              <a:p>
                                <a:pPr algn="ctr" eaLnBrk="1" hangingPunct="1"/>
                                <a:r>
                                  <a:rPr lang="en-US"/>
                                  <a:t>15</a:t>
                                </a:r>
                              </a:p>
                            </p:txBody>
                          </p:sp>
                          <p:sp>
                            <p:nvSpPr>
                              <p:cNvPr id="17430" name="Text Box 23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233738" y="1758950"/>
                                <a:ext cx="531812" cy="3667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 type="none" w="lg" len="med"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anchor="ctr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Times New Roman" pitchFamily="18" charset="0"/>
                                  </a:defRPr>
                                </a:lvl9pPr>
                              </a:lstStyle>
                              <a:p>
                                <a:pPr algn="ctr" eaLnBrk="1" hangingPunct="1"/>
                                <a:r>
                                  <a:rPr lang="en-US"/>
                                  <a:t>14</a:t>
                                </a:r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26" name="Straight Connector 2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V="1">
                            <a:off x="3303587" y="4171157"/>
                            <a:ext cx="1476375" cy="566737"/>
                          </a:xfrm>
                          <a:prstGeom prst="line">
                            <a:avLst/>
                          </a:prstGeom>
                          <a:noFill/>
                          <a:ln w="38100" algn="ctr">
                            <a:solidFill>
                              <a:srgbClr val="FF0000"/>
                            </a:solidFill>
                            <a:prstDash val="sysDash"/>
                            <a:miter lim="800000"/>
                            <a:headEnd/>
                            <a:tailEnd type="non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cxnSp>
                    </p:grpSp>
                    <p:cxnSp>
                      <p:nvCxnSpPr>
                        <p:cNvPr id="28" name="Straight Connector 3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V="1">
                          <a:off x="4824412" y="3727053"/>
                          <a:ext cx="3019425" cy="385763"/>
                        </a:xfrm>
                        <a:prstGeom prst="line">
                          <a:avLst/>
                        </a:prstGeom>
                        <a:noFill/>
                        <a:ln w="38100" algn="ctr">
                          <a:solidFill>
                            <a:srgbClr val="FF0000"/>
                          </a:solidFill>
                          <a:prstDash val="sysDash"/>
                          <a:miter lim="800000"/>
                          <a:headEnd/>
                          <a:tailEnd type="non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</p:grpSp>
                  <p:cxnSp>
                    <p:nvCxnSpPr>
                      <p:cNvPr id="30" name="Straight Connector 4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5415989" y="819804"/>
                        <a:ext cx="234950" cy="1169988"/>
                      </a:xfrm>
                      <a:prstGeom prst="line">
                        <a:avLst/>
                      </a:prstGeom>
                      <a:noFill/>
                      <a:ln w="38100" algn="ctr">
                        <a:solidFill>
                          <a:srgbClr val="FF0000"/>
                        </a:solidFill>
                        <a:prstDash val="sysDash"/>
                        <a:miter lim="800000"/>
                        <a:headEnd/>
                        <a:tailEnd type="non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cxnSp>
                  <p:nvCxnSpPr>
                    <p:cNvPr id="32" name="Straight Connector 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5664386" y="802481"/>
                      <a:ext cx="333375" cy="2700338"/>
                    </a:xfrm>
                    <a:prstGeom prst="line">
                      <a:avLst/>
                    </a:prstGeom>
                    <a:noFill/>
                    <a:ln w="38100" algn="ctr">
                      <a:solidFill>
                        <a:srgbClr val="FF0000"/>
                      </a:solidFill>
                      <a:prstDash val="sysDash"/>
                      <a:miter lim="800000"/>
                      <a:headEnd/>
                      <a:tailEnd type="none" w="lg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34" name="Straight Connector 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574209" y="790178"/>
                    <a:ext cx="296863" cy="1290638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FF0000"/>
                    </a:solidFill>
                    <a:prstDash val="sysDash"/>
                    <a:miter lim="800000"/>
                    <a:headEnd/>
                    <a:tailEnd type="non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36" name="Straight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1755961" y="1477168"/>
                  <a:ext cx="938213" cy="307975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prstDash val="sysDash"/>
                  <a:miter lim="800000"/>
                  <a:headEnd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38" name="Straight Connector 10"/>
              <p:cNvCxnSpPr>
                <a:cxnSpLocks noChangeShapeType="1"/>
              </p:cNvCxnSpPr>
              <p:nvPr/>
            </p:nvCxnSpPr>
            <p:spPr bwMode="auto">
              <a:xfrm flipH="1">
                <a:off x="3245225" y="3802856"/>
                <a:ext cx="58362" cy="89465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prstDash val="sysDash"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0" name="Straight Connector 8"/>
            <p:cNvCxnSpPr>
              <a:cxnSpLocks noChangeShapeType="1"/>
            </p:cNvCxnSpPr>
            <p:nvPr/>
          </p:nvCxnSpPr>
          <p:spPr bwMode="auto">
            <a:xfrm>
              <a:off x="3303587" y="3852466"/>
              <a:ext cx="1462088" cy="246063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prstDash val="sysDash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3751262" y="3657600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2848664" y="4038037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1951037" y="1582756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3658593" y="1241425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5728693" y="1783318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364102" y="1250831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5853511" y="3919934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3561161" y="4202668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C742-9FE9-42E3-AA14-BA3A29B2F027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22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09600" y="368300"/>
            <a:ext cx="7234237" cy="6184900"/>
            <a:chOff x="609600" y="368300"/>
            <a:chExt cx="7234237" cy="6184900"/>
          </a:xfrm>
        </p:grpSpPr>
        <p:grpSp>
          <p:nvGrpSpPr>
            <p:cNvPr id="13" name="Group 12"/>
            <p:cNvGrpSpPr/>
            <p:nvPr/>
          </p:nvGrpSpPr>
          <p:grpSpPr>
            <a:xfrm>
              <a:off x="609600" y="368300"/>
              <a:ext cx="7234237" cy="6184900"/>
              <a:chOff x="609600" y="368300"/>
              <a:chExt cx="7234237" cy="61849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09600" y="368300"/>
                <a:ext cx="7234237" cy="6184900"/>
                <a:chOff x="609600" y="368300"/>
                <a:chExt cx="7234237" cy="618490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609600" y="368300"/>
                  <a:ext cx="7234237" cy="6184900"/>
                  <a:chOff x="609600" y="368300"/>
                  <a:chExt cx="7234237" cy="6184900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609600" y="368300"/>
                    <a:ext cx="7234237" cy="6184900"/>
                    <a:chOff x="609600" y="368300"/>
                    <a:chExt cx="7234237" cy="6184900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09600" y="368300"/>
                      <a:ext cx="7234237" cy="6184900"/>
                      <a:chOff x="609600" y="368300"/>
                      <a:chExt cx="7234237" cy="6184900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>
                        <a:off x="609600" y="368300"/>
                        <a:ext cx="7234237" cy="6184900"/>
                        <a:chOff x="609600" y="368300"/>
                        <a:chExt cx="7234237" cy="6184900"/>
                      </a:xfrm>
                    </p:grpSpPr>
                    <p:grpSp>
                      <p:nvGrpSpPr>
                        <p:cNvPr id="8" name="Group 7"/>
                        <p:cNvGrpSpPr/>
                        <p:nvPr/>
                      </p:nvGrpSpPr>
                      <p:grpSpPr>
                        <a:xfrm>
                          <a:off x="609600" y="368300"/>
                          <a:ext cx="7234237" cy="6184900"/>
                          <a:chOff x="609600" y="368300"/>
                          <a:chExt cx="7234237" cy="6184900"/>
                        </a:xfrm>
                      </p:grpSpPr>
                      <p:grpSp>
                        <p:nvGrpSpPr>
                          <p:cNvPr id="7" name="Group 6"/>
                          <p:cNvGrpSpPr/>
                          <p:nvPr/>
                        </p:nvGrpSpPr>
                        <p:grpSpPr>
                          <a:xfrm>
                            <a:off x="609600" y="368300"/>
                            <a:ext cx="7234237" cy="6184900"/>
                            <a:chOff x="609600" y="368300"/>
                            <a:chExt cx="7234237" cy="6184900"/>
                          </a:xfrm>
                        </p:grpSpPr>
                        <p:grpSp>
                          <p:nvGrpSpPr>
                            <p:cNvPr id="6" name="Group 5"/>
                            <p:cNvGrpSpPr/>
                            <p:nvPr/>
                          </p:nvGrpSpPr>
                          <p:grpSpPr>
                            <a:xfrm>
                              <a:off x="609600" y="368300"/>
                              <a:ext cx="7234237" cy="6184900"/>
                              <a:chOff x="1528763" y="231775"/>
                              <a:chExt cx="7234237" cy="6184900"/>
                            </a:xfrm>
                          </p:grpSpPr>
                          <p:sp>
                            <p:nvSpPr>
                              <p:cNvPr id="17412" name="Freeform 5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099422" y="665956"/>
                                <a:ext cx="6635750" cy="5454650"/>
                              </a:xfrm>
                              <a:custGeom>
                                <a:avLst/>
                                <a:gdLst>
                                  <a:gd name="T0" fmla="*/ 2147483647 w 4179"/>
                                  <a:gd name="T1" fmla="*/ 2147483647 h 3436"/>
                                  <a:gd name="T2" fmla="*/ 2147483647 w 4179"/>
                                  <a:gd name="T3" fmla="*/ 2147483647 h 3436"/>
                                  <a:gd name="T4" fmla="*/ 2147483647 w 4179"/>
                                  <a:gd name="T5" fmla="*/ 2147483647 h 3436"/>
                                  <a:gd name="T6" fmla="*/ 2147483647 w 4179"/>
                                  <a:gd name="T7" fmla="*/ 2147483647 h 3436"/>
                                  <a:gd name="T8" fmla="*/ 2147483647 w 4179"/>
                                  <a:gd name="T9" fmla="*/ 0 h 3436"/>
                                  <a:gd name="T10" fmla="*/ 2147483647 w 4179"/>
                                  <a:gd name="T11" fmla="*/ 2147483647 h 3436"/>
                                  <a:gd name="T12" fmla="*/ 2147483647 w 4179"/>
                                  <a:gd name="T13" fmla="*/ 2147483647 h 3436"/>
                                  <a:gd name="T14" fmla="*/ 2147483647 w 4179"/>
                                  <a:gd name="T15" fmla="*/ 2147483647 h 3436"/>
                                  <a:gd name="T16" fmla="*/ 2147483647 w 4179"/>
                                  <a:gd name="T17" fmla="*/ 2147483647 h 3436"/>
                                  <a:gd name="T18" fmla="*/ 2147483647 w 4179"/>
                                  <a:gd name="T19" fmla="*/ 2147483647 h 3436"/>
                                  <a:gd name="T20" fmla="*/ 2147483647 w 4179"/>
                                  <a:gd name="T21" fmla="*/ 2147483647 h 3436"/>
                                  <a:gd name="T22" fmla="*/ 2147483647 w 4179"/>
                                  <a:gd name="T23" fmla="*/ 2147483647 h 3436"/>
                                  <a:gd name="T24" fmla="*/ 2147483647 w 4179"/>
                                  <a:gd name="T25" fmla="*/ 2147483647 h 3436"/>
                                  <a:gd name="T26" fmla="*/ 2147483647 w 4179"/>
                                  <a:gd name="T27" fmla="*/ 2147483647 h 3436"/>
                                  <a:gd name="T28" fmla="*/ 2147483647 w 4179"/>
                                  <a:gd name="T29" fmla="*/ 2147483647 h 3436"/>
                                  <a:gd name="T30" fmla="*/ 2147483647 w 4179"/>
                                  <a:gd name="T31" fmla="*/ 2147483647 h 3436"/>
                                  <a:gd name="T32" fmla="*/ 0 w 4179"/>
                                  <a:gd name="T33" fmla="*/ 2147483647 h 3436"/>
                                  <a:gd name="T34" fmla="*/ 2147483647 w 4179"/>
                                  <a:gd name="T35" fmla="*/ 2147483647 h 3436"/>
                                  <a:gd name="T36" fmla="*/ 2147483647 w 4179"/>
                                  <a:gd name="T37" fmla="*/ 2147483647 h 3436"/>
                                  <a:gd name="T38" fmla="*/ 0 60000 65536"/>
                                  <a:gd name="T39" fmla="*/ 0 60000 65536"/>
                                  <a:gd name="T40" fmla="*/ 0 60000 65536"/>
                                  <a:gd name="T41" fmla="*/ 0 60000 65536"/>
                                  <a:gd name="T42" fmla="*/ 0 60000 65536"/>
                                  <a:gd name="T43" fmla="*/ 0 60000 65536"/>
                                  <a:gd name="T44" fmla="*/ 0 60000 65536"/>
                                  <a:gd name="T45" fmla="*/ 0 60000 65536"/>
                                  <a:gd name="T46" fmla="*/ 0 60000 65536"/>
                                  <a:gd name="T47" fmla="*/ 0 60000 65536"/>
                                  <a:gd name="T48" fmla="*/ 0 60000 65536"/>
                                  <a:gd name="T49" fmla="*/ 0 60000 65536"/>
                                  <a:gd name="T50" fmla="*/ 0 60000 65536"/>
                                  <a:gd name="T51" fmla="*/ 0 60000 65536"/>
                                  <a:gd name="T52" fmla="*/ 0 60000 65536"/>
                                  <a:gd name="T53" fmla="*/ 0 60000 65536"/>
                                  <a:gd name="T54" fmla="*/ 0 60000 65536"/>
                                  <a:gd name="T55" fmla="*/ 0 60000 65536"/>
                                  <a:gd name="T56" fmla="*/ 0 60000 65536"/>
                                </a:gdLst>
                                <a:ahLst/>
                                <a:cxnLst>
                                  <a:cxn ang="T38">
                                    <a:pos x="T0" y="T1"/>
                                  </a:cxn>
                                  <a:cxn ang="T39">
                                    <a:pos x="T2" y="T3"/>
                                  </a:cxn>
                                  <a:cxn ang="T40">
                                    <a:pos x="T4" y="T5"/>
                                  </a:cxn>
                                  <a:cxn ang="T41">
                                    <a:pos x="T6" y="T7"/>
                                  </a:cxn>
                                  <a:cxn ang="T42">
                                    <a:pos x="T8" y="T9"/>
                                  </a:cxn>
                                  <a:cxn ang="T43">
                                    <a:pos x="T10" y="T11"/>
                                  </a:cxn>
                                  <a:cxn ang="T44">
                                    <a:pos x="T12" y="T13"/>
                                  </a:cxn>
                                  <a:cxn ang="T45">
                                    <a:pos x="T14" y="T15"/>
                                  </a:cxn>
                                  <a:cxn ang="T46">
                                    <a:pos x="T16" y="T17"/>
                                  </a:cxn>
                                  <a:cxn ang="T47">
                                    <a:pos x="T18" y="T19"/>
                                  </a:cxn>
                                  <a:cxn ang="T48">
                                    <a:pos x="T20" y="T21"/>
                                  </a:cxn>
                                  <a:cxn ang="T49">
                                    <a:pos x="T22" y="T23"/>
                                  </a:cxn>
                                  <a:cxn ang="T50">
                                    <a:pos x="T24" y="T25"/>
                                  </a:cxn>
                                  <a:cxn ang="T51">
                                    <a:pos x="T26" y="T27"/>
                                  </a:cxn>
                                  <a:cxn ang="T52">
                                    <a:pos x="T28" y="T29"/>
                                  </a:cxn>
                                  <a:cxn ang="T53">
                                    <a:pos x="T30" y="T31"/>
                                  </a:cxn>
                                  <a:cxn ang="T54">
                                    <a:pos x="T32" y="T33"/>
                                  </a:cxn>
                                  <a:cxn ang="T55">
                                    <a:pos x="T34" y="T35"/>
                                  </a:cxn>
                                  <a:cxn ang="T56">
                                    <a:pos x="T36" y="T37"/>
                                  </a:cxn>
                                </a:cxnLst>
                                <a:rect l="0" t="0" r="r" b="b"/>
                                <a:pathLst>
                                  <a:path w="4179" h="3436">
                                    <a:moveTo>
                                      <a:pt x="400" y="3436"/>
                                    </a:moveTo>
                                    <a:lnTo>
                                      <a:pt x="2286" y="2097"/>
                                    </a:lnTo>
                                    <a:lnTo>
                                      <a:pt x="2686" y="2840"/>
                                    </a:lnTo>
                                    <a:lnTo>
                                      <a:pt x="4179" y="1853"/>
                                    </a:lnTo>
                                    <a:lnTo>
                                      <a:pt x="2816" y="0"/>
                                    </a:lnTo>
                                    <a:lnTo>
                                      <a:pt x="2277" y="1126"/>
                                    </a:lnTo>
                                    <a:lnTo>
                                      <a:pt x="2653" y="759"/>
                                    </a:lnTo>
                                    <a:lnTo>
                                      <a:pt x="3037" y="1681"/>
                                    </a:lnTo>
                                    <a:lnTo>
                                      <a:pt x="1902" y="1526"/>
                                    </a:lnTo>
                                    <a:lnTo>
                                      <a:pt x="1510" y="783"/>
                                    </a:lnTo>
                                    <a:lnTo>
                                      <a:pt x="2245" y="579"/>
                                    </a:lnTo>
                                    <a:lnTo>
                                      <a:pt x="1681" y="16"/>
                                    </a:lnTo>
                                    <a:lnTo>
                                      <a:pt x="343" y="416"/>
                                    </a:lnTo>
                                    <a:lnTo>
                                      <a:pt x="547" y="979"/>
                                    </a:lnTo>
                                    <a:lnTo>
                                      <a:pt x="922" y="595"/>
                                    </a:lnTo>
                                    <a:lnTo>
                                      <a:pt x="1339" y="1910"/>
                                    </a:lnTo>
                                    <a:lnTo>
                                      <a:pt x="0" y="1738"/>
                                    </a:lnTo>
                                    <a:lnTo>
                                      <a:pt x="1322" y="2473"/>
                                    </a:lnTo>
                                    <a:lnTo>
                                      <a:pt x="400" y="3436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CCFFFF"/>
                              </a:solidFill>
                              <a:ln w="38100" cap="flat" cmpd="sng">
                                <a:solidFill>
                                  <a:schemeClr val="tx1"/>
                                </a:solidFill>
                                <a:prstDash val="solid"/>
                                <a:miter lim="800000"/>
                                <a:headEnd type="none" w="med" len="med"/>
                                <a:tailEnd type="none" w="lg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" name="Group 4"/>
                              <p:cNvGrpSpPr/>
                              <p:nvPr/>
                            </p:nvGrpSpPr>
                            <p:grpSpPr>
                              <a:xfrm>
                                <a:off x="1528763" y="231775"/>
                                <a:ext cx="7234237" cy="6184900"/>
                                <a:chOff x="1528763" y="231775"/>
                                <a:chExt cx="7234237" cy="6184900"/>
                              </a:xfrm>
                            </p:grpSpPr>
                            <p:sp>
                              <p:nvSpPr>
                                <p:cNvPr id="17413" name="Text Box 6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66975" y="6049963"/>
                                  <a:ext cx="298450" cy="36671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CC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 type="none" w="lg" len="med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 anchor="ctr">
                                  <a:spAutoFit/>
                                </a:bodyPr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9pPr>
                                </a:lstStyle>
                                <a:p>
                                  <a:pPr algn="ctr" eaLnBrk="1" hangingPunct="1"/>
                                  <a:r>
                                    <a:rPr lang="en-US"/>
                                    <a:t>0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7414" name="Text Box 7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464550" y="3752850"/>
                                  <a:ext cx="298450" cy="36671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CC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 type="none" w="lg" len="med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 anchor="ctr">
                                  <a:spAutoFit/>
                                </a:bodyPr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9pPr>
                                </a:lstStyle>
                                <a:p>
                                  <a:pPr algn="ctr" eaLnBrk="1" hangingPunct="1"/>
                                  <a:r>
                                    <a:rPr lang="en-US"/>
                                    <a:t>3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7415" name="Text Box 8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205538" y="5187950"/>
                                  <a:ext cx="298450" cy="36671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CC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 type="none" w="lg" len="med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 anchor="ctr">
                                  <a:spAutoFit/>
                                </a:bodyPr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9pPr>
                                </a:lstStyle>
                                <a:p>
                                  <a:pPr algn="ctr" eaLnBrk="1" hangingPunct="1"/>
                                  <a:r>
                                    <a:rPr lang="en-US"/>
                                    <a:t>2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7416" name="Text Box 9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53063" y="4135438"/>
                                  <a:ext cx="298450" cy="36671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CC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 type="none" w="lg" len="med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 anchor="ctr">
                                  <a:spAutoFit/>
                                </a:bodyPr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9pPr>
                                </a:lstStyle>
                                <a:p>
                                  <a:pPr algn="ctr" eaLnBrk="1" hangingPunct="1"/>
                                  <a:r>
                                    <a:rPr lang="en-US"/>
                                    <a:t>1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7417" name="Text Box 10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416675" y="2859088"/>
                                  <a:ext cx="298450" cy="36671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CC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 type="none" w="lg" len="med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 anchor="ctr">
                                  <a:spAutoFit/>
                                </a:bodyPr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9pPr>
                                </a:lstStyle>
                                <a:p>
                                  <a:pPr algn="ctr" eaLnBrk="1" hangingPunct="1"/>
                                  <a:r>
                                    <a:rPr lang="en-US"/>
                                    <a:t>7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7418" name="Text Box 11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013450" y="1974850"/>
                                  <a:ext cx="298450" cy="36671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CC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 type="none" w="lg" len="med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 anchor="ctr">
                                  <a:spAutoFit/>
                                </a:bodyPr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9pPr>
                                </a:lstStyle>
                                <a:p>
                                  <a:pPr algn="ctr" eaLnBrk="1" hangingPunct="1"/>
                                  <a:r>
                                    <a:rPr lang="en-US"/>
                                    <a:t>6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7419" name="Text Box 12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00675" y="2386013"/>
                                  <a:ext cx="298450" cy="36671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CC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 type="none" w="lg" len="med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 anchor="ctr">
                                  <a:spAutoFit/>
                                </a:bodyPr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9pPr>
                                </a:lstStyle>
                                <a:p>
                                  <a:pPr algn="ctr" eaLnBrk="1" hangingPunct="1"/>
                                  <a:r>
                                    <a:rPr lang="en-US"/>
                                    <a:t>5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7420" name="Text Box 13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589713" y="231775"/>
                                  <a:ext cx="298450" cy="36671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CC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 type="none" w="lg" len="med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 anchor="ctr">
                                  <a:spAutoFit/>
                                </a:bodyPr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9pPr>
                                </a:lstStyle>
                                <a:p>
                                  <a:pPr algn="ctr" eaLnBrk="1" hangingPunct="1"/>
                                  <a:r>
                                    <a:rPr lang="en-US"/>
                                    <a:t>4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7421" name="Text Box 14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495925" y="1104900"/>
                                  <a:ext cx="441325" cy="36671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CC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 type="none" w="lg" len="med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anchor="ctr">
                                  <a:spAutoFit/>
                                </a:bodyPr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9pPr>
                                </a:lstStyle>
                                <a:p>
                                  <a:pPr algn="ctr" eaLnBrk="1" hangingPunct="1"/>
                                  <a:r>
                                    <a:rPr lang="en-US"/>
                                    <a:t>10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7422" name="Text Box 15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521200" y="1768475"/>
                                  <a:ext cx="298450" cy="36671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CC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 type="none" w="lg" len="med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 anchor="ctr">
                                  <a:spAutoFit/>
                                </a:bodyPr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9pPr>
                                </a:lstStyle>
                                <a:p>
                                  <a:pPr algn="ctr" eaLnBrk="1" hangingPunct="1"/>
                                  <a:r>
                                    <a:rPr lang="en-US"/>
                                    <a:t>9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7423" name="Text Box 16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062538" y="2728913"/>
                                  <a:ext cx="298450" cy="36671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CC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 type="none" w="lg" len="med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 anchor="ctr">
                                  <a:spAutoFit/>
                                </a:bodyPr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9pPr>
                                </a:lstStyle>
                                <a:p>
                                  <a:pPr algn="ctr" eaLnBrk="1" hangingPunct="1"/>
                                  <a:r>
                                    <a:rPr lang="en-US"/>
                                    <a:t>8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7424" name="Text Box 17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818063" y="330200"/>
                                  <a:ext cx="506412" cy="36671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CC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 type="none" w="lg" len="med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anchor="ctr">
                                  <a:spAutoFit/>
                                </a:bodyPr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9pPr>
                                </a:lstStyle>
                                <a:p>
                                  <a:pPr algn="ctr" eaLnBrk="1" hangingPunct="1"/>
                                  <a:r>
                                    <a:rPr lang="en-US"/>
                                    <a:t>11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7425" name="Text Box 18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9538" y="2217738"/>
                                  <a:ext cx="622300" cy="36671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CC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 type="none" w="lg" len="med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anchor="ctr">
                                  <a:spAutoFit/>
                                </a:bodyPr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9pPr>
                                </a:lstStyle>
                                <a:p>
                                  <a:pPr algn="ctr" eaLnBrk="1" hangingPunct="1"/>
                                  <a:r>
                                    <a:rPr lang="en-US"/>
                                    <a:t>13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7426" name="Text Box 19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20913" y="906463"/>
                                  <a:ext cx="649287" cy="36671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CC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 type="none" w="lg" len="med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anchor="ctr">
                                  <a:spAutoFit/>
                                </a:bodyPr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9pPr>
                                </a:lstStyle>
                                <a:p>
                                  <a:pPr algn="ctr" eaLnBrk="1" hangingPunct="1"/>
                                  <a:r>
                                    <a:rPr lang="en-US" dirty="0"/>
                                    <a:t>12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7427" name="Text Box 20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0438" y="4418013"/>
                                  <a:ext cx="493712" cy="36671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CC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 type="none" w="lg" len="med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anchor="ctr">
                                  <a:spAutoFit/>
                                </a:bodyPr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9pPr>
                                </a:lstStyle>
                                <a:p>
                                  <a:pPr algn="ctr" eaLnBrk="1" hangingPunct="1"/>
                                  <a:r>
                                    <a:rPr lang="en-US"/>
                                    <a:t>17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7428" name="Text Box 21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28763" y="3209925"/>
                                  <a:ext cx="557212" cy="36671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CC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 type="none" w="lg" len="med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anchor="ctr">
                                  <a:spAutoFit/>
                                </a:bodyPr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9pPr>
                                </a:lstStyle>
                                <a:p>
                                  <a:pPr algn="ctr" eaLnBrk="1" hangingPunct="1"/>
                                  <a:r>
                                    <a:rPr lang="en-US"/>
                                    <a:t>16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7429" name="Text Box 22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87750" y="3232150"/>
                                  <a:ext cx="584200" cy="36671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CC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 type="none" w="lg" len="med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anchor="ctr">
                                  <a:spAutoFit/>
                                </a:bodyPr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9pPr>
                                </a:lstStyle>
                                <a:p>
                                  <a:pPr algn="ctr" eaLnBrk="1" hangingPunct="1"/>
                                  <a:r>
                                    <a:rPr lang="en-US"/>
                                    <a:t>15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7430" name="Text Box 23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33738" y="1758950"/>
                                  <a:ext cx="531812" cy="36671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CC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 type="none" w="lg" len="med"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anchor="ctr">
                                  <a:spAutoFit/>
                                </a:bodyPr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Times New Roman" pitchFamily="18" charset="0"/>
                                    </a:defRPr>
                                  </a:lvl9pPr>
                                </a:lstStyle>
                                <a:p>
                                  <a:pPr algn="ctr" eaLnBrk="1" hangingPunct="1"/>
                                  <a:r>
                                    <a:rPr lang="en-US"/>
                                    <a:t>14</a:t>
                                  </a:r>
                                </a:p>
                              </p:txBody>
                            </p:sp>
                          </p:grpSp>
                        </p:grpSp>
                        <p:cxnSp>
                          <p:nvCxnSpPr>
                            <p:cNvPr id="26" name="Straight Connector 2"/>
                            <p:cNvCxnSpPr>
                              <a:cxnSpLocks noChangeShapeType="1"/>
                            </p:cNvCxnSpPr>
                            <p:nvPr/>
                          </p:nvCxnSpPr>
                          <p:spPr bwMode="auto">
                            <a:xfrm flipV="1">
                              <a:off x="3303587" y="4171157"/>
                              <a:ext cx="1476375" cy="566737"/>
                            </a:xfrm>
                            <a:prstGeom prst="line">
                              <a:avLst/>
                            </a:prstGeom>
                            <a:noFill/>
                            <a:ln w="38100" algn="ctr">
                              <a:solidFill>
                                <a:srgbClr val="FF0000"/>
                              </a:solidFill>
                              <a:prstDash val="sysDash"/>
                              <a:miter lim="800000"/>
                              <a:headEnd/>
                              <a:tailEnd type="none" w="lg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cxnSp>
                      </p:grpSp>
                      <p:cxnSp>
                        <p:nvCxnSpPr>
                          <p:cNvPr id="28" name="Straight Connector 3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V="1">
                            <a:off x="4824412" y="3727053"/>
                            <a:ext cx="3019425" cy="385763"/>
                          </a:xfrm>
                          <a:prstGeom prst="line">
                            <a:avLst/>
                          </a:prstGeom>
                          <a:noFill/>
                          <a:ln w="38100" algn="ctr">
                            <a:solidFill>
                              <a:srgbClr val="FF0000"/>
                            </a:solidFill>
                            <a:prstDash val="sysDash"/>
                            <a:miter lim="800000"/>
                            <a:headEnd/>
                            <a:tailEnd type="non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cxnSp>
                    </p:grpSp>
                    <p:cxnSp>
                      <p:nvCxnSpPr>
                        <p:cNvPr id="30" name="Straight Connector 4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V="1">
                          <a:off x="5415989" y="819804"/>
                          <a:ext cx="234950" cy="1169988"/>
                        </a:xfrm>
                        <a:prstGeom prst="line">
                          <a:avLst/>
                        </a:prstGeom>
                        <a:noFill/>
                        <a:ln w="38100" algn="ctr">
                          <a:solidFill>
                            <a:srgbClr val="FF0000"/>
                          </a:solidFill>
                          <a:prstDash val="sysDash"/>
                          <a:miter lim="800000"/>
                          <a:headEnd/>
                          <a:tailEnd type="non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</p:grpSp>
                  <p:cxnSp>
                    <p:nvCxnSpPr>
                      <p:cNvPr id="32" name="Straight Connector 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 flipV="1">
                        <a:off x="5664386" y="802481"/>
                        <a:ext cx="333375" cy="2700338"/>
                      </a:xfrm>
                      <a:prstGeom prst="line">
                        <a:avLst/>
                      </a:prstGeom>
                      <a:noFill/>
                      <a:ln w="38100" algn="ctr">
                        <a:solidFill>
                          <a:srgbClr val="FF0000"/>
                        </a:solidFill>
                        <a:prstDash val="sysDash"/>
                        <a:miter lim="800000"/>
                        <a:headEnd/>
                        <a:tailEnd type="non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cxnSp>
                  <p:nvCxnSpPr>
                    <p:cNvPr id="34" name="Straight Connector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574209" y="790178"/>
                      <a:ext cx="296863" cy="1290638"/>
                    </a:xfrm>
                    <a:prstGeom prst="line">
                      <a:avLst/>
                    </a:prstGeom>
                    <a:noFill/>
                    <a:ln w="38100" algn="ctr">
                      <a:solidFill>
                        <a:srgbClr val="FF0000"/>
                      </a:solidFill>
                      <a:prstDash val="sysDash"/>
                      <a:miter lim="800000"/>
                      <a:headEnd/>
                      <a:tailEnd type="none" w="lg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36" name="Straight Connector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755961" y="1477168"/>
                    <a:ext cx="938213" cy="307975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FF0000"/>
                    </a:solidFill>
                    <a:prstDash val="sysDash"/>
                    <a:miter lim="800000"/>
                    <a:headEnd/>
                    <a:tailEnd type="non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38" name="Straight Connector 10"/>
                <p:cNvCxnSpPr>
                  <a:cxnSpLocks noChangeShapeType="1"/>
                </p:cNvCxnSpPr>
                <p:nvPr/>
              </p:nvCxnSpPr>
              <p:spPr bwMode="auto">
                <a:xfrm flipH="1">
                  <a:off x="3245225" y="3802856"/>
                  <a:ext cx="58362" cy="89465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prstDash val="sysDash"/>
                  <a:miter lim="800000"/>
                  <a:headEnd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40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3303587" y="3852466"/>
                <a:ext cx="1462088" cy="246063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prstDash val="sysDash"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2" name="Straight Connector 9"/>
            <p:cNvCxnSpPr>
              <a:cxnSpLocks noChangeShapeType="1"/>
            </p:cNvCxnSpPr>
            <p:nvPr/>
          </p:nvCxnSpPr>
          <p:spPr bwMode="auto">
            <a:xfrm flipV="1">
              <a:off x="3295650" y="3733800"/>
              <a:ext cx="4324350" cy="112712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prstDash val="sysDash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3561161" y="4202668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4853980" y="3713676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(9)</a:t>
            </a:r>
            <a:endParaRPr lang="en-US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3801467" y="3928150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2859581" y="3986491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1957787" y="1587400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3662762" y="1250831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5757454" y="1783318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5387167" y="1226344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5728693" y="3975497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F5F4-4766-481A-914A-EFE05891EE5C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23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09600" y="368300"/>
            <a:ext cx="7234237" cy="6184900"/>
            <a:chOff x="609600" y="368300"/>
            <a:chExt cx="7234237" cy="6184900"/>
          </a:xfrm>
        </p:grpSpPr>
        <p:grpSp>
          <p:nvGrpSpPr>
            <p:cNvPr id="14" name="Group 13"/>
            <p:cNvGrpSpPr/>
            <p:nvPr/>
          </p:nvGrpSpPr>
          <p:grpSpPr>
            <a:xfrm>
              <a:off x="609600" y="368300"/>
              <a:ext cx="7234237" cy="6184900"/>
              <a:chOff x="609600" y="368300"/>
              <a:chExt cx="7234237" cy="61849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09600" y="368300"/>
                <a:ext cx="7234237" cy="6184900"/>
                <a:chOff x="609600" y="368300"/>
                <a:chExt cx="7234237" cy="61849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609600" y="368300"/>
                  <a:ext cx="7234237" cy="6184900"/>
                  <a:chOff x="609600" y="368300"/>
                  <a:chExt cx="7234237" cy="6184900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609600" y="368300"/>
                    <a:ext cx="7234237" cy="6184900"/>
                    <a:chOff x="609600" y="368300"/>
                    <a:chExt cx="7234237" cy="6184900"/>
                  </a:xfrm>
                </p:grpSpPr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609600" y="368300"/>
                      <a:ext cx="7234237" cy="6184900"/>
                      <a:chOff x="609600" y="368300"/>
                      <a:chExt cx="7234237" cy="6184900"/>
                    </a:xfrm>
                  </p:grpSpPr>
                  <p:grpSp>
                    <p:nvGrpSpPr>
                      <p:cNvPr id="10" name="Group 9"/>
                      <p:cNvGrpSpPr/>
                      <p:nvPr/>
                    </p:nvGrpSpPr>
                    <p:grpSpPr>
                      <a:xfrm>
                        <a:off x="609600" y="368300"/>
                        <a:ext cx="7234237" cy="6184900"/>
                        <a:chOff x="609600" y="368300"/>
                        <a:chExt cx="7234237" cy="6184900"/>
                      </a:xfrm>
                    </p:grpSpPr>
                    <p:grpSp>
                      <p:nvGrpSpPr>
                        <p:cNvPr id="9" name="Group 8"/>
                        <p:cNvGrpSpPr/>
                        <p:nvPr/>
                      </p:nvGrpSpPr>
                      <p:grpSpPr>
                        <a:xfrm>
                          <a:off x="609600" y="368300"/>
                          <a:ext cx="7234237" cy="6184900"/>
                          <a:chOff x="609600" y="368300"/>
                          <a:chExt cx="7234237" cy="6184900"/>
                        </a:xfrm>
                      </p:grpSpPr>
                      <p:grpSp>
                        <p:nvGrpSpPr>
                          <p:cNvPr id="8" name="Group 7"/>
                          <p:cNvGrpSpPr/>
                          <p:nvPr/>
                        </p:nvGrpSpPr>
                        <p:grpSpPr>
                          <a:xfrm>
                            <a:off x="609600" y="368300"/>
                            <a:ext cx="7234237" cy="6184900"/>
                            <a:chOff x="609600" y="368300"/>
                            <a:chExt cx="7234237" cy="6184900"/>
                          </a:xfrm>
                        </p:grpSpPr>
                        <p:grpSp>
                          <p:nvGrpSpPr>
                            <p:cNvPr id="7" name="Group 6"/>
                            <p:cNvGrpSpPr/>
                            <p:nvPr/>
                          </p:nvGrpSpPr>
                          <p:grpSpPr>
                            <a:xfrm>
                              <a:off x="609600" y="368300"/>
                              <a:ext cx="7234237" cy="6184900"/>
                              <a:chOff x="609600" y="368300"/>
                              <a:chExt cx="7234237" cy="6184900"/>
                            </a:xfrm>
                          </p:grpSpPr>
                          <p:grpSp>
                            <p:nvGrpSpPr>
                              <p:cNvPr id="6" name="Group 5"/>
                              <p:cNvGrpSpPr/>
                              <p:nvPr/>
                            </p:nvGrpSpPr>
                            <p:grpSpPr>
                              <a:xfrm>
                                <a:off x="609600" y="368300"/>
                                <a:ext cx="7234237" cy="6184900"/>
                                <a:chOff x="1528763" y="231775"/>
                                <a:chExt cx="7234237" cy="6184900"/>
                              </a:xfrm>
                            </p:grpSpPr>
                            <p:sp>
                              <p:nvSpPr>
                                <p:cNvPr id="17412" name="Freeform 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2099422" y="665956"/>
                                  <a:ext cx="6635750" cy="5454650"/>
                                </a:xfrm>
                                <a:custGeom>
                                  <a:avLst/>
                                  <a:gdLst>
                                    <a:gd name="T0" fmla="*/ 2147483647 w 4179"/>
                                    <a:gd name="T1" fmla="*/ 2147483647 h 3436"/>
                                    <a:gd name="T2" fmla="*/ 2147483647 w 4179"/>
                                    <a:gd name="T3" fmla="*/ 2147483647 h 3436"/>
                                    <a:gd name="T4" fmla="*/ 2147483647 w 4179"/>
                                    <a:gd name="T5" fmla="*/ 2147483647 h 3436"/>
                                    <a:gd name="T6" fmla="*/ 2147483647 w 4179"/>
                                    <a:gd name="T7" fmla="*/ 2147483647 h 3436"/>
                                    <a:gd name="T8" fmla="*/ 2147483647 w 4179"/>
                                    <a:gd name="T9" fmla="*/ 0 h 3436"/>
                                    <a:gd name="T10" fmla="*/ 2147483647 w 4179"/>
                                    <a:gd name="T11" fmla="*/ 2147483647 h 3436"/>
                                    <a:gd name="T12" fmla="*/ 2147483647 w 4179"/>
                                    <a:gd name="T13" fmla="*/ 2147483647 h 3436"/>
                                    <a:gd name="T14" fmla="*/ 2147483647 w 4179"/>
                                    <a:gd name="T15" fmla="*/ 2147483647 h 3436"/>
                                    <a:gd name="T16" fmla="*/ 2147483647 w 4179"/>
                                    <a:gd name="T17" fmla="*/ 2147483647 h 3436"/>
                                    <a:gd name="T18" fmla="*/ 2147483647 w 4179"/>
                                    <a:gd name="T19" fmla="*/ 2147483647 h 3436"/>
                                    <a:gd name="T20" fmla="*/ 2147483647 w 4179"/>
                                    <a:gd name="T21" fmla="*/ 2147483647 h 3436"/>
                                    <a:gd name="T22" fmla="*/ 2147483647 w 4179"/>
                                    <a:gd name="T23" fmla="*/ 2147483647 h 3436"/>
                                    <a:gd name="T24" fmla="*/ 2147483647 w 4179"/>
                                    <a:gd name="T25" fmla="*/ 2147483647 h 3436"/>
                                    <a:gd name="T26" fmla="*/ 2147483647 w 4179"/>
                                    <a:gd name="T27" fmla="*/ 2147483647 h 3436"/>
                                    <a:gd name="T28" fmla="*/ 2147483647 w 4179"/>
                                    <a:gd name="T29" fmla="*/ 2147483647 h 3436"/>
                                    <a:gd name="T30" fmla="*/ 2147483647 w 4179"/>
                                    <a:gd name="T31" fmla="*/ 2147483647 h 3436"/>
                                    <a:gd name="T32" fmla="*/ 0 w 4179"/>
                                    <a:gd name="T33" fmla="*/ 2147483647 h 3436"/>
                                    <a:gd name="T34" fmla="*/ 2147483647 w 4179"/>
                                    <a:gd name="T35" fmla="*/ 2147483647 h 3436"/>
                                    <a:gd name="T36" fmla="*/ 2147483647 w 4179"/>
                                    <a:gd name="T37" fmla="*/ 2147483647 h 3436"/>
                                    <a:gd name="T38" fmla="*/ 0 60000 65536"/>
                                    <a:gd name="T39" fmla="*/ 0 60000 65536"/>
                                    <a:gd name="T40" fmla="*/ 0 60000 65536"/>
                                    <a:gd name="T41" fmla="*/ 0 60000 65536"/>
                                    <a:gd name="T42" fmla="*/ 0 60000 65536"/>
                                    <a:gd name="T43" fmla="*/ 0 60000 65536"/>
                                    <a:gd name="T44" fmla="*/ 0 60000 65536"/>
                                    <a:gd name="T45" fmla="*/ 0 60000 65536"/>
                                    <a:gd name="T46" fmla="*/ 0 60000 65536"/>
                                    <a:gd name="T47" fmla="*/ 0 60000 65536"/>
                                    <a:gd name="T48" fmla="*/ 0 60000 65536"/>
                                    <a:gd name="T49" fmla="*/ 0 60000 65536"/>
                                    <a:gd name="T50" fmla="*/ 0 60000 65536"/>
                                    <a:gd name="T51" fmla="*/ 0 60000 65536"/>
                                    <a:gd name="T52" fmla="*/ 0 60000 65536"/>
                                    <a:gd name="T53" fmla="*/ 0 60000 65536"/>
                                    <a:gd name="T54" fmla="*/ 0 60000 65536"/>
                                    <a:gd name="T55" fmla="*/ 0 60000 65536"/>
                                    <a:gd name="T56" fmla="*/ 0 60000 65536"/>
                                  </a:gdLst>
                                  <a:ahLst/>
                                  <a:cxnLst>
                                    <a:cxn ang="T38">
                                      <a:pos x="T0" y="T1"/>
                                    </a:cxn>
                                    <a:cxn ang="T39">
                                      <a:pos x="T2" y="T3"/>
                                    </a:cxn>
                                    <a:cxn ang="T40">
                                      <a:pos x="T4" y="T5"/>
                                    </a:cxn>
                                    <a:cxn ang="T41">
                                      <a:pos x="T6" y="T7"/>
                                    </a:cxn>
                                    <a:cxn ang="T42">
                                      <a:pos x="T8" y="T9"/>
                                    </a:cxn>
                                    <a:cxn ang="T43">
                                      <a:pos x="T10" y="T11"/>
                                    </a:cxn>
                                    <a:cxn ang="T44">
                                      <a:pos x="T12" y="T13"/>
                                    </a:cxn>
                                    <a:cxn ang="T45">
                                      <a:pos x="T14" y="T15"/>
                                    </a:cxn>
                                    <a:cxn ang="T46">
                                      <a:pos x="T16" y="T17"/>
                                    </a:cxn>
                                    <a:cxn ang="T47">
                                      <a:pos x="T18" y="T19"/>
                                    </a:cxn>
                                    <a:cxn ang="T48">
                                      <a:pos x="T20" y="T21"/>
                                    </a:cxn>
                                    <a:cxn ang="T49">
                                      <a:pos x="T22" y="T23"/>
                                    </a:cxn>
                                    <a:cxn ang="T50">
                                      <a:pos x="T24" y="T25"/>
                                    </a:cxn>
                                    <a:cxn ang="T51">
                                      <a:pos x="T26" y="T27"/>
                                    </a:cxn>
                                    <a:cxn ang="T52">
                                      <a:pos x="T28" y="T29"/>
                                    </a:cxn>
                                    <a:cxn ang="T53">
                                      <a:pos x="T30" y="T31"/>
                                    </a:cxn>
                                    <a:cxn ang="T54">
                                      <a:pos x="T32" y="T33"/>
                                    </a:cxn>
                                    <a:cxn ang="T55">
                                      <a:pos x="T34" y="T35"/>
                                    </a:cxn>
                                    <a:cxn ang="T56">
                                      <a:pos x="T36" y="T37"/>
                                    </a:cxn>
                                  </a:cxnLst>
                                  <a:rect l="0" t="0" r="r" b="b"/>
                                  <a:pathLst>
                                    <a:path w="4179" h="3436">
                                      <a:moveTo>
                                        <a:pt x="400" y="3436"/>
                                      </a:moveTo>
                                      <a:lnTo>
                                        <a:pt x="2286" y="2097"/>
                                      </a:lnTo>
                                      <a:lnTo>
                                        <a:pt x="2686" y="2840"/>
                                      </a:lnTo>
                                      <a:lnTo>
                                        <a:pt x="4179" y="1853"/>
                                      </a:lnTo>
                                      <a:lnTo>
                                        <a:pt x="2816" y="0"/>
                                      </a:lnTo>
                                      <a:lnTo>
                                        <a:pt x="2277" y="1126"/>
                                      </a:lnTo>
                                      <a:lnTo>
                                        <a:pt x="2653" y="759"/>
                                      </a:lnTo>
                                      <a:lnTo>
                                        <a:pt x="3037" y="1681"/>
                                      </a:lnTo>
                                      <a:lnTo>
                                        <a:pt x="1902" y="1526"/>
                                      </a:lnTo>
                                      <a:lnTo>
                                        <a:pt x="1510" y="783"/>
                                      </a:lnTo>
                                      <a:lnTo>
                                        <a:pt x="2245" y="579"/>
                                      </a:lnTo>
                                      <a:lnTo>
                                        <a:pt x="1681" y="16"/>
                                      </a:lnTo>
                                      <a:lnTo>
                                        <a:pt x="343" y="416"/>
                                      </a:lnTo>
                                      <a:lnTo>
                                        <a:pt x="547" y="979"/>
                                      </a:lnTo>
                                      <a:lnTo>
                                        <a:pt x="922" y="595"/>
                                      </a:lnTo>
                                      <a:lnTo>
                                        <a:pt x="1339" y="1910"/>
                                      </a:lnTo>
                                      <a:lnTo>
                                        <a:pt x="0" y="1738"/>
                                      </a:lnTo>
                                      <a:lnTo>
                                        <a:pt x="1322" y="2473"/>
                                      </a:lnTo>
                                      <a:lnTo>
                                        <a:pt x="400" y="3436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CCFFFF"/>
                                </a:solidFill>
                                <a:ln w="38100" cap="flat" cmpd="sng">
                                  <a:solidFill>
                                    <a:schemeClr val="tx1"/>
                                  </a:solidFill>
                                  <a:prstDash val="solid"/>
                                  <a:miter lim="800000"/>
                                  <a:headEnd type="none" w="med" len="med"/>
                                  <a:tailEnd type="none" w="lg" len="med"/>
                                </a:ln>
                                <a:effectLst/>
                                <a:extLs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grpSp>
                              <p:nvGrpSpPr>
                                <p:cNvPr id="5" name="Group 4"/>
                                <p:cNvGrpSpPr/>
                                <p:nvPr/>
                              </p:nvGrpSpPr>
                              <p:grpSpPr>
                                <a:xfrm>
                                  <a:off x="1528763" y="231775"/>
                                  <a:ext cx="7234237" cy="6184900"/>
                                  <a:chOff x="1528763" y="231775"/>
                                  <a:chExt cx="7234237" cy="6184900"/>
                                </a:xfrm>
                              </p:grpSpPr>
                              <p:sp>
                                <p:nvSpPr>
                                  <p:cNvPr id="17413" name="Text Box 6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2466975" y="6049963"/>
                                    <a:ext cx="298450" cy="36671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CC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 type="none" w="lg" len="med"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wrap="none" anchor="ctr">
                                    <a:spAutoFit/>
                                  </a:bodyPr>
                                  <a:lstStyle>
                                    <a:lvl1pPr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1pPr>
                                    <a:lvl2pPr marL="742950" indent="-28575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2pPr>
                                    <a:lvl3pPr marL="11430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3pPr>
                                    <a:lvl4pPr marL="16002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4pPr>
                                    <a:lvl5pPr marL="20574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5pPr>
                                    <a:lvl6pPr marL="25146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6pPr>
                                    <a:lvl7pPr marL="29718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7pPr>
                                    <a:lvl8pPr marL="34290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8pPr>
                                    <a:lvl9pPr marL="38862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9pPr>
                                  </a:lstStyle>
                                  <a:p>
                                    <a:pPr algn="ctr" eaLnBrk="1" hangingPunct="1"/>
                                    <a:r>
                                      <a:rPr lang="en-US"/>
                                      <a:t>0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7414" name="Text Box 7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8464550" y="3752850"/>
                                    <a:ext cx="298450" cy="36671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CC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 type="none" w="lg" len="med"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wrap="none" anchor="ctr">
                                    <a:spAutoFit/>
                                  </a:bodyPr>
                                  <a:lstStyle>
                                    <a:lvl1pPr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1pPr>
                                    <a:lvl2pPr marL="742950" indent="-28575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2pPr>
                                    <a:lvl3pPr marL="11430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3pPr>
                                    <a:lvl4pPr marL="16002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4pPr>
                                    <a:lvl5pPr marL="20574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5pPr>
                                    <a:lvl6pPr marL="25146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6pPr>
                                    <a:lvl7pPr marL="29718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7pPr>
                                    <a:lvl8pPr marL="34290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8pPr>
                                    <a:lvl9pPr marL="38862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9pPr>
                                  </a:lstStyle>
                                  <a:p>
                                    <a:pPr algn="ctr" eaLnBrk="1" hangingPunct="1"/>
                                    <a:r>
                                      <a:rPr lang="en-US"/>
                                      <a:t>3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7415" name="Text Box 8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6205538" y="5187950"/>
                                    <a:ext cx="298450" cy="36671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CC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 type="none" w="lg" len="med"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wrap="none" anchor="ctr">
                                    <a:spAutoFit/>
                                  </a:bodyPr>
                                  <a:lstStyle>
                                    <a:lvl1pPr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1pPr>
                                    <a:lvl2pPr marL="742950" indent="-28575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2pPr>
                                    <a:lvl3pPr marL="11430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3pPr>
                                    <a:lvl4pPr marL="16002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4pPr>
                                    <a:lvl5pPr marL="20574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5pPr>
                                    <a:lvl6pPr marL="25146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6pPr>
                                    <a:lvl7pPr marL="29718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7pPr>
                                    <a:lvl8pPr marL="34290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8pPr>
                                    <a:lvl9pPr marL="38862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9pPr>
                                  </a:lstStyle>
                                  <a:p>
                                    <a:pPr algn="ctr" eaLnBrk="1" hangingPunct="1"/>
                                    <a:r>
                                      <a:rPr lang="en-US"/>
                                      <a:t>2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7416" name="Text Box 9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5453063" y="4135438"/>
                                    <a:ext cx="298450" cy="36671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CC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 type="none" w="lg" len="med"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wrap="none" anchor="ctr">
                                    <a:spAutoFit/>
                                  </a:bodyPr>
                                  <a:lstStyle>
                                    <a:lvl1pPr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1pPr>
                                    <a:lvl2pPr marL="742950" indent="-28575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2pPr>
                                    <a:lvl3pPr marL="11430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3pPr>
                                    <a:lvl4pPr marL="16002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4pPr>
                                    <a:lvl5pPr marL="20574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5pPr>
                                    <a:lvl6pPr marL="25146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6pPr>
                                    <a:lvl7pPr marL="29718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7pPr>
                                    <a:lvl8pPr marL="34290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8pPr>
                                    <a:lvl9pPr marL="38862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9pPr>
                                  </a:lstStyle>
                                  <a:p>
                                    <a:pPr algn="ctr" eaLnBrk="1" hangingPunct="1"/>
                                    <a:r>
                                      <a:rPr lang="en-US"/>
                                      <a:t>1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7417" name="Text Box 10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6416675" y="2859088"/>
                                    <a:ext cx="298450" cy="36671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CC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 type="none" w="lg" len="med"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wrap="none" anchor="ctr">
                                    <a:spAutoFit/>
                                  </a:bodyPr>
                                  <a:lstStyle>
                                    <a:lvl1pPr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1pPr>
                                    <a:lvl2pPr marL="742950" indent="-28575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2pPr>
                                    <a:lvl3pPr marL="11430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3pPr>
                                    <a:lvl4pPr marL="16002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4pPr>
                                    <a:lvl5pPr marL="20574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5pPr>
                                    <a:lvl6pPr marL="25146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6pPr>
                                    <a:lvl7pPr marL="29718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7pPr>
                                    <a:lvl8pPr marL="34290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8pPr>
                                    <a:lvl9pPr marL="38862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9pPr>
                                  </a:lstStyle>
                                  <a:p>
                                    <a:pPr algn="ctr" eaLnBrk="1" hangingPunct="1"/>
                                    <a:r>
                                      <a:rPr lang="en-US"/>
                                      <a:t>7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7418" name="Text Box 11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6013450" y="1974850"/>
                                    <a:ext cx="298450" cy="36671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CC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 type="none" w="lg" len="med"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wrap="none" anchor="ctr">
                                    <a:spAutoFit/>
                                  </a:bodyPr>
                                  <a:lstStyle>
                                    <a:lvl1pPr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1pPr>
                                    <a:lvl2pPr marL="742950" indent="-28575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2pPr>
                                    <a:lvl3pPr marL="11430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3pPr>
                                    <a:lvl4pPr marL="16002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4pPr>
                                    <a:lvl5pPr marL="20574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5pPr>
                                    <a:lvl6pPr marL="25146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6pPr>
                                    <a:lvl7pPr marL="29718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7pPr>
                                    <a:lvl8pPr marL="34290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8pPr>
                                    <a:lvl9pPr marL="38862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9pPr>
                                  </a:lstStyle>
                                  <a:p>
                                    <a:pPr algn="ctr" eaLnBrk="1" hangingPunct="1"/>
                                    <a:r>
                                      <a:rPr lang="en-US"/>
                                      <a:t>6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7419" name="Text Box 12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5400675" y="2386013"/>
                                    <a:ext cx="298450" cy="36671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CC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 type="none" w="lg" len="med"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wrap="none" anchor="ctr">
                                    <a:spAutoFit/>
                                  </a:bodyPr>
                                  <a:lstStyle>
                                    <a:lvl1pPr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1pPr>
                                    <a:lvl2pPr marL="742950" indent="-28575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2pPr>
                                    <a:lvl3pPr marL="11430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3pPr>
                                    <a:lvl4pPr marL="16002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4pPr>
                                    <a:lvl5pPr marL="20574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5pPr>
                                    <a:lvl6pPr marL="25146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6pPr>
                                    <a:lvl7pPr marL="29718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7pPr>
                                    <a:lvl8pPr marL="34290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8pPr>
                                    <a:lvl9pPr marL="38862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9pPr>
                                  </a:lstStyle>
                                  <a:p>
                                    <a:pPr algn="ctr" eaLnBrk="1" hangingPunct="1"/>
                                    <a:r>
                                      <a:rPr lang="en-US"/>
                                      <a:t>5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7420" name="Text Box 13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6589713" y="231775"/>
                                    <a:ext cx="298450" cy="36671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CC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 type="none" w="lg" len="med"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wrap="none" anchor="ctr">
                                    <a:spAutoFit/>
                                  </a:bodyPr>
                                  <a:lstStyle>
                                    <a:lvl1pPr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1pPr>
                                    <a:lvl2pPr marL="742950" indent="-28575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2pPr>
                                    <a:lvl3pPr marL="11430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3pPr>
                                    <a:lvl4pPr marL="16002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4pPr>
                                    <a:lvl5pPr marL="20574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5pPr>
                                    <a:lvl6pPr marL="25146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6pPr>
                                    <a:lvl7pPr marL="29718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7pPr>
                                    <a:lvl8pPr marL="34290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8pPr>
                                    <a:lvl9pPr marL="38862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9pPr>
                                  </a:lstStyle>
                                  <a:p>
                                    <a:pPr algn="ctr" eaLnBrk="1" hangingPunct="1"/>
                                    <a:r>
                                      <a:rPr lang="en-US"/>
                                      <a:t>4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7421" name="Text Box 14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5495925" y="1104900"/>
                                    <a:ext cx="441325" cy="36671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CC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 type="none" w="lg" len="med"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anchor="ctr">
                                    <a:spAutoFit/>
                                  </a:bodyPr>
                                  <a:lstStyle>
                                    <a:lvl1pPr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1pPr>
                                    <a:lvl2pPr marL="742950" indent="-28575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2pPr>
                                    <a:lvl3pPr marL="11430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3pPr>
                                    <a:lvl4pPr marL="16002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4pPr>
                                    <a:lvl5pPr marL="20574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5pPr>
                                    <a:lvl6pPr marL="25146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6pPr>
                                    <a:lvl7pPr marL="29718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7pPr>
                                    <a:lvl8pPr marL="34290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8pPr>
                                    <a:lvl9pPr marL="38862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9pPr>
                                  </a:lstStyle>
                                  <a:p>
                                    <a:pPr algn="ctr" eaLnBrk="1" hangingPunct="1"/>
                                    <a:r>
                                      <a:rPr lang="en-US"/>
                                      <a:t>10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7422" name="Text Box 15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521200" y="1768475"/>
                                    <a:ext cx="298450" cy="36671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CC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 type="none" w="lg" len="med"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wrap="none" anchor="ctr">
                                    <a:spAutoFit/>
                                  </a:bodyPr>
                                  <a:lstStyle>
                                    <a:lvl1pPr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1pPr>
                                    <a:lvl2pPr marL="742950" indent="-28575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2pPr>
                                    <a:lvl3pPr marL="11430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3pPr>
                                    <a:lvl4pPr marL="16002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4pPr>
                                    <a:lvl5pPr marL="20574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5pPr>
                                    <a:lvl6pPr marL="25146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6pPr>
                                    <a:lvl7pPr marL="29718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7pPr>
                                    <a:lvl8pPr marL="34290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8pPr>
                                    <a:lvl9pPr marL="38862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9pPr>
                                  </a:lstStyle>
                                  <a:p>
                                    <a:pPr algn="ctr" eaLnBrk="1" hangingPunct="1"/>
                                    <a:r>
                                      <a:rPr lang="en-US"/>
                                      <a:t>9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7423" name="Text Box 16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5062538" y="2728913"/>
                                    <a:ext cx="298450" cy="36671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CC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 type="none" w="lg" len="med"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wrap="none" anchor="ctr">
                                    <a:spAutoFit/>
                                  </a:bodyPr>
                                  <a:lstStyle>
                                    <a:lvl1pPr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1pPr>
                                    <a:lvl2pPr marL="742950" indent="-28575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2pPr>
                                    <a:lvl3pPr marL="11430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3pPr>
                                    <a:lvl4pPr marL="16002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4pPr>
                                    <a:lvl5pPr marL="20574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5pPr>
                                    <a:lvl6pPr marL="25146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6pPr>
                                    <a:lvl7pPr marL="29718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7pPr>
                                    <a:lvl8pPr marL="34290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8pPr>
                                    <a:lvl9pPr marL="38862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9pPr>
                                  </a:lstStyle>
                                  <a:p>
                                    <a:pPr algn="ctr" eaLnBrk="1" hangingPunct="1"/>
                                    <a:r>
                                      <a:rPr lang="en-US"/>
                                      <a:t>8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7424" name="Text Box 17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818063" y="330200"/>
                                    <a:ext cx="506412" cy="36671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CC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 type="none" w="lg" len="med"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anchor="ctr">
                                    <a:spAutoFit/>
                                  </a:bodyPr>
                                  <a:lstStyle>
                                    <a:lvl1pPr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1pPr>
                                    <a:lvl2pPr marL="742950" indent="-28575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2pPr>
                                    <a:lvl3pPr marL="11430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3pPr>
                                    <a:lvl4pPr marL="16002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4pPr>
                                    <a:lvl5pPr marL="20574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5pPr>
                                    <a:lvl6pPr marL="25146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6pPr>
                                    <a:lvl7pPr marL="29718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7pPr>
                                    <a:lvl8pPr marL="34290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8pPr>
                                    <a:lvl9pPr marL="38862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9pPr>
                                  </a:lstStyle>
                                  <a:p>
                                    <a:pPr algn="ctr" eaLnBrk="1" hangingPunct="1"/>
                                    <a:r>
                                      <a:rPr lang="en-US"/>
                                      <a:t>11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7425" name="Text Box 18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2649538" y="2217738"/>
                                    <a:ext cx="622300" cy="36671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CC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 type="none" w="lg" len="med"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anchor="ctr">
                                    <a:spAutoFit/>
                                  </a:bodyPr>
                                  <a:lstStyle>
                                    <a:lvl1pPr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1pPr>
                                    <a:lvl2pPr marL="742950" indent="-28575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2pPr>
                                    <a:lvl3pPr marL="11430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3pPr>
                                    <a:lvl4pPr marL="16002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4pPr>
                                    <a:lvl5pPr marL="20574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5pPr>
                                    <a:lvl6pPr marL="25146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6pPr>
                                    <a:lvl7pPr marL="29718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7pPr>
                                    <a:lvl8pPr marL="34290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8pPr>
                                    <a:lvl9pPr marL="38862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9pPr>
                                  </a:lstStyle>
                                  <a:p>
                                    <a:pPr algn="ctr" eaLnBrk="1" hangingPunct="1"/>
                                    <a:r>
                                      <a:rPr lang="en-US"/>
                                      <a:t>13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7426" name="Text Box 19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2220913" y="906463"/>
                                    <a:ext cx="649287" cy="36671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CC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 type="none" w="lg" len="med"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anchor="ctr">
                                    <a:spAutoFit/>
                                  </a:bodyPr>
                                  <a:lstStyle>
                                    <a:lvl1pPr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1pPr>
                                    <a:lvl2pPr marL="742950" indent="-28575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2pPr>
                                    <a:lvl3pPr marL="11430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3pPr>
                                    <a:lvl4pPr marL="16002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4pPr>
                                    <a:lvl5pPr marL="20574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5pPr>
                                    <a:lvl6pPr marL="25146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6pPr>
                                    <a:lvl7pPr marL="29718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7pPr>
                                    <a:lvl8pPr marL="34290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8pPr>
                                    <a:lvl9pPr marL="38862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9pPr>
                                  </a:lstStyle>
                                  <a:p>
                                    <a:pPr algn="ctr" eaLnBrk="1" hangingPunct="1"/>
                                    <a:r>
                                      <a:rPr lang="en-US" dirty="0"/>
                                      <a:t>12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7427" name="Text Box 20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3500438" y="4418013"/>
                                    <a:ext cx="493712" cy="36671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CC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 type="none" w="lg" len="med"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anchor="ctr">
                                    <a:spAutoFit/>
                                  </a:bodyPr>
                                  <a:lstStyle>
                                    <a:lvl1pPr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1pPr>
                                    <a:lvl2pPr marL="742950" indent="-28575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2pPr>
                                    <a:lvl3pPr marL="11430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3pPr>
                                    <a:lvl4pPr marL="16002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4pPr>
                                    <a:lvl5pPr marL="20574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5pPr>
                                    <a:lvl6pPr marL="25146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6pPr>
                                    <a:lvl7pPr marL="29718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7pPr>
                                    <a:lvl8pPr marL="34290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8pPr>
                                    <a:lvl9pPr marL="38862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9pPr>
                                  </a:lstStyle>
                                  <a:p>
                                    <a:pPr algn="ctr" eaLnBrk="1" hangingPunct="1"/>
                                    <a:r>
                                      <a:rPr lang="en-US"/>
                                      <a:t>17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7428" name="Text Box 21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528763" y="3209925"/>
                                    <a:ext cx="557212" cy="36671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CC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 type="none" w="lg" len="med"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anchor="ctr">
                                    <a:spAutoFit/>
                                  </a:bodyPr>
                                  <a:lstStyle>
                                    <a:lvl1pPr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1pPr>
                                    <a:lvl2pPr marL="742950" indent="-28575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2pPr>
                                    <a:lvl3pPr marL="11430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3pPr>
                                    <a:lvl4pPr marL="16002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4pPr>
                                    <a:lvl5pPr marL="20574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5pPr>
                                    <a:lvl6pPr marL="25146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6pPr>
                                    <a:lvl7pPr marL="29718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7pPr>
                                    <a:lvl8pPr marL="34290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8pPr>
                                    <a:lvl9pPr marL="38862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9pPr>
                                  </a:lstStyle>
                                  <a:p>
                                    <a:pPr algn="ctr" eaLnBrk="1" hangingPunct="1"/>
                                    <a:r>
                                      <a:rPr lang="en-US"/>
                                      <a:t>16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7429" name="Text Box 22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3587750" y="3232150"/>
                                    <a:ext cx="584200" cy="36671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CC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 type="none" w="lg" len="med"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anchor="ctr">
                                    <a:spAutoFit/>
                                  </a:bodyPr>
                                  <a:lstStyle>
                                    <a:lvl1pPr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1pPr>
                                    <a:lvl2pPr marL="742950" indent="-28575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2pPr>
                                    <a:lvl3pPr marL="11430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3pPr>
                                    <a:lvl4pPr marL="16002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4pPr>
                                    <a:lvl5pPr marL="20574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5pPr>
                                    <a:lvl6pPr marL="25146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6pPr>
                                    <a:lvl7pPr marL="29718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7pPr>
                                    <a:lvl8pPr marL="34290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8pPr>
                                    <a:lvl9pPr marL="38862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9pPr>
                                  </a:lstStyle>
                                  <a:p>
                                    <a:pPr algn="ctr" eaLnBrk="1" hangingPunct="1"/>
                                    <a:r>
                                      <a:rPr lang="en-US"/>
                                      <a:t>15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7430" name="Text Box 23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3233738" y="1758950"/>
                                    <a:ext cx="531812" cy="36671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CC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chemeClr val="tx1"/>
                                        </a:solidFill>
                                        <a:miter lim="800000"/>
                                        <a:headEnd/>
                                        <a:tailEnd type="none" w="lg" len="med"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anchor="ctr">
                                    <a:spAutoFit/>
                                  </a:bodyPr>
                                  <a:lstStyle>
                                    <a:lvl1pPr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1pPr>
                                    <a:lvl2pPr marL="742950" indent="-28575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2pPr>
                                    <a:lvl3pPr marL="11430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3pPr>
                                    <a:lvl4pPr marL="16002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4pPr>
                                    <a:lvl5pPr marL="20574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5pPr>
                                    <a:lvl6pPr marL="25146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6pPr>
                                    <a:lvl7pPr marL="29718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7pPr>
                                    <a:lvl8pPr marL="34290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8pPr>
                                    <a:lvl9pPr marL="38862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Times New Roman" pitchFamily="18" charset="0"/>
                                      </a:defRPr>
                                    </a:lvl9pPr>
                                  </a:lstStyle>
                                  <a:p>
                                    <a:pPr algn="ctr" eaLnBrk="1" hangingPunct="1"/>
                                    <a:r>
                                      <a:rPr lang="en-US"/>
                                      <a:t>14</a:t>
                                    </a:r>
                                  </a:p>
                                </p:txBody>
                              </p:sp>
                            </p:grpSp>
                          </p:grpSp>
                          <p:cxnSp>
                            <p:nvCxnSpPr>
                              <p:cNvPr id="26" name="Straight Connector 2"/>
                              <p:cNvCxnSpPr>
                                <a:cxnSpLocks noChangeShapeType="1"/>
                              </p:cNvCxnSpPr>
                              <p:nvPr/>
                            </p:nvCxnSpPr>
                            <p:spPr bwMode="auto">
                              <a:xfrm flipV="1">
                                <a:off x="3303587" y="4171157"/>
                                <a:ext cx="1476375" cy="566737"/>
                              </a:xfrm>
                              <a:prstGeom prst="line">
                                <a:avLst/>
                              </a:prstGeom>
                              <a:noFill/>
                              <a:ln w="38100" algn="ctr">
                                <a:solidFill>
                                  <a:srgbClr val="FF0000"/>
                                </a:solidFill>
                                <a:prstDash val="sysDash"/>
                                <a:miter lim="800000"/>
                                <a:headEnd/>
                                <a:tailEnd type="none" w="lg" len="med"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cxnSp>
                        </p:grpSp>
                        <p:cxnSp>
                          <p:nvCxnSpPr>
                            <p:cNvPr id="28" name="Straight Connector 3"/>
                            <p:cNvCxnSpPr>
                              <a:cxnSpLocks noChangeShapeType="1"/>
                            </p:cNvCxnSpPr>
                            <p:nvPr/>
                          </p:nvCxnSpPr>
                          <p:spPr bwMode="auto">
                            <a:xfrm flipV="1">
                              <a:off x="4824412" y="3727053"/>
                              <a:ext cx="3019425" cy="385763"/>
                            </a:xfrm>
                            <a:prstGeom prst="line">
                              <a:avLst/>
                            </a:prstGeom>
                            <a:noFill/>
                            <a:ln w="38100" algn="ctr">
                              <a:solidFill>
                                <a:srgbClr val="FF0000"/>
                              </a:solidFill>
                              <a:prstDash val="sysDash"/>
                              <a:miter lim="800000"/>
                              <a:headEnd/>
                              <a:tailEnd type="none" w="lg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cxnSp>
                      </p:grpSp>
                      <p:cxnSp>
                        <p:nvCxnSpPr>
                          <p:cNvPr id="30" name="Straight Connector 4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V="1">
                            <a:off x="5415989" y="819804"/>
                            <a:ext cx="234950" cy="1169988"/>
                          </a:xfrm>
                          <a:prstGeom prst="line">
                            <a:avLst/>
                          </a:prstGeom>
                          <a:noFill/>
                          <a:ln w="38100" algn="ctr">
                            <a:solidFill>
                              <a:srgbClr val="FF0000"/>
                            </a:solidFill>
                            <a:prstDash val="sysDash"/>
                            <a:miter lim="800000"/>
                            <a:headEnd/>
                            <a:tailEnd type="non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cxnSp>
                    </p:grpSp>
                    <p:cxnSp>
                      <p:nvCxnSpPr>
                        <p:cNvPr id="32" name="Straight Connector 5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H="1" flipV="1">
                          <a:off x="5664386" y="802481"/>
                          <a:ext cx="333375" cy="2700338"/>
                        </a:xfrm>
                        <a:prstGeom prst="line">
                          <a:avLst/>
                        </a:prstGeom>
                        <a:noFill/>
                        <a:ln w="38100" algn="ctr">
                          <a:solidFill>
                            <a:srgbClr val="FF0000"/>
                          </a:solidFill>
                          <a:prstDash val="sysDash"/>
                          <a:miter lim="800000"/>
                          <a:headEnd/>
                          <a:tailEnd type="non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</p:grpSp>
                  <p:cxnSp>
                    <p:nvCxnSpPr>
                      <p:cNvPr id="34" name="Straight Connector 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3574209" y="790178"/>
                        <a:ext cx="296863" cy="1290638"/>
                      </a:xfrm>
                      <a:prstGeom prst="line">
                        <a:avLst/>
                      </a:prstGeom>
                      <a:noFill/>
                      <a:ln w="38100" algn="ctr">
                        <a:solidFill>
                          <a:srgbClr val="FF0000"/>
                        </a:solidFill>
                        <a:prstDash val="sysDash"/>
                        <a:miter lim="800000"/>
                        <a:headEnd/>
                        <a:tailEnd type="non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cxnSp>
                  <p:nvCxnSpPr>
                    <p:cNvPr id="36" name="Straight Connector 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755961" y="1477168"/>
                      <a:ext cx="938213" cy="307975"/>
                    </a:xfrm>
                    <a:prstGeom prst="line">
                      <a:avLst/>
                    </a:prstGeom>
                    <a:noFill/>
                    <a:ln w="38100" algn="ctr">
                      <a:solidFill>
                        <a:srgbClr val="FF0000"/>
                      </a:solidFill>
                      <a:prstDash val="sysDash"/>
                      <a:miter lim="800000"/>
                      <a:headEnd/>
                      <a:tailEnd type="none" w="lg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38" name="Straight Connector 1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245225" y="3802856"/>
                    <a:ext cx="58362" cy="894650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FF0000"/>
                    </a:solidFill>
                    <a:prstDash val="sysDash"/>
                    <a:miter lim="800000"/>
                    <a:headEnd/>
                    <a:tailEnd type="non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40" name="Straight Connector 8"/>
                <p:cNvCxnSpPr>
                  <a:cxnSpLocks noChangeShapeType="1"/>
                </p:cNvCxnSpPr>
                <p:nvPr/>
              </p:nvCxnSpPr>
              <p:spPr bwMode="auto">
                <a:xfrm>
                  <a:off x="3303587" y="3852466"/>
                  <a:ext cx="1462088" cy="246063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prstDash val="sysDash"/>
                  <a:miter lim="800000"/>
                  <a:headEnd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42" name="Straight Connector 9"/>
              <p:cNvCxnSpPr>
                <a:cxnSpLocks noChangeShapeType="1"/>
              </p:cNvCxnSpPr>
              <p:nvPr/>
            </p:nvCxnSpPr>
            <p:spPr bwMode="auto">
              <a:xfrm flipV="1">
                <a:off x="3295650" y="3733800"/>
                <a:ext cx="4324350" cy="112712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prstDash val="sysDash"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4" name="Straight Connector 11"/>
            <p:cNvCxnSpPr>
              <a:cxnSpLocks noChangeShapeType="1"/>
            </p:cNvCxnSpPr>
            <p:nvPr/>
          </p:nvCxnSpPr>
          <p:spPr bwMode="auto">
            <a:xfrm>
              <a:off x="6032873" y="3479380"/>
              <a:ext cx="1797050" cy="296863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prstDash val="sysDash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3811987" y="3902631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2895600" y="4038922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1951037" y="1524000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3630765" y="1293396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5757454" y="1892856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5410200" y="1107836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5590766" y="3902631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4777780" y="3505200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(9)</a:t>
            </a:r>
            <a:endParaRPr lang="en-US" dirty="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6417733" y="3184009"/>
            <a:ext cx="668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(10)</a:t>
            </a:r>
            <a:endParaRPr lang="en-US" dirty="0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3561161" y="4202668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D3D4-DFEC-497F-99D1-5FE1C3BF05F0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24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09600" y="368300"/>
            <a:ext cx="7234237" cy="6184900"/>
            <a:chOff x="609600" y="368300"/>
            <a:chExt cx="7234237" cy="6184900"/>
          </a:xfrm>
        </p:grpSpPr>
        <p:grpSp>
          <p:nvGrpSpPr>
            <p:cNvPr id="16" name="Group 15"/>
            <p:cNvGrpSpPr/>
            <p:nvPr/>
          </p:nvGrpSpPr>
          <p:grpSpPr>
            <a:xfrm>
              <a:off x="609600" y="368300"/>
              <a:ext cx="7234237" cy="6184900"/>
              <a:chOff x="609600" y="368300"/>
              <a:chExt cx="7234237" cy="61849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09600" y="368300"/>
                <a:ext cx="7234237" cy="6184900"/>
                <a:chOff x="609600" y="368300"/>
                <a:chExt cx="7234237" cy="61849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609600" y="368300"/>
                  <a:ext cx="7234237" cy="6184900"/>
                  <a:chOff x="609600" y="368300"/>
                  <a:chExt cx="7234237" cy="6184900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609600" y="368300"/>
                    <a:ext cx="7234237" cy="6184900"/>
                    <a:chOff x="609600" y="368300"/>
                    <a:chExt cx="7234237" cy="6184900"/>
                  </a:xfrm>
                </p:grpSpPr>
                <p:grpSp>
                  <p:nvGrpSpPr>
                    <p:cNvPr id="12" name="Group 11"/>
                    <p:cNvGrpSpPr/>
                    <p:nvPr/>
                  </p:nvGrpSpPr>
                  <p:grpSpPr>
                    <a:xfrm>
                      <a:off x="609600" y="368300"/>
                      <a:ext cx="7234237" cy="6184900"/>
                      <a:chOff x="609600" y="368300"/>
                      <a:chExt cx="7234237" cy="6184900"/>
                    </a:xfrm>
                  </p:grpSpPr>
                  <p:grpSp>
                    <p:nvGrpSpPr>
                      <p:cNvPr id="11" name="Group 10"/>
                      <p:cNvGrpSpPr/>
                      <p:nvPr/>
                    </p:nvGrpSpPr>
                    <p:grpSpPr>
                      <a:xfrm>
                        <a:off x="609600" y="368300"/>
                        <a:ext cx="7234237" cy="6184900"/>
                        <a:chOff x="609600" y="368300"/>
                        <a:chExt cx="7234237" cy="6184900"/>
                      </a:xfrm>
                    </p:grpSpPr>
                    <p:grpSp>
                      <p:nvGrpSpPr>
                        <p:cNvPr id="10" name="Group 9"/>
                        <p:cNvGrpSpPr/>
                        <p:nvPr/>
                      </p:nvGrpSpPr>
                      <p:grpSpPr>
                        <a:xfrm>
                          <a:off x="609600" y="368300"/>
                          <a:ext cx="7234237" cy="6184900"/>
                          <a:chOff x="609600" y="368300"/>
                          <a:chExt cx="7234237" cy="6184900"/>
                        </a:xfrm>
                      </p:grpSpPr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609600" y="368300"/>
                            <a:ext cx="7234237" cy="6184900"/>
                            <a:chOff x="609600" y="368300"/>
                            <a:chExt cx="7234237" cy="6184900"/>
                          </a:xfrm>
                        </p:grpSpPr>
                        <p:grpSp>
                          <p:nvGrpSpPr>
                            <p:cNvPr id="8" name="Group 7"/>
                            <p:cNvGrpSpPr/>
                            <p:nvPr/>
                          </p:nvGrpSpPr>
                          <p:grpSpPr>
                            <a:xfrm>
                              <a:off x="609600" y="368300"/>
                              <a:ext cx="7234237" cy="6184900"/>
                              <a:chOff x="609600" y="368300"/>
                              <a:chExt cx="7234237" cy="6184900"/>
                            </a:xfrm>
                          </p:grpSpPr>
                          <p:grpSp>
                            <p:nvGrpSpPr>
                              <p:cNvPr id="7" name="Group 6"/>
                              <p:cNvGrpSpPr/>
                              <p:nvPr/>
                            </p:nvGrpSpPr>
                            <p:grpSpPr>
                              <a:xfrm>
                                <a:off x="609600" y="368300"/>
                                <a:ext cx="7234237" cy="6184900"/>
                                <a:chOff x="609600" y="368300"/>
                                <a:chExt cx="7234237" cy="6184900"/>
                              </a:xfrm>
                            </p:grpSpPr>
                            <p:grpSp>
                              <p:nvGrpSpPr>
                                <p:cNvPr id="6" name="Group 5"/>
                                <p:cNvGrpSpPr/>
                                <p:nvPr/>
                              </p:nvGrpSpPr>
                              <p:grpSpPr>
                                <a:xfrm>
                                  <a:off x="609600" y="368300"/>
                                  <a:ext cx="7234237" cy="6184900"/>
                                  <a:chOff x="1528763" y="231775"/>
                                  <a:chExt cx="7234237" cy="6184900"/>
                                </a:xfrm>
                              </p:grpSpPr>
                              <p:sp>
                                <p:nvSpPr>
                                  <p:cNvPr id="17412" name="Freeform 5"/>
                                  <p:cNvSpPr>
                                    <a:spLocks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2099422" y="665956"/>
                                    <a:ext cx="6635750" cy="5454650"/>
                                  </a:xfrm>
                                  <a:custGeom>
                                    <a:avLst/>
                                    <a:gdLst>
                                      <a:gd name="T0" fmla="*/ 2147483647 w 4179"/>
                                      <a:gd name="T1" fmla="*/ 2147483647 h 3436"/>
                                      <a:gd name="T2" fmla="*/ 2147483647 w 4179"/>
                                      <a:gd name="T3" fmla="*/ 2147483647 h 3436"/>
                                      <a:gd name="T4" fmla="*/ 2147483647 w 4179"/>
                                      <a:gd name="T5" fmla="*/ 2147483647 h 3436"/>
                                      <a:gd name="T6" fmla="*/ 2147483647 w 4179"/>
                                      <a:gd name="T7" fmla="*/ 2147483647 h 3436"/>
                                      <a:gd name="T8" fmla="*/ 2147483647 w 4179"/>
                                      <a:gd name="T9" fmla="*/ 0 h 3436"/>
                                      <a:gd name="T10" fmla="*/ 2147483647 w 4179"/>
                                      <a:gd name="T11" fmla="*/ 2147483647 h 3436"/>
                                      <a:gd name="T12" fmla="*/ 2147483647 w 4179"/>
                                      <a:gd name="T13" fmla="*/ 2147483647 h 3436"/>
                                      <a:gd name="T14" fmla="*/ 2147483647 w 4179"/>
                                      <a:gd name="T15" fmla="*/ 2147483647 h 3436"/>
                                      <a:gd name="T16" fmla="*/ 2147483647 w 4179"/>
                                      <a:gd name="T17" fmla="*/ 2147483647 h 3436"/>
                                      <a:gd name="T18" fmla="*/ 2147483647 w 4179"/>
                                      <a:gd name="T19" fmla="*/ 2147483647 h 3436"/>
                                      <a:gd name="T20" fmla="*/ 2147483647 w 4179"/>
                                      <a:gd name="T21" fmla="*/ 2147483647 h 3436"/>
                                      <a:gd name="T22" fmla="*/ 2147483647 w 4179"/>
                                      <a:gd name="T23" fmla="*/ 2147483647 h 3436"/>
                                      <a:gd name="T24" fmla="*/ 2147483647 w 4179"/>
                                      <a:gd name="T25" fmla="*/ 2147483647 h 3436"/>
                                      <a:gd name="T26" fmla="*/ 2147483647 w 4179"/>
                                      <a:gd name="T27" fmla="*/ 2147483647 h 3436"/>
                                      <a:gd name="T28" fmla="*/ 2147483647 w 4179"/>
                                      <a:gd name="T29" fmla="*/ 2147483647 h 3436"/>
                                      <a:gd name="T30" fmla="*/ 2147483647 w 4179"/>
                                      <a:gd name="T31" fmla="*/ 2147483647 h 3436"/>
                                      <a:gd name="T32" fmla="*/ 0 w 4179"/>
                                      <a:gd name="T33" fmla="*/ 2147483647 h 3436"/>
                                      <a:gd name="T34" fmla="*/ 2147483647 w 4179"/>
                                      <a:gd name="T35" fmla="*/ 2147483647 h 3436"/>
                                      <a:gd name="T36" fmla="*/ 2147483647 w 4179"/>
                                      <a:gd name="T37" fmla="*/ 2147483647 h 3436"/>
                                      <a:gd name="T38" fmla="*/ 0 60000 65536"/>
                                      <a:gd name="T39" fmla="*/ 0 60000 65536"/>
                                      <a:gd name="T40" fmla="*/ 0 60000 65536"/>
                                      <a:gd name="T41" fmla="*/ 0 60000 65536"/>
                                      <a:gd name="T42" fmla="*/ 0 60000 65536"/>
                                      <a:gd name="T43" fmla="*/ 0 60000 65536"/>
                                      <a:gd name="T44" fmla="*/ 0 60000 65536"/>
                                      <a:gd name="T45" fmla="*/ 0 60000 65536"/>
                                      <a:gd name="T46" fmla="*/ 0 60000 65536"/>
                                      <a:gd name="T47" fmla="*/ 0 60000 65536"/>
                                      <a:gd name="T48" fmla="*/ 0 60000 65536"/>
                                      <a:gd name="T49" fmla="*/ 0 60000 65536"/>
                                      <a:gd name="T50" fmla="*/ 0 60000 65536"/>
                                      <a:gd name="T51" fmla="*/ 0 60000 65536"/>
                                      <a:gd name="T52" fmla="*/ 0 60000 65536"/>
                                      <a:gd name="T53" fmla="*/ 0 60000 65536"/>
                                      <a:gd name="T54" fmla="*/ 0 60000 65536"/>
                                      <a:gd name="T55" fmla="*/ 0 60000 65536"/>
                                      <a:gd name="T56" fmla="*/ 0 60000 65536"/>
                                    </a:gdLst>
                                    <a:ahLst/>
                                    <a:cxnLst>
                                      <a:cxn ang="T38">
                                        <a:pos x="T0" y="T1"/>
                                      </a:cxn>
                                      <a:cxn ang="T39">
                                        <a:pos x="T2" y="T3"/>
                                      </a:cxn>
                                      <a:cxn ang="T40">
                                        <a:pos x="T4" y="T5"/>
                                      </a:cxn>
                                      <a:cxn ang="T41">
                                        <a:pos x="T6" y="T7"/>
                                      </a:cxn>
                                      <a:cxn ang="T42">
                                        <a:pos x="T8" y="T9"/>
                                      </a:cxn>
                                      <a:cxn ang="T43">
                                        <a:pos x="T10" y="T11"/>
                                      </a:cxn>
                                      <a:cxn ang="T44">
                                        <a:pos x="T12" y="T13"/>
                                      </a:cxn>
                                      <a:cxn ang="T45">
                                        <a:pos x="T14" y="T15"/>
                                      </a:cxn>
                                      <a:cxn ang="T46">
                                        <a:pos x="T16" y="T17"/>
                                      </a:cxn>
                                      <a:cxn ang="T47">
                                        <a:pos x="T18" y="T19"/>
                                      </a:cxn>
                                      <a:cxn ang="T48">
                                        <a:pos x="T20" y="T21"/>
                                      </a:cxn>
                                      <a:cxn ang="T49">
                                        <a:pos x="T22" y="T23"/>
                                      </a:cxn>
                                      <a:cxn ang="T50">
                                        <a:pos x="T24" y="T25"/>
                                      </a:cxn>
                                      <a:cxn ang="T51">
                                        <a:pos x="T26" y="T27"/>
                                      </a:cxn>
                                      <a:cxn ang="T52">
                                        <a:pos x="T28" y="T29"/>
                                      </a:cxn>
                                      <a:cxn ang="T53">
                                        <a:pos x="T30" y="T31"/>
                                      </a:cxn>
                                      <a:cxn ang="T54">
                                        <a:pos x="T32" y="T33"/>
                                      </a:cxn>
                                      <a:cxn ang="T55">
                                        <a:pos x="T34" y="T35"/>
                                      </a:cxn>
                                      <a:cxn ang="T56">
                                        <a:pos x="T36" y="T37"/>
                                      </a:cxn>
                                    </a:cxnLst>
                                    <a:rect l="0" t="0" r="r" b="b"/>
                                    <a:pathLst>
                                      <a:path w="4179" h="3436">
                                        <a:moveTo>
                                          <a:pt x="400" y="3436"/>
                                        </a:moveTo>
                                        <a:lnTo>
                                          <a:pt x="2286" y="2097"/>
                                        </a:lnTo>
                                        <a:lnTo>
                                          <a:pt x="2686" y="2840"/>
                                        </a:lnTo>
                                        <a:lnTo>
                                          <a:pt x="4179" y="1853"/>
                                        </a:lnTo>
                                        <a:lnTo>
                                          <a:pt x="2816" y="0"/>
                                        </a:lnTo>
                                        <a:lnTo>
                                          <a:pt x="2277" y="1126"/>
                                        </a:lnTo>
                                        <a:lnTo>
                                          <a:pt x="2653" y="759"/>
                                        </a:lnTo>
                                        <a:lnTo>
                                          <a:pt x="3037" y="1681"/>
                                        </a:lnTo>
                                        <a:lnTo>
                                          <a:pt x="1902" y="1526"/>
                                        </a:lnTo>
                                        <a:lnTo>
                                          <a:pt x="1510" y="783"/>
                                        </a:lnTo>
                                        <a:lnTo>
                                          <a:pt x="2245" y="579"/>
                                        </a:lnTo>
                                        <a:lnTo>
                                          <a:pt x="1681" y="16"/>
                                        </a:lnTo>
                                        <a:lnTo>
                                          <a:pt x="343" y="416"/>
                                        </a:lnTo>
                                        <a:lnTo>
                                          <a:pt x="547" y="979"/>
                                        </a:lnTo>
                                        <a:lnTo>
                                          <a:pt x="922" y="595"/>
                                        </a:lnTo>
                                        <a:lnTo>
                                          <a:pt x="1339" y="1910"/>
                                        </a:lnTo>
                                        <a:lnTo>
                                          <a:pt x="0" y="1738"/>
                                        </a:lnTo>
                                        <a:lnTo>
                                          <a:pt x="1322" y="2473"/>
                                        </a:lnTo>
                                        <a:lnTo>
                                          <a:pt x="400" y="3436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rgbClr val="CCFFFF"/>
                                  </a:solidFill>
                                  <a:ln w="38100" cap="flat" cmpd="sng">
                                    <a:solidFill>
                                      <a:schemeClr val="tx1"/>
                                    </a:solidFill>
                                    <a:prstDash val="solid"/>
                                    <a:miter lim="800000"/>
                                    <a:headEnd type="none" w="med" len="med"/>
                                    <a:tailEnd type="none" w="lg" len="med"/>
                                  </a:ln>
                                  <a:effectLst/>
                                  <a:extLs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wrap="none" anchor="ctr"/>
                                  <a:lstStyle/>
                                  <a:p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5" name="Group 4"/>
                                  <p:cNvGrpSpPr/>
                                  <p:nvPr/>
                                </p:nvGrpSpPr>
                                <p:grpSpPr>
                                  <a:xfrm>
                                    <a:off x="1528763" y="231775"/>
                                    <a:ext cx="7234237" cy="6184900"/>
                                    <a:chOff x="1528763" y="231775"/>
                                    <a:chExt cx="7234237" cy="6184900"/>
                                  </a:xfrm>
                                </p:grpSpPr>
                                <p:sp>
                                  <p:nvSpPr>
                                    <p:cNvPr id="17413" name="Text Box 6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466975" y="6049963"/>
                                      <a:ext cx="298450" cy="36671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CC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38100">
                                          <a:solidFill>
                                            <a:schemeClr val="tx1"/>
                                          </a:solidFill>
                                          <a:miter lim="800000"/>
                                          <a:headEnd/>
                                          <a:tailEnd type="none" w="lg" len="med"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 anchor="ctr">
                                      <a:spAutoFit/>
                                    </a:bodyPr>
                                    <a:lstStyle>
                                      <a:lvl1pPr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1pPr>
                                      <a:lvl2pPr marL="742950" indent="-28575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2pPr>
                                      <a:lvl3pPr marL="11430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3pPr>
                                      <a:lvl4pPr marL="16002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4pPr>
                                      <a:lvl5pPr marL="20574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9pPr>
                                    </a:lstStyle>
                                    <a:p>
                                      <a:pPr algn="ctr" eaLnBrk="1" hangingPunct="1"/>
                                      <a:r>
                                        <a:rPr lang="en-US"/>
                                        <a:t>0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7414" name="Text Box 7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8464550" y="3752850"/>
                                      <a:ext cx="298450" cy="36671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CC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38100">
                                          <a:solidFill>
                                            <a:schemeClr val="tx1"/>
                                          </a:solidFill>
                                          <a:miter lim="800000"/>
                                          <a:headEnd/>
                                          <a:tailEnd type="none" w="lg" len="med"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 anchor="ctr">
                                      <a:spAutoFit/>
                                    </a:bodyPr>
                                    <a:lstStyle>
                                      <a:lvl1pPr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1pPr>
                                      <a:lvl2pPr marL="742950" indent="-28575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2pPr>
                                      <a:lvl3pPr marL="11430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3pPr>
                                      <a:lvl4pPr marL="16002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4pPr>
                                      <a:lvl5pPr marL="20574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9pPr>
                                    </a:lstStyle>
                                    <a:p>
                                      <a:pPr algn="ctr" eaLnBrk="1" hangingPunct="1"/>
                                      <a:r>
                                        <a:rPr lang="en-US"/>
                                        <a:t>3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7415" name="Text Box 8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6205538" y="5187950"/>
                                      <a:ext cx="298450" cy="36671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CC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38100">
                                          <a:solidFill>
                                            <a:schemeClr val="tx1"/>
                                          </a:solidFill>
                                          <a:miter lim="800000"/>
                                          <a:headEnd/>
                                          <a:tailEnd type="none" w="lg" len="med"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 anchor="ctr">
                                      <a:spAutoFit/>
                                    </a:bodyPr>
                                    <a:lstStyle>
                                      <a:lvl1pPr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1pPr>
                                      <a:lvl2pPr marL="742950" indent="-28575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2pPr>
                                      <a:lvl3pPr marL="11430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3pPr>
                                      <a:lvl4pPr marL="16002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4pPr>
                                      <a:lvl5pPr marL="20574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9pPr>
                                    </a:lstStyle>
                                    <a:p>
                                      <a:pPr algn="ctr" eaLnBrk="1" hangingPunct="1"/>
                                      <a:r>
                                        <a:rPr lang="en-US"/>
                                        <a:t>2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7416" name="Text Box 9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5453063" y="4135438"/>
                                      <a:ext cx="298450" cy="36671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CC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38100">
                                          <a:solidFill>
                                            <a:schemeClr val="tx1"/>
                                          </a:solidFill>
                                          <a:miter lim="800000"/>
                                          <a:headEnd/>
                                          <a:tailEnd type="none" w="lg" len="med"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 anchor="ctr">
                                      <a:spAutoFit/>
                                    </a:bodyPr>
                                    <a:lstStyle>
                                      <a:lvl1pPr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1pPr>
                                      <a:lvl2pPr marL="742950" indent="-28575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2pPr>
                                      <a:lvl3pPr marL="11430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3pPr>
                                      <a:lvl4pPr marL="16002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4pPr>
                                      <a:lvl5pPr marL="20574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9pPr>
                                    </a:lstStyle>
                                    <a:p>
                                      <a:pPr algn="ctr" eaLnBrk="1" hangingPunct="1"/>
                                      <a:r>
                                        <a:rPr lang="en-US"/>
                                        <a:t>1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7417" name="Text Box 10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6416675" y="2859088"/>
                                      <a:ext cx="298450" cy="36671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CC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38100">
                                          <a:solidFill>
                                            <a:schemeClr val="tx1"/>
                                          </a:solidFill>
                                          <a:miter lim="800000"/>
                                          <a:headEnd/>
                                          <a:tailEnd type="none" w="lg" len="med"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 anchor="ctr">
                                      <a:spAutoFit/>
                                    </a:bodyPr>
                                    <a:lstStyle>
                                      <a:lvl1pPr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1pPr>
                                      <a:lvl2pPr marL="742950" indent="-28575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2pPr>
                                      <a:lvl3pPr marL="11430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3pPr>
                                      <a:lvl4pPr marL="16002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4pPr>
                                      <a:lvl5pPr marL="20574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9pPr>
                                    </a:lstStyle>
                                    <a:p>
                                      <a:pPr algn="ctr" eaLnBrk="1" hangingPunct="1"/>
                                      <a:r>
                                        <a:rPr lang="en-US"/>
                                        <a:t>7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7418" name="Text Box 11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6013450" y="1974850"/>
                                      <a:ext cx="298450" cy="36671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CC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38100">
                                          <a:solidFill>
                                            <a:schemeClr val="tx1"/>
                                          </a:solidFill>
                                          <a:miter lim="800000"/>
                                          <a:headEnd/>
                                          <a:tailEnd type="none" w="lg" len="med"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 anchor="ctr">
                                      <a:spAutoFit/>
                                    </a:bodyPr>
                                    <a:lstStyle>
                                      <a:lvl1pPr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1pPr>
                                      <a:lvl2pPr marL="742950" indent="-28575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2pPr>
                                      <a:lvl3pPr marL="11430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3pPr>
                                      <a:lvl4pPr marL="16002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4pPr>
                                      <a:lvl5pPr marL="20574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9pPr>
                                    </a:lstStyle>
                                    <a:p>
                                      <a:pPr algn="ctr" eaLnBrk="1" hangingPunct="1"/>
                                      <a:r>
                                        <a:rPr lang="en-US"/>
                                        <a:t>6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7419" name="Text Box 12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5400675" y="2386013"/>
                                      <a:ext cx="298450" cy="36671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CC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38100">
                                          <a:solidFill>
                                            <a:schemeClr val="tx1"/>
                                          </a:solidFill>
                                          <a:miter lim="800000"/>
                                          <a:headEnd/>
                                          <a:tailEnd type="none" w="lg" len="med"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 anchor="ctr">
                                      <a:spAutoFit/>
                                    </a:bodyPr>
                                    <a:lstStyle>
                                      <a:lvl1pPr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1pPr>
                                      <a:lvl2pPr marL="742950" indent="-28575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2pPr>
                                      <a:lvl3pPr marL="11430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3pPr>
                                      <a:lvl4pPr marL="16002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4pPr>
                                      <a:lvl5pPr marL="20574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9pPr>
                                    </a:lstStyle>
                                    <a:p>
                                      <a:pPr algn="ctr" eaLnBrk="1" hangingPunct="1"/>
                                      <a:r>
                                        <a:rPr lang="en-US"/>
                                        <a:t>5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7420" name="Text Box 13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6589713" y="231775"/>
                                      <a:ext cx="298450" cy="36671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CC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38100">
                                          <a:solidFill>
                                            <a:schemeClr val="tx1"/>
                                          </a:solidFill>
                                          <a:miter lim="800000"/>
                                          <a:headEnd/>
                                          <a:tailEnd type="none" w="lg" len="med"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 anchor="ctr">
                                      <a:spAutoFit/>
                                    </a:bodyPr>
                                    <a:lstStyle>
                                      <a:lvl1pPr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1pPr>
                                      <a:lvl2pPr marL="742950" indent="-28575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2pPr>
                                      <a:lvl3pPr marL="11430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3pPr>
                                      <a:lvl4pPr marL="16002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4pPr>
                                      <a:lvl5pPr marL="20574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9pPr>
                                    </a:lstStyle>
                                    <a:p>
                                      <a:pPr algn="ctr" eaLnBrk="1" hangingPunct="1"/>
                                      <a:r>
                                        <a:rPr lang="en-US"/>
                                        <a:t>4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7421" name="Text Box 14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5495925" y="1104900"/>
                                      <a:ext cx="441325" cy="36671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CC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38100">
                                          <a:solidFill>
                                            <a:schemeClr val="tx1"/>
                                          </a:solidFill>
                                          <a:miter lim="800000"/>
                                          <a:headEnd/>
                                          <a:tailEnd type="none" w="lg" len="med"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anchor="ctr">
                                      <a:spAutoFit/>
                                    </a:bodyPr>
                                    <a:lstStyle>
                                      <a:lvl1pPr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1pPr>
                                      <a:lvl2pPr marL="742950" indent="-28575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2pPr>
                                      <a:lvl3pPr marL="11430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3pPr>
                                      <a:lvl4pPr marL="16002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4pPr>
                                      <a:lvl5pPr marL="20574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9pPr>
                                    </a:lstStyle>
                                    <a:p>
                                      <a:pPr algn="ctr" eaLnBrk="1" hangingPunct="1"/>
                                      <a:r>
                                        <a:rPr lang="en-US"/>
                                        <a:t>10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7422" name="Text Box 15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4521200" y="1768475"/>
                                      <a:ext cx="298450" cy="36671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CC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38100">
                                          <a:solidFill>
                                            <a:schemeClr val="tx1"/>
                                          </a:solidFill>
                                          <a:miter lim="800000"/>
                                          <a:headEnd/>
                                          <a:tailEnd type="none" w="lg" len="med"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 anchor="ctr">
                                      <a:spAutoFit/>
                                    </a:bodyPr>
                                    <a:lstStyle>
                                      <a:lvl1pPr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1pPr>
                                      <a:lvl2pPr marL="742950" indent="-28575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2pPr>
                                      <a:lvl3pPr marL="11430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3pPr>
                                      <a:lvl4pPr marL="16002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4pPr>
                                      <a:lvl5pPr marL="20574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9pPr>
                                    </a:lstStyle>
                                    <a:p>
                                      <a:pPr algn="ctr" eaLnBrk="1" hangingPunct="1"/>
                                      <a:r>
                                        <a:rPr lang="en-US"/>
                                        <a:t>9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7423" name="Text Box 16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5062538" y="2728913"/>
                                      <a:ext cx="298450" cy="36671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CC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38100">
                                          <a:solidFill>
                                            <a:schemeClr val="tx1"/>
                                          </a:solidFill>
                                          <a:miter lim="800000"/>
                                          <a:headEnd/>
                                          <a:tailEnd type="none" w="lg" len="med"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 anchor="ctr">
                                      <a:spAutoFit/>
                                    </a:bodyPr>
                                    <a:lstStyle>
                                      <a:lvl1pPr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1pPr>
                                      <a:lvl2pPr marL="742950" indent="-28575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2pPr>
                                      <a:lvl3pPr marL="11430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3pPr>
                                      <a:lvl4pPr marL="16002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4pPr>
                                      <a:lvl5pPr marL="20574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9pPr>
                                    </a:lstStyle>
                                    <a:p>
                                      <a:pPr algn="ctr" eaLnBrk="1" hangingPunct="1"/>
                                      <a:r>
                                        <a:rPr lang="en-US"/>
                                        <a:t>8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7424" name="Text Box 17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4818063" y="330200"/>
                                      <a:ext cx="506412" cy="36671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CC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38100">
                                          <a:solidFill>
                                            <a:schemeClr val="tx1"/>
                                          </a:solidFill>
                                          <a:miter lim="800000"/>
                                          <a:headEnd/>
                                          <a:tailEnd type="none" w="lg" len="med"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anchor="ctr">
                                      <a:spAutoFit/>
                                    </a:bodyPr>
                                    <a:lstStyle>
                                      <a:lvl1pPr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1pPr>
                                      <a:lvl2pPr marL="742950" indent="-28575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2pPr>
                                      <a:lvl3pPr marL="11430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3pPr>
                                      <a:lvl4pPr marL="16002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4pPr>
                                      <a:lvl5pPr marL="20574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9pPr>
                                    </a:lstStyle>
                                    <a:p>
                                      <a:pPr algn="ctr" eaLnBrk="1" hangingPunct="1"/>
                                      <a:r>
                                        <a:rPr lang="en-US"/>
                                        <a:t>11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7425" name="Text Box 18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649538" y="2217738"/>
                                      <a:ext cx="622300" cy="36671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CC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38100">
                                          <a:solidFill>
                                            <a:schemeClr val="tx1"/>
                                          </a:solidFill>
                                          <a:miter lim="800000"/>
                                          <a:headEnd/>
                                          <a:tailEnd type="none" w="lg" len="med"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anchor="ctr">
                                      <a:spAutoFit/>
                                    </a:bodyPr>
                                    <a:lstStyle>
                                      <a:lvl1pPr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1pPr>
                                      <a:lvl2pPr marL="742950" indent="-28575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2pPr>
                                      <a:lvl3pPr marL="11430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3pPr>
                                      <a:lvl4pPr marL="16002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4pPr>
                                      <a:lvl5pPr marL="20574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9pPr>
                                    </a:lstStyle>
                                    <a:p>
                                      <a:pPr algn="ctr" eaLnBrk="1" hangingPunct="1"/>
                                      <a:r>
                                        <a:rPr lang="en-US"/>
                                        <a:t>13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7426" name="Text Box 19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220913" y="906463"/>
                                      <a:ext cx="649287" cy="36671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CC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38100">
                                          <a:solidFill>
                                            <a:schemeClr val="tx1"/>
                                          </a:solidFill>
                                          <a:miter lim="800000"/>
                                          <a:headEnd/>
                                          <a:tailEnd type="none" w="lg" len="med"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anchor="ctr">
                                      <a:spAutoFit/>
                                    </a:bodyPr>
                                    <a:lstStyle>
                                      <a:lvl1pPr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1pPr>
                                      <a:lvl2pPr marL="742950" indent="-28575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2pPr>
                                      <a:lvl3pPr marL="11430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3pPr>
                                      <a:lvl4pPr marL="16002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4pPr>
                                      <a:lvl5pPr marL="20574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9pPr>
                                    </a:lstStyle>
                                    <a:p>
                                      <a:pPr algn="ctr" eaLnBrk="1" hangingPunct="1"/>
                                      <a:r>
                                        <a:rPr lang="en-US" dirty="0"/>
                                        <a:t>12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7427" name="Text Box 20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3500438" y="4418013"/>
                                      <a:ext cx="493712" cy="36671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CC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38100">
                                          <a:solidFill>
                                            <a:schemeClr val="tx1"/>
                                          </a:solidFill>
                                          <a:miter lim="800000"/>
                                          <a:headEnd/>
                                          <a:tailEnd type="none" w="lg" len="med"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anchor="ctr">
                                      <a:spAutoFit/>
                                    </a:bodyPr>
                                    <a:lstStyle>
                                      <a:lvl1pPr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1pPr>
                                      <a:lvl2pPr marL="742950" indent="-28575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2pPr>
                                      <a:lvl3pPr marL="11430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3pPr>
                                      <a:lvl4pPr marL="16002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4pPr>
                                      <a:lvl5pPr marL="20574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9pPr>
                                    </a:lstStyle>
                                    <a:p>
                                      <a:pPr algn="ctr" eaLnBrk="1" hangingPunct="1"/>
                                      <a:r>
                                        <a:rPr lang="en-US"/>
                                        <a:t>17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7428" name="Text Box 21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528763" y="3209925"/>
                                      <a:ext cx="557212" cy="36671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CC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38100">
                                          <a:solidFill>
                                            <a:schemeClr val="tx1"/>
                                          </a:solidFill>
                                          <a:miter lim="800000"/>
                                          <a:headEnd/>
                                          <a:tailEnd type="none" w="lg" len="med"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anchor="ctr">
                                      <a:spAutoFit/>
                                    </a:bodyPr>
                                    <a:lstStyle>
                                      <a:lvl1pPr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1pPr>
                                      <a:lvl2pPr marL="742950" indent="-28575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2pPr>
                                      <a:lvl3pPr marL="11430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3pPr>
                                      <a:lvl4pPr marL="16002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4pPr>
                                      <a:lvl5pPr marL="20574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9pPr>
                                    </a:lstStyle>
                                    <a:p>
                                      <a:pPr algn="ctr" eaLnBrk="1" hangingPunct="1"/>
                                      <a:r>
                                        <a:rPr lang="en-US"/>
                                        <a:t>16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7429" name="Text Box 22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3587750" y="3232150"/>
                                      <a:ext cx="584200" cy="36671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CC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38100">
                                          <a:solidFill>
                                            <a:schemeClr val="tx1"/>
                                          </a:solidFill>
                                          <a:miter lim="800000"/>
                                          <a:headEnd/>
                                          <a:tailEnd type="none" w="lg" len="med"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anchor="ctr">
                                      <a:spAutoFit/>
                                    </a:bodyPr>
                                    <a:lstStyle>
                                      <a:lvl1pPr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1pPr>
                                      <a:lvl2pPr marL="742950" indent="-28575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2pPr>
                                      <a:lvl3pPr marL="11430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3pPr>
                                      <a:lvl4pPr marL="16002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4pPr>
                                      <a:lvl5pPr marL="20574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9pPr>
                                    </a:lstStyle>
                                    <a:p>
                                      <a:pPr algn="ctr" eaLnBrk="1" hangingPunct="1"/>
                                      <a:r>
                                        <a:rPr lang="en-US"/>
                                        <a:t>15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17430" name="Text Box 23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3233738" y="1758950"/>
                                      <a:ext cx="531812" cy="36671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CC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38100">
                                          <a:solidFill>
                                            <a:schemeClr val="tx1"/>
                                          </a:solidFill>
                                          <a:miter lim="800000"/>
                                          <a:headEnd/>
                                          <a:tailEnd type="none" w="lg" len="med"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anchor="ctr">
                                      <a:spAutoFit/>
                                    </a:bodyPr>
                                    <a:lstStyle>
                                      <a:lvl1pPr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1pPr>
                                      <a:lvl2pPr marL="742950" indent="-28575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2pPr>
                                      <a:lvl3pPr marL="11430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3pPr>
                                      <a:lvl4pPr marL="16002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4pPr>
                                      <a:lvl5pPr marL="20574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Times New Roman" pitchFamily="18" charset="0"/>
                                        </a:defRPr>
                                      </a:lvl9pPr>
                                    </a:lstStyle>
                                    <a:p>
                                      <a:pPr algn="ctr" eaLnBrk="1" hangingPunct="1"/>
                                      <a:r>
                                        <a:rPr lang="en-US"/>
                                        <a:t>14</a:t>
                                      </a:r>
                                    </a:p>
                                  </p:txBody>
                                </p:sp>
                              </p:grpSp>
                            </p:grpSp>
                            <p:cxnSp>
                              <p:nvCxnSpPr>
                                <p:cNvPr id="26" name="Straight Connector 2"/>
                                <p:cNvCxnSpPr>
                                  <a:cxnSpLocks noChangeShapeType="1"/>
                                </p:cNvCxnSpPr>
                                <p:nvPr/>
                              </p:nvCxnSpPr>
                              <p:spPr bwMode="auto">
                                <a:xfrm flipV="1">
                                  <a:off x="3303587" y="4171157"/>
                                  <a:ext cx="1476375" cy="56673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38100" algn="ctr">
                                  <a:solidFill>
                                    <a:srgbClr val="FF0000"/>
                                  </a:solidFill>
                                  <a:prstDash val="sysDash"/>
                                  <a:miter lim="800000"/>
                                  <a:headEnd/>
                                  <a:tailEnd type="none" w="lg" len="med"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cxnSp>
                          </p:grpSp>
                          <p:cxnSp>
                            <p:nvCxnSpPr>
                              <p:cNvPr id="28" name="Straight Connector 3"/>
                              <p:cNvCxnSpPr>
                                <a:cxnSpLocks noChangeShapeType="1"/>
                              </p:cNvCxnSpPr>
                              <p:nvPr/>
                            </p:nvCxnSpPr>
                            <p:spPr bwMode="auto">
                              <a:xfrm flipV="1">
                                <a:off x="4824412" y="3727053"/>
                                <a:ext cx="3019425" cy="385763"/>
                              </a:xfrm>
                              <a:prstGeom prst="line">
                                <a:avLst/>
                              </a:prstGeom>
                              <a:noFill/>
                              <a:ln w="38100" algn="ctr">
                                <a:solidFill>
                                  <a:srgbClr val="FF0000"/>
                                </a:solidFill>
                                <a:prstDash val="sysDash"/>
                                <a:miter lim="800000"/>
                                <a:headEnd/>
                                <a:tailEnd type="none" w="lg" len="med"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cxnSp>
                        </p:grpSp>
                        <p:cxnSp>
                          <p:nvCxnSpPr>
                            <p:cNvPr id="30" name="Straight Connector 4"/>
                            <p:cNvCxnSpPr>
                              <a:cxnSpLocks noChangeShapeType="1"/>
                            </p:cNvCxnSpPr>
                            <p:nvPr/>
                          </p:nvCxnSpPr>
                          <p:spPr bwMode="auto">
                            <a:xfrm flipV="1">
                              <a:off x="5415989" y="819804"/>
                              <a:ext cx="234950" cy="1169988"/>
                            </a:xfrm>
                            <a:prstGeom prst="line">
                              <a:avLst/>
                            </a:prstGeom>
                            <a:noFill/>
                            <a:ln w="38100" algn="ctr">
                              <a:solidFill>
                                <a:srgbClr val="FF0000"/>
                              </a:solidFill>
                              <a:prstDash val="sysDash"/>
                              <a:miter lim="800000"/>
                              <a:headEnd/>
                              <a:tailEnd type="none" w="lg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cxnSp>
                      </p:grpSp>
                      <p:cxnSp>
                        <p:nvCxnSpPr>
                          <p:cNvPr id="32" name="Straight Connector 5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H="1" flipV="1">
                            <a:off x="5664386" y="802481"/>
                            <a:ext cx="333375" cy="2700338"/>
                          </a:xfrm>
                          <a:prstGeom prst="line">
                            <a:avLst/>
                          </a:prstGeom>
                          <a:noFill/>
                          <a:ln w="38100" algn="ctr">
                            <a:solidFill>
                              <a:srgbClr val="FF0000"/>
                            </a:solidFill>
                            <a:prstDash val="sysDash"/>
                            <a:miter lim="800000"/>
                            <a:headEnd/>
                            <a:tailEnd type="non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cxnSp>
                    </p:grpSp>
                    <p:cxnSp>
                      <p:nvCxnSpPr>
                        <p:cNvPr id="34" name="Straight Connector 7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H="1">
                          <a:off x="3574209" y="790178"/>
                          <a:ext cx="296863" cy="1290638"/>
                        </a:xfrm>
                        <a:prstGeom prst="line">
                          <a:avLst/>
                        </a:prstGeom>
                        <a:noFill/>
                        <a:ln w="38100" algn="ctr">
                          <a:solidFill>
                            <a:srgbClr val="FF0000"/>
                          </a:solidFill>
                          <a:prstDash val="sysDash"/>
                          <a:miter lim="800000"/>
                          <a:headEnd/>
                          <a:tailEnd type="non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</p:grpSp>
                  <p:cxnSp>
                    <p:nvCxnSpPr>
                      <p:cNvPr id="36" name="Straight Connector 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755961" y="1477168"/>
                        <a:ext cx="938213" cy="307975"/>
                      </a:xfrm>
                      <a:prstGeom prst="line">
                        <a:avLst/>
                      </a:prstGeom>
                      <a:noFill/>
                      <a:ln w="38100" algn="ctr">
                        <a:solidFill>
                          <a:srgbClr val="FF0000"/>
                        </a:solidFill>
                        <a:prstDash val="sysDash"/>
                        <a:miter lim="800000"/>
                        <a:headEnd/>
                        <a:tailEnd type="non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cxnSp>
                  <p:nvCxnSpPr>
                    <p:cNvPr id="38" name="Straight Connector 10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245225" y="3802856"/>
                      <a:ext cx="58362" cy="894650"/>
                    </a:xfrm>
                    <a:prstGeom prst="line">
                      <a:avLst/>
                    </a:prstGeom>
                    <a:noFill/>
                    <a:ln w="38100" algn="ctr">
                      <a:solidFill>
                        <a:srgbClr val="FF0000"/>
                      </a:solidFill>
                      <a:prstDash val="sysDash"/>
                      <a:miter lim="800000"/>
                      <a:headEnd/>
                      <a:tailEnd type="none" w="lg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40" name="Straight Connector 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03587" y="3852466"/>
                    <a:ext cx="1462088" cy="246063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FF0000"/>
                    </a:solidFill>
                    <a:prstDash val="sysDash"/>
                    <a:miter lim="800000"/>
                    <a:headEnd/>
                    <a:tailEnd type="non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42" name="Straight Connector 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295650" y="3733800"/>
                  <a:ext cx="4324350" cy="112712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prstDash val="sysDash"/>
                  <a:miter lim="800000"/>
                  <a:headEnd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44" name="Straight Connector 11"/>
              <p:cNvCxnSpPr>
                <a:cxnSpLocks noChangeShapeType="1"/>
              </p:cNvCxnSpPr>
              <p:nvPr/>
            </p:nvCxnSpPr>
            <p:spPr bwMode="auto">
              <a:xfrm>
                <a:off x="6032873" y="3479380"/>
                <a:ext cx="1797050" cy="296863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prstDash val="sysDash"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6" name="Straight Connector 12"/>
            <p:cNvCxnSpPr>
              <a:cxnSpLocks noChangeShapeType="1"/>
            </p:cNvCxnSpPr>
            <p:nvPr/>
          </p:nvCxnSpPr>
          <p:spPr bwMode="auto">
            <a:xfrm flipV="1">
              <a:off x="2636837" y="839788"/>
              <a:ext cx="1231900" cy="903287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prstDash val="sysDash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3561161" y="4191000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4777780" y="3502819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(9)</a:t>
            </a:r>
            <a:endParaRPr lang="en-US" dirty="0"/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3820695" y="3880849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2859581" y="3975497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1878932" y="1558409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2668587" y="1055449"/>
            <a:ext cx="6270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3647030" y="1238806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5757453" y="1706095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5410200" y="1241425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6460622" y="3245081"/>
            <a:ext cx="6259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(10)</a:t>
            </a:r>
            <a:endParaRPr lang="en-US" dirty="0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5757454" y="3964598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945A-7815-4BC2-9ABF-60A8139FF58A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25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09600" y="368300"/>
            <a:ext cx="7234237" cy="6184900"/>
            <a:chOff x="609600" y="368300"/>
            <a:chExt cx="7234237" cy="6184900"/>
          </a:xfrm>
        </p:grpSpPr>
        <p:grpSp>
          <p:nvGrpSpPr>
            <p:cNvPr id="17" name="Group 16"/>
            <p:cNvGrpSpPr/>
            <p:nvPr/>
          </p:nvGrpSpPr>
          <p:grpSpPr>
            <a:xfrm>
              <a:off x="609600" y="368300"/>
              <a:ext cx="7234237" cy="6184900"/>
              <a:chOff x="609600" y="368300"/>
              <a:chExt cx="7234237" cy="61849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09600" y="368300"/>
                <a:ext cx="7234237" cy="6184900"/>
                <a:chOff x="609600" y="368300"/>
                <a:chExt cx="7234237" cy="61849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609600" y="368300"/>
                  <a:ext cx="7234237" cy="6184900"/>
                  <a:chOff x="609600" y="368300"/>
                  <a:chExt cx="7234237" cy="6184900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609600" y="368300"/>
                    <a:ext cx="7234237" cy="6184900"/>
                    <a:chOff x="609600" y="368300"/>
                    <a:chExt cx="7234237" cy="6184900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609600" y="368300"/>
                      <a:ext cx="7234237" cy="6184900"/>
                      <a:chOff x="609600" y="368300"/>
                      <a:chExt cx="7234237" cy="6184900"/>
                    </a:xfrm>
                  </p:grpSpPr>
                  <p:grpSp>
                    <p:nvGrpSpPr>
                      <p:cNvPr id="12" name="Group 11"/>
                      <p:cNvGrpSpPr/>
                      <p:nvPr/>
                    </p:nvGrpSpPr>
                    <p:grpSpPr>
                      <a:xfrm>
                        <a:off x="609600" y="368300"/>
                        <a:ext cx="7234237" cy="6184900"/>
                        <a:chOff x="609600" y="368300"/>
                        <a:chExt cx="7234237" cy="6184900"/>
                      </a:xfrm>
                    </p:grpSpPr>
                    <p:grpSp>
                      <p:nvGrpSpPr>
                        <p:cNvPr id="11" name="Group 10"/>
                        <p:cNvGrpSpPr/>
                        <p:nvPr/>
                      </p:nvGrpSpPr>
                      <p:grpSpPr>
                        <a:xfrm>
                          <a:off x="609600" y="368300"/>
                          <a:ext cx="7234237" cy="6184900"/>
                          <a:chOff x="609600" y="368300"/>
                          <a:chExt cx="7234237" cy="6184900"/>
                        </a:xfrm>
                      </p:grpSpPr>
                      <p:grpSp>
                        <p:nvGrpSpPr>
                          <p:cNvPr id="10" name="Group 9"/>
                          <p:cNvGrpSpPr/>
                          <p:nvPr/>
                        </p:nvGrpSpPr>
                        <p:grpSpPr>
                          <a:xfrm>
                            <a:off x="609600" y="368300"/>
                            <a:ext cx="7234237" cy="6184900"/>
                            <a:chOff x="609600" y="368300"/>
                            <a:chExt cx="7234237" cy="6184900"/>
                          </a:xfrm>
                        </p:grpSpPr>
                        <p:grpSp>
                          <p:nvGrpSpPr>
                            <p:cNvPr id="9" name="Group 8"/>
                            <p:cNvGrpSpPr/>
                            <p:nvPr/>
                          </p:nvGrpSpPr>
                          <p:grpSpPr>
                            <a:xfrm>
                              <a:off x="609600" y="368300"/>
                              <a:ext cx="7234237" cy="6184900"/>
                              <a:chOff x="609600" y="368300"/>
                              <a:chExt cx="7234237" cy="6184900"/>
                            </a:xfrm>
                          </p:grpSpPr>
                          <p:grpSp>
                            <p:nvGrpSpPr>
                              <p:cNvPr id="8" name="Group 7"/>
                              <p:cNvGrpSpPr/>
                              <p:nvPr/>
                            </p:nvGrpSpPr>
                            <p:grpSpPr>
                              <a:xfrm>
                                <a:off x="609600" y="368300"/>
                                <a:ext cx="7234237" cy="6184900"/>
                                <a:chOff x="609600" y="368300"/>
                                <a:chExt cx="7234237" cy="6184900"/>
                              </a:xfrm>
                            </p:grpSpPr>
                            <p:grpSp>
                              <p:nvGrpSpPr>
                                <p:cNvPr id="7" name="Group 6"/>
                                <p:cNvGrpSpPr/>
                                <p:nvPr/>
                              </p:nvGrpSpPr>
                              <p:grpSpPr>
                                <a:xfrm>
                                  <a:off x="609600" y="368300"/>
                                  <a:ext cx="7234237" cy="6184900"/>
                                  <a:chOff x="609600" y="368300"/>
                                  <a:chExt cx="7234237" cy="6184900"/>
                                </a:xfrm>
                              </p:grpSpPr>
                              <p:grpSp>
                                <p:nvGrpSpPr>
                                  <p:cNvPr id="6" name="Group 5"/>
                                  <p:cNvGrpSpPr/>
                                  <p:nvPr/>
                                </p:nvGrpSpPr>
                                <p:grpSpPr>
                                  <a:xfrm>
                                    <a:off x="609600" y="368300"/>
                                    <a:ext cx="7234237" cy="6184900"/>
                                    <a:chOff x="1528763" y="231775"/>
                                    <a:chExt cx="7234237" cy="6184900"/>
                                  </a:xfrm>
                                </p:grpSpPr>
                                <p:sp>
                                  <p:nvSpPr>
                                    <p:cNvPr id="17412" name="Freeform 5"/>
                                    <p:cNvSpPr>
                                      <a:spLocks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099422" y="665956"/>
                                      <a:ext cx="6635750" cy="5454650"/>
                                    </a:xfrm>
                                    <a:custGeom>
                                      <a:avLst/>
                                      <a:gdLst>
                                        <a:gd name="T0" fmla="*/ 2147483647 w 4179"/>
                                        <a:gd name="T1" fmla="*/ 2147483647 h 3436"/>
                                        <a:gd name="T2" fmla="*/ 2147483647 w 4179"/>
                                        <a:gd name="T3" fmla="*/ 2147483647 h 3436"/>
                                        <a:gd name="T4" fmla="*/ 2147483647 w 4179"/>
                                        <a:gd name="T5" fmla="*/ 2147483647 h 3436"/>
                                        <a:gd name="T6" fmla="*/ 2147483647 w 4179"/>
                                        <a:gd name="T7" fmla="*/ 2147483647 h 3436"/>
                                        <a:gd name="T8" fmla="*/ 2147483647 w 4179"/>
                                        <a:gd name="T9" fmla="*/ 0 h 3436"/>
                                        <a:gd name="T10" fmla="*/ 2147483647 w 4179"/>
                                        <a:gd name="T11" fmla="*/ 2147483647 h 3436"/>
                                        <a:gd name="T12" fmla="*/ 2147483647 w 4179"/>
                                        <a:gd name="T13" fmla="*/ 2147483647 h 3436"/>
                                        <a:gd name="T14" fmla="*/ 2147483647 w 4179"/>
                                        <a:gd name="T15" fmla="*/ 2147483647 h 3436"/>
                                        <a:gd name="T16" fmla="*/ 2147483647 w 4179"/>
                                        <a:gd name="T17" fmla="*/ 2147483647 h 3436"/>
                                        <a:gd name="T18" fmla="*/ 2147483647 w 4179"/>
                                        <a:gd name="T19" fmla="*/ 2147483647 h 3436"/>
                                        <a:gd name="T20" fmla="*/ 2147483647 w 4179"/>
                                        <a:gd name="T21" fmla="*/ 2147483647 h 3436"/>
                                        <a:gd name="T22" fmla="*/ 2147483647 w 4179"/>
                                        <a:gd name="T23" fmla="*/ 2147483647 h 3436"/>
                                        <a:gd name="T24" fmla="*/ 2147483647 w 4179"/>
                                        <a:gd name="T25" fmla="*/ 2147483647 h 3436"/>
                                        <a:gd name="T26" fmla="*/ 2147483647 w 4179"/>
                                        <a:gd name="T27" fmla="*/ 2147483647 h 3436"/>
                                        <a:gd name="T28" fmla="*/ 2147483647 w 4179"/>
                                        <a:gd name="T29" fmla="*/ 2147483647 h 3436"/>
                                        <a:gd name="T30" fmla="*/ 2147483647 w 4179"/>
                                        <a:gd name="T31" fmla="*/ 2147483647 h 3436"/>
                                        <a:gd name="T32" fmla="*/ 0 w 4179"/>
                                        <a:gd name="T33" fmla="*/ 2147483647 h 3436"/>
                                        <a:gd name="T34" fmla="*/ 2147483647 w 4179"/>
                                        <a:gd name="T35" fmla="*/ 2147483647 h 3436"/>
                                        <a:gd name="T36" fmla="*/ 2147483647 w 4179"/>
                                        <a:gd name="T37" fmla="*/ 2147483647 h 3436"/>
                                        <a:gd name="T38" fmla="*/ 0 60000 65536"/>
                                        <a:gd name="T39" fmla="*/ 0 60000 65536"/>
                                        <a:gd name="T40" fmla="*/ 0 60000 65536"/>
                                        <a:gd name="T41" fmla="*/ 0 60000 65536"/>
                                        <a:gd name="T42" fmla="*/ 0 60000 65536"/>
                                        <a:gd name="T43" fmla="*/ 0 60000 65536"/>
                                        <a:gd name="T44" fmla="*/ 0 60000 65536"/>
                                        <a:gd name="T45" fmla="*/ 0 60000 65536"/>
                                        <a:gd name="T46" fmla="*/ 0 60000 65536"/>
                                        <a:gd name="T47" fmla="*/ 0 60000 65536"/>
                                        <a:gd name="T48" fmla="*/ 0 60000 65536"/>
                                        <a:gd name="T49" fmla="*/ 0 60000 65536"/>
                                        <a:gd name="T50" fmla="*/ 0 60000 65536"/>
                                        <a:gd name="T51" fmla="*/ 0 60000 65536"/>
                                        <a:gd name="T52" fmla="*/ 0 60000 65536"/>
                                        <a:gd name="T53" fmla="*/ 0 60000 65536"/>
                                        <a:gd name="T54" fmla="*/ 0 60000 65536"/>
                                        <a:gd name="T55" fmla="*/ 0 60000 65536"/>
                                        <a:gd name="T56" fmla="*/ 0 60000 65536"/>
                                      </a:gdLst>
                                      <a:ahLst/>
                                      <a:cxnLst>
                                        <a:cxn ang="T38">
                                          <a:pos x="T0" y="T1"/>
                                        </a:cxn>
                                        <a:cxn ang="T39">
                                          <a:pos x="T2" y="T3"/>
                                        </a:cxn>
                                        <a:cxn ang="T40">
                                          <a:pos x="T4" y="T5"/>
                                        </a:cxn>
                                        <a:cxn ang="T41">
                                          <a:pos x="T6" y="T7"/>
                                        </a:cxn>
                                        <a:cxn ang="T42">
                                          <a:pos x="T8" y="T9"/>
                                        </a:cxn>
                                        <a:cxn ang="T43">
                                          <a:pos x="T10" y="T11"/>
                                        </a:cxn>
                                        <a:cxn ang="T44">
                                          <a:pos x="T12" y="T13"/>
                                        </a:cxn>
                                        <a:cxn ang="T45">
                                          <a:pos x="T14" y="T15"/>
                                        </a:cxn>
                                        <a:cxn ang="T46">
                                          <a:pos x="T16" y="T17"/>
                                        </a:cxn>
                                        <a:cxn ang="T47">
                                          <a:pos x="T18" y="T19"/>
                                        </a:cxn>
                                        <a:cxn ang="T48">
                                          <a:pos x="T20" y="T21"/>
                                        </a:cxn>
                                        <a:cxn ang="T49">
                                          <a:pos x="T22" y="T23"/>
                                        </a:cxn>
                                        <a:cxn ang="T50">
                                          <a:pos x="T24" y="T25"/>
                                        </a:cxn>
                                        <a:cxn ang="T51">
                                          <a:pos x="T26" y="T27"/>
                                        </a:cxn>
                                        <a:cxn ang="T52">
                                          <a:pos x="T28" y="T29"/>
                                        </a:cxn>
                                        <a:cxn ang="T53">
                                          <a:pos x="T30" y="T31"/>
                                        </a:cxn>
                                        <a:cxn ang="T54">
                                          <a:pos x="T32" y="T33"/>
                                        </a:cxn>
                                        <a:cxn ang="T55">
                                          <a:pos x="T34" y="T35"/>
                                        </a:cxn>
                                        <a:cxn ang="T56">
                                          <a:pos x="T36" y="T37"/>
                                        </a:cxn>
                                      </a:cxnLst>
                                      <a:rect l="0" t="0" r="r" b="b"/>
                                      <a:pathLst>
                                        <a:path w="4179" h="3436">
                                          <a:moveTo>
                                            <a:pt x="400" y="3436"/>
                                          </a:moveTo>
                                          <a:lnTo>
                                            <a:pt x="2286" y="2097"/>
                                          </a:lnTo>
                                          <a:lnTo>
                                            <a:pt x="2686" y="2840"/>
                                          </a:lnTo>
                                          <a:lnTo>
                                            <a:pt x="4179" y="1853"/>
                                          </a:lnTo>
                                          <a:lnTo>
                                            <a:pt x="2816" y="0"/>
                                          </a:lnTo>
                                          <a:lnTo>
                                            <a:pt x="2277" y="1126"/>
                                          </a:lnTo>
                                          <a:lnTo>
                                            <a:pt x="2653" y="759"/>
                                          </a:lnTo>
                                          <a:lnTo>
                                            <a:pt x="3037" y="1681"/>
                                          </a:lnTo>
                                          <a:lnTo>
                                            <a:pt x="1902" y="1526"/>
                                          </a:lnTo>
                                          <a:lnTo>
                                            <a:pt x="1510" y="783"/>
                                          </a:lnTo>
                                          <a:lnTo>
                                            <a:pt x="2245" y="579"/>
                                          </a:lnTo>
                                          <a:lnTo>
                                            <a:pt x="1681" y="16"/>
                                          </a:lnTo>
                                          <a:lnTo>
                                            <a:pt x="343" y="416"/>
                                          </a:lnTo>
                                          <a:lnTo>
                                            <a:pt x="547" y="979"/>
                                          </a:lnTo>
                                          <a:lnTo>
                                            <a:pt x="922" y="595"/>
                                          </a:lnTo>
                                          <a:lnTo>
                                            <a:pt x="1339" y="1910"/>
                                          </a:lnTo>
                                          <a:lnTo>
                                            <a:pt x="0" y="1738"/>
                                          </a:lnTo>
                                          <a:lnTo>
                                            <a:pt x="1322" y="2473"/>
                                          </a:lnTo>
                                          <a:lnTo>
                                            <a:pt x="400" y="3436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CCFFFF"/>
                                    </a:solidFill>
                                    <a:ln w="38100" cap="flat" cmpd="sng">
                                      <a:solidFill>
                                        <a:schemeClr val="tx1"/>
                                      </a:solidFill>
                                      <a:prstDash val="solid"/>
                                      <a:miter lim="800000"/>
                                      <a:headEnd type="none" w="med" len="med"/>
                                      <a:tailEnd type="none" w="lg" len="med"/>
                                    </a:ln>
                                    <a:effectLst/>
                                    <a:extLs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 anchor="ctr"/>
                                    <a:lstStyle/>
                                    <a:p>
                                      <a:endParaRPr lang="en-US"/>
                                    </a:p>
                                  </p:txBody>
                                </p:sp>
                                <p:grpSp>
                                  <p:nvGrpSpPr>
                                    <p:cNvPr id="5" name="Group 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528763" y="231775"/>
                                      <a:ext cx="7234237" cy="6184900"/>
                                      <a:chOff x="1528763" y="231775"/>
                                      <a:chExt cx="7234237" cy="6184900"/>
                                    </a:xfrm>
                                  </p:grpSpPr>
                                  <p:sp>
                                    <p:nvSpPr>
                                      <p:cNvPr id="17413" name="Text Box 6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466975" y="6049963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0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4" name="Text Box 7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8464550" y="3752850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3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5" name="Text Box 8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205538" y="5187950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2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6" name="Text Box 9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453063" y="4135438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7" name="Text Box 10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416675" y="2859088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7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8" name="Text Box 11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013450" y="1974850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6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9" name="Text Box 12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400675" y="2386013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5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0" name="Text Box 13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589713" y="231775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4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1" name="Text Box 14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495925" y="1104900"/>
                                        <a:ext cx="441325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10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2" name="Text Box 15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4521200" y="1768475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9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3" name="Text Box 16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062538" y="2728913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8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4" name="Text Box 17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4818063" y="330200"/>
                                        <a:ext cx="506412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11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5" name="Text Box 18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649538" y="2217738"/>
                                        <a:ext cx="62230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13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6" name="Text Box 19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220913" y="906463"/>
                                        <a:ext cx="649287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 dirty="0"/>
                                          <a:t>12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7" name="Text Box 20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500438" y="4418013"/>
                                        <a:ext cx="493712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17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8" name="Text Box 21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1528763" y="3209925"/>
                                        <a:ext cx="557212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16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9" name="Text Box 22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587750" y="3232150"/>
                                        <a:ext cx="58420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15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30" name="Text Box 23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233738" y="1758950"/>
                                        <a:ext cx="531812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14</a:t>
                                        </a:r>
                                      </a:p>
                                    </p:txBody>
                                  </p:sp>
                                </p:grpSp>
                              </p:grpSp>
                              <p:cxnSp>
                                <p:nvCxnSpPr>
                                  <p:cNvPr id="26" name="Straight Connector 2"/>
                                  <p:cNvCxnSpPr>
                                    <a:cxnSpLocks noChangeShapeType="1"/>
                                  </p:cNvCxnSpPr>
                                  <p:nvPr/>
                                </p:nvCxnSpPr>
                                <p:spPr bwMode="auto">
                                  <a:xfrm flipV="1">
                                    <a:off x="3303587" y="4171157"/>
                                    <a:ext cx="1476375" cy="566737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38100" algn="ctr">
                                    <a:solidFill>
                                      <a:srgbClr val="FF0000"/>
                                    </a:solidFill>
                                    <a:prstDash val="sysDash"/>
                                    <a:miter lim="800000"/>
                                    <a:headEnd/>
                                    <a:tailEnd type="none" w="lg" len="med"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cxnSp>
                            </p:grpSp>
                            <p:cxnSp>
                              <p:nvCxnSpPr>
                                <p:cNvPr id="28" name="Straight Connector 3"/>
                                <p:cNvCxnSpPr>
                                  <a:cxnSpLocks noChangeShapeType="1"/>
                                </p:cNvCxnSpPr>
                                <p:nvPr/>
                              </p:nvCxnSpPr>
                              <p:spPr bwMode="auto">
                                <a:xfrm flipV="1">
                                  <a:off x="4824412" y="3727053"/>
                                  <a:ext cx="3019425" cy="385763"/>
                                </a:xfrm>
                                <a:prstGeom prst="line">
                                  <a:avLst/>
                                </a:prstGeom>
                                <a:noFill/>
                                <a:ln w="38100" algn="ctr">
                                  <a:solidFill>
                                    <a:srgbClr val="FF0000"/>
                                  </a:solidFill>
                                  <a:prstDash val="sysDash"/>
                                  <a:miter lim="800000"/>
                                  <a:headEnd/>
                                  <a:tailEnd type="none" w="lg" len="med"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cxnSp>
                          </p:grpSp>
                          <p:cxnSp>
                            <p:nvCxnSpPr>
                              <p:cNvPr id="30" name="Straight Connector 4"/>
                              <p:cNvCxnSpPr>
                                <a:cxnSpLocks noChangeShapeType="1"/>
                              </p:cNvCxnSpPr>
                              <p:nvPr/>
                            </p:nvCxnSpPr>
                            <p:spPr bwMode="auto">
                              <a:xfrm flipV="1">
                                <a:off x="5415989" y="819804"/>
                                <a:ext cx="234950" cy="1169988"/>
                              </a:xfrm>
                              <a:prstGeom prst="line">
                                <a:avLst/>
                              </a:prstGeom>
                              <a:noFill/>
                              <a:ln w="38100" algn="ctr">
                                <a:solidFill>
                                  <a:srgbClr val="FF0000"/>
                                </a:solidFill>
                                <a:prstDash val="sysDash"/>
                                <a:miter lim="800000"/>
                                <a:headEnd/>
                                <a:tailEnd type="none" w="lg" len="med"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cxnSp>
                        </p:grpSp>
                        <p:cxnSp>
                          <p:nvCxnSpPr>
                            <p:cNvPr id="32" name="Straight Connector 5"/>
                            <p:cNvCxnSpPr>
                              <a:cxnSpLocks noChangeShapeType="1"/>
                            </p:cNvCxnSpPr>
                            <p:nvPr/>
                          </p:nvCxnSpPr>
                          <p:spPr bwMode="auto">
                            <a:xfrm flipH="1" flipV="1">
                              <a:off x="5664386" y="802481"/>
                              <a:ext cx="333375" cy="2700338"/>
                            </a:xfrm>
                            <a:prstGeom prst="line">
                              <a:avLst/>
                            </a:prstGeom>
                            <a:noFill/>
                            <a:ln w="38100" algn="ctr">
                              <a:solidFill>
                                <a:srgbClr val="FF0000"/>
                              </a:solidFill>
                              <a:prstDash val="sysDash"/>
                              <a:miter lim="800000"/>
                              <a:headEnd/>
                              <a:tailEnd type="none" w="lg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cxnSp>
                      </p:grpSp>
                      <p:cxnSp>
                        <p:nvCxnSpPr>
                          <p:cNvPr id="34" name="Straight Connector 7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H="1">
                            <a:off x="3574209" y="790178"/>
                            <a:ext cx="296863" cy="1290638"/>
                          </a:xfrm>
                          <a:prstGeom prst="line">
                            <a:avLst/>
                          </a:prstGeom>
                          <a:noFill/>
                          <a:ln w="38100" algn="ctr">
                            <a:solidFill>
                              <a:srgbClr val="FF0000"/>
                            </a:solidFill>
                            <a:prstDash val="sysDash"/>
                            <a:miter lim="800000"/>
                            <a:headEnd/>
                            <a:tailEnd type="non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cxnSp>
                    </p:grpSp>
                    <p:cxnSp>
                      <p:nvCxnSpPr>
                        <p:cNvPr id="36" name="Straight Connector 6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1755961" y="1477168"/>
                          <a:ext cx="938213" cy="307975"/>
                        </a:xfrm>
                        <a:prstGeom prst="line">
                          <a:avLst/>
                        </a:prstGeom>
                        <a:noFill/>
                        <a:ln w="38100" algn="ctr">
                          <a:solidFill>
                            <a:srgbClr val="FF0000"/>
                          </a:solidFill>
                          <a:prstDash val="sysDash"/>
                          <a:miter lim="800000"/>
                          <a:headEnd/>
                          <a:tailEnd type="non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</p:grpSp>
                  <p:cxnSp>
                    <p:nvCxnSpPr>
                      <p:cNvPr id="38" name="Straight Connector 1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3245225" y="3802856"/>
                        <a:ext cx="58362" cy="894650"/>
                      </a:xfrm>
                      <a:prstGeom prst="line">
                        <a:avLst/>
                      </a:prstGeom>
                      <a:noFill/>
                      <a:ln w="38100" algn="ctr">
                        <a:solidFill>
                          <a:srgbClr val="FF0000"/>
                        </a:solidFill>
                        <a:prstDash val="sysDash"/>
                        <a:miter lim="800000"/>
                        <a:headEnd/>
                        <a:tailEnd type="non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cxnSp>
                  <p:nvCxnSpPr>
                    <p:cNvPr id="40" name="Straight Connector 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303587" y="3852466"/>
                      <a:ext cx="1462088" cy="246063"/>
                    </a:xfrm>
                    <a:prstGeom prst="line">
                      <a:avLst/>
                    </a:prstGeom>
                    <a:noFill/>
                    <a:ln w="38100" algn="ctr">
                      <a:solidFill>
                        <a:srgbClr val="FF0000"/>
                      </a:solidFill>
                      <a:prstDash val="sysDash"/>
                      <a:miter lim="800000"/>
                      <a:headEnd/>
                      <a:tailEnd type="none" w="lg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42" name="Straight Connector 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295650" y="3733800"/>
                    <a:ext cx="4324350" cy="112712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FF0000"/>
                    </a:solidFill>
                    <a:prstDash val="sysDash"/>
                    <a:miter lim="800000"/>
                    <a:headEnd/>
                    <a:tailEnd type="non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44" name="Straight Connector 11"/>
                <p:cNvCxnSpPr>
                  <a:cxnSpLocks noChangeShapeType="1"/>
                </p:cNvCxnSpPr>
                <p:nvPr/>
              </p:nvCxnSpPr>
              <p:spPr bwMode="auto">
                <a:xfrm>
                  <a:off x="6032873" y="3479380"/>
                  <a:ext cx="1797050" cy="296863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prstDash val="sysDash"/>
                  <a:miter lim="800000"/>
                  <a:headEnd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46" name="Straight Connector 12"/>
              <p:cNvCxnSpPr>
                <a:cxnSpLocks noChangeShapeType="1"/>
              </p:cNvCxnSpPr>
              <p:nvPr/>
            </p:nvCxnSpPr>
            <p:spPr bwMode="auto">
              <a:xfrm flipV="1">
                <a:off x="2636837" y="839788"/>
                <a:ext cx="1231900" cy="903287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prstDash val="sysDash"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8" name="Straight Connector 15"/>
            <p:cNvCxnSpPr>
              <a:cxnSpLocks noChangeShapeType="1"/>
            </p:cNvCxnSpPr>
            <p:nvPr/>
          </p:nvCxnSpPr>
          <p:spPr bwMode="auto">
            <a:xfrm flipV="1">
              <a:off x="3276319" y="3488531"/>
              <a:ext cx="2733675" cy="352425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prstDash val="sysDash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3561161" y="4202668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2694175" y="1077157"/>
            <a:ext cx="6014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4390430" y="3352800"/>
            <a:ext cx="6276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(12)</a:t>
            </a:r>
            <a:endParaRPr lang="en-US" dirty="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6451870" y="3301788"/>
            <a:ext cx="7109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(10)</a:t>
            </a:r>
            <a:endParaRPr lang="en-US" dirty="0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5104212" y="3700752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(9)</a:t>
            </a:r>
            <a:endParaRPr lang="en-US" dirty="0"/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3810000" y="3863839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2846387" y="4005771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2041525" y="1295400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3652016" y="1261823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5754690" y="1805126"/>
            <a:ext cx="5563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5401221" y="1206280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5870574" y="3919934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945A-7815-4BC2-9ABF-60A8139FF58A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26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09600" y="368300"/>
            <a:ext cx="7234237" cy="6184900"/>
            <a:chOff x="609600" y="368300"/>
            <a:chExt cx="7234237" cy="6184900"/>
          </a:xfrm>
        </p:grpSpPr>
        <p:grpSp>
          <p:nvGrpSpPr>
            <p:cNvPr id="17" name="Group 16"/>
            <p:cNvGrpSpPr/>
            <p:nvPr/>
          </p:nvGrpSpPr>
          <p:grpSpPr>
            <a:xfrm>
              <a:off x="609600" y="368300"/>
              <a:ext cx="7234237" cy="6184900"/>
              <a:chOff x="609600" y="368300"/>
              <a:chExt cx="7234237" cy="61849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09600" y="368300"/>
                <a:ext cx="7234237" cy="6184900"/>
                <a:chOff x="609600" y="368300"/>
                <a:chExt cx="7234237" cy="61849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609600" y="368300"/>
                  <a:ext cx="7234237" cy="6184900"/>
                  <a:chOff x="609600" y="368300"/>
                  <a:chExt cx="7234237" cy="6184900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609600" y="368300"/>
                    <a:ext cx="7234237" cy="6184900"/>
                    <a:chOff x="609600" y="368300"/>
                    <a:chExt cx="7234237" cy="6184900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609600" y="368300"/>
                      <a:ext cx="7234237" cy="6184900"/>
                      <a:chOff x="609600" y="368300"/>
                      <a:chExt cx="7234237" cy="6184900"/>
                    </a:xfrm>
                  </p:grpSpPr>
                  <p:grpSp>
                    <p:nvGrpSpPr>
                      <p:cNvPr id="12" name="Group 11"/>
                      <p:cNvGrpSpPr/>
                      <p:nvPr/>
                    </p:nvGrpSpPr>
                    <p:grpSpPr>
                      <a:xfrm>
                        <a:off x="609600" y="368300"/>
                        <a:ext cx="7234237" cy="6184900"/>
                        <a:chOff x="609600" y="368300"/>
                        <a:chExt cx="7234237" cy="6184900"/>
                      </a:xfrm>
                    </p:grpSpPr>
                    <p:grpSp>
                      <p:nvGrpSpPr>
                        <p:cNvPr id="11" name="Group 10"/>
                        <p:cNvGrpSpPr/>
                        <p:nvPr/>
                      </p:nvGrpSpPr>
                      <p:grpSpPr>
                        <a:xfrm>
                          <a:off x="609600" y="368300"/>
                          <a:ext cx="7234237" cy="6184900"/>
                          <a:chOff x="609600" y="368300"/>
                          <a:chExt cx="7234237" cy="6184900"/>
                        </a:xfrm>
                      </p:grpSpPr>
                      <p:grpSp>
                        <p:nvGrpSpPr>
                          <p:cNvPr id="10" name="Group 9"/>
                          <p:cNvGrpSpPr/>
                          <p:nvPr/>
                        </p:nvGrpSpPr>
                        <p:grpSpPr>
                          <a:xfrm>
                            <a:off x="609600" y="368300"/>
                            <a:ext cx="7234237" cy="6184900"/>
                            <a:chOff x="609600" y="368300"/>
                            <a:chExt cx="7234237" cy="6184900"/>
                          </a:xfrm>
                        </p:grpSpPr>
                        <p:grpSp>
                          <p:nvGrpSpPr>
                            <p:cNvPr id="9" name="Group 8"/>
                            <p:cNvGrpSpPr/>
                            <p:nvPr/>
                          </p:nvGrpSpPr>
                          <p:grpSpPr>
                            <a:xfrm>
                              <a:off x="609600" y="368300"/>
                              <a:ext cx="7234237" cy="6184900"/>
                              <a:chOff x="609600" y="368300"/>
                              <a:chExt cx="7234237" cy="6184900"/>
                            </a:xfrm>
                          </p:grpSpPr>
                          <p:grpSp>
                            <p:nvGrpSpPr>
                              <p:cNvPr id="8" name="Group 7"/>
                              <p:cNvGrpSpPr/>
                              <p:nvPr/>
                            </p:nvGrpSpPr>
                            <p:grpSpPr>
                              <a:xfrm>
                                <a:off x="609600" y="368300"/>
                                <a:ext cx="7234237" cy="6184900"/>
                                <a:chOff x="609600" y="368300"/>
                                <a:chExt cx="7234237" cy="6184900"/>
                              </a:xfrm>
                            </p:grpSpPr>
                            <p:grpSp>
                              <p:nvGrpSpPr>
                                <p:cNvPr id="7" name="Group 6"/>
                                <p:cNvGrpSpPr/>
                                <p:nvPr/>
                              </p:nvGrpSpPr>
                              <p:grpSpPr>
                                <a:xfrm>
                                  <a:off x="609600" y="368300"/>
                                  <a:ext cx="7234237" cy="6184900"/>
                                  <a:chOff x="609600" y="368300"/>
                                  <a:chExt cx="7234237" cy="6184900"/>
                                </a:xfrm>
                              </p:grpSpPr>
                              <p:grpSp>
                                <p:nvGrpSpPr>
                                  <p:cNvPr id="6" name="Group 5"/>
                                  <p:cNvGrpSpPr/>
                                  <p:nvPr/>
                                </p:nvGrpSpPr>
                                <p:grpSpPr>
                                  <a:xfrm>
                                    <a:off x="609600" y="368300"/>
                                    <a:ext cx="7234237" cy="6184900"/>
                                    <a:chOff x="1528763" y="231775"/>
                                    <a:chExt cx="7234237" cy="6184900"/>
                                  </a:xfrm>
                                </p:grpSpPr>
                                <p:sp>
                                  <p:nvSpPr>
                                    <p:cNvPr id="17412" name="Freeform 5"/>
                                    <p:cNvSpPr>
                                      <a:spLocks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099422" y="665956"/>
                                      <a:ext cx="6635750" cy="5454650"/>
                                    </a:xfrm>
                                    <a:custGeom>
                                      <a:avLst/>
                                      <a:gdLst>
                                        <a:gd name="T0" fmla="*/ 2147483647 w 4179"/>
                                        <a:gd name="T1" fmla="*/ 2147483647 h 3436"/>
                                        <a:gd name="T2" fmla="*/ 2147483647 w 4179"/>
                                        <a:gd name="T3" fmla="*/ 2147483647 h 3436"/>
                                        <a:gd name="T4" fmla="*/ 2147483647 w 4179"/>
                                        <a:gd name="T5" fmla="*/ 2147483647 h 3436"/>
                                        <a:gd name="T6" fmla="*/ 2147483647 w 4179"/>
                                        <a:gd name="T7" fmla="*/ 2147483647 h 3436"/>
                                        <a:gd name="T8" fmla="*/ 2147483647 w 4179"/>
                                        <a:gd name="T9" fmla="*/ 0 h 3436"/>
                                        <a:gd name="T10" fmla="*/ 2147483647 w 4179"/>
                                        <a:gd name="T11" fmla="*/ 2147483647 h 3436"/>
                                        <a:gd name="T12" fmla="*/ 2147483647 w 4179"/>
                                        <a:gd name="T13" fmla="*/ 2147483647 h 3436"/>
                                        <a:gd name="T14" fmla="*/ 2147483647 w 4179"/>
                                        <a:gd name="T15" fmla="*/ 2147483647 h 3436"/>
                                        <a:gd name="T16" fmla="*/ 2147483647 w 4179"/>
                                        <a:gd name="T17" fmla="*/ 2147483647 h 3436"/>
                                        <a:gd name="T18" fmla="*/ 2147483647 w 4179"/>
                                        <a:gd name="T19" fmla="*/ 2147483647 h 3436"/>
                                        <a:gd name="T20" fmla="*/ 2147483647 w 4179"/>
                                        <a:gd name="T21" fmla="*/ 2147483647 h 3436"/>
                                        <a:gd name="T22" fmla="*/ 2147483647 w 4179"/>
                                        <a:gd name="T23" fmla="*/ 2147483647 h 3436"/>
                                        <a:gd name="T24" fmla="*/ 2147483647 w 4179"/>
                                        <a:gd name="T25" fmla="*/ 2147483647 h 3436"/>
                                        <a:gd name="T26" fmla="*/ 2147483647 w 4179"/>
                                        <a:gd name="T27" fmla="*/ 2147483647 h 3436"/>
                                        <a:gd name="T28" fmla="*/ 2147483647 w 4179"/>
                                        <a:gd name="T29" fmla="*/ 2147483647 h 3436"/>
                                        <a:gd name="T30" fmla="*/ 2147483647 w 4179"/>
                                        <a:gd name="T31" fmla="*/ 2147483647 h 3436"/>
                                        <a:gd name="T32" fmla="*/ 0 w 4179"/>
                                        <a:gd name="T33" fmla="*/ 2147483647 h 3436"/>
                                        <a:gd name="T34" fmla="*/ 2147483647 w 4179"/>
                                        <a:gd name="T35" fmla="*/ 2147483647 h 3436"/>
                                        <a:gd name="T36" fmla="*/ 2147483647 w 4179"/>
                                        <a:gd name="T37" fmla="*/ 2147483647 h 3436"/>
                                        <a:gd name="T38" fmla="*/ 0 60000 65536"/>
                                        <a:gd name="T39" fmla="*/ 0 60000 65536"/>
                                        <a:gd name="T40" fmla="*/ 0 60000 65536"/>
                                        <a:gd name="T41" fmla="*/ 0 60000 65536"/>
                                        <a:gd name="T42" fmla="*/ 0 60000 65536"/>
                                        <a:gd name="T43" fmla="*/ 0 60000 65536"/>
                                        <a:gd name="T44" fmla="*/ 0 60000 65536"/>
                                        <a:gd name="T45" fmla="*/ 0 60000 65536"/>
                                        <a:gd name="T46" fmla="*/ 0 60000 65536"/>
                                        <a:gd name="T47" fmla="*/ 0 60000 65536"/>
                                        <a:gd name="T48" fmla="*/ 0 60000 65536"/>
                                        <a:gd name="T49" fmla="*/ 0 60000 65536"/>
                                        <a:gd name="T50" fmla="*/ 0 60000 65536"/>
                                        <a:gd name="T51" fmla="*/ 0 60000 65536"/>
                                        <a:gd name="T52" fmla="*/ 0 60000 65536"/>
                                        <a:gd name="T53" fmla="*/ 0 60000 65536"/>
                                        <a:gd name="T54" fmla="*/ 0 60000 65536"/>
                                        <a:gd name="T55" fmla="*/ 0 60000 65536"/>
                                        <a:gd name="T56" fmla="*/ 0 60000 65536"/>
                                      </a:gdLst>
                                      <a:ahLst/>
                                      <a:cxnLst>
                                        <a:cxn ang="T38">
                                          <a:pos x="T0" y="T1"/>
                                        </a:cxn>
                                        <a:cxn ang="T39">
                                          <a:pos x="T2" y="T3"/>
                                        </a:cxn>
                                        <a:cxn ang="T40">
                                          <a:pos x="T4" y="T5"/>
                                        </a:cxn>
                                        <a:cxn ang="T41">
                                          <a:pos x="T6" y="T7"/>
                                        </a:cxn>
                                        <a:cxn ang="T42">
                                          <a:pos x="T8" y="T9"/>
                                        </a:cxn>
                                        <a:cxn ang="T43">
                                          <a:pos x="T10" y="T11"/>
                                        </a:cxn>
                                        <a:cxn ang="T44">
                                          <a:pos x="T12" y="T13"/>
                                        </a:cxn>
                                        <a:cxn ang="T45">
                                          <a:pos x="T14" y="T15"/>
                                        </a:cxn>
                                        <a:cxn ang="T46">
                                          <a:pos x="T16" y="T17"/>
                                        </a:cxn>
                                        <a:cxn ang="T47">
                                          <a:pos x="T18" y="T19"/>
                                        </a:cxn>
                                        <a:cxn ang="T48">
                                          <a:pos x="T20" y="T21"/>
                                        </a:cxn>
                                        <a:cxn ang="T49">
                                          <a:pos x="T22" y="T23"/>
                                        </a:cxn>
                                        <a:cxn ang="T50">
                                          <a:pos x="T24" y="T25"/>
                                        </a:cxn>
                                        <a:cxn ang="T51">
                                          <a:pos x="T26" y="T27"/>
                                        </a:cxn>
                                        <a:cxn ang="T52">
                                          <a:pos x="T28" y="T29"/>
                                        </a:cxn>
                                        <a:cxn ang="T53">
                                          <a:pos x="T30" y="T31"/>
                                        </a:cxn>
                                        <a:cxn ang="T54">
                                          <a:pos x="T32" y="T33"/>
                                        </a:cxn>
                                        <a:cxn ang="T55">
                                          <a:pos x="T34" y="T35"/>
                                        </a:cxn>
                                        <a:cxn ang="T56">
                                          <a:pos x="T36" y="T37"/>
                                        </a:cxn>
                                      </a:cxnLst>
                                      <a:rect l="0" t="0" r="r" b="b"/>
                                      <a:pathLst>
                                        <a:path w="4179" h="3436">
                                          <a:moveTo>
                                            <a:pt x="400" y="3436"/>
                                          </a:moveTo>
                                          <a:lnTo>
                                            <a:pt x="2286" y="2097"/>
                                          </a:lnTo>
                                          <a:lnTo>
                                            <a:pt x="2686" y="2840"/>
                                          </a:lnTo>
                                          <a:lnTo>
                                            <a:pt x="4179" y="1853"/>
                                          </a:lnTo>
                                          <a:lnTo>
                                            <a:pt x="2816" y="0"/>
                                          </a:lnTo>
                                          <a:lnTo>
                                            <a:pt x="2277" y="1126"/>
                                          </a:lnTo>
                                          <a:lnTo>
                                            <a:pt x="2653" y="759"/>
                                          </a:lnTo>
                                          <a:lnTo>
                                            <a:pt x="3037" y="1681"/>
                                          </a:lnTo>
                                          <a:lnTo>
                                            <a:pt x="1902" y="1526"/>
                                          </a:lnTo>
                                          <a:lnTo>
                                            <a:pt x="1510" y="783"/>
                                          </a:lnTo>
                                          <a:lnTo>
                                            <a:pt x="2245" y="579"/>
                                          </a:lnTo>
                                          <a:lnTo>
                                            <a:pt x="1681" y="16"/>
                                          </a:lnTo>
                                          <a:lnTo>
                                            <a:pt x="343" y="416"/>
                                          </a:lnTo>
                                          <a:lnTo>
                                            <a:pt x="547" y="979"/>
                                          </a:lnTo>
                                          <a:lnTo>
                                            <a:pt x="922" y="595"/>
                                          </a:lnTo>
                                          <a:lnTo>
                                            <a:pt x="1339" y="1910"/>
                                          </a:lnTo>
                                          <a:lnTo>
                                            <a:pt x="0" y="1738"/>
                                          </a:lnTo>
                                          <a:lnTo>
                                            <a:pt x="1322" y="2473"/>
                                          </a:lnTo>
                                          <a:lnTo>
                                            <a:pt x="400" y="3436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CCFFFF"/>
                                    </a:solidFill>
                                    <a:ln w="38100" cap="flat" cmpd="sng">
                                      <a:solidFill>
                                        <a:schemeClr val="tx1"/>
                                      </a:solidFill>
                                      <a:prstDash val="solid"/>
                                      <a:miter lim="800000"/>
                                      <a:headEnd type="none" w="med" len="med"/>
                                      <a:tailEnd type="none" w="lg" len="med"/>
                                    </a:ln>
                                    <a:effectLst/>
                                    <a:extLs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 anchor="ctr"/>
                                    <a:lstStyle/>
                                    <a:p>
                                      <a:endParaRPr lang="en-US"/>
                                    </a:p>
                                  </p:txBody>
                                </p:sp>
                                <p:grpSp>
                                  <p:nvGrpSpPr>
                                    <p:cNvPr id="5" name="Group 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528763" y="231775"/>
                                      <a:ext cx="7234237" cy="6184900"/>
                                      <a:chOff x="1528763" y="231775"/>
                                      <a:chExt cx="7234237" cy="6184900"/>
                                    </a:xfrm>
                                  </p:grpSpPr>
                                  <p:sp>
                                    <p:nvSpPr>
                                      <p:cNvPr id="17413" name="Text Box 6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466975" y="6049963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0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4" name="Text Box 7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8464550" y="3752850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3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5" name="Text Box 8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205538" y="5187950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2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6" name="Text Box 9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453063" y="4135438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7" name="Text Box 10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416675" y="2859088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7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8" name="Text Box 11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013450" y="1974850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6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9" name="Text Box 12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400675" y="2386013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5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0" name="Text Box 13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589713" y="231775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4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1" name="Text Box 14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495925" y="1104900"/>
                                        <a:ext cx="441325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10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2" name="Text Box 15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4521200" y="1768475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9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3" name="Text Box 16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062538" y="2728913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8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4" name="Text Box 17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4818063" y="330200"/>
                                        <a:ext cx="506412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11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5" name="Text Box 18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649538" y="2217738"/>
                                        <a:ext cx="62230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13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6" name="Text Box 19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220913" y="906463"/>
                                        <a:ext cx="649287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 dirty="0"/>
                                          <a:t>12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7" name="Text Box 20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500438" y="4418013"/>
                                        <a:ext cx="493712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17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8" name="Text Box 21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1528763" y="3209925"/>
                                        <a:ext cx="557212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16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9" name="Text Box 22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587750" y="3232150"/>
                                        <a:ext cx="58420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15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30" name="Text Box 23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233738" y="1758950"/>
                                        <a:ext cx="531812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14</a:t>
                                        </a:r>
                                      </a:p>
                                    </p:txBody>
                                  </p:sp>
                                </p:grpSp>
                              </p:grpSp>
                              <p:cxnSp>
                                <p:nvCxnSpPr>
                                  <p:cNvPr id="26" name="Straight Connector 2"/>
                                  <p:cNvCxnSpPr>
                                    <a:cxnSpLocks noChangeShapeType="1"/>
                                  </p:cNvCxnSpPr>
                                  <p:nvPr/>
                                </p:nvCxnSpPr>
                                <p:spPr bwMode="auto">
                                  <a:xfrm flipV="1">
                                    <a:off x="3303587" y="4171157"/>
                                    <a:ext cx="1476375" cy="566737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38100" algn="ctr">
                                    <a:solidFill>
                                      <a:srgbClr val="FF0000"/>
                                    </a:solidFill>
                                    <a:prstDash val="sysDash"/>
                                    <a:miter lim="800000"/>
                                    <a:headEnd/>
                                    <a:tailEnd type="none" w="lg" len="med"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cxnSp>
                            </p:grpSp>
                            <p:cxnSp>
                              <p:nvCxnSpPr>
                                <p:cNvPr id="28" name="Straight Connector 3"/>
                                <p:cNvCxnSpPr>
                                  <a:cxnSpLocks noChangeShapeType="1"/>
                                </p:cNvCxnSpPr>
                                <p:nvPr/>
                              </p:nvCxnSpPr>
                              <p:spPr bwMode="auto">
                                <a:xfrm flipV="1">
                                  <a:off x="4824412" y="3727053"/>
                                  <a:ext cx="3019425" cy="385763"/>
                                </a:xfrm>
                                <a:prstGeom prst="line">
                                  <a:avLst/>
                                </a:prstGeom>
                                <a:noFill/>
                                <a:ln w="38100" algn="ctr">
                                  <a:solidFill>
                                    <a:srgbClr val="FF0000"/>
                                  </a:solidFill>
                                  <a:prstDash val="sysDash"/>
                                  <a:miter lim="800000"/>
                                  <a:headEnd/>
                                  <a:tailEnd type="none" w="lg" len="med"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cxnSp>
                          </p:grpSp>
                          <p:cxnSp>
                            <p:nvCxnSpPr>
                              <p:cNvPr id="30" name="Straight Connector 4"/>
                              <p:cNvCxnSpPr>
                                <a:cxnSpLocks noChangeShapeType="1"/>
                              </p:cNvCxnSpPr>
                              <p:nvPr/>
                            </p:nvCxnSpPr>
                            <p:spPr bwMode="auto">
                              <a:xfrm flipV="1">
                                <a:off x="5415989" y="819804"/>
                                <a:ext cx="234950" cy="1169988"/>
                              </a:xfrm>
                              <a:prstGeom prst="line">
                                <a:avLst/>
                              </a:prstGeom>
                              <a:noFill/>
                              <a:ln w="38100" algn="ctr">
                                <a:solidFill>
                                  <a:srgbClr val="FF0000"/>
                                </a:solidFill>
                                <a:prstDash val="sysDash"/>
                                <a:miter lim="800000"/>
                                <a:headEnd/>
                                <a:tailEnd type="none" w="lg" len="med"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cxnSp>
                        </p:grpSp>
                        <p:cxnSp>
                          <p:nvCxnSpPr>
                            <p:cNvPr id="32" name="Straight Connector 5"/>
                            <p:cNvCxnSpPr>
                              <a:cxnSpLocks noChangeShapeType="1"/>
                            </p:cNvCxnSpPr>
                            <p:nvPr/>
                          </p:nvCxnSpPr>
                          <p:spPr bwMode="auto">
                            <a:xfrm flipH="1" flipV="1">
                              <a:off x="5664386" y="802481"/>
                              <a:ext cx="333375" cy="2700338"/>
                            </a:xfrm>
                            <a:prstGeom prst="line">
                              <a:avLst/>
                            </a:prstGeom>
                            <a:noFill/>
                            <a:ln w="38100" algn="ctr">
                              <a:solidFill>
                                <a:srgbClr val="FF0000"/>
                              </a:solidFill>
                              <a:prstDash val="sysDash"/>
                              <a:miter lim="800000"/>
                              <a:headEnd/>
                              <a:tailEnd type="none" w="lg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cxnSp>
                      </p:grpSp>
                      <p:cxnSp>
                        <p:nvCxnSpPr>
                          <p:cNvPr id="34" name="Straight Connector 7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H="1">
                            <a:off x="3574209" y="790178"/>
                            <a:ext cx="296863" cy="1290638"/>
                          </a:xfrm>
                          <a:prstGeom prst="line">
                            <a:avLst/>
                          </a:prstGeom>
                          <a:noFill/>
                          <a:ln w="38100" algn="ctr">
                            <a:solidFill>
                              <a:srgbClr val="FF0000"/>
                            </a:solidFill>
                            <a:prstDash val="sysDash"/>
                            <a:miter lim="800000"/>
                            <a:headEnd/>
                            <a:tailEnd type="non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cxnSp>
                    </p:grpSp>
                    <p:cxnSp>
                      <p:nvCxnSpPr>
                        <p:cNvPr id="36" name="Straight Connector 6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1755961" y="1477168"/>
                          <a:ext cx="938213" cy="307975"/>
                        </a:xfrm>
                        <a:prstGeom prst="line">
                          <a:avLst/>
                        </a:prstGeom>
                        <a:noFill/>
                        <a:ln w="38100" algn="ctr">
                          <a:solidFill>
                            <a:srgbClr val="FF0000"/>
                          </a:solidFill>
                          <a:prstDash val="sysDash"/>
                          <a:miter lim="800000"/>
                          <a:headEnd/>
                          <a:tailEnd type="non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</p:grpSp>
                  <p:cxnSp>
                    <p:nvCxnSpPr>
                      <p:cNvPr id="38" name="Straight Connector 1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3245225" y="3802856"/>
                        <a:ext cx="58362" cy="894650"/>
                      </a:xfrm>
                      <a:prstGeom prst="line">
                        <a:avLst/>
                      </a:prstGeom>
                      <a:noFill/>
                      <a:ln w="38100" algn="ctr">
                        <a:solidFill>
                          <a:srgbClr val="FF0000"/>
                        </a:solidFill>
                        <a:prstDash val="sysDash"/>
                        <a:miter lim="800000"/>
                        <a:headEnd/>
                        <a:tailEnd type="non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cxnSp>
                  <p:nvCxnSpPr>
                    <p:cNvPr id="40" name="Straight Connector 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303587" y="3852466"/>
                      <a:ext cx="1462088" cy="246063"/>
                    </a:xfrm>
                    <a:prstGeom prst="line">
                      <a:avLst/>
                    </a:prstGeom>
                    <a:noFill/>
                    <a:ln w="38100" algn="ctr">
                      <a:solidFill>
                        <a:srgbClr val="FF0000"/>
                      </a:solidFill>
                      <a:prstDash val="sysDash"/>
                      <a:miter lim="800000"/>
                      <a:headEnd/>
                      <a:tailEnd type="none" w="lg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42" name="Straight Connector 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295650" y="3733800"/>
                    <a:ext cx="4324350" cy="112712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FF0000"/>
                    </a:solidFill>
                    <a:prstDash val="sysDash"/>
                    <a:miter lim="800000"/>
                    <a:headEnd/>
                    <a:tailEnd type="non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44" name="Straight Connector 11"/>
                <p:cNvCxnSpPr>
                  <a:cxnSpLocks noChangeShapeType="1"/>
                </p:cNvCxnSpPr>
                <p:nvPr/>
              </p:nvCxnSpPr>
              <p:spPr bwMode="auto">
                <a:xfrm>
                  <a:off x="6032873" y="3479380"/>
                  <a:ext cx="1797050" cy="296863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prstDash val="sysDash"/>
                  <a:miter lim="800000"/>
                  <a:headEnd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46" name="Straight Connector 12"/>
              <p:cNvCxnSpPr>
                <a:cxnSpLocks noChangeShapeType="1"/>
              </p:cNvCxnSpPr>
              <p:nvPr/>
            </p:nvCxnSpPr>
            <p:spPr bwMode="auto">
              <a:xfrm flipV="1">
                <a:off x="2636837" y="839788"/>
                <a:ext cx="1231900" cy="903287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prstDash val="sysDash"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8" name="Straight Connector 15"/>
            <p:cNvCxnSpPr>
              <a:cxnSpLocks noChangeShapeType="1"/>
            </p:cNvCxnSpPr>
            <p:nvPr/>
          </p:nvCxnSpPr>
          <p:spPr bwMode="auto">
            <a:xfrm flipV="1">
              <a:off x="3276319" y="3488531"/>
              <a:ext cx="2733675" cy="352425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prstDash val="sysDash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3561161" y="4202668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2694175" y="1077157"/>
            <a:ext cx="6014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4390430" y="3352800"/>
            <a:ext cx="6276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(12)</a:t>
            </a:r>
            <a:endParaRPr lang="en-US" dirty="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6451870" y="3301788"/>
            <a:ext cx="7109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(10)</a:t>
            </a:r>
            <a:endParaRPr lang="en-US" dirty="0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5104212" y="3700752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(9)</a:t>
            </a:r>
            <a:endParaRPr lang="en-US" dirty="0"/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3810000" y="3863839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2846387" y="4005771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2041525" y="1295400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3652016" y="1261823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5754690" y="1805126"/>
            <a:ext cx="5563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5401221" y="1206280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5870574" y="3919934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63" name="Straight Connector 13"/>
          <p:cNvCxnSpPr>
            <a:cxnSpLocks noChangeShapeType="1"/>
          </p:cNvCxnSpPr>
          <p:nvPr/>
        </p:nvCxnSpPr>
        <p:spPr bwMode="auto">
          <a:xfrm flipV="1">
            <a:off x="3374558" y="3245012"/>
            <a:ext cx="781050" cy="536575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429000" y="3206287"/>
            <a:ext cx="6014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3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945A-7815-4BC2-9ABF-60A8139FF58A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27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09600" y="368300"/>
            <a:ext cx="7234237" cy="6184900"/>
            <a:chOff x="609600" y="368300"/>
            <a:chExt cx="7234237" cy="6184900"/>
          </a:xfrm>
        </p:grpSpPr>
        <p:grpSp>
          <p:nvGrpSpPr>
            <p:cNvPr id="17" name="Group 16"/>
            <p:cNvGrpSpPr/>
            <p:nvPr/>
          </p:nvGrpSpPr>
          <p:grpSpPr>
            <a:xfrm>
              <a:off x="609600" y="368300"/>
              <a:ext cx="7234237" cy="6184900"/>
              <a:chOff x="609600" y="368300"/>
              <a:chExt cx="7234237" cy="61849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09600" y="368300"/>
                <a:ext cx="7234237" cy="6184900"/>
                <a:chOff x="609600" y="368300"/>
                <a:chExt cx="7234237" cy="61849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609600" y="368300"/>
                  <a:ext cx="7234237" cy="6184900"/>
                  <a:chOff x="609600" y="368300"/>
                  <a:chExt cx="7234237" cy="6184900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609600" y="368300"/>
                    <a:ext cx="7234237" cy="6184900"/>
                    <a:chOff x="609600" y="368300"/>
                    <a:chExt cx="7234237" cy="6184900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609600" y="368300"/>
                      <a:ext cx="7234237" cy="6184900"/>
                      <a:chOff x="609600" y="368300"/>
                      <a:chExt cx="7234237" cy="6184900"/>
                    </a:xfrm>
                  </p:grpSpPr>
                  <p:grpSp>
                    <p:nvGrpSpPr>
                      <p:cNvPr id="12" name="Group 11"/>
                      <p:cNvGrpSpPr/>
                      <p:nvPr/>
                    </p:nvGrpSpPr>
                    <p:grpSpPr>
                      <a:xfrm>
                        <a:off x="609600" y="368300"/>
                        <a:ext cx="7234237" cy="6184900"/>
                        <a:chOff x="609600" y="368300"/>
                        <a:chExt cx="7234237" cy="6184900"/>
                      </a:xfrm>
                    </p:grpSpPr>
                    <p:grpSp>
                      <p:nvGrpSpPr>
                        <p:cNvPr id="11" name="Group 10"/>
                        <p:cNvGrpSpPr/>
                        <p:nvPr/>
                      </p:nvGrpSpPr>
                      <p:grpSpPr>
                        <a:xfrm>
                          <a:off x="609600" y="368300"/>
                          <a:ext cx="7234237" cy="6184900"/>
                          <a:chOff x="609600" y="368300"/>
                          <a:chExt cx="7234237" cy="6184900"/>
                        </a:xfrm>
                      </p:grpSpPr>
                      <p:grpSp>
                        <p:nvGrpSpPr>
                          <p:cNvPr id="10" name="Group 9"/>
                          <p:cNvGrpSpPr/>
                          <p:nvPr/>
                        </p:nvGrpSpPr>
                        <p:grpSpPr>
                          <a:xfrm>
                            <a:off x="609600" y="368300"/>
                            <a:ext cx="7234237" cy="6184900"/>
                            <a:chOff x="609600" y="368300"/>
                            <a:chExt cx="7234237" cy="6184900"/>
                          </a:xfrm>
                        </p:grpSpPr>
                        <p:grpSp>
                          <p:nvGrpSpPr>
                            <p:cNvPr id="9" name="Group 8"/>
                            <p:cNvGrpSpPr/>
                            <p:nvPr/>
                          </p:nvGrpSpPr>
                          <p:grpSpPr>
                            <a:xfrm>
                              <a:off x="609600" y="368300"/>
                              <a:ext cx="7234237" cy="6184900"/>
                              <a:chOff x="609600" y="368300"/>
                              <a:chExt cx="7234237" cy="6184900"/>
                            </a:xfrm>
                          </p:grpSpPr>
                          <p:grpSp>
                            <p:nvGrpSpPr>
                              <p:cNvPr id="8" name="Group 7"/>
                              <p:cNvGrpSpPr/>
                              <p:nvPr/>
                            </p:nvGrpSpPr>
                            <p:grpSpPr>
                              <a:xfrm>
                                <a:off x="609600" y="368300"/>
                                <a:ext cx="7234237" cy="6184900"/>
                                <a:chOff x="609600" y="368300"/>
                                <a:chExt cx="7234237" cy="6184900"/>
                              </a:xfrm>
                            </p:grpSpPr>
                            <p:grpSp>
                              <p:nvGrpSpPr>
                                <p:cNvPr id="7" name="Group 6"/>
                                <p:cNvGrpSpPr/>
                                <p:nvPr/>
                              </p:nvGrpSpPr>
                              <p:grpSpPr>
                                <a:xfrm>
                                  <a:off x="609600" y="368300"/>
                                  <a:ext cx="7234237" cy="6184900"/>
                                  <a:chOff x="609600" y="368300"/>
                                  <a:chExt cx="7234237" cy="6184900"/>
                                </a:xfrm>
                              </p:grpSpPr>
                              <p:grpSp>
                                <p:nvGrpSpPr>
                                  <p:cNvPr id="6" name="Group 5"/>
                                  <p:cNvGrpSpPr/>
                                  <p:nvPr/>
                                </p:nvGrpSpPr>
                                <p:grpSpPr>
                                  <a:xfrm>
                                    <a:off x="609600" y="368300"/>
                                    <a:ext cx="7234237" cy="6184900"/>
                                    <a:chOff x="1528763" y="231775"/>
                                    <a:chExt cx="7234237" cy="6184900"/>
                                  </a:xfrm>
                                </p:grpSpPr>
                                <p:sp>
                                  <p:nvSpPr>
                                    <p:cNvPr id="17412" name="Freeform 5"/>
                                    <p:cNvSpPr>
                                      <a:spLocks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099422" y="665956"/>
                                      <a:ext cx="6635750" cy="5454650"/>
                                    </a:xfrm>
                                    <a:custGeom>
                                      <a:avLst/>
                                      <a:gdLst>
                                        <a:gd name="T0" fmla="*/ 2147483647 w 4179"/>
                                        <a:gd name="T1" fmla="*/ 2147483647 h 3436"/>
                                        <a:gd name="T2" fmla="*/ 2147483647 w 4179"/>
                                        <a:gd name="T3" fmla="*/ 2147483647 h 3436"/>
                                        <a:gd name="T4" fmla="*/ 2147483647 w 4179"/>
                                        <a:gd name="T5" fmla="*/ 2147483647 h 3436"/>
                                        <a:gd name="T6" fmla="*/ 2147483647 w 4179"/>
                                        <a:gd name="T7" fmla="*/ 2147483647 h 3436"/>
                                        <a:gd name="T8" fmla="*/ 2147483647 w 4179"/>
                                        <a:gd name="T9" fmla="*/ 0 h 3436"/>
                                        <a:gd name="T10" fmla="*/ 2147483647 w 4179"/>
                                        <a:gd name="T11" fmla="*/ 2147483647 h 3436"/>
                                        <a:gd name="T12" fmla="*/ 2147483647 w 4179"/>
                                        <a:gd name="T13" fmla="*/ 2147483647 h 3436"/>
                                        <a:gd name="T14" fmla="*/ 2147483647 w 4179"/>
                                        <a:gd name="T15" fmla="*/ 2147483647 h 3436"/>
                                        <a:gd name="T16" fmla="*/ 2147483647 w 4179"/>
                                        <a:gd name="T17" fmla="*/ 2147483647 h 3436"/>
                                        <a:gd name="T18" fmla="*/ 2147483647 w 4179"/>
                                        <a:gd name="T19" fmla="*/ 2147483647 h 3436"/>
                                        <a:gd name="T20" fmla="*/ 2147483647 w 4179"/>
                                        <a:gd name="T21" fmla="*/ 2147483647 h 3436"/>
                                        <a:gd name="T22" fmla="*/ 2147483647 w 4179"/>
                                        <a:gd name="T23" fmla="*/ 2147483647 h 3436"/>
                                        <a:gd name="T24" fmla="*/ 2147483647 w 4179"/>
                                        <a:gd name="T25" fmla="*/ 2147483647 h 3436"/>
                                        <a:gd name="T26" fmla="*/ 2147483647 w 4179"/>
                                        <a:gd name="T27" fmla="*/ 2147483647 h 3436"/>
                                        <a:gd name="T28" fmla="*/ 2147483647 w 4179"/>
                                        <a:gd name="T29" fmla="*/ 2147483647 h 3436"/>
                                        <a:gd name="T30" fmla="*/ 2147483647 w 4179"/>
                                        <a:gd name="T31" fmla="*/ 2147483647 h 3436"/>
                                        <a:gd name="T32" fmla="*/ 0 w 4179"/>
                                        <a:gd name="T33" fmla="*/ 2147483647 h 3436"/>
                                        <a:gd name="T34" fmla="*/ 2147483647 w 4179"/>
                                        <a:gd name="T35" fmla="*/ 2147483647 h 3436"/>
                                        <a:gd name="T36" fmla="*/ 2147483647 w 4179"/>
                                        <a:gd name="T37" fmla="*/ 2147483647 h 3436"/>
                                        <a:gd name="T38" fmla="*/ 0 60000 65536"/>
                                        <a:gd name="T39" fmla="*/ 0 60000 65536"/>
                                        <a:gd name="T40" fmla="*/ 0 60000 65536"/>
                                        <a:gd name="T41" fmla="*/ 0 60000 65536"/>
                                        <a:gd name="T42" fmla="*/ 0 60000 65536"/>
                                        <a:gd name="T43" fmla="*/ 0 60000 65536"/>
                                        <a:gd name="T44" fmla="*/ 0 60000 65536"/>
                                        <a:gd name="T45" fmla="*/ 0 60000 65536"/>
                                        <a:gd name="T46" fmla="*/ 0 60000 65536"/>
                                        <a:gd name="T47" fmla="*/ 0 60000 65536"/>
                                        <a:gd name="T48" fmla="*/ 0 60000 65536"/>
                                        <a:gd name="T49" fmla="*/ 0 60000 65536"/>
                                        <a:gd name="T50" fmla="*/ 0 60000 65536"/>
                                        <a:gd name="T51" fmla="*/ 0 60000 65536"/>
                                        <a:gd name="T52" fmla="*/ 0 60000 65536"/>
                                        <a:gd name="T53" fmla="*/ 0 60000 65536"/>
                                        <a:gd name="T54" fmla="*/ 0 60000 65536"/>
                                        <a:gd name="T55" fmla="*/ 0 60000 65536"/>
                                        <a:gd name="T56" fmla="*/ 0 60000 65536"/>
                                      </a:gdLst>
                                      <a:ahLst/>
                                      <a:cxnLst>
                                        <a:cxn ang="T38">
                                          <a:pos x="T0" y="T1"/>
                                        </a:cxn>
                                        <a:cxn ang="T39">
                                          <a:pos x="T2" y="T3"/>
                                        </a:cxn>
                                        <a:cxn ang="T40">
                                          <a:pos x="T4" y="T5"/>
                                        </a:cxn>
                                        <a:cxn ang="T41">
                                          <a:pos x="T6" y="T7"/>
                                        </a:cxn>
                                        <a:cxn ang="T42">
                                          <a:pos x="T8" y="T9"/>
                                        </a:cxn>
                                        <a:cxn ang="T43">
                                          <a:pos x="T10" y="T11"/>
                                        </a:cxn>
                                        <a:cxn ang="T44">
                                          <a:pos x="T12" y="T13"/>
                                        </a:cxn>
                                        <a:cxn ang="T45">
                                          <a:pos x="T14" y="T15"/>
                                        </a:cxn>
                                        <a:cxn ang="T46">
                                          <a:pos x="T16" y="T17"/>
                                        </a:cxn>
                                        <a:cxn ang="T47">
                                          <a:pos x="T18" y="T19"/>
                                        </a:cxn>
                                        <a:cxn ang="T48">
                                          <a:pos x="T20" y="T21"/>
                                        </a:cxn>
                                        <a:cxn ang="T49">
                                          <a:pos x="T22" y="T23"/>
                                        </a:cxn>
                                        <a:cxn ang="T50">
                                          <a:pos x="T24" y="T25"/>
                                        </a:cxn>
                                        <a:cxn ang="T51">
                                          <a:pos x="T26" y="T27"/>
                                        </a:cxn>
                                        <a:cxn ang="T52">
                                          <a:pos x="T28" y="T29"/>
                                        </a:cxn>
                                        <a:cxn ang="T53">
                                          <a:pos x="T30" y="T31"/>
                                        </a:cxn>
                                        <a:cxn ang="T54">
                                          <a:pos x="T32" y="T33"/>
                                        </a:cxn>
                                        <a:cxn ang="T55">
                                          <a:pos x="T34" y="T35"/>
                                        </a:cxn>
                                        <a:cxn ang="T56">
                                          <a:pos x="T36" y="T37"/>
                                        </a:cxn>
                                      </a:cxnLst>
                                      <a:rect l="0" t="0" r="r" b="b"/>
                                      <a:pathLst>
                                        <a:path w="4179" h="3436">
                                          <a:moveTo>
                                            <a:pt x="400" y="3436"/>
                                          </a:moveTo>
                                          <a:lnTo>
                                            <a:pt x="2286" y="2097"/>
                                          </a:lnTo>
                                          <a:lnTo>
                                            <a:pt x="2686" y="2840"/>
                                          </a:lnTo>
                                          <a:lnTo>
                                            <a:pt x="4179" y="1853"/>
                                          </a:lnTo>
                                          <a:lnTo>
                                            <a:pt x="2816" y="0"/>
                                          </a:lnTo>
                                          <a:lnTo>
                                            <a:pt x="2277" y="1126"/>
                                          </a:lnTo>
                                          <a:lnTo>
                                            <a:pt x="2653" y="759"/>
                                          </a:lnTo>
                                          <a:lnTo>
                                            <a:pt x="3037" y="1681"/>
                                          </a:lnTo>
                                          <a:lnTo>
                                            <a:pt x="1902" y="1526"/>
                                          </a:lnTo>
                                          <a:lnTo>
                                            <a:pt x="1510" y="783"/>
                                          </a:lnTo>
                                          <a:lnTo>
                                            <a:pt x="2245" y="579"/>
                                          </a:lnTo>
                                          <a:lnTo>
                                            <a:pt x="1681" y="16"/>
                                          </a:lnTo>
                                          <a:lnTo>
                                            <a:pt x="343" y="416"/>
                                          </a:lnTo>
                                          <a:lnTo>
                                            <a:pt x="547" y="979"/>
                                          </a:lnTo>
                                          <a:lnTo>
                                            <a:pt x="922" y="595"/>
                                          </a:lnTo>
                                          <a:lnTo>
                                            <a:pt x="1339" y="1910"/>
                                          </a:lnTo>
                                          <a:lnTo>
                                            <a:pt x="0" y="1738"/>
                                          </a:lnTo>
                                          <a:lnTo>
                                            <a:pt x="1322" y="2473"/>
                                          </a:lnTo>
                                          <a:lnTo>
                                            <a:pt x="400" y="3436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CCFFFF"/>
                                    </a:solidFill>
                                    <a:ln w="38100" cap="flat" cmpd="sng">
                                      <a:solidFill>
                                        <a:schemeClr val="tx1"/>
                                      </a:solidFill>
                                      <a:prstDash val="solid"/>
                                      <a:miter lim="800000"/>
                                      <a:headEnd type="none" w="med" len="med"/>
                                      <a:tailEnd type="none" w="lg" len="med"/>
                                    </a:ln>
                                    <a:effectLst/>
                                    <a:extLs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 anchor="ctr"/>
                                    <a:lstStyle/>
                                    <a:p>
                                      <a:endParaRPr lang="en-US"/>
                                    </a:p>
                                  </p:txBody>
                                </p:sp>
                                <p:grpSp>
                                  <p:nvGrpSpPr>
                                    <p:cNvPr id="5" name="Group 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528763" y="231775"/>
                                      <a:ext cx="7234237" cy="6184900"/>
                                      <a:chOff x="1528763" y="231775"/>
                                      <a:chExt cx="7234237" cy="6184900"/>
                                    </a:xfrm>
                                  </p:grpSpPr>
                                  <p:sp>
                                    <p:nvSpPr>
                                      <p:cNvPr id="17413" name="Text Box 6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466975" y="6049963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0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4" name="Text Box 7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8464550" y="3752850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3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5" name="Text Box 8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205538" y="5187950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2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6" name="Text Box 9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453063" y="4135438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7" name="Text Box 10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416675" y="2859088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7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8" name="Text Box 11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013450" y="1974850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6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9" name="Text Box 12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400675" y="2386013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5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0" name="Text Box 13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589713" y="231775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4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1" name="Text Box 14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495925" y="1104900"/>
                                        <a:ext cx="441325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10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2" name="Text Box 15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4521200" y="1768475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9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3" name="Text Box 16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062538" y="2728913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8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4" name="Text Box 17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4818063" y="330200"/>
                                        <a:ext cx="506412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11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5" name="Text Box 18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649538" y="2217738"/>
                                        <a:ext cx="62230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13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6" name="Text Box 19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220913" y="906463"/>
                                        <a:ext cx="649287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 dirty="0"/>
                                          <a:t>12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7" name="Text Box 20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500438" y="4418013"/>
                                        <a:ext cx="493712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17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8" name="Text Box 21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1528763" y="3209925"/>
                                        <a:ext cx="557212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16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9" name="Text Box 22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587750" y="3232150"/>
                                        <a:ext cx="58420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15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30" name="Text Box 23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233738" y="1758950"/>
                                        <a:ext cx="531812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14</a:t>
                                        </a:r>
                                      </a:p>
                                    </p:txBody>
                                  </p:sp>
                                </p:grpSp>
                              </p:grpSp>
                              <p:cxnSp>
                                <p:nvCxnSpPr>
                                  <p:cNvPr id="26" name="Straight Connector 2"/>
                                  <p:cNvCxnSpPr>
                                    <a:cxnSpLocks noChangeShapeType="1"/>
                                  </p:cNvCxnSpPr>
                                  <p:nvPr/>
                                </p:nvCxnSpPr>
                                <p:spPr bwMode="auto">
                                  <a:xfrm flipV="1">
                                    <a:off x="3303587" y="4171157"/>
                                    <a:ext cx="1476375" cy="566737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38100" algn="ctr">
                                    <a:solidFill>
                                      <a:srgbClr val="FF0000"/>
                                    </a:solidFill>
                                    <a:prstDash val="sysDash"/>
                                    <a:miter lim="800000"/>
                                    <a:headEnd/>
                                    <a:tailEnd type="none" w="lg" len="med"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cxnSp>
                            </p:grpSp>
                            <p:cxnSp>
                              <p:nvCxnSpPr>
                                <p:cNvPr id="28" name="Straight Connector 3"/>
                                <p:cNvCxnSpPr>
                                  <a:cxnSpLocks noChangeShapeType="1"/>
                                </p:cNvCxnSpPr>
                                <p:nvPr/>
                              </p:nvCxnSpPr>
                              <p:spPr bwMode="auto">
                                <a:xfrm flipV="1">
                                  <a:off x="4824412" y="3727053"/>
                                  <a:ext cx="3019425" cy="385763"/>
                                </a:xfrm>
                                <a:prstGeom prst="line">
                                  <a:avLst/>
                                </a:prstGeom>
                                <a:noFill/>
                                <a:ln w="38100" algn="ctr">
                                  <a:solidFill>
                                    <a:srgbClr val="FF0000"/>
                                  </a:solidFill>
                                  <a:prstDash val="sysDash"/>
                                  <a:miter lim="800000"/>
                                  <a:headEnd/>
                                  <a:tailEnd type="none" w="lg" len="med"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cxnSp>
                          </p:grpSp>
                          <p:cxnSp>
                            <p:nvCxnSpPr>
                              <p:cNvPr id="30" name="Straight Connector 4"/>
                              <p:cNvCxnSpPr>
                                <a:cxnSpLocks noChangeShapeType="1"/>
                              </p:cNvCxnSpPr>
                              <p:nvPr/>
                            </p:nvCxnSpPr>
                            <p:spPr bwMode="auto">
                              <a:xfrm flipV="1">
                                <a:off x="5415989" y="819804"/>
                                <a:ext cx="234950" cy="1169988"/>
                              </a:xfrm>
                              <a:prstGeom prst="line">
                                <a:avLst/>
                              </a:prstGeom>
                              <a:noFill/>
                              <a:ln w="38100" algn="ctr">
                                <a:solidFill>
                                  <a:srgbClr val="FF0000"/>
                                </a:solidFill>
                                <a:prstDash val="sysDash"/>
                                <a:miter lim="800000"/>
                                <a:headEnd/>
                                <a:tailEnd type="none" w="lg" len="med"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cxnSp>
                        </p:grpSp>
                        <p:cxnSp>
                          <p:nvCxnSpPr>
                            <p:cNvPr id="32" name="Straight Connector 5"/>
                            <p:cNvCxnSpPr>
                              <a:cxnSpLocks noChangeShapeType="1"/>
                            </p:cNvCxnSpPr>
                            <p:nvPr/>
                          </p:nvCxnSpPr>
                          <p:spPr bwMode="auto">
                            <a:xfrm flipH="1" flipV="1">
                              <a:off x="5664386" y="802481"/>
                              <a:ext cx="333375" cy="2700338"/>
                            </a:xfrm>
                            <a:prstGeom prst="line">
                              <a:avLst/>
                            </a:prstGeom>
                            <a:noFill/>
                            <a:ln w="38100" algn="ctr">
                              <a:solidFill>
                                <a:srgbClr val="FF0000"/>
                              </a:solidFill>
                              <a:prstDash val="sysDash"/>
                              <a:miter lim="800000"/>
                              <a:headEnd/>
                              <a:tailEnd type="none" w="lg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cxnSp>
                      </p:grpSp>
                      <p:cxnSp>
                        <p:nvCxnSpPr>
                          <p:cNvPr id="34" name="Straight Connector 7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H="1">
                            <a:off x="3574209" y="790178"/>
                            <a:ext cx="296863" cy="1290638"/>
                          </a:xfrm>
                          <a:prstGeom prst="line">
                            <a:avLst/>
                          </a:prstGeom>
                          <a:noFill/>
                          <a:ln w="38100" algn="ctr">
                            <a:solidFill>
                              <a:srgbClr val="FF0000"/>
                            </a:solidFill>
                            <a:prstDash val="sysDash"/>
                            <a:miter lim="800000"/>
                            <a:headEnd/>
                            <a:tailEnd type="non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cxnSp>
                    </p:grpSp>
                    <p:cxnSp>
                      <p:nvCxnSpPr>
                        <p:cNvPr id="36" name="Straight Connector 6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1755961" y="1477168"/>
                          <a:ext cx="938213" cy="307975"/>
                        </a:xfrm>
                        <a:prstGeom prst="line">
                          <a:avLst/>
                        </a:prstGeom>
                        <a:noFill/>
                        <a:ln w="38100" algn="ctr">
                          <a:solidFill>
                            <a:srgbClr val="FF0000"/>
                          </a:solidFill>
                          <a:prstDash val="sysDash"/>
                          <a:miter lim="800000"/>
                          <a:headEnd/>
                          <a:tailEnd type="non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</p:grpSp>
                  <p:cxnSp>
                    <p:nvCxnSpPr>
                      <p:cNvPr id="38" name="Straight Connector 1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3245225" y="3802856"/>
                        <a:ext cx="58362" cy="894650"/>
                      </a:xfrm>
                      <a:prstGeom prst="line">
                        <a:avLst/>
                      </a:prstGeom>
                      <a:noFill/>
                      <a:ln w="38100" algn="ctr">
                        <a:solidFill>
                          <a:srgbClr val="FF0000"/>
                        </a:solidFill>
                        <a:prstDash val="sysDash"/>
                        <a:miter lim="800000"/>
                        <a:headEnd/>
                        <a:tailEnd type="non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cxnSp>
                  <p:nvCxnSpPr>
                    <p:cNvPr id="40" name="Straight Connector 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303587" y="3852466"/>
                      <a:ext cx="1462088" cy="246063"/>
                    </a:xfrm>
                    <a:prstGeom prst="line">
                      <a:avLst/>
                    </a:prstGeom>
                    <a:noFill/>
                    <a:ln w="38100" algn="ctr">
                      <a:solidFill>
                        <a:srgbClr val="FF0000"/>
                      </a:solidFill>
                      <a:prstDash val="sysDash"/>
                      <a:miter lim="800000"/>
                      <a:headEnd/>
                      <a:tailEnd type="none" w="lg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42" name="Straight Connector 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295650" y="3733800"/>
                    <a:ext cx="4324350" cy="112712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FF0000"/>
                    </a:solidFill>
                    <a:prstDash val="sysDash"/>
                    <a:miter lim="800000"/>
                    <a:headEnd/>
                    <a:tailEnd type="non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44" name="Straight Connector 11"/>
                <p:cNvCxnSpPr>
                  <a:cxnSpLocks noChangeShapeType="1"/>
                </p:cNvCxnSpPr>
                <p:nvPr/>
              </p:nvCxnSpPr>
              <p:spPr bwMode="auto">
                <a:xfrm>
                  <a:off x="6032873" y="3479380"/>
                  <a:ext cx="1797050" cy="296863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prstDash val="sysDash"/>
                  <a:miter lim="800000"/>
                  <a:headEnd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46" name="Straight Connector 12"/>
              <p:cNvCxnSpPr>
                <a:cxnSpLocks noChangeShapeType="1"/>
              </p:cNvCxnSpPr>
              <p:nvPr/>
            </p:nvCxnSpPr>
            <p:spPr bwMode="auto">
              <a:xfrm flipV="1">
                <a:off x="2636837" y="839788"/>
                <a:ext cx="1231900" cy="903287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prstDash val="sysDash"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8" name="Straight Connector 15"/>
            <p:cNvCxnSpPr>
              <a:cxnSpLocks noChangeShapeType="1"/>
            </p:cNvCxnSpPr>
            <p:nvPr/>
          </p:nvCxnSpPr>
          <p:spPr bwMode="auto">
            <a:xfrm flipV="1">
              <a:off x="3276319" y="3488531"/>
              <a:ext cx="2733675" cy="352425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prstDash val="sysDash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3561161" y="4202668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2694175" y="1077157"/>
            <a:ext cx="6014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4390430" y="3352800"/>
            <a:ext cx="6276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(12)</a:t>
            </a:r>
            <a:endParaRPr lang="en-US" dirty="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6451870" y="3301788"/>
            <a:ext cx="7109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(10)</a:t>
            </a:r>
            <a:endParaRPr lang="en-US" dirty="0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5104212" y="3700752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(9)</a:t>
            </a:r>
            <a:endParaRPr lang="en-US" dirty="0"/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3810000" y="3863839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2846387" y="4005771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2041525" y="1295400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3652016" y="1261823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5754690" y="1805126"/>
            <a:ext cx="5563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5401221" y="1206280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5870574" y="3919934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63" name="Straight Connector 13"/>
          <p:cNvCxnSpPr>
            <a:cxnSpLocks noChangeShapeType="1"/>
          </p:cNvCxnSpPr>
          <p:nvPr/>
        </p:nvCxnSpPr>
        <p:spPr bwMode="auto">
          <a:xfrm flipV="1">
            <a:off x="3374558" y="3245012"/>
            <a:ext cx="781050" cy="536575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429000" y="3206287"/>
            <a:ext cx="6014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(13)</a:t>
            </a:r>
            <a:endParaRPr lang="en-US" dirty="0"/>
          </a:p>
        </p:txBody>
      </p:sp>
      <p:cxnSp>
        <p:nvCxnSpPr>
          <p:cNvPr id="114" name="Straight Connector 14"/>
          <p:cNvCxnSpPr>
            <a:cxnSpLocks noChangeShapeType="1"/>
          </p:cNvCxnSpPr>
          <p:nvPr/>
        </p:nvCxnSpPr>
        <p:spPr bwMode="auto">
          <a:xfrm flipV="1">
            <a:off x="3339446" y="2025650"/>
            <a:ext cx="231775" cy="1679575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2977448" y="2478088"/>
            <a:ext cx="6014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945A-7815-4BC2-9ABF-60A8139FF58A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28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09600" y="368300"/>
            <a:ext cx="7234237" cy="6184900"/>
            <a:chOff x="609600" y="368300"/>
            <a:chExt cx="7234237" cy="6184900"/>
          </a:xfrm>
        </p:grpSpPr>
        <p:grpSp>
          <p:nvGrpSpPr>
            <p:cNvPr id="17" name="Group 16"/>
            <p:cNvGrpSpPr/>
            <p:nvPr/>
          </p:nvGrpSpPr>
          <p:grpSpPr>
            <a:xfrm>
              <a:off x="609600" y="368300"/>
              <a:ext cx="7234237" cy="6184900"/>
              <a:chOff x="609600" y="368300"/>
              <a:chExt cx="7234237" cy="61849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09600" y="368300"/>
                <a:ext cx="7234237" cy="6184900"/>
                <a:chOff x="609600" y="368300"/>
                <a:chExt cx="7234237" cy="61849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609600" y="368300"/>
                  <a:ext cx="7234237" cy="6184900"/>
                  <a:chOff x="609600" y="368300"/>
                  <a:chExt cx="7234237" cy="6184900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609600" y="368300"/>
                    <a:ext cx="7234237" cy="6184900"/>
                    <a:chOff x="609600" y="368300"/>
                    <a:chExt cx="7234237" cy="6184900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609600" y="368300"/>
                      <a:ext cx="7234237" cy="6184900"/>
                      <a:chOff x="609600" y="368300"/>
                      <a:chExt cx="7234237" cy="6184900"/>
                    </a:xfrm>
                  </p:grpSpPr>
                  <p:grpSp>
                    <p:nvGrpSpPr>
                      <p:cNvPr id="12" name="Group 11"/>
                      <p:cNvGrpSpPr/>
                      <p:nvPr/>
                    </p:nvGrpSpPr>
                    <p:grpSpPr>
                      <a:xfrm>
                        <a:off x="609600" y="368300"/>
                        <a:ext cx="7234237" cy="6184900"/>
                        <a:chOff x="609600" y="368300"/>
                        <a:chExt cx="7234237" cy="6184900"/>
                      </a:xfrm>
                    </p:grpSpPr>
                    <p:grpSp>
                      <p:nvGrpSpPr>
                        <p:cNvPr id="11" name="Group 10"/>
                        <p:cNvGrpSpPr/>
                        <p:nvPr/>
                      </p:nvGrpSpPr>
                      <p:grpSpPr>
                        <a:xfrm>
                          <a:off x="609600" y="368300"/>
                          <a:ext cx="7234237" cy="6184900"/>
                          <a:chOff x="609600" y="368300"/>
                          <a:chExt cx="7234237" cy="6184900"/>
                        </a:xfrm>
                      </p:grpSpPr>
                      <p:grpSp>
                        <p:nvGrpSpPr>
                          <p:cNvPr id="10" name="Group 9"/>
                          <p:cNvGrpSpPr/>
                          <p:nvPr/>
                        </p:nvGrpSpPr>
                        <p:grpSpPr>
                          <a:xfrm>
                            <a:off x="609600" y="368300"/>
                            <a:ext cx="7234237" cy="6184900"/>
                            <a:chOff x="609600" y="368300"/>
                            <a:chExt cx="7234237" cy="6184900"/>
                          </a:xfrm>
                        </p:grpSpPr>
                        <p:grpSp>
                          <p:nvGrpSpPr>
                            <p:cNvPr id="9" name="Group 8"/>
                            <p:cNvGrpSpPr/>
                            <p:nvPr/>
                          </p:nvGrpSpPr>
                          <p:grpSpPr>
                            <a:xfrm>
                              <a:off x="609600" y="368300"/>
                              <a:ext cx="7234237" cy="6184900"/>
                              <a:chOff x="609600" y="368300"/>
                              <a:chExt cx="7234237" cy="6184900"/>
                            </a:xfrm>
                          </p:grpSpPr>
                          <p:grpSp>
                            <p:nvGrpSpPr>
                              <p:cNvPr id="8" name="Group 7"/>
                              <p:cNvGrpSpPr/>
                              <p:nvPr/>
                            </p:nvGrpSpPr>
                            <p:grpSpPr>
                              <a:xfrm>
                                <a:off x="609600" y="368300"/>
                                <a:ext cx="7234237" cy="6184900"/>
                                <a:chOff x="609600" y="368300"/>
                                <a:chExt cx="7234237" cy="6184900"/>
                              </a:xfrm>
                            </p:grpSpPr>
                            <p:grpSp>
                              <p:nvGrpSpPr>
                                <p:cNvPr id="7" name="Group 6"/>
                                <p:cNvGrpSpPr/>
                                <p:nvPr/>
                              </p:nvGrpSpPr>
                              <p:grpSpPr>
                                <a:xfrm>
                                  <a:off x="609600" y="368300"/>
                                  <a:ext cx="7234237" cy="6184900"/>
                                  <a:chOff x="609600" y="368300"/>
                                  <a:chExt cx="7234237" cy="6184900"/>
                                </a:xfrm>
                              </p:grpSpPr>
                              <p:grpSp>
                                <p:nvGrpSpPr>
                                  <p:cNvPr id="6" name="Group 5"/>
                                  <p:cNvGrpSpPr/>
                                  <p:nvPr/>
                                </p:nvGrpSpPr>
                                <p:grpSpPr>
                                  <a:xfrm>
                                    <a:off x="609600" y="368300"/>
                                    <a:ext cx="7234237" cy="6184900"/>
                                    <a:chOff x="1528763" y="231775"/>
                                    <a:chExt cx="7234237" cy="6184900"/>
                                  </a:xfrm>
                                </p:grpSpPr>
                                <p:sp>
                                  <p:nvSpPr>
                                    <p:cNvPr id="17412" name="Freeform 5"/>
                                    <p:cNvSpPr>
                                      <a:spLocks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099422" y="665956"/>
                                      <a:ext cx="6635750" cy="5454650"/>
                                    </a:xfrm>
                                    <a:custGeom>
                                      <a:avLst/>
                                      <a:gdLst>
                                        <a:gd name="T0" fmla="*/ 2147483647 w 4179"/>
                                        <a:gd name="T1" fmla="*/ 2147483647 h 3436"/>
                                        <a:gd name="T2" fmla="*/ 2147483647 w 4179"/>
                                        <a:gd name="T3" fmla="*/ 2147483647 h 3436"/>
                                        <a:gd name="T4" fmla="*/ 2147483647 w 4179"/>
                                        <a:gd name="T5" fmla="*/ 2147483647 h 3436"/>
                                        <a:gd name="T6" fmla="*/ 2147483647 w 4179"/>
                                        <a:gd name="T7" fmla="*/ 2147483647 h 3436"/>
                                        <a:gd name="T8" fmla="*/ 2147483647 w 4179"/>
                                        <a:gd name="T9" fmla="*/ 0 h 3436"/>
                                        <a:gd name="T10" fmla="*/ 2147483647 w 4179"/>
                                        <a:gd name="T11" fmla="*/ 2147483647 h 3436"/>
                                        <a:gd name="T12" fmla="*/ 2147483647 w 4179"/>
                                        <a:gd name="T13" fmla="*/ 2147483647 h 3436"/>
                                        <a:gd name="T14" fmla="*/ 2147483647 w 4179"/>
                                        <a:gd name="T15" fmla="*/ 2147483647 h 3436"/>
                                        <a:gd name="T16" fmla="*/ 2147483647 w 4179"/>
                                        <a:gd name="T17" fmla="*/ 2147483647 h 3436"/>
                                        <a:gd name="T18" fmla="*/ 2147483647 w 4179"/>
                                        <a:gd name="T19" fmla="*/ 2147483647 h 3436"/>
                                        <a:gd name="T20" fmla="*/ 2147483647 w 4179"/>
                                        <a:gd name="T21" fmla="*/ 2147483647 h 3436"/>
                                        <a:gd name="T22" fmla="*/ 2147483647 w 4179"/>
                                        <a:gd name="T23" fmla="*/ 2147483647 h 3436"/>
                                        <a:gd name="T24" fmla="*/ 2147483647 w 4179"/>
                                        <a:gd name="T25" fmla="*/ 2147483647 h 3436"/>
                                        <a:gd name="T26" fmla="*/ 2147483647 w 4179"/>
                                        <a:gd name="T27" fmla="*/ 2147483647 h 3436"/>
                                        <a:gd name="T28" fmla="*/ 2147483647 w 4179"/>
                                        <a:gd name="T29" fmla="*/ 2147483647 h 3436"/>
                                        <a:gd name="T30" fmla="*/ 2147483647 w 4179"/>
                                        <a:gd name="T31" fmla="*/ 2147483647 h 3436"/>
                                        <a:gd name="T32" fmla="*/ 0 w 4179"/>
                                        <a:gd name="T33" fmla="*/ 2147483647 h 3436"/>
                                        <a:gd name="T34" fmla="*/ 2147483647 w 4179"/>
                                        <a:gd name="T35" fmla="*/ 2147483647 h 3436"/>
                                        <a:gd name="T36" fmla="*/ 2147483647 w 4179"/>
                                        <a:gd name="T37" fmla="*/ 2147483647 h 3436"/>
                                        <a:gd name="T38" fmla="*/ 0 60000 65536"/>
                                        <a:gd name="T39" fmla="*/ 0 60000 65536"/>
                                        <a:gd name="T40" fmla="*/ 0 60000 65536"/>
                                        <a:gd name="T41" fmla="*/ 0 60000 65536"/>
                                        <a:gd name="T42" fmla="*/ 0 60000 65536"/>
                                        <a:gd name="T43" fmla="*/ 0 60000 65536"/>
                                        <a:gd name="T44" fmla="*/ 0 60000 65536"/>
                                        <a:gd name="T45" fmla="*/ 0 60000 65536"/>
                                        <a:gd name="T46" fmla="*/ 0 60000 65536"/>
                                        <a:gd name="T47" fmla="*/ 0 60000 65536"/>
                                        <a:gd name="T48" fmla="*/ 0 60000 65536"/>
                                        <a:gd name="T49" fmla="*/ 0 60000 65536"/>
                                        <a:gd name="T50" fmla="*/ 0 60000 65536"/>
                                        <a:gd name="T51" fmla="*/ 0 60000 65536"/>
                                        <a:gd name="T52" fmla="*/ 0 60000 65536"/>
                                        <a:gd name="T53" fmla="*/ 0 60000 65536"/>
                                        <a:gd name="T54" fmla="*/ 0 60000 65536"/>
                                        <a:gd name="T55" fmla="*/ 0 60000 65536"/>
                                        <a:gd name="T56" fmla="*/ 0 60000 65536"/>
                                      </a:gdLst>
                                      <a:ahLst/>
                                      <a:cxnLst>
                                        <a:cxn ang="T38">
                                          <a:pos x="T0" y="T1"/>
                                        </a:cxn>
                                        <a:cxn ang="T39">
                                          <a:pos x="T2" y="T3"/>
                                        </a:cxn>
                                        <a:cxn ang="T40">
                                          <a:pos x="T4" y="T5"/>
                                        </a:cxn>
                                        <a:cxn ang="T41">
                                          <a:pos x="T6" y="T7"/>
                                        </a:cxn>
                                        <a:cxn ang="T42">
                                          <a:pos x="T8" y="T9"/>
                                        </a:cxn>
                                        <a:cxn ang="T43">
                                          <a:pos x="T10" y="T11"/>
                                        </a:cxn>
                                        <a:cxn ang="T44">
                                          <a:pos x="T12" y="T13"/>
                                        </a:cxn>
                                        <a:cxn ang="T45">
                                          <a:pos x="T14" y="T15"/>
                                        </a:cxn>
                                        <a:cxn ang="T46">
                                          <a:pos x="T16" y="T17"/>
                                        </a:cxn>
                                        <a:cxn ang="T47">
                                          <a:pos x="T18" y="T19"/>
                                        </a:cxn>
                                        <a:cxn ang="T48">
                                          <a:pos x="T20" y="T21"/>
                                        </a:cxn>
                                        <a:cxn ang="T49">
                                          <a:pos x="T22" y="T23"/>
                                        </a:cxn>
                                        <a:cxn ang="T50">
                                          <a:pos x="T24" y="T25"/>
                                        </a:cxn>
                                        <a:cxn ang="T51">
                                          <a:pos x="T26" y="T27"/>
                                        </a:cxn>
                                        <a:cxn ang="T52">
                                          <a:pos x="T28" y="T29"/>
                                        </a:cxn>
                                        <a:cxn ang="T53">
                                          <a:pos x="T30" y="T31"/>
                                        </a:cxn>
                                        <a:cxn ang="T54">
                                          <a:pos x="T32" y="T33"/>
                                        </a:cxn>
                                        <a:cxn ang="T55">
                                          <a:pos x="T34" y="T35"/>
                                        </a:cxn>
                                        <a:cxn ang="T56">
                                          <a:pos x="T36" y="T37"/>
                                        </a:cxn>
                                      </a:cxnLst>
                                      <a:rect l="0" t="0" r="r" b="b"/>
                                      <a:pathLst>
                                        <a:path w="4179" h="3436">
                                          <a:moveTo>
                                            <a:pt x="400" y="3436"/>
                                          </a:moveTo>
                                          <a:lnTo>
                                            <a:pt x="2286" y="2097"/>
                                          </a:lnTo>
                                          <a:lnTo>
                                            <a:pt x="2686" y="2840"/>
                                          </a:lnTo>
                                          <a:lnTo>
                                            <a:pt x="4179" y="1853"/>
                                          </a:lnTo>
                                          <a:lnTo>
                                            <a:pt x="2816" y="0"/>
                                          </a:lnTo>
                                          <a:lnTo>
                                            <a:pt x="2277" y="1126"/>
                                          </a:lnTo>
                                          <a:lnTo>
                                            <a:pt x="2653" y="759"/>
                                          </a:lnTo>
                                          <a:lnTo>
                                            <a:pt x="3037" y="1681"/>
                                          </a:lnTo>
                                          <a:lnTo>
                                            <a:pt x="1902" y="1526"/>
                                          </a:lnTo>
                                          <a:lnTo>
                                            <a:pt x="1510" y="783"/>
                                          </a:lnTo>
                                          <a:lnTo>
                                            <a:pt x="2245" y="579"/>
                                          </a:lnTo>
                                          <a:lnTo>
                                            <a:pt x="1681" y="16"/>
                                          </a:lnTo>
                                          <a:lnTo>
                                            <a:pt x="343" y="416"/>
                                          </a:lnTo>
                                          <a:lnTo>
                                            <a:pt x="547" y="979"/>
                                          </a:lnTo>
                                          <a:lnTo>
                                            <a:pt x="922" y="595"/>
                                          </a:lnTo>
                                          <a:lnTo>
                                            <a:pt x="1339" y="1910"/>
                                          </a:lnTo>
                                          <a:lnTo>
                                            <a:pt x="0" y="1738"/>
                                          </a:lnTo>
                                          <a:lnTo>
                                            <a:pt x="1322" y="2473"/>
                                          </a:lnTo>
                                          <a:lnTo>
                                            <a:pt x="400" y="3436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CCFFFF"/>
                                    </a:solidFill>
                                    <a:ln w="38100" cap="flat" cmpd="sng">
                                      <a:solidFill>
                                        <a:schemeClr val="tx1"/>
                                      </a:solidFill>
                                      <a:prstDash val="solid"/>
                                      <a:miter lim="800000"/>
                                      <a:headEnd type="none" w="med" len="med"/>
                                      <a:tailEnd type="none" w="lg" len="med"/>
                                    </a:ln>
                                    <a:effectLst/>
                                    <a:extLs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 anchor="ctr"/>
                                    <a:lstStyle/>
                                    <a:p>
                                      <a:endParaRPr lang="en-US"/>
                                    </a:p>
                                  </p:txBody>
                                </p:sp>
                                <p:grpSp>
                                  <p:nvGrpSpPr>
                                    <p:cNvPr id="5" name="Group 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528763" y="231775"/>
                                      <a:ext cx="7234237" cy="6184900"/>
                                      <a:chOff x="1528763" y="231775"/>
                                      <a:chExt cx="7234237" cy="6184900"/>
                                    </a:xfrm>
                                  </p:grpSpPr>
                                  <p:sp>
                                    <p:nvSpPr>
                                      <p:cNvPr id="17413" name="Text Box 6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466975" y="6049963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0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4" name="Text Box 7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8464550" y="3752850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3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5" name="Text Box 8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205538" y="5187950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2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6" name="Text Box 9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453063" y="4135438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7" name="Text Box 10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416675" y="2859088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7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8" name="Text Box 11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013450" y="1974850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6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9" name="Text Box 12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400675" y="2386013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5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0" name="Text Box 13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6589713" y="231775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4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1" name="Text Box 14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495925" y="1104900"/>
                                        <a:ext cx="441325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10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2" name="Text Box 15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4521200" y="1768475"/>
                                        <a:ext cx="29845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9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3" name="Text Box 16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5062538" y="2728913"/>
                                        <a:ext cx="29845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wrap="none"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8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4" name="Text Box 17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4818063" y="330200"/>
                                        <a:ext cx="506412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11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5" name="Text Box 18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649538" y="2217738"/>
                                        <a:ext cx="622300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13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6" name="Text Box 19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2220913" y="906463"/>
                                        <a:ext cx="649287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 dirty="0"/>
                                          <a:t>12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7" name="Text Box 20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500438" y="4418013"/>
                                        <a:ext cx="493712" cy="36671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17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8" name="Text Box 21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1528763" y="3209925"/>
                                        <a:ext cx="557212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16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29" name="Text Box 22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587750" y="3232150"/>
                                        <a:ext cx="584200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15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17430" name="Text Box 23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3233738" y="1758950"/>
                                        <a:ext cx="531812" cy="36671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CC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chemeClr val="tx1"/>
                                            </a:solidFill>
                                            <a:miter lim="800000"/>
                                            <a:headEnd/>
                                            <a:tailEnd type="none" w="lg" len="med"/>
                                          </a14:hiddenLine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 anchor="ctr">
                                        <a:spAutoFit/>
                                      </a:bodyPr>
                                      <a:lstStyle>
                                        <a:lvl1pPr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1pPr>
                                        <a:lvl2pPr marL="742950" indent="-28575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2pPr>
                                        <a:lvl3pPr marL="11430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3pPr>
                                        <a:lvl4pPr marL="16002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4pPr>
                                        <a:lvl5pPr marL="2057400" indent="-228600" eaLnBrk="0" hangingPunct="0"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5pPr>
                                        <a:lvl6pPr marL="25146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6pPr>
                                        <a:lvl7pPr marL="29718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7pPr>
                                        <a:lvl8pPr marL="34290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8pPr>
                                        <a:lvl9pPr marL="3886200" indent="-228600" eaLnBrk="0" fontAlgn="base" hangingPunct="0"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defRPr>
                                            <a:solidFill>
                                              <a:schemeClr val="tx1"/>
                                            </a:solidFill>
                                            <a:latin typeface="Times New Roman" pitchFamily="18" charset="0"/>
                                          </a:defRPr>
                                        </a:lvl9pPr>
                                      </a:lstStyle>
                                      <a:p>
                                        <a:pPr algn="ctr" eaLnBrk="1" hangingPunct="1"/>
                                        <a:r>
                                          <a:rPr lang="en-US"/>
                                          <a:t>14</a:t>
                                        </a:r>
                                      </a:p>
                                    </p:txBody>
                                  </p:sp>
                                </p:grpSp>
                              </p:grpSp>
                              <p:cxnSp>
                                <p:nvCxnSpPr>
                                  <p:cNvPr id="26" name="Straight Connector 2"/>
                                  <p:cNvCxnSpPr>
                                    <a:cxnSpLocks noChangeShapeType="1"/>
                                  </p:cNvCxnSpPr>
                                  <p:nvPr/>
                                </p:nvCxnSpPr>
                                <p:spPr bwMode="auto">
                                  <a:xfrm flipV="1">
                                    <a:off x="3303587" y="4171157"/>
                                    <a:ext cx="1476375" cy="566737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38100" algn="ctr">
                                    <a:solidFill>
                                      <a:srgbClr val="FF0000"/>
                                    </a:solidFill>
                                    <a:prstDash val="sysDash"/>
                                    <a:miter lim="800000"/>
                                    <a:headEnd/>
                                    <a:tailEnd type="none" w="lg" len="med"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cxnSp>
                            </p:grpSp>
                            <p:cxnSp>
                              <p:nvCxnSpPr>
                                <p:cNvPr id="28" name="Straight Connector 3"/>
                                <p:cNvCxnSpPr>
                                  <a:cxnSpLocks noChangeShapeType="1"/>
                                </p:cNvCxnSpPr>
                                <p:nvPr/>
                              </p:nvCxnSpPr>
                              <p:spPr bwMode="auto">
                                <a:xfrm flipV="1">
                                  <a:off x="4824412" y="3727053"/>
                                  <a:ext cx="3019425" cy="385763"/>
                                </a:xfrm>
                                <a:prstGeom prst="line">
                                  <a:avLst/>
                                </a:prstGeom>
                                <a:noFill/>
                                <a:ln w="38100" algn="ctr">
                                  <a:solidFill>
                                    <a:srgbClr val="FF0000"/>
                                  </a:solidFill>
                                  <a:prstDash val="sysDash"/>
                                  <a:miter lim="800000"/>
                                  <a:headEnd/>
                                  <a:tailEnd type="none" w="lg" len="med"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cxnSp>
                          </p:grpSp>
                          <p:cxnSp>
                            <p:nvCxnSpPr>
                              <p:cNvPr id="30" name="Straight Connector 4"/>
                              <p:cNvCxnSpPr>
                                <a:cxnSpLocks noChangeShapeType="1"/>
                              </p:cNvCxnSpPr>
                              <p:nvPr/>
                            </p:nvCxnSpPr>
                            <p:spPr bwMode="auto">
                              <a:xfrm flipV="1">
                                <a:off x="5415989" y="819804"/>
                                <a:ext cx="234950" cy="1169988"/>
                              </a:xfrm>
                              <a:prstGeom prst="line">
                                <a:avLst/>
                              </a:prstGeom>
                              <a:noFill/>
                              <a:ln w="38100" algn="ctr">
                                <a:solidFill>
                                  <a:srgbClr val="FF0000"/>
                                </a:solidFill>
                                <a:prstDash val="sysDash"/>
                                <a:miter lim="800000"/>
                                <a:headEnd/>
                                <a:tailEnd type="none" w="lg" len="med"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cxnSp>
                        </p:grpSp>
                        <p:cxnSp>
                          <p:nvCxnSpPr>
                            <p:cNvPr id="32" name="Straight Connector 5"/>
                            <p:cNvCxnSpPr>
                              <a:cxnSpLocks noChangeShapeType="1"/>
                            </p:cNvCxnSpPr>
                            <p:nvPr/>
                          </p:nvCxnSpPr>
                          <p:spPr bwMode="auto">
                            <a:xfrm flipH="1" flipV="1">
                              <a:off x="5664386" y="802481"/>
                              <a:ext cx="333375" cy="2700338"/>
                            </a:xfrm>
                            <a:prstGeom prst="line">
                              <a:avLst/>
                            </a:prstGeom>
                            <a:noFill/>
                            <a:ln w="38100" algn="ctr">
                              <a:solidFill>
                                <a:srgbClr val="FF0000"/>
                              </a:solidFill>
                              <a:prstDash val="sysDash"/>
                              <a:miter lim="800000"/>
                              <a:headEnd/>
                              <a:tailEnd type="none" w="lg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cxnSp>
                      </p:grpSp>
                      <p:cxnSp>
                        <p:nvCxnSpPr>
                          <p:cNvPr id="34" name="Straight Connector 7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H="1">
                            <a:off x="3574209" y="790178"/>
                            <a:ext cx="296863" cy="1290638"/>
                          </a:xfrm>
                          <a:prstGeom prst="line">
                            <a:avLst/>
                          </a:prstGeom>
                          <a:noFill/>
                          <a:ln w="38100" algn="ctr">
                            <a:solidFill>
                              <a:srgbClr val="FF0000"/>
                            </a:solidFill>
                            <a:prstDash val="sysDash"/>
                            <a:miter lim="800000"/>
                            <a:headEnd/>
                            <a:tailEnd type="non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cxnSp>
                    </p:grpSp>
                    <p:cxnSp>
                      <p:nvCxnSpPr>
                        <p:cNvPr id="36" name="Straight Connector 6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1755961" y="1477168"/>
                          <a:ext cx="938213" cy="307975"/>
                        </a:xfrm>
                        <a:prstGeom prst="line">
                          <a:avLst/>
                        </a:prstGeom>
                        <a:noFill/>
                        <a:ln w="38100" algn="ctr">
                          <a:solidFill>
                            <a:srgbClr val="FF0000"/>
                          </a:solidFill>
                          <a:prstDash val="sysDash"/>
                          <a:miter lim="800000"/>
                          <a:headEnd/>
                          <a:tailEnd type="non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cxnSp>
                  </p:grpSp>
                  <p:cxnSp>
                    <p:nvCxnSpPr>
                      <p:cNvPr id="38" name="Straight Connector 1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3245225" y="3802856"/>
                        <a:ext cx="58362" cy="894650"/>
                      </a:xfrm>
                      <a:prstGeom prst="line">
                        <a:avLst/>
                      </a:prstGeom>
                      <a:noFill/>
                      <a:ln w="38100" algn="ctr">
                        <a:solidFill>
                          <a:srgbClr val="FF0000"/>
                        </a:solidFill>
                        <a:prstDash val="sysDash"/>
                        <a:miter lim="800000"/>
                        <a:headEnd/>
                        <a:tailEnd type="non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cxnSp>
                  <p:nvCxnSpPr>
                    <p:cNvPr id="40" name="Straight Connector 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303587" y="3852466"/>
                      <a:ext cx="1462088" cy="246063"/>
                    </a:xfrm>
                    <a:prstGeom prst="line">
                      <a:avLst/>
                    </a:prstGeom>
                    <a:noFill/>
                    <a:ln w="38100" algn="ctr">
                      <a:solidFill>
                        <a:srgbClr val="FF0000"/>
                      </a:solidFill>
                      <a:prstDash val="sysDash"/>
                      <a:miter lim="800000"/>
                      <a:headEnd/>
                      <a:tailEnd type="none" w="lg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42" name="Straight Connector 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295650" y="3733800"/>
                    <a:ext cx="4324350" cy="112712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FF0000"/>
                    </a:solidFill>
                    <a:prstDash val="sysDash"/>
                    <a:miter lim="800000"/>
                    <a:headEnd/>
                    <a:tailEnd type="non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44" name="Straight Connector 11"/>
                <p:cNvCxnSpPr>
                  <a:cxnSpLocks noChangeShapeType="1"/>
                </p:cNvCxnSpPr>
                <p:nvPr/>
              </p:nvCxnSpPr>
              <p:spPr bwMode="auto">
                <a:xfrm>
                  <a:off x="6032873" y="3479380"/>
                  <a:ext cx="1797050" cy="296863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prstDash val="sysDash"/>
                  <a:miter lim="800000"/>
                  <a:headEnd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46" name="Straight Connector 12"/>
              <p:cNvCxnSpPr>
                <a:cxnSpLocks noChangeShapeType="1"/>
              </p:cNvCxnSpPr>
              <p:nvPr/>
            </p:nvCxnSpPr>
            <p:spPr bwMode="auto">
              <a:xfrm flipV="1">
                <a:off x="2636837" y="839788"/>
                <a:ext cx="1231900" cy="903287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prstDash val="sysDash"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8" name="Straight Connector 15"/>
            <p:cNvCxnSpPr>
              <a:cxnSpLocks noChangeShapeType="1"/>
            </p:cNvCxnSpPr>
            <p:nvPr/>
          </p:nvCxnSpPr>
          <p:spPr bwMode="auto">
            <a:xfrm flipV="1">
              <a:off x="3276319" y="3488531"/>
              <a:ext cx="2733675" cy="352425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prstDash val="sysDash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3561161" y="4202668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2694175" y="1077157"/>
            <a:ext cx="6014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4390430" y="3352800"/>
            <a:ext cx="6276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(12)</a:t>
            </a:r>
            <a:endParaRPr lang="en-US" dirty="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6451870" y="3301788"/>
            <a:ext cx="7109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(10)</a:t>
            </a:r>
            <a:endParaRPr lang="en-US" dirty="0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5104212" y="3700752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(9)</a:t>
            </a:r>
            <a:endParaRPr lang="en-US" dirty="0"/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3810000" y="3863839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2846387" y="4005771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2041525" y="1295400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3652016" y="1261823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5754690" y="1805126"/>
            <a:ext cx="5563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5401221" y="1206280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5870574" y="3919934"/>
            <a:ext cx="480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63" name="Straight Connector 13"/>
          <p:cNvCxnSpPr>
            <a:cxnSpLocks noChangeShapeType="1"/>
          </p:cNvCxnSpPr>
          <p:nvPr/>
        </p:nvCxnSpPr>
        <p:spPr bwMode="auto">
          <a:xfrm flipV="1">
            <a:off x="3374558" y="3245012"/>
            <a:ext cx="781050" cy="536575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429000" y="3206287"/>
            <a:ext cx="6014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(13)</a:t>
            </a:r>
            <a:endParaRPr lang="en-US" dirty="0"/>
          </a:p>
        </p:txBody>
      </p:sp>
      <p:cxnSp>
        <p:nvCxnSpPr>
          <p:cNvPr id="114" name="Straight Connector 14"/>
          <p:cNvCxnSpPr>
            <a:cxnSpLocks noChangeShapeType="1"/>
          </p:cNvCxnSpPr>
          <p:nvPr/>
        </p:nvCxnSpPr>
        <p:spPr bwMode="auto">
          <a:xfrm flipV="1">
            <a:off x="3339446" y="2025650"/>
            <a:ext cx="231775" cy="1679575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2977448" y="2478088"/>
            <a:ext cx="6014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(14)</a:t>
            </a:r>
            <a:endParaRPr lang="en-US" dirty="0"/>
          </a:p>
        </p:txBody>
      </p:sp>
      <p:cxnSp>
        <p:nvCxnSpPr>
          <p:cNvPr id="66" name="Straight Connector 16"/>
          <p:cNvCxnSpPr>
            <a:cxnSpLocks noChangeShapeType="1"/>
          </p:cNvCxnSpPr>
          <p:nvPr/>
        </p:nvCxnSpPr>
        <p:spPr bwMode="auto">
          <a:xfrm>
            <a:off x="2718566" y="1776412"/>
            <a:ext cx="860358" cy="304404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2785955" y="1890097"/>
            <a:ext cx="6014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(15)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Triangulation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251075"/>
          <a:ext cx="48768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589280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Diagonal indices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Diagonal</a:t>
                      </a:r>
                      <a:r>
                        <a:rPr lang="en-US" baseline="0" dirty="0" smtClean="0"/>
                        <a:t> indices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(17,1)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(15,3)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(3,7)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(11,14)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(4,7)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(15,7)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(9,11)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(15,8)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(12,14)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(15,9)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(15,17)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(9,14)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DE52-8CAB-467E-90DA-895C6E4F9B44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Triangulation of 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Decompose the polygon into shapes that are easier to handle: triangles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chemeClr val="accent2"/>
                </a:solidFill>
              </a:rPr>
              <a:t>triangulation</a:t>
            </a:r>
            <a:r>
              <a:rPr lang="en-US" altLang="en-US" sz="2000" dirty="0"/>
              <a:t> of a polygon </a:t>
            </a:r>
            <a:r>
              <a:rPr lang="en-US" altLang="en-US" sz="2000" i="1" dirty="0">
                <a:solidFill>
                  <a:srgbClr val="008380"/>
                </a:solidFill>
              </a:rPr>
              <a:t>P</a:t>
            </a:r>
            <a:r>
              <a:rPr lang="en-US" altLang="en-US" sz="2000" dirty="0"/>
              <a:t> is a decomposition of </a:t>
            </a:r>
            <a:r>
              <a:rPr lang="en-US" altLang="en-US" sz="2000" i="1" dirty="0">
                <a:solidFill>
                  <a:srgbClr val="008380"/>
                </a:solidFill>
              </a:rPr>
              <a:t>P</a:t>
            </a:r>
            <a:r>
              <a:rPr lang="en-US" altLang="en-US" sz="2000" dirty="0"/>
              <a:t> into triangles whose vertices are vertices of </a:t>
            </a:r>
            <a:r>
              <a:rPr lang="en-US" altLang="en-US" sz="2000" i="1" dirty="0">
                <a:solidFill>
                  <a:srgbClr val="008380"/>
                </a:solidFill>
              </a:rPr>
              <a:t>P</a:t>
            </a:r>
            <a:r>
              <a:rPr lang="en-US" altLang="en-US" sz="2000" dirty="0"/>
              <a:t>. In other words, a triangulation is a maximal set of non-crossing diagonals.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E8B-9412-445D-8F60-066B428D93E8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0" y="3292475"/>
            <a:ext cx="6523037" cy="2941638"/>
            <a:chOff x="525463" y="3276600"/>
            <a:chExt cx="6523037" cy="2941638"/>
          </a:xfrm>
        </p:grpSpPr>
        <p:grpSp>
          <p:nvGrpSpPr>
            <p:cNvPr id="7" name="Group 6"/>
            <p:cNvGrpSpPr/>
            <p:nvPr/>
          </p:nvGrpSpPr>
          <p:grpSpPr>
            <a:xfrm>
              <a:off x="525463" y="3292475"/>
              <a:ext cx="6500812" cy="2925763"/>
              <a:chOff x="525463" y="3292475"/>
              <a:chExt cx="6500812" cy="2925763"/>
            </a:xfrm>
          </p:grpSpPr>
          <p:sp>
            <p:nvSpPr>
              <p:cNvPr id="8" name="Freeform 45"/>
              <p:cNvSpPr>
                <a:spLocks/>
              </p:cNvSpPr>
              <p:nvPr/>
            </p:nvSpPr>
            <p:spPr bwMode="auto">
              <a:xfrm>
                <a:off x="1203325" y="3292475"/>
                <a:ext cx="5822950" cy="2925763"/>
              </a:xfrm>
              <a:custGeom>
                <a:avLst/>
                <a:gdLst>
                  <a:gd name="T0" fmla="*/ 0 w 3668"/>
                  <a:gd name="T1" fmla="*/ 2147483647 h 1843"/>
                  <a:gd name="T2" fmla="*/ 2147483647 w 3668"/>
                  <a:gd name="T3" fmla="*/ 0 h 1843"/>
                  <a:gd name="T4" fmla="*/ 2147483647 w 3668"/>
                  <a:gd name="T5" fmla="*/ 2147483647 h 1843"/>
                  <a:gd name="T6" fmla="*/ 2147483647 w 3668"/>
                  <a:gd name="T7" fmla="*/ 2147483647 h 1843"/>
                  <a:gd name="T8" fmla="*/ 2147483647 w 3668"/>
                  <a:gd name="T9" fmla="*/ 2147483647 h 1843"/>
                  <a:gd name="T10" fmla="*/ 2147483647 w 3668"/>
                  <a:gd name="T11" fmla="*/ 2147483647 h 1843"/>
                  <a:gd name="T12" fmla="*/ 2147483647 w 3668"/>
                  <a:gd name="T13" fmla="*/ 2147483647 h 1843"/>
                  <a:gd name="T14" fmla="*/ 2147483647 w 3668"/>
                  <a:gd name="T15" fmla="*/ 2147483647 h 1843"/>
                  <a:gd name="T16" fmla="*/ 2147483647 w 3668"/>
                  <a:gd name="T17" fmla="*/ 2147483647 h 1843"/>
                  <a:gd name="T18" fmla="*/ 2147483647 w 3668"/>
                  <a:gd name="T19" fmla="*/ 2147483647 h 1843"/>
                  <a:gd name="T20" fmla="*/ 2147483647 w 3668"/>
                  <a:gd name="T21" fmla="*/ 2147483647 h 1843"/>
                  <a:gd name="T22" fmla="*/ 2147483647 w 3668"/>
                  <a:gd name="T23" fmla="*/ 2147483647 h 1843"/>
                  <a:gd name="T24" fmla="*/ 2147483647 w 3668"/>
                  <a:gd name="T25" fmla="*/ 2147483647 h 1843"/>
                  <a:gd name="T26" fmla="*/ 2147483647 w 3668"/>
                  <a:gd name="T27" fmla="*/ 2147483647 h 1843"/>
                  <a:gd name="T28" fmla="*/ 2147483647 w 3668"/>
                  <a:gd name="T29" fmla="*/ 2147483647 h 1843"/>
                  <a:gd name="T30" fmla="*/ 2147483647 w 3668"/>
                  <a:gd name="T31" fmla="*/ 2147483647 h 1843"/>
                  <a:gd name="T32" fmla="*/ 2147483647 w 3668"/>
                  <a:gd name="T33" fmla="*/ 2147483647 h 1843"/>
                  <a:gd name="T34" fmla="*/ 2147483647 w 3668"/>
                  <a:gd name="T35" fmla="*/ 2147483647 h 1843"/>
                  <a:gd name="T36" fmla="*/ 0 w 3668"/>
                  <a:gd name="T37" fmla="*/ 2147483647 h 18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668"/>
                  <a:gd name="T58" fmla="*/ 0 h 1843"/>
                  <a:gd name="T59" fmla="*/ 3668 w 3668"/>
                  <a:gd name="T60" fmla="*/ 1843 h 184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668" h="1843">
                    <a:moveTo>
                      <a:pt x="0" y="484"/>
                    </a:moveTo>
                    <a:lnTo>
                      <a:pt x="720" y="0"/>
                    </a:lnTo>
                    <a:lnTo>
                      <a:pt x="1301" y="748"/>
                    </a:lnTo>
                    <a:lnTo>
                      <a:pt x="2146" y="196"/>
                    </a:lnTo>
                    <a:lnTo>
                      <a:pt x="3620" y="100"/>
                    </a:lnTo>
                    <a:lnTo>
                      <a:pt x="3668" y="1401"/>
                    </a:lnTo>
                    <a:lnTo>
                      <a:pt x="1431" y="1843"/>
                    </a:lnTo>
                    <a:lnTo>
                      <a:pt x="3010" y="940"/>
                    </a:lnTo>
                    <a:lnTo>
                      <a:pt x="1872" y="1065"/>
                    </a:lnTo>
                    <a:lnTo>
                      <a:pt x="2996" y="552"/>
                    </a:lnTo>
                    <a:lnTo>
                      <a:pt x="3346" y="835"/>
                    </a:lnTo>
                    <a:lnTo>
                      <a:pt x="3188" y="1176"/>
                    </a:lnTo>
                    <a:lnTo>
                      <a:pt x="3519" y="1032"/>
                    </a:lnTo>
                    <a:lnTo>
                      <a:pt x="3370" y="316"/>
                    </a:lnTo>
                    <a:lnTo>
                      <a:pt x="2112" y="595"/>
                    </a:lnTo>
                    <a:lnTo>
                      <a:pt x="1080" y="1334"/>
                    </a:lnTo>
                    <a:lnTo>
                      <a:pt x="538" y="1752"/>
                    </a:lnTo>
                    <a:lnTo>
                      <a:pt x="720" y="489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" name="Freeform 60"/>
              <p:cNvSpPr>
                <a:spLocks/>
              </p:cNvSpPr>
              <p:nvPr/>
            </p:nvSpPr>
            <p:spPr bwMode="auto">
              <a:xfrm>
                <a:off x="1774825" y="4818063"/>
                <a:ext cx="854075" cy="409575"/>
              </a:xfrm>
              <a:custGeom>
                <a:avLst/>
                <a:gdLst>
                  <a:gd name="T0" fmla="*/ 0 w 528"/>
                  <a:gd name="T1" fmla="*/ 2147483647 h 229"/>
                  <a:gd name="T2" fmla="*/ 2147483647 w 528"/>
                  <a:gd name="T3" fmla="*/ 2147483647 h 229"/>
                  <a:gd name="T4" fmla="*/ 2147483647 w 528"/>
                  <a:gd name="T5" fmla="*/ 2147483647 h 229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229"/>
                  <a:gd name="T11" fmla="*/ 528 w 528"/>
                  <a:gd name="T12" fmla="*/ 229 h 2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229">
                    <a:moveTo>
                      <a:pt x="0" y="210"/>
                    </a:moveTo>
                    <a:cubicBezTo>
                      <a:pt x="83" y="105"/>
                      <a:pt x="167" y="0"/>
                      <a:pt x="255" y="3"/>
                    </a:cubicBezTo>
                    <a:cubicBezTo>
                      <a:pt x="343" y="6"/>
                      <a:pt x="435" y="117"/>
                      <a:pt x="528" y="229"/>
                    </a:cubicBezTo>
                  </a:path>
                </a:pathLst>
              </a:custGeom>
              <a:noFill/>
              <a:ln w="38100">
                <a:solidFill>
                  <a:srgbClr val="3399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" name="Text Box 61"/>
              <p:cNvSpPr txBox="1">
                <a:spLocks noChangeArrowheads="1"/>
              </p:cNvSpPr>
              <p:nvPr/>
            </p:nvSpPr>
            <p:spPr bwMode="auto">
              <a:xfrm>
                <a:off x="525463" y="4960938"/>
                <a:ext cx="14033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 dirty="0">
                    <a:solidFill>
                      <a:srgbClr val="339933"/>
                    </a:solidFill>
                    <a:latin typeface="Comic Sans MS" pitchFamily="66" charset="0"/>
                  </a:rPr>
                  <a:t>diagonal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057400" y="3276600"/>
              <a:ext cx="4991100" cy="2933700"/>
              <a:chOff x="2049463" y="3284538"/>
              <a:chExt cx="4991100" cy="2933700"/>
            </a:xfrm>
          </p:grpSpPr>
          <p:sp>
            <p:nvSpPr>
              <p:cNvPr id="12" name="Line 46"/>
              <p:cNvSpPr>
                <a:spLocks noChangeShapeType="1"/>
              </p:cNvSpPr>
              <p:nvPr/>
            </p:nvSpPr>
            <p:spPr bwMode="auto">
              <a:xfrm>
                <a:off x="2346325" y="3284538"/>
                <a:ext cx="7938" cy="78422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47"/>
              <p:cNvSpPr>
                <a:spLocks noChangeShapeType="1"/>
              </p:cNvSpPr>
              <p:nvPr/>
            </p:nvSpPr>
            <p:spPr bwMode="auto">
              <a:xfrm>
                <a:off x="2346325" y="4068763"/>
                <a:ext cx="930275" cy="41116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" name="Line 48"/>
              <p:cNvSpPr>
                <a:spLocks noChangeShapeType="1"/>
              </p:cNvSpPr>
              <p:nvPr/>
            </p:nvSpPr>
            <p:spPr bwMode="auto">
              <a:xfrm flipH="1">
                <a:off x="2049463" y="4479925"/>
                <a:ext cx="1227137" cy="158591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49"/>
              <p:cNvSpPr>
                <a:spLocks noChangeShapeType="1"/>
              </p:cNvSpPr>
              <p:nvPr/>
            </p:nvSpPr>
            <p:spPr bwMode="auto">
              <a:xfrm flipV="1">
                <a:off x="3284538" y="4244975"/>
                <a:ext cx="1271587" cy="2286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50"/>
              <p:cNvSpPr>
                <a:spLocks noChangeShapeType="1"/>
              </p:cNvSpPr>
              <p:nvPr/>
            </p:nvSpPr>
            <p:spPr bwMode="auto">
              <a:xfrm flipV="1">
                <a:off x="4556125" y="3589338"/>
                <a:ext cx="53975" cy="65563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51"/>
              <p:cNvSpPr>
                <a:spLocks noChangeShapeType="1"/>
              </p:cNvSpPr>
              <p:nvPr/>
            </p:nvSpPr>
            <p:spPr bwMode="auto">
              <a:xfrm flipV="1">
                <a:off x="4557713" y="3459163"/>
                <a:ext cx="2392362" cy="7778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Line 52"/>
              <p:cNvSpPr>
                <a:spLocks noChangeShapeType="1"/>
              </p:cNvSpPr>
              <p:nvPr/>
            </p:nvSpPr>
            <p:spPr bwMode="auto">
              <a:xfrm flipV="1">
                <a:off x="6545263" y="3459163"/>
                <a:ext cx="396875" cy="33496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53"/>
              <p:cNvSpPr>
                <a:spLocks noChangeShapeType="1"/>
              </p:cNvSpPr>
              <p:nvPr/>
            </p:nvSpPr>
            <p:spPr bwMode="auto">
              <a:xfrm flipV="1">
                <a:off x="6789738" y="3489325"/>
                <a:ext cx="144462" cy="143986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Line 54"/>
              <p:cNvSpPr>
                <a:spLocks noChangeShapeType="1"/>
              </p:cNvSpPr>
              <p:nvPr/>
            </p:nvSpPr>
            <p:spPr bwMode="auto">
              <a:xfrm>
                <a:off x="6781800" y="4930775"/>
                <a:ext cx="258763" cy="60166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Line 55"/>
              <p:cNvSpPr>
                <a:spLocks noChangeShapeType="1"/>
              </p:cNvSpPr>
              <p:nvPr/>
            </p:nvSpPr>
            <p:spPr bwMode="auto">
              <a:xfrm>
                <a:off x="6262688" y="5143500"/>
                <a:ext cx="762000" cy="3968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56"/>
              <p:cNvSpPr>
                <a:spLocks noChangeShapeType="1"/>
              </p:cNvSpPr>
              <p:nvPr/>
            </p:nvSpPr>
            <p:spPr bwMode="auto">
              <a:xfrm flipH="1">
                <a:off x="3482975" y="5143500"/>
                <a:ext cx="2787650" cy="1066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Line 57"/>
              <p:cNvSpPr>
                <a:spLocks noChangeShapeType="1"/>
              </p:cNvSpPr>
              <p:nvPr/>
            </p:nvSpPr>
            <p:spPr bwMode="auto">
              <a:xfrm flipH="1">
                <a:off x="3473450" y="4624388"/>
                <a:ext cx="3035300" cy="159385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58"/>
              <p:cNvSpPr>
                <a:spLocks noChangeShapeType="1"/>
              </p:cNvSpPr>
              <p:nvPr/>
            </p:nvSpPr>
            <p:spPr bwMode="auto">
              <a:xfrm flipV="1">
                <a:off x="5951538" y="4625975"/>
                <a:ext cx="541337" cy="15875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59"/>
              <p:cNvSpPr>
                <a:spLocks noChangeShapeType="1"/>
              </p:cNvSpPr>
              <p:nvPr/>
            </p:nvSpPr>
            <p:spPr bwMode="auto">
              <a:xfrm flipH="1">
                <a:off x="4170363" y="4624388"/>
                <a:ext cx="2338387" cy="3429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1477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Monotone Partitioning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1" y="1295400"/>
            <a:ext cx="5429250" cy="47656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400" dirty="0" smtClean="0"/>
              <a:t>A chain is </a:t>
            </a:r>
            <a:r>
              <a:rPr lang="en-US" altLang="en-US" sz="2400" dirty="0" smtClean="0">
                <a:solidFill>
                  <a:srgbClr val="FF0000"/>
                </a:solidFill>
              </a:rPr>
              <a:t>monotone</a:t>
            </a:r>
            <a:r>
              <a:rPr lang="en-US" altLang="en-US" sz="2400" dirty="0" smtClean="0"/>
              <a:t> with respect to a line L if every line orthogonal to L intersects the chain in at most 1 point</a:t>
            </a:r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r>
              <a:rPr lang="en-US" altLang="en-US" sz="2400" dirty="0" smtClean="0">
                <a:solidFill>
                  <a:srgbClr val="FF0000"/>
                </a:solidFill>
              </a:rPr>
              <a:t>Polygon</a:t>
            </a:r>
            <a:r>
              <a:rPr lang="en-US" altLang="en-US" sz="2400" dirty="0" smtClean="0"/>
              <a:t> is monotone with respect to a line L if boundary of P can be split into 2 polygonal chains A and B such that each chain is monotone with respect to L</a:t>
            </a:r>
          </a:p>
          <a:p>
            <a:pPr>
              <a:defRPr/>
            </a:pPr>
            <a:r>
              <a:rPr lang="en-US" altLang="en-US" sz="2400" dirty="0" smtClean="0"/>
              <a:t>Monotonicity implies sorted order with respect to L</a:t>
            </a:r>
          </a:p>
          <a:p>
            <a:pPr>
              <a:defRPr/>
            </a:pPr>
            <a:r>
              <a:rPr lang="en-US" altLang="en-US" sz="2400" dirty="0" smtClean="0"/>
              <a:t>Monotone polygon can be (greedily) triangulated in O(n) time </a:t>
            </a:r>
          </a:p>
        </p:txBody>
      </p:sp>
      <p:grpSp>
        <p:nvGrpSpPr>
          <p:cNvPr id="6148" name="Group 26"/>
          <p:cNvGrpSpPr>
            <a:grpSpLocks/>
          </p:cNvGrpSpPr>
          <p:nvPr/>
        </p:nvGrpSpPr>
        <p:grpSpPr bwMode="auto">
          <a:xfrm>
            <a:off x="5266532" y="1688814"/>
            <a:ext cx="3478212" cy="4006850"/>
            <a:chOff x="3429" y="1066"/>
            <a:chExt cx="2191" cy="2524"/>
          </a:xfrm>
        </p:grpSpPr>
        <p:sp>
          <p:nvSpPr>
            <p:cNvPr id="207876" name="Freeform 4"/>
            <p:cNvSpPr>
              <a:spLocks/>
            </p:cNvSpPr>
            <p:nvPr/>
          </p:nvSpPr>
          <p:spPr bwMode="auto">
            <a:xfrm>
              <a:off x="3467" y="1122"/>
              <a:ext cx="2123" cy="2433"/>
            </a:xfrm>
            <a:custGeom>
              <a:avLst/>
              <a:gdLst>
                <a:gd name="T0" fmla="*/ 1078 w 2123"/>
                <a:gd name="T1" fmla="*/ 0 h 2433"/>
                <a:gd name="T2" fmla="*/ 0 w 2123"/>
                <a:gd name="T3" fmla="*/ 533 h 2433"/>
                <a:gd name="T4" fmla="*/ 878 w 2123"/>
                <a:gd name="T5" fmla="*/ 544 h 2433"/>
                <a:gd name="T6" fmla="*/ 978 w 2123"/>
                <a:gd name="T7" fmla="*/ 711 h 2433"/>
                <a:gd name="T8" fmla="*/ 911 w 2123"/>
                <a:gd name="T9" fmla="*/ 977 h 2433"/>
                <a:gd name="T10" fmla="*/ 189 w 2123"/>
                <a:gd name="T11" fmla="*/ 1233 h 2433"/>
                <a:gd name="T12" fmla="*/ 1156 w 2123"/>
                <a:gd name="T13" fmla="*/ 1444 h 2433"/>
                <a:gd name="T14" fmla="*/ 1200 w 2123"/>
                <a:gd name="T15" fmla="*/ 1889 h 2433"/>
                <a:gd name="T16" fmla="*/ 489 w 2123"/>
                <a:gd name="T17" fmla="*/ 2144 h 2433"/>
                <a:gd name="T18" fmla="*/ 2123 w 2123"/>
                <a:gd name="T19" fmla="*/ 2433 h 2433"/>
                <a:gd name="T20" fmla="*/ 1634 w 2123"/>
                <a:gd name="T21" fmla="*/ 1900 h 2433"/>
                <a:gd name="T22" fmla="*/ 1867 w 2123"/>
                <a:gd name="T23" fmla="*/ 1711 h 2433"/>
                <a:gd name="T24" fmla="*/ 1467 w 2123"/>
                <a:gd name="T25" fmla="*/ 1233 h 2433"/>
                <a:gd name="T26" fmla="*/ 2000 w 2123"/>
                <a:gd name="T27" fmla="*/ 1122 h 2433"/>
                <a:gd name="T28" fmla="*/ 1645 w 2123"/>
                <a:gd name="T29" fmla="*/ 955 h 2433"/>
                <a:gd name="T30" fmla="*/ 1545 w 2123"/>
                <a:gd name="T31" fmla="*/ 789 h 2433"/>
                <a:gd name="T32" fmla="*/ 1578 w 2123"/>
                <a:gd name="T33" fmla="*/ 644 h 2433"/>
                <a:gd name="T34" fmla="*/ 1867 w 2123"/>
                <a:gd name="T35" fmla="*/ 322 h 2433"/>
                <a:gd name="T36" fmla="*/ 1478 w 2123"/>
                <a:gd name="T37" fmla="*/ 166 h 2433"/>
                <a:gd name="T38" fmla="*/ 1678 w 2123"/>
                <a:gd name="T39" fmla="*/ 22 h 2433"/>
                <a:gd name="T40" fmla="*/ 1078 w 2123"/>
                <a:gd name="T41" fmla="*/ 0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3" h="2433">
                  <a:moveTo>
                    <a:pt x="1078" y="0"/>
                  </a:moveTo>
                  <a:lnTo>
                    <a:pt x="0" y="533"/>
                  </a:lnTo>
                  <a:lnTo>
                    <a:pt x="878" y="544"/>
                  </a:lnTo>
                  <a:lnTo>
                    <a:pt x="978" y="711"/>
                  </a:lnTo>
                  <a:lnTo>
                    <a:pt x="911" y="977"/>
                  </a:lnTo>
                  <a:lnTo>
                    <a:pt x="189" y="1233"/>
                  </a:lnTo>
                  <a:lnTo>
                    <a:pt x="1156" y="1444"/>
                  </a:lnTo>
                  <a:lnTo>
                    <a:pt x="1200" y="1889"/>
                  </a:lnTo>
                  <a:lnTo>
                    <a:pt x="489" y="2144"/>
                  </a:lnTo>
                  <a:lnTo>
                    <a:pt x="2123" y="2433"/>
                  </a:lnTo>
                  <a:lnTo>
                    <a:pt x="1634" y="1900"/>
                  </a:lnTo>
                  <a:lnTo>
                    <a:pt x="1867" y="1711"/>
                  </a:lnTo>
                  <a:lnTo>
                    <a:pt x="1467" y="1233"/>
                  </a:lnTo>
                  <a:lnTo>
                    <a:pt x="2000" y="1122"/>
                  </a:lnTo>
                  <a:lnTo>
                    <a:pt x="1645" y="955"/>
                  </a:lnTo>
                  <a:lnTo>
                    <a:pt x="1545" y="789"/>
                  </a:lnTo>
                  <a:lnTo>
                    <a:pt x="1578" y="644"/>
                  </a:lnTo>
                  <a:lnTo>
                    <a:pt x="1867" y="322"/>
                  </a:lnTo>
                  <a:lnTo>
                    <a:pt x="1478" y="166"/>
                  </a:lnTo>
                  <a:lnTo>
                    <a:pt x="1678" y="22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grpSp>
          <p:nvGrpSpPr>
            <p:cNvPr id="6150" name="Group 25"/>
            <p:cNvGrpSpPr>
              <a:grpSpLocks/>
            </p:cNvGrpSpPr>
            <p:nvPr/>
          </p:nvGrpSpPr>
          <p:grpSpPr bwMode="auto">
            <a:xfrm>
              <a:off x="3429" y="1066"/>
              <a:ext cx="2191" cy="2524"/>
              <a:chOff x="3429" y="1066"/>
              <a:chExt cx="2191" cy="2524"/>
            </a:xfrm>
          </p:grpSpPr>
          <p:sp>
            <p:nvSpPr>
              <p:cNvPr id="207877" name="Oval 5"/>
              <p:cNvSpPr>
                <a:spLocks noChangeArrowheads="1"/>
              </p:cNvSpPr>
              <p:nvPr/>
            </p:nvSpPr>
            <p:spPr bwMode="auto">
              <a:xfrm>
                <a:off x="4511" y="1066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78" name="Oval 6"/>
              <p:cNvSpPr>
                <a:spLocks noChangeArrowheads="1"/>
              </p:cNvSpPr>
              <p:nvPr/>
            </p:nvSpPr>
            <p:spPr bwMode="auto">
              <a:xfrm>
                <a:off x="5085" y="1106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79" name="Oval 7"/>
              <p:cNvSpPr>
                <a:spLocks noChangeArrowheads="1"/>
              </p:cNvSpPr>
              <p:nvPr/>
            </p:nvSpPr>
            <p:spPr bwMode="auto">
              <a:xfrm>
                <a:off x="4907" y="124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0" name="Oval 8"/>
              <p:cNvSpPr>
                <a:spLocks noChangeArrowheads="1"/>
              </p:cNvSpPr>
              <p:nvPr/>
            </p:nvSpPr>
            <p:spPr bwMode="auto">
              <a:xfrm>
                <a:off x="3429" y="1595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1" name="Oval 9"/>
              <p:cNvSpPr>
                <a:spLocks noChangeArrowheads="1"/>
              </p:cNvSpPr>
              <p:nvPr/>
            </p:nvSpPr>
            <p:spPr bwMode="auto">
              <a:xfrm>
                <a:off x="5279" y="140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2" name="Oval 10"/>
              <p:cNvSpPr>
                <a:spLocks noChangeArrowheads="1"/>
              </p:cNvSpPr>
              <p:nvPr/>
            </p:nvSpPr>
            <p:spPr bwMode="auto">
              <a:xfrm>
                <a:off x="4295" y="163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3" name="Oval 11"/>
              <p:cNvSpPr>
                <a:spLocks noChangeArrowheads="1"/>
              </p:cNvSpPr>
              <p:nvPr/>
            </p:nvSpPr>
            <p:spPr bwMode="auto">
              <a:xfrm>
                <a:off x="4397" y="179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4" name="Oval 12"/>
              <p:cNvSpPr>
                <a:spLocks noChangeArrowheads="1"/>
              </p:cNvSpPr>
              <p:nvPr/>
            </p:nvSpPr>
            <p:spPr bwMode="auto">
              <a:xfrm>
                <a:off x="4331" y="204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5" name="Oval 13"/>
              <p:cNvSpPr>
                <a:spLocks noChangeArrowheads="1"/>
              </p:cNvSpPr>
              <p:nvPr/>
            </p:nvSpPr>
            <p:spPr bwMode="auto">
              <a:xfrm>
                <a:off x="5009" y="17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6" name="Oval 14"/>
              <p:cNvSpPr>
                <a:spLocks noChangeArrowheads="1"/>
              </p:cNvSpPr>
              <p:nvPr/>
            </p:nvSpPr>
            <p:spPr bwMode="auto">
              <a:xfrm>
                <a:off x="4967" y="186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7" name="Oval 15"/>
              <p:cNvSpPr>
                <a:spLocks noChangeArrowheads="1"/>
              </p:cNvSpPr>
              <p:nvPr/>
            </p:nvSpPr>
            <p:spPr bwMode="auto">
              <a:xfrm>
                <a:off x="5057" y="2026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8" name="Oval 16"/>
              <p:cNvSpPr>
                <a:spLocks noChangeArrowheads="1"/>
              </p:cNvSpPr>
              <p:nvPr/>
            </p:nvSpPr>
            <p:spPr bwMode="auto">
              <a:xfrm>
                <a:off x="5399" y="219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9" name="Oval 17"/>
              <p:cNvSpPr>
                <a:spLocks noChangeArrowheads="1"/>
              </p:cNvSpPr>
              <p:nvPr/>
            </p:nvSpPr>
            <p:spPr bwMode="auto">
              <a:xfrm>
                <a:off x="4907" y="231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0" name="Oval 18"/>
              <p:cNvSpPr>
                <a:spLocks noChangeArrowheads="1"/>
              </p:cNvSpPr>
              <p:nvPr/>
            </p:nvSpPr>
            <p:spPr bwMode="auto">
              <a:xfrm>
                <a:off x="3629" y="230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1" name="Oval 19"/>
              <p:cNvSpPr>
                <a:spLocks noChangeArrowheads="1"/>
              </p:cNvSpPr>
              <p:nvPr/>
            </p:nvSpPr>
            <p:spPr bwMode="auto">
              <a:xfrm>
                <a:off x="4571" y="253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2" name="Oval 20"/>
              <p:cNvSpPr>
                <a:spLocks noChangeArrowheads="1"/>
              </p:cNvSpPr>
              <p:nvPr/>
            </p:nvSpPr>
            <p:spPr bwMode="auto">
              <a:xfrm>
                <a:off x="5279" y="278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3" name="Oval 21"/>
              <p:cNvSpPr>
                <a:spLocks noChangeArrowheads="1"/>
              </p:cNvSpPr>
              <p:nvPr/>
            </p:nvSpPr>
            <p:spPr bwMode="auto">
              <a:xfrm>
                <a:off x="4607" y="294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4" name="Oval 22"/>
              <p:cNvSpPr>
                <a:spLocks noChangeArrowheads="1"/>
              </p:cNvSpPr>
              <p:nvPr/>
            </p:nvSpPr>
            <p:spPr bwMode="auto">
              <a:xfrm>
                <a:off x="5075" y="297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5" name="Oval 23"/>
              <p:cNvSpPr>
                <a:spLocks noChangeArrowheads="1"/>
              </p:cNvSpPr>
              <p:nvPr/>
            </p:nvSpPr>
            <p:spPr bwMode="auto">
              <a:xfrm>
                <a:off x="5531" y="349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6" name="Oval 24"/>
              <p:cNvSpPr>
                <a:spLocks noChangeArrowheads="1"/>
              </p:cNvSpPr>
              <p:nvPr/>
            </p:nvSpPr>
            <p:spPr bwMode="auto">
              <a:xfrm>
                <a:off x="3929" y="320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71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 i="0" smtClean="0"/>
              <a:t>Feb 2011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F0A215-BF70-41CB-B92D-29D2B4329733}" type="slidenum">
              <a:rPr lang="en-US" altLang="en-US" b="0" i="0"/>
              <a:pPr eaLnBrk="1" hangingPunct="1"/>
              <a:t>31</a:t>
            </a:fld>
            <a:endParaRPr lang="en-US" altLang="en-US" b="0" i="0"/>
          </a:p>
        </p:txBody>
      </p:sp>
      <p:grpSp>
        <p:nvGrpSpPr>
          <p:cNvPr id="53269" name="Group 21"/>
          <p:cNvGrpSpPr>
            <a:grpSpLocks/>
          </p:cNvGrpSpPr>
          <p:nvPr/>
        </p:nvGrpSpPr>
        <p:grpSpPr bwMode="auto">
          <a:xfrm>
            <a:off x="4229687" y="1639339"/>
            <a:ext cx="322262" cy="3113087"/>
            <a:chOff x="2759" y="1966"/>
            <a:chExt cx="203" cy="2082"/>
          </a:xfrm>
        </p:grpSpPr>
        <p:sp>
          <p:nvSpPr>
            <p:cNvPr id="39975" name="Line 7"/>
            <p:cNvSpPr>
              <a:spLocks noChangeShapeType="1"/>
            </p:cNvSpPr>
            <p:nvPr/>
          </p:nvSpPr>
          <p:spPr bwMode="auto">
            <a:xfrm>
              <a:off x="2783" y="2015"/>
              <a:ext cx="0" cy="20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Text Box 9"/>
            <p:cNvSpPr txBox="1">
              <a:spLocks noChangeArrowheads="1"/>
            </p:cNvSpPr>
            <p:nvPr/>
          </p:nvSpPr>
          <p:spPr bwMode="auto">
            <a:xfrm>
              <a:off x="2759" y="1966"/>
              <a:ext cx="203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L</a:t>
              </a:r>
            </a:p>
          </p:txBody>
        </p:sp>
      </p:grpSp>
      <p:grpSp>
        <p:nvGrpSpPr>
          <p:cNvPr id="53288" name="Group 40"/>
          <p:cNvGrpSpPr>
            <a:grpSpLocks/>
          </p:cNvGrpSpPr>
          <p:nvPr/>
        </p:nvGrpSpPr>
        <p:grpSpPr bwMode="auto">
          <a:xfrm>
            <a:off x="250825" y="1805412"/>
            <a:ext cx="3725862" cy="2922345"/>
            <a:chOff x="291" y="1990"/>
            <a:chExt cx="2347" cy="1984"/>
          </a:xfrm>
        </p:grpSpPr>
        <p:sp>
          <p:nvSpPr>
            <p:cNvPr id="39960" name="Freeform 6"/>
            <p:cNvSpPr>
              <a:spLocks/>
            </p:cNvSpPr>
            <p:nvPr/>
          </p:nvSpPr>
          <p:spPr bwMode="auto">
            <a:xfrm>
              <a:off x="1090" y="2208"/>
              <a:ext cx="992" cy="1621"/>
            </a:xfrm>
            <a:custGeom>
              <a:avLst/>
              <a:gdLst>
                <a:gd name="T0" fmla="*/ 654 w 992"/>
                <a:gd name="T1" fmla="*/ 1621 h 1621"/>
                <a:gd name="T2" fmla="*/ 242 w 992"/>
                <a:gd name="T3" fmla="*/ 1379 h 1621"/>
                <a:gd name="T4" fmla="*/ 484 w 992"/>
                <a:gd name="T5" fmla="*/ 1040 h 1621"/>
                <a:gd name="T6" fmla="*/ 97 w 992"/>
                <a:gd name="T7" fmla="*/ 774 h 1621"/>
                <a:gd name="T8" fmla="*/ 0 w 992"/>
                <a:gd name="T9" fmla="*/ 411 h 1621"/>
                <a:gd name="T10" fmla="*/ 170 w 992"/>
                <a:gd name="T11" fmla="*/ 145 h 1621"/>
                <a:gd name="T12" fmla="*/ 654 w 992"/>
                <a:gd name="T13" fmla="*/ 0 h 1621"/>
                <a:gd name="T14" fmla="*/ 871 w 992"/>
                <a:gd name="T15" fmla="*/ 702 h 1621"/>
                <a:gd name="T16" fmla="*/ 581 w 992"/>
                <a:gd name="T17" fmla="*/ 1234 h 1621"/>
                <a:gd name="T18" fmla="*/ 968 w 992"/>
                <a:gd name="T19" fmla="*/ 1379 h 1621"/>
                <a:gd name="T20" fmla="*/ 992 w 992"/>
                <a:gd name="T21" fmla="*/ 1572 h 1621"/>
                <a:gd name="T22" fmla="*/ 654 w 992"/>
                <a:gd name="T23" fmla="*/ 1621 h 16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92" h="1621">
                  <a:moveTo>
                    <a:pt x="654" y="1621"/>
                  </a:moveTo>
                  <a:lnTo>
                    <a:pt x="242" y="1379"/>
                  </a:lnTo>
                  <a:lnTo>
                    <a:pt x="484" y="1040"/>
                  </a:lnTo>
                  <a:lnTo>
                    <a:pt x="97" y="774"/>
                  </a:lnTo>
                  <a:lnTo>
                    <a:pt x="0" y="411"/>
                  </a:lnTo>
                  <a:lnTo>
                    <a:pt x="170" y="145"/>
                  </a:lnTo>
                  <a:lnTo>
                    <a:pt x="654" y="0"/>
                  </a:lnTo>
                  <a:lnTo>
                    <a:pt x="871" y="702"/>
                  </a:lnTo>
                  <a:lnTo>
                    <a:pt x="581" y="1234"/>
                  </a:lnTo>
                  <a:lnTo>
                    <a:pt x="968" y="1379"/>
                  </a:lnTo>
                  <a:lnTo>
                    <a:pt x="992" y="1572"/>
                  </a:lnTo>
                  <a:lnTo>
                    <a:pt x="654" y="1621"/>
                  </a:lnTo>
                  <a:close/>
                </a:path>
              </a:pathLst>
            </a:custGeom>
            <a:solidFill>
              <a:srgbClr val="B2B2B2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61" name="Group 23"/>
            <p:cNvGrpSpPr>
              <a:grpSpLocks/>
            </p:cNvGrpSpPr>
            <p:nvPr/>
          </p:nvGrpSpPr>
          <p:grpSpPr bwMode="auto">
            <a:xfrm>
              <a:off x="993" y="1990"/>
              <a:ext cx="1645" cy="1984"/>
              <a:chOff x="1259" y="1990"/>
              <a:chExt cx="1645" cy="1984"/>
            </a:xfrm>
          </p:grpSpPr>
          <p:grpSp>
            <p:nvGrpSpPr>
              <p:cNvPr id="39963" name="Group 11"/>
              <p:cNvGrpSpPr>
                <a:grpSpLocks/>
              </p:cNvGrpSpPr>
              <p:nvPr/>
            </p:nvGrpSpPr>
            <p:grpSpPr bwMode="auto">
              <a:xfrm>
                <a:off x="1259" y="1990"/>
                <a:ext cx="1645" cy="231"/>
                <a:chOff x="872" y="1966"/>
                <a:chExt cx="1645" cy="231"/>
              </a:xfrm>
            </p:grpSpPr>
            <p:sp>
              <p:nvSpPr>
                <p:cNvPr id="39973" name="Line 8"/>
                <p:cNvSpPr>
                  <a:spLocks noChangeShapeType="1"/>
                </p:cNvSpPr>
                <p:nvPr/>
              </p:nvSpPr>
              <p:spPr bwMode="auto">
                <a:xfrm>
                  <a:off x="872" y="2063"/>
                  <a:ext cx="137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251" y="1966"/>
                  <a:ext cx="26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l’</a:t>
                  </a:r>
                </a:p>
              </p:txBody>
            </p:sp>
          </p:grpSp>
          <p:grpSp>
            <p:nvGrpSpPr>
              <p:cNvPr id="39964" name="Group 12"/>
              <p:cNvGrpSpPr>
                <a:grpSpLocks/>
              </p:cNvGrpSpPr>
              <p:nvPr/>
            </p:nvGrpSpPr>
            <p:grpSpPr bwMode="auto">
              <a:xfrm>
                <a:off x="1259" y="2655"/>
                <a:ext cx="1645" cy="231"/>
                <a:chOff x="872" y="1966"/>
                <a:chExt cx="1645" cy="231"/>
              </a:xfrm>
            </p:grpSpPr>
            <p:sp>
              <p:nvSpPr>
                <p:cNvPr id="39971" name="Line 13"/>
                <p:cNvSpPr>
                  <a:spLocks noChangeShapeType="1"/>
                </p:cNvSpPr>
                <p:nvPr/>
              </p:nvSpPr>
              <p:spPr bwMode="auto">
                <a:xfrm>
                  <a:off x="872" y="2063"/>
                  <a:ext cx="137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51" y="1966"/>
                  <a:ext cx="26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l’</a:t>
                  </a:r>
                </a:p>
              </p:txBody>
            </p:sp>
          </p:grpSp>
          <p:grpSp>
            <p:nvGrpSpPr>
              <p:cNvPr id="39965" name="Group 15"/>
              <p:cNvGrpSpPr>
                <a:grpSpLocks/>
              </p:cNvGrpSpPr>
              <p:nvPr/>
            </p:nvGrpSpPr>
            <p:grpSpPr bwMode="auto">
              <a:xfrm>
                <a:off x="1259" y="3297"/>
                <a:ext cx="1645" cy="231"/>
                <a:chOff x="872" y="1966"/>
                <a:chExt cx="1645" cy="231"/>
              </a:xfrm>
            </p:grpSpPr>
            <p:sp>
              <p:nvSpPr>
                <p:cNvPr id="39969" name="Line 16"/>
                <p:cNvSpPr>
                  <a:spLocks noChangeShapeType="1"/>
                </p:cNvSpPr>
                <p:nvPr/>
              </p:nvSpPr>
              <p:spPr bwMode="auto">
                <a:xfrm>
                  <a:off x="872" y="2063"/>
                  <a:ext cx="137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251" y="1966"/>
                  <a:ext cx="26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l’</a:t>
                  </a:r>
                </a:p>
              </p:txBody>
            </p:sp>
          </p:grpSp>
          <p:grpSp>
            <p:nvGrpSpPr>
              <p:cNvPr id="39966" name="Group 18"/>
              <p:cNvGrpSpPr>
                <a:grpSpLocks/>
              </p:cNvGrpSpPr>
              <p:nvPr/>
            </p:nvGrpSpPr>
            <p:grpSpPr bwMode="auto">
              <a:xfrm>
                <a:off x="1259" y="3743"/>
                <a:ext cx="1645" cy="231"/>
                <a:chOff x="872" y="1966"/>
                <a:chExt cx="1645" cy="231"/>
              </a:xfrm>
            </p:grpSpPr>
            <p:sp>
              <p:nvSpPr>
                <p:cNvPr id="39967" name="Line 19"/>
                <p:cNvSpPr>
                  <a:spLocks noChangeShapeType="1"/>
                </p:cNvSpPr>
                <p:nvPr/>
              </p:nvSpPr>
              <p:spPr bwMode="auto">
                <a:xfrm>
                  <a:off x="872" y="2063"/>
                  <a:ext cx="137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251" y="1966"/>
                  <a:ext cx="26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l’</a:t>
                  </a:r>
                </a:p>
              </p:txBody>
            </p:sp>
          </p:grpSp>
        </p:grpSp>
        <p:sp>
          <p:nvSpPr>
            <p:cNvPr id="39962" name="Text Box 38"/>
            <p:cNvSpPr txBox="1">
              <a:spLocks noChangeArrowheads="1"/>
            </p:cNvSpPr>
            <p:nvPr/>
          </p:nvSpPr>
          <p:spPr bwMode="auto">
            <a:xfrm>
              <a:off x="291" y="2934"/>
              <a:ext cx="823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0" i="0" dirty="0" smtClean="0"/>
                <a:t>Monotone w.r.t. line L</a:t>
              </a:r>
              <a:endParaRPr lang="en-US" altLang="en-US" b="0" i="0" dirty="0"/>
            </a:p>
          </p:txBody>
        </p:sp>
      </p:grpSp>
      <p:grpSp>
        <p:nvGrpSpPr>
          <p:cNvPr id="53289" name="Group 41"/>
          <p:cNvGrpSpPr>
            <a:grpSpLocks/>
          </p:cNvGrpSpPr>
          <p:nvPr/>
        </p:nvGrpSpPr>
        <p:grpSpPr bwMode="auto">
          <a:xfrm>
            <a:off x="4541044" y="1692457"/>
            <a:ext cx="3840162" cy="3035300"/>
            <a:chOff x="3025" y="1991"/>
            <a:chExt cx="2419" cy="2008"/>
          </a:xfrm>
        </p:grpSpPr>
        <p:sp>
          <p:nvSpPr>
            <p:cNvPr id="39945" name="Freeform 37"/>
            <p:cNvSpPr>
              <a:spLocks/>
            </p:cNvSpPr>
            <p:nvPr/>
          </p:nvSpPr>
          <p:spPr bwMode="auto">
            <a:xfrm>
              <a:off x="3291" y="2233"/>
              <a:ext cx="968" cy="1766"/>
            </a:xfrm>
            <a:custGeom>
              <a:avLst/>
              <a:gdLst>
                <a:gd name="T0" fmla="*/ 73 w 968"/>
                <a:gd name="T1" fmla="*/ 72 h 1766"/>
                <a:gd name="T2" fmla="*/ 0 w 968"/>
                <a:gd name="T3" fmla="*/ 919 h 1766"/>
                <a:gd name="T4" fmla="*/ 314 w 968"/>
                <a:gd name="T5" fmla="*/ 1548 h 1766"/>
                <a:gd name="T6" fmla="*/ 629 w 968"/>
                <a:gd name="T7" fmla="*/ 1766 h 1766"/>
                <a:gd name="T8" fmla="*/ 968 w 968"/>
                <a:gd name="T9" fmla="*/ 895 h 1766"/>
                <a:gd name="T10" fmla="*/ 532 w 968"/>
                <a:gd name="T11" fmla="*/ 1282 h 1766"/>
                <a:gd name="T12" fmla="*/ 895 w 968"/>
                <a:gd name="T13" fmla="*/ 605 h 1766"/>
                <a:gd name="T14" fmla="*/ 895 w 968"/>
                <a:gd name="T15" fmla="*/ 0 h 1766"/>
                <a:gd name="T16" fmla="*/ 556 w 968"/>
                <a:gd name="T17" fmla="*/ 169 h 1766"/>
                <a:gd name="T18" fmla="*/ 774 w 968"/>
                <a:gd name="T19" fmla="*/ 266 h 1766"/>
                <a:gd name="T20" fmla="*/ 484 w 968"/>
                <a:gd name="T21" fmla="*/ 750 h 1766"/>
                <a:gd name="T22" fmla="*/ 73 w 968"/>
                <a:gd name="T23" fmla="*/ 72 h 17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68" h="1766">
                  <a:moveTo>
                    <a:pt x="73" y="72"/>
                  </a:moveTo>
                  <a:lnTo>
                    <a:pt x="0" y="919"/>
                  </a:lnTo>
                  <a:lnTo>
                    <a:pt x="314" y="1548"/>
                  </a:lnTo>
                  <a:lnTo>
                    <a:pt x="629" y="1766"/>
                  </a:lnTo>
                  <a:lnTo>
                    <a:pt x="968" y="895"/>
                  </a:lnTo>
                  <a:lnTo>
                    <a:pt x="532" y="1282"/>
                  </a:lnTo>
                  <a:lnTo>
                    <a:pt x="895" y="605"/>
                  </a:lnTo>
                  <a:lnTo>
                    <a:pt x="895" y="0"/>
                  </a:lnTo>
                  <a:lnTo>
                    <a:pt x="556" y="169"/>
                  </a:lnTo>
                  <a:lnTo>
                    <a:pt x="774" y="266"/>
                  </a:lnTo>
                  <a:lnTo>
                    <a:pt x="484" y="750"/>
                  </a:lnTo>
                  <a:lnTo>
                    <a:pt x="73" y="72"/>
                  </a:lnTo>
                  <a:close/>
                </a:path>
              </a:pathLst>
            </a:custGeom>
            <a:solidFill>
              <a:srgbClr val="B2B2B2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46" name="Group 24"/>
            <p:cNvGrpSpPr>
              <a:grpSpLocks/>
            </p:cNvGrpSpPr>
            <p:nvPr/>
          </p:nvGrpSpPr>
          <p:grpSpPr bwMode="auto">
            <a:xfrm>
              <a:off x="3025" y="1991"/>
              <a:ext cx="1645" cy="1984"/>
              <a:chOff x="1259" y="1990"/>
              <a:chExt cx="1645" cy="1984"/>
            </a:xfrm>
          </p:grpSpPr>
          <p:grpSp>
            <p:nvGrpSpPr>
              <p:cNvPr id="39948" name="Group 25"/>
              <p:cNvGrpSpPr>
                <a:grpSpLocks/>
              </p:cNvGrpSpPr>
              <p:nvPr/>
            </p:nvGrpSpPr>
            <p:grpSpPr bwMode="auto">
              <a:xfrm>
                <a:off x="1259" y="1990"/>
                <a:ext cx="1645" cy="231"/>
                <a:chOff x="872" y="1966"/>
                <a:chExt cx="1645" cy="231"/>
              </a:xfrm>
            </p:grpSpPr>
            <p:sp>
              <p:nvSpPr>
                <p:cNvPr id="39958" name="Line 26"/>
                <p:cNvSpPr>
                  <a:spLocks noChangeShapeType="1"/>
                </p:cNvSpPr>
                <p:nvPr/>
              </p:nvSpPr>
              <p:spPr bwMode="auto">
                <a:xfrm>
                  <a:off x="872" y="2063"/>
                  <a:ext cx="137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51" y="1966"/>
                  <a:ext cx="26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l’</a:t>
                  </a:r>
                </a:p>
              </p:txBody>
            </p:sp>
          </p:grpSp>
          <p:grpSp>
            <p:nvGrpSpPr>
              <p:cNvPr id="39949" name="Group 28"/>
              <p:cNvGrpSpPr>
                <a:grpSpLocks/>
              </p:cNvGrpSpPr>
              <p:nvPr/>
            </p:nvGrpSpPr>
            <p:grpSpPr bwMode="auto">
              <a:xfrm>
                <a:off x="1259" y="2655"/>
                <a:ext cx="1645" cy="231"/>
                <a:chOff x="872" y="1966"/>
                <a:chExt cx="1645" cy="231"/>
              </a:xfrm>
            </p:grpSpPr>
            <p:sp>
              <p:nvSpPr>
                <p:cNvPr id="39956" name="Line 29"/>
                <p:cNvSpPr>
                  <a:spLocks noChangeShapeType="1"/>
                </p:cNvSpPr>
                <p:nvPr/>
              </p:nvSpPr>
              <p:spPr bwMode="auto">
                <a:xfrm>
                  <a:off x="872" y="2063"/>
                  <a:ext cx="137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7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251" y="1966"/>
                  <a:ext cx="26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l’</a:t>
                  </a:r>
                </a:p>
              </p:txBody>
            </p:sp>
          </p:grpSp>
          <p:grpSp>
            <p:nvGrpSpPr>
              <p:cNvPr id="39950" name="Group 31"/>
              <p:cNvGrpSpPr>
                <a:grpSpLocks/>
              </p:cNvGrpSpPr>
              <p:nvPr/>
            </p:nvGrpSpPr>
            <p:grpSpPr bwMode="auto">
              <a:xfrm>
                <a:off x="1259" y="3297"/>
                <a:ext cx="1645" cy="231"/>
                <a:chOff x="872" y="1966"/>
                <a:chExt cx="1645" cy="231"/>
              </a:xfrm>
            </p:grpSpPr>
            <p:sp>
              <p:nvSpPr>
                <p:cNvPr id="39954" name="Line 32"/>
                <p:cNvSpPr>
                  <a:spLocks noChangeShapeType="1"/>
                </p:cNvSpPr>
                <p:nvPr/>
              </p:nvSpPr>
              <p:spPr bwMode="auto">
                <a:xfrm>
                  <a:off x="872" y="2063"/>
                  <a:ext cx="137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251" y="1966"/>
                  <a:ext cx="26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l’</a:t>
                  </a:r>
                </a:p>
              </p:txBody>
            </p:sp>
          </p:grpSp>
          <p:grpSp>
            <p:nvGrpSpPr>
              <p:cNvPr id="39951" name="Group 34"/>
              <p:cNvGrpSpPr>
                <a:grpSpLocks/>
              </p:cNvGrpSpPr>
              <p:nvPr/>
            </p:nvGrpSpPr>
            <p:grpSpPr bwMode="auto">
              <a:xfrm>
                <a:off x="1259" y="3743"/>
                <a:ext cx="1645" cy="231"/>
                <a:chOff x="872" y="1966"/>
                <a:chExt cx="1645" cy="231"/>
              </a:xfrm>
            </p:grpSpPr>
            <p:sp>
              <p:nvSpPr>
                <p:cNvPr id="39952" name="Line 35"/>
                <p:cNvSpPr>
                  <a:spLocks noChangeShapeType="1"/>
                </p:cNvSpPr>
                <p:nvPr/>
              </p:nvSpPr>
              <p:spPr bwMode="auto">
                <a:xfrm>
                  <a:off x="872" y="2063"/>
                  <a:ext cx="137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251" y="1966"/>
                  <a:ext cx="26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l’</a:t>
                  </a:r>
                </a:p>
              </p:txBody>
            </p:sp>
          </p:grpSp>
        </p:grpSp>
        <p:sp>
          <p:nvSpPr>
            <p:cNvPr id="39947" name="Text Box 39"/>
            <p:cNvSpPr txBox="1">
              <a:spLocks noChangeArrowheads="1"/>
            </p:cNvSpPr>
            <p:nvPr/>
          </p:nvSpPr>
          <p:spPr bwMode="auto">
            <a:xfrm>
              <a:off x="4404" y="2837"/>
              <a:ext cx="1040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0" i="0" dirty="0"/>
                <a:t>not </a:t>
              </a:r>
              <a:r>
                <a:rPr lang="en-US" altLang="en-US" b="0" i="0" dirty="0" smtClean="0"/>
                <a:t>monotone w.r.t. L</a:t>
              </a:r>
              <a:endParaRPr lang="en-US" altLang="en-US" b="0" i="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457200" y="274638"/>
            <a:ext cx="7620000" cy="8683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Monotone Polygon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 i="0" smtClean="0"/>
              <a:t>Feb 2011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F0A215-BF70-41CB-B92D-29D2B4329733}" type="slidenum">
              <a:rPr lang="en-US" altLang="en-US" b="0" i="0"/>
              <a:pPr eaLnBrk="1" hangingPunct="1"/>
              <a:t>32</a:t>
            </a:fld>
            <a:endParaRPr lang="en-US" altLang="en-US" b="0" i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457200" y="274638"/>
            <a:ext cx="7620000" cy="8683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Monotone Polygon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524000" y="1600200"/>
            <a:ext cx="5029200" cy="3810000"/>
            <a:chOff x="2636838" y="3660775"/>
            <a:chExt cx="3408362" cy="2778125"/>
          </a:xfrm>
        </p:grpSpPr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5345113" y="6030913"/>
              <a:ext cx="7000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solidFill>
                    <a:srgbClr val="009999"/>
                  </a:solidFill>
                </a:rPr>
                <a:t>l</a:t>
              </a:r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2636838" y="4251325"/>
              <a:ext cx="2490787" cy="1638300"/>
            </a:xfrm>
            <a:custGeom>
              <a:avLst/>
              <a:gdLst>
                <a:gd name="T0" fmla="*/ 2147483647 w 1569"/>
                <a:gd name="T1" fmla="*/ 2147483647 h 1032"/>
                <a:gd name="T2" fmla="*/ 2147483647 w 1569"/>
                <a:gd name="T3" fmla="*/ 2147483647 h 1032"/>
                <a:gd name="T4" fmla="*/ 2147483647 w 1569"/>
                <a:gd name="T5" fmla="*/ 2147483647 h 1032"/>
                <a:gd name="T6" fmla="*/ 2147483647 w 1569"/>
                <a:gd name="T7" fmla="*/ 2147483647 h 1032"/>
                <a:gd name="T8" fmla="*/ 2147483647 w 1569"/>
                <a:gd name="T9" fmla="*/ 2147483647 h 1032"/>
                <a:gd name="T10" fmla="*/ 2147483647 w 1569"/>
                <a:gd name="T11" fmla="*/ 2147483647 h 1032"/>
                <a:gd name="T12" fmla="*/ 2147483647 w 1569"/>
                <a:gd name="T13" fmla="*/ 2147483647 h 1032"/>
                <a:gd name="T14" fmla="*/ 2147483647 w 1569"/>
                <a:gd name="T15" fmla="*/ 2147483647 h 1032"/>
                <a:gd name="T16" fmla="*/ 2147483647 w 1569"/>
                <a:gd name="T17" fmla="*/ 2147483647 h 1032"/>
                <a:gd name="T18" fmla="*/ 2147483647 w 1569"/>
                <a:gd name="T19" fmla="*/ 2147483647 h 1032"/>
                <a:gd name="T20" fmla="*/ 2147483647 w 1569"/>
                <a:gd name="T21" fmla="*/ 2147483647 h 1032"/>
                <a:gd name="T22" fmla="*/ 2147483647 w 1569"/>
                <a:gd name="T23" fmla="*/ 2147483647 h 1032"/>
                <a:gd name="T24" fmla="*/ 2147483647 w 1569"/>
                <a:gd name="T25" fmla="*/ 2147483647 h 1032"/>
                <a:gd name="T26" fmla="*/ 2147483647 w 1569"/>
                <a:gd name="T27" fmla="*/ 0 h 1032"/>
                <a:gd name="T28" fmla="*/ 2147483647 w 1569"/>
                <a:gd name="T29" fmla="*/ 2147483647 h 1032"/>
                <a:gd name="T30" fmla="*/ 2147483647 w 1569"/>
                <a:gd name="T31" fmla="*/ 2147483647 h 1032"/>
                <a:gd name="T32" fmla="*/ 2147483647 w 1569"/>
                <a:gd name="T33" fmla="*/ 2147483647 h 1032"/>
                <a:gd name="T34" fmla="*/ 2147483647 w 1569"/>
                <a:gd name="T35" fmla="*/ 2147483647 h 1032"/>
                <a:gd name="T36" fmla="*/ 2147483647 w 1569"/>
                <a:gd name="T37" fmla="*/ 2147483647 h 1032"/>
                <a:gd name="T38" fmla="*/ 2147483647 w 1569"/>
                <a:gd name="T39" fmla="*/ 2147483647 h 1032"/>
                <a:gd name="T40" fmla="*/ 2147483647 w 1569"/>
                <a:gd name="T41" fmla="*/ 2147483647 h 1032"/>
                <a:gd name="T42" fmla="*/ 2147483647 w 1569"/>
                <a:gd name="T43" fmla="*/ 2147483647 h 1032"/>
                <a:gd name="T44" fmla="*/ 2147483647 w 1569"/>
                <a:gd name="T45" fmla="*/ 2147483647 h 1032"/>
                <a:gd name="T46" fmla="*/ 2147483647 w 1569"/>
                <a:gd name="T47" fmla="*/ 2147483647 h 1032"/>
                <a:gd name="T48" fmla="*/ 2147483647 w 1569"/>
                <a:gd name="T49" fmla="*/ 2147483647 h 1032"/>
                <a:gd name="T50" fmla="*/ 2147483647 w 1569"/>
                <a:gd name="T51" fmla="*/ 2147483647 h 1032"/>
                <a:gd name="T52" fmla="*/ 0 w 1569"/>
                <a:gd name="T53" fmla="*/ 2147483647 h 1032"/>
                <a:gd name="T54" fmla="*/ 2147483647 w 1569"/>
                <a:gd name="T55" fmla="*/ 2147483647 h 1032"/>
                <a:gd name="T56" fmla="*/ 2147483647 w 1569"/>
                <a:gd name="T57" fmla="*/ 2147483647 h 1032"/>
                <a:gd name="T58" fmla="*/ 2147483647 w 1569"/>
                <a:gd name="T59" fmla="*/ 2147483647 h 1032"/>
                <a:gd name="T60" fmla="*/ 2147483647 w 1569"/>
                <a:gd name="T61" fmla="*/ 2147483647 h 1032"/>
                <a:gd name="T62" fmla="*/ 2147483647 w 1569"/>
                <a:gd name="T63" fmla="*/ 2147483647 h 1032"/>
                <a:gd name="T64" fmla="*/ 2147483647 w 1569"/>
                <a:gd name="T65" fmla="*/ 2147483647 h 1032"/>
                <a:gd name="T66" fmla="*/ 2147483647 w 1569"/>
                <a:gd name="T67" fmla="*/ 2147483647 h 1032"/>
                <a:gd name="T68" fmla="*/ 2147483647 w 1569"/>
                <a:gd name="T69" fmla="*/ 2147483647 h 1032"/>
                <a:gd name="T70" fmla="*/ 2147483647 w 1569"/>
                <a:gd name="T71" fmla="*/ 2147483647 h 1032"/>
                <a:gd name="T72" fmla="*/ 2147483647 w 1569"/>
                <a:gd name="T73" fmla="*/ 2147483647 h 1032"/>
                <a:gd name="T74" fmla="*/ 2147483647 w 1569"/>
                <a:gd name="T75" fmla="*/ 2147483647 h 1032"/>
                <a:gd name="T76" fmla="*/ 2147483647 w 1569"/>
                <a:gd name="T77" fmla="*/ 2147483647 h 1032"/>
                <a:gd name="T78" fmla="*/ 2147483647 w 1569"/>
                <a:gd name="T79" fmla="*/ 2147483647 h 1032"/>
                <a:gd name="T80" fmla="*/ 2147483647 w 1569"/>
                <a:gd name="T81" fmla="*/ 2147483647 h 1032"/>
                <a:gd name="T82" fmla="*/ 2147483647 w 1569"/>
                <a:gd name="T83" fmla="*/ 2147483647 h 1032"/>
                <a:gd name="T84" fmla="*/ 2147483647 w 1569"/>
                <a:gd name="T85" fmla="*/ 2147483647 h 10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69"/>
                <a:gd name="T130" fmla="*/ 0 h 1032"/>
                <a:gd name="T131" fmla="*/ 1569 w 1569"/>
                <a:gd name="T132" fmla="*/ 1032 h 10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69" h="1032">
                  <a:moveTo>
                    <a:pt x="921" y="418"/>
                  </a:moveTo>
                  <a:lnTo>
                    <a:pt x="801" y="514"/>
                  </a:lnTo>
                  <a:lnTo>
                    <a:pt x="643" y="456"/>
                  </a:lnTo>
                  <a:lnTo>
                    <a:pt x="609" y="365"/>
                  </a:lnTo>
                  <a:lnTo>
                    <a:pt x="686" y="279"/>
                  </a:lnTo>
                  <a:lnTo>
                    <a:pt x="902" y="231"/>
                  </a:lnTo>
                  <a:lnTo>
                    <a:pt x="1113" y="308"/>
                  </a:lnTo>
                  <a:lnTo>
                    <a:pt x="1166" y="543"/>
                  </a:lnTo>
                  <a:lnTo>
                    <a:pt x="1046" y="754"/>
                  </a:lnTo>
                  <a:lnTo>
                    <a:pt x="705" y="797"/>
                  </a:lnTo>
                  <a:lnTo>
                    <a:pt x="422" y="677"/>
                  </a:lnTo>
                  <a:lnTo>
                    <a:pt x="278" y="332"/>
                  </a:lnTo>
                  <a:lnTo>
                    <a:pt x="365" y="120"/>
                  </a:lnTo>
                  <a:lnTo>
                    <a:pt x="662" y="0"/>
                  </a:lnTo>
                  <a:lnTo>
                    <a:pt x="1099" y="15"/>
                  </a:lnTo>
                  <a:cubicBezTo>
                    <a:pt x="1201" y="55"/>
                    <a:pt x="1307" y="88"/>
                    <a:pt x="1406" y="135"/>
                  </a:cubicBezTo>
                  <a:cubicBezTo>
                    <a:pt x="1422" y="143"/>
                    <a:pt x="1409" y="171"/>
                    <a:pt x="1416" y="188"/>
                  </a:cubicBezTo>
                  <a:cubicBezTo>
                    <a:pt x="1427" y="216"/>
                    <a:pt x="1441" y="235"/>
                    <a:pt x="1454" y="260"/>
                  </a:cubicBezTo>
                  <a:cubicBezTo>
                    <a:pt x="1491" y="380"/>
                    <a:pt x="1533" y="498"/>
                    <a:pt x="1565" y="620"/>
                  </a:cubicBezTo>
                  <a:cubicBezTo>
                    <a:pt x="1569" y="636"/>
                    <a:pt x="1551" y="650"/>
                    <a:pt x="1545" y="663"/>
                  </a:cubicBezTo>
                  <a:cubicBezTo>
                    <a:pt x="1534" y="688"/>
                    <a:pt x="1524" y="711"/>
                    <a:pt x="1512" y="735"/>
                  </a:cubicBezTo>
                  <a:cubicBezTo>
                    <a:pt x="1503" y="753"/>
                    <a:pt x="1478" y="783"/>
                    <a:pt x="1478" y="783"/>
                  </a:cubicBezTo>
                  <a:cubicBezTo>
                    <a:pt x="1361" y="863"/>
                    <a:pt x="1273" y="950"/>
                    <a:pt x="1137" y="970"/>
                  </a:cubicBezTo>
                  <a:cubicBezTo>
                    <a:pt x="1132" y="972"/>
                    <a:pt x="1123" y="975"/>
                    <a:pt x="1123" y="975"/>
                  </a:cubicBezTo>
                  <a:lnTo>
                    <a:pt x="480" y="1032"/>
                  </a:lnTo>
                  <a:lnTo>
                    <a:pt x="96" y="888"/>
                  </a:lnTo>
                  <a:lnTo>
                    <a:pt x="0" y="634"/>
                  </a:lnTo>
                  <a:lnTo>
                    <a:pt x="110" y="668"/>
                  </a:lnTo>
                  <a:lnTo>
                    <a:pt x="278" y="792"/>
                  </a:lnTo>
                  <a:lnTo>
                    <a:pt x="437" y="864"/>
                  </a:lnTo>
                  <a:lnTo>
                    <a:pt x="753" y="898"/>
                  </a:lnTo>
                  <a:lnTo>
                    <a:pt x="1099" y="821"/>
                  </a:lnTo>
                  <a:lnTo>
                    <a:pt x="1310" y="687"/>
                  </a:lnTo>
                  <a:lnTo>
                    <a:pt x="1349" y="466"/>
                  </a:lnTo>
                  <a:lnTo>
                    <a:pt x="1176" y="226"/>
                  </a:lnTo>
                  <a:lnTo>
                    <a:pt x="969" y="116"/>
                  </a:lnTo>
                  <a:lnTo>
                    <a:pt x="609" y="154"/>
                  </a:lnTo>
                  <a:lnTo>
                    <a:pt x="480" y="308"/>
                  </a:lnTo>
                  <a:lnTo>
                    <a:pt x="528" y="538"/>
                  </a:lnTo>
                  <a:lnTo>
                    <a:pt x="753" y="615"/>
                  </a:lnTo>
                  <a:lnTo>
                    <a:pt x="960" y="596"/>
                  </a:lnTo>
                  <a:lnTo>
                    <a:pt x="1037" y="452"/>
                  </a:lnTo>
                  <a:lnTo>
                    <a:pt x="921" y="41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 rot="5400000" flipH="1">
              <a:off x="3132932" y="3955256"/>
              <a:ext cx="2292350" cy="2614613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rot="10800000" flipH="1">
              <a:off x="3065463" y="3824288"/>
              <a:ext cx="2292350" cy="2614612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5200650" y="3660775"/>
              <a:ext cx="700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solidFill>
                    <a:srgbClr val="009999"/>
                  </a:solidFill>
                </a:rPr>
                <a:t>l’</a:t>
              </a:r>
            </a:p>
          </p:txBody>
        </p:sp>
      </p:grp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5860999" y="2886536"/>
            <a:ext cx="1651000" cy="64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 i="0" dirty="0"/>
              <a:t>not </a:t>
            </a:r>
            <a:r>
              <a:rPr lang="en-US" altLang="en-US" b="0" i="0" dirty="0" smtClean="0"/>
              <a:t>monotone w.r.t. any line</a:t>
            </a:r>
            <a:endParaRPr lang="en-US" altLang="en-US" b="0" i="0" dirty="0"/>
          </a:p>
        </p:txBody>
      </p:sp>
    </p:spTree>
    <p:extLst>
      <p:ext uri="{BB962C8B-B14F-4D97-AF65-F5344CB8AC3E}">
        <p14:creationId xmlns:p14="http://schemas.microsoft.com/office/powerpoint/2010/main" val="27383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y-monotone polygon has a top vertex, </a:t>
            </a:r>
            <a:r>
              <a:rPr lang="en-US" sz="2800" dirty="0" smtClean="0"/>
              <a:t>a bottom </a:t>
            </a:r>
            <a:r>
              <a:rPr lang="en-US" sz="2800" dirty="0"/>
              <a:t>vertex, and two y-monotone </a:t>
            </a:r>
            <a:r>
              <a:rPr lang="en-US" sz="2800" dirty="0" smtClean="0"/>
              <a:t>chains between </a:t>
            </a:r>
            <a:r>
              <a:rPr lang="en-US" sz="2800" dirty="0"/>
              <a:t>top and bottom as its </a:t>
            </a:r>
            <a:r>
              <a:rPr lang="en-US" sz="2800" dirty="0" smtClean="0"/>
              <a:t>boundary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EA231-4137-48AB-8F4B-C5FBBB922C23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3429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7620000" y="1219200"/>
            <a:ext cx="0" cy="403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Monotone Polygon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7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524000"/>
                <a:ext cx="7408333" cy="46021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 polygonal </a:t>
                </a:r>
                <a:r>
                  <a:rPr lang="en-US" sz="2400" u="sng" dirty="0"/>
                  <a:t>chain</a:t>
                </a:r>
                <a:r>
                  <a:rPr lang="en-US" sz="2400" dirty="0"/>
                  <a:t> C is </a:t>
                </a:r>
                <a:r>
                  <a:rPr lang="en-US" sz="2400" u="sng" dirty="0"/>
                  <a:t>strictly</a:t>
                </a:r>
                <a:r>
                  <a:rPr lang="en-US" sz="2400" dirty="0"/>
                  <a:t> monotone w.r.t.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if every </a:t>
                </a:r>
                <a:r>
                  <a:rPr lang="en-US" sz="2400" i="1" u="sng" dirty="0"/>
                  <a:t>L</a:t>
                </a:r>
                <a:r>
                  <a:rPr lang="en-US" sz="2400" u="sng" dirty="0"/>
                  <a:t> orthogonal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meets C in </a:t>
                </a:r>
                <a:r>
                  <a:rPr lang="en-US" sz="2400" u="sng" dirty="0"/>
                  <a:t>at most one</a:t>
                </a:r>
                <a:r>
                  <a:rPr lang="en-US" sz="2400" dirty="0"/>
                  <a:t> point.</a:t>
                </a:r>
              </a:p>
              <a:p>
                <a:pPr lvl="1"/>
                <a:r>
                  <a:rPr lang="en-US" dirty="0"/>
                  <a:t>Simply monotone if </a:t>
                </a:r>
                <a:r>
                  <a:rPr lang="en-US" i="1" dirty="0"/>
                  <a:t>L</a:t>
                </a:r>
                <a:r>
                  <a:rPr lang="en-US" dirty="0">
                    <a:sym typeface="Symbol" pitchFamily="18" charset="2"/>
                  </a:rPr>
                  <a:t>C has at most one connected line segment.</a:t>
                </a:r>
              </a:p>
              <a:p>
                <a:r>
                  <a:rPr lang="en-US" sz="2400" dirty="0"/>
                  <a:t>A </a:t>
                </a:r>
                <a:r>
                  <a:rPr lang="en-US" sz="2400" u="sng" dirty="0"/>
                  <a:t>polygon P is said to be monotone</a:t>
                </a:r>
                <a:r>
                  <a:rPr lang="en-US" sz="2400" dirty="0"/>
                  <a:t> w.r.t. a line </a:t>
                </a:r>
                <a:r>
                  <a:rPr lang="en-US" sz="2400" i="1" dirty="0"/>
                  <a:t>L</a:t>
                </a:r>
                <a:r>
                  <a:rPr lang="en-US" sz="2400" dirty="0"/>
                  <a:t> if </a:t>
                </a:r>
                <a:r>
                  <a:rPr lang="en-US" sz="2400" dirty="0">
                    <a:sym typeface="Symbol" pitchFamily="18" charset="2"/>
                  </a:rPr>
                  <a:t>P can be split into two monotone chains w.r.t. </a:t>
                </a:r>
                <a:r>
                  <a:rPr lang="en-US" sz="2400" i="1" dirty="0">
                    <a:sym typeface="Symbol" pitchFamily="18" charset="2"/>
                  </a:rPr>
                  <a:t>L</a:t>
                </a:r>
                <a:r>
                  <a:rPr lang="en-US" sz="2400" dirty="0" smtClean="0">
                    <a:sym typeface="Symbol" pitchFamily="18" charset="2"/>
                  </a:rPr>
                  <a:t>.</a:t>
                </a:r>
              </a:p>
              <a:p>
                <a:pPr>
                  <a:lnSpc>
                    <a:spcPts val="2788"/>
                  </a:lnSpc>
                  <a:buFont typeface="Arial" charset="0"/>
                  <a:buChar char="•"/>
                </a:pPr>
                <a:r>
                  <a:rPr lang="en-US" sz="2400" dirty="0"/>
                  <a:t>The following property is characteristic for y-monotone polygons: </a:t>
                </a:r>
              </a:p>
              <a:p>
                <a:pPr lvl="1">
                  <a:lnSpc>
                    <a:spcPts val="2788"/>
                  </a:lnSpc>
                  <a:buFont typeface="Arial" charset="0"/>
                  <a:buChar char="•"/>
                </a:pPr>
                <a:r>
                  <a:rPr lang="en-US" dirty="0"/>
                  <a:t>If we walk from a topmost to a bottommost vertex along the left (or the right) boundary chain, then we always move downwards or horizontally, never upwards. </a:t>
                </a:r>
                <a:r>
                  <a:rPr lang="en-US" sz="2800" dirty="0"/>
                  <a:t/>
                </a:r>
                <a:br>
                  <a:rPr lang="en-US" sz="2800" dirty="0"/>
                </a:br>
                <a:endParaRPr lang="en-CA" sz="2800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7408333" cy="4602163"/>
              </a:xfrm>
              <a:blipFill rotWithShape="1">
                <a:blip r:embed="rId2"/>
                <a:stretch>
                  <a:fillRect t="-1060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2155-1DFD-41C1-ACFB-EC99E8C8543B}" type="datetime1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Monotone Polygon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A301-A798-49FE-ACD3-8EAD5B5FBBD0}" type="datetime1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polygon that is not straightly monotone</a:t>
            </a:r>
            <a:endParaRPr lang="en-US" dirty="0"/>
          </a:p>
        </p:txBody>
      </p:sp>
      <p:pic>
        <p:nvPicPr>
          <p:cNvPr id="10" name="Content Placeholder 6" descr="monot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362200"/>
            <a:ext cx="4014216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10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1" y="1447800"/>
            <a:ext cx="8458200" cy="437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866" tIns="33338" rIns="67866" bIns="33338">
            <a:spAutoFit/>
          </a:bodyPr>
          <a:lstStyle>
            <a:lvl1pPr>
              <a:tabLst>
                <a:tab pos="571500" algn="l"/>
                <a:tab pos="1485900" algn="l"/>
                <a:tab pos="4516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571500" algn="l"/>
                <a:tab pos="1485900" algn="l"/>
                <a:tab pos="4516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571500" algn="l"/>
                <a:tab pos="1485900" algn="l"/>
                <a:tab pos="4516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571500" algn="l"/>
                <a:tab pos="1485900" algn="l"/>
                <a:tab pos="4516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571500" algn="l"/>
                <a:tab pos="1485900" algn="l"/>
                <a:tab pos="4516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485900" algn="l"/>
                <a:tab pos="4516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485900" algn="l"/>
                <a:tab pos="4516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485900" algn="l"/>
                <a:tab pos="4516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485900" algn="l"/>
                <a:tab pos="4516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The </a:t>
            </a:r>
            <a:r>
              <a:rPr lang="en-US" altLang="en-US" sz="2800" dirty="0"/>
              <a:t>algorithm to triangulate a monotone </a:t>
            </a:r>
            <a:r>
              <a:rPr lang="en-US" altLang="en-US" sz="2800" dirty="0" smtClean="0"/>
              <a:t>polygon depends </a:t>
            </a:r>
            <a:r>
              <a:rPr lang="en-US" altLang="en-US" sz="2800" dirty="0"/>
              <a:t>on its monotonicity</a:t>
            </a:r>
            <a:r>
              <a:rPr lang="en-US" altLang="en-US" sz="2800" dirty="0" smtClean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Developed in 1978 by </a:t>
            </a:r>
            <a:r>
              <a:rPr lang="en-US" altLang="en-US" sz="2800" dirty="0" err="1"/>
              <a:t>Garey</a:t>
            </a:r>
            <a:r>
              <a:rPr lang="en-US" altLang="en-US" sz="2800" dirty="0"/>
              <a:t>, Johnson, </a:t>
            </a:r>
            <a:r>
              <a:rPr lang="en-US" altLang="en-US" sz="2800" dirty="0" err="1"/>
              <a:t>Preparata</a:t>
            </a:r>
            <a:r>
              <a:rPr lang="en-US" altLang="en-US" sz="2800" dirty="0"/>
              <a:t>, and </a:t>
            </a:r>
            <a:r>
              <a:rPr lang="en-US" altLang="en-US" sz="2800" dirty="0" err="1"/>
              <a:t>Tarjan</a:t>
            </a:r>
            <a:r>
              <a:rPr lang="en-US" altLang="en-US" sz="2800" dirty="0" smtClean="0"/>
              <a:t>, it </a:t>
            </a:r>
            <a:r>
              <a:rPr lang="en-US" altLang="en-US" sz="2800" dirty="0"/>
              <a:t>is described in both </a:t>
            </a:r>
            <a:r>
              <a:rPr lang="en-US" altLang="en-US" sz="2800" dirty="0" err="1"/>
              <a:t>Preparata</a:t>
            </a:r>
            <a:r>
              <a:rPr lang="en-US" altLang="en-US" sz="2800" dirty="0"/>
              <a:t> pp. 239-241 (1985) </a:t>
            </a:r>
            <a:r>
              <a:rPr lang="en-US" altLang="en-US" sz="2800" dirty="0" smtClean="0"/>
              <a:t>and Laszlo </a:t>
            </a:r>
            <a:r>
              <a:rPr lang="en-US" altLang="en-US" sz="2800" dirty="0"/>
              <a:t>pp. 128-135 (1996</a:t>
            </a:r>
            <a:r>
              <a:rPr lang="en-US" altLang="en-US" sz="2800" dirty="0" smtClean="0"/>
              <a:t>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The former uses </a:t>
            </a:r>
            <a:r>
              <a:rPr lang="en-US" altLang="en-US" sz="2800" i="1" dirty="0"/>
              <a:t>y</a:t>
            </a:r>
            <a:r>
              <a:rPr lang="en-US" altLang="en-US" sz="2800" dirty="0"/>
              <a:t>-monotone polygons, the latter uses </a:t>
            </a:r>
            <a:r>
              <a:rPr lang="en-US" altLang="en-US" sz="2800" i="1" dirty="0"/>
              <a:t>x</a:t>
            </a:r>
            <a:r>
              <a:rPr lang="en-US" altLang="en-US" sz="2800" dirty="0"/>
              <a:t>-monotone.</a:t>
            </a:r>
          </a:p>
          <a:p>
            <a:endParaRPr lang="en-US" altLang="en-US" sz="2800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71450"/>
            <a:ext cx="7620000" cy="971550"/>
          </a:xfrm>
          <a:noFill/>
          <a:ln/>
        </p:spPr>
        <p:txBody>
          <a:bodyPr/>
          <a:lstStyle/>
          <a:p>
            <a:r>
              <a:rPr lang="en-US" altLang="en-US" sz="3600" b="1" dirty="0" smtClean="0">
                <a:latin typeface="Arial" panose="020B0604020202020204" pitchFamily="34" charset="0"/>
              </a:rPr>
              <a:t>Triangulation </a:t>
            </a:r>
            <a:r>
              <a:rPr lang="en-US" altLang="en-US" sz="3600" b="1" dirty="0">
                <a:latin typeface="Arial" panose="020B0604020202020204" pitchFamily="34" charset="0"/>
              </a:rPr>
              <a:t>of Monotone Polygon</a:t>
            </a:r>
          </a:p>
        </p:txBody>
      </p:sp>
    </p:spTree>
    <p:extLst>
      <p:ext uri="{BB962C8B-B14F-4D97-AF65-F5344CB8AC3E}">
        <p14:creationId xmlns:p14="http://schemas.microsoft.com/office/powerpoint/2010/main" val="4029928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62FD08-D7D3-40BA-A40F-8C9449164EEE}" type="datetime1">
              <a:rPr lang="en-US" sz="1400" smtClean="0">
                <a:solidFill>
                  <a:schemeClr val="bg1"/>
                </a:solidFill>
                <a:latin typeface="Arial" charset="0"/>
              </a:rPr>
              <a:t>1/24/2017</a:t>
            </a:fld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75554C-ACA0-42F7-8AAC-4A2649975145}" type="slidenum">
              <a:rPr lang="en-US" sz="1400" smtClean="0">
                <a:solidFill>
                  <a:schemeClr val="bg1"/>
                </a:solidFill>
                <a:latin typeface="Arial" charset="0"/>
              </a:rPr>
              <a:pPr eaLnBrk="1" hangingPunct="1"/>
              <a:t>37</a:t>
            </a:fld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Properties of monotone </a:t>
            </a:r>
            <a:r>
              <a:rPr lang="en-US" sz="4000" dirty="0"/>
              <a:t>p</a:t>
            </a:r>
            <a:r>
              <a:rPr lang="en-US" sz="4000" dirty="0" smtClean="0"/>
              <a:t>olygon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1343025"/>
            <a:ext cx="4724400" cy="48831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If a polygon P has no interior cusps, then it is monotone</a:t>
            </a:r>
          </a:p>
          <a:p>
            <a:pPr eaLnBrk="1" hangingPunct="1"/>
            <a:endParaRPr lang="en-US" dirty="0" smtClean="0"/>
          </a:p>
          <a:p>
            <a:r>
              <a:rPr lang="en-US" dirty="0"/>
              <a:t>What types of vertices does a </a:t>
            </a:r>
            <a:r>
              <a:rPr lang="en-US" dirty="0" smtClean="0"/>
              <a:t>simple polygon </a:t>
            </a:r>
            <a:r>
              <a:rPr lang="en-US" dirty="0"/>
              <a:t>have?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 smtClean="0"/>
              <a:t>end</a:t>
            </a:r>
            <a:endParaRPr lang="en-US" dirty="0"/>
          </a:p>
          <a:p>
            <a:pPr lvl="1"/>
            <a:r>
              <a:rPr lang="en-US" dirty="0"/>
              <a:t>split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regular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3276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E3F392-0C28-467B-BBBC-49F83BCA3815}" type="datetime1">
              <a:rPr lang="en-US" sz="1400" smtClean="0">
                <a:solidFill>
                  <a:schemeClr val="bg1"/>
                </a:solidFill>
                <a:latin typeface="Arial" charset="0"/>
              </a:rPr>
              <a:t>1/24/2017</a:t>
            </a:fld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668754-4B33-40B5-B63C-0A7B9178B06F}" type="slidenum">
              <a:rPr lang="en-US" sz="1400" smtClean="0">
                <a:solidFill>
                  <a:schemeClr val="bg1"/>
                </a:solidFill>
                <a:latin typeface="Arial" charset="0"/>
              </a:rPr>
              <a:pPr eaLnBrk="1" hangingPunct="1"/>
              <a:t>38</a:t>
            </a:fld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7663"/>
            <a:ext cx="7772400" cy="1143000"/>
          </a:xfrm>
        </p:spPr>
        <p:txBody>
          <a:bodyPr/>
          <a:lstStyle/>
          <a:p>
            <a:r>
              <a:rPr lang="en-US" sz="4000" dirty="0"/>
              <a:t>Properties of monotone polygon</a:t>
            </a:r>
            <a:endParaRPr 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825" y="1676400"/>
            <a:ext cx="4067175" cy="4533900"/>
          </a:xfrm>
        </p:spPr>
        <p:txBody>
          <a:bodyPr/>
          <a:lstStyle/>
          <a:p>
            <a:pPr eaLnBrk="1" hangingPunct="1"/>
            <a:r>
              <a:rPr lang="en-US" dirty="0" smtClean="0"/>
              <a:t>Reflex vertex whose adjacent vertices are either both at or above </a:t>
            </a:r>
            <a:r>
              <a:rPr lang="en-US" i="1" dirty="0" smtClean="0"/>
              <a:t>v</a:t>
            </a:r>
            <a:r>
              <a:rPr lang="en-US" dirty="0" smtClean="0"/>
              <a:t>, or both at or below it.</a:t>
            </a:r>
          </a:p>
          <a:p>
            <a:pPr eaLnBrk="1" hangingPunct="1"/>
            <a:r>
              <a:rPr lang="en-US" dirty="0" smtClean="0"/>
              <a:t>If a polygon has no interior cusps then it is monotone with respect to the vertical</a:t>
            </a:r>
          </a:p>
        </p:txBody>
      </p:sp>
      <p:sp>
        <p:nvSpPr>
          <p:cNvPr id="7174" name="Freeform 6"/>
          <p:cNvSpPr>
            <a:spLocks/>
          </p:cNvSpPr>
          <p:nvPr/>
        </p:nvSpPr>
        <p:spPr bwMode="auto">
          <a:xfrm>
            <a:off x="1143000" y="2276475"/>
            <a:ext cx="1506538" cy="695325"/>
          </a:xfrm>
          <a:custGeom>
            <a:avLst/>
            <a:gdLst>
              <a:gd name="T0" fmla="*/ 0 w 949"/>
              <a:gd name="T1" fmla="*/ 0 h 438"/>
              <a:gd name="T2" fmla="*/ 2147483647 w 949"/>
              <a:gd name="T3" fmla="*/ 2147483647 h 438"/>
              <a:gd name="T4" fmla="*/ 2147483647 w 949"/>
              <a:gd name="T5" fmla="*/ 2147483647 h 4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49" h="438">
                <a:moveTo>
                  <a:pt x="0" y="0"/>
                </a:moveTo>
                <a:lnTo>
                  <a:pt x="486" y="438"/>
                </a:lnTo>
                <a:lnTo>
                  <a:pt x="949" y="48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lg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Freeform 7"/>
          <p:cNvSpPr>
            <a:spLocks/>
          </p:cNvSpPr>
          <p:nvPr/>
        </p:nvSpPr>
        <p:spPr bwMode="auto">
          <a:xfrm>
            <a:off x="324643" y="4308177"/>
            <a:ext cx="1636713" cy="746125"/>
          </a:xfrm>
          <a:custGeom>
            <a:avLst/>
            <a:gdLst>
              <a:gd name="T0" fmla="*/ 0 w 1031"/>
              <a:gd name="T1" fmla="*/ 2147483647 h 470"/>
              <a:gd name="T2" fmla="*/ 2147483647 w 1031"/>
              <a:gd name="T3" fmla="*/ 0 h 470"/>
              <a:gd name="T4" fmla="*/ 2147483647 w 1031"/>
              <a:gd name="T5" fmla="*/ 2147483647 h 4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31" h="470">
                <a:moveTo>
                  <a:pt x="0" y="470"/>
                </a:moveTo>
                <a:lnTo>
                  <a:pt x="471" y="0"/>
                </a:lnTo>
                <a:lnTo>
                  <a:pt x="1031" y="341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lg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Freeform 8"/>
          <p:cNvSpPr>
            <a:spLocks/>
          </p:cNvSpPr>
          <p:nvPr/>
        </p:nvSpPr>
        <p:spPr bwMode="auto">
          <a:xfrm>
            <a:off x="1751013" y="4945063"/>
            <a:ext cx="1558925" cy="747712"/>
          </a:xfrm>
          <a:custGeom>
            <a:avLst/>
            <a:gdLst>
              <a:gd name="T0" fmla="*/ 0 w 982"/>
              <a:gd name="T1" fmla="*/ 2147483647 h 471"/>
              <a:gd name="T2" fmla="*/ 2147483647 w 982"/>
              <a:gd name="T3" fmla="*/ 0 h 471"/>
              <a:gd name="T4" fmla="*/ 2147483647 w 982"/>
              <a:gd name="T5" fmla="*/ 0 h 4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82" h="471">
                <a:moveTo>
                  <a:pt x="0" y="471"/>
                </a:moveTo>
                <a:lnTo>
                  <a:pt x="398" y="0"/>
                </a:lnTo>
                <a:lnTo>
                  <a:pt x="982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lg" len="med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728913" y="2197100"/>
            <a:ext cx="18622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Upward</a:t>
            </a:r>
          </a:p>
          <a:p>
            <a:pPr eaLnBrk="1" hangingPunct="1"/>
            <a:r>
              <a:rPr lang="en-US" dirty="0" smtClean="0"/>
              <a:t>Cusp (merge)</a:t>
            </a:r>
            <a:endParaRPr lang="en-US" dirty="0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2438400" y="4248150"/>
            <a:ext cx="3005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Downward </a:t>
            </a:r>
            <a:r>
              <a:rPr lang="en-US" dirty="0" smtClean="0"/>
              <a:t>cusp (split)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447800"/>
            <a:ext cx="344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Interior cusps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0069" y="3028097"/>
            <a:ext cx="237331" cy="32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v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1869" y="3886200"/>
            <a:ext cx="237331" cy="32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v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7269" y="4572000"/>
            <a:ext cx="237331" cy="32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v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 i="0" smtClean="0"/>
              <a:t>Feb 2011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A9F313-1B75-4574-AFF9-1756F369D9B1}" type="slidenum">
              <a:rPr lang="en-US" altLang="en-US" b="0" i="0"/>
              <a:pPr eaLnBrk="1" hangingPunct="1"/>
              <a:t>39</a:t>
            </a:fld>
            <a:endParaRPr lang="en-US" altLang="en-US" b="0" i="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6200" y="304800"/>
            <a:ext cx="8261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4000" b="0" i="0" dirty="0" smtClean="0"/>
              <a:t>Properties </a:t>
            </a:r>
            <a:r>
              <a:rPr lang="en-US" sz="4000" b="0" i="0" dirty="0"/>
              <a:t>of monotone polygon</a:t>
            </a:r>
            <a:endParaRPr lang="en-US" altLang="en-US" sz="4000" b="0" i="0" dirty="0"/>
          </a:p>
        </p:txBody>
      </p:sp>
      <p:sp>
        <p:nvSpPr>
          <p:cNvPr id="55344" name="Text Box 48"/>
          <p:cNvSpPr txBox="1">
            <a:spLocks noChangeArrowheads="1"/>
          </p:cNvSpPr>
          <p:nvPr/>
        </p:nvSpPr>
        <p:spPr bwMode="auto">
          <a:xfrm>
            <a:off x="381000" y="1219200"/>
            <a:ext cx="7543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i="0" dirty="0"/>
              <a:t>Lemma:</a:t>
            </a:r>
            <a:r>
              <a:rPr lang="en-US" altLang="en-US" sz="2400" b="0" i="0" dirty="0"/>
              <a:t> </a:t>
            </a:r>
            <a:r>
              <a:rPr lang="en-US" altLang="en-US" sz="2400" b="0" dirty="0"/>
              <a:t>A polygon is y-monotone if it has neither split vertices nor merge vertices</a:t>
            </a:r>
            <a:endParaRPr lang="en-US" altLang="en-US" sz="2400" i="0" dirty="0" smtClean="0"/>
          </a:p>
          <a:p>
            <a:pPr algn="l" eaLnBrk="1" hangingPunct="1">
              <a:lnSpc>
                <a:spcPct val="120000"/>
              </a:lnSpc>
            </a:pPr>
            <a:r>
              <a:rPr lang="en-US" altLang="en-US" sz="2400" i="0" dirty="0" smtClean="0"/>
              <a:t>Proof</a:t>
            </a:r>
            <a:r>
              <a:rPr lang="en-US" altLang="en-US" sz="2400" i="0" dirty="0"/>
              <a:t>:</a:t>
            </a:r>
            <a:r>
              <a:rPr lang="en-US" altLang="en-US" sz="2400" b="0" i="0" dirty="0"/>
              <a:t> If P is not monotone, there must exist a line </a:t>
            </a:r>
            <a:r>
              <a:rPr lang="en-US" altLang="en-US" sz="2400" b="0" dirty="0"/>
              <a:t>l</a:t>
            </a:r>
            <a:r>
              <a:rPr lang="en-US" altLang="en-US" sz="2400" b="0" i="0" dirty="0"/>
              <a:t> intersecting </a:t>
            </a:r>
            <a:r>
              <a:rPr lang="en-US" altLang="en-US" sz="2400" b="0" dirty="0"/>
              <a:t>P</a:t>
            </a:r>
            <a:r>
              <a:rPr lang="en-US" altLang="en-US" sz="2400" b="0" i="0" dirty="0"/>
              <a:t> in more than a single segment. Let </a:t>
            </a:r>
            <a:r>
              <a:rPr lang="en-US" altLang="en-US" sz="2400" b="0" dirty="0"/>
              <a:t>[</a:t>
            </a:r>
            <a:r>
              <a:rPr lang="en-US" altLang="en-US" sz="2400" b="0" dirty="0" err="1"/>
              <a:t>p,q</a:t>
            </a:r>
            <a:r>
              <a:rPr lang="en-US" altLang="en-US" sz="2400" b="0" dirty="0"/>
              <a:t>]</a:t>
            </a:r>
            <a:r>
              <a:rPr lang="en-US" altLang="en-US" sz="2400" b="0" i="0" dirty="0"/>
              <a:t> be its leftmost sub segment.</a:t>
            </a:r>
          </a:p>
        </p:txBody>
      </p:sp>
      <p:sp>
        <p:nvSpPr>
          <p:cNvPr id="55345" name="Text Box 49"/>
          <p:cNvSpPr txBox="1">
            <a:spLocks noChangeArrowheads="1"/>
          </p:cNvSpPr>
          <p:nvPr/>
        </p:nvSpPr>
        <p:spPr bwMode="auto">
          <a:xfrm>
            <a:off x="3810000" y="3376613"/>
            <a:ext cx="452755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en-US" sz="2400" b="0" i="0" dirty="0"/>
              <a:t>Follow the boundary of </a:t>
            </a:r>
            <a:r>
              <a:rPr lang="en-US" altLang="en-US" sz="2400" b="0" dirty="0"/>
              <a:t>P</a:t>
            </a:r>
            <a:r>
              <a:rPr lang="en-US" altLang="en-US" sz="2400" b="0" i="0" dirty="0"/>
              <a:t> starting at </a:t>
            </a:r>
            <a:r>
              <a:rPr lang="en-US" altLang="en-US" sz="2400" b="0" dirty="0"/>
              <a:t>q</a:t>
            </a:r>
            <a:r>
              <a:rPr lang="en-US" altLang="en-US" sz="2400" b="0" i="0" dirty="0"/>
              <a:t>, where </a:t>
            </a:r>
            <a:r>
              <a:rPr lang="en-US" altLang="en-US" sz="2400" b="0" dirty="0"/>
              <a:t>P</a:t>
            </a:r>
            <a:r>
              <a:rPr lang="en-US" altLang="en-US" sz="2400" b="0" i="0" dirty="0"/>
              <a:t> is on the left. At some point </a:t>
            </a:r>
            <a:r>
              <a:rPr lang="en-US" altLang="en-US" sz="2400" b="0" dirty="0"/>
              <a:t>r</a:t>
            </a:r>
            <a:r>
              <a:rPr lang="en-US" altLang="en-US" sz="2400" b="0" i="0" dirty="0"/>
              <a:t> we must cross </a:t>
            </a:r>
            <a:r>
              <a:rPr lang="en-US" altLang="en-US" sz="2400" b="0" dirty="0"/>
              <a:t>l</a:t>
            </a:r>
            <a:r>
              <a:rPr lang="en-US" altLang="en-US" sz="2400" b="0" i="0" dirty="0"/>
              <a:t>. </a:t>
            </a:r>
          </a:p>
        </p:txBody>
      </p:sp>
      <p:sp>
        <p:nvSpPr>
          <p:cNvPr id="55349" name="Text Box 53"/>
          <p:cNvSpPr txBox="1">
            <a:spLocks noChangeArrowheads="1"/>
          </p:cNvSpPr>
          <p:nvPr/>
        </p:nvSpPr>
        <p:spPr bwMode="auto">
          <a:xfrm>
            <a:off x="4572000" y="5153025"/>
            <a:ext cx="37877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0" i="0" dirty="0"/>
              <a:t>If </a:t>
            </a:r>
            <a:r>
              <a:rPr lang="en-US" altLang="en-US" sz="2400" b="0" dirty="0"/>
              <a:t>r ≠ p</a:t>
            </a:r>
            <a:r>
              <a:rPr lang="en-US" altLang="en-US" sz="2400" b="0" i="0" dirty="0"/>
              <a:t> then the highest vertex must be a split one</a:t>
            </a:r>
            <a:r>
              <a:rPr lang="en-US" altLang="en-US" sz="2400" b="0" i="0" dirty="0" smtClean="0"/>
              <a:t>. </a:t>
            </a:r>
            <a:endParaRPr lang="en-US" altLang="en-US" sz="2400" b="0" i="0" dirty="0"/>
          </a:p>
        </p:txBody>
      </p:sp>
      <p:grpSp>
        <p:nvGrpSpPr>
          <p:cNvPr id="41992" name="Group 55"/>
          <p:cNvGrpSpPr>
            <a:grpSpLocks/>
          </p:cNvGrpSpPr>
          <p:nvPr/>
        </p:nvGrpSpPr>
        <p:grpSpPr bwMode="auto">
          <a:xfrm>
            <a:off x="501650" y="3467100"/>
            <a:ext cx="3506788" cy="2573338"/>
            <a:chOff x="316" y="2184"/>
            <a:chExt cx="2209" cy="1621"/>
          </a:xfrm>
        </p:grpSpPr>
        <p:grpSp>
          <p:nvGrpSpPr>
            <p:cNvPr id="41993" name="Group 51"/>
            <p:cNvGrpSpPr>
              <a:grpSpLocks/>
            </p:cNvGrpSpPr>
            <p:nvPr/>
          </p:nvGrpSpPr>
          <p:grpSpPr bwMode="auto">
            <a:xfrm>
              <a:off x="316" y="2184"/>
              <a:ext cx="2209" cy="1621"/>
              <a:chOff x="364" y="2184"/>
              <a:chExt cx="2209" cy="1621"/>
            </a:xfrm>
          </p:grpSpPr>
          <p:grpSp>
            <p:nvGrpSpPr>
              <p:cNvPr id="41995" name="Group 10"/>
              <p:cNvGrpSpPr>
                <a:grpSpLocks/>
              </p:cNvGrpSpPr>
              <p:nvPr/>
            </p:nvGrpSpPr>
            <p:grpSpPr bwMode="auto">
              <a:xfrm>
                <a:off x="678" y="2233"/>
                <a:ext cx="1597" cy="1572"/>
                <a:chOff x="751" y="1749"/>
                <a:chExt cx="1597" cy="1572"/>
              </a:xfrm>
            </p:grpSpPr>
            <p:sp>
              <p:nvSpPr>
                <p:cNvPr id="42008" name="Freeform 5"/>
                <p:cNvSpPr>
                  <a:spLocks/>
                </p:cNvSpPr>
                <p:nvPr/>
              </p:nvSpPr>
              <p:spPr bwMode="auto">
                <a:xfrm>
                  <a:off x="751" y="1749"/>
                  <a:ext cx="1597" cy="1572"/>
                </a:xfrm>
                <a:custGeom>
                  <a:avLst/>
                  <a:gdLst>
                    <a:gd name="T0" fmla="*/ 0 w 1597"/>
                    <a:gd name="T1" fmla="*/ 1524 h 1572"/>
                    <a:gd name="T2" fmla="*/ 194 w 1597"/>
                    <a:gd name="T3" fmla="*/ 1500 h 1572"/>
                    <a:gd name="T4" fmla="*/ 290 w 1597"/>
                    <a:gd name="T5" fmla="*/ 1282 h 1572"/>
                    <a:gd name="T6" fmla="*/ 460 w 1597"/>
                    <a:gd name="T7" fmla="*/ 1306 h 1572"/>
                    <a:gd name="T8" fmla="*/ 508 w 1597"/>
                    <a:gd name="T9" fmla="*/ 1427 h 1572"/>
                    <a:gd name="T10" fmla="*/ 532 w 1597"/>
                    <a:gd name="T11" fmla="*/ 1524 h 1572"/>
                    <a:gd name="T12" fmla="*/ 702 w 1597"/>
                    <a:gd name="T13" fmla="*/ 1548 h 1572"/>
                    <a:gd name="T14" fmla="*/ 774 w 1597"/>
                    <a:gd name="T15" fmla="*/ 1524 h 1572"/>
                    <a:gd name="T16" fmla="*/ 702 w 1597"/>
                    <a:gd name="T17" fmla="*/ 1064 h 1572"/>
                    <a:gd name="T18" fmla="*/ 798 w 1597"/>
                    <a:gd name="T19" fmla="*/ 871 h 1572"/>
                    <a:gd name="T20" fmla="*/ 823 w 1597"/>
                    <a:gd name="T21" fmla="*/ 677 h 1572"/>
                    <a:gd name="T22" fmla="*/ 871 w 1597"/>
                    <a:gd name="T23" fmla="*/ 532 h 1572"/>
                    <a:gd name="T24" fmla="*/ 968 w 1597"/>
                    <a:gd name="T25" fmla="*/ 435 h 1572"/>
                    <a:gd name="T26" fmla="*/ 1065 w 1597"/>
                    <a:gd name="T27" fmla="*/ 411 h 1572"/>
                    <a:gd name="T28" fmla="*/ 1282 w 1597"/>
                    <a:gd name="T29" fmla="*/ 459 h 1572"/>
                    <a:gd name="T30" fmla="*/ 1331 w 1597"/>
                    <a:gd name="T31" fmla="*/ 726 h 1572"/>
                    <a:gd name="T32" fmla="*/ 1306 w 1597"/>
                    <a:gd name="T33" fmla="*/ 919 h 1572"/>
                    <a:gd name="T34" fmla="*/ 1210 w 1597"/>
                    <a:gd name="T35" fmla="*/ 1088 h 1572"/>
                    <a:gd name="T36" fmla="*/ 1210 w 1597"/>
                    <a:gd name="T37" fmla="*/ 1137 h 1572"/>
                    <a:gd name="T38" fmla="*/ 1234 w 1597"/>
                    <a:gd name="T39" fmla="*/ 1403 h 1572"/>
                    <a:gd name="T40" fmla="*/ 1306 w 1597"/>
                    <a:gd name="T41" fmla="*/ 1572 h 1572"/>
                    <a:gd name="T42" fmla="*/ 1548 w 1597"/>
                    <a:gd name="T43" fmla="*/ 1500 h 1572"/>
                    <a:gd name="T44" fmla="*/ 1524 w 1597"/>
                    <a:gd name="T45" fmla="*/ 1282 h 1572"/>
                    <a:gd name="T46" fmla="*/ 1597 w 1597"/>
                    <a:gd name="T47" fmla="*/ 629 h 1572"/>
                    <a:gd name="T48" fmla="*/ 1524 w 1597"/>
                    <a:gd name="T49" fmla="*/ 145 h 1572"/>
                    <a:gd name="T50" fmla="*/ 1016 w 1597"/>
                    <a:gd name="T51" fmla="*/ 0 h 1572"/>
                    <a:gd name="T52" fmla="*/ 605 w 1597"/>
                    <a:gd name="T53" fmla="*/ 314 h 1572"/>
                    <a:gd name="T54" fmla="*/ 532 w 1597"/>
                    <a:gd name="T55" fmla="*/ 677 h 1572"/>
                    <a:gd name="T56" fmla="*/ 508 w 1597"/>
                    <a:gd name="T57" fmla="*/ 1064 h 1572"/>
                    <a:gd name="T58" fmla="*/ 266 w 1597"/>
                    <a:gd name="T59" fmla="*/ 1064 h 1572"/>
                    <a:gd name="T60" fmla="*/ 194 w 1597"/>
                    <a:gd name="T61" fmla="*/ 871 h 1572"/>
                    <a:gd name="T62" fmla="*/ 48 w 1597"/>
                    <a:gd name="T63" fmla="*/ 846 h 1572"/>
                    <a:gd name="T64" fmla="*/ 0 w 1597"/>
                    <a:gd name="T65" fmla="*/ 1524 h 157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597" h="1572">
                      <a:moveTo>
                        <a:pt x="0" y="1524"/>
                      </a:moveTo>
                      <a:lnTo>
                        <a:pt x="194" y="1500"/>
                      </a:lnTo>
                      <a:lnTo>
                        <a:pt x="290" y="1282"/>
                      </a:lnTo>
                      <a:lnTo>
                        <a:pt x="460" y="1306"/>
                      </a:lnTo>
                      <a:lnTo>
                        <a:pt x="508" y="1427"/>
                      </a:lnTo>
                      <a:lnTo>
                        <a:pt x="532" y="1524"/>
                      </a:lnTo>
                      <a:lnTo>
                        <a:pt x="702" y="1548"/>
                      </a:lnTo>
                      <a:lnTo>
                        <a:pt x="774" y="1524"/>
                      </a:lnTo>
                      <a:lnTo>
                        <a:pt x="702" y="1064"/>
                      </a:lnTo>
                      <a:lnTo>
                        <a:pt x="798" y="871"/>
                      </a:lnTo>
                      <a:lnTo>
                        <a:pt x="823" y="677"/>
                      </a:lnTo>
                      <a:lnTo>
                        <a:pt x="871" y="532"/>
                      </a:lnTo>
                      <a:lnTo>
                        <a:pt x="968" y="435"/>
                      </a:lnTo>
                      <a:lnTo>
                        <a:pt x="1065" y="411"/>
                      </a:lnTo>
                      <a:lnTo>
                        <a:pt x="1282" y="459"/>
                      </a:lnTo>
                      <a:lnTo>
                        <a:pt x="1331" y="726"/>
                      </a:lnTo>
                      <a:lnTo>
                        <a:pt x="1306" y="919"/>
                      </a:lnTo>
                      <a:lnTo>
                        <a:pt x="1210" y="1088"/>
                      </a:lnTo>
                      <a:lnTo>
                        <a:pt x="1210" y="1137"/>
                      </a:lnTo>
                      <a:lnTo>
                        <a:pt x="1234" y="1403"/>
                      </a:lnTo>
                      <a:lnTo>
                        <a:pt x="1306" y="1572"/>
                      </a:lnTo>
                      <a:lnTo>
                        <a:pt x="1548" y="1500"/>
                      </a:lnTo>
                      <a:lnTo>
                        <a:pt x="1524" y="1282"/>
                      </a:lnTo>
                      <a:lnTo>
                        <a:pt x="1597" y="629"/>
                      </a:lnTo>
                      <a:lnTo>
                        <a:pt x="1524" y="145"/>
                      </a:lnTo>
                      <a:lnTo>
                        <a:pt x="1016" y="0"/>
                      </a:lnTo>
                      <a:lnTo>
                        <a:pt x="605" y="314"/>
                      </a:lnTo>
                      <a:lnTo>
                        <a:pt x="532" y="677"/>
                      </a:lnTo>
                      <a:lnTo>
                        <a:pt x="508" y="1064"/>
                      </a:lnTo>
                      <a:lnTo>
                        <a:pt x="266" y="1064"/>
                      </a:lnTo>
                      <a:lnTo>
                        <a:pt x="194" y="871"/>
                      </a:lnTo>
                      <a:lnTo>
                        <a:pt x="48" y="846"/>
                      </a:lnTo>
                      <a:lnTo>
                        <a:pt x="0" y="152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0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751" y="2595"/>
                  <a:ext cx="48" cy="6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0" name="Freeform 8"/>
                <p:cNvSpPr>
                  <a:spLocks/>
                </p:cNvSpPr>
                <p:nvPr/>
              </p:nvSpPr>
              <p:spPr bwMode="auto">
                <a:xfrm>
                  <a:off x="1453" y="2620"/>
                  <a:ext cx="96" cy="653"/>
                </a:xfrm>
                <a:custGeom>
                  <a:avLst/>
                  <a:gdLst>
                    <a:gd name="T0" fmla="*/ 72 w 96"/>
                    <a:gd name="T1" fmla="*/ 653 h 653"/>
                    <a:gd name="T2" fmla="*/ 0 w 96"/>
                    <a:gd name="T3" fmla="*/ 193 h 653"/>
                    <a:gd name="T4" fmla="*/ 96 w 96"/>
                    <a:gd name="T5" fmla="*/ 0 h 65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6" h="653">
                      <a:moveTo>
                        <a:pt x="72" y="653"/>
                      </a:moveTo>
                      <a:lnTo>
                        <a:pt x="0" y="193"/>
                      </a:lnTo>
                      <a:lnTo>
                        <a:pt x="96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1" name="Freeform 9"/>
                <p:cNvSpPr>
                  <a:spLocks/>
                </p:cNvSpPr>
                <p:nvPr/>
              </p:nvSpPr>
              <p:spPr bwMode="auto">
                <a:xfrm>
                  <a:off x="1549" y="2160"/>
                  <a:ext cx="533" cy="1161"/>
                </a:xfrm>
                <a:custGeom>
                  <a:avLst/>
                  <a:gdLst>
                    <a:gd name="T0" fmla="*/ 0 w 533"/>
                    <a:gd name="T1" fmla="*/ 460 h 1161"/>
                    <a:gd name="T2" fmla="*/ 25 w 533"/>
                    <a:gd name="T3" fmla="*/ 242 h 1161"/>
                    <a:gd name="T4" fmla="*/ 73 w 533"/>
                    <a:gd name="T5" fmla="*/ 121 h 1161"/>
                    <a:gd name="T6" fmla="*/ 170 w 533"/>
                    <a:gd name="T7" fmla="*/ 24 h 1161"/>
                    <a:gd name="T8" fmla="*/ 267 w 533"/>
                    <a:gd name="T9" fmla="*/ 0 h 1161"/>
                    <a:gd name="T10" fmla="*/ 484 w 533"/>
                    <a:gd name="T11" fmla="*/ 48 h 1161"/>
                    <a:gd name="T12" fmla="*/ 533 w 533"/>
                    <a:gd name="T13" fmla="*/ 315 h 1161"/>
                    <a:gd name="T14" fmla="*/ 508 w 533"/>
                    <a:gd name="T15" fmla="*/ 508 h 1161"/>
                    <a:gd name="T16" fmla="*/ 412 w 533"/>
                    <a:gd name="T17" fmla="*/ 677 h 1161"/>
                    <a:gd name="T18" fmla="*/ 436 w 533"/>
                    <a:gd name="T19" fmla="*/ 992 h 1161"/>
                    <a:gd name="T20" fmla="*/ 508 w 533"/>
                    <a:gd name="T21" fmla="*/ 1161 h 116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3" h="1161">
                      <a:moveTo>
                        <a:pt x="0" y="460"/>
                      </a:moveTo>
                      <a:lnTo>
                        <a:pt x="25" y="242"/>
                      </a:lnTo>
                      <a:lnTo>
                        <a:pt x="73" y="121"/>
                      </a:lnTo>
                      <a:lnTo>
                        <a:pt x="170" y="24"/>
                      </a:lnTo>
                      <a:lnTo>
                        <a:pt x="267" y="0"/>
                      </a:lnTo>
                      <a:lnTo>
                        <a:pt x="484" y="48"/>
                      </a:lnTo>
                      <a:lnTo>
                        <a:pt x="533" y="315"/>
                      </a:lnTo>
                      <a:lnTo>
                        <a:pt x="508" y="508"/>
                      </a:lnTo>
                      <a:lnTo>
                        <a:pt x="412" y="677"/>
                      </a:lnTo>
                      <a:lnTo>
                        <a:pt x="436" y="992"/>
                      </a:lnTo>
                      <a:lnTo>
                        <a:pt x="508" y="116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996" name="Line 11"/>
              <p:cNvSpPr>
                <a:spLocks noChangeShapeType="1"/>
              </p:cNvSpPr>
              <p:nvPr/>
            </p:nvSpPr>
            <p:spPr bwMode="auto">
              <a:xfrm>
                <a:off x="485" y="3442"/>
                <a:ext cx="20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7" name="Text Box 14"/>
              <p:cNvSpPr txBox="1">
                <a:spLocks noChangeArrowheads="1"/>
              </p:cNvSpPr>
              <p:nvPr/>
            </p:nvSpPr>
            <p:spPr bwMode="auto">
              <a:xfrm>
                <a:off x="1864" y="2281"/>
                <a:ext cx="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P</a:t>
                </a:r>
              </a:p>
            </p:txBody>
          </p:sp>
          <p:graphicFrame>
            <p:nvGraphicFramePr>
              <p:cNvPr id="41998" name="Object 15"/>
              <p:cNvGraphicFramePr>
                <a:graphicFrameLocks noChangeAspect="1"/>
              </p:cNvGraphicFramePr>
              <p:nvPr/>
            </p:nvGraphicFramePr>
            <p:xfrm>
              <a:off x="485" y="3200"/>
              <a:ext cx="201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2" name="Equation" r:id="rId3" imgW="152268" imgH="164957" progId="Equation.DSMT4">
                      <p:embed/>
                    </p:oleObj>
                  </mc:Choice>
                  <mc:Fallback>
                    <p:oleObj name="Equation" r:id="rId3" imgW="152268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" y="3200"/>
                            <a:ext cx="201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9" name="Object 16"/>
              <p:cNvGraphicFramePr>
                <a:graphicFrameLocks noChangeAspect="1"/>
              </p:cNvGraphicFramePr>
              <p:nvPr/>
            </p:nvGraphicFramePr>
            <p:xfrm>
              <a:off x="1469" y="3224"/>
              <a:ext cx="167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3" name="Equation" r:id="rId5" imgW="126780" imgH="164814" progId="Equation.DSMT4">
                      <p:embed/>
                    </p:oleObj>
                  </mc:Choice>
                  <mc:Fallback>
                    <p:oleObj name="Equation" r:id="rId5" imgW="126780" imgH="16481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9" y="3224"/>
                            <a:ext cx="167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0" name="Object 17"/>
              <p:cNvGraphicFramePr>
                <a:graphicFrameLocks noChangeAspect="1"/>
              </p:cNvGraphicFramePr>
              <p:nvPr/>
            </p:nvGraphicFramePr>
            <p:xfrm>
              <a:off x="1704" y="3224"/>
              <a:ext cx="172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4" name="Equation" r:id="rId7" imgW="114102" imgH="126780" progId="Equation.DSMT4">
                      <p:embed/>
                    </p:oleObj>
                  </mc:Choice>
                  <mc:Fallback>
                    <p:oleObj name="Equation" r:id="rId7" imgW="114102" imgH="1267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4" y="3224"/>
                            <a:ext cx="172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1" name="Object 18"/>
              <p:cNvGraphicFramePr>
                <a:graphicFrameLocks noChangeAspect="1"/>
              </p:cNvGraphicFramePr>
              <p:nvPr/>
            </p:nvGraphicFramePr>
            <p:xfrm>
              <a:off x="2436" y="3200"/>
              <a:ext cx="137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5" name="Equation" r:id="rId9" imgW="88669" imgH="177338" progId="Equation.DSMT4">
                      <p:embed/>
                    </p:oleObj>
                  </mc:Choice>
                  <mc:Fallback>
                    <p:oleObj name="Equation" r:id="rId9" imgW="88669" imgH="17733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6" y="3200"/>
                            <a:ext cx="137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02" name="Oval 19"/>
              <p:cNvSpPr>
                <a:spLocks noChangeArrowheads="1"/>
              </p:cNvSpPr>
              <p:nvPr/>
            </p:nvSpPr>
            <p:spPr bwMode="auto">
              <a:xfrm>
                <a:off x="654" y="3394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3" name="Oval 20"/>
              <p:cNvSpPr>
                <a:spLocks noChangeArrowheads="1"/>
              </p:cNvSpPr>
              <p:nvPr/>
            </p:nvSpPr>
            <p:spPr bwMode="auto">
              <a:xfrm>
                <a:off x="1355" y="3394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4" name="Oval 21"/>
              <p:cNvSpPr>
                <a:spLocks noChangeArrowheads="1"/>
              </p:cNvSpPr>
              <p:nvPr/>
            </p:nvSpPr>
            <p:spPr bwMode="auto">
              <a:xfrm>
                <a:off x="1839" y="3394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5" name="Oval 22"/>
              <p:cNvSpPr>
                <a:spLocks noChangeArrowheads="1"/>
              </p:cNvSpPr>
              <p:nvPr/>
            </p:nvSpPr>
            <p:spPr bwMode="auto">
              <a:xfrm>
                <a:off x="1694" y="2595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6" name="Text Box 23"/>
              <p:cNvSpPr txBox="1">
                <a:spLocks noChangeArrowheads="1"/>
              </p:cNvSpPr>
              <p:nvPr/>
            </p:nvSpPr>
            <p:spPr bwMode="auto">
              <a:xfrm>
                <a:off x="364" y="2184"/>
                <a:ext cx="9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i="0"/>
                  <a:t>split vertex</a:t>
                </a:r>
              </a:p>
            </p:txBody>
          </p:sp>
          <p:sp>
            <p:nvSpPr>
              <p:cNvPr id="42007" name="Line 24"/>
              <p:cNvSpPr>
                <a:spLocks noChangeShapeType="1"/>
              </p:cNvSpPr>
              <p:nvPr/>
            </p:nvSpPr>
            <p:spPr bwMode="auto">
              <a:xfrm>
                <a:off x="1041" y="2426"/>
                <a:ext cx="629" cy="1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4" name="Line 54"/>
            <p:cNvSpPr>
              <a:spLocks noChangeShapeType="1"/>
            </p:cNvSpPr>
            <p:nvPr/>
          </p:nvSpPr>
          <p:spPr bwMode="auto">
            <a:xfrm flipV="1">
              <a:off x="1432" y="2905"/>
              <a:ext cx="17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297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4" grpId="0"/>
      <p:bldP spid="55345" grpId="0"/>
      <p:bldP spid="553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Diagonal-Based </a:t>
            </a:r>
            <a:r>
              <a:rPr lang="en-US" dirty="0" err="1" smtClean="0"/>
              <a:t>Tringulation</a:t>
            </a:r>
            <a:endParaRPr lang="en-US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7583" y="1752600"/>
            <a:ext cx="4171950" cy="5087471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Diagonal</a:t>
            </a:r>
          </a:p>
          <a:p>
            <a:pPr lvl="1"/>
            <a:r>
              <a:rPr lang="en-US" sz="2400" dirty="0" smtClean="0"/>
              <a:t>The segment </a:t>
            </a:r>
            <a:r>
              <a:rPr lang="en-US" sz="2400" i="1" dirty="0" smtClean="0"/>
              <a:t>s = </a:t>
            </a:r>
            <a:r>
              <a:rPr lang="en-US" sz="2400" i="1" dirty="0" err="1" smtClean="0"/>
              <a:t>v</a:t>
            </a:r>
            <a:r>
              <a:rPr lang="en-US" sz="2400" i="1" baseline="-25000" dirty="0" err="1" smtClean="0"/>
              <a:t>i</a:t>
            </a:r>
            <a:r>
              <a:rPr lang="en-US" sz="2400" i="1" dirty="0" err="1" smtClean="0"/>
              <a:t>v</a:t>
            </a:r>
            <a:r>
              <a:rPr lang="en-US" sz="2400" i="1" baseline="-25000" dirty="0" err="1" smtClean="0"/>
              <a:t>j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is a diagonal of 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err="1" smtClean="0"/>
              <a:t>iff</a:t>
            </a:r>
            <a:endParaRPr lang="en-US" sz="2400" dirty="0" smtClean="0"/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or all edges </a:t>
            </a:r>
            <a:r>
              <a:rPr lang="en-US" sz="2000" i="1" dirty="0" smtClean="0"/>
              <a:t>e </a:t>
            </a:r>
            <a:r>
              <a:rPr lang="en-US" sz="2000" dirty="0" smtClean="0"/>
              <a:t>of </a:t>
            </a:r>
            <a:r>
              <a:rPr lang="en-US" sz="2000" i="1" dirty="0" smtClean="0"/>
              <a:t>P</a:t>
            </a:r>
            <a:r>
              <a:rPr lang="en-US" sz="2000" dirty="0" smtClean="0"/>
              <a:t> that are not incident to either </a:t>
            </a:r>
            <a:r>
              <a:rPr lang="en-US" sz="2000" i="1" dirty="0" smtClean="0"/>
              <a:t>v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v</a:t>
            </a:r>
            <a:r>
              <a:rPr lang="en-US" sz="2000" i="1" baseline="-25000" dirty="0" err="1" smtClean="0"/>
              <a:t>j</a:t>
            </a:r>
            <a:r>
              <a:rPr lang="en-US" sz="2000" i="1" dirty="0" smtClean="0"/>
              <a:t>, s</a:t>
            </a:r>
            <a:r>
              <a:rPr lang="en-US" sz="2000" dirty="0" smtClean="0"/>
              <a:t> and </a:t>
            </a:r>
            <a:r>
              <a:rPr lang="en-US" sz="2000" i="1" dirty="0" smtClean="0"/>
              <a:t>e</a:t>
            </a:r>
            <a:r>
              <a:rPr lang="en-US" sz="2000" dirty="0" smtClean="0"/>
              <a:t> do not intersect.</a:t>
            </a:r>
          </a:p>
          <a:p>
            <a:pPr lvl="2"/>
            <a:r>
              <a:rPr lang="en-US" sz="2000" i="1" dirty="0" smtClean="0"/>
              <a:t>s </a:t>
            </a:r>
            <a:r>
              <a:rPr lang="en-US" sz="2000" dirty="0" smtClean="0"/>
              <a:t>is internal to </a:t>
            </a:r>
            <a:r>
              <a:rPr lang="en-US" sz="2000" i="1" dirty="0" smtClean="0"/>
              <a:t>P </a:t>
            </a:r>
            <a:r>
              <a:rPr lang="en-US" sz="1800" dirty="0" smtClean="0"/>
              <a:t>in the neighborhood of</a:t>
            </a:r>
            <a:r>
              <a:rPr lang="en-US" sz="1800" i="1" dirty="0" smtClean="0"/>
              <a:t> v</a:t>
            </a:r>
            <a:r>
              <a:rPr lang="en-US" sz="1800" i="1" baseline="-25000" dirty="0" smtClean="0"/>
              <a:t>i</a:t>
            </a:r>
            <a:r>
              <a:rPr lang="en-US" sz="1800" dirty="0" smtClean="0"/>
              <a:t> and </a:t>
            </a:r>
            <a:r>
              <a:rPr lang="en-US" sz="1800" i="1" dirty="0" err="1" smtClean="0"/>
              <a:t>v</a:t>
            </a:r>
            <a:r>
              <a:rPr lang="en-US" sz="1800" i="1" baseline="-25000" dirty="0" err="1" smtClean="0"/>
              <a:t>j</a:t>
            </a:r>
            <a:r>
              <a:rPr lang="en-US" sz="1800" i="1" dirty="0" smtClean="0"/>
              <a:t> </a:t>
            </a:r>
            <a:r>
              <a:rPr lang="en-US" dirty="0" smtClean="0"/>
              <a:t>.</a:t>
            </a:r>
          </a:p>
        </p:txBody>
      </p:sp>
      <p:sp>
        <p:nvSpPr>
          <p:cNvPr id="4102" name="Freeform 13"/>
          <p:cNvSpPr>
            <a:spLocks/>
          </p:cNvSpPr>
          <p:nvPr/>
        </p:nvSpPr>
        <p:spPr bwMode="auto">
          <a:xfrm>
            <a:off x="1223963" y="2460625"/>
            <a:ext cx="2446337" cy="1892300"/>
          </a:xfrm>
          <a:custGeom>
            <a:avLst/>
            <a:gdLst>
              <a:gd name="T0" fmla="*/ 0 w 1541"/>
              <a:gd name="T1" fmla="*/ 2147483647 h 1192"/>
              <a:gd name="T2" fmla="*/ 2147483647 w 1541"/>
              <a:gd name="T3" fmla="*/ 2147483647 h 1192"/>
              <a:gd name="T4" fmla="*/ 2147483647 w 1541"/>
              <a:gd name="T5" fmla="*/ 0 h 1192"/>
              <a:gd name="T6" fmla="*/ 2147483647 w 1541"/>
              <a:gd name="T7" fmla="*/ 2147483647 h 1192"/>
              <a:gd name="T8" fmla="*/ 2147483647 w 1541"/>
              <a:gd name="T9" fmla="*/ 2147483647 h 1192"/>
              <a:gd name="T10" fmla="*/ 2147483647 w 1541"/>
              <a:gd name="T11" fmla="*/ 2147483647 h 1192"/>
              <a:gd name="T12" fmla="*/ 0 w 1541"/>
              <a:gd name="T13" fmla="*/ 2147483647 h 1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41" h="1192">
                <a:moveTo>
                  <a:pt x="0" y="1192"/>
                </a:moveTo>
                <a:lnTo>
                  <a:pt x="284" y="32"/>
                </a:lnTo>
                <a:lnTo>
                  <a:pt x="1103" y="0"/>
                </a:lnTo>
                <a:lnTo>
                  <a:pt x="1541" y="462"/>
                </a:lnTo>
                <a:lnTo>
                  <a:pt x="1322" y="1119"/>
                </a:lnTo>
                <a:lnTo>
                  <a:pt x="843" y="624"/>
                </a:lnTo>
                <a:lnTo>
                  <a:pt x="0" y="1192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Line 14"/>
          <p:cNvSpPr>
            <a:spLocks noChangeShapeType="1"/>
          </p:cNvSpPr>
          <p:nvPr/>
        </p:nvSpPr>
        <p:spPr bwMode="auto">
          <a:xfrm flipV="1">
            <a:off x="1211263" y="2433638"/>
            <a:ext cx="1763712" cy="1893887"/>
          </a:xfrm>
          <a:prstGeom prst="line">
            <a:avLst/>
          </a:prstGeom>
          <a:noFill/>
          <a:ln w="38100">
            <a:solidFill>
              <a:srgbClr val="00FF00"/>
            </a:solidFill>
            <a:prstDash val="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15"/>
          <p:cNvSpPr>
            <a:spLocks noChangeShapeType="1"/>
          </p:cNvSpPr>
          <p:nvPr/>
        </p:nvSpPr>
        <p:spPr bwMode="auto">
          <a:xfrm flipV="1">
            <a:off x="1184275" y="3194050"/>
            <a:ext cx="2524125" cy="11461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16"/>
          <p:cNvSpPr>
            <a:spLocks noChangeShapeType="1"/>
          </p:cNvSpPr>
          <p:nvPr/>
        </p:nvSpPr>
        <p:spPr bwMode="auto">
          <a:xfrm flipV="1">
            <a:off x="1195388" y="4233863"/>
            <a:ext cx="2136775" cy="1174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7"/>
          <p:cNvSpPr txBox="1">
            <a:spLocks noChangeArrowheads="1"/>
          </p:cNvSpPr>
          <p:nvPr/>
        </p:nvSpPr>
        <p:spPr bwMode="auto">
          <a:xfrm>
            <a:off x="1054100" y="428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0</a:t>
            </a:r>
          </a:p>
        </p:txBody>
      </p:sp>
      <p:sp>
        <p:nvSpPr>
          <p:cNvPr id="4107" name="Text Box 18"/>
          <p:cNvSpPr txBox="1">
            <a:spLocks noChangeArrowheads="1"/>
          </p:cNvSpPr>
          <p:nvPr/>
        </p:nvSpPr>
        <p:spPr bwMode="auto">
          <a:xfrm>
            <a:off x="2497138" y="29575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1</a:t>
            </a:r>
          </a:p>
        </p:txBody>
      </p:sp>
      <p:sp>
        <p:nvSpPr>
          <p:cNvPr id="4108" name="Text Box 19"/>
          <p:cNvSpPr txBox="1">
            <a:spLocks noChangeArrowheads="1"/>
          </p:cNvSpPr>
          <p:nvPr/>
        </p:nvSpPr>
        <p:spPr bwMode="auto">
          <a:xfrm>
            <a:off x="3230563" y="41036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2</a:t>
            </a:r>
          </a:p>
        </p:txBody>
      </p:sp>
      <p:sp>
        <p:nvSpPr>
          <p:cNvPr id="4109" name="Text Box 20"/>
          <p:cNvSpPr txBox="1">
            <a:spLocks noChangeArrowheads="1"/>
          </p:cNvSpPr>
          <p:nvPr/>
        </p:nvSpPr>
        <p:spPr bwMode="auto">
          <a:xfrm>
            <a:off x="3694113" y="2828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3</a:t>
            </a:r>
          </a:p>
        </p:txBody>
      </p:sp>
      <p:sp>
        <p:nvSpPr>
          <p:cNvPr id="4110" name="Text Box 21"/>
          <p:cNvSpPr txBox="1">
            <a:spLocks noChangeArrowheads="1"/>
          </p:cNvSpPr>
          <p:nvPr/>
        </p:nvSpPr>
        <p:spPr bwMode="auto">
          <a:xfrm>
            <a:off x="2832100" y="2030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4</a:t>
            </a:r>
          </a:p>
        </p:txBody>
      </p:sp>
      <p:sp>
        <p:nvSpPr>
          <p:cNvPr id="4111" name="Text Box 22"/>
          <p:cNvSpPr txBox="1">
            <a:spLocks noChangeArrowheads="1"/>
          </p:cNvSpPr>
          <p:nvPr/>
        </p:nvSpPr>
        <p:spPr bwMode="auto">
          <a:xfrm>
            <a:off x="1492250" y="2030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5</a:t>
            </a:r>
          </a:p>
        </p:txBody>
      </p:sp>
      <p:sp>
        <p:nvSpPr>
          <p:cNvPr id="4112" name="AutoShape 23"/>
          <p:cNvSpPr>
            <a:spLocks noChangeArrowheads="1"/>
          </p:cNvSpPr>
          <p:nvPr/>
        </p:nvSpPr>
        <p:spPr bwMode="auto">
          <a:xfrm>
            <a:off x="986491" y="5278625"/>
            <a:ext cx="1438275" cy="673100"/>
          </a:xfrm>
          <a:prstGeom prst="wedgeRectCallout">
            <a:avLst>
              <a:gd name="adj1" fmla="val 52592"/>
              <a:gd name="adj2" fmla="val -345975"/>
            </a:avLst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Diagonalie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3550-B781-451A-8E70-02F3A1488E30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 i="0" smtClean="0"/>
              <a:t>Feb 2011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540F2E-6520-4B23-838B-C1409297D68D}" type="slidenum">
              <a:rPr lang="en-US" altLang="en-US" b="0" i="0"/>
              <a:pPr eaLnBrk="1" hangingPunct="1"/>
              <a:t>40</a:t>
            </a:fld>
            <a:endParaRPr lang="en-US" altLang="en-US" b="0" i="0"/>
          </a:p>
        </p:txBody>
      </p:sp>
      <p:sp>
        <p:nvSpPr>
          <p:cNvPr id="43012" name="Text Box 23"/>
          <p:cNvSpPr txBox="1">
            <a:spLocks noChangeArrowheads="1"/>
          </p:cNvSpPr>
          <p:nvPr/>
        </p:nvSpPr>
        <p:spPr bwMode="auto">
          <a:xfrm>
            <a:off x="4149725" y="1165225"/>
            <a:ext cx="430053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en-US" sz="2400" b="0" i="0" dirty="0"/>
              <a:t>If </a:t>
            </a:r>
            <a:r>
              <a:rPr lang="en-US" altLang="en-US" sz="2400" b="0" dirty="0"/>
              <a:t>r = p</a:t>
            </a:r>
            <a:r>
              <a:rPr lang="en-US" altLang="en-US" sz="2400" b="0" i="0" dirty="0"/>
              <a:t> we follow the boundary from q in opposite direction.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44" name="Text Box 24"/>
              <p:cNvSpPr txBox="1">
                <a:spLocks noChangeArrowheads="1"/>
              </p:cNvSpPr>
              <p:nvPr/>
            </p:nvSpPr>
            <p:spPr bwMode="auto">
              <a:xfrm>
                <a:off x="4419600" y="2270125"/>
                <a:ext cx="3840162" cy="1865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</a:pPr>
                <a:r>
                  <a:rPr lang="en-US" altLang="en-US" sz="2400" b="0" i="0" dirty="0" smtClean="0"/>
                  <a:t>At some point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′ </m:t>
                    </m:r>
                  </m:oMath>
                </a14:m>
                <a:r>
                  <a:rPr lang="en-US" altLang="en-US" sz="2400" b="0" i="0" dirty="0"/>
                  <a:t>we must cross</a:t>
                </a:r>
                <a:r>
                  <a:rPr lang="en-US" altLang="en-US" sz="2400" b="0" dirty="0"/>
                  <a:t> l.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′ ≠ 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𝑝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400" b="0" i="0" dirty="0"/>
                  <a:t>as otherwise it contradicts  that </a:t>
                </a:r>
                <a:r>
                  <a:rPr lang="en-US" altLang="en-US" sz="2400" b="0" dirty="0"/>
                  <a:t>P</a:t>
                </a:r>
                <a:r>
                  <a:rPr lang="en-US" altLang="en-US" sz="2400" b="0" i="0" dirty="0"/>
                  <a:t> is not monotone.</a:t>
                </a:r>
              </a:p>
            </p:txBody>
          </p:sp>
        </mc:Choice>
        <mc:Fallback xmlns="">
          <p:sp>
            <p:nvSpPr>
              <p:cNvPr id="56344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600" y="2270125"/>
                <a:ext cx="3840162" cy="1865126"/>
              </a:xfrm>
              <a:prstGeom prst="rect">
                <a:avLst/>
              </a:prstGeom>
              <a:blipFill rotWithShape="1">
                <a:blip r:embed="rId3"/>
                <a:stretch>
                  <a:fillRect l="-2381" t="-654" b="-45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4533900" y="4389438"/>
            <a:ext cx="40322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en-US" sz="2400" b="0" i="0"/>
              <a:t>This implies that the lowest encountered vertex must be a merge one. ■</a:t>
            </a:r>
          </a:p>
        </p:txBody>
      </p:sp>
      <p:grpSp>
        <p:nvGrpSpPr>
          <p:cNvPr id="43015" name="Group 28"/>
          <p:cNvGrpSpPr>
            <a:grpSpLocks/>
          </p:cNvGrpSpPr>
          <p:nvPr/>
        </p:nvGrpSpPr>
        <p:grpSpPr bwMode="auto">
          <a:xfrm>
            <a:off x="423863" y="1508125"/>
            <a:ext cx="3929062" cy="3840163"/>
            <a:chOff x="267" y="950"/>
            <a:chExt cx="2475" cy="2419"/>
          </a:xfrm>
        </p:grpSpPr>
        <p:grpSp>
          <p:nvGrpSpPr>
            <p:cNvPr id="43016" name="Group 4"/>
            <p:cNvGrpSpPr>
              <a:grpSpLocks/>
            </p:cNvGrpSpPr>
            <p:nvPr/>
          </p:nvGrpSpPr>
          <p:grpSpPr bwMode="auto">
            <a:xfrm>
              <a:off x="267" y="950"/>
              <a:ext cx="2475" cy="2419"/>
              <a:chOff x="2783" y="1749"/>
              <a:chExt cx="2475" cy="2419"/>
            </a:xfrm>
          </p:grpSpPr>
          <p:sp>
            <p:nvSpPr>
              <p:cNvPr id="43019" name="Freeform 5"/>
              <p:cNvSpPr>
                <a:spLocks/>
              </p:cNvSpPr>
              <p:nvPr/>
            </p:nvSpPr>
            <p:spPr bwMode="auto">
              <a:xfrm>
                <a:off x="3291" y="1749"/>
                <a:ext cx="1742" cy="2419"/>
              </a:xfrm>
              <a:custGeom>
                <a:avLst/>
                <a:gdLst>
                  <a:gd name="T0" fmla="*/ 847 w 1742"/>
                  <a:gd name="T1" fmla="*/ 1621 h 2419"/>
                  <a:gd name="T2" fmla="*/ 799 w 1742"/>
                  <a:gd name="T3" fmla="*/ 1814 h 2419"/>
                  <a:gd name="T4" fmla="*/ 823 w 1742"/>
                  <a:gd name="T5" fmla="*/ 2008 h 2419"/>
                  <a:gd name="T6" fmla="*/ 1162 w 1742"/>
                  <a:gd name="T7" fmla="*/ 2201 h 2419"/>
                  <a:gd name="T8" fmla="*/ 1452 w 1742"/>
                  <a:gd name="T9" fmla="*/ 2153 h 2419"/>
                  <a:gd name="T10" fmla="*/ 1549 w 1742"/>
                  <a:gd name="T11" fmla="*/ 1887 h 2419"/>
                  <a:gd name="T12" fmla="*/ 1379 w 1742"/>
                  <a:gd name="T13" fmla="*/ 1669 h 2419"/>
                  <a:gd name="T14" fmla="*/ 1162 w 1742"/>
                  <a:gd name="T15" fmla="*/ 1572 h 2419"/>
                  <a:gd name="T16" fmla="*/ 1186 w 1742"/>
                  <a:gd name="T17" fmla="*/ 1403 h 2419"/>
                  <a:gd name="T18" fmla="*/ 1476 w 1742"/>
                  <a:gd name="T19" fmla="*/ 1064 h 2419"/>
                  <a:gd name="T20" fmla="*/ 1476 w 1742"/>
                  <a:gd name="T21" fmla="*/ 919 h 2419"/>
                  <a:gd name="T22" fmla="*/ 1670 w 1742"/>
                  <a:gd name="T23" fmla="*/ 871 h 2419"/>
                  <a:gd name="T24" fmla="*/ 1670 w 1742"/>
                  <a:gd name="T25" fmla="*/ 1258 h 2419"/>
                  <a:gd name="T26" fmla="*/ 1573 w 1742"/>
                  <a:gd name="T27" fmla="*/ 1500 h 2419"/>
                  <a:gd name="T28" fmla="*/ 1742 w 1742"/>
                  <a:gd name="T29" fmla="*/ 1984 h 2419"/>
                  <a:gd name="T30" fmla="*/ 1573 w 1742"/>
                  <a:gd name="T31" fmla="*/ 2395 h 2419"/>
                  <a:gd name="T32" fmla="*/ 992 w 1742"/>
                  <a:gd name="T33" fmla="*/ 2419 h 2419"/>
                  <a:gd name="T34" fmla="*/ 557 w 1742"/>
                  <a:gd name="T35" fmla="*/ 1959 h 2419"/>
                  <a:gd name="T36" fmla="*/ 581 w 1742"/>
                  <a:gd name="T37" fmla="*/ 1596 h 2419"/>
                  <a:gd name="T38" fmla="*/ 436 w 1742"/>
                  <a:gd name="T39" fmla="*/ 1475 h 2419"/>
                  <a:gd name="T40" fmla="*/ 266 w 1742"/>
                  <a:gd name="T41" fmla="*/ 1669 h 2419"/>
                  <a:gd name="T42" fmla="*/ 73 w 1742"/>
                  <a:gd name="T43" fmla="*/ 1669 h 2419"/>
                  <a:gd name="T44" fmla="*/ 73 w 1742"/>
                  <a:gd name="T45" fmla="*/ 1621 h 2419"/>
                  <a:gd name="T46" fmla="*/ 145 w 1742"/>
                  <a:gd name="T47" fmla="*/ 677 h 2419"/>
                  <a:gd name="T48" fmla="*/ 0 w 1742"/>
                  <a:gd name="T49" fmla="*/ 411 h 2419"/>
                  <a:gd name="T50" fmla="*/ 24 w 1742"/>
                  <a:gd name="T51" fmla="*/ 242 h 2419"/>
                  <a:gd name="T52" fmla="*/ 363 w 1742"/>
                  <a:gd name="T53" fmla="*/ 0 h 2419"/>
                  <a:gd name="T54" fmla="*/ 799 w 1742"/>
                  <a:gd name="T55" fmla="*/ 0 h 2419"/>
                  <a:gd name="T56" fmla="*/ 1210 w 1742"/>
                  <a:gd name="T57" fmla="*/ 290 h 2419"/>
                  <a:gd name="T58" fmla="*/ 1210 w 1742"/>
                  <a:gd name="T59" fmla="*/ 726 h 2419"/>
                  <a:gd name="T60" fmla="*/ 944 w 1742"/>
                  <a:gd name="T61" fmla="*/ 822 h 2419"/>
                  <a:gd name="T62" fmla="*/ 774 w 1742"/>
                  <a:gd name="T63" fmla="*/ 1161 h 2419"/>
                  <a:gd name="T64" fmla="*/ 847 w 1742"/>
                  <a:gd name="T65" fmla="*/ 1621 h 24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742" h="2419">
                    <a:moveTo>
                      <a:pt x="847" y="1621"/>
                    </a:moveTo>
                    <a:lnTo>
                      <a:pt x="799" y="1814"/>
                    </a:lnTo>
                    <a:lnTo>
                      <a:pt x="823" y="2008"/>
                    </a:lnTo>
                    <a:lnTo>
                      <a:pt x="1162" y="2201"/>
                    </a:lnTo>
                    <a:lnTo>
                      <a:pt x="1452" y="2153"/>
                    </a:lnTo>
                    <a:lnTo>
                      <a:pt x="1549" y="1887"/>
                    </a:lnTo>
                    <a:lnTo>
                      <a:pt x="1379" y="1669"/>
                    </a:lnTo>
                    <a:lnTo>
                      <a:pt x="1162" y="1572"/>
                    </a:lnTo>
                    <a:lnTo>
                      <a:pt x="1186" y="1403"/>
                    </a:lnTo>
                    <a:lnTo>
                      <a:pt x="1476" y="1064"/>
                    </a:lnTo>
                    <a:lnTo>
                      <a:pt x="1476" y="919"/>
                    </a:lnTo>
                    <a:lnTo>
                      <a:pt x="1670" y="871"/>
                    </a:lnTo>
                    <a:lnTo>
                      <a:pt x="1670" y="1258"/>
                    </a:lnTo>
                    <a:lnTo>
                      <a:pt x="1573" y="1500"/>
                    </a:lnTo>
                    <a:lnTo>
                      <a:pt x="1742" y="1984"/>
                    </a:lnTo>
                    <a:lnTo>
                      <a:pt x="1573" y="2395"/>
                    </a:lnTo>
                    <a:lnTo>
                      <a:pt x="992" y="2419"/>
                    </a:lnTo>
                    <a:lnTo>
                      <a:pt x="557" y="1959"/>
                    </a:lnTo>
                    <a:lnTo>
                      <a:pt x="581" y="1596"/>
                    </a:lnTo>
                    <a:lnTo>
                      <a:pt x="436" y="1475"/>
                    </a:lnTo>
                    <a:lnTo>
                      <a:pt x="266" y="1669"/>
                    </a:lnTo>
                    <a:lnTo>
                      <a:pt x="73" y="1669"/>
                    </a:lnTo>
                    <a:lnTo>
                      <a:pt x="73" y="1621"/>
                    </a:lnTo>
                    <a:lnTo>
                      <a:pt x="145" y="677"/>
                    </a:lnTo>
                    <a:lnTo>
                      <a:pt x="0" y="411"/>
                    </a:lnTo>
                    <a:lnTo>
                      <a:pt x="24" y="242"/>
                    </a:lnTo>
                    <a:lnTo>
                      <a:pt x="363" y="0"/>
                    </a:lnTo>
                    <a:lnTo>
                      <a:pt x="799" y="0"/>
                    </a:lnTo>
                    <a:lnTo>
                      <a:pt x="1210" y="290"/>
                    </a:lnTo>
                    <a:lnTo>
                      <a:pt x="1210" y="726"/>
                    </a:lnTo>
                    <a:lnTo>
                      <a:pt x="944" y="822"/>
                    </a:lnTo>
                    <a:lnTo>
                      <a:pt x="774" y="1161"/>
                    </a:lnTo>
                    <a:lnTo>
                      <a:pt x="847" y="162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0" name="Line 6"/>
              <p:cNvSpPr>
                <a:spLocks noChangeShapeType="1"/>
              </p:cNvSpPr>
              <p:nvPr/>
            </p:nvSpPr>
            <p:spPr bwMode="auto">
              <a:xfrm flipV="1">
                <a:off x="3363" y="2692"/>
                <a:ext cx="48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1" name="Freeform 7"/>
              <p:cNvSpPr>
                <a:spLocks/>
              </p:cNvSpPr>
              <p:nvPr/>
            </p:nvSpPr>
            <p:spPr bwMode="auto">
              <a:xfrm>
                <a:off x="4065" y="2717"/>
                <a:ext cx="96" cy="653"/>
              </a:xfrm>
              <a:custGeom>
                <a:avLst/>
                <a:gdLst>
                  <a:gd name="T0" fmla="*/ 72 w 96"/>
                  <a:gd name="T1" fmla="*/ 653 h 653"/>
                  <a:gd name="T2" fmla="*/ 0 w 96"/>
                  <a:gd name="T3" fmla="*/ 193 h 653"/>
                  <a:gd name="T4" fmla="*/ 96 w 96"/>
                  <a:gd name="T5" fmla="*/ 0 h 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653">
                    <a:moveTo>
                      <a:pt x="72" y="653"/>
                    </a:moveTo>
                    <a:lnTo>
                      <a:pt x="0" y="193"/>
                    </a:lnTo>
                    <a:lnTo>
                      <a:pt x="96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2" name="Line 8"/>
              <p:cNvSpPr>
                <a:spLocks noChangeShapeType="1"/>
              </p:cNvSpPr>
              <p:nvPr/>
            </p:nvSpPr>
            <p:spPr bwMode="auto">
              <a:xfrm>
                <a:off x="3170" y="3055"/>
                <a:ext cx="20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3" name="Text Box 9"/>
              <p:cNvSpPr txBox="1">
                <a:spLocks noChangeArrowheads="1"/>
              </p:cNvSpPr>
              <p:nvPr/>
            </p:nvSpPr>
            <p:spPr bwMode="auto">
              <a:xfrm>
                <a:off x="3799" y="1966"/>
                <a:ext cx="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P</a:t>
                </a:r>
              </a:p>
            </p:txBody>
          </p:sp>
          <p:graphicFrame>
            <p:nvGraphicFramePr>
              <p:cNvPr id="43024" name="Object 10"/>
              <p:cNvGraphicFramePr>
                <a:graphicFrameLocks noChangeAspect="1"/>
              </p:cNvGraphicFramePr>
              <p:nvPr/>
            </p:nvGraphicFramePr>
            <p:xfrm>
              <a:off x="2880" y="2789"/>
              <a:ext cx="486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6" name="Equation" r:id="rId4" imgW="368140" imgH="165028" progId="Equation.DSMT4">
                      <p:embed/>
                    </p:oleObj>
                  </mc:Choice>
                  <mc:Fallback>
                    <p:oleObj name="Equation" r:id="rId4" imgW="368140" imgH="16502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789"/>
                            <a:ext cx="486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5" name="Object 11"/>
              <p:cNvGraphicFramePr>
                <a:graphicFrameLocks noChangeAspect="1"/>
              </p:cNvGraphicFramePr>
              <p:nvPr/>
            </p:nvGraphicFramePr>
            <p:xfrm>
              <a:off x="4154" y="2837"/>
              <a:ext cx="167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7" name="Equation" r:id="rId6" imgW="126780" imgH="164814" progId="Equation.DSMT4">
                      <p:embed/>
                    </p:oleObj>
                  </mc:Choice>
                  <mc:Fallback>
                    <p:oleObj name="Equation" r:id="rId6" imgW="126780" imgH="16481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4" y="2837"/>
                            <a:ext cx="167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6" name="Object 12"/>
              <p:cNvGraphicFramePr>
                <a:graphicFrameLocks noChangeAspect="1"/>
              </p:cNvGraphicFramePr>
              <p:nvPr/>
            </p:nvGraphicFramePr>
            <p:xfrm>
              <a:off x="4361" y="2808"/>
              <a:ext cx="229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8" name="Equation" r:id="rId8" imgW="152268" imgH="164957" progId="Equation.DSMT4">
                      <p:embed/>
                    </p:oleObj>
                  </mc:Choice>
                  <mc:Fallback>
                    <p:oleObj name="Equation" r:id="rId8" imgW="152268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1" y="2808"/>
                            <a:ext cx="229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7" name="Object 13"/>
              <p:cNvGraphicFramePr>
                <a:graphicFrameLocks noChangeAspect="1"/>
              </p:cNvGraphicFramePr>
              <p:nvPr/>
            </p:nvGraphicFramePr>
            <p:xfrm>
              <a:off x="5121" y="2813"/>
              <a:ext cx="137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9" name="Equation" r:id="rId10" imgW="88669" imgH="177338" progId="Equation.DSMT4">
                      <p:embed/>
                    </p:oleObj>
                  </mc:Choice>
                  <mc:Fallback>
                    <p:oleObj name="Equation" r:id="rId10" imgW="88669" imgH="17733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1" y="2813"/>
                            <a:ext cx="137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28" name="Oval 14"/>
              <p:cNvSpPr>
                <a:spLocks noChangeArrowheads="1"/>
              </p:cNvSpPr>
              <p:nvPr/>
            </p:nvSpPr>
            <p:spPr bwMode="auto">
              <a:xfrm>
                <a:off x="3339" y="3007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29" name="Oval 15"/>
              <p:cNvSpPr>
                <a:spLocks noChangeArrowheads="1"/>
              </p:cNvSpPr>
              <p:nvPr/>
            </p:nvSpPr>
            <p:spPr bwMode="auto">
              <a:xfrm>
                <a:off x="4040" y="3007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30" name="Oval 16"/>
              <p:cNvSpPr>
                <a:spLocks noChangeArrowheads="1"/>
              </p:cNvSpPr>
              <p:nvPr/>
            </p:nvSpPr>
            <p:spPr bwMode="auto">
              <a:xfrm>
                <a:off x="4524" y="3007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31" name="Oval 17"/>
              <p:cNvSpPr>
                <a:spLocks noChangeArrowheads="1"/>
              </p:cNvSpPr>
              <p:nvPr/>
            </p:nvSpPr>
            <p:spPr bwMode="auto">
              <a:xfrm>
                <a:off x="4428" y="3902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32" name="Text Box 18"/>
              <p:cNvSpPr txBox="1">
                <a:spLocks noChangeArrowheads="1"/>
              </p:cNvSpPr>
              <p:nvPr/>
            </p:nvSpPr>
            <p:spPr bwMode="auto">
              <a:xfrm>
                <a:off x="2783" y="3781"/>
                <a:ext cx="10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i="0"/>
                  <a:t>merge vertex</a:t>
                </a:r>
              </a:p>
            </p:txBody>
          </p:sp>
          <p:sp>
            <p:nvSpPr>
              <p:cNvPr id="43033" name="Line 19"/>
              <p:cNvSpPr>
                <a:spLocks noChangeShapeType="1"/>
              </p:cNvSpPr>
              <p:nvPr/>
            </p:nvSpPr>
            <p:spPr bwMode="auto">
              <a:xfrm>
                <a:off x="3824" y="3926"/>
                <a:ext cx="580" cy="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4" name="Freeform 20"/>
              <p:cNvSpPr>
                <a:spLocks/>
              </p:cNvSpPr>
              <p:nvPr/>
            </p:nvSpPr>
            <p:spPr bwMode="auto">
              <a:xfrm>
                <a:off x="4090" y="2668"/>
                <a:ext cx="750" cy="1282"/>
              </a:xfrm>
              <a:custGeom>
                <a:avLst/>
                <a:gdLst>
                  <a:gd name="T0" fmla="*/ 48 w 750"/>
                  <a:gd name="T1" fmla="*/ 677 h 1282"/>
                  <a:gd name="T2" fmla="*/ 0 w 750"/>
                  <a:gd name="T3" fmla="*/ 895 h 1282"/>
                  <a:gd name="T4" fmla="*/ 24 w 750"/>
                  <a:gd name="T5" fmla="*/ 1089 h 1282"/>
                  <a:gd name="T6" fmla="*/ 363 w 750"/>
                  <a:gd name="T7" fmla="*/ 1282 h 1282"/>
                  <a:gd name="T8" fmla="*/ 653 w 750"/>
                  <a:gd name="T9" fmla="*/ 1234 h 1282"/>
                  <a:gd name="T10" fmla="*/ 750 w 750"/>
                  <a:gd name="T11" fmla="*/ 968 h 1282"/>
                  <a:gd name="T12" fmla="*/ 580 w 750"/>
                  <a:gd name="T13" fmla="*/ 750 h 1282"/>
                  <a:gd name="T14" fmla="*/ 363 w 750"/>
                  <a:gd name="T15" fmla="*/ 653 h 1282"/>
                  <a:gd name="T16" fmla="*/ 387 w 750"/>
                  <a:gd name="T17" fmla="*/ 484 h 1282"/>
                  <a:gd name="T18" fmla="*/ 677 w 750"/>
                  <a:gd name="T19" fmla="*/ 145 h 1282"/>
                  <a:gd name="T20" fmla="*/ 677 w 750"/>
                  <a:gd name="T21" fmla="*/ 0 h 12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50" h="1282">
                    <a:moveTo>
                      <a:pt x="48" y="677"/>
                    </a:moveTo>
                    <a:lnTo>
                      <a:pt x="0" y="895"/>
                    </a:lnTo>
                    <a:lnTo>
                      <a:pt x="24" y="1089"/>
                    </a:lnTo>
                    <a:lnTo>
                      <a:pt x="363" y="1282"/>
                    </a:lnTo>
                    <a:lnTo>
                      <a:pt x="653" y="1234"/>
                    </a:lnTo>
                    <a:lnTo>
                      <a:pt x="750" y="968"/>
                    </a:lnTo>
                    <a:lnTo>
                      <a:pt x="580" y="750"/>
                    </a:lnTo>
                    <a:lnTo>
                      <a:pt x="363" y="653"/>
                    </a:lnTo>
                    <a:lnTo>
                      <a:pt x="387" y="484"/>
                    </a:lnTo>
                    <a:lnTo>
                      <a:pt x="677" y="145"/>
                    </a:lnTo>
                    <a:lnTo>
                      <a:pt x="67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5" name="Freeform 21"/>
              <p:cNvSpPr>
                <a:spLocks/>
              </p:cNvSpPr>
              <p:nvPr/>
            </p:nvSpPr>
            <p:spPr bwMode="auto">
              <a:xfrm>
                <a:off x="3291" y="1749"/>
                <a:ext cx="1210" cy="967"/>
              </a:xfrm>
              <a:custGeom>
                <a:avLst/>
                <a:gdLst>
                  <a:gd name="T0" fmla="*/ 121 w 1210"/>
                  <a:gd name="T1" fmla="*/ 943 h 967"/>
                  <a:gd name="T2" fmla="*/ 145 w 1210"/>
                  <a:gd name="T3" fmla="*/ 677 h 967"/>
                  <a:gd name="T4" fmla="*/ 0 w 1210"/>
                  <a:gd name="T5" fmla="*/ 411 h 967"/>
                  <a:gd name="T6" fmla="*/ 24 w 1210"/>
                  <a:gd name="T7" fmla="*/ 242 h 967"/>
                  <a:gd name="T8" fmla="*/ 363 w 1210"/>
                  <a:gd name="T9" fmla="*/ 0 h 967"/>
                  <a:gd name="T10" fmla="*/ 799 w 1210"/>
                  <a:gd name="T11" fmla="*/ 0 h 967"/>
                  <a:gd name="T12" fmla="*/ 1210 w 1210"/>
                  <a:gd name="T13" fmla="*/ 290 h 967"/>
                  <a:gd name="T14" fmla="*/ 1210 w 1210"/>
                  <a:gd name="T15" fmla="*/ 726 h 967"/>
                  <a:gd name="T16" fmla="*/ 944 w 1210"/>
                  <a:gd name="T17" fmla="*/ 822 h 967"/>
                  <a:gd name="T18" fmla="*/ 871 w 1210"/>
                  <a:gd name="T19" fmla="*/ 967 h 9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0" h="967">
                    <a:moveTo>
                      <a:pt x="121" y="943"/>
                    </a:moveTo>
                    <a:lnTo>
                      <a:pt x="145" y="677"/>
                    </a:lnTo>
                    <a:lnTo>
                      <a:pt x="0" y="411"/>
                    </a:lnTo>
                    <a:lnTo>
                      <a:pt x="24" y="242"/>
                    </a:lnTo>
                    <a:lnTo>
                      <a:pt x="363" y="0"/>
                    </a:lnTo>
                    <a:lnTo>
                      <a:pt x="799" y="0"/>
                    </a:lnTo>
                    <a:lnTo>
                      <a:pt x="1210" y="290"/>
                    </a:lnTo>
                    <a:lnTo>
                      <a:pt x="1210" y="726"/>
                    </a:lnTo>
                    <a:lnTo>
                      <a:pt x="944" y="822"/>
                    </a:lnTo>
                    <a:lnTo>
                      <a:pt x="871" y="967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17" name="Line 26"/>
            <p:cNvSpPr>
              <a:spLocks noChangeShapeType="1"/>
            </p:cNvSpPr>
            <p:nvPr/>
          </p:nvSpPr>
          <p:spPr bwMode="auto">
            <a:xfrm>
              <a:off x="1574" y="2789"/>
              <a:ext cx="24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27"/>
            <p:cNvSpPr>
              <a:spLocks noChangeShapeType="1"/>
            </p:cNvSpPr>
            <p:nvPr/>
          </p:nvSpPr>
          <p:spPr bwMode="auto">
            <a:xfrm flipH="1" flipV="1">
              <a:off x="1307" y="950"/>
              <a:ext cx="1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76200" y="304800"/>
            <a:ext cx="8261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4000" b="0" i="0" dirty="0" smtClean="0"/>
              <a:t>Properties </a:t>
            </a:r>
            <a:r>
              <a:rPr lang="en-US" sz="4000" b="0" i="0" dirty="0"/>
              <a:t>of monotone polygon</a:t>
            </a:r>
            <a:endParaRPr lang="en-US" altLang="en-US" sz="4000" b="0" i="0" dirty="0"/>
          </a:p>
        </p:txBody>
      </p:sp>
    </p:spTree>
    <p:extLst>
      <p:ext uri="{BB962C8B-B14F-4D97-AF65-F5344CB8AC3E}">
        <p14:creationId xmlns:p14="http://schemas.microsoft.com/office/powerpoint/2010/main" val="298393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4" grpId="0"/>
      <p:bldP spid="5634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 i="0" smtClean="0"/>
              <a:t>Feb 2011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EC678D-74E2-44E3-850F-0F4A51F76464}" type="slidenum">
              <a:rPr lang="en-US" altLang="en-US" b="0" i="0"/>
              <a:pPr eaLnBrk="1" hangingPunct="1"/>
              <a:t>41</a:t>
            </a:fld>
            <a:endParaRPr lang="en-US" altLang="en-US" b="0" i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Getting Rid of Split and Merge Vertices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4343400" y="1338263"/>
            <a:ext cx="40163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en-US" sz="2400" b="0" i="0" dirty="0"/>
              <a:t>Sort </a:t>
            </a:r>
            <a:r>
              <a:rPr lang="en-US" altLang="en-US" sz="2400" b="0" dirty="0"/>
              <a:t>P</a:t>
            </a:r>
            <a:r>
              <a:rPr lang="en-US" altLang="en-US" sz="2400" b="0" i="0" dirty="0"/>
              <a:t>’s vertices from top to bottom. It takes </a:t>
            </a:r>
            <a:r>
              <a:rPr lang="en-US" altLang="en-US" sz="2400" b="0" dirty="0"/>
              <a:t>O(</a:t>
            </a:r>
            <a:r>
              <a:rPr lang="en-US" altLang="en-US" sz="2400" b="0" dirty="0" err="1"/>
              <a:t>n</a:t>
            </a:r>
            <a:r>
              <a:rPr lang="en-US" altLang="en-US" sz="2400" b="0" i="0" dirty="0" err="1"/>
              <a:t>log</a:t>
            </a:r>
            <a:r>
              <a:rPr lang="en-US" altLang="en-US" sz="2400" b="0" dirty="0" err="1"/>
              <a:t>n</a:t>
            </a:r>
            <a:r>
              <a:rPr lang="en-US" altLang="en-US" sz="2400" b="0" dirty="0"/>
              <a:t>)</a:t>
            </a:r>
            <a:r>
              <a:rPr lang="en-US" altLang="en-US" sz="2400" b="0" i="0" dirty="0"/>
              <a:t> time.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343400" y="2908300"/>
            <a:ext cx="42100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en-US" sz="2400" b="0" i="0" dirty="0"/>
              <a:t>Apply scan line from top to bottom to encounter vertices.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4343400" y="4337050"/>
            <a:ext cx="3981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en-US" sz="2400" b="0" i="0"/>
              <a:t>Diagonals are introduced at split and merge vertices.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0063" y="1566863"/>
            <a:ext cx="3814762" cy="4151312"/>
            <a:chOff x="500063" y="1566863"/>
            <a:chExt cx="3814762" cy="4151312"/>
          </a:xfrm>
        </p:grpSpPr>
        <p:grpSp>
          <p:nvGrpSpPr>
            <p:cNvPr id="44036" name="Group 34"/>
            <p:cNvGrpSpPr>
              <a:grpSpLocks/>
            </p:cNvGrpSpPr>
            <p:nvPr/>
          </p:nvGrpSpPr>
          <p:grpSpPr bwMode="auto">
            <a:xfrm>
              <a:off x="854075" y="1581150"/>
              <a:ext cx="3062288" cy="4137025"/>
              <a:chOff x="538" y="996"/>
              <a:chExt cx="1929" cy="2606"/>
            </a:xfrm>
          </p:grpSpPr>
          <p:sp>
            <p:nvSpPr>
              <p:cNvPr id="44052" name="Freeform 7"/>
              <p:cNvSpPr>
                <a:spLocks/>
              </p:cNvSpPr>
              <p:nvPr/>
            </p:nvSpPr>
            <p:spPr bwMode="auto">
              <a:xfrm>
                <a:off x="538" y="996"/>
                <a:ext cx="1929" cy="2606"/>
              </a:xfrm>
              <a:custGeom>
                <a:avLst/>
                <a:gdLst>
                  <a:gd name="T0" fmla="*/ 1408 w 1929"/>
                  <a:gd name="T1" fmla="*/ 2606 h 2606"/>
                  <a:gd name="T2" fmla="*/ 759 w 1929"/>
                  <a:gd name="T3" fmla="*/ 1929 h 2606"/>
                  <a:gd name="T4" fmla="*/ 457 w 1929"/>
                  <a:gd name="T5" fmla="*/ 2203 h 2606"/>
                  <a:gd name="T6" fmla="*/ 55 w 1929"/>
                  <a:gd name="T7" fmla="*/ 1783 h 2606"/>
                  <a:gd name="T8" fmla="*/ 0 w 1929"/>
                  <a:gd name="T9" fmla="*/ 905 h 2606"/>
                  <a:gd name="T10" fmla="*/ 247 w 1929"/>
                  <a:gd name="T11" fmla="*/ 1115 h 2606"/>
                  <a:gd name="T12" fmla="*/ 393 w 1929"/>
                  <a:gd name="T13" fmla="*/ 722 h 2606"/>
                  <a:gd name="T14" fmla="*/ 46 w 1929"/>
                  <a:gd name="T15" fmla="*/ 439 h 2606"/>
                  <a:gd name="T16" fmla="*/ 667 w 1929"/>
                  <a:gd name="T17" fmla="*/ 0 h 2606"/>
                  <a:gd name="T18" fmla="*/ 942 w 1929"/>
                  <a:gd name="T19" fmla="*/ 329 h 2606"/>
                  <a:gd name="T20" fmla="*/ 1252 w 1929"/>
                  <a:gd name="T21" fmla="*/ 64 h 2606"/>
                  <a:gd name="T22" fmla="*/ 1435 w 1929"/>
                  <a:gd name="T23" fmla="*/ 942 h 2606"/>
                  <a:gd name="T24" fmla="*/ 1929 w 1929"/>
                  <a:gd name="T25" fmla="*/ 622 h 2606"/>
                  <a:gd name="T26" fmla="*/ 1838 w 1929"/>
                  <a:gd name="T27" fmla="*/ 1920 h 2606"/>
                  <a:gd name="T28" fmla="*/ 1024 w 1929"/>
                  <a:gd name="T29" fmla="*/ 1417 h 2606"/>
                  <a:gd name="T30" fmla="*/ 1408 w 1929"/>
                  <a:gd name="T31" fmla="*/ 2606 h 26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29" h="2606">
                    <a:moveTo>
                      <a:pt x="1408" y="2606"/>
                    </a:moveTo>
                    <a:lnTo>
                      <a:pt x="759" y="1929"/>
                    </a:lnTo>
                    <a:lnTo>
                      <a:pt x="457" y="2203"/>
                    </a:lnTo>
                    <a:lnTo>
                      <a:pt x="55" y="1783"/>
                    </a:lnTo>
                    <a:lnTo>
                      <a:pt x="0" y="905"/>
                    </a:lnTo>
                    <a:lnTo>
                      <a:pt x="247" y="1115"/>
                    </a:lnTo>
                    <a:lnTo>
                      <a:pt x="393" y="722"/>
                    </a:lnTo>
                    <a:lnTo>
                      <a:pt x="46" y="439"/>
                    </a:lnTo>
                    <a:lnTo>
                      <a:pt x="667" y="0"/>
                    </a:lnTo>
                    <a:lnTo>
                      <a:pt x="942" y="329"/>
                    </a:lnTo>
                    <a:lnTo>
                      <a:pt x="1252" y="64"/>
                    </a:lnTo>
                    <a:lnTo>
                      <a:pt x="1435" y="942"/>
                    </a:lnTo>
                    <a:lnTo>
                      <a:pt x="1929" y="622"/>
                    </a:lnTo>
                    <a:lnTo>
                      <a:pt x="1838" y="1920"/>
                    </a:lnTo>
                    <a:lnTo>
                      <a:pt x="1024" y="1417"/>
                    </a:lnTo>
                    <a:lnTo>
                      <a:pt x="1408" y="2606"/>
                    </a:lnTo>
                    <a:close/>
                  </a:path>
                </a:pathLst>
              </a:custGeom>
              <a:solidFill>
                <a:srgbClr val="B2B2B2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3" name="Text Box 27"/>
              <p:cNvSpPr txBox="1">
                <a:spLocks noChangeArrowheads="1"/>
              </p:cNvSpPr>
              <p:nvPr/>
            </p:nvSpPr>
            <p:spPr bwMode="auto">
              <a:xfrm>
                <a:off x="1525" y="2063"/>
                <a:ext cx="3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P</a:t>
                </a:r>
              </a:p>
            </p:txBody>
          </p:sp>
        </p:grpSp>
        <p:sp>
          <p:nvSpPr>
            <p:cNvPr id="57354" name="Line 10"/>
            <p:cNvSpPr>
              <a:spLocks noChangeShapeType="1"/>
            </p:cNvSpPr>
            <p:nvPr/>
          </p:nvSpPr>
          <p:spPr bwMode="auto">
            <a:xfrm>
              <a:off x="501650" y="1566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>
              <a:off x="506413" y="1693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>
              <a:off x="500063" y="21097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>
              <a:off x="500063" y="22748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500063" y="2711450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22"/>
            <p:cNvSpPr>
              <a:spLocks noChangeShapeType="1"/>
            </p:cNvSpPr>
            <p:nvPr/>
          </p:nvSpPr>
          <p:spPr bwMode="auto">
            <a:xfrm>
              <a:off x="511175" y="3013075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3" name="Line 29"/>
            <p:cNvSpPr>
              <a:spLocks noChangeShapeType="1"/>
            </p:cNvSpPr>
            <p:nvPr/>
          </p:nvSpPr>
          <p:spPr bwMode="auto">
            <a:xfrm flipH="1">
              <a:off x="923925" y="2084388"/>
              <a:ext cx="1420813" cy="1920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377" name="Group 33"/>
            <p:cNvGrpSpPr>
              <a:grpSpLocks/>
            </p:cNvGrpSpPr>
            <p:nvPr/>
          </p:nvGrpSpPr>
          <p:grpSpPr bwMode="auto">
            <a:xfrm>
              <a:off x="923925" y="3082925"/>
              <a:ext cx="2189163" cy="1536700"/>
              <a:chOff x="582" y="1942"/>
              <a:chExt cx="1379" cy="968"/>
            </a:xfrm>
          </p:grpSpPr>
          <p:sp>
            <p:nvSpPr>
              <p:cNvPr id="44049" name="Line 30"/>
              <p:cNvSpPr>
                <a:spLocks noChangeShapeType="1"/>
              </p:cNvSpPr>
              <p:nvPr/>
            </p:nvSpPr>
            <p:spPr bwMode="auto">
              <a:xfrm flipH="1">
                <a:off x="775" y="1942"/>
                <a:ext cx="1186" cy="17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0" name="Line 31"/>
              <p:cNvSpPr>
                <a:spLocks noChangeShapeType="1"/>
              </p:cNvSpPr>
              <p:nvPr/>
            </p:nvSpPr>
            <p:spPr bwMode="auto">
              <a:xfrm flipH="1" flipV="1">
                <a:off x="775" y="2112"/>
                <a:ext cx="774" cy="29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1" name="Line 32"/>
              <p:cNvSpPr>
                <a:spLocks noChangeShapeType="1"/>
              </p:cNvSpPr>
              <p:nvPr/>
            </p:nvSpPr>
            <p:spPr bwMode="auto">
              <a:xfrm flipH="1" flipV="1">
                <a:off x="582" y="2765"/>
                <a:ext cx="701" cy="14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4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/>
      <p:bldP spid="57353" grpId="0"/>
      <p:bldP spid="573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8F65EF-2BFA-43DC-8BA1-57BDF7D97553}" type="datetime1">
              <a:rPr lang="en-US" sz="1400" smtClean="0">
                <a:solidFill>
                  <a:schemeClr val="bg1"/>
                </a:solidFill>
                <a:latin typeface="Arial" charset="0"/>
              </a:rPr>
              <a:t>1/24/2017</a:t>
            </a:fld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F59082D-8F7C-47C1-96E5-FB0DF334E072}" type="slidenum">
              <a:rPr lang="en-US" sz="1400" smtClean="0">
                <a:solidFill>
                  <a:schemeClr val="bg1"/>
                </a:solidFill>
                <a:latin typeface="Arial" charset="0"/>
              </a:rPr>
              <a:pPr eaLnBrk="1" hangingPunct="1"/>
              <a:t>42</a:t>
            </a:fld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Polygon Triangulation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7315200" cy="2057400"/>
          </a:xfrm>
          <a:ln>
            <a:solidFill>
              <a:schemeClr val="tx1"/>
            </a:solidFill>
            <a:prstDash val="solid"/>
          </a:ln>
        </p:spPr>
        <p:txBody>
          <a:bodyPr/>
          <a:lstStyle/>
          <a:p>
            <a:r>
              <a:rPr lang="en-US" altLang="en-US" sz="2400" b="1" dirty="0">
                <a:latin typeface="Arial" panose="020B0604020202020204" pitchFamily="34" charset="0"/>
              </a:rPr>
              <a:t>Algorithm</a:t>
            </a:r>
            <a:r>
              <a:rPr lang="en-US" altLang="en-US" sz="2400" dirty="0">
                <a:latin typeface="Arial" panose="020B0604020202020204" pitchFamily="34" charset="0"/>
              </a:rPr>
              <a:t>: </a:t>
            </a:r>
            <a:r>
              <a:rPr lang="en-US" altLang="en-US" sz="1600" dirty="0">
                <a:latin typeface="Arial" panose="020B0604020202020204" pitchFamily="34" charset="0"/>
              </a:rPr>
              <a:t>POLYGON TRIANGULATION: MONOTONE PARTITION </a:t>
            </a:r>
            <a:endParaRPr lang="en-US" altLang="en-US" sz="1600" dirty="0" smtClean="0">
              <a:latin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Sort vertices by </a:t>
            </a:r>
            <a:r>
              <a:rPr lang="en-US" i="1" dirty="0" smtClean="0">
                <a:solidFill>
                  <a:srgbClr val="0070C0"/>
                </a:solidFill>
              </a:rPr>
              <a:t>y</a:t>
            </a:r>
            <a:r>
              <a:rPr lang="en-US" dirty="0" smtClean="0">
                <a:solidFill>
                  <a:srgbClr val="0070C0"/>
                </a:solidFill>
              </a:rPr>
              <a:t> coordinates</a:t>
            </a:r>
          </a:p>
          <a:p>
            <a:pPr marL="708660" lvl="2">
              <a:buClr>
                <a:schemeClr val="accent1"/>
              </a:buClr>
            </a:pPr>
            <a:r>
              <a:rPr lang="en-US" dirty="0">
                <a:solidFill>
                  <a:srgbClr val="0070C0"/>
                </a:solidFill>
              </a:rPr>
              <a:t>Perform plane sweep to construct trapezoids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Partition into monotone polygons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Triangulate each monotone polygon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137221" y="3886200"/>
            <a:ext cx="2976850" cy="2802763"/>
            <a:chOff x="500063" y="1566863"/>
            <a:chExt cx="3814762" cy="4151312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854075" y="1581150"/>
              <a:ext cx="3062288" cy="4137025"/>
              <a:chOff x="538" y="996"/>
              <a:chExt cx="1929" cy="2606"/>
            </a:xfrm>
          </p:grpSpPr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538" y="996"/>
                <a:ext cx="1929" cy="2606"/>
              </a:xfrm>
              <a:custGeom>
                <a:avLst/>
                <a:gdLst>
                  <a:gd name="T0" fmla="*/ 1408 w 1929"/>
                  <a:gd name="T1" fmla="*/ 2606 h 2606"/>
                  <a:gd name="T2" fmla="*/ 759 w 1929"/>
                  <a:gd name="T3" fmla="*/ 1929 h 2606"/>
                  <a:gd name="T4" fmla="*/ 457 w 1929"/>
                  <a:gd name="T5" fmla="*/ 2203 h 2606"/>
                  <a:gd name="T6" fmla="*/ 55 w 1929"/>
                  <a:gd name="T7" fmla="*/ 1783 h 2606"/>
                  <a:gd name="T8" fmla="*/ 0 w 1929"/>
                  <a:gd name="T9" fmla="*/ 905 h 2606"/>
                  <a:gd name="T10" fmla="*/ 247 w 1929"/>
                  <a:gd name="T11" fmla="*/ 1115 h 2606"/>
                  <a:gd name="T12" fmla="*/ 393 w 1929"/>
                  <a:gd name="T13" fmla="*/ 722 h 2606"/>
                  <a:gd name="T14" fmla="*/ 46 w 1929"/>
                  <a:gd name="T15" fmla="*/ 439 h 2606"/>
                  <a:gd name="T16" fmla="*/ 667 w 1929"/>
                  <a:gd name="T17" fmla="*/ 0 h 2606"/>
                  <a:gd name="T18" fmla="*/ 942 w 1929"/>
                  <a:gd name="T19" fmla="*/ 329 h 2606"/>
                  <a:gd name="T20" fmla="*/ 1252 w 1929"/>
                  <a:gd name="T21" fmla="*/ 64 h 2606"/>
                  <a:gd name="T22" fmla="*/ 1435 w 1929"/>
                  <a:gd name="T23" fmla="*/ 942 h 2606"/>
                  <a:gd name="T24" fmla="*/ 1929 w 1929"/>
                  <a:gd name="T25" fmla="*/ 622 h 2606"/>
                  <a:gd name="T26" fmla="*/ 1838 w 1929"/>
                  <a:gd name="T27" fmla="*/ 1920 h 2606"/>
                  <a:gd name="T28" fmla="*/ 1024 w 1929"/>
                  <a:gd name="T29" fmla="*/ 1417 h 2606"/>
                  <a:gd name="T30" fmla="*/ 1408 w 1929"/>
                  <a:gd name="T31" fmla="*/ 2606 h 26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29" h="2606">
                    <a:moveTo>
                      <a:pt x="1408" y="2606"/>
                    </a:moveTo>
                    <a:lnTo>
                      <a:pt x="759" y="1929"/>
                    </a:lnTo>
                    <a:lnTo>
                      <a:pt x="457" y="2203"/>
                    </a:lnTo>
                    <a:lnTo>
                      <a:pt x="55" y="1783"/>
                    </a:lnTo>
                    <a:lnTo>
                      <a:pt x="0" y="905"/>
                    </a:lnTo>
                    <a:lnTo>
                      <a:pt x="247" y="1115"/>
                    </a:lnTo>
                    <a:lnTo>
                      <a:pt x="393" y="722"/>
                    </a:lnTo>
                    <a:lnTo>
                      <a:pt x="46" y="439"/>
                    </a:lnTo>
                    <a:lnTo>
                      <a:pt x="667" y="0"/>
                    </a:lnTo>
                    <a:lnTo>
                      <a:pt x="942" y="329"/>
                    </a:lnTo>
                    <a:lnTo>
                      <a:pt x="1252" y="64"/>
                    </a:lnTo>
                    <a:lnTo>
                      <a:pt x="1435" y="942"/>
                    </a:lnTo>
                    <a:lnTo>
                      <a:pt x="1929" y="622"/>
                    </a:lnTo>
                    <a:lnTo>
                      <a:pt x="1838" y="1920"/>
                    </a:lnTo>
                    <a:lnTo>
                      <a:pt x="1024" y="1417"/>
                    </a:lnTo>
                    <a:lnTo>
                      <a:pt x="1408" y="2606"/>
                    </a:lnTo>
                    <a:close/>
                  </a:path>
                </a:pathLst>
              </a:custGeom>
              <a:solidFill>
                <a:srgbClr val="B2B2B2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27"/>
              <p:cNvSpPr txBox="1">
                <a:spLocks noChangeArrowheads="1"/>
              </p:cNvSpPr>
              <p:nvPr/>
            </p:nvSpPr>
            <p:spPr bwMode="auto">
              <a:xfrm>
                <a:off x="1525" y="2063"/>
                <a:ext cx="3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dirty="0"/>
                  <a:t>P</a:t>
                </a:r>
              </a:p>
            </p:txBody>
          </p:sp>
        </p:grp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01650" y="1566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506413" y="1693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500063" y="21097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00063" y="22748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500063" y="2711450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511175" y="3013075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>
              <a:off x="923925" y="2084388"/>
              <a:ext cx="1420813" cy="1920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33"/>
            <p:cNvGrpSpPr>
              <a:grpSpLocks/>
            </p:cNvGrpSpPr>
            <p:nvPr/>
          </p:nvGrpSpPr>
          <p:grpSpPr bwMode="auto">
            <a:xfrm>
              <a:off x="923925" y="3082925"/>
              <a:ext cx="2189163" cy="1536700"/>
              <a:chOff x="582" y="1942"/>
              <a:chExt cx="1379" cy="968"/>
            </a:xfrm>
          </p:grpSpPr>
          <p:sp>
            <p:nvSpPr>
              <p:cNvPr id="17" name="Line 30"/>
              <p:cNvSpPr>
                <a:spLocks noChangeShapeType="1"/>
              </p:cNvSpPr>
              <p:nvPr/>
            </p:nvSpPr>
            <p:spPr bwMode="auto">
              <a:xfrm flipH="1">
                <a:off x="775" y="1942"/>
                <a:ext cx="1186" cy="17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1"/>
              <p:cNvSpPr>
                <a:spLocks noChangeShapeType="1"/>
              </p:cNvSpPr>
              <p:nvPr/>
            </p:nvSpPr>
            <p:spPr bwMode="auto">
              <a:xfrm flipH="1" flipV="1">
                <a:off x="775" y="2112"/>
                <a:ext cx="774" cy="29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2"/>
              <p:cNvSpPr>
                <a:spLocks noChangeShapeType="1"/>
              </p:cNvSpPr>
              <p:nvPr/>
            </p:nvSpPr>
            <p:spPr bwMode="auto">
              <a:xfrm flipH="1" flipV="1">
                <a:off x="582" y="2765"/>
                <a:ext cx="701" cy="14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90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300F9B4-6F4D-4E4E-AD52-60D70DD2774A}" type="datetime1">
              <a:rPr lang="en-US" sz="1400" smtClean="0">
                <a:solidFill>
                  <a:schemeClr val="bg1"/>
                </a:solidFill>
                <a:latin typeface="Arial" charset="0"/>
              </a:rPr>
              <a:t>1/24/2017</a:t>
            </a:fld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7457EF-BD64-4117-A99C-1841BF0AFB29}" type="slidenum">
              <a:rPr lang="en-US" sz="1400" smtClean="0">
                <a:solidFill>
                  <a:schemeClr val="bg1"/>
                </a:solidFill>
                <a:latin typeface="Arial" charset="0"/>
              </a:rPr>
              <a:pPr eaLnBrk="1" hangingPunct="1"/>
              <a:t>43</a:t>
            </a:fld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Trapezoidalization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“</a:t>
            </a:r>
            <a:r>
              <a:rPr lang="en-US" sz="2800" dirty="0" smtClean="0"/>
              <a:t>Draw” horizontal line through each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Consider only the connected segment inside the polygon containing the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Two supporting vertices – top and bottom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 an “interior” supporting vertex is an interior cusp, break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Connect downward for a upward cusp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Connect upward for an downward cusp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These connections partitions the polygon into monotone parts.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Sweep idea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800600"/>
          </a:xfrm>
        </p:spPr>
        <p:txBody>
          <a:bodyPr/>
          <a:lstStyle/>
          <a:p>
            <a:r>
              <a:rPr lang="en-US" dirty="0"/>
              <a:t>Find diagonals from each </a:t>
            </a:r>
            <a:r>
              <a:rPr lang="en-US" dirty="0" smtClean="0"/>
              <a:t>merge vertex </a:t>
            </a:r>
            <a:r>
              <a:rPr lang="en-US" dirty="0"/>
              <a:t>down, and from each </a:t>
            </a:r>
            <a:r>
              <a:rPr lang="en-US" dirty="0" smtClean="0"/>
              <a:t>split vertex </a:t>
            </a:r>
            <a:r>
              <a:rPr lang="en-US" dirty="0"/>
              <a:t>up</a:t>
            </a:r>
          </a:p>
          <a:p>
            <a:r>
              <a:rPr lang="en-US" dirty="0"/>
              <a:t>A simple polygon with no split </a:t>
            </a:r>
            <a:r>
              <a:rPr lang="en-US" dirty="0" smtClean="0"/>
              <a:t>or merge </a:t>
            </a:r>
            <a:r>
              <a:rPr lang="en-US" dirty="0"/>
              <a:t>vertices can have at most </a:t>
            </a:r>
            <a:r>
              <a:rPr lang="en-US" dirty="0" smtClean="0"/>
              <a:t>one start </a:t>
            </a:r>
            <a:r>
              <a:rPr lang="en-US" dirty="0"/>
              <a:t>and one end vertex, so it </a:t>
            </a:r>
            <a:r>
              <a:rPr lang="en-US" dirty="0" smtClean="0"/>
              <a:t>is y-monotone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6A89-5319-4375-B2C3-5BDA9070FA08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44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8600"/>
            <a:ext cx="2667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5" t="18211" r="60176" b="54634"/>
          <a:stretch>
            <a:fillRect/>
          </a:stretch>
        </p:blipFill>
        <p:spPr bwMode="auto">
          <a:xfrm>
            <a:off x="685800" y="4038600"/>
            <a:ext cx="2574925" cy="23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5" t="18211" r="60176" b="40324"/>
          <a:stretch>
            <a:fillRect/>
          </a:stretch>
        </p:blipFill>
        <p:spPr bwMode="auto">
          <a:xfrm>
            <a:off x="3961606" y="4343400"/>
            <a:ext cx="2135187" cy="2302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6999"/>
            <a:ext cx="3195639" cy="190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8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A06A07-578F-4029-9E04-99F6D7FD8D06}" type="datetime1">
              <a:rPr lang="en-US" sz="1400" smtClean="0">
                <a:latin typeface="Arial" charset="0"/>
              </a:rPr>
              <a:t>1/24/2017</a:t>
            </a:fld>
            <a:endParaRPr lang="en-US" sz="1400" smtClean="0">
              <a:latin typeface="Arial" charset="0"/>
            </a:endParaRP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22FA63-B2FD-4DD4-AA4A-B7F335038282}" type="slidenum">
              <a:rPr lang="en-US" sz="1400" smtClean="0">
                <a:latin typeface="Arial" charset="0"/>
              </a:rPr>
              <a:pPr eaLnBrk="1" hangingPunct="1"/>
              <a:t>45</a:t>
            </a:fld>
            <a:endParaRPr lang="en-US" sz="1400" smtClean="0">
              <a:latin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Forming trapezoids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3163" y="1327150"/>
            <a:ext cx="4081462" cy="48831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Maintain a list of sides intersected by the sweeping line, sorted by the </a:t>
            </a:r>
            <a:r>
              <a:rPr lang="en-US" sz="2800" i="1" dirty="0" smtClean="0"/>
              <a:t>x-</a:t>
            </a:r>
            <a:r>
              <a:rPr lang="en-US" sz="2800" i="1" dirty="0" err="1" smtClean="0"/>
              <a:t>coord</a:t>
            </a:r>
            <a:r>
              <a:rPr lang="en-US" sz="2800" dirty="0" smtClean="0"/>
              <a:t> of intersection</a:t>
            </a:r>
          </a:p>
          <a:p>
            <a:pPr eaLnBrk="1" hangingPunct="1"/>
            <a:r>
              <a:rPr lang="en-US" sz="2800" dirty="0" smtClean="0"/>
              <a:t>At each event, update the list</a:t>
            </a:r>
          </a:p>
          <a:p>
            <a:pPr lvl="1" eaLnBrk="1" hangingPunct="1"/>
            <a:r>
              <a:rPr lang="en-US" sz="2400" dirty="0" smtClean="0"/>
              <a:t>Can be done in O(log N) if the list is maintained as a balanced binary tree</a:t>
            </a:r>
          </a:p>
          <a:p>
            <a:pPr eaLnBrk="1" hangingPunct="1"/>
            <a:r>
              <a:rPr lang="en-US" sz="2800" dirty="0" smtClean="0"/>
              <a:t>Overall: O(N log N)</a:t>
            </a:r>
          </a:p>
        </p:txBody>
      </p:sp>
      <p:pic>
        <p:nvPicPr>
          <p:cNvPr id="14342" name="Picture 4" descr="Cas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8263" y="1377951"/>
            <a:ext cx="3157537" cy="4413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 Korzhova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CC3A7D-BB80-4E89-AFE9-34178B681478}" type="datetime1">
              <a:rPr lang="en-US" sz="1400" smtClean="0">
                <a:solidFill>
                  <a:schemeClr val="bg1"/>
                </a:solidFill>
                <a:latin typeface="Arial" charset="0"/>
              </a:rPr>
              <a:t>1/24/2017</a:t>
            </a:fld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4026CC2-FC01-4682-AE39-C730ADA1BD4F}" type="slidenum">
              <a:rPr lang="en-US" sz="1400" smtClean="0">
                <a:solidFill>
                  <a:schemeClr val="bg1"/>
                </a:solidFill>
                <a:latin typeface="Arial" charset="0"/>
              </a:rPr>
              <a:pPr eaLnBrk="1" hangingPunct="1"/>
              <a:t>46</a:t>
            </a:fld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3316" name="Picture 4" descr="trapezoi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60000">
            <a:off x="1289130" y="1665568"/>
            <a:ext cx="6712905" cy="4137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 “Sweep”</a:t>
            </a: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990600" y="1828800"/>
            <a:ext cx="7405687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1066800" y="2362200"/>
            <a:ext cx="7405687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990600" y="2686050"/>
            <a:ext cx="7405688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990600" y="2892425"/>
            <a:ext cx="7405688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1052513" y="3187700"/>
            <a:ext cx="7405687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1052513" y="3287713"/>
            <a:ext cx="7405687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1052513" y="3492500"/>
            <a:ext cx="7405687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1052512" y="3567113"/>
            <a:ext cx="7405688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1066800" y="3822700"/>
            <a:ext cx="7405687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1066800" y="4103688"/>
            <a:ext cx="7405687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1066800" y="4179888"/>
            <a:ext cx="7405688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1066800" y="4267200"/>
            <a:ext cx="7405687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1066800" y="4341813"/>
            <a:ext cx="7405687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>
            <a:off x="1052512" y="4649788"/>
            <a:ext cx="7405688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5" name="Line 21"/>
          <p:cNvSpPr>
            <a:spLocks noChangeShapeType="1"/>
          </p:cNvSpPr>
          <p:nvPr/>
        </p:nvSpPr>
        <p:spPr bwMode="auto">
          <a:xfrm>
            <a:off x="1052513" y="4827588"/>
            <a:ext cx="7405687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>
            <a:off x="1066800" y="5184775"/>
            <a:ext cx="7405688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>
            <a:off x="1066800" y="4903788"/>
            <a:ext cx="7405688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>
            <a:off x="1052512" y="5635625"/>
            <a:ext cx="7405688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1158875" y="5726113"/>
            <a:ext cx="712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Maintain a sorted list of intersecting sides of the polygon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6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51344E-6 L 0.00139 0.56673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83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nimBg="1"/>
      <p:bldP spid="62471" grpId="1" animBg="1"/>
      <p:bldP spid="62472" grpId="0" animBg="1"/>
      <p:bldP spid="62472" grpId="1" animBg="1"/>
      <p:bldP spid="62473" grpId="0" animBg="1"/>
      <p:bldP spid="62473" grpId="1" animBg="1"/>
      <p:bldP spid="62474" grpId="0" animBg="1"/>
      <p:bldP spid="62474" grpId="1" animBg="1"/>
      <p:bldP spid="62475" grpId="0" animBg="1"/>
      <p:bldP spid="62475" grpId="1" animBg="1"/>
      <p:bldP spid="62476" grpId="0" animBg="1"/>
      <p:bldP spid="62476" grpId="1" animBg="1"/>
      <p:bldP spid="62477" grpId="0" animBg="1"/>
      <p:bldP spid="62477" grpId="1" animBg="1"/>
      <p:bldP spid="62478" grpId="0" animBg="1"/>
      <p:bldP spid="62478" grpId="1" animBg="1"/>
      <p:bldP spid="62479" grpId="0" animBg="1"/>
      <p:bldP spid="62479" grpId="1" animBg="1"/>
      <p:bldP spid="62480" grpId="0" animBg="1"/>
      <p:bldP spid="62480" grpId="1" animBg="1"/>
      <p:bldP spid="62481" grpId="0" animBg="1"/>
      <p:bldP spid="62481" grpId="1" animBg="1"/>
      <p:bldP spid="62482" grpId="0" animBg="1"/>
      <p:bldP spid="62482" grpId="1" animBg="1"/>
      <p:bldP spid="62483" grpId="0" animBg="1"/>
      <p:bldP spid="62483" grpId="1" animBg="1"/>
      <p:bldP spid="62484" grpId="0" animBg="1"/>
      <p:bldP spid="62484" grpId="1" animBg="1"/>
      <p:bldP spid="62485" grpId="0" animBg="1"/>
      <p:bldP spid="62485" grpId="1" animBg="1"/>
      <p:bldP spid="62486" grpId="0" animBg="1"/>
      <p:bldP spid="62486" grpId="1" animBg="1"/>
      <p:bldP spid="62487" grpId="0" animBg="1"/>
      <p:bldP spid="62487" grpId="1" animBg="1"/>
      <p:bldP spid="62488" grpId="0" animBg="1"/>
      <p:bldP spid="62488" grpId="1" animBg="1"/>
      <p:bldP spid="6248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trapezoids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into monotone parts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224C-301D-4D98-BE5A-9012AB05FCE3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47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209801"/>
            <a:ext cx="49434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1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227CBB3-F471-47E7-906A-1AF7FAE9F098}" type="datetime1">
              <a:rPr lang="en-US" sz="1400" smtClean="0">
                <a:solidFill>
                  <a:schemeClr val="bg1"/>
                </a:solidFill>
                <a:latin typeface="Arial" charset="0"/>
              </a:rPr>
              <a:t>1/24/2017</a:t>
            </a:fld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8040CB-42AF-4A77-838B-645ACCAE0F54}" type="slidenum">
              <a:rPr lang="en-US" sz="1400" smtClean="0">
                <a:solidFill>
                  <a:schemeClr val="bg1"/>
                </a:solidFill>
                <a:latin typeface="Arial" charset="0"/>
              </a:rPr>
              <a:pPr eaLnBrk="1" hangingPunct="1"/>
              <a:t>48</a:t>
            </a:fld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Triangulation of monotone polygon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6537"/>
            <a:ext cx="7361237" cy="50466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Sort vertices by y-coordinate by a merge of the two chains. </a:t>
            </a:r>
          </a:p>
          <a:p>
            <a:r>
              <a:rPr lang="en-US" sz="2400" dirty="0" smtClean="0"/>
              <a:t>Let </a:t>
            </a:r>
            <a:r>
              <a:rPr lang="en-US" sz="2400" i="1" dirty="0" smtClean="0"/>
              <a:t>u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err="1" smtClean="0"/>
              <a:t>u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 be the sorted sequence of vertices, so </a:t>
            </a:r>
            <a:r>
              <a:rPr lang="en-US" sz="2400" i="1" dirty="0" smtClean="0"/>
              <a:t>y</a:t>
            </a:r>
            <a:r>
              <a:rPr lang="en-US" sz="2400" dirty="0" smtClean="0"/>
              <a:t>(</a:t>
            </a:r>
            <a:r>
              <a:rPr lang="en-US" sz="2400" i="1" dirty="0" smtClean="0"/>
              <a:t>u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&gt; </a:t>
            </a:r>
            <a:r>
              <a:rPr lang="en-US" sz="2400" i="1" dirty="0" smtClean="0"/>
              <a:t>y</a:t>
            </a:r>
            <a:r>
              <a:rPr lang="en-US" sz="2400" dirty="0" smtClean="0"/>
              <a:t>(</a:t>
            </a:r>
            <a:r>
              <a:rPr lang="en-US" sz="2400" i="1" dirty="0" smtClean="0"/>
              <a:t>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&gt; … &gt; </a:t>
            </a:r>
            <a:r>
              <a:rPr lang="en-US" sz="2400" i="1" dirty="0" smtClean="0"/>
              <a:t>y</a:t>
            </a:r>
            <a:r>
              <a:rPr lang="en-US" sz="2400" dirty="0" smtClean="0"/>
              <a:t>(</a:t>
            </a:r>
            <a:r>
              <a:rPr lang="en-US" sz="2400" i="1" dirty="0" err="1" smtClean="0"/>
              <a:t>u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Initialize reflex chain to be two top vertices.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Let </a:t>
            </a:r>
            <a:r>
              <a:rPr lang="en-US" sz="2400" i="1" dirty="0" smtClean="0"/>
              <a:t>v</a:t>
            </a:r>
            <a:r>
              <a:rPr lang="en-US" sz="2400" dirty="0" smtClean="0"/>
              <a:t> be the third highest vertex.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while </a:t>
            </a:r>
            <a:r>
              <a:rPr lang="en-US" sz="2400" i="1" dirty="0" smtClean="0"/>
              <a:t>v</a:t>
            </a:r>
            <a:r>
              <a:rPr lang="en-US" sz="2400" dirty="0" smtClean="0"/>
              <a:t> != lowest vertex do: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Case 1:  </a:t>
            </a:r>
            <a:r>
              <a:rPr lang="en-US" sz="2000" i="1" dirty="0" smtClean="0"/>
              <a:t>v</a:t>
            </a:r>
            <a:r>
              <a:rPr lang="en-US" sz="2000" dirty="0" smtClean="0"/>
              <a:t> is on chain opposite reflex chain,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Draw diagonal from </a:t>
            </a:r>
            <a:r>
              <a:rPr lang="en-US" sz="1800" i="1" dirty="0" smtClean="0"/>
              <a:t>v</a:t>
            </a:r>
            <a:r>
              <a:rPr lang="en-US" sz="1800" dirty="0" smtClean="0"/>
              <a:t> to second vertex from top of chain and remove top of chain.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if chain has one element, then add </a:t>
            </a:r>
            <a:r>
              <a:rPr lang="en-US" sz="1800" i="1" dirty="0" smtClean="0"/>
              <a:t>v</a:t>
            </a:r>
            <a:r>
              <a:rPr lang="en-US" sz="1800" dirty="0" smtClean="0"/>
              <a:t> and advance </a:t>
            </a:r>
            <a:r>
              <a:rPr lang="en-US" sz="1800" i="1" dirty="0" smtClean="0"/>
              <a:t>v</a:t>
            </a:r>
            <a:r>
              <a:rPr lang="en-US" sz="18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Case 2: </a:t>
            </a:r>
            <a:r>
              <a:rPr lang="en-US" sz="2000" i="1" dirty="0" smtClean="0"/>
              <a:t>v</a:t>
            </a:r>
            <a:r>
              <a:rPr lang="en-US" sz="2000" dirty="0" smtClean="0"/>
              <a:t> is adjacent to bottom of reflex chain.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Case 2a: </a:t>
            </a:r>
            <a:r>
              <a:rPr lang="en-US" sz="1800" i="1" dirty="0" smtClean="0"/>
              <a:t>v+</a:t>
            </a:r>
            <a:r>
              <a:rPr lang="en-US" sz="1800" dirty="0" smtClean="0"/>
              <a:t> is strictly convex.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400" dirty="0" smtClean="0"/>
              <a:t>Draw diagonal from </a:t>
            </a:r>
            <a:r>
              <a:rPr lang="en-US" sz="1400" i="1" dirty="0" smtClean="0"/>
              <a:t>v</a:t>
            </a:r>
            <a:r>
              <a:rPr lang="en-US" sz="1400" dirty="0" smtClean="0"/>
              <a:t> to second vertex from bottom of chain and remove if chain has one element, then add </a:t>
            </a:r>
            <a:r>
              <a:rPr lang="en-US" sz="1400" i="1" dirty="0" smtClean="0"/>
              <a:t>v </a:t>
            </a:r>
            <a:r>
              <a:rPr lang="en-US" sz="1400" dirty="0" smtClean="0"/>
              <a:t>and advance </a:t>
            </a:r>
            <a:r>
              <a:rPr lang="en-US" sz="1400" i="1" dirty="0" smtClean="0"/>
              <a:t>v</a:t>
            </a:r>
            <a:r>
              <a:rPr lang="en-US" sz="1400" dirty="0" smtClean="0"/>
              <a:t>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Case 2b: </a:t>
            </a:r>
            <a:r>
              <a:rPr lang="en-US" sz="1600" i="1" dirty="0" smtClean="0"/>
              <a:t>v+</a:t>
            </a:r>
            <a:r>
              <a:rPr lang="en-US" sz="1600" dirty="0" smtClean="0"/>
              <a:t> is reflex or flat.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400" dirty="0" smtClean="0"/>
              <a:t>Add </a:t>
            </a:r>
            <a:r>
              <a:rPr lang="en-US" sz="1400" i="1" dirty="0" smtClean="0"/>
              <a:t>v</a:t>
            </a:r>
            <a:r>
              <a:rPr lang="en-US" sz="1400" dirty="0" smtClean="0"/>
              <a:t> to bottom of reflex chain,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Advance </a:t>
            </a:r>
            <a:r>
              <a:rPr lang="en-US" sz="1800" i="1" dirty="0" smtClean="0"/>
              <a:t>v</a:t>
            </a:r>
            <a:r>
              <a:rPr lang="en-US" sz="1800" dirty="0" smtClean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/>
              <a:t/>
            </a:r>
            <a:br>
              <a:rPr lang="en-US" sz="3600" b="1" smtClean="0"/>
            </a:br>
            <a:r>
              <a:rPr lang="en-US" sz="3600" b="1" smtClean="0"/>
              <a:t>Description of the processing triangulation</a:t>
            </a:r>
            <a:r>
              <a:rPr lang="en-US" b="1" smtClean="0"/>
              <a:t/>
            </a:r>
            <a:br>
              <a:rPr lang="en-US" b="1" smtClean="0"/>
            </a:b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42900" algn="l"/>
                <a:tab pos="1485900" algn="l"/>
                <a:tab pos="4516438" algn="l"/>
              </a:tabLst>
            </a:pPr>
            <a:r>
              <a:rPr lang="en-US" sz="2800" dirty="0" smtClean="0"/>
              <a:t>The algorithm processes one vertex at a time in order of decreasing </a:t>
            </a:r>
            <a:r>
              <a:rPr lang="en-US" sz="2800" i="1" dirty="0" smtClean="0"/>
              <a:t>y</a:t>
            </a:r>
            <a:r>
              <a:rPr lang="en-US" sz="2800" dirty="0" smtClean="0"/>
              <a:t> coordinate, creating diagonals of polygon </a:t>
            </a:r>
            <a:r>
              <a:rPr lang="en-US" sz="2800" i="1" dirty="0" smtClean="0"/>
              <a:t>P</a:t>
            </a:r>
            <a:r>
              <a:rPr lang="en-US" sz="2800" dirty="0" smtClean="0"/>
              <a:t>.</a:t>
            </a:r>
          </a:p>
          <a:p>
            <a:pPr>
              <a:tabLst>
                <a:tab pos="342900" algn="l"/>
                <a:tab pos="1485900" algn="l"/>
                <a:tab pos="4516438" algn="l"/>
              </a:tabLst>
            </a:pPr>
            <a:r>
              <a:rPr lang="en-US" sz="2800" dirty="0" smtClean="0"/>
              <a:t>Each diagonal bounds a triangle, and leaves a polygon with one less side still to be triangulated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5C42D1-E714-435D-91EB-EAA8E81432BF}" type="datetime1">
              <a:rPr lang="en-US" sz="1400" smtClean="0">
                <a:latin typeface="Arial" charset="0"/>
              </a:rPr>
              <a:t>1/24/2017</a:t>
            </a:fld>
            <a:endParaRPr lang="en-US" sz="1400" smtClean="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1AADC3-9F5F-4C05-98DD-7373868ED04C}" type="slidenum">
              <a:rPr lang="en-US" sz="1400" smtClean="0">
                <a:latin typeface="Arial" charset="0"/>
              </a:rPr>
              <a:pPr eaLnBrk="1" hangingPunct="1"/>
              <a:t>49</a:t>
            </a:fld>
            <a:endParaRPr lang="en-US" sz="1400" smtClean="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Diagonal-Based </a:t>
            </a:r>
            <a:r>
              <a:rPr lang="en-US" smtClean="0"/>
              <a:t>Tringulation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A973-77F6-47B1-B446-1BE307EC2613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5</a:t>
            </a:fld>
            <a:endParaRPr lang="en-US"/>
          </a:p>
        </p:txBody>
      </p:sp>
      <p:sp>
        <p:nvSpPr>
          <p:cNvPr id="18" name="Text Box 1028"/>
          <p:cNvSpPr txBox="1">
            <a:spLocks noChangeArrowheads="1"/>
          </p:cNvSpPr>
          <p:nvPr/>
        </p:nvSpPr>
        <p:spPr bwMode="auto">
          <a:xfrm>
            <a:off x="990600" y="2209800"/>
            <a:ext cx="5621338" cy="2689967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b="1" dirty="0"/>
              <a:t>Algorithm</a:t>
            </a:r>
            <a:r>
              <a:rPr lang="en-US" altLang="en-US" sz="2000" dirty="0"/>
              <a:t>: </a:t>
            </a:r>
            <a:r>
              <a:rPr lang="en-US" altLang="en-US" sz="2000" b="1" dirty="0">
                <a:solidFill>
                  <a:srgbClr val="00FF00"/>
                </a:solidFill>
              </a:rPr>
              <a:t>TRIANGULATION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800" dirty="0" smtClean="0"/>
              <a:t>Repeat n-3 times </a:t>
            </a:r>
            <a:endParaRPr lang="en-US" altLang="en-US" sz="2800" dirty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800" dirty="0" smtClean="0"/>
              <a:t>    for each candidate diagonal </a:t>
            </a:r>
            <a:endParaRPr lang="en-US" altLang="en-US" sz="2800" dirty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800" dirty="0"/>
              <a:t>    </a:t>
            </a:r>
            <a:r>
              <a:rPr lang="en-US" altLang="en-US" sz="2800" dirty="0" smtClean="0"/>
              <a:t>        test each of neighborhoods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output Proper diagonal</a:t>
            </a:r>
            <a:endParaRPr lang="en-US" altLang="en-US" sz="2800" dirty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387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Description of the processing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285037" cy="4767263"/>
          </a:xfrm>
        </p:spPr>
        <p:txBody>
          <a:bodyPr/>
          <a:lstStyle/>
          <a:p>
            <a:pPr>
              <a:tabLst>
                <a:tab pos="342900" algn="l"/>
                <a:tab pos="1485900" algn="l"/>
                <a:tab pos="4516438" algn="l"/>
              </a:tabLst>
            </a:pPr>
            <a:r>
              <a:rPr lang="en-US" sz="2800" dirty="0" smtClean="0"/>
              <a:t>The algorithm uses a stack to store vertices that have been visited but not yet connected with a diagonal.</a:t>
            </a:r>
          </a:p>
          <a:p>
            <a:pPr>
              <a:tabLst>
                <a:tab pos="342900" algn="l"/>
                <a:tab pos="1485900" algn="l"/>
                <a:tab pos="4516438" algn="l"/>
              </a:tabLst>
            </a:pPr>
            <a:r>
              <a:rPr lang="en-US" sz="2800" dirty="0" smtClean="0"/>
              <a:t>The stack content is </a:t>
            </a:r>
            <a:r>
              <a:rPr lang="en-US" sz="2800" i="1" dirty="0" smtClean="0"/>
              <a:t>v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v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</a:t>
            </a:r>
            <a:r>
              <a:rPr lang="en-US" sz="2800" i="1" dirty="0" smtClean="0"/>
              <a:t>v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, where </a:t>
            </a:r>
            <a:r>
              <a:rPr lang="en-US" sz="2800" i="1" dirty="0" smtClean="0"/>
              <a:t>v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is the bottom and </a:t>
            </a:r>
            <a:r>
              <a:rPr lang="en-US" sz="2800" i="1" dirty="0" smtClean="0"/>
              <a:t>v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 the top of the stack.</a:t>
            </a:r>
          </a:p>
          <a:p>
            <a:pPr>
              <a:tabLst>
                <a:tab pos="342900" algn="l"/>
                <a:tab pos="1485900" algn="l"/>
                <a:tab pos="4516438" algn="l"/>
              </a:tabLst>
            </a:pPr>
            <a:r>
              <a:rPr lang="en-US" sz="2800" dirty="0" smtClean="0"/>
              <a:t>At any time during the execution, there are two invariants:</a:t>
            </a:r>
          </a:p>
          <a:p>
            <a:pPr lvl="1">
              <a:tabLst>
                <a:tab pos="342900" algn="l"/>
                <a:tab pos="1485900" algn="l"/>
                <a:tab pos="4516438" algn="l"/>
              </a:tabLst>
            </a:pPr>
            <a:r>
              <a:rPr lang="en-US" dirty="0" smtClean="0"/>
              <a:t>The vertices 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on the stack from a chain on the boundary of </a:t>
            </a:r>
            <a:r>
              <a:rPr lang="en-US" i="1" dirty="0" smtClean="0"/>
              <a:t>P</a:t>
            </a:r>
            <a:r>
              <a:rPr lang="en-US" dirty="0" smtClean="0"/>
              <a:t>, where </a:t>
            </a:r>
            <a:r>
              <a:rPr lang="en-US" i="1" dirty="0" smtClean="0"/>
              <a:t>y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) &gt; </a:t>
            </a:r>
            <a:r>
              <a:rPr lang="en-US" i="1" dirty="0" smtClean="0"/>
              <a:t>y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) &gt; … &gt; </a:t>
            </a:r>
            <a:r>
              <a:rPr lang="en-US" i="1" dirty="0" smtClean="0"/>
              <a:t>y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).</a:t>
            </a:r>
          </a:p>
          <a:p>
            <a:pPr lvl="1">
              <a:tabLst>
                <a:tab pos="342900" algn="l"/>
                <a:tab pos="1485900" algn="l"/>
                <a:tab pos="4516438" algn="l"/>
              </a:tabLst>
            </a:pPr>
            <a:r>
              <a:rPr lang="en-US" dirty="0" smtClean="0"/>
              <a:t>If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</a:t>
            </a:r>
            <a:r>
              <a:rPr lang="en-US" dirty="0" smtClean="0"/>
              <a:t> 3, angle </a:t>
            </a:r>
            <a:r>
              <a:rPr lang="en-US" i="1" dirty="0" smtClean="0"/>
              <a:t>v</a:t>
            </a:r>
            <a:r>
              <a:rPr lang="en-US" i="1" baseline="-25000" dirty="0" smtClean="0"/>
              <a:t>j</a:t>
            </a:r>
            <a:r>
              <a:rPr lang="en-US" i="1" dirty="0" smtClean="0"/>
              <a:t>v</a:t>
            </a:r>
            <a:r>
              <a:rPr lang="en-US" i="1" baseline="-25000" dirty="0" smtClean="0"/>
              <a:t>j</a:t>
            </a:r>
            <a:r>
              <a:rPr lang="en-US" baseline="-25000" dirty="0" smtClean="0"/>
              <a:t>+1</a:t>
            </a:r>
            <a:r>
              <a:rPr lang="en-US" i="1" dirty="0" smtClean="0"/>
              <a:t>v</a:t>
            </a:r>
            <a:r>
              <a:rPr lang="en-US" i="1" baseline="-25000" dirty="0" smtClean="0"/>
              <a:t>j</a:t>
            </a:r>
            <a:r>
              <a:rPr lang="en-US" baseline="-25000" dirty="0" smtClean="0"/>
              <a:t>+2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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</a:t>
            </a:r>
            <a:r>
              <a:rPr lang="en-US" dirty="0" smtClean="0"/>
              <a:t> for 1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 - 2.</a:t>
            </a:r>
          </a:p>
          <a:p>
            <a:pPr>
              <a:tabLst>
                <a:tab pos="342900" algn="l"/>
                <a:tab pos="1485900" algn="l"/>
                <a:tab pos="4516438" algn="l"/>
              </a:tabLst>
            </a:pPr>
            <a:endParaRPr lang="en-US" sz="2800" dirty="0" smtClean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79A084-01C8-4ECA-BFD4-FF1546AC9A64}" type="datetime1">
              <a:rPr lang="en-US" sz="1400" smtClean="0">
                <a:latin typeface="Arial" charset="0"/>
              </a:rPr>
              <a:t>1/24/2017</a:t>
            </a:fld>
            <a:endParaRPr lang="en-US" sz="1400" smtClean="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F16D53-8296-489C-BF94-9176ED15898A}" type="slidenum">
              <a:rPr lang="en-US" sz="1400" smtClean="0">
                <a:latin typeface="Arial" charset="0"/>
              </a:rPr>
              <a:pPr eaLnBrk="1" hangingPunct="1"/>
              <a:t>50</a:t>
            </a:fld>
            <a:endParaRPr lang="en-US" sz="1400" smtClean="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6385"/>
          </a:xfrm>
        </p:spPr>
        <p:txBody>
          <a:bodyPr/>
          <a:lstStyle/>
          <a:p>
            <a:r>
              <a:rPr lang="en-US" sz="4000" b="1" dirty="0" smtClean="0"/>
              <a:t>Description of the processing</a:t>
            </a:r>
            <a:endParaRPr lang="en-US" sz="4000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28600" y="1131023"/>
            <a:ext cx="7848600" cy="5269777"/>
          </a:xfrm>
        </p:spPr>
        <p:txBody>
          <a:bodyPr>
            <a:normAutofit/>
          </a:bodyPr>
          <a:lstStyle/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2400" dirty="0" smtClean="0"/>
              <a:t>Algorithm</a:t>
            </a:r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900" dirty="0" smtClean="0"/>
              <a:t>By “adjacent” we mean connected by an edge in </a:t>
            </a:r>
            <a:r>
              <a:rPr lang="en-US" sz="1900" i="1" dirty="0" smtClean="0"/>
              <a:t>P</a:t>
            </a:r>
            <a:r>
              <a:rPr lang="en-US" sz="1900" dirty="0" smtClean="0"/>
              <a:t>.</a:t>
            </a:r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900" dirty="0" smtClean="0"/>
              <a:t>Recall that </a:t>
            </a:r>
            <a:r>
              <a:rPr lang="en-US" sz="1900" i="1" dirty="0" smtClean="0"/>
              <a:t>v</a:t>
            </a:r>
            <a:r>
              <a:rPr lang="en-US" sz="1900" baseline="-25000" dirty="0" smtClean="0"/>
              <a:t>1</a:t>
            </a:r>
            <a:r>
              <a:rPr lang="en-US" sz="1900" dirty="0" smtClean="0"/>
              <a:t> is the bottom of the stack, </a:t>
            </a:r>
            <a:r>
              <a:rPr lang="en-US" sz="1900" i="1" dirty="0" smtClean="0"/>
              <a:t>v</a:t>
            </a:r>
            <a:r>
              <a:rPr lang="en-US" sz="1900" i="1" baseline="-25000" dirty="0" smtClean="0"/>
              <a:t>i</a:t>
            </a:r>
            <a:r>
              <a:rPr lang="en-US" sz="1900" dirty="0" smtClean="0"/>
              <a:t> is the top.</a:t>
            </a:r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200" dirty="0" smtClean="0"/>
              <a:t>1.	Push </a:t>
            </a:r>
            <a:r>
              <a:rPr lang="en-US" sz="1200" i="1" dirty="0" smtClean="0"/>
              <a:t>u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and </a:t>
            </a:r>
            <a:r>
              <a:rPr lang="en-US" sz="1200" i="1" dirty="0" smtClean="0"/>
              <a:t>u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on the stack.</a:t>
            </a:r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200" dirty="0" smtClean="0"/>
              <a:t>2.	</a:t>
            </a:r>
            <a:r>
              <a:rPr lang="en-US" sz="1200" i="1" dirty="0" smtClean="0"/>
              <a:t>j</a:t>
            </a:r>
            <a:r>
              <a:rPr lang="en-US" sz="1200" dirty="0" smtClean="0"/>
              <a:t> = 3  /* </a:t>
            </a:r>
            <a:r>
              <a:rPr lang="en-US" sz="1200" i="1" dirty="0" smtClean="0"/>
              <a:t>j</a:t>
            </a:r>
            <a:r>
              <a:rPr lang="en-US" sz="1200" dirty="0" smtClean="0"/>
              <a:t> is index of current vertex */</a:t>
            </a:r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200" dirty="0" smtClean="0"/>
              <a:t>3.	</a:t>
            </a:r>
            <a:r>
              <a:rPr lang="en-US" sz="1200" i="1" dirty="0" smtClean="0"/>
              <a:t>u</a:t>
            </a:r>
            <a:r>
              <a:rPr lang="en-US" sz="1200" dirty="0" smtClean="0"/>
              <a:t> = </a:t>
            </a:r>
            <a:r>
              <a:rPr lang="en-US" sz="1200" i="1" dirty="0" smtClean="0"/>
              <a:t>u</a:t>
            </a:r>
            <a:r>
              <a:rPr lang="en-US" sz="1200" i="1" baseline="-25000" dirty="0" smtClean="0"/>
              <a:t>j</a:t>
            </a:r>
            <a:endParaRPr lang="en-US" sz="1200" dirty="0" smtClean="0"/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200" dirty="0" smtClean="0"/>
              <a:t>4.	Case (</a:t>
            </a:r>
            <a:r>
              <a:rPr lang="en-US" sz="1200" dirty="0" err="1" smtClean="0"/>
              <a:t>i</a:t>
            </a:r>
            <a:r>
              <a:rPr lang="en-US" sz="1200" dirty="0" smtClean="0"/>
              <a:t>):  </a:t>
            </a:r>
            <a:r>
              <a:rPr lang="en-US" sz="1200" i="1" dirty="0" smtClean="0"/>
              <a:t>u</a:t>
            </a:r>
            <a:r>
              <a:rPr lang="en-US" sz="1200" dirty="0" smtClean="0"/>
              <a:t> is adjacent to </a:t>
            </a:r>
            <a:r>
              <a:rPr lang="en-US" sz="1200" i="1" dirty="0" smtClean="0"/>
              <a:t>v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but not </a:t>
            </a:r>
            <a:r>
              <a:rPr lang="en-US" sz="1200" i="1" dirty="0" smtClean="0"/>
              <a:t>v</a:t>
            </a:r>
            <a:r>
              <a:rPr lang="en-US" sz="1200" i="1" baseline="-25000" dirty="0" smtClean="0"/>
              <a:t>i</a:t>
            </a:r>
            <a:r>
              <a:rPr lang="en-US" sz="1200" dirty="0" smtClean="0"/>
              <a:t>.</a:t>
            </a:r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200" dirty="0" smtClean="0"/>
              <a:t>		add diagonals </a:t>
            </a:r>
            <a:r>
              <a:rPr lang="en-US" sz="1200" i="1" dirty="0" smtClean="0"/>
              <a:t>uv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, </a:t>
            </a:r>
            <a:r>
              <a:rPr lang="en-US" sz="1200" i="1" dirty="0" smtClean="0"/>
              <a:t>uv</a:t>
            </a:r>
            <a:r>
              <a:rPr lang="en-US" sz="1200" baseline="-25000" dirty="0" smtClean="0"/>
              <a:t>3</a:t>
            </a:r>
            <a:r>
              <a:rPr lang="en-US" sz="1200" dirty="0" smtClean="0"/>
              <a:t>, …, </a:t>
            </a:r>
            <a:r>
              <a:rPr lang="en-US" sz="1200" i="1" dirty="0" err="1" smtClean="0"/>
              <a:t>uv</a:t>
            </a:r>
            <a:r>
              <a:rPr lang="en-US" sz="1200" i="1" baseline="-25000" dirty="0" err="1" smtClean="0"/>
              <a:t>i</a:t>
            </a:r>
            <a:r>
              <a:rPr lang="en-US" sz="1200" dirty="0" smtClean="0"/>
              <a:t>.</a:t>
            </a:r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200" dirty="0" smtClean="0"/>
              <a:t>		pop </a:t>
            </a:r>
            <a:r>
              <a:rPr lang="en-US" sz="1200" i="1" dirty="0" smtClean="0"/>
              <a:t>v</a:t>
            </a:r>
            <a:r>
              <a:rPr lang="en-US" sz="1200" i="1" baseline="-25000" dirty="0" smtClean="0"/>
              <a:t>i</a:t>
            </a:r>
            <a:r>
              <a:rPr lang="en-US" sz="1200" dirty="0" smtClean="0"/>
              <a:t>, </a:t>
            </a:r>
            <a:r>
              <a:rPr lang="en-US" sz="1200" i="1" dirty="0" smtClean="0"/>
              <a:t>v</a:t>
            </a:r>
            <a:r>
              <a:rPr lang="en-US" sz="1200" i="1" baseline="-25000" dirty="0" smtClean="0"/>
              <a:t>i</a:t>
            </a:r>
            <a:r>
              <a:rPr lang="en-US" sz="1200" baseline="-25000" dirty="0" smtClean="0"/>
              <a:t>-1</a:t>
            </a:r>
            <a:r>
              <a:rPr lang="en-US" sz="1200" dirty="0" smtClean="0"/>
              <a:t>, …, </a:t>
            </a:r>
            <a:r>
              <a:rPr lang="en-US" sz="1200" i="1" dirty="0" smtClean="0"/>
              <a:t>v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from stack.</a:t>
            </a:r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200" dirty="0" smtClean="0"/>
              <a:t>		push </a:t>
            </a:r>
            <a:r>
              <a:rPr lang="en-US" sz="1200" i="1" dirty="0" smtClean="0"/>
              <a:t>v</a:t>
            </a:r>
            <a:r>
              <a:rPr lang="en-US" sz="1200" i="1" baseline="-25000" dirty="0" smtClean="0"/>
              <a:t>i</a:t>
            </a:r>
            <a:r>
              <a:rPr lang="en-US" sz="1200" dirty="0" smtClean="0"/>
              <a:t>, </a:t>
            </a:r>
            <a:r>
              <a:rPr lang="en-US" sz="1200" i="1" dirty="0" smtClean="0"/>
              <a:t>u</a:t>
            </a:r>
            <a:r>
              <a:rPr lang="en-US" sz="1200" dirty="0" smtClean="0"/>
              <a:t> on stack.</a:t>
            </a:r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200" dirty="0" smtClean="0"/>
              <a:t>	Case (ii):  </a:t>
            </a:r>
            <a:r>
              <a:rPr lang="en-US" sz="1200" i="1" dirty="0" smtClean="0"/>
              <a:t>u</a:t>
            </a:r>
            <a:r>
              <a:rPr lang="en-US" sz="1200" dirty="0" smtClean="0"/>
              <a:t> is adjacent to </a:t>
            </a:r>
            <a:r>
              <a:rPr lang="en-US" sz="1200" i="1" dirty="0" smtClean="0"/>
              <a:t>v</a:t>
            </a:r>
            <a:r>
              <a:rPr lang="en-US" sz="1200" i="1" baseline="-25000" dirty="0" smtClean="0"/>
              <a:t>i</a:t>
            </a:r>
            <a:r>
              <a:rPr lang="en-US" sz="1200" dirty="0" smtClean="0"/>
              <a:t> but not </a:t>
            </a:r>
            <a:r>
              <a:rPr lang="en-US" sz="1200" i="1" dirty="0" smtClean="0"/>
              <a:t>v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.</a:t>
            </a:r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200" dirty="0" smtClean="0"/>
              <a:t>		while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&gt; 1 and angle </a:t>
            </a:r>
            <a:r>
              <a:rPr lang="en-US" sz="1200" i="1" dirty="0" smtClean="0"/>
              <a:t>uv</a:t>
            </a:r>
            <a:r>
              <a:rPr lang="en-US" sz="1200" i="1" baseline="-25000" dirty="0" smtClean="0"/>
              <a:t>i</a:t>
            </a:r>
            <a:r>
              <a:rPr lang="en-US" sz="1200" i="1" dirty="0" smtClean="0"/>
              <a:t>v</a:t>
            </a:r>
            <a:r>
              <a:rPr lang="en-US" sz="1200" i="1" baseline="-25000" dirty="0" smtClean="0"/>
              <a:t>i</a:t>
            </a:r>
            <a:r>
              <a:rPr lang="en-US" sz="1200" baseline="-25000" dirty="0" smtClean="0"/>
              <a:t>-1</a:t>
            </a:r>
            <a:r>
              <a:rPr lang="en-US" sz="1200" dirty="0" smtClean="0"/>
              <a:t> &lt; </a:t>
            </a:r>
            <a:r>
              <a:rPr lang="en-US" sz="1200" dirty="0" smtClean="0">
                <a:sym typeface="Symbol" pitchFamily="18" charset="2"/>
              </a:rPr>
              <a:t></a:t>
            </a:r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200" dirty="0" smtClean="0">
                <a:sym typeface="Symbol" pitchFamily="18" charset="2"/>
              </a:rPr>
              <a:t>		           add diagonal </a:t>
            </a:r>
            <a:r>
              <a:rPr lang="en-US" sz="1200" i="1" dirty="0" smtClean="0">
                <a:sym typeface="Symbol" pitchFamily="18" charset="2"/>
              </a:rPr>
              <a:t>uv</a:t>
            </a:r>
            <a:r>
              <a:rPr lang="en-US" sz="1200" i="1" baseline="-25000" dirty="0" smtClean="0">
                <a:sym typeface="Symbol" pitchFamily="18" charset="2"/>
              </a:rPr>
              <a:t>i</a:t>
            </a:r>
            <a:r>
              <a:rPr lang="en-US" sz="1200" baseline="-25000" dirty="0" smtClean="0">
                <a:sym typeface="Symbol" pitchFamily="18" charset="2"/>
              </a:rPr>
              <a:t>-1</a:t>
            </a:r>
            <a:endParaRPr lang="en-US" sz="1200" dirty="0" smtClean="0">
              <a:sym typeface="Symbol" pitchFamily="18" charset="2"/>
            </a:endParaRPr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200" dirty="0" smtClean="0">
                <a:sym typeface="Symbol" pitchFamily="18" charset="2"/>
              </a:rPr>
              <a:t>		           pop </a:t>
            </a:r>
            <a:r>
              <a:rPr lang="en-US" sz="1200" i="1" dirty="0" smtClean="0">
                <a:sym typeface="Symbol" pitchFamily="18" charset="2"/>
              </a:rPr>
              <a:t>v</a:t>
            </a:r>
            <a:r>
              <a:rPr lang="en-US" sz="1200" i="1" baseline="-25000" dirty="0" smtClean="0">
                <a:sym typeface="Symbol" pitchFamily="18" charset="2"/>
              </a:rPr>
              <a:t>i</a:t>
            </a:r>
            <a:r>
              <a:rPr lang="en-US" sz="1200" dirty="0" smtClean="0">
                <a:sym typeface="Symbol" pitchFamily="18" charset="2"/>
              </a:rPr>
              <a:t> from stack</a:t>
            </a:r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200" dirty="0" smtClean="0">
                <a:sym typeface="Symbol" pitchFamily="18" charset="2"/>
              </a:rPr>
              <a:t>		</a:t>
            </a:r>
            <a:r>
              <a:rPr lang="en-US" sz="1200" dirty="0" err="1" smtClean="0">
                <a:sym typeface="Symbol" pitchFamily="18" charset="2"/>
              </a:rPr>
              <a:t>endwhile</a:t>
            </a:r>
            <a:endParaRPr lang="en-US" sz="1200" dirty="0" smtClean="0">
              <a:sym typeface="Symbol" pitchFamily="18" charset="2"/>
            </a:endParaRPr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200" dirty="0" smtClean="0">
                <a:sym typeface="Symbol" pitchFamily="18" charset="2"/>
              </a:rPr>
              <a:t>		push </a:t>
            </a:r>
            <a:r>
              <a:rPr lang="en-US" sz="1200" i="1" dirty="0" smtClean="0">
                <a:sym typeface="Symbol" pitchFamily="18" charset="2"/>
              </a:rPr>
              <a:t>u</a:t>
            </a:r>
            <a:endParaRPr lang="en-US" sz="1200" dirty="0" smtClean="0">
              <a:sym typeface="Symbol" pitchFamily="18" charset="2"/>
            </a:endParaRPr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200" dirty="0" smtClean="0">
                <a:sym typeface="Symbol" pitchFamily="18" charset="2"/>
              </a:rPr>
              <a:t>	Case (iii):  </a:t>
            </a:r>
            <a:r>
              <a:rPr lang="en-US" sz="1200" i="1" dirty="0" smtClean="0">
                <a:sym typeface="Symbol" pitchFamily="18" charset="2"/>
              </a:rPr>
              <a:t>u</a:t>
            </a:r>
            <a:r>
              <a:rPr lang="en-US" sz="1200" dirty="0" smtClean="0">
                <a:sym typeface="Symbol" pitchFamily="18" charset="2"/>
              </a:rPr>
              <a:t> adjacent to both </a:t>
            </a:r>
            <a:r>
              <a:rPr lang="en-US" sz="1200" i="1" dirty="0" smtClean="0">
                <a:sym typeface="Symbol" pitchFamily="18" charset="2"/>
              </a:rPr>
              <a:t>v</a:t>
            </a:r>
            <a:r>
              <a:rPr lang="en-US" sz="1200" baseline="-25000" dirty="0" smtClean="0">
                <a:sym typeface="Symbol" pitchFamily="18" charset="2"/>
              </a:rPr>
              <a:t>1</a:t>
            </a:r>
            <a:r>
              <a:rPr lang="en-US" sz="1200" dirty="0" smtClean="0">
                <a:sym typeface="Symbol" pitchFamily="18" charset="2"/>
              </a:rPr>
              <a:t> and </a:t>
            </a:r>
            <a:r>
              <a:rPr lang="en-US" sz="1200" i="1" dirty="0" smtClean="0">
                <a:sym typeface="Symbol" pitchFamily="18" charset="2"/>
              </a:rPr>
              <a:t>v</a:t>
            </a:r>
            <a:r>
              <a:rPr lang="en-US" sz="1200" i="1" baseline="-25000" dirty="0" smtClean="0">
                <a:sym typeface="Symbol" pitchFamily="18" charset="2"/>
              </a:rPr>
              <a:t>i</a:t>
            </a:r>
            <a:r>
              <a:rPr lang="en-US" sz="1200" dirty="0" smtClean="0">
                <a:sym typeface="Symbol" pitchFamily="18" charset="2"/>
              </a:rPr>
              <a:t>.</a:t>
            </a:r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200" dirty="0" smtClean="0">
                <a:sym typeface="Symbol" pitchFamily="18" charset="2"/>
              </a:rPr>
              <a:t>		add diagonals </a:t>
            </a:r>
            <a:r>
              <a:rPr lang="en-US" sz="1200" i="1" dirty="0" smtClean="0">
                <a:sym typeface="Symbol" pitchFamily="18" charset="2"/>
              </a:rPr>
              <a:t>uv</a:t>
            </a:r>
            <a:r>
              <a:rPr lang="en-US" sz="1200" baseline="-25000" dirty="0" smtClean="0">
                <a:sym typeface="Symbol" pitchFamily="18" charset="2"/>
              </a:rPr>
              <a:t>2</a:t>
            </a:r>
            <a:r>
              <a:rPr lang="en-US" sz="1200" dirty="0" smtClean="0">
                <a:sym typeface="Symbol" pitchFamily="18" charset="2"/>
              </a:rPr>
              <a:t>, </a:t>
            </a:r>
            <a:r>
              <a:rPr lang="en-US" sz="1200" i="1" dirty="0" smtClean="0">
                <a:sym typeface="Symbol" pitchFamily="18" charset="2"/>
              </a:rPr>
              <a:t>uv</a:t>
            </a:r>
            <a:r>
              <a:rPr lang="en-US" sz="1200" baseline="-25000" dirty="0" smtClean="0">
                <a:sym typeface="Symbol" pitchFamily="18" charset="2"/>
              </a:rPr>
              <a:t>3</a:t>
            </a:r>
            <a:r>
              <a:rPr lang="en-US" sz="1200" dirty="0" smtClean="0">
                <a:sym typeface="Symbol" pitchFamily="18" charset="2"/>
              </a:rPr>
              <a:t>, …, </a:t>
            </a:r>
            <a:r>
              <a:rPr lang="en-US" sz="1200" i="1" dirty="0" smtClean="0">
                <a:sym typeface="Symbol" pitchFamily="18" charset="2"/>
              </a:rPr>
              <a:t>uv</a:t>
            </a:r>
            <a:r>
              <a:rPr lang="en-US" sz="1200" i="1" baseline="-25000" dirty="0" smtClean="0">
                <a:sym typeface="Symbol" pitchFamily="18" charset="2"/>
              </a:rPr>
              <a:t>i</a:t>
            </a:r>
            <a:r>
              <a:rPr lang="en-US" sz="1200" baseline="-25000" dirty="0" smtClean="0">
                <a:sym typeface="Symbol" pitchFamily="18" charset="2"/>
              </a:rPr>
              <a:t>-1</a:t>
            </a:r>
            <a:r>
              <a:rPr lang="en-US" sz="1200" dirty="0" smtClean="0">
                <a:sym typeface="Symbol" pitchFamily="18" charset="2"/>
              </a:rPr>
              <a:t>.</a:t>
            </a:r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200" dirty="0" smtClean="0">
                <a:sym typeface="Symbol" pitchFamily="18" charset="2"/>
              </a:rPr>
              <a:t>		exit</a:t>
            </a:r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200" dirty="0" smtClean="0">
                <a:sym typeface="Symbol" pitchFamily="18" charset="2"/>
              </a:rPr>
              <a:t>5.	</a:t>
            </a:r>
            <a:r>
              <a:rPr lang="en-US" sz="1200" i="1" dirty="0" smtClean="0">
                <a:sym typeface="Symbol" pitchFamily="18" charset="2"/>
              </a:rPr>
              <a:t>j</a:t>
            </a:r>
            <a:r>
              <a:rPr lang="en-US" sz="1200" dirty="0" smtClean="0">
                <a:sym typeface="Symbol" pitchFamily="18" charset="2"/>
              </a:rPr>
              <a:t> = </a:t>
            </a:r>
            <a:r>
              <a:rPr lang="en-US" sz="1200" i="1" dirty="0" smtClean="0">
                <a:sym typeface="Symbol" pitchFamily="18" charset="2"/>
              </a:rPr>
              <a:t>j</a:t>
            </a:r>
            <a:r>
              <a:rPr lang="en-US" sz="1200" dirty="0" smtClean="0">
                <a:sym typeface="Symbol" pitchFamily="18" charset="2"/>
              </a:rPr>
              <a:t> + 1</a:t>
            </a:r>
          </a:p>
          <a:p>
            <a:pPr>
              <a:tabLst>
                <a:tab pos="342900" algn="l"/>
                <a:tab pos="685800" algn="l"/>
                <a:tab pos="1028700" algn="l"/>
                <a:tab pos="4516438" algn="l"/>
              </a:tabLst>
            </a:pPr>
            <a:r>
              <a:rPr lang="en-US" sz="1200" dirty="0" smtClean="0">
                <a:sym typeface="Symbol" pitchFamily="18" charset="2"/>
              </a:rPr>
              <a:t>	Go to step 3.</a:t>
            </a:r>
            <a:endParaRPr lang="en-US" sz="1200" dirty="0" smtClean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966B76C-A376-4B7F-9EF2-3690D9EBCCEF}" type="datetime1">
              <a:rPr lang="en-US" sz="1400" smtClean="0">
                <a:latin typeface="Arial" charset="0"/>
              </a:rPr>
              <a:t>1/24/2017</a:t>
            </a:fld>
            <a:endParaRPr lang="en-US" sz="1400" smtClean="0">
              <a:latin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DBBF2C-3326-4CC9-A312-C89CD6D57AA6}" type="slidenum">
              <a:rPr lang="en-US" sz="1400" smtClean="0">
                <a:latin typeface="Arial" charset="0"/>
              </a:rPr>
              <a:pPr eaLnBrk="1" hangingPunct="1"/>
              <a:t>51</a:t>
            </a:fld>
            <a:endParaRPr lang="en-US" sz="1400" smtClean="0">
              <a:latin typeface="Arial" charset="0"/>
            </a:endParaRPr>
          </a:p>
        </p:txBody>
      </p:sp>
      <p:pic>
        <p:nvPicPr>
          <p:cNvPr id="9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2" t="4924" r="61508" b="57443"/>
          <a:stretch>
            <a:fillRect/>
          </a:stretch>
        </p:blipFill>
        <p:spPr bwMode="auto">
          <a:xfrm>
            <a:off x="4038600" y="2819400"/>
            <a:ext cx="1778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2" t="4924" r="61508" b="57443"/>
          <a:stretch>
            <a:fillRect/>
          </a:stretch>
        </p:blipFill>
        <p:spPr bwMode="auto">
          <a:xfrm>
            <a:off x="3886200" y="2667000"/>
            <a:ext cx="2895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61759"/>
            <a:ext cx="7620000" cy="1143000"/>
          </a:xfrm>
        </p:spPr>
        <p:txBody>
          <a:bodyPr/>
          <a:lstStyle/>
          <a:p>
            <a:r>
              <a:rPr lang="en-US" sz="4000" b="1" dirty="0" smtClean="0">
                <a:latin typeface="Arial" charset="0"/>
              </a:rPr>
              <a:t>Constrained triangulation</a:t>
            </a:r>
            <a:endParaRPr lang="en-US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143000"/>
                <a:ext cx="7837487" cy="57150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Case 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): u is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but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Case (ii):  </a:t>
                </a:r>
                <a:r>
                  <a:rPr lang="en-US" i="1" dirty="0" smtClean="0"/>
                  <a:t>u</a:t>
                </a:r>
                <a:r>
                  <a:rPr lang="en-US" dirty="0" smtClean="0"/>
                  <a:t> is adjacent to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 but not </a:t>
                </a:r>
                <a:r>
                  <a:rPr lang="en-US" i="1" dirty="0" smtClean="0"/>
                  <a:t>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>
                    <a:sym typeface="Symbol" pitchFamily="18" charset="2"/>
                  </a:rPr>
                  <a:t>Case (iii):  </a:t>
                </a:r>
                <a:r>
                  <a:rPr lang="en-US" i="1" dirty="0" smtClean="0">
                    <a:sym typeface="Symbol" pitchFamily="18" charset="2"/>
                  </a:rPr>
                  <a:t>u</a:t>
                </a:r>
                <a:r>
                  <a:rPr lang="en-US" dirty="0" smtClean="0">
                    <a:sym typeface="Symbol" pitchFamily="18" charset="2"/>
                  </a:rPr>
                  <a:t> adjacent to both </a:t>
                </a:r>
                <a:r>
                  <a:rPr lang="en-US" i="1" dirty="0" smtClean="0">
                    <a:sym typeface="Symbol" pitchFamily="18" charset="2"/>
                  </a:rPr>
                  <a:t>v</a:t>
                </a:r>
                <a:r>
                  <a:rPr lang="en-US" baseline="-25000" dirty="0" smtClean="0">
                    <a:sym typeface="Symbol" pitchFamily="18" charset="2"/>
                  </a:rPr>
                  <a:t>1</a:t>
                </a:r>
                <a:r>
                  <a:rPr lang="en-US" dirty="0" smtClean="0">
                    <a:sym typeface="Symbol" pitchFamily="18" charset="2"/>
                  </a:rPr>
                  <a:t> and </a:t>
                </a:r>
                <a:r>
                  <a:rPr lang="en-US" i="1" dirty="0" smtClean="0">
                    <a:sym typeface="Symbol" pitchFamily="18" charset="2"/>
                  </a:rPr>
                  <a:t>v</a:t>
                </a:r>
                <a:r>
                  <a:rPr lang="en-US" i="1" baseline="-25000" dirty="0" smtClean="0">
                    <a:sym typeface="Symbol" pitchFamily="18" charset="2"/>
                  </a:rPr>
                  <a:t>i</a:t>
                </a: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143000"/>
                <a:ext cx="7837487" cy="5715001"/>
              </a:xfrm>
              <a:blipFill rotWithShape="0">
                <a:blip r:embed="rId2"/>
                <a:stretch>
                  <a:fillRect t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F310BA-32ED-45A7-8084-77AC6C9EA128}" type="datetime1">
              <a:rPr lang="en-US" sz="1400" smtClean="0">
                <a:latin typeface="Arial" charset="0"/>
              </a:rPr>
              <a:t>1/24/2017</a:t>
            </a:fld>
            <a:endParaRPr lang="en-US" sz="1400" smtClean="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0A0B3B-5E3E-4A09-B514-6FBB71B24568}" type="slidenum">
              <a:rPr lang="en-US" sz="1400" smtClean="0">
                <a:latin typeface="Arial" charset="0"/>
              </a:rPr>
              <a:pPr eaLnBrk="1" hangingPunct="1"/>
              <a:t>52</a:t>
            </a:fld>
            <a:endParaRPr lang="en-US" sz="1400" smtClean="0">
              <a:latin typeface="Arial" charset="0"/>
            </a:endParaRPr>
          </a:p>
        </p:txBody>
      </p:sp>
      <p:grpSp>
        <p:nvGrpSpPr>
          <p:cNvPr id="18438" name="Group 44"/>
          <p:cNvGrpSpPr>
            <a:grpSpLocks/>
          </p:cNvGrpSpPr>
          <p:nvPr/>
        </p:nvGrpSpPr>
        <p:grpSpPr bwMode="auto">
          <a:xfrm>
            <a:off x="2590800" y="5212037"/>
            <a:ext cx="2783705" cy="1850836"/>
            <a:chOff x="480" y="4176"/>
            <a:chExt cx="2215" cy="1037"/>
          </a:xfrm>
        </p:grpSpPr>
        <p:sp>
          <p:nvSpPr>
            <p:cNvPr id="18458" name="Text Box 17"/>
            <p:cNvSpPr txBox="1">
              <a:spLocks noChangeArrowheads="1"/>
            </p:cNvSpPr>
            <p:nvPr/>
          </p:nvSpPr>
          <p:spPr bwMode="auto">
            <a:xfrm>
              <a:off x="1008" y="4176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1</a:t>
              </a:r>
              <a:endParaRPr lang="en-US"/>
            </a:p>
          </p:txBody>
        </p:sp>
        <p:sp>
          <p:nvSpPr>
            <p:cNvPr id="18459" name="Oval 5"/>
            <p:cNvSpPr>
              <a:spLocks noChangeArrowheads="1"/>
            </p:cNvSpPr>
            <p:nvPr/>
          </p:nvSpPr>
          <p:spPr bwMode="auto">
            <a:xfrm>
              <a:off x="654" y="5040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Oval 6"/>
            <p:cNvSpPr>
              <a:spLocks noChangeArrowheads="1"/>
            </p:cNvSpPr>
            <p:nvPr/>
          </p:nvSpPr>
          <p:spPr bwMode="auto">
            <a:xfrm>
              <a:off x="990" y="4320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Oval 7"/>
            <p:cNvSpPr>
              <a:spLocks noChangeArrowheads="1"/>
            </p:cNvSpPr>
            <p:nvPr/>
          </p:nvSpPr>
          <p:spPr bwMode="auto">
            <a:xfrm>
              <a:off x="1178" y="4584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Oval 8"/>
            <p:cNvSpPr>
              <a:spLocks noChangeArrowheads="1"/>
            </p:cNvSpPr>
            <p:nvPr/>
          </p:nvSpPr>
          <p:spPr bwMode="auto">
            <a:xfrm>
              <a:off x="1470" y="4756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Oval 9"/>
            <p:cNvSpPr>
              <a:spLocks noChangeArrowheads="1"/>
            </p:cNvSpPr>
            <p:nvPr/>
          </p:nvSpPr>
          <p:spPr bwMode="auto">
            <a:xfrm>
              <a:off x="1826" y="4828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10"/>
            <p:cNvSpPr>
              <a:spLocks noChangeShapeType="1"/>
            </p:cNvSpPr>
            <p:nvPr/>
          </p:nvSpPr>
          <p:spPr bwMode="auto">
            <a:xfrm flipV="1">
              <a:off x="674" y="4336"/>
              <a:ext cx="33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Line 11"/>
            <p:cNvSpPr>
              <a:spLocks noChangeShapeType="1"/>
            </p:cNvSpPr>
            <p:nvPr/>
          </p:nvSpPr>
          <p:spPr bwMode="auto">
            <a:xfrm>
              <a:off x="1010" y="4332"/>
              <a:ext cx="188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Line 12"/>
            <p:cNvSpPr>
              <a:spLocks noChangeShapeType="1"/>
            </p:cNvSpPr>
            <p:nvPr/>
          </p:nvSpPr>
          <p:spPr bwMode="auto">
            <a:xfrm>
              <a:off x="1198" y="4596"/>
              <a:ext cx="292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Line 13"/>
            <p:cNvSpPr>
              <a:spLocks noChangeShapeType="1"/>
            </p:cNvSpPr>
            <p:nvPr/>
          </p:nvSpPr>
          <p:spPr bwMode="auto">
            <a:xfrm>
              <a:off x="1486" y="4772"/>
              <a:ext cx="364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Line 14"/>
            <p:cNvSpPr>
              <a:spLocks noChangeShapeType="1"/>
            </p:cNvSpPr>
            <p:nvPr/>
          </p:nvSpPr>
          <p:spPr bwMode="auto">
            <a:xfrm flipV="1">
              <a:off x="666" y="4600"/>
              <a:ext cx="524" cy="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Line 15"/>
            <p:cNvSpPr>
              <a:spLocks noChangeShapeType="1"/>
            </p:cNvSpPr>
            <p:nvPr/>
          </p:nvSpPr>
          <p:spPr bwMode="auto">
            <a:xfrm flipV="1">
              <a:off x="674" y="4772"/>
              <a:ext cx="816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16"/>
            <p:cNvSpPr>
              <a:spLocks noChangeShapeType="1"/>
            </p:cNvSpPr>
            <p:nvPr/>
          </p:nvSpPr>
          <p:spPr bwMode="auto">
            <a:xfrm flipV="1">
              <a:off x="670" y="4840"/>
              <a:ext cx="1176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Text Box 18"/>
            <p:cNvSpPr txBox="1">
              <a:spLocks noChangeArrowheads="1"/>
            </p:cNvSpPr>
            <p:nvPr/>
          </p:nvSpPr>
          <p:spPr bwMode="auto">
            <a:xfrm>
              <a:off x="1196" y="4424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2</a:t>
              </a:r>
              <a:endParaRPr lang="en-US"/>
            </a:p>
          </p:txBody>
        </p:sp>
        <p:sp>
          <p:nvSpPr>
            <p:cNvPr id="18472" name="Text Box 19"/>
            <p:cNvSpPr txBox="1">
              <a:spLocks noChangeArrowheads="1"/>
            </p:cNvSpPr>
            <p:nvPr/>
          </p:nvSpPr>
          <p:spPr bwMode="auto">
            <a:xfrm>
              <a:off x="1480" y="4584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3</a:t>
              </a:r>
              <a:endParaRPr lang="en-US"/>
            </a:p>
          </p:txBody>
        </p:sp>
        <p:sp>
          <p:nvSpPr>
            <p:cNvPr id="18473" name="Text Box 20"/>
            <p:cNvSpPr txBox="1">
              <a:spLocks noChangeArrowheads="1"/>
            </p:cNvSpPr>
            <p:nvPr/>
          </p:nvSpPr>
          <p:spPr bwMode="auto">
            <a:xfrm>
              <a:off x="1844" y="4680"/>
              <a:ext cx="85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4</a:t>
              </a:r>
              <a:r>
                <a:rPr lang="en-US" sz="1200"/>
                <a:t> = </a:t>
              </a:r>
              <a:r>
                <a:rPr lang="en-US" sz="1200" i="1"/>
                <a:t>v</a:t>
              </a:r>
              <a:r>
                <a:rPr lang="en-US" sz="1200" i="1" baseline="-25000"/>
                <a:t>i</a:t>
              </a:r>
              <a:r>
                <a:rPr lang="en-US" sz="1200"/>
                <a:t>  top of stack</a:t>
              </a:r>
              <a:endParaRPr lang="en-US"/>
            </a:p>
          </p:txBody>
        </p:sp>
        <p:sp>
          <p:nvSpPr>
            <p:cNvPr id="18474" name="Text Box 21"/>
            <p:cNvSpPr txBox="1">
              <a:spLocks noChangeArrowheads="1"/>
            </p:cNvSpPr>
            <p:nvPr/>
          </p:nvSpPr>
          <p:spPr bwMode="auto">
            <a:xfrm>
              <a:off x="480" y="5040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u</a:t>
              </a:r>
              <a:endParaRPr lang="en-US"/>
            </a:p>
          </p:txBody>
        </p:sp>
      </p:grpSp>
      <p:grpSp>
        <p:nvGrpSpPr>
          <p:cNvPr id="18439" name="Group 86"/>
          <p:cNvGrpSpPr>
            <a:grpSpLocks/>
          </p:cNvGrpSpPr>
          <p:nvPr/>
        </p:nvGrpSpPr>
        <p:grpSpPr bwMode="auto">
          <a:xfrm>
            <a:off x="2514600" y="3124200"/>
            <a:ext cx="3048000" cy="1717893"/>
            <a:chOff x="1661545" y="2823755"/>
            <a:chExt cx="2036763" cy="2152650"/>
          </a:xfrm>
        </p:grpSpPr>
        <p:grpSp>
          <p:nvGrpSpPr>
            <p:cNvPr id="18440" name="Group 68"/>
            <p:cNvGrpSpPr>
              <a:grpSpLocks/>
            </p:cNvGrpSpPr>
            <p:nvPr/>
          </p:nvGrpSpPr>
          <p:grpSpPr bwMode="auto">
            <a:xfrm>
              <a:off x="1661545" y="2823755"/>
              <a:ext cx="2036763" cy="2152650"/>
              <a:chOff x="1463675" y="4019550"/>
              <a:chExt cx="2036763" cy="2152650"/>
            </a:xfrm>
          </p:grpSpPr>
          <p:sp>
            <p:nvSpPr>
              <p:cNvPr id="18442" name="Line 33"/>
              <p:cNvSpPr>
                <a:spLocks noChangeShapeType="1"/>
              </p:cNvSpPr>
              <p:nvPr/>
            </p:nvSpPr>
            <p:spPr bwMode="auto">
              <a:xfrm flipH="1">
                <a:off x="1828800" y="5651500"/>
                <a:ext cx="349250" cy="4127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443" name="Group 70"/>
              <p:cNvGrpSpPr>
                <a:grpSpLocks/>
              </p:cNvGrpSpPr>
              <p:nvPr/>
            </p:nvGrpSpPr>
            <p:grpSpPr bwMode="auto">
              <a:xfrm>
                <a:off x="1463675" y="4019550"/>
                <a:ext cx="2036763" cy="2152650"/>
                <a:chOff x="1463675" y="4019550"/>
                <a:chExt cx="2036763" cy="2152650"/>
              </a:xfrm>
            </p:grpSpPr>
            <p:sp>
              <p:nvSpPr>
                <p:cNvPr id="18444" name="Line 30"/>
                <p:cNvSpPr>
                  <a:spLocks noChangeShapeType="1"/>
                </p:cNvSpPr>
                <p:nvPr/>
              </p:nvSpPr>
              <p:spPr bwMode="auto">
                <a:xfrm>
                  <a:off x="1485900" y="4648200"/>
                  <a:ext cx="25400" cy="3111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5" name="Line 31"/>
                <p:cNvSpPr>
                  <a:spLocks noChangeShapeType="1"/>
                </p:cNvSpPr>
                <p:nvPr/>
              </p:nvSpPr>
              <p:spPr bwMode="auto">
                <a:xfrm>
                  <a:off x="1492250" y="4959350"/>
                  <a:ext cx="298450" cy="3746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446" name="Group 73"/>
                <p:cNvGrpSpPr>
                  <a:grpSpLocks/>
                </p:cNvGrpSpPr>
                <p:nvPr/>
              </p:nvGrpSpPr>
              <p:grpSpPr bwMode="auto">
                <a:xfrm>
                  <a:off x="1463675" y="4019550"/>
                  <a:ext cx="2036763" cy="2152650"/>
                  <a:chOff x="1463675" y="4019550"/>
                  <a:chExt cx="2036763" cy="2152650"/>
                </a:xfrm>
              </p:grpSpPr>
              <p:sp>
                <p:nvSpPr>
                  <p:cNvPr id="18447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9475" y="5403850"/>
                    <a:ext cx="1350963" cy="2746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sz="1200" i="1"/>
                      <a:t>v</a:t>
                    </a:r>
                    <a:r>
                      <a:rPr lang="en-US" sz="1200" baseline="-25000"/>
                      <a:t>5</a:t>
                    </a:r>
                    <a:r>
                      <a:rPr lang="en-US" sz="1200"/>
                      <a:t> = </a:t>
                    </a:r>
                    <a:r>
                      <a:rPr lang="en-US" sz="1200" i="1"/>
                      <a:t>v</a:t>
                    </a:r>
                    <a:r>
                      <a:rPr lang="en-US" sz="1200" i="1" baseline="-25000"/>
                      <a:t>i</a:t>
                    </a:r>
                    <a:r>
                      <a:rPr lang="en-US" sz="1200"/>
                      <a:t>  top of stack</a:t>
                    </a:r>
                    <a:endParaRPr lang="en-US"/>
                  </a:p>
                </p:txBody>
              </p:sp>
              <p:grpSp>
                <p:nvGrpSpPr>
                  <p:cNvPr id="18448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1463675" y="4019550"/>
                    <a:ext cx="588963" cy="2152650"/>
                    <a:chOff x="1463675" y="4019550"/>
                    <a:chExt cx="588963" cy="2152650"/>
                  </a:xfrm>
                </p:grpSpPr>
                <p:sp>
                  <p:nvSpPr>
                    <p:cNvPr id="18449" name="Line 3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784350" y="5334000"/>
                      <a:ext cx="50800" cy="71755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50" name="Line 3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504950" y="4959350"/>
                      <a:ext cx="323850" cy="109855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sysDot"/>
                      <a:round/>
                      <a:headEnd type="oval" w="med" len="med"/>
                      <a:tailEnd type="oval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51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58925" y="4019550"/>
                      <a:ext cx="303213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1" hangingPunct="1"/>
                      <a:r>
                        <a:rPr lang="en-US" sz="1200" i="1"/>
                        <a:t>v</a:t>
                      </a:r>
                      <a:r>
                        <a:rPr lang="en-US" sz="1200" baseline="-25000"/>
                        <a:t>1</a:t>
                      </a:r>
                      <a:endParaRPr lang="en-US"/>
                    </a:p>
                  </p:txBody>
                </p:sp>
                <p:sp>
                  <p:nvSpPr>
                    <p:cNvPr id="18452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39875" y="4483100"/>
                      <a:ext cx="303213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1" hangingPunct="1"/>
                      <a:r>
                        <a:rPr lang="en-US" sz="1200" i="1"/>
                        <a:t>v</a:t>
                      </a:r>
                      <a:r>
                        <a:rPr lang="en-US" sz="1200" baseline="-25000"/>
                        <a:t>2</a:t>
                      </a:r>
                      <a:endParaRPr lang="en-US"/>
                    </a:p>
                  </p:txBody>
                </p:sp>
                <p:grpSp>
                  <p:nvGrpSpPr>
                    <p:cNvPr id="18453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79550" y="4171950"/>
                      <a:ext cx="357188" cy="896938"/>
                      <a:chOff x="1479550" y="4171950"/>
                      <a:chExt cx="357188" cy="896938"/>
                    </a:xfrm>
                  </p:grpSpPr>
                  <p:sp>
                    <p:nvSpPr>
                      <p:cNvPr id="18456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479550" y="4171950"/>
                        <a:ext cx="50800" cy="46355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oval" w="med" len="med"/>
                        <a:tailEnd type="oval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457" name="Text 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33525" y="4794250"/>
                        <a:ext cx="303213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sz="1200" i="1"/>
                          <a:t>v</a:t>
                        </a:r>
                        <a:r>
                          <a:rPr lang="en-US" sz="1200" baseline="-25000"/>
                          <a:t>3</a:t>
                        </a:r>
                        <a:endParaRPr lang="en-US"/>
                      </a:p>
                    </p:txBody>
                  </p:sp>
                </p:grpSp>
                <p:sp>
                  <p:nvSpPr>
                    <p:cNvPr id="18454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49425" y="5092700"/>
                      <a:ext cx="303213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1" hangingPunct="1"/>
                      <a:r>
                        <a:rPr lang="en-US" sz="1200" i="1"/>
                        <a:t>v</a:t>
                      </a:r>
                      <a:r>
                        <a:rPr lang="en-US" sz="1200" baseline="-25000"/>
                        <a:t>4</a:t>
                      </a:r>
                      <a:endParaRPr lang="en-US"/>
                    </a:p>
                  </p:txBody>
                </p:sp>
                <p:sp>
                  <p:nvSpPr>
                    <p:cNvPr id="18455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63675" y="5897563"/>
                      <a:ext cx="260350" cy="2746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1" hangingPunct="1"/>
                      <a:r>
                        <a:rPr lang="en-US" sz="1200" i="1"/>
                        <a:t>u</a:t>
                      </a:r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8441" name="Line 32"/>
            <p:cNvSpPr>
              <a:spLocks noChangeShapeType="1"/>
            </p:cNvSpPr>
            <p:nvPr/>
          </p:nvSpPr>
          <p:spPr bwMode="auto">
            <a:xfrm>
              <a:off x="2023450" y="4153625"/>
              <a:ext cx="37465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2743200" y="1524000"/>
            <a:ext cx="1887901" cy="1345897"/>
            <a:chOff x="480" y="4176"/>
            <a:chExt cx="2215" cy="1037"/>
          </a:xfrm>
        </p:grpSpPr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1008" y="4176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1"/>
                <a:t>v</a:t>
              </a:r>
              <a:r>
                <a:rPr lang="en-US" sz="1200" baseline="-25000"/>
                <a:t>1</a:t>
              </a:r>
              <a:endParaRPr lang="en-US"/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654" y="5040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990" y="4320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1178" y="4584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1470" y="4756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1826" y="4828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 flipV="1">
              <a:off x="674" y="4336"/>
              <a:ext cx="33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1010" y="4332"/>
              <a:ext cx="188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1198" y="4596"/>
              <a:ext cx="292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1486" y="4772"/>
              <a:ext cx="364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 flipV="1">
              <a:off x="666" y="4600"/>
              <a:ext cx="524" cy="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 flipV="1">
              <a:off x="674" y="4772"/>
              <a:ext cx="816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"/>
            <p:cNvSpPr>
              <a:spLocks noChangeShapeType="1"/>
            </p:cNvSpPr>
            <p:nvPr/>
          </p:nvSpPr>
          <p:spPr bwMode="auto">
            <a:xfrm flipV="1">
              <a:off x="670" y="4840"/>
              <a:ext cx="1176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1196" y="4424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1"/>
                <a:t>v</a:t>
              </a:r>
              <a:r>
                <a:rPr lang="en-US" sz="1200" baseline="-25000"/>
                <a:t>2</a:t>
              </a:r>
              <a:endParaRPr lang="en-US"/>
            </a:p>
          </p:txBody>
        </p:sp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1480" y="4584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1"/>
                <a:t>v</a:t>
              </a:r>
              <a:r>
                <a:rPr lang="en-US" sz="1200" baseline="-25000"/>
                <a:t>3</a:t>
              </a:r>
              <a:endParaRPr lang="en-US"/>
            </a:p>
          </p:txBody>
        </p:sp>
        <p:sp>
          <p:nvSpPr>
            <p:cNvPr id="60" name="Text Box 20"/>
            <p:cNvSpPr txBox="1">
              <a:spLocks noChangeArrowheads="1"/>
            </p:cNvSpPr>
            <p:nvPr/>
          </p:nvSpPr>
          <p:spPr bwMode="auto">
            <a:xfrm>
              <a:off x="1844" y="4680"/>
              <a:ext cx="85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1" dirty="0"/>
                <a:t>v</a:t>
              </a:r>
              <a:r>
                <a:rPr lang="en-US" sz="1200" baseline="-25000" dirty="0"/>
                <a:t>4</a:t>
              </a:r>
              <a:r>
                <a:rPr lang="en-US" sz="1200" dirty="0"/>
                <a:t> = </a:t>
              </a:r>
              <a:r>
                <a:rPr lang="en-US" sz="1200" i="1" dirty="0"/>
                <a:t>v</a:t>
              </a:r>
              <a:r>
                <a:rPr lang="en-US" sz="1200" i="1" baseline="-25000" dirty="0"/>
                <a:t>i</a:t>
              </a:r>
              <a:r>
                <a:rPr lang="en-US" sz="1200" dirty="0"/>
                <a:t>  top of stack</a:t>
              </a:r>
              <a:endParaRPr lang="en-US" dirty="0"/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480" y="5040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1"/>
                <a:t>u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2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022350" y="1023938"/>
            <a:ext cx="105477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tabLst>
                <a:tab pos="342900" algn="l"/>
                <a:tab pos="1485900" algn="l"/>
                <a:tab pos="4516438" algn="l"/>
              </a:tabLst>
            </a:pPr>
            <a:r>
              <a:rPr lang="en-US" sz="1800" b="1" dirty="0" smtClean="0"/>
              <a:t>Example</a:t>
            </a:r>
            <a:endParaRPr lang="en-US" sz="1800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1" y="171450"/>
            <a:ext cx="8305800" cy="471488"/>
          </a:xfrm>
          <a:noFill/>
        </p:spPr>
        <p:txBody>
          <a:bodyPr/>
          <a:lstStyle/>
          <a:p>
            <a:r>
              <a:rPr lang="en-US" sz="4000" b="1" dirty="0" smtClean="0">
                <a:latin typeface="Arial" charset="0"/>
              </a:rPr>
              <a:t>Constrained triangulation</a:t>
            </a:r>
          </a:p>
        </p:txBody>
      </p:sp>
      <p:grpSp>
        <p:nvGrpSpPr>
          <p:cNvPr id="19461" name="Group 37"/>
          <p:cNvGrpSpPr>
            <a:grpSpLocks/>
          </p:cNvGrpSpPr>
          <p:nvPr/>
        </p:nvGrpSpPr>
        <p:grpSpPr bwMode="auto">
          <a:xfrm>
            <a:off x="1327150" y="1069975"/>
            <a:ext cx="2897188" cy="2773363"/>
            <a:chOff x="144" y="898"/>
            <a:chExt cx="1369" cy="2330"/>
          </a:xfrm>
        </p:grpSpPr>
        <p:sp>
          <p:nvSpPr>
            <p:cNvPr id="19516" name="Text Box 38"/>
            <p:cNvSpPr txBox="1">
              <a:spLocks noChangeArrowheads="1"/>
            </p:cNvSpPr>
            <p:nvPr/>
          </p:nvSpPr>
          <p:spPr bwMode="auto">
            <a:xfrm>
              <a:off x="912" y="898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1</a:t>
              </a:r>
              <a:endParaRPr lang="en-US"/>
            </a:p>
          </p:txBody>
        </p:sp>
        <p:grpSp>
          <p:nvGrpSpPr>
            <p:cNvPr id="19517" name="Group 39"/>
            <p:cNvGrpSpPr>
              <a:grpSpLocks/>
            </p:cNvGrpSpPr>
            <p:nvPr/>
          </p:nvGrpSpPr>
          <p:grpSpPr bwMode="auto">
            <a:xfrm>
              <a:off x="144" y="1046"/>
              <a:ext cx="1369" cy="2182"/>
              <a:chOff x="144" y="1046"/>
              <a:chExt cx="1369" cy="2182"/>
            </a:xfrm>
          </p:grpSpPr>
          <p:sp>
            <p:nvSpPr>
              <p:cNvPr id="19518" name="Oval 40"/>
              <p:cNvSpPr>
                <a:spLocks noChangeArrowheads="1"/>
              </p:cNvSpPr>
              <p:nvPr/>
            </p:nvSpPr>
            <p:spPr bwMode="auto">
              <a:xfrm>
                <a:off x="1078" y="3048"/>
                <a:ext cx="32" cy="32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9" name="Text Box 41"/>
              <p:cNvSpPr txBox="1">
                <a:spLocks noChangeArrowheads="1"/>
              </p:cNvSpPr>
              <p:nvPr/>
            </p:nvSpPr>
            <p:spPr bwMode="auto">
              <a:xfrm>
                <a:off x="144" y="2995"/>
                <a:ext cx="33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1, initial</a:t>
                </a:r>
                <a:endParaRPr lang="en-US"/>
              </a:p>
            </p:txBody>
          </p:sp>
          <p:sp>
            <p:nvSpPr>
              <p:cNvPr id="19520" name="Oval 42"/>
              <p:cNvSpPr>
                <a:spLocks noChangeArrowheads="1"/>
              </p:cNvSpPr>
              <p:nvPr/>
            </p:nvSpPr>
            <p:spPr bwMode="auto">
              <a:xfrm>
                <a:off x="1481" y="1709"/>
                <a:ext cx="32" cy="32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1" name="Oval 43"/>
              <p:cNvSpPr>
                <a:spLocks noChangeArrowheads="1"/>
              </p:cNvSpPr>
              <p:nvPr/>
            </p:nvSpPr>
            <p:spPr bwMode="auto">
              <a:xfrm>
                <a:off x="1165" y="1594"/>
                <a:ext cx="32" cy="32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2" name="Oval 44"/>
              <p:cNvSpPr>
                <a:spLocks noChangeArrowheads="1"/>
              </p:cNvSpPr>
              <p:nvPr/>
            </p:nvSpPr>
            <p:spPr bwMode="auto">
              <a:xfrm>
                <a:off x="1026" y="1373"/>
                <a:ext cx="32" cy="32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3" name="Oval 45"/>
              <p:cNvSpPr>
                <a:spLocks noChangeArrowheads="1"/>
              </p:cNvSpPr>
              <p:nvPr/>
            </p:nvSpPr>
            <p:spPr bwMode="auto">
              <a:xfrm>
                <a:off x="915" y="1046"/>
                <a:ext cx="32" cy="32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4" name="Oval 46"/>
              <p:cNvSpPr>
                <a:spLocks noChangeArrowheads="1"/>
              </p:cNvSpPr>
              <p:nvPr/>
            </p:nvSpPr>
            <p:spPr bwMode="auto">
              <a:xfrm>
                <a:off x="981" y="1829"/>
                <a:ext cx="32" cy="32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5" name="Oval 47"/>
              <p:cNvSpPr>
                <a:spLocks noChangeArrowheads="1"/>
              </p:cNvSpPr>
              <p:nvPr/>
            </p:nvSpPr>
            <p:spPr bwMode="auto">
              <a:xfrm>
                <a:off x="1112" y="2064"/>
                <a:ext cx="32" cy="32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6" name="Oval 48"/>
              <p:cNvSpPr>
                <a:spLocks noChangeArrowheads="1"/>
              </p:cNvSpPr>
              <p:nvPr/>
            </p:nvSpPr>
            <p:spPr bwMode="auto">
              <a:xfrm>
                <a:off x="838" y="2395"/>
                <a:ext cx="32" cy="32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7" name="Oval 49"/>
              <p:cNvSpPr>
                <a:spLocks noChangeArrowheads="1"/>
              </p:cNvSpPr>
              <p:nvPr/>
            </p:nvSpPr>
            <p:spPr bwMode="auto">
              <a:xfrm>
                <a:off x="291" y="2578"/>
                <a:ext cx="32" cy="32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8" name="Oval 50"/>
              <p:cNvSpPr>
                <a:spLocks noChangeArrowheads="1"/>
              </p:cNvSpPr>
              <p:nvPr/>
            </p:nvSpPr>
            <p:spPr bwMode="auto">
              <a:xfrm>
                <a:off x="795" y="2703"/>
                <a:ext cx="32" cy="32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9" name="Freeform 51"/>
              <p:cNvSpPr>
                <a:spLocks/>
              </p:cNvSpPr>
              <p:nvPr/>
            </p:nvSpPr>
            <p:spPr bwMode="auto">
              <a:xfrm>
                <a:off x="302" y="1061"/>
                <a:ext cx="1196" cy="2006"/>
              </a:xfrm>
              <a:custGeom>
                <a:avLst/>
                <a:gdLst>
                  <a:gd name="T0" fmla="*/ 788 w 1196"/>
                  <a:gd name="T1" fmla="*/ 2006 h 2006"/>
                  <a:gd name="T2" fmla="*/ 1196 w 1196"/>
                  <a:gd name="T3" fmla="*/ 667 h 2006"/>
                  <a:gd name="T4" fmla="*/ 888 w 1196"/>
                  <a:gd name="T5" fmla="*/ 547 h 2006"/>
                  <a:gd name="T6" fmla="*/ 744 w 1196"/>
                  <a:gd name="T7" fmla="*/ 336 h 2006"/>
                  <a:gd name="T8" fmla="*/ 639 w 1196"/>
                  <a:gd name="T9" fmla="*/ 0 h 2006"/>
                  <a:gd name="T10" fmla="*/ 696 w 1196"/>
                  <a:gd name="T11" fmla="*/ 773 h 2006"/>
                  <a:gd name="T12" fmla="*/ 821 w 1196"/>
                  <a:gd name="T13" fmla="*/ 1017 h 2006"/>
                  <a:gd name="T14" fmla="*/ 552 w 1196"/>
                  <a:gd name="T15" fmla="*/ 1349 h 2006"/>
                  <a:gd name="T16" fmla="*/ 0 w 1196"/>
                  <a:gd name="T17" fmla="*/ 1536 h 2006"/>
                  <a:gd name="T18" fmla="*/ 514 w 1196"/>
                  <a:gd name="T19" fmla="*/ 1656 h 2006"/>
                  <a:gd name="T20" fmla="*/ 788 w 1196"/>
                  <a:gd name="T21" fmla="*/ 2006 h 20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196" h="2006">
                    <a:moveTo>
                      <a:pt x="788" y="2006"/>
                    </a:moveTo>
                    <a:lnTo>
                      <a:pt x="1196" y="667"/>
                    </a:lnTo>
                    <a:lnTo>
                      <a:pt x="888" y="547"/>
                    </a:lnTo>
                    <a:lnTo>
                      <a:pt x="744" y="336"/>
                    </a:lnTo>
                    <a:lnTo>
                      <a:pt x="639" y="0"/>
                    </a:lnTo>
                    <a:lnTo>
                      <a:pt x="696" y="773"/>
                    </a:lnTo>
                    <a:lnTo>
                      <a:pt x="821" y="1017"/>
                    </a:lnTo>
                    <a:lnTo>
                      <a:pt x="552" y="1349"/>
                    </a:lnTo>
                    <a:lnTo>
                      <a:pt x="0" y="1536"/>
                    </a:lnTo>
                    <a:lnTo>
                      <a:pt x="514" y="1656"/>
                    </a:lnTo>
                    <a:lnTo>
                      <a:pt x="788" y="2006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0" name="Text Box 52"/>
              <p:cNvSpPr txBox="1">
                <a:spLocks noChangeArrowheads="1"/>
              </p:cNvSpPr>
              <p:nvPr/>
            </p:nvSpPr>
            <p:spPr bwMode="auto">
              <a:xfrm>
                <a:off x="1027" y="1224"/>
                <a:ext cx="1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200" i="1"/>
                  <a:t>v</a:t>
                </a:r>
                <a:r>
                  <a:rPr lang="en-US" sz="1200" baseline="-25000"/>
                  <a:t>2</a:t>
                </a:r>
                <a:endParaRPr lang="en-US"/>
              </a:p>
            </p:txBody>
          </p:sp>
          <p:sp>
            <p:nvSpPr>
              <p:cNvPr id="19531" name="Text Box 53"/>
              <p:cNvSpPr txBox="1">
                <a:spLocks noChangeArrowheads="1"/>
              </p:cNvSpPr>
              <p:nvPr/>
            </p:nvSpPr>
            <p:spPr bwMode="auto">
              <a:xfrm>
                <a:off x="1171" y="1454"/>
                <a:ext cx="12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200" i="1"/>
                  <a:t>u</a:t>
                </a:r>
                <a:endParaRPr lang="en-US"/>
              </a:p>
            </p:txBody>
          </p:sp>
        </p:grpSp>
      </p:grpSp>
      <p:grpSp>
        <p:nvGrpSpPr>
          <p:cNvPr id="19462" name="Group 56"/>
          <p:cNvGrpSpPr>
            <a:grpSpLocks/>
          </p:cNvGrpSpPr>
          <p:nvPr/>
        </p:nvGrpSpPr>
        <p:grpSpPr bwMode="auto">
          <a:xfrm>
            <a:off x="5564188" y="1063625"/>
            <a:ext cx="2589212" cy="2773363"/>
            <a:chOff x="2165" y="893"/>
            <a:chExt cx="1449" cy="2330"/>
          </a:xfrm>
        </p:grpSpPr>
        <p:sp>
          <p:nvSpPr>
            <p:cNvPr id="19500" name="Text Box 17"/>
            <p:cNvSpPr txBox="1">
              <a:spLocks noChangeArrowheads="1"/>
            </p:cNvSpPr>
            <p:nvPr/>
          </p:nvSpPr>
          <p:spPr bwMode="auto">
            <a:xfrm>
              <a:off x="2933" y="893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1</a:t>
              </a:r>
              <a:endParaRPr lang="en-US"/>
            </a:p>
          </p:txBody>
        </p:sp>
        <p:sp>
          <p:nvSpPr>
            <p:cNvPr id="19501" name="Oval 5"/>
            <p:cNvSpPr>
              <a:spLocks noChangeArrowheads="1"/>
            </p:cNvSpPr>
            <p:nvPr/>
          </p:nvSpPr>
          <p:spPr bwMode="auto">
            <a:xfrm>
              <a:off x="3099" y="3043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Text Box 6"/>
            <p:cNvSpPr txBox="1">
              <a:spLocks noChangeArrowheads="1"/>
            </p:cNvSpPr>
            <p:nvPr/>
          </p:nvSpPr>
          <p:spPr bwMode="auto">
            <a:xfrm>
              <a:off x="2165" y="2990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/>
                <a:t>2, Case (ii)</a:t>
              </a:r>
              <a:endParaRPr lang="en-US"/>
            </a:p>
          </p:txBody>
        </p:sp>
        <p:sp>
          <p:nvSpPr>
            <p:cNvPr id="19503" name="Oval 7"/>
            <p:cNvSpPr>
              <a:spLocks noChangeArrowheads="1"/>
            </p:cNvSpPr>
            <p:nvPr/>
          </p:nvSpPr>
          <p:spPr bwMode="auto">
            <a:xfrm>
              <a:off x="3502" y="1704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Oval 8"/>
            <p:cNvSpPr>
              <a:spLocks noChangeArrowheads="1"/>
            </p:cNvSpPr>
            <p:nvPr/>
          </p:nvSpPr>
          <p:spPr bwMode="auto">
            <a:xfrm>
              <a:off x="3186" y="1589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Oval 9"/>
            <p:cNvSpPr>
              <a:spLocks noChangeArrowheads="1"/>
            </p:cNvSpPr>
            <p:nvPr/>
          </p:nvSpPr>
          <p:spPr bwMode="auto">
            <a:xfrm>
              <a:off x="3047" y="1368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Oval 10"/>
            <p:cNvSpPr>
              <a:spLocks noChangeArrowheads="1"/>
            </p:cNvSpPr>
            <p:nvPr/>
          </p:nvSpPr>
          <p:spPr bwMode="auto">
            <a:xfrm>
              <a:off x="2936" y="1041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Oval 11"/>
            <p:cNvSpPr>
              <a:spLocks noChangeArrowheads="1"/>
            </p:cNvSpPr>
            <p:nvPr/>
          </p:nvSpPr>
          <p:spPr bwMode="auto">
            <a:xfrm>
              <a:off x="3002" y="1824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Oval 12"/>
            <p:cNvSpPr>
              <a:spLocks noChangeArrowheads="1"/>
            </p:cNvSpPr>
            <p:nvPr/>
          </p:nvSpPr>
          <p:spPr bwMode="auto">
            <a:xfrm>
              <a:off x="3133" y="2059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Oval 13"/>
            <p:cNvSpPr>
              <a:spLocks noChangeArrowheads="1"/>
            </p:cNvSpPr>
            <p:nvPr/>
          </p:nvSpPr>
          <p:spPr bwMode="auto">
            <a:xfrm>
              <a:off x="2859" y="2390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Oval 14"/>
            <p:cNvSpPr>
              <a:spLocks noChangeArrowheads="1"/>
            </p:cNvSpPr>
            <p:nvPr/>
          </p:nvSpPr>
          <p:spPr bwMode="auto">
            <a:xfrm>
              <a:off x="2312" y="2573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Oval 15"/>
            <p:cNvSpPr>
              <a:spLocks noChangeArrowheads="1"/>
            </p:cNvSpPr>
            <p:nvPr/>
          </p:nvSpPr>
          <p:spPr bwMode="auto">
            <a:xfrm>
              <a:off x="2816" y="2698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Freeform 16"/>
            <p:cNvSpPr>
              <a:spLocks/>
            </p:cNvSpPr>
            <p:nvPr/>
          </p:nvSpPr>
          <p:spPr bwMode="auto">
            <a:xfrm>
              <a:off x="2323" y="1056"/>
              <a:ext cx="1196" cy="2006"/>
            </a:xfrm>
            <a:custGeom>
              <a:avLst/>
              <a:gdLst>
                <a:gd name="T0" fmla="*/ 788 w 1196"/>
                <a:gd name="T1" fmla="*/ 2006 h 2006"/>
                <a:gd name="T2" fmla="*/ 1196 w 1196"/>
                <a:gd name="T3" fmla="*/ 667 h 2006"/>
                <a:gd name="T4" fmla="*/ 888 w 1196"/>
                <a:gd name="T5" fmla="*/ 547 h 2006"/>
                <a:gd name="T6" fmla="*/ 744 w 1196"/>
                <a:gd name="T7" fmla="*/ 336 h 2006"/>
                <a:gd name="T8" fmla="*/ 639 w 1196"/>
                <a:gd name="T9" fmla="*/ 0 h 2006"/>
                <a:gd name="T10" fmla="*/ 696 w 1196"/>
                <a:gd name="T11" fmla="*/ 773 h 2006"/>
                <a:gd name="T12" fmla="*/ 821 w 1196"/>
                <a:gd name="T13" fmla="*/ 1017 h 2006"/>
                <a:gd name="T14" fmla="*/ 552 w 1196"/>
                <a:gd name="T15" fmla="*/ 1349 h 2006"/>
                <a:gd name="T16" fmla="*/ 0 w 1196"/>
                <a:gd name="T17" fmla="*/ 1536 h 2006"/>
                <a:gd name="T18" fmla="*/ 514 w 1196"/>
                <a:gd name="T19" fmla="*/ 1656 h 2006"/>
                <a:gd name="T20" fmla="*/ 788 w 1196"/>
                <a:gd name="T21" fmla="*/ 2006 h 20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96" h="2006">
                  <a:moveTo>
                    <a:pt x="788" y="2006"/>
                  </a:moveTo>
                  <a:lnTo>
                    <a:pt x="1196" y="667"/>
                  </a:lnTo>
                  <a:lnTo>
                    <a:pt x="888" y="547"/>
                  </a:lnTo>
                  <a:lnTo>
                    <a:pt x="744" y="336"/>
                  </a:lnTo>
                  <a:lnTo>
                    <a:pt x="639" y="0"/>
                  </a:lnTo>
                  <a:lnTo>
                    <a:pt x="696" y="773"/>
                  </a:lnTo>
                  <a:lnTo>
                    <a:pt x="821" y="1017"/>
                  </a:lnTo>
                  <a:lnTo>
                    <a:pt x="552" y="1349"/>
                  </a:lnTo>
                  <a:lnTo>
                    <a:pt x="0" y="1536"/>
                  </a:lnTo>
                  <a:lnTo>
                    <a:pt x="514" y="1656"/>
                  </a:lnTo>
                  <a:lnTo>
                    <a:pt x="788" y="2006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3" name="Text Box 18"/>
            <p:cNvSpPr txBox="1">
              <a:spLocks noChangeArrowheads="1"/>
            </p:cNvSpPr>
            <p:nvPr/>
          </p:nvSpPr>
          <p:spPr bwMode="auto">
            <a:xfrm>
              <a:off x="3048" y="1219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2</a:t>
              </a:r>
              <a:endParaRPr lang="en-US"/>
            </a:p>
          </p:txBody>
        </p:sp>
        <p:sp>
          <p:nvSpPr>
            <p:cNvPr id="19514" name="Text Box 54"/>
            <p:cNvSpPr txBox="1">
              <a:spLocks noChangeArrowheads="1"/>
            </p:cNvSpPr>
            <p:nvPr/>
          </p:nvSpPr>
          <p:spPr bwMode="auto">
            <a:xfrm>
              <a:off x="3490" y="1564"/>
              <a:ext cx="1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u</a:t>
              </a:r>
              <a:endParaRPr lang="en-US"/>
            </a:p>
          </p:txBody>
        </p:sp>
        <p:sp>
          <p:nvSpPr>
            <p:cNvPr id="19515" name="Text Box 55"/>
            <p:cNvSpPr txBox="1">
              <a:spLocks noChangeArrowheads="1"/>
            </p:cNvSpPr>
            <p:nvPr/>
          </p:nvSpPr>
          <p:spPr bwMode="auto">
            <a:xfrm>
              <a:off x="3188" y="1440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3</a:t>
              </a:r>
              <a:endParaRPr lang="en-US"/>
            </a:p>
          </p:txBody>
        </p:sp>
      </p:grpSp>
      <p:grpSp>
        <p:nvGrpSpPr>
          <p:cNvPr id="19463" name="Group 93"/>
          <p:cNvGrpSpPr>
            <a:grpSpLocks/>
          </p:cNvGrpSpPr>
          <p:nvPr/>
        </p:nvGrpSpPr>
        <p:grpSpPr bwMode="auto">
          <a:xfrm>
            <a:off x="1203325" y="3800475"/>
            <a:ext cx="3151188" cy="2774950"/>
            <a:chOff x="144" y="3192"/>
            <a:chExt cx="1489" cy="2330"/>
          </a:xfrm>
        </p:grpSpPr>
        <p:sp>
          <p:nvSpPr>
            <p:cNvPr id="19483" name="Text Box 58"/>
            <p:cNvSpPr txBox="1">
              <a:spLocks noChangeArrowheads="1"/>
            </p:cNvSpPr>
            <p:nvPr/>
          </p:nvSpPr>
          <p:spPr bwMode="auto">
            <a:xfrm>
              <a:off x="912" y="3192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1</a:t>
              </a:r>
              <a:endParaRPr lang="en-US"/>
            </a:p>
          </p:txBody>
        </p:sp>
        <p:sp>
          <p:nvSpPr>
            <p:cNvPr id="19484" name="Oval 59"/>
            <p:cNvSpPr>
              <a:spLocks noChangeArrowheads="1"/>
            </p:cNvSpPr>
            <p:nvPr/>
          </p:nvSpPr>
          <p:spPr bwMode="auto">
            <a:xfrm>
              <a:off x="1078" y="5342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Text Box 60"/>
            <p:cNvSpPr txBox="1">
              <a:spLocks noChangeArrowheads="1"/>
            </p:cNvSpPr>
            <p:nvPr/>
          </p:nvSpPr>
          <p:spPr bwMode="auto">
            <a:xfrm>
              <a:off x="144" y="5289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/>
                <a:t>3, Case (ii)</a:t>
              </a:r>
              <a:endParaRPr lang="en-US"/>
            </a:p>
          </p:txBody>
        </p:sp>
        <p:sp>
          <p:nvSpPr>
            <p:cNvPr id="19486" name="Oval 61"/>
            <p:cNvSpPr>
              <a:spLocks noChangeArrowheads="1"/>
            </p:cNvSpPr>
            <p:nvPr/>
          </p:nvSpPr>
          <p:spPr bwMode="auto">
            <a:xfrm>
              <a:off x="1481" y="4003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62"/>
            <p:cNvSpPr>
              <a:spLocks noChangeArrowheads="1"/>
            </p:cNvSpPr>
            <p:nvPr/>
          </p:nvSpPr>
          <p:spPr bwMode="auto">
            <a:xfrm>
              <a:off x="1165" y="3888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Oval 63"/>
            <p:cNvSpPr>
              <a:spLocks noChangeArrowheads="1"/>
            </p:cNvSpPr>
            <p:nvPr/>
          </p:nvSpPr>
          <p:spPr bwMode="auto">
            <a:xfrm>
              <a:off x="1026" y="3667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Oval 64"/>
            <p:cNvSpPr>
              <a:spLocks noChangeArrowheads="1"/>
            </p:cNvSpPr>
            <p:nvPr/>
          </p:nvSpPr>
          <p:spPr bwMode="auto">
            <a:xfrm>
              <a:off x="915" y="3340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Oval 65"/>
            <p:cNvSpPr>
              <a:spLocks noChangeArrowheads="1"/>
            </p:cNvSpPr>
            <p:nvPr/>
          </p:nvSpPr>
          <p:spPr bwMode="auto">
            <a:xfrm>
              <a:off x="981" y="4123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Oval 66"/>
            <p:cNvSpPr>
              <a:spLocks noChangeArrowheads="1"/>
            </p:cNvSpPr>
            <p:nvPr/>
          </p:nvSpPr>
          <p:spPr bwMode="auto">
            <a:xfrm>
              <a:off x="1112" y="4358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Oval 67"/>
            <p:cNvSpPr>
              <a:spLocks noChangeArrowheads="1"/>
            </p:cNvSpPr>
            <p:nvPr/>
          </p:nvSpPr>
          <p:spPr bwMode="auto">
            <a:xfrm>
              <a:off x="838" y="4689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Oval 68"/>
            <p:cNvSpPr>
              <a:spLocks noChangeArrowheads="1"/>
            </p:cNvSpPr>
            <p:nvPr/>
          </p:nvSpPr>
          <p:spPr bwMode="auto">
            <a:xfrm>
              <a:off x="291" y="4872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Oval 69"/>
            <p:cNvSpPr>
              <a:spLocks noChangeArrowheads="1"/>
            </p:cNvSpPr>
            <p:nvPr/>
          </p:nvSpPr>
          <p:spPr bwMode="auto">
            <a:xfrm>
              <a:off x="795" y="4997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Freeform 70"/>
            <p:cNvSpPr>
              <a:spLocks/>
            </p:cNvSpPr>
            <p:nvPr/>
          </p:nvSpPr>
          <p:spPr bwMode="auto">
            <a:xfrm>
              <a:off x="302" y="3355"/>
              <a:ext cx="1196" cy="2006"/>
            </a:xfrm>
            <a:custGeom>
              <a:avLst/>
              <a:gdLst>
                <a:gd name="T0" fmla="*/ 788 w 1196"/>
                <a:gd name="T1" fmla="*/ 2006 h 2006"/>
                <a:gd name="T2" fmla="*/ 1196 w 1196"/>
                <a:gd name="T3" fmla="*/ 667 h 2006"/>
                <a:gd name="T4" fmla="*/ 888 w 1196"/>
                <a:gd name="T5" fmla="*/ 547 h 2006"/>
                <a:gd name="T6" fmla="*/ 744 w 1196"/>
                <a:gd name="T7" fmla="*/ 336 h 2006"/>
                <a:gd name="T8" fmla="*/ 639 w 1196"/>
                <a:gd name="T9" fmla="*/ 0 h 2006"/>
                <a:gd name="T10" fmla="*/ 696 w 1196"/>
                <a:gd name="T11" fmla="*/ 773 h 2006"/>
                <a:gd name="T12" fmla="*/ 821 w 1196"/>
                <a:gd name="T13" fmla="*/ 1017 h 2006"/>
                <a:gd name="T14" fmla="*/ 552 w 1196"/>
                <a:gd name="T15" fmla="*/ 1349 h 2006"/>
                <a:gd name="T16" fmla="*/ 0 w 1196"/>
                <a:gd name="T17" fmla="*/ 1536 h 2006"/>
                <a:gd name="T18" fmla="*/ 514 w 1196"/>
                <a:gd name="T19" fmla="*/ 1656 h 2006"/>
                <a:gd name="T20" fmla="*/ 788 w 1196"/>
                <a:gd name="T21" fmla="*/ 2006 h 20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96" h="2006">
                  <a:moveTo>
                    <a:pt x="788" y="2006"/>
                  </a:moveTo>
                  <a:lnTo>
                    <a:pt x="1196" y="667"/>
                  </a:lnTo>
                  <a:lnTo>
                    <a:pt x="888" y="547"/>
                  </a:lnTo>
                  <a:lnTo>
                    <a:pt x="744" y="336"/>
                  </a:lnTo>
                  <a:lnTo>
                    <a:pt x="639" y="0"/>
                  </a:lnTo>
                  <a:lnTo>
                    <a:pt x="696" y="773"/>
                  </a:lnTo>
                  <a:lnTo>
                    <a:pt x="821" y="1017"/>
                  </a:lnTo>
                  <a:lnTo>
                    <a:pt x="552" y="1349"/>
                  </a:lnTo>
                  <a:lnTo>
                    <a:pt x="0" y="1536"/>
                  </a:lnTo>
                  <a:lnTo>
                    <a:pt x="514" y="1656"/>
                  </a:lnTo>
                  <a:lnTo>
                    <a:pt x="788" y="2006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Text Box 71"/>
            <p:cNvSpPr txBox="1">
              <a:spLocks noChangeArrowheads="1"/>
            </p:cNvSpPr>
            <p:nvPr/>
          </p:nvSpPr>
          <p:spPr bwMode="auto">
            <a:xfrm>
              <a:off x="1027" y="3518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2</a:t>
              </a:r>
              <a:endParaRPr lang="en-US"/>
            </a:p>
          </p:txBody>
        </p:sp>
        <p:sp>
          <p:nvSpPr>
            <p:cNvPr id="19497" name="Text Box 73"/>
            <p:cNvSpPr txBox="1">
              <a:spLocks noChangeArrowheads="1"/>
            </p:cNvSpPr>
            <p:nvPr/>
          </p:nvSpPr>
          <p:spPr bwMode="auto">
            <a:xfrm>
              <a:off x="1167" y="3739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3</a:t>
              </a:r>
              <a:endParaRPr lang="en-US"/>
            </a:p>
          </p:txBody>
        </p:sp>
        <p:sp>
          <p:nvSpPr>
            <p:cNvPr id="19498" name="Text Box 91"/>
            <p:cNvSpPr txBox="1">
              <a:spLocks noChangeArrowheads="1"/>
            </p:cNvSpPr>
            <p:nvPr/>
          </p:nvSpPr>
          <p:spPr bwMode="auto">
            <a:xfrm>
              <a:off x="807" y="4045"/>
              <a:ext cx="1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u</a:t>
              </a:r>
              <a:endParaRPr lang="en-US"/>
            </a:p>
          </p:txBody>
        </p:sp>
        <p:sp>
          <p:nvSpPr>
            <p:cNvPr id="19499" name="Text Box 92"/>
            <p:cNvSpPr txBox="1">
              <a:spLocks noChangeArrowheads="1"/>
            </p:cNvSpPr>
            <p:nvPr/>
          </p:nvSpPr>
          <p:spPr bwMode="auto">
            <a:xfrm>
              <a:off x="1489" y="3878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4</a:t>
              </a:r>
              <a:endParaRPr lang="en-US"/>
            </a:p>
          </p:txBody>
        </p:sp>
      </p:grpSp>
      <p:grpSp>
        <p:nvGrpSpPr>
          <p:cNvPr id="19464" name="Group 115"/>
          <p:cNvGrpSpPr>
            <a:grpSpLocks/>
          </p:cNvGrpSpPr>
          <p:nvPr/>
        </p:nvGrpSpPr>
        <p:grpSpPr bwMode="auto">
          <a:xfrm>
            <a:off x="4622800" y="3987800"/>
            <a:ext cx="3151188" cy="2598738"/>
            <a:chOff x="2184" y="3350"/>
            <a:chExt cx="1489" cy="2182"/>
          </a:xfrm>
        </p:grpSpPr>
        <p:sp>
          <p:nvSpPr>
            <p:cNvPr id="19465" name="Oval 96"/>
            <p:cNvSpPr>
              <a:spLocks noChangeArrowheads="1"/>
            </p:cNvSpPr>
            <p:nvPr/>
          </p:nvSpPr>
          <p:spPr bwMode="auto">
            <a:xfrm>
              <a:off x="3118" y="5352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Text Box 97"/>
            <p:cNvSpPr txBox="1">
              <a:spLocks noChangeArrowheads="1"/>
            </p:cNvSpPr>
            <p:nvPr/>
          </p:nvSpPr>
          <p:spPr bwMode="auto">
            <a:xfrm>
              <a:off x="2184" y="5299"/>
              <a:ext cx="3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/>
                <a:t>4, Case (i)</a:t>
              </a:r>
              <a:endParaRPr lang="en-US"/>
            </a:p>
          </p:txBody>
        </p:sp>
        <p:sp>
          <p:nvSpPr>
            <p:cNvPr id="19467" name="Oval 98"/>
            <p:cNvSpPr>
              <a:spLocks noChangeArrowheads="1"/>
            </p:cNvSpPr>
            <p:nvPr/>
          </p:nvSpPr>
          <p:spPr bwMode="auto">
            <a:xfrm>
              <a:off x="3521" y="4013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Oval 99"/>
            <p:cNvSpPr>
              <a:spLocks noChangeArrowheads="1"/>
            </p:cNvSpPr>
            <p:nvPr/>
          </p:nvSpPr>
          <p:spPr bwMode="auto">
            <a:xfrm>
              <a:off x="3205" y="3898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Oval 100"/>
            <p:cNvSpPr>
              <a:spLocks noChangeArrowheads="1"/>
            </p:cNvSpPr>
            <p:nvPr/>
          </p:nvSpPr>
          <p:spPr bwMode="auto">
            <a:xfrm>
              <a:off x="3066" y="3677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Oval 101"/>
            <p:cNvSpPr>
              <a:spLocks noChangeArrowheads="1"/>
            </p:cNvSpPr>
            <p:nvPr/>
          </p:nvSpPr>
          <p:spPr bwMode="auto">
            <a:xfrm>
              <a:off x="2955" y="3350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Oval 102"/>
            <p:cNvSpPr>
              <a:spLocks noChangeArrowheads="1"/>
            </p:cNvSpPr>
            <p:nvPr/>
          </p:nvSpPr>
          <p:spPr bwMode="auto">
            <a:xfrm>
              <a:off x="3021" y="4133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Oval 103"/>
            <p:cNvSpPr>
              <a:spLocks noChangeArrowheads="1"/>
            </p:cNvSpPr>
            <p:nvPr/>
          </p:nvSpPr>
          <p:spPr bwMode="auto">
            <a:xfrm>
              <a:off x="3152" y="4368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Oval 104"/>
            <p:cNvSpPr>
              <a:spLocks noChangeArrowheads="1"/>
            </p:cNvSpPr>
            <p:nvPr/>
          </p:nvSpPr>
          <p:spPr bwMode="auto">
            <a:xfrm>
              <a:off x="2878" y="4699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Oval 105"/>
            <p:cNvSpPr>
              <a:spLocks noChangeArrowheads="1"/>
            </p:cNvSpPr>
            <p:nvPr/>
          </p:nvSpPr>
          <p:spPr bwMode="auto">
            <a:xfrm>
              <a:off x="2331" y="4882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Oval 106"/>
            <p:cNvSpPr>
              <a:spLocks noChangeArrowheads="1"/>
            </p:cNvSpPr>
            <p:nvPr/>
          </p:nvSpPr>
          <p:spPr bwMode="auto">
            <a:xfrm>
              <a:off x="2835" y="5007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Freeform 107"/>
            <p:cNvSpPr>
              <a:spLocks/>
            </p:cNvSpPr>
            <p:nvPr/>
          </p:nvSpPr>
          <p:spPr bwMode="auto">
            <a:xfrm>
              <a:off x="2342" y="3365"/>
              <a:ext cx="1196" cy="2006"/>
            </a:xfrm>
            <a:custGeom>
              <a:avLst/>
              <a:gdLst>
                <a:gd name="T0" fmla="*/ 788 w 1196"/>
                <a:gd name="T1" fmla="*/ 2006 h 2006"/>
                <a:gd name="T2" fmla="*/ 1196 w 1196"/>
                <a:gd name="T3" fmla="*/ 667 h 2006"/>
                <a:gd name="T4" fmla="*/ 888 w 1196"/>
                <a:gd name="T5" fmla="*/ 547 h 2006"/>
                <a:gd name="T6" fmla="*/ 744 w 1196"/>
                <a:gd name="T7" fmla="*/ 336 h 2006"/>
                <a:gd name="T8" fmla="*/ 639 w 1196"/>
                <a:gd name="T9" fmla="*/ 0 h 2006"/>
                <a:gd name="T10" fmla="*/ 696 w 1196"/>
                <a:gd name="T11" fmla="*/ 773 h 2006"/>
                <a:gd name="T12" fmla="*/ 821 w 1196"/>
                <a:gd name="T13" fmla="*/ 1017 h 2006"/>
                <a:gd name="T14" fmla="*/ 552 w 1196"/>
                <a:gd name="T15" fmla="*/ 1349 h 2006"/>
                <a:gd name="T16" fmla="*/ 0 w 1196"/>
                <a:gd name="T17" fmla="*/ 1536 h 2006"/>
                <a:gd name="T18" fmla="*/ 514 w 1196"/>
                <a:gd name="T19" fmla="*/ 1656 h 2006"/>
                <a:gd name="T20" fmla="*/ 788 w 1196"/>
                <a:gd name="T21" fmla="*/ 2006 h 20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96" h="2006">
                  <a:moveTo>
                    <a:pt x="788" y="2006"/>
                  </a:moveTo>
                  <a:lnTo>
                    <a:pt x="1196" y="667"/>
                  </a:lnTo>
                  <a:lnTo>
                    <a:pt x="888" y="547"/>
                  </a:lnTo>
                  <a:lnTo>
                    <a:pt x="744" y="336"/>
                  </a:lnTo>
                  <a:lnTo>
                    <a:pt x="639" y="0"/>
                  </a:lnTo>
                  <a:lnTo>
                    <a:pt x="696" y="773"/>
                  </a:lnTo>
                  <a:lnTo>
                    <a:pt x="821" y="1017"/>
                  </a:lnTo>
                  <a:lnTo>
                    <a:pt x="552" y="1349"/>
                  </a:lnTo>
                  <a:lnTo>
                    <a:pt x="0" y="1536"/>
                  </a:lnTo>
                  <a:lnTo>
                    <a:pt x="514" y="1656"/>
                  </a:lnTo>
                  <a:lnTo>
                    <a:pt x="788" y="2006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Text Box 108"/>
            <p:cNvSpPr txBox="1">
              <a:spLocks noChangeArrowheads="1"/>
            </p:cNvSpPr>
            <p:nvPr/>
          </p:nvSpPr>
          <p:spPr bwMode="auto">
            <a:xfrm>
              <a:off x="2831" y="4071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2</a:t>
              </a:r>
              <a:endParaRPr lang="en-US"/>
            </a:p>
          </p:txBody>
        </p:sp>
        <p:sp>
          <p:nvSpPr>
            <p:cNvPr id="19478" name="Text Box 110"/>
            <p:cNvSpPr txBox="1">
              <a:spLocks noChangeArrowheads="1"/>
            </p:cNvSpPr>
            <p:nvPr/>
          </p:nvSpPr>
          <p:spPr bwMode="auto">
            <a:xfrm>
              <a:off x="2953" y="4290"/>
              <a:ext cx="1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u</a:t>
              </a:r>
              <a:endParaRPr lang="en-US"/>
            </a:p>
          </p:txBody>
        </p:sp>
        <p:sp>
          <p:nvSpPr>
            <p:cNvPr id="19479" name="Text Box 111"/>
            <p:cNvSpPr txBox="1">
              <a:spLocks noChangeArrowheads="1"/>
            </p:cNvSpPr>
            <p:nvPr/>
          </p:nvSpPr>
          <p:spPr bwMode="auto">
            <a:xfrm>
              <a:off x="3529" y="3888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1</a:t>
              </a:r>
              <a:endParaRPr lang="en-US"/>
            </a:p>
          </p:txBody>
        </p:sp>
        <p:sp>
          <p:nvSpPr>
            <p:cNvPr id="19480" name="Line 112"/>
            <p:cNvSpPr>
              <a:spLocks noChangeShapeType="1"/>
            </p:cNvSpPr>
            <p:nvPr/>
          </p:nvSpPr>
          <p:spPr bwMode="auto">
            <a:xfrm flipV="1">
              <a:off x="3034" y="3691"/>
              <a:ext cx="48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Line 113"/>
            <p:cNvSpPr>
              <a:spLocks noChangeShapeType="1"/>
            </p:cNvSpPr>
            <p:nvPr/>
          </p:nvSpPr>
          <p:spPr bwMode="auto">
            <a:xfrm flipV="1">
              <a:off x="3034" y="3917"/>
              <a:ext cx="187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114"/>
            <p:cNvSpPr>
              <a:spLocks noChangeShapeType="1"/>
            </p:cNvSpPr>
            <p:nvPr/>
          </p:nvSpPr>
          <p:spPr bwMode="auto">
            <a:xfrm flipV="1">
              <a:off x="3034" y="4027"/>
              <a:ext cx="504" cy="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19C5-D1D7-4650-B77B-B8BF953DE842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06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38213" y="857250"/>
            <a:ext cx="105477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tabLst>
                <a:tab pos="342900" algn="l"/>
                <a:tab pos="1485900" algn="l"/>
                <a:tab pos="4516438" algn="l"/>
              </a:tabLst>
            </a:pPr>
            <a:r>
              <a:rPr lang="en-US" sz="1800" b="1" dirty="0" smtClean="0"/>
              <a:t>Example</a:t>
            </a:r>
            <a:endParaRPr lang="en-US" sz="1800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887413" y="171450"/>
            <a:ext cx="7707312" cy="471488"/>
          </a:xfrm>
          <a:noFill/>
        </p:spPr>
        <p:txBody>
          <a:bodyPr/>
          <a:lstStyle/>
          <a:p>
            <a:r>
              <a:rPr lang="en-US" sz="4000" b="1" dirty="0" smtClean="0">
                <a:latin typeface="Arial" charset="0"/>
              </a:rPr>
              <a:t>Constrained triangulation</a:t>
            </a:r>
          </a:p>
        </p:txBody>
      </p:sp>
      <p:grpSp>
        <p:nvGrpSpPr>
          <p:cNvPr id="20485" name="Group 117"/>
          <p:cNvGrpSpPr>
            <a:grpSpLocks/>
          </p:cNvGrpSpPr>
          <p:nvPr/>
        </p:nvGrpSpPr>
        <p:grpSpPr bwMode="auto">
          <a:xfrm>
            <a:off x="1036638" y="1246188"/>
            <a:ext cx="3151187" cy="2597150"/>
            <a:chOff x="144" y="1046"/>
            <a:chExt cx="1489" cy="2182"/>
          </a:xfrm>
        </p:grpSpPr>
        <p:sp>
          <p:nvSpPr>
            <p:cNvPr id="20551" name="Oval 76"/>
            <p:cNvSpPr>
              <a:spLocks noChangeArrowheads="1"/>
            </p:cNvSpPr>
            <p:nvPr/>
          </p:nvSpPr>
          <p:spPr bwMode="auto">
            <a:xfrm>
              <a:off x="1078" y="3048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2" name="Text Box 77"/>
            <p:cNvSpPr txBox="1">
              <a:spLocks noChangeArrowheads="1"/>
            </p:cNvSpPr>
            <p:nvPr/>
          </p:nvSpPr>
          <p:spPr bwMode="auto">
            <a:xfrm>
              <a:off x="144" y="2995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/>
                <a:t>5, Case (ii)</a:t>
              </a:r>
              <a:endParaRPr lang="en-US"/>
            </a:p>
          </p:txBody>
        </p:sp>
        <p:sp>
          <p:nvSpPr>
            <p:cNvPr id="20553" name="Oval 78"/>
            <p:cNvSpPr>
              <a:spLocks noChangeArrowheads="1"/>
            </p:cNvSpPr>
            <p:nvPr/>
          </p:nvSpPr>
          <p:spPr bwMode="auto">
            <a:xfrm>
              <a:off x="1481" y="1709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4" name="Oval 79"/>
            <p:cNvSpPr>
              <a:spLocks noChangeArrowheads="1"/>
            </p:cNvSpPr>
            <p:nvPr/>
          </p:nvSpPr>
          <p:spPr bwMode="auto">
            <a:xfrm>
              <a:off x="1165" y="1594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Oval 80"/>
            <p:cNvSpPr>
              <a:spLocks noChangeArrowheads="1"/>
            </p:cNvSpPr>
            <p:nvPr/>
          </p:nvSpPr>
          <p:spPr bwMode="auto">
            <a:xfrm>
              <a:off x="1026" y="1373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Oval 81"/>
            <p:cNvSpPr>
              <a:spLocks noChangeArrowheads="1"/>
            </p:cNvSpPr>
            <p:nvPr/>
          </p:nvSpPr>
          <p:spPr bwMode="auto">
            <a:xfrm>
              <a:off x="915" y="1046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7" name="Oval 82"/>
            <p:cNvSpPr>
              <a:spLocks noChangeArrowheads="1"/>
            </p:cNvSpPr>
            <p:nvPr/>
          </p:nvSpPr>
          <p:spPr bwMode="auto">
            <a:xfrm>
              <a:off x="981" y="1829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8" name="Oval 83"/>
            <p:cNvSpPr>
              <a:spLocks noChangeArrowheads="1"/>
            </p:cNvSpPr>
            <p:nvPr/>
          </p:nvSpPr>
          <p:spPr bwMode="auto">
            <a:xfrm>
              <a:off x="1142" y="2116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9" name="Oval 84"/>
            <p:cNvSpPr>
              <a:spLocks noChangeArrowheads="1"/>
            </p:cNvSpPr>
            <p:nvPr/>
          </p:nvSpPr>
          <p:spPr bwMode="auto">
            <a:xfrm>
              <a:off x="838" y="2395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0" name="Oval 85"/>
            <p:cNvSpPr>
              <a:spLocks noChangeArrowheads="1"/>
            </p:cNvSpPr>
            <p:nvPr/>
          </p:nvSpPr>
          <p:spPr bwMode="auto">
            <a:xfrm>
              <a:off x="291" y="2578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1" name="Oval 86"/>
            <p:cNvSpPr>
              <a:spLocks noChangeArrowheads="1"/>
            </p:cNvSpPr>
            <p:nvPr/>
          </p:nvSpPr>
          <p:spPr bwMode="auto">
            <a:xfrm>
              <a:off x="795" y="2703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2" name="Freeform 87"/>
            <p:cNvSpPr>
              <a:spLocks/>
            </p:cNvSpPr>
            <p:nvPr/>
          </p:nvSpPr>
          <p:spPr bwMode="auto">
            <a:xfrm>
              <a:off x="302" y="1061"/>
              <a:ext cx="1196" cy="2006"/>
            </a:xfrm>
            <a:custGeom>
              <a:avLst/>
              <a:gdLst>
                <a:gd name="T0" fmla="*/ 788 w 1196"/>
                <a:gd name="T1" fmla="*/ 2006 h 2006"/>
                <a:gd name="T2" fmla="*/ 1196 w 1196"/>
                <a:gd name="T3" fmla="*/ 667 h 2006"/>
                <a:gd name="T4" fmla="*/ 888 w 1196"/>
                <a:gd name="T5" fmla="*/ 547 h 2006"/>
                <a:gd name="T6" fmla="*/ 744 w 1196"/>
                <a:gd name="T7" fmla="*/ 336 h 2006"/>
                <a:gd name="T8" fmla="*/ 639 w 1196"/>
                <a:gd name="T9" fmla="*/ 0 h 2006"/>
                <a:gd name="T10" fmla="*/ 696 w 1196"/>
                <a:gd name="T11" fmla="*/ 773 h 2006"/>
                <a:gd name="T12" fmla="*/ 856 w 1196"/>
                <a:gd name="T13" fmla="*/ 1073 h 2006"/>
                <a:gd name="T14" fmla="*/ 552 w 1196"/>
                <a:gd name="T15" fmla="*/ 1349 h 2006"/>
                <a:gd name="T16" fmla="*/ 0 w 1196"/>
                <a:gd name="T17" fmla="*/ 1536 h 2006"/>
                <a:gd name="T18" fmla="*/ 514 w 1196"/>
                <a:gd name="T19" fmla="*/ 1656 h 2006"/>
                <a:gd name="T20" fmla="*/ 788 w 1196"/>
                <a:gd name="T21" fmla="*/ 2006 h 20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96" h="2006">
                  <a:moveTo>
                    <a:pt x="788" y="2006"/>
                  </a:moveTo>
                  <a:lnTo>
                    <a:pt x="1196" y="667"/>
                  </a:lnTo>
                  <a:lnTo>
                    <a:pt x="888" y="547"/>
                  </a:lnTo>
                  <a:lnTo>
                    <a:pt x="744" y="336"/>
                  </a:lnTo>
                  <a:lnTo>
                    <a:pt x="639" y="0"/>
                  </a:lnTo>
                  <a:lnTo>
                    <a:pt x="696" y="773"/>
                  </a:lnTo>
                  <a:lnTo>
                    <a:pt x="856" y="1073"/>
                  </a:lnTo>
                  <a:lnTo>
                    <a:pt x="552" y="1349"/>
                  </a:lnTo>
                  <a:lnTo>
                    <a:pt x="0" y="1536"/>
                  </a:lnTo>
                  <a:lnTo>
                    <a:pt x="514" y="1656"/>
                  </a:lnTo>
                  <a:lnTo>
                    <a:pt x="788" y="2006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3" name="Text Box 88"/>
            <p:cNvSpPr txBox="1">
              <a:spLocks noChangeArrowheads="1"/>
            </p:cNvSpPr>
            <p:nvPr/>
          </p:nvSpPr>
          <p:spPr bwMode="auto">
            <a:xfrm>
              <a:off x="959" y="2019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2</a:t>
              </a:r>
              <a:endParaRPr lang="en-US"/>
            </a:p>
          </p:txBody>
        </p:sp>
        <p:sp>
          <p:nvSpPr>
            <p:cNvPr id="20564" name="Text Box 89"/>
            <p:cNvSpPr txBox="1">
              <a:spLocks noChangeArrowheads="1"/>
            </p:cNvSpPr>
            <p:nvPr/>
          </p:nvSpPr>
          <p:spPr bwMode="auto">
            <a:xfrm>
              <a:off x="712" y="2246"/>
              <a:ext cx="1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u</a:t>
              </a:r>
              <a:endParaRPr lang="en-US"/>
            </a:p>
          </p:txBody>
        </p:sp>
        <p:sp>
          <p:nvSpPr>
            <p:cNvPr id="20565" name="Text Box 90"/>
            <p:cNvSpPr txBox="1">
              <a:spLocks noChangeArrowheads="1"/>
            </p:cNvSpPr>
            <p:nvPr/>
          </p:nvSpPr>
          <p:spPr bwMode="auto">
            <a:xfrm>
              <a:off x="1489" y="1584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1</a:t>
              </a:r>
              <a:endParaRPr lang="en-US"/>
            </a:p>
          </p:txBody>
        </p:sp>
        <p:sp>
          <p:nvSpPr>
            <p:cNvPr id="20566" name="Line 91"/>
            <p:cNvSpPr>
              <a:spLocks noChangeShapeType="1"/>
            </p:cNvSpPr>
            <p:nvPr/>
          </p:nvSpPr>
          <p:spPr bwMode="auto">
            <a:xfrm flipV="1">
              <a:off x="994" y="1387"/>
              <a:ext cx="48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7" name="Line 92"/>
            <p:cNvSpPr>
              <a:spLocks noChangeShapeType="1"/>
            </p:cNvSpPr>
            <p:nvPr/>
          </p:nvSpPr>
          <p:spPr bwMode="auto">
            <a:xfrm flipV="1">
              <a:off x="994" y="1613"/>
              <a:ext cx="187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8" name="Line 93"/>
            <p:cNvSpPr>
              <a:spLocks noChangeShapeType="1"/>
            </p:cNvSpPr>
            <p:nvPr/>
          </p:nvSpPr>
          <p:spPr bwMode="auto">
            <a:xfrm flipV="1">
              <a:off x="994" y="1723"/>
              <a:ext cx="504" cy="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9" name="Line 94"/>
            <p:cNvSpPr>
              <a:spLocks noChangeShapeType="1"/>
            </p:cNvSpPr>
            <p:nvPr/>
          </p:nvSpPr>
          <p:spPr bwMode="auto">
            <a:xfrm flipV="1">
              <a:off x="1156" y="1728"/>
              <a:ext cx="341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86" name="Group 139"/>
          <p:cNvGrpSpPr>
            <a:grpSpLocks/>
          </p:cNvGrpSpPr>
          <p:nvPr/>
        </p:nvGrpSpPr>
        <p:grpSpPr bwMode="auto">
          <a:xfrm>
            <a:off x="4572000" y="1246188"/>
            <a:ext cx="3151188" cy="2597150"/>
            <a:chOff x="2160" y="1046"/>
            <a:chExt cx="1489" cy="2182"/>
          </a:xfrm>
        </p:grpSpPr>
        <p:sp>
          <p:nvSpPr>
            <p:cNvPr id="20531" name="Oval 119"/>
            <p:cNvSpPr>
              <a:spLocks noChangeArrowheads="1"/>
            </p:cNvSpPr>
            <p:nvPr/>
          </p:nvSpPr>
          <p:spPr bwMode="auto">
            <a:xfrm>
              <a:off x="3094" y="3048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2" name="Text Box 120"/>
            <p:cNvSpPr txBox="1">
              <a:spLocks noChangeArrowheads="1"/>
            </p:cNvSpPr>
            <p:nvPr/>
          </p:nvSpPr>
          <p:spPr bwMode="auto">
            <a:xfrm>
              <a:off x="2160" y="2995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/>
                <a:t>6, Case (ii)</a:t>
              </a:r>
              <a:endParaRPr lang="en-US"/>
            </a:p>
          </p:txBody>
        </p:sp>
        <p:sp>
          <p:nvSpPr>
            <p:cNvPr id="20533" name="Oval 121"/>
            <p:cNvSpPr>
              <a:spLocks noChangeArrowheads="1"/>
            </p:cNvSpPr>
            <p:nvPr/>
          </p:nvSpPr>
          <p:spPr bwMode="auto">
            <a:xfrm>
              <a:off x="3497" y="1709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Oval 122"/>
            <p:cNvSpPr>
              <a:spLocks noChangeArrowheads="1"/>
            </p:cNvSpPr>
            <p:nvPr/>
          </p:nvSpPr>
          <p:spPr bwMode="auto">
            <a:xfrm>
              <a:off x="3181" y="1594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Oval 123"/>
            <p:cNvSpPr>
              <a:spLocks noChangeArrowheads="1"/>
            </p:cNvSpPr>
            <p:nvPr/>
          </p:nvSpPr>
          <p:spPr bwMode="auto">
            <a:xfrm>
              <a:off x="3042" y="1373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Oval 124"/>
            <p:cNvSpPr>
              <a:spLocks noChangeArrowheads="1"/>
            </p:cNvSpPr>
            <p:nvPr/>
          </p:nvSpPr>
          <p:spPr bwMode="auto">
            <a:xfrm>
              <a:off x="2931" y="1046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7" name="Oval 125"/>
            <p:cNvSpPr>
              <a:spLocks noChangeArrowheads="1"/>
            </p:cNvSpPr>
            <p:nvPr/>
          </p:nvSpPr>
          <p:spPr bwMode="auto">
            <a:xfrm>
              <a:off x="2997" y="1829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Oval 126"/>
            <p:cNvSpPr>
              <a:spLocks noChangeArrowheads="1"/>
            </p:cNvSpPr>
            <p:nvPr/>
          </p:nvSpPr>
          <p:spPr bwMode="auto">
            <a:xfrm>
              <a:off x="3158" y="2116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9" name="Oval 127"/>
            <p:cNvSpPr>
              <a:spLocks noChangeArrowheads="1"/>
            </p:cNvSpPr>
            <p:nvPr/>
          </p:nvSpPr>
          <p:spPr bwMode="auto">
            <a:xfrm>
              <a:off x="2854" y="2395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Oval 128"/>
            <p:cNvSpPr>
              <a:spLocks noChangeArrowheads="1"/>
            </p:cNvSpPr>
            <p:nvPr/>
          </p:nvSpPr>
          <p:spPr bwMode="auto">
            <a:xfrm>
              <a:off x="2307" y="2578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" name="Oval 129"/>
            <p:cNvSpPr>
              <a:spLocks noChangeArrowheads="1"/>
            </p:cNvSpPr>
            <p:nvPr/>
          </p:nvSpPr>
          <p:spPr bwMode="auto">
            <a:xfrm>
              <a:off x="2811" y="2703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2" name="Freeform 130"/>
            <p:cNvSpPr>
              <a:spLocks/>
            </p:cNvSpPr>
            <p:nvPr/>
          </p:nvSpPr>
          <p:spPr bwMode="auto">
            <a:xfrm>
              <a:off x="2318" y="1061"/>
              <a:ext cx="1196" cy="2006"/>
            </a:xfrm>
            <a:custGeom>
              <a:avLst/>
              <a:gdLst>
                <a:gd name="T0" fmla="*/ 788 w 1196"/>
                <a:gd name="T1" fmla="*/ 2006 h 2006"/>
                <a:gd name="T2" fmla="*/ 1196 w 1196"/>
                <a:gd name="T3" fmla="*/ 667 h 2006"/>
                <a:gd name="T4" fmla="*/ 888 w 1196"/>
                <a:gd name="T5" fmla="*/ 547 h 2006"/>
                <a:gd name="T6" fmla="*/ 744 w 1196"/>
                <a:gd name="T7" fmla="*/ 336 h 2006"/>
                <a:gd name="T8" fmla="*/ 639 w 1196"/>
                <a:gd name="T9" fmla="*/ 0 h 2006"/>
                <a:gd name="T10" fmla="*/ 696 w 1196"/>
                <a:gd name="T11" fmla="*/ 773 h 2006"/>
                <a:gd name="T12" fmla="*/ 856 w 1196"/>
                <a:gd name="T13" fmla="*/ 1073 h 2006"/>
                <a:gd name="T14" fmla="*/ 552 w 1196"/>
                <a:gd name="T15" fmla="*/ 1349 h 2006"/>
                <a:gd name="T16" fmla="*/ 0 w 1196"/>
                <a:gd name="T17" fmla="*/ 1536 h 2006"/>
                <a:gd name="T18" fmla="*/ 514 w 1196"/>
                <a:gd name="T19" fmla="*/ 1656 h 2006"/>
                <a:gd name="T20" fmla="*/ 788 w 1196"/>
                <a:gd name="T21" fmla="*/ 2006 h 20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96" h="2006">
                  <a:moveTo>
                    <a:pt x="788" y="2006"/>
                  </a:moveTo>
                  <a:lnTo>
                    <a:pt x="1196" y="667"/>
                  </a:lnTo>
                  <a:lnTo>
                    <a:pt x="888" y="547"/>
                  </a:lnTo>
                  <a:lnTo>
                    <a:pt x="744" y="336"/>
                  </a:lnTo>
                  <a:lnTo>
                    <a:pt x="639" y="0"/>
                  </a:lnTo>
                  <a:lnTo>
                    <a:pt x="696" y="773"/>
                  </a:lnTo>
                  <a:lnTo>
                    <a:pt x="856" y="1073"/>
                  </a:lnTo>
                  <a:lnTo>
                    <a:pt x="552" y="1349"/>
                  </a:lnTo>
                  <a:lnTo>
                    <a:pt x="0" y="1536"/>
                  </a:lnTo>
                  <a:lnTo>
                    <a:pt x="514" y="1656"/>
                  </a:lnTo>
                  <a:lnTo>
                    <a:pt x="788" y="2006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3" name="Text Box 131"/>
            <p:cNvSpPr txBox="1">
              <a:spLocks noChangeArrowheads="1"/>
            </p:cNvSpPr>
            <p:nvPr/>
          </p:nvSpPr>
          <p:spPr bwMode="auto">
            <a:xfrm>
              <a:off x="2975" y="2019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2</a:t>
              </a:r>
              <a:endParaRPr lang="en-US"/>
            </a:p>
          </p:txBody>
        </p:sp>
        <p:sp>
          <p:nvSpPr>
            <p:cNvPr id="20544" name="Text Box 132"/>
            <p:cNvSpPr txBox="1">
              <a:spLocks noChangeArrowheads="1"/>
            </p:cNvSpPr>
            <p:nvPr/>
          </p:nvSpPr>
          <p:spPr bwMode="auto">
            <a:xfrm>
              <a:off x="2253" y="2395"/>
              <a:ext cx="1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u</a:t>
              </a:r>
              <a:endParaRPr lang="en-US"/>
            </a:p>
          </p:txBody>
        </p:sp>
        <p:sp>
          <p:nvSpPr>
            <p:cNvPr id="20545" name="Text Box 133"/>
            <p:cNvSpPr txBox="1">
              <a:spLocks noChangeArrowheads="1"/>
            </p:cNvSpPr>
            <p:nvPr/>
          </p:nvSpPr>
          <p:spPr bwMode="auto">
            <a:xfrm>
              <a:off x="3505" y="1584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1</a:t>
              </a:r>
              <a:endParaRPr lang="en-US"/>
            </a:p>
          </p:txBody>
        </p:sp>
        <p:sp>
          <p:nvSpPr>
            <p:cNvPr id="20546" name="Line 134"/>
            <p:cNvSpPr>
              <a:spLocks noChangeShapeType="1"/>
            </p:cNvSpPr>
            <p:nvPr/>
          </p:nvSpPr>
          <p:spPr bwMode="auto">
            <a:xfrm flipV="1">
              <a:off x="3010" y="1387"/>
              <a:ext cx="48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7" name="Line 135"/>
            <p:cNvSpPr>
              <a:spLocks noChangeShapeType="1"/>
            </p:cNvSpPr>
            <p:nvPr/>
          </p:nvSpPr>
          <p:spPr bwMode="auto">
            <a:xfrm flipV="1">
              <a:off x="3010" y="1613"/>
              <a:ext cx="187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8" name="Line 136"/>
            <p:cNvSpPr>
              <a:spLocks noChangeShapeType="1"/>
            </p:cNvSpPr>
            <p:nvPr/>
          </p:nvSpPr>
          <p:spPr bwMode="auto">
            <a:xfrm flipV="1">
              <a:off x="3010" y="1723"/>
              <a:ext cx="504" cy="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9" name="Line 137"/>
            <p:cNvSpPr>
              <a:spLocks noChangeShapeType="1"/>
            </p:cNvSpPr>
            <p:nvPr/>
          </p:nvSpPr>
          <p:spPr bwMode="auto">
            <a:xfrm flipV="1">
              <a:off x="3172" y="1728"/>
              <a:ext cx="341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0" name="Text Box 138"/>
            <p:cNvSpPr txBox="1">
              <a:spLocks noChangeArrowheads="1"/>
            </p:cNvSpPr>
            <p:nvPr/>
          </p:nvSpPr>
          <p:spPr bwMode="auto">
            <a:xfrm>
              <a:off x="2701" y="2255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3</a:t>
              </a:r>
              <a:endParaRPr lang="en-US"/>
            </a:p>
          </p:txBody>
        </p:sp>
      </p:grpSp>
      <p:grpSp>
        <p:nvGrpSpPr>
          <p:cNvPr id="20487" name="Group 162"/>
          <p:cNvGrpSpPr>
            <a:grpSpLocks/>
          </p:cNvGrpSpPr>
          <p:nvPr/>
        </p:nvGrpSpPr>
        <p:grpSpPr bwMode="auto">
          <a:xfrm>
            <a:off x="1169988" y="3987800"/>
            <a:ext cx="3151187" cy="2598738"/>
            <a:chOff x="144" y="3350"/>
            <a:chExt cx="1489" cy="2182"/>
          </a:xfrm>
        </p:grpSpPr>
        <p:sp>
          <p:nvSpPr>
            <p:cNvPr id="20510" name="Oval 141"/>
            <p:cNvSpPr>
              <a:spLocks noChangeArrowheads="1"/>
            </p:cNvSpPr>
            <p:nvPr/>
          </p:nvSpPr>
          <p:spPr bwMode="auto">
            <a:xfrm>
              <a:off x="1078" y="5352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Text Box 142"/>
            <p:cNvSpPr txBox="1">
              <a:spLocks noChangeArrowheads="1"/>
            </p:cNvSpPr>
            <p:nvPr/>
          </p:nvSpPr>
          <p:spPr bwMode="auto">
            <a:xfrm>
              <a:off x="144" y="5299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/>
                <a:t>7, Case (ii)</a:t>
              </a:r>
              <a:endParaRPr lang="en-US"/>
            </a:p>
          </p:txBody>
        </p:sp>
        <p:sp>
          <p:nvSpPr>
            <p:cNvPr id="20512" name="Oval 143"/>
            <p:cNvSpPr>
              <a:spLocks noChangeArrowheads="1"/>
            </p:cNvSpPr>
            <p:nvPr/>
          </p:nvSpPr>
          <p:spPr bwMode="auto">
            <a:xfrm>
              <a:off x="1481" y="4013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Oval 144"/>
            <p:cNvSpPr>
              <a:spLocks noChangeArrowheads="1"/>
            </p:cNvSpPr>
            <p:nvPr/>
          </p:nvSpPr>
          <p:spPr bwMode="auto">
            <a:xfrm>
              <a:off x="1165" y="3898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Oval 145"/>
            <p:cNvSpPr>
              <a:spLocks noChangeArrowheads="1"/>
            </p:cNvSpPr>
            <p:nvPr/>
          </p:nvSpPr>
          <p:spPr bwMode="auto">
            <a:xfrm>
              <a:off x="1026" y="3677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Oval 146"/>
            <p:cNvSpPr>
              <a:spLocks noChangeArrowheads="1"/>
            </p:cNvSpPr>
            <p:nvPr/>
          </p:nvSpPr>
          <p:spPr bwMode="auto">
            <a:xfrm>
              <a:off x="915" y="3350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Oval 147"/>
            <p:cNvSpPr>
              <a:spLocks noChangeArrowheads="1"/>
            </p:cNvSpPr>
            <p:nvPr/>
          </p:nvSpPr>
          <p:spPr bwMode="auto">
            <a:xfrm>
              <a:off x="981" y="4133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Oval 148"/>
            <p:cNvSpPr>
              <a:spLocks noChangeArrowheads="1"/>
            </p:cNvSpPr>
            <p:nvPr/>
          </p:nvSpPr>
          <p:spPr bwMode="auto">
            <a:xfrm>
              <a:off x="1142" y="4420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Oval 149"/>
            <p:cNvSpPr>
              <a:spLocks noChangeArrowheads="1"/>
            </p:cNvSpPr>
            <p:nvPr/>
          </p:nvSpPr>
          <p:spPr bwMode="auto">
            <a:xfrm>
              <a:off x="838" y="4699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Oval 150"/>
            <p:cNvSpPr>
              <a:spLocks noChangeArrowheads="1"/>
            </p:cNvSpPr>
            <p:nvPr/>
          </p:nvSpPr>
          <p:spPr bwMode="auto">
            <a:xfrm>
              <a:off x="291" y="4882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0" name="Oval 151"/>
            <p:cNvSpPr>
              <a:spLocks noChangeArrowheads="1"/>
            </p:cNvSpPr>
            <p:nvPr/>
          </p:nvSpPr>
          <p:spPr bwMode="auto">
            <a:xfrm>
              <a:off x="795" y="5007"/>
              <a:ext cx="32" cy="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Freeform 152"/>
            <p:cNvSpPr>
              <a:spLocks/>
            </p:cNvSpPr>
            <p:nvPr/>
          </p:nvSpPr>
          <p:spPr bwMode="auto">
            <a:xfrm>
              <a:off x="302" y="3365"/>
              <a:ext cx="1196" cy="2006"/>
            </a:xfrm>
            <a:custGeom>
              <a:avLst/>
              <a:gdLst>
                <a:gd name="T0" fmla="*/ 788 w 1196"/>
                <a:gd name="T1" fmla="*/ 2006 h 2006"/>
                <a:gd name="T2" fmla="*/ 1196 w 1196"/>
                <a:gd name="T3" fmla="*/ 667 h 2006"/>
                <a:gd name="T4" fmla="*/ 888 w 1196"/>
                <a:gd name="T5" fmla="*/ 547 h 2006"/>
                <a:gd name="T6" fmla="*/ 744 w 1196"/>
                <a:gd name="T7" fmla="*/ 336 h 2006"/>
                <a:gd name="T8" fmla="*/ 639 w 1196"/>
                <a:gd name="T9" fmla="*/ 0 h 2006"/>
                <a:gd name="T10" fmla="*/ 696 w 1196"/>
                <a:gd name="T11" fmla="*/ 773 h 2006"/>
                <a:gd name="T12" fmla="*/ 856 w 1196"/>
                <a:gd name="T13" fmla="*/ 1073 h 2006"/>
                <a:gd name="T14" fmla="*/ 552 w 1196"/>
                <a:gd name="T15" fmla="*/ 1349 h 2006"/>
                <a:gd name="T16" fmla="*/ 0 w 1196"/>
                <a:gd name="T17" fmla="*/ 1536 h 2006"/>
                <a:gd name="T18" fmla="*/ 514 w 1196"/>
                <a:gd name="T19" fmla="*/ 1656 h 2006"/>
                <a:gd name="T20" fmla="*/ 788 w 1196"/>
                <a:gd name="T21" fmla="*/ 2006 h 20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96" h="2006">
                  <a:moveTo>
                    <a:pt x="788" y="2006"/>
                  </a:moveTo>
                  <a:lnTo>
                    <a:pt x="1196" y="667"/>
                  </a:lnTo>
                  <a:lnTo>
                    <a:pt x="888" y="547"/>
                  </a:lnTo>
                  <a:lnTo>
                    <a:pt x="744" y="336"/>
                  </a:lnTo>
                  <a:lnTo>
                    <a:pt x="639" y="0"/>
                  </a:lnTo>
                  <a:lnTo>
                    <a:pt x="696" y="773"/>
                  </a:lnTo>
                  <a:lnTo>
                    <a:pt x="856" y="1073"/>
                  </a:lnTo>
                  <a:lnTo>
                    <a:pt x="552" y="1349"/>
                  </a:lnTo>
                  <a:lnTo>
                    <a:pt x="0" y="1536"/>
                  </a:lnTo>
                  <a:lnTo>
                    <a:pt x="514" y="1656"/>
                  </a:lnTo>
                  <a:lnTo>
                    <a:pt x="788" y="2006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Text Box 153"/>
            <p:cNvSpPr txBox="1">
              <a:spLocks noChangeArrowheads="1"/>
            </p:cNvSpPr>
            <p:nvPr/>
          </p:nvSpPr>
          <p:spPr bwMode="auto">
            <a:xfrm>
              <a:off x="959" y="4323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2</a:t>
              </a:r>
              <a:endParaRPr lang="en-US"/>
            </a:p>
          </p:txBody>
        </p:sp>
        <p:sp>
          <p:nvSpPr>
            <p:cNvPr id="20523" name="Text Box 154"/>
            <p:cNvSpPr txBox="1">
              <a:spLocks noChangeArrowheads="1"/>
            </p:cNvSpPr>
            <p:nvPr/>
          </p:nvSpPr>
          <p:spPr bwMode="auto">
            <a:xfrm>
              <a:off x="660" y="5030"/>
              <a:ext cx="1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u</a:t>
              </a:r>
              <a:endParaRPr lang="en-US"/>
            </a:p>
          </p:txBody>
        </p:sp>
        <p:sp>
          <p:nvSpPr>
            <p:cNvPr id="20524" name="Text Box 155"/>
            <p:cNvSpPr txBox="1">
              <a:spLocks noChangeArrowheads="1"/>
            </p:cNvSpPr>
            <p:nvPr/>
          </p:nvSpPr>
          <p:spPr bwMode="auto">
            <a:xfrm>
              <a:off x="1489" y="3888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1</a:t>
              </a:r>
              <a:endParaRPr lang="en-US"/>
            </a:p>
          </p:txBody>
        </p:sp>
        <p:sp>
          <p:nvSpPr>
            <p:cNvPr id="20525" name="Line 156"/>
            <p:cNvSpPr>
              <a:spLocks noChangeShapeType="1"/>
            </p:cNvSpPr>
            <p:nvPr/>
          </p:nvSpPr>
          <p:spPr bwMode="auto">
            <a:xfrm flipV="1">
              <a:off x="994" y="3691"/>
              <a:ext cx="48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Line 157"/>
            <p:cNvSpPr>
              <a:spLocks noChangeShapeType="1"/>
            </p:cNvSpPr>
            <p:nvPr/>
          </p:nvSpPr>
          <p:spPr bwMode="auto">
            <a:xfrm flipV="1">
              <a:off x="994" y="3917"/>
              <a:ext cx="187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Line 158"/>
            <p:cNvSpPr>
              <a:spLocks noChangeShapeType="1"/>
            </p:cNvSpPr>
            <p:nvPr/>
          </p:nvSpPr>
          <p:spPr bwMode="auto">
            <a:xfrm flipV="1">
              <a:off x="994" y="4027"/>
              <a:ext cx="504" cy="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Line 159"/>
            <p:cNvSpPr>
              <a:spLocks noChangeShapeType="1"/>
            </p:cNvSpPr>
            <p:nvPr/>
          </p:nvSpPr>
          <p:spPr bwMode="auto">
            <a:xfrm flipV="1">
              <a:off x="1156" y="4032"/>
              <a:ext cx="341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Text Box 160"/>
            <p:cNvSpPr txBox="1">
              <a:spLocks noChangeArrowheads="1"/>
            </p:cNvSpPr>
            <p:nvPr/>
          </p:nvSpPr>
          <p:spPr bwMode="auto">
            <a:xfrm>
              <a:off x="685" y="4559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3</a:t>
              </a:r>
              <a:endParaRPr lang="en-US"/>
            </a:p>
          </p:txBody>
        </p:sp>
        <p:sp>
          <p:nvSpPr>
            <p:cNvPr id="20530" name="Text Box 161"/>
            <p:cNvSpPr txBox="1">
              <a:spLocks noChangeArrowheads="1"/>
            </p:cNvSpPr>
            <p:nvPr/>
          </p:nvSpPr>
          <p:spPr bwMode="auto">
            <a:xfrm>
              <a:off x="144" y="4727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i="1"/>
                <a:t>v</a:t>
              </a:r>
              <a:r>
                <a:rPr lang="en-US" sz="1200" baseline="-25000"/>
                <a:t>4</a:t>
              </a:r>
              <a:endParaRPr lang="en-US"/>
            </a:p>
          </p:txBody>
        </p:sp>
      </p:grpSp>
      <p:sp>
        <p:nvSpPr>
          <p:cNvPr id="20488" name="Oval 164"/>
          <p:cNvSpPr>
            <a:spLocks noChangeArrowheads="1"/>
          </p:cNvSpPr>
          <p:nvPr/>
        </p:nvSpPr>
        <p:spPr bwMode="auto">
          <a:xfrm>
            <a:off x="6548438" y="6372225"/>
            <a:ext cx="68262" cy="381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Text Box 165"/>
          <p:cNvSpPr txBox="1">
            <a:spLocks noChangeArrowheads="1"/>
          </p:cNvSpPr>
          <p:nvPr/>
        </p:nvSpPr>
        <p:spPr bwMode="auto">
          <a:xfrm>
            <a:off x="4572000" y="6308725"/>
            <a:ext cx="86518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/>
              <a:t>8, Case (ii)</a:t>
            </a:r>
            <a:endParaRPr lang="en-US"/>
          </a:p>
        </p:txBody>
      </p:sp>
      <p:sp>
        <p:nvSpPr>
          <p:cNvPr id="20490" name="Oval 166"/>
          <p:cNvSpPr>
            <a:spLocks noChangeArrowheads="1"/>
          </p:cNvSpPr>
          <p:nvPr/>
        </p:nvSpPr>
        <p:spPr bwMode="auto">
          <a:xfrm>
            <a:off x="7402513" y="4778375"/>
            <a:ext cx="66675" cy="381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67"/>
          <p:cNvSpPr>
            <a:spLocks noChangeArrowheads="1"/>
          </p:cNvSpPr>
          <p:nvPr/>
        </p:nvSpPr>
        <p:spPr bwMode="auto">
          <a:xfrm>
            <a:off x="6732588" y="4640263"/>
            <a:ext cx="68262" cy="381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Oval 168"/>
          <p:cNvSpPr>
            <a:spLocks noChangeArrowheads="1"/>
          </p:cNvSpPr>
          <p:nvPr/>
        </p:nvSpPr>
        <p:spPr bwMode="auto">
          <a:xfrm>
            <a:off x="6438900" y="4378325"/>
            <a:ext cx="68263" cy="381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169"/>
          <p:cNvSpPr>
            <a:spLocks noChangeArrowheads="1"/>
          </p:cNvSpPr>
          <p:nvPr/>
        </p:nvSpPr>
        <p:spPr bwMode="auto">
          <a:xfrm>
            <a:off x="6203950" y="3989388"/>
            <a:ext cx="68263" cy="381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170"/>
          <p:cNvSpPr>
            <a:spLocks noChangeArrowheads="1"/>
          </p:cNvSpPr>
          <p:nvPr/>
        </p:nvSpPr>
        <p:spPr bwMode="auto">
          <a:xfrm>
            <a:off x="6343650" y="4921250"/>
            <a:ext cx="68263" cy="381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Oval 171"/>
          <p:cNvSpPr>
            <a:spLocks noChangeArrowheads="1"/>
          </p:cNvSpPr>
          <p:nvPr/>
        </p:nvSpPr>
        <p:spPr bwMode="auto">
          <a:xfrm>
            <a:off x="6684963" y="5262563"/>
            <a:ext cx="66675" cy="381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Oval 172"/>
          <p:cNvSpPr>
            <a:spLocks noChangeArrowheads="1"/>
          </p:cNvSpPr>
          <p:nvPr/>
        </p:nvSpPr>
        <p:spPr bwMode="auto">
          <a:xfrm>
            <a:off x="6040438" y="5594350"/>
            <a:ext cx="68262" cy="381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173"/>
          <p:cNvSpPr>
            <a:spLocks noChangeArrowheads="1"/>
          </p:cNvSpPr>
          <p:nvPr/>
        </p:nvSpPr>
        <p:spPr bwMode="auto">
          <a:xfrm>
            <a:off x="4883150" y="5811838"/>
            <a:ext cx="68263" cy="381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174"/>
          <p:cNvSpPr>
            <a:spLocks noChangeArrowheads="1"/>
          </p:cNvSpPr>
          <p:nvPr/>
        </p:nvSpPr>
        <p:spPr bwMode="auto">
          <a:xfrm>
            <a:off x="5949950" y="5961063"/>
            <a:ext cx="68263" cy="381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Freeform 175"/>
          <p:cNvSpPr>
            <a:spLocks/>
          </p:cNvSpPr>
          <p:nvPr/>
        </p:nvSpPr>
        <p:spPr bwMode="auto">
          <a:xfrm>
            <a:off x="4906963" y="4006850"/>
            <a:ext cx="2530475" cy="2387600"/>
          </a:xfrm>
          <a:custGeom>
            <a:avLst/>
            <a:gdLst>
              <a:gd name="T0" fmla="*/ 2147483647 w 1196"/>
              <a:gd name="T1" fmla="*/ 2147483647 h 2006"/>
              <a:gd name="T2" fmla="*/ 2147483647 w 1196"/>
              <a:gd name="T3" fmla="*/ 2147483647 h 2006"/>
              <a:gd name="T4" fmla="*/ 2147483647 w 1196"/>
              <a:gd name="T5" fmla="*/ 2147483647 h 2006"/>
              <a:gd name="T6" fmla="*/ 2147483647 w 1196"/>
              <a:gd name="T7" fmla="*/ 2147483647 h 2006"/>
              <a:gd name="T8" fmla="*/ 2147483647 w 1196"/>
              <a:gd name="T9" fmla="*/ 0 h 2006"/>
              <a:gd name="T10" fmla="*/ 2147483647 w 1196"/>
              <a:gd name="T11" fmla="*/ 2147483647 h 2006"/>
              <a:gd name="T12" fmla="*/ 2147483647 w 1196"/>
              <a:gd name="T13" fmla="*/ 2147483647 h 2006"/>
              <a:gd name="T14" fmla="*/ 2147483647 w 1196"/>
              <a:gd name="T15" fmla="*/ 2147483647 h 2006"/>
              <a:gd name="T16" fmla="*/ 0 w 1196"/>
              <a:gd name="T17" fmla="*/ 2147483647 h 2006"/>
              <a:gd name="T18" fmla="*/ 2147483647 w 1196"/>
              <a:gd name="T19" fmla="*/ 2147483647 h 2006"/>
              <a:gd name="T20" fmla="*/ 2147483647 w 1196"/>
              <a:gd name="T21" fmla="*/ 2147483647 h 20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96" h="2006">
                <a:moveTo>
                  <a:pt x="788" y="2006"/>
                </a:moveTo>
                <a:lnTo>
                  <a:pt x="1196" y="667"/>
                </a:lnTo>
                <a:lnTo>
                  <a:pt x="888" y="547"/>
                </a:lnTo>
                <a:lnTo>
                  <a:pt x="744" y="336"/>
                </a:lnTo>
                <a:lnTo>
                  <a:pt x="639" y="0"/>
                </a:lnTo>
                <a:lnTo>
                  <a:pt x="696" y="773"/>
                </a:lnTo>
                <a:lnTo>
                  <a:pt x="856" y="1073"/>
                </a:lnTo>
                <a:lnTo>
                  <a:pt x="552" y="1349"/>
                </a:lnTo>
                <a:lnTo>
                  <a:pt x="0" y="1536"/>
                </a:lnTo>
                <a:lnTo>
                  <a:pt x="514" y="1656"/>
                </a:lnTo>
                <a:lnTo>
                  <a:pt x="788" y="2006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Text Box 176"/>
          <p:cNvSpPr txBox="1">
            <a:spLocks noChangeArrowheads="1"/>
          </p:cNvSpPr>
          <p:nvPr/>
        </p:nvSpPr>
        <p:spPr bwMode="auto">
          <a:xfrm>
            <a:off x="5739722" y="6049168"/>
            <a:ext cx="304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i="1" dirty="0"/>
              <a:t>v</a:t>
            </a:r>
            <a:r>
              <a:rPr lang="en-US" sz="1200" baseline="-25000" dirty="0"/>
              <a:t>2</a:t>
            </a:r>
            <a:endParaRPr lang="en-US" dirty="0"/>
          </a:p>
        </p:txBody>
      </p:sp>
      <p:sp>
        <p:nvSpPr>
          <p:cNvPr id="20501" name="Text Box 177"/>
          <p:cNvSpPr txBox="1">
            <a:spLocks noChangeArrowheads="1"/>
          </p:cNvSpPr>
          <p:nvPr/>
        </p:nvSpPr>
        <p:spPr bwMode="auto">
          <a:xfrm>
            <a:off x="6629400" y="6308725"/>
            <a:ext cx="2619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i="1"/>
              <a:t>u</a:t>
            </a:r>
            <a:endParaRPr lang="en-US"/>
          </a:p>
        </p:txBody>
      </p:sp>
      <p:sp>
        <p:nvSpPr>
          <p:cNvPr id="20502" name="Text Box 178"/>
          <p:cNvSpPr txBox="1">
            <a:spLocks noChangeArrowheads="1"/>
          </p:cNvSpPr>
          <p:nvPr/>
        </p:nvSpPr>
        <p:spPr bwMode="auto">
          <a:xfrm>
            <a:off x="7418388" y="4629150"/>
            <a:ext cx="304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i="1"/>
              <a:t>v</a:t>
            </a:r>
            <a:r>
              <a:rPr lang="en-US" sz="1200" baseline="-25000"/>
              <a:t>1</a:t>
            </a:r>
            <a:endParaRPr lang="en-US"/>
          </a:p>
        </p:txBody>
      </p:sp>
      <p:sp>
        <p:nvSpPr>
          <p:cNvPr id="20503" name="Line 179"/>
          <p:cNvSpPr>
            <a:spLocks noChangeShapeType="1"/>
          </p:cNvSpPr>
          <p:nvPr/>
        </p:nvSpPr>
        <p:spPr bwMode="auto">
          <a:xfrm flipV="1">
            <a:off x="6370638" y="4394200"/>
            <a:ext cx="101600" cy="538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180"/>
          <p:cNvSpPr>
            <a:spLocks noChangeShapeType="1"/>
          </p:cNvSpPr>
          <p:nvPr/>
        </p:nvSpPr>
        <p:spPr bwMode="auto">
          <a:xfrm flipV="1">
            <a:off x="6370638" y="4664075"/>
            <a:ext cx="396875" cy="2682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181"/>
          <p:cNvSpPr>
            <a:spLocks noChangeShapeType="1"/>
          </p:cNvSpPr>
          <p:nvPr/>
        </p:nvSpPr>
        <p:spPr bwMode="auto">
          <a:xfrm flipV="1">
            <a:off x="6370638" y="4794250"/>
            <a:ext cx="1066800" cy="1492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182"/>
          <p:cNvSpPr>
            <a:spLocks noChangeShapeType="1"/>
          </p:cNvSpPr>
          <p:nvPr/>
        </p:nvSpPr>
        <p:spPr bwMode="auto">
          <a:xfrm flipV="1">
            <a:off x="6713538" y="4800600"/>
            <a:ext cx="722312" cy="4873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Line 185"/>
          <p:cNvSpPr>
            <a:spLocks noChangeShapeType="1"/>
          </p:cNvSpPr>
          <p:nvPr/>
        </p:nvSpPr>
        <p:spPr bwMode="auto">
          <a:xfrm flipV="1">
            <a:off x="5973763" y="5607050"/>
            <a:ext cx="101600" cy="3714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Line 186"/>
          <p:cNvSpPr>
            <a:spLocks noChangeShapeType="1"/>
          </p:cNvSpPr>
          <p:nvPr/>
        </p:nvSpPr>
        <p:spPr bwMode="auto">
          <a:xfrm flipV="1">
            <a:off x="5973763" y="5286375"/>
            <a:ext cx="752475" cy="698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C527-59A2-4B08-831F-63EBE60C3987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54</a:t>
            </a:fld>
            <a:endParaRPr lang="en-US"/>
          </a:p>
        </p:txBody>
      </p:sp>
      <p:cxnSp>
        <p:nvCxnSpPr>
          <p:cNvPr id="6" name="Straight Connector 5"/>
          <p:cNvCxnSpPr>
            <a:stCxn id="20509" idx="0"/>
            <a:endCxn id="20505" idx="1"/>
          </p:cNvCxnSpPr>
          <p:nvPr/>
        </p:nvCxnSpPr>
        <p:spPr>
          <a:xfrm flipV="1">
            <a:off x="5973763" y="4794250"/>
            <a:ext cx="1463675" cy="119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045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004888" y="857250"/>
            <a:ext cx="105477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tabLst>
                <a:tab pos="342900" algn="l"/>
                <a:tab pos="1485900" algn="l"/>
                <a:tab pos="4516438" algn="l"/>
              </a:tabLst>
            </a:pPr>
            <a:r>
              <a:rPr lang="en-US" sz="1800" b="1" dirty="0" smtClean="0"/>
              <a:t>Example</a:t>
            </a:r>
            <a:endParaRPr lang="en-US" sz="1800" b="1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71450"/>
            <a:ext cx="7624762" cy="471488"/>
          </a:xfrm>
          <a:noFill/>
        </p:spPr>
        <p:txBody>
          <a:bodyPr/>
          <a:lstStyle/>
          <a:p>
            <a:r>
              <a:rPr lang="en-US" sz="4000" b="1" dirty="0" smtClean="0">
                <a:latin typeface="Arial" charset="0"/>
              </a:rPr>
              <a:t>Constrained triangulation</a:t>
            </a:r>
          </a:p>
        </p:txBody>
      </p:sp>
      <p:sp>
        <p:nvSpPr>
          <p:cNvPr id="21528" name="Oval 94"/>
          <p:cNvSpPr>
            <a:spLocks noChangeArrowheads="1"/>
          </p:cNvSpPr>
          <p:nvPr/>
        </p:nvSpPr>
        <p:spPr bwMode="auto">
          <a:xfrm>
            <a:off x="4089400" y="2727325"/>
            <a:ext cx="68262" cy="381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Text Box 95"/>
          <p:cNvSpPr txBox="1">
            <a:spLocks noChangeArrowheads="1"/>
          </p:cNvSpPr>
          <p:nvPr/>
        </p:nvSpPr>
        <p:spPr bwMode="auto">
          <a:xfrm>
            <a:off x="4572000" y="3565525"/>
            <a:ext cx="6985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/>
              <a:t>10, final</a:t>
            </a:r>
            <a:endParaRPr lang="en-US"/>
          </a:p>
        </p:txBody>
      </p:sp>
      <p:sp>
        <p:nvSpPr>
          <p:cNvPr id="21530" name="Oval 96"/>
          <p:cNvSpPr>
            <a:spLocks noChangeArrowheads="1"/>
          </p:cNvSpPr>
          <p:nvPr/>
        </p:nvSpPr>
        <p:spPr bwMode="auto">
          <a:xfrm>
            <a:off x="5477033" y="1869202"/>
            <a:ext cx="47626" cy="45719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Oval 98"/>
          <p:cNvSpPr>
            <a:spLocks noChangeArrowheads="1"/>
          </p:cNvSpPr>
          <p:nvPr/>
        </p:nvSpPr>
        <p:spPr bwMode="auto">
          <a:xfrm>
            <a:off x="4533106" y="1510905"/>
            <a:ext cx="68263" cy="381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Oval 99"/>
          <p:cNvSpPr>
            <a:spLocks noChangeArrowheads="1"/>
          </p:cNvSpPr>
          <p:nvPr/>
        </p:nvSpPr>
        <p:spPr bwMode="auto">
          <a:xfrm>
            <a:off x="4267200" y="1143000"/>
            <a:ext cx="68263" cy="381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Oval 100"/>
          <p:cNvSpPr>
            <a:spLocks noChangeArrowheads="1"/>
          </p:cNvSpPr>
          <p:nvPr/>
        </p:nvSpPr>
        <p:spPr bwMode="auto">
          <a:xfrm>
            <a:off x="3996373" y="3095623"/>
            <a:ext cx="68263" cy="381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Oval 101"/>
          <p:cNvSpPr>
            <a:spLocks noChangeArrowheads="1"/>
          </p:cNvSpPr>
          <p:nvPr/>
        </p:nvSpPr>
        <p:spPr bwMode="auto">
          <a:xfrm>
            <a:off x="2971800" y="2922587"/>
            <a:ext cx="66675" cy="381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Oval 102"/>
          <p:cNvSpPr>
            <a:spLocks noChangeArrowheads="1"/>
          </p:cNvSpPr>
          <p:nvPr/>
        </p:nvSpPr>
        <p:spPr bwMode="auto">
          <a:xfrm>
            <a:off x="4761706" y="2378075"/>
            <a:ext cx="68262" cy="381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Oval 103"/>
          <p:cNvSpPr>
            <a:spLocks noChangeArrowheads="1"/>
          </p:cNvSpPr>
          <p:nvPr/>
        </p:nvSpPr>
        <p:spPr bwMode="auto">
          <a:xfrm>
            <a:off x="4419600" y="2019300"/>
            <a:ext cx="68263" cy="381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Oval 104"/>
          <p:cNvSpPr>
            <a:spLocks noChangeArrowheads="1"/>
          </p:cNvSpPr>
          <p:nvPr/>
        </p:nvSpPr>
        <p:spPr bwMode="auto">
          <a:xfrm>
            <a:off x="4622005" y="3492500"/>
            <a:ext cx="68263" cy="381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971800" y="1143000"/>
            <a:ext cx="2560638" cy="2387600"/>
            <a:chOff x="2971800" y="1143000"/>
            <a:chExt cx="2560638" cy="2387600"/>
          </a:xfrm>
        </p:grpSpPr>
        <p:sp>
          <p:nvSpPr>
            <p:cNvPr id="21531" name="Oval 97"/>
            <p:cNvSpPr>
              <a:spLocks noChangeArrowheads="1"/>
            </p:cNvSpPr>
            <p:nvPr/>
          </p:nvSpPr>
          <p:spPr bwMode="auto">
            <a:xfrm>
              <a:off x="4849019" y="1753475"/>
              <a:ext cx="68262" cy="381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971800" y="1143000"/>
              <a:ext cx="2560638" cy="2387600"/>
              <a:chOff x="2971800" y="1143000"/>
              <a:chExt cx="2560638" cy="2387600"/>
            </a:xfrm>
          </p:grpSpPr>
          <p:sp>
            <p:nvSpPr>
              <p:cNvPr id="21543" name="Line 109"/>
              <p:cNvSpPr>
                <a:spLocks noChangeShapeType="1"/>
              </p:cNvSpPr>
              <p:nvPr/>
            </p:nvSpPr>
            <p:spPr bwMode="auto">
              <a:xfrm flipV="1">
                <a:off x="4821238" y="1896507"/>
                <a:ext cx="710406" cy="5196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143000"/>
                <a:ext cx="2560638" cy="2387600"/>
                <a:chOff x="4876800" y="1270000"/>
                <a:chExt cx="2560638" cy="2387600"/>
              </a:xfrm>
            </p:grpSpPr>
            <p:sp>
              <p:nvSpPr>
                <p:cNvPr id="21539" name="Freeform 105"/>
                <p:cNvSpPr>
                  <a:spLocks/>
                </p:cNvSpPr>
                <p:nvPr/>
              </p:nvSpPr>
              <p:spPr bwMode="auto">
                <a:xfrm>
                  <a:off x="4876800" y="1270000"/>
                  <a:ext cx="2530475" cy="2387600"/>
                </a:xfrm>
                <a:custGeom>
                  <a:avLst/>
                  <a:gdLst>
                    <a:gd name="T0" fmla="*/ 2147483647 w 1196"/>
                    <a:gd name="T1" fmla="*/ 2147483647 h 2006"/>
                    <a:gd name="T2" fmla="*/ 2147483647 w 1196"/>
                    <a:gd name="T3" fmla="*/ 2147483647 h 2006"/>
                    <a:gd name="T4" fmla="*/ 2147483647 w 1196"/>
                    <a:gd name="T5" fmla="*/ 2147483647 h 2006"/>
                    <a:gd name="T6" fmla="*/ 2147483647 w 1196"/>
                    <a:gd name="T7" fmla="*/ 2147483647 h 2006"/>
                    <a:gd name="T8" fmla="*/ 2147483647 w 1196"/>
                    <a:gd name="T9" fmla="*/ 0 h 2006"/>
                    <a:gd name="T10" fmla="*/ 2147483647 w 1196"/>
                    <a:gd name="T11" fmla="*/ 2147483647 h 2006"/>
                    <a:gd name="T12" fmla="*/ 2147483647 w 1196"/>
                    <a:gd name="T13" fmla="*/ 2147483647 h 2006"/>
                    <a:gd name="T14" fmla="*/ 2147483647 w 1196"/>
                    <a:gd name="T15" fmla="*/ 2147483647 h 2006"/>
                    <a:gd name="T16" fmla="*/ 0 w 1196"/>
                    <a:gd name="T17" fmla="*/ 2147483647 h 2006"/>
                    <a:gd name="T18" fmla="*/ 2147483647 w 1196"/>
                    <a:gd name="T19" fmla="*/ 2147483647 h 2006"/>
                    <a:gd name="T20" fmla="*/ 2147483647 w 1196"/>
                    <a:gd name="T21" fmla="*/ 2147483647 h 200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96" h="2006">
                      <a:moveTo>
                        <a:pt x="788" y="2006"/>
                      </a:moveTo>
                      <a:lnTo>
                        <a:pt x="1196" y="667"/>
                      </a:lnTo>
                      <a:lnTo>
                        <a:pt x="888" y="547"/>
                      </a:lnTo>
                      <a:lnTo>
                        <a:pt x="744" y="336"/>
                      </a:lnTo>
                      <a:lnTo>
                        <a:pt x="639" y="0"/>
                      </a:lnTo>
                      <a:lnTo>
                        <a:pt x="696" y="773"/>
                      </a:lnTo>
                      <a:lnTo>
                        <a:pt x="856" y="1073"/>
                      </a:lnTo>
                      <a:lnTo>
                        <a:pt x="552" y="1349"/>
                      </a:lnTo>
                      <a:lnTo>
                        <a:pt x="0" y="1536"/>
                      </a:lnTo>
                      <a:lnTo>
                        <a:pt x="514" y="1656"/>
                      </a:lnTo>
                      <a:lnTo>
                        <a:pt x="788" y="2006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0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6370638" y="1651000"/>
                  <a:ext cx="101600" cy="5381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1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6370638" y="1920875"/>
                  <a:ext cx="396875" cy="268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2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6370638" y="2051050"/>
                  <a:ext cx="1066800" cy="1492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4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5973763" y="2863850"/>
                  <a:ext cx="101600" cy="3714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5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5973763" y="2543175"/>
                  <a:ext cx="752475" cy="6985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6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5994400" y="2055018"/>
                  <a:ext cx="1412875" cy="11866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EDF-DC36-4D69-9F12-BC9BD1B7FC1A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79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rial" charset="0"/>
              </a:rPr>
              <a:t>Constrained triangulation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224C-301D-4D98-BE5A-9012AB05FCE3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56</a:t>
            </a:fld>
            <a:endParaRPr lang="en-US"/>
          </a:p>
        </p:txBody>
      </p:sp>
      <p:pic>
        <p:nvPicPr>
          <p:cNvPr id="7" name="Content Placeholder 6" descr="monoto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0092" y="2057400"/>
            <a:ext cx="4014216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4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/>
            </a:r>
            <a:br>
              <a:rPr lang="en-US" b="1" smtClean="0"/>
            </a:br>
            <a:r>
              <a:rPr lang="en-US" sz="3600" b="1" smtClean="0"/>
              <a:t>Analysis of triangulating a monotone polygon</a:t>
            </a:r>
            <a:r>
              <a:rPr lang="en-US" smtClean="0"/>
              <a:t/>
            </a:r>
            <a:br>
              <a:rPr lang="en-US" smtClean="0"/>
            </a:br>
            <a:r>
              <a:rPr lang="en-US" b="1" smtClean="0"/>
              <a:t/>
            </a:r>
            <a:br>
              <a:rPr lang="en-US" b="1" smtClean="0"/>
            </a:br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42900" algn="l"/>
                <a:tab pos="1485900" algn="l"/>
                <a:tab pos="4516438" algn="l"/>
              </a:tabLst>
            </a:pPr>
            <a:r>
              <a:rPr lang="en-US" sz="2800" smtClean="0"/>
              <a:t>The initial sort (merge) requires </a:t>
            </a:r>
            <a:r>
              <a:rPr lang="en-US" sz="2800" i="1" smtClean="0"/>
              <a:t>O</a:t>
            </a:r>
            <a:r>
              <a:rPr lang="en-US" sz="2800" smtClean="0"/>
              <a:t>(</a:t>
            </a:r>
            <a:r>
              <a:rPr lang="en-US" sz="2800" i="1" smtClean="0"/>
              <a:t>N</a:t>
            </a:r>
            <a:r>
              <a:rPr lang="en-US" sz="2800" smtClean="0"/>
              <a:t>) time.</a:t>
            </a:r>
          </a:p>
          <a:p>
            <a:pPr>
              <a:tabLst>
                <a:tab pos="342900" algn="l"/>
                <a:tab pos="1485900" algn="l"/>
                <a:tab pos="4516438" algn="l"/>
              </a:tabLst>
            </a:pPr>
            <a:r>
              <a:rPr lang="en-US" sz="2800" smtClean="0"/>
              <a:t>Each of the </a:t>
            </a:r>
            <a:r>
              <a:rPr lang="en-US" sz="2800" i="1" smtClean="0"/>
              <a:t>N</a:t>
            </a:r>
            <a:r>
              <a:rPr lang="en-US" sz="2800" smtClean="0"/>
              <a:t> vertices is visited and placed on the stack exactly once, except when the while fails in case (ii).</a:t>
            </a:r>
          </a:p>
          <a:p>
            <a:pPr>
              <a:tabLst>
                <a:tab pos="342900" algn="l"/>
                <a:tab pos="1485900" algn="l"/>
                <a:tab pos="4516438" algn="l"/>
              </a:tabLst>
            </a:pPr>
            <a:r>
              <a:rPr lang="en-US" sz="2800" smtClean="0"/>
              <a:t>This happens at most once per vertex, so that time can be charged to the current vertex.</a:t>
            </a:r>
          </a:p>
          <a:p>
            <a:pPr>
              <a:tabLst>
                <a:tab pos="342900" algn="l"/>
                <a:tab pos="1485900" algn="l"/>
                <a:tab pos="4516438" algn="l"/>
              </a:tabLst>
            </a:pPr>
            <a:r>
              <a:rPr lang="en-US" sz="2800" smtClean="0">
                <a:sym typeface="Symbol" pitchFamily="18" charset="2"/>
              </a:rPr>
              <a:t></a:t>
            </a:r>
            <a:r>
              <a:rPr lang="en-US" sz="2800" smtClean="0"/>
              <a:t> The algorithm requires </a:t>
            </a:r>
            <a:r>
              <a:rPr lang="en-US" sz="2800" i="1" smtClean="0"/>
              <a:t>O</a:t>
            </a:r>
            <a:r>
              <a:rPr lang="en-US" sz="2800" smtClean="0"/>
              <a:t>(</a:t>
            </a:r>
            <a:r>
              <a:rPr lang="en-US" sz="2800" i="1" smtClean="0"/>
              <a:t>N</a:t>
            </a:r>
            <a:r>
              <a:rPr lang="en-US" sz="2800" smtClean="0"/>
              <a:t>) time to triangulate a monotone polygon, where </a:t>
            </a:r>
            <a:r>
              <a:rPr lang="en-US" sz="2800" i="1" smtClean="0"/>
              <a:t>N</a:t>
            </a:r>
            <a:r>
              <a:rPr lang="en-US" sz="2800" smtClean="0"/>
              <a:t> is the number of vertices of the polygon.</a:t>
            </a:r>
          </a:p>
          <a:p>
            <a:pPr>
              <a:tabLst>
                <a:tab pos="342900" algn="l"/>
                <a:tab pos="1485900" algn="l"/>
                <a:tab pos="4516438" algn="l"/>
              </a:tabLst>
            </a:pPr>
            <a:endParaRPr lang="en-US" sz="2800" smtClean="0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D257252-6FB4-4CA5-B0FA-F8FD53EF86D8}" type="datetime1">
              <a:rPr lang="en-US" sz="1400" smtClean="0">
                <a:solidFill>
                  <a:schemeClr val="bg1"/>
                </a:solidFill>
                <a:latin typeface="Arial" charset="0"/>
              </a:rPr>
              <a:t>1/24/2017</a:t>
            </a:fld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F9F762-2987-4F28-A05A-FEBFD4EE0870}" type="slidenum">
              <a:rPr lang="en-US" sz="1400" smtClean="0">
                <a:solidFill>
                  <a:schemeClr val="bg1"/>
                </a:solidFill>
                <a:latin typeface="Arial" charset="0"/>
              </a:rPr>
              <a:pPr eaLnBrk="1" hangingPunct="1"/>
              <a:t>57</a:t>
            </a:fld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Analysis of Triangulation of Simple Polygon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Sort vertices by </a:t>
            </a:r>
            <a:r>
              <a:rPr lang="en-US" sz="2800" i="1" smtClean="0"/>
              <a:t>y</a:t>
            </a:r>
            <a:r>
              <a:rPr lang="en-US" sz="2800" smtClean="0"/>
              <a:t> coordinates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O(N log 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Perform plane sweep to construct trapezoids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O(N log 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Partition into monotone polygons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O(N)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Triangulate each monotone polygon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O(N)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Overall: O(N log 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smtClean="0"/>
              <a:t>N</a:t>
            </a:r>
            <a:r>
              <a:rPr lang="en-US" sz="2800" smtClean="0"/>
              <a:t> is the number of vertices of the polygon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E98A9B-1FEA-4B57-BD33-5E4720338E04}" type="datetime1">
              <a:rPr lang="en-US" sz="1400" smtClean="0">
                <a:latin typeface="Arial" charset="0"/>
              </a:rPr>
              <a:t>1/24/2017</a:t>
            </a:fld>
            <a:endParaRPr lang="en-US" sz="1400" smtClean="0">
              <a:latin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729B51-29AA-47B5-A1BE-5C291912333A}" type="slidenum">
              <a:rPr lang="en-US" sz="1400" smtClean="0">
                <a:latin typeface="Arial" charset="0"/>
              </a:rPr>
              <a:pPr eaLnBrk="1" hangingPunct="1"/>
              <a:t>58</a:t>
            </a:fld>
            <a:endParaRPr lang="en-US" sz="1400" smtClean="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Triangulation by Ear Removal improves the Diagonal-Based triangulation from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r>
                      <a:rPr lang="en-US" sz="32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3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 smtClean="0"/>
                  <a:t> 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Partition a simple polygon into monotone parts and triangulation of monotone polygons requires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r>
                      <a:rPr lang="en-US" sz="3200" b="0" i="1" smtClean="0">
                        <a:latin typeface="Cambria Math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 smtClean="0"/>
                  <a:t> </a:t>
                </a:r>
                <a:r>
                  <a:rPr lang="en-US" sz="3200" smtClean="0"/>
                  <a:t>time complexity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40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2A15-93B8-467D-8389-725916A57661}" type="datetime1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Brute Force Triangulation</a:t>
            </a:r>
          </a:p>
        </p:txBody>
      </p:sp>
      <p:sp>
        <p:nvSpPr>
          <p:cNvPr id="819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Theorem:</a:t>
            </a:r>
            <a:r>
              <a:rPr lang="en-US" sz="2800" dirty="0" smtClean="0"/>
              <a:t> Every polygon P of n vertices can be partitioned into triangle by the addition of(zero or more) diagonals. </a:t>
            </a:r>
          </a:p>
          <a:p>
            <a:pPr lvl="1"/>
            <a:r>
              <a:rPr lang="en-US" sz="2400" dirty="0" smtClean="0"/>
              <a:t>Complexity of diagonal-based algorithm:</a:t>
            </a:r>
          </a:p>
          <a:p>
            <a:pPr lvl="2"/>
            <a:r>
              <a:rPr lang="en-US" sz="2000" dirty="0" smtClean="0"/>
              <a:t>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- # of diagonal candidates</a:t>
            </a:r>
          </a:p>
          <a:p>
            <a:pPr lvl="2"/>
            <a:r>
              <a:rPr lang="en-US" sz="2000" dirty="0" smtClean="0"/>
              <a:t>O(n) testing </a:t>
            </a:r>
            <a:r>
              <a:rPr lang="en-US" sz="2000" dirty="0" smtClean="0">
                <a:solidFill>
                  <a:srgbClr val="FF0000"/>
                </a:solidFill>
              </a:rPr>
              <a:t>each</a:t>
            </a:r>
            <a:r>
              <a:rPr lang="en-US" sz="2000" dirty="0" smtClean="0"/>
              <a:t> of neighborhoods</a:t>
            </a:r>
          </a:p>
          <a:p>
            <a:pPr lvl="2"/>
            <a:r>
              <a:rPr lang="en-US" sz="2000" dirty="0" smtClean="0"/>
              <a:t>Repeating this O(n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) computation for each of the </a:t>
            </a:r>
            <a:r>
              <a:rPr lang="en-US" sz="2000" dirty="0" smtClean="0">
                <a:solidFill>
                  <a:srgbClr val="FF0000"/>
                </a:solidFill>
              </a:rPr>
              <a:t>n-3</a:t>
            </a:r>
            <a:r>
              <a:rPr lang="en-US" sz="2000" dirty="0" smtClean="0"/>
              <a:t> diagonals yields O(n</a:t>
            </a:r>
            <a:r>
              <a:rPr lang="en-US" sz="2000" baseline="30000" dirty="0" smtClean="0"/>
              <a:t>4</a:t>
            </a:r>
            <a:r>
              <a:rPr lang="en-US" sz="2000" dirty="0" smtClean="0"/>
              <a:t>) </a:t>
            </a:r>
          </a:p>
          <a:p>
            <a:endParaRPr 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8D8-D542-4DE5-A7F1-F23DCC7E2E42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dirty="0"/>
              <a:t>Polygon triangulation</a:t>
            </a:r>
            <a:endParaRPr lang="en-US" sz="2800" dirty="0"/>
          </a:p>
          <a:p>
            <a:pPr lvl="1"/>
            <a:r>
              <a:rPr lang="en-US" dirty="0"/>
              <a:t>Triangulate the following polygon using triangulation by Ear removal</a:t>
            </a:r>
            <a:r>
              <a:rPr lang="en-US" dirty="0" smtClean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dirty="0"/>
              <a:t>How many complete circulation of the boundary will be done before completion?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E8B-9412-445D-8F60-066B428D93E8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60</a:t>
            </a:fld>
            <a:endParaRPr lang="en-US"/>
          </a:p>
        </p:txBody>
      </p:sp>
      <p:pic>
        <p:nvPicPr>
          <p:cNvPr id="7" name="Picture 6" descr="scan000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3230880" cy="276606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3795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Monotone polygon</a:t>
            </a:r>
          </a:p>
          <a:p>
            <a:pPr lvl="1"/>
            <a:r>
              <a:rPr lang="en-US" dirty="0"/>
              <a:t>Is the following polygon monotone?</a:t>
            </a:r>
          </a:p>
          <a:p>
            <a:pPr marL="411480" lvl="1" indent="0">
              <a:buNone/>
            </a:pPr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dirty="0"/>
              <a:t>Triangulate the above polygon and output the diagonals in the correct order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FE8B-9412-445D-8F60-066B428D93E8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61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06355" y="1534886"/>
            <a:ext cx="2926080" cy="3246120"/>
            <a:chOff x="0" y="0"/>
            <a:chExt cx="2926080" cy="3246120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30480"/>
              <a:ext cx="2857500" cy="3215640"/>
              <a:chOff x="0" y="0"/>
              <a:chExt cx="2857500" cy="321564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655320" y="0"/>
                <a:ext cx="861060" cy="2286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341120" y="22860"/>
                <a:ext cx="182880" cy="25908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325880" y="281940"/>
                <a:ext cx="510540" cy="39624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1691640" y="723900"/>
                <a:ext cx="182880" cy="39624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684020" y="1165860"/>
                <a:ext cx="99060" cy="16002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828800" y="1371600"/>
                <a:ext cx="144780" cy="9144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019300" y="1508760"/>
                <a:ext cx="297180" cy="11430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034540" y="1668780"/>
                <a:ext cx="327660" cy="22860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034540" y="1943100"/>
                <a:ext cx="525780" cy="16764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240280" y="2156460"/>
                <a:ext cx="358775" cy="26670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240280" y="2446020"/>
                <a:ext cx="617220" cy="72390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188720" y="3055620"/>
                <a:ext cx="1668780" cy="16002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1181100" y="2522220"/>
                <a:ext cx="335915" cy="52578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287780" y="1943100"/>
                <a:ext cx="228600" cy="57912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81940" y="1737360"/>
                <a:ext cx="1005840" cy="20574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281940" y="1325880"/>
                <a:ext cx="853440" cy="38862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1120140" y="990600"/>
                <a:ext cx="68580" cy="33528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120140" y="723900"/>
                <a:ext cx="83820" cy="26670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876300" y="556260"/>
                <a:ext cx="259080" cy="19050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0" y="419100"/>
                <a:ext cx="876300" cy="13716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0" y="0"/>
                <a:ext cx="655320" cy="41910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0" name="Group 9"/>
            <p:cNvGrpSpPr/>
            <p:nvPr/>
          </p:nvGrpSpPr>
          <p:grpSpPr>
            <a:xfrm>
              <a:off x="0" y="0"/>
              <a:ext cx="2926080" cy="3246120"/>
              <a:chOff x="0" y="0"/>
              <a:chExt cx="2926080" cy="3246120"/>
            </a:xfrm>
          </p:grpSpPr>
          <p:sp>
            <p:nvSpPr>
              <p:cNvPr id="11" name="Flowchart: Connector 10"/>
              <p:cNvSpPr/>
              <p:nvPr/>
            </p:nvSpPr>
            <p:spPr>
              <a:xfrm>
                <a:off x="617220" y="0"/>
                <a:ext cx="60960" cy="4572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Flowchart: Connector 11"/>
              <p:cNvSpPr/>
              <p:nvPr/>
            </p:nvSpPr>
            <p:spPr>
              <a:xfrm>
                <a:off x="1478280" y="38100"/>
                <a:ext cx="60960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Flowchart: Connector 12"/>
              <p:cNvSpPr/>
              <p:nvPr/>
            </p:nvSpPr>
            <p:spPr>
              <a:xfrm>
                <a:off x="1295400" y="297180"/>
                <a:ext cx="60960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Flowchart: Connector 13"/>
              <p:cNvSpPr/>
              <p:nvPr/>
            </p:nvSpPr>
            <p:spPr>
              <a:xfrm>
                <a:off x="1844040" y="708660"/>
                <a:ext cx="60960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Flowchart: Connector 14"/>
              <p:cNvSpPr/>
              <p:nvPr/>
            </p:nvSpPr>
            <p:spPr>
              <a:xfrm>
                <a:off x="1653540" y="1150620"/>
                <a:ext cx="60960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Flowchart: Connector 15"/>
              <p:cNvSpPr/>
              <p:nvPr/>
            </p:nvSpPr>
            <p:spPr>
              <a:xfrm>
                <a:off x="1783080" y="1356360"/>
                <a:ext cx="60960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lowchart: Connector 16"/>
              <p:cNvSpPr/>
              <p:nvPr/>
            </p:nvSpPr>
            <p:spPr>
              <a:xfrm>
                <a:off x="2324100" y="1653540"/>
                <a:ext cx="45085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Flowchart: Connector 17"/>
              <p:cNvSpPr/>
              <p:nvPr/>
            </p:nvSpPr>
            <p:spPr>
              <a:xfrm>
                <a:off x="1981200" y="1927860"/>
                <a:ext cx="60960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Flowchart: Connector 18"/>
              <p:cNvSpPr/>
              <p:nvPr/>
            </p:nvSpPr>
            <p:spPr>
              <a:xfrm>
                <a:off x="1272540" y="1973580"/>
                <a:ext cx="60960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Flowchart: Connector 19"/>
              <p:cNvSpPr/>
              <p:nvPr/>
            </p:nvSpPr>
            <p:spPr>
              <a:xfrm>
                <a:off x="1089660" y="754380"/>
                <a:ext cx="60960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Flowchart: Connector 20"/>
              <p:cNvSpPr/>
              <p:nvPr/>
            </p:nvSpPr>
            <p:spPr>
              <a:xfrm>
                <a:off x="1478280" y="2552700"/>
                <a:ext cx="60960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Flowchart: Connector 21"/>
              <p:cNvSpPr/>
              <p:nvPr/>
            </p:nvSpPr>
            <p:spPr>
              <a:xfrm>
                <a:off x="2865120" y="3200400"/>
                <a:ext cx="60960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Flowchart: Connector 22"/>
              <p:cNvSpPr/>
              <p:nvPr/>
            </p:nvSpPr>
            <p:spPr>
              <a:xfrm>
                <a:off x="1981200" y="1493520"/>
                <a:ext cx="45085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Flowchart: Connector 23"/>
              <p:cNvSpPr/>
              <p:nvPr/>
            </p:nvSpPr>
            <p:spPr>
              <a:xfrm>
                <a:off x="2567940" y="2141220"/>
                <a:ext cx="45085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Flowchart: Connector 24"/>
              <p:cNvSpPr/>
              <p:nvPr/>
            </p:nvSpPr>
            <p:spPr>
              <a:xfrm>
                <a:off x="2202180" y="2430780"/>
                <a:ext cx="45085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Flowchart: Connector 25"/>
              <p:cNvSpPr/>
              <p:nvPr/>
            </p:nvSpPr>
            <p:spPr>
              <a:xfrm>
                <a:off x="1143000" y="3078480"/>
                <a:ext cx="45085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Flowchart: Connector 26"/>
              <p:cNvSpPr/>
              <p:nvPr/>
            </p:nvSpPr>
            <p:spPr>
              <a:xfrm>
                <a:off x="1150620" y="975360"/>
                <a:ext cx="60960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Flowchart: Connector 27"/>
              <p:cNvSpPr/>
              <p:nvPr/>
            </p:nvSpPr>
            <p:spPr>
              <a:xfrm>
                <a:off x="1082040" y="1341120"/>
                <a:ext cx="60960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Flowchart: Connector 28"/>
              <p:cNvSpPr/>
              <p:nvPr/>
            </p:nvSpPr>
            <p:spPr>
              <a:xfrm>
                <a:off x="281940" y="1722120"/>
                <a:ext cx="60960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lowchart: Connector 29"/>
              <p:cNvSpPr/>
              <p:nvPr/>
            </p:nvSpPr>
            <p:spPr>
              <a:xfrm>
                <a:off x="883920" y="579120"/>
                <a:ext cx="60960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Flowchart: Connector 30"/>
              <p:cNvSpPr/>
              <p:nvPr/>
            </p:nvSpPr>
            <p:spPr>
              <a:xfrm>
                <a:off x="0" y="411480"/>
                <a:ext cx="60960" cy="45720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22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Triangulation: Implementation</a:t>
            </a:r>
            <a:br>
              <a:rPr lang="en-US" altLang="en-US" sz="4000" smtClean="0"/>
            </a:br>
            <a:r>
              <a:rPr lang="en-US" altLang="en-US" sz="4000" smtClean="0"/>
              <a:t>Diagonals (Internal or External)</a:t>
            </a:r>
            <a:endParaRPr lang="en-US" altLang="en-US" smtClean="0"/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182563" y="1712913"/>
            <a:ext cx="8961437" cy="5159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B050"/>
                </a:solidFill>
              </a:rPr>
              <a:t>/*---------------------------------------------------------------------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B050"/>
                </a:solidFill>
              </a:rPr>
              <a:t>Returns TRUE </a:t>
            </a:r>
            <a:r>
              <a:rPr lang="en-US" altLang="en-US" sz="2000" dirty="0" err="1">
                <a:solidFill>
                  <a:srgbClr val="00B050"/>
                </a:solidFill>
              </a:rPr>
              <a:t>iff</a:t>
            </a:r>
            <a:r>
              <a:rPr lang="en-US" altLang="en-US" sz="2000" dirty="0">
                <a:solidFill>
                  <a:srgbClr val="00B050"/>
                </a:solidFill>
              </a:rPr>
              <a:t> (</a:t>
            </a:r>
            <a:r>
              <a:rPr lang="en-US" altLang="en-US" sz="2000" dirty="0" err="1">
                <a:solidFill>
                  <a:srgbClr val="00B050"/>
                </a:solidFill>
              </a:rPr>
              <a:t>a,b</a:t>
            </a:r>
            <a:r>
              <a:rPr lang="en-US" altLang="en-US" sz="2000" dirty="0">
                <a:solidFill>
                  <a:srgbClr val="00B050"/>
                </a:solidFill>
              </a:rPr>
              <a:t>) is a proper internal *or* external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B050"/>
                </a:solidFill>
              </a:rPr>
              <a:t>diagonal of P, *ignoring edges incident to a and b*.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B050"/>
                </a:solidFill>
              </a:rPr>
              <a:t>---------------------------------------------------------------------*/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 err="1">
                <a:solidFill>
                  <a:srgbClr val="0070C0"/>
                </a:solidFill>
              </a:rPr>
              <a:t>bool</a:t>
            </a:r>
            <a:r>
              <a:rPr lang="en-US" altLang="en-US" sz="2000" dirty="0">
                <a:solidFill>
                  <a:srgbClr val="0070C0"/>
                </a:solidFill>
              </a:rPr>
              <a:t>   </a:t>
            </a:r>
            <a:r>
              <a:rPr lang="en-US" altLang="en-US" sz="2000" dirty="0" err="1">
                <a:solidFill>
                  <a:srgbClr val="0070C0"/>
                </a:solidFill>
              </a:rPr>
              <a:t>Diagonalie</a:t>
            </a:r>
            <a:r>
              <a:rPr lang="en-US" altLang="en-US" sz="2000" dirty="0">
                <a:solidFill>
                  <a:srgbClr val="0070C0"/>
                </a:solidFill>
              </a:rPr>
              <a:t>( </a:t>
            </a:r>
            <a:r>
              <a:rPr lang="en-US" altLang="en-US" sz="2000" dirty="0" err="1">
                <a:solidFill>
                  <a:srgbClr val="0070C0"/>
                </a:solidFill>
              </a:rPr>
              <a:t>tVertex</a:t>
            </a:r>
            <a:r>
              <a:rPr lang="en-US" altLang="en-US" sz="2000" dirty="0">
                <a:solidFill>
                  <a:srgbClr val="0070C0"/>
                </a:solidFill>
              </a:rPr>
              <a:t> a, </a:t>
            </a:r>
            <a:r>
              <a:rPr lang="en-US" altLang="en-US" sz="2000" dirty="0" err="1">
                <a:solidFill>
                  <a:srgbClr val="0070C0"/>
                </a:solidFill>
              </a:rPr>
              <a:t>tVertex</a:t>
            </a:r>
            <a:r>
              <a:rPr lang="en-US" altLang="en-US" sz="2000" dirty="0">
                <a:solidFill>
                  <a:srgbClr val="0070C0"/>
                </a:solidFill>
              </a:rPr>
              <a:t> b )  { 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  </a:t>
            </a:r>
            <a:r>
              <a:rPr lang="en-US" altLang="en-US" sz="2000" dirty="0" err="1">
                <a:solidFill>
                  <a:srgbClr val="0070C0"/>
                </a:solidFill>
              </a:rPr>
              <a:t>tVertex</a:t>
            </a:r>
            <a:r>
              <a:rPr lang="en-US" altLang="en-US" sz="2000" dirty="0">
                <a:solidFill>
                  <a:srgbClr val="0070C0"/>
                </a:solidFill>
              </a:rPr>
              <a:t> c, c1; 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  </a:t>
            </a:r>
            <a:r>
              <a:rPr lang="en-US" altLang="en-US" sz="2000" dirty="0">
                <a:solidFill>
                  <a:srgbClr val="00B050"/>
                </a:solidFill>
              </a:rPr>
              <a:t>/* For each edge (c,c1) of P */ 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  c = vertices; 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  do {     c1 = c-&gt;next</a:t>
            </a:r>
            <a:r>
              <a:rPr lang="en-US" altLang="en-US" sz="2000" dirty="0">
                <a:solidFill>
                  <a:srgbClr val="00B050"/>
                </a:solidFill>
              </a:rPr>
              <a:t>;      /* Skip edges incident to a or b */    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	if (    ( c != a ) &amp;&amp; ( c1 != a )   &amp;&amp; ( c != b ) &amp;&amp; ( c1 != b )         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	        &amp;&amp; Intersect( a-&gt;v, b-&gt;v, c-&gt;v, c1-&gt;v )         )      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		 return FALSE;    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	c = c-&gt;next; 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    } while ( c != vertices ); 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  return TRUE;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D765-BCCB-42A6-B6C1-557A0EF05C98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Triangulation: Implementation</a:t>
            </a:r>
            <a:br>
              <a:rPr lang="en-US" altLang="en-US" sz="4000" smtClean="0"/>
            </a:br>
            <a:r>
              <a:rPr lang="en-US" altLang="en-US" sz="4000" smtClean="0"/>
              <a:t>				InCone</a:t>
            </a:r>
            <a:endParaRPr lang="en-US" altLang="en-US" smtClean="0"/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82563" y="1698625"/>
            <a:ext cx="8961437" cy="5159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B050"/>
                </a:solidFill>
              </a:rPr>
              <a:t>/*---------------------------------------------------------------------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B050"/>
                </a:solidFill>
              </a:rPr>
              <a:t>Returns TRUE </a:t>
            </a:r>
            <a:r>
              <a:rPr lang="en-US" altLang="en-US" sz="2000" dirty="0" err="1">
                <a:solidFill>
                  <a:srgbClr val="00B050"/>
                </a:solidFill>
              </a:rPr>
              <a:t>iff</a:t>
            </a:r>
            <a:r>
              <a:rPr lang="en-US" altLang="en-US" sz="2000" dirty="0">
                <a:solidFill>
                  <a:srgbClr val="00B050"/>
                </a:solidFill>
              </a:rPr>
              <a:t> the diagonal (</a:t>
            </a:r>
            <a:r>
              <a:rPr lang="en-US" altLang="en-US" sz="2000" dirty="0" err="1">
                <a:solidFill>
                  <a:srgbClr val="00B050"/>
                </a:solidFill>
              </a:rPr>
              <a:t>a,b</a:t>
            </a:r>
            <a:r>
              <a:rPr lang="en-US" altLang="en-US" sz="2000" dirty="0">
                <a:solidFill>
                  <a:srgbClr val="00B050"/>
                </a:solidFill>
              </a:rPr>
              <a:t>) is strictly internal to the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B050"/>
                </a:solidFill>
              </a:rPr>
              <a:t>polygon in the neighborhood of the a endpoint.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B050"/>
                </a:solidFill>
              </a:rPr>
              <a:t>---------------------------------------------------------------------*/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 err="1">
                <a:solidFill>
                  <a:srgbClr val="0070C0"/>
                </a:solidFill>
              </a:rPr>
              <a:t>bool</a:t>
            </a:r>
            <a:r>
              <a:rPr lang="en-US" altLang="en-US" sz="2000" dirty="0">
                <a:solidFill>
                  <a:srgbClr val="0070C0"/>
                </a:solidFill>
              </a:rPr>
              <a:t>   </a:t>
            </a:r>
            <a:r>
              <a:rPr lang="en-US" altLang="en-US" sz="2000" dirty="0" err="1">
                <a:solidFill>
                  <a:srgbClr val="0070C0"/>
                </a:solidFill>
              </a:rPr>
              <a:t>InCone</a:t>
            </a:r>
            <a:r>
              <a:rPr lang="en-US" altLang="en-US" sz="2000" dirty="0">
                <a:solidFill>
                  <a:srgbClr val="0070C0"/>
                </a:solidFill>
              </a:rPr>
              <a:t>( </a:t>
            </a:r>
            <a:r>
              <a:rPr lang="en-US" altLang="en-US" sz="2000" dirty="0" err="1">
                <a:solidFill>
                  <a:srgbClr val="0070C0"/>
                </a:solidFill>
              </a:rPr>
              <a:t>tVertex</a:t>
            </a:r>
            <a:r>
              <a:rPr lang="en-US" altLang="en-US" sz="2000" dirty="0">
                <a:solidFill>
                  <a:srgbClr val="0070C0"/>
                </a:solidFill>
              </a:rPr>
              <a:t> a, </a:t>
            </a:r>
            <a:r>
              <a:rPr lang="en-US" altLang="en-US" sz="2000" dirty="0" err="1">
                <a:solidFill>
                  <a:srgbClr val="0070C0"/>
                </a:solidFill>
              </a:rPr>
              <a:t>tVertex</a:t>
            </a:r>
            <a:r>
              <a:rPr lang="en-US" altLang="en-US" sz="2000" dirty="0">
                <a:solidFill>
                  <a:srgbClr val="0070C0"/>
                </a:solidFill>
              </a:rPr>
              <a:t> b )  { 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  </a:t>
            </a:r>
            <a:r>
              <a:rPr lang="en-US" altLang="en-US" sz="2000" dirty="0" err="1">
                <a:solidFill>
                  <a:srgbClr val="0070C0"/>
                </a:solidFill>
              </a:rPr>
              <a:t>tVertex</a:t>
            </a:r>
            <a:r>
              <a:rPr lang="en-US" altLang="en-US" sz="2000" dirty="0">
                <a:solidFill>
                  <a:srgbClr val="0070C0"/>
                </a:solidFill>
              </a:rPr>
              <a:t> a0,a1;	</a:t>
            </a:r>
            <a:r>
              <a:rPr lang="en-US" altLang="en-US" sz="2000" dirty="0">
                <a:solidFill>
                  <a:srgbClr val="00B050"/>
                </a:solidFill>
              </a:rPr>
              <a:t>/* a0,a,a1 are consecutive vertices. */ 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  a1 = a-&gt;next; 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  a0 = a-&gt;</a:t>
            </a:r>
            <a:r>
              <a:rPr lang="en-US" altLang="en-US" sz="2000" dirty="0" err="1">
                <a:solidFill>
                  <a:srgbClr val="0070C0"/>
                </a:solidFill>
              </a:rPr>
              <a:t>prev</a:t>
            </a:r>
            <a:r>
              <a:rPr lang="en-US" altLang="en-US" sz="2000" dirty="0">
                <a:solidFill>
                  <a:srgbClr val="0070C0"/>
                </a:solidFill>
              </a:rPr>
              <a:t>;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  </a:t>
            </a:r>
            <a:r>
              <a:rPr lang="en-US" altLang="en-US" sz="2000" dirty="0">
                <a:solidFill>
                  <a:srgbClr val="00B050"/>
                </a:solidFill>
              </a:rPr>
              <a:t>/* If a is a convex vertex ... */ 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  if( </a:t>
            </a:r>
            <a:r>
              <a:rPr lang="en-US" altLang="en-US" sz="2000" dirty="0" err="1">
                <a:solidFill>
                  <a:srgbClr val="0070C0"/>
                </a:solidFill>
              </a:rPr>
              <a:t>LeftOn</a:t>
            </a:r>
            <a:r>
              <a:rPr lang="en-US" altLang="en-US" sz="2000" dirty="0">
                <a:solidFill>
                  <a:srgbClr val="0070C0"/>
                </a:solidFill>
              </a:rPr>
              <a:t>( a-&gt;v, a1-&gt;v, a0-&gt;v ) )     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	return    Left( a-&gt;v, b-&gt;v, a0-&gt;v )  &amp;&amp; Left( b-&gt;v, a-&gt;v, a1-&gt;v );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B050"/>
                </a:solidFill>
              </a:rPr>
              <a:t>   /* Else a is reflex: */     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   return !(    </a:t>
            </a:r>
            <a:r>
              <a:rPr lang="en-US" altLang="en-US" sz="2000" dirty="0" err="1">
                <a:solidFill>
                  <a:srgbClr val="0070C0"/>
                </a:solidFill>
              </a:rPr>
              <a:t>LeftOn</a:t>
            </a:r>
            <a:r>
              <a:rPr lang="en-US" altLang="en-US" sz="2000" dirty="0">
                <a:solidFill>
                  <a:srgbClr val="0070C0"/>
                </a:solidFill>
              </a:rPr>
              <a:t>( a-&gt;v, b-&gt;v, a1-&gt;v )  &amp;&amp; </a:t>
            </a:r>
            <a:r>
              <a:rPr lang="en-US" altLang="en-US" sz="2000" dirty="0" err="1">
                <a:solidFill>
                  <a:srgbClr val="0070C0"/>
                </a:solidFill>
              </a:rPr>
              <a:t>LeftOn</a:t>
            </a:r>
            <a:r>
              <a:rPr lang="en-US" altLang="en-US" sz="2000" dirty="0">
                <a:solidFill>
                  <a:srgbClr val="0070C0"/>
                </a:solidFill>
              </a:rPr>
              <a:t>( b-&gt;v, a-&gt;v, a0-&gt;v ) );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6BB2-6661-4F0C-9EDD-9D852767433F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Triangulation: Implementation</a:t>
            </a:r>
            <a:br>
              <a:rPr lang="en-US" altLang="en-US" sz="4000" dirty="0" smtClean="0"/>
            </a:br>
            <a:r>
              <a:rPr lang="en-US" altLang="en-US" sz="4000" dirty="0" smtClean="0"/>
              <a:t>				</a:t>
            </a:r>
            <a:r>
              <a:rPr lang="en-US" altLang="en-US" sz="4000" dirty="0" err="1" smtClean="0"/>
              <a:t>EarInit</a:t>
            </a:r>
            <a:endParaRPr lang="en-US" altLang="en-US" dirty="0" smtClean="0"/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82563" y="1698625"/>
            <a:ext cx="8961437" cy="453970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B050"/>
                </a:solidFill>
              </a:rPr>
              <a:t>/*---------------------------------------------------------------------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 smtClean="0">
                <a:solidFill>
                  <a:srgbClr val="00B050"/>
                </a:solidFill>
              </a:rPr>
              <a:t>Initialize the Boolean flag v-&gt; ear that is part of the vertex structure.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 smtClean="0">
                <a:solidFill>
                  <a:srgbClr val="00B050"/>
                </a:solidFill>
              </a:rPr>
              <a:t>This is accomplished by one call to Diagonal per vertex</a:t>
            </a:r>
            <a:endParaRPr lang="en-US" altLang="en-US" sz="2000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B050"/>
                </a:solidFill>
              </a:rPr>
              <a:t>---------------------------------------------------------------------*/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 smtClean="0">
                <a:solidFill>
                  <a:srgbClr val="0070C0"/>
                </a:solidFill>
              </a:rPr>
              <a:t>void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EarInit</a:t>
            </a:r>
            <a:r>
              <a:rPr lang="en-US" altLang="en-US" sz="2000" dirty="0" smtClean="0">
                <a:solidFill>
                  <a:srgbClr val="0070C0"/>
                </a:solidFill>
              </a:rPr>
              <a:t>( void)  </a:t>
            </a:r>
            <a:r>
              <a:rPr lang="en-US" altLang="en-US" sz="2000" dirty="0">
                <a:solidFill>
                  <a:srgbClr val="0070C0"/>
                </a:solidFill>
              </a:rPr>
              <a:t>{ 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  </a:t>
            </a:r>
            <a:r>
              <a:rPr lang="en-US" altLang="en-US" sz="2000" dirty="0" err="1">
                <a:solidFill>
                  <a:srgbClr val="0070C0"/>
                </a:solidFill>
              </a:rPr>
              <a:t>tVertex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 smtClean="0">
                <a:solidFill>
                  <a:srgbClr val="0070C0"/>
                </a:solidFill>
              </a:rPr>
              <a:t>v0,v1,v2;</a:t>
            </a:r>
            <a:r>
              <a:rPr lang="en-US" altLang="en-US" sz="2000" dirty="0">
                <a:solidFill>
                  <a:srgbClr val="0070C0"/>
                </a:solidFill>
              </a:rPr>
              <a:t>	</a:t>
            </a:r>
            <a:r>
              <a:rPr lang="en-US" altLang="en-US" sz="2000" dirty="0">
                <a:solidFill>
                  <a:srgbClr val="00B050"/>
                </a:solidFill>
              </a:rPr>
              <a:t>/* </a:t>
            </a:r>
            <a:r>
              <a:rPr lang="en-US" altLang="en-US" sz="2000" dirty="0" smtClean="0">
                <a:solidFill>
                  <a:srgbClr val="00B050"/>
                </a:solidFill>
              </a:rPr>
              <a:t>v0,v1,v2 are </a:t>
            </a:r>
            <a:r>
              <a:rPr lang="en-US" altLang="en-US" sz="2000" dirty="0">
                <a:solidFill>
                  <a:srgbClr val="00B050"/>
                </a:solidFill>
              </a:rPr>
              <a:t>consecutive vertices. */   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endParaRPr lang="en-US" altLang="en-US" sz="20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 smtClean="0">
                <a:solidFill>
                  <a:srgbClr val="00B050"/>
                </a:solidFill>
              </a:rPr>
              <a:t>/* Initialize v1-&gt;ear for al vertices*/   </a:t>
            </a:r>
            <a:endParaRPr lang="en-US" altLang="en-US" sz="2000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d</a:t>
            </a:r>
            <a:r>
              <a:rPr lang="en-US" altLang="en-US" sz="2000" dirty="0" smtClean="0">
                <a:solidFill>
                  <a:srgbClr val="0070C0"/>
                </a:solidFill>
              </a:rPr>
              <a:t>o {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 smtClean="0">
                <a:solidFill>
                  <a:srgbClr val="0070C0"/>
                </a:solidFill>
              </a:rPr>
              <a:t>  v2 = v1-&gt;next;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  </a:t>
            </a:r>
            <a:r>
              <a:rPr lang="en-US" altLang="en-US" sz="2000" dirty="0" smtClean="0">
                <a:solidFill>
                  <a:srgbClr val="0070C0"/>
                </a:solidFill>
              </a:rPr>
              <a:t> v0 </a:t>
            </a:r>
            <a:r>
              <a:rPr lang="en-US" altLang="en-US" sz="2000" dirty="0">
                <a:solidFill>
                  <a:srgbClr val="0070C0"/>
                </a:solidFill>
              </a:rPr>
              <a:t>= v1-</a:t>
            </a:r>
            <a:r>
              <a:rPr lang="en-US" altLang="en-US" sz="2000" dirty="0" smtClean="0">
                <a:solidFill>
                  <a:srgbClr val="0070C0"/>
                </a:solidFill>
              </a:rPr>
              <a:t>&gt;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prev</a:t>
            </a:r>
            <a:r>
              <a:rPr lang="en-US" altLang="en-US" sz="2000" dirty="0" smtClean="0">
                <a:solidFill>
                  <a:srgbClr val="0070C0"/>
                </a:solidFill>
              </a:rPr>
              <a:t>;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 smtClean="0">
                <a:solidFill>
                  <a:srgbClr val="0070C0"/>
                </a:solidFill>
              </a:rPr>
              <a:t>   v1-&gt;ear = Diagonal(v0,v2);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 smtClean="0">
                <a:solidFill>
                  <a:srgbClr val="0070C0"/>
                </a:solidFill>
              </a:rPr>
              <a:t>   v1=v1-&gt;next;</a:t>
            </a:r>
          </a:p>
          <a:p>
            <a:pPr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2000" dirty="0" smtClean="0">
                <a:solidFill>
                  <a:srgbClr val="0070C0"/>
                </a:solidFill>
              </a:rPr>
              <a:t>} while (v1 != vertices);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6BB2-6661-4F0C-9EDD-9D852767433F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Triangulation: Implementation</a:t>
            </a:r>
            <a:endParaRPr lang="en-US" altLang="en-US" dirty="0" smtClean="0"/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0" y="1635335"/>
            <a:ext cx="8504238" cy="5287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B050"/>
                </a:solidFill>
              </a:rPr>
              <a:t>/* Prints out n-3 diagonals (as pairs of integer indices) which form a triangulation of P*/</a:t>
            </a:r>
          </a:p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void   </a:t>
            </a:r>
            <a:r>
              <a:rPr lang="en-US" altLang="en-US" sz="1800" b="1" dirty="0">
                <a:solidFill>
                  <a:srgbClr val="0070C0"/>
                </a:solidFill>
              </a:rPr>
              <a:t>Triangulate</a:t>
            </a:r>
            <a:r>
              <a:rPr lang="en-US" altLang="en-US" sz="1800" dirty="0">
                <a:solidFill>
                  <a:srgbClr val="0070C0"/>
                </a:solidFill>
              </a:rPr>
              <a:t>( void ){   </a:t>
            </a:r>
          </a:p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    </a:t>
            </a:r>
            <a:r>
              <a:rPr lang="en-US" altLang="en-US" sz="1800" dirty="0" err="1">
                <a:solidFill>
                  <a:srgbClr val="0070C0"/>
                </a:solidFill>
              </a:rPr>
              <a:t>tVertex</a:t>
            </a:r>
            <a:r>
              <a:rPr lang="en-US" altLang="en-US" sz="1800" dirty="0">
                <a:solidFill>
                  <a:srgbClr val="0070C0"/>
                </a:solidFill>
              </a:rPr>
              <a:t> v0, v1, v2, v3, v4;	</a:t>
            </a:r>
            <a:r>
              <a:rPr lang="en-US" altLang="en-US" sz="1800" dirty="0">
                <a:solidFill>
                  <a:srgbClr val="00B050"/>
                </a:solidFill>
              </a:rPr>
              <a:t>/* five consecutive vertices */   </a:t>
            </a:r>
          </a:p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    </a:t>
            </a:r>
            <a:r>
              <a:rPr lang="en-US" altLang="en-US" sz="1800" dirty="0" err="1">
                <a:solidFill>
                  <a:srgbClr val="0070C0"/>
                </a:solidFill>
              </a:rPr>
              <a:t>int</a:t>
            </a:r>
            <a:r>
              <a:rPr lang="en-US" altLang="en-US" sz="1800" dirty="0">
                <a:solidFill>
                  <a:srgbClr val="0070C0"/>
                </a:solidFill>
              </a:rPr>
              <a:t>   n = </a:t>
            </a:r>
            <a:r>
              <a:rPr lang="en-US" altLang="en-US" sz="1800" dirty="0" err="1">
                <a:solidFill>
                  <a:srgbClr val="0070C0"/>
                </a:solidFill>
              </a:rPr>
              <a:t>nvertices</a:t>
            </a:r>
            <a:r>
              <a:rPr lang="en-US" altLang="en-US" sz="1800" dirty="0">
                <a:solidFill>
                  <a:srgbClr val="0070C0"/>
                </a:solidFill>
              </a:rPr>
              <a:t>;		</a:t>
            </a:r>
            <a:r>
              <a:rPr lang="en-US" altLang="en-US" sz="1800" dirty="0">
                <a:solidFill>
                  <a:srgbClr val="00B050"/>
                </a:solidFill>
              </a:rPr>
              <a:t>/* number of vertices; shrinks to 3. */   </a:t>
            </a:r>
          </a:p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    </a:t>
            </a:r>
            <a:r>
              <a:rPr lang="en-US" altLang="en-US" sz="1800" dirty="0" err="1">
                <a:solidFill>
                  <a:srgbClr val="0070C0"/>
                </a:solidFill>
              </a:rPr>
              <a:t>EarInit</a:t>
            </a:r>
            <a:r>
              <a:rPr lang="en-US" altLang="en-US" sz="1800" dirty="0">
                <a:solidFill>
                  <a:srgbClr val="0070C0"/>
                </a:solidFill>
              </a:rPr>
              <a:t>(); </a:t>
            </a:r>
          </a:p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    while ( n &gt; 3 ) {  </a:t>
            </a:r>
            <a:r>
              <a:rPr lang="en-US" altLang="en-US" sz="1800" dirty="0">
                <a:solidFill>
                  <a:srgbClr val="00B050"/>
                </a:solidFill>
              </a:rPr>
              <a:t>/* Inner loop searches for an ear and removes it. */      </a:t>
            </a:r>
          </a:p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	v2 = vertices;      </a:t>
            </a:r>
          </a:p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	do {  if (v2-&gt;ear) </a:t>
            </a:r>
            <a:r>
              <a:rPr lang="en-US" altLang="en-US" sz="1800" dirty="0" smtClean="0">
                <a:solidFill>
                  <a:srgbClr val="0070C0"/>
                </a:solidFill>
              </a:rPr>
              <a:t>{</a:t>
            </a:r>
            <a:r>
              <a:rPr lang="en-US" altLang="en-US" sz="1800" dirty="0" smtClean="0">
                <a:solidFill>
                  <a:srgbClr val="00B050"/>
                </a:solidFill>
              </a:rPr>
              <a:t>  </a:t>
            </a:r>
            <a:r>
              <a:rPr lang="en-US" altLang="en-US" sz="1800" dirty="0">
                <a:solidFill>
                  <a:srgbClr val="00B050"/>
                </a:solidFill>
              </a:rPr>
              <a:t>/* Ear found.  */            </a:t>
            </a:r>
            <a:r>
              <a:rPr lang="en-US" altLang="en-US" sz="1800" dirty="0">
                <a:solidFill>
                  <a:srgbClr val="0070C0"/>
                </a:solidFill>
              </a:rPr>
              <a:t>	      </a:t>
            </a:r>
          </a:p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		v3 = v2-&gt;next; v4 = v3-&gt;next;  v1 = v2-&gt;</a:t>
            </a:r>
            <a:r>
              <a:rPr lang="en-US" altLang="en-US" sz="1800" dirty="0" err="1">
                <a:solidFill>
                  <a:srgbClr val="0070C0"/>
                </a:solidFill>
              </a:rPr>
              <a:t>prev</a:t>
            </a:r>
            <a:r>
              <a:rPr lang="en-US" altLang="en-US" sz="1800" dirty="0">
                <a:solidFill>
                  <a:srgbClr val="0070C0"/>
                </a:solidFill>
              </a:rPr>
              <a:t>; v0 = v1-&gt;</a:t>
            </a:r>
            <a:r>
              <a:rPr lang="en-US" altLang="en-US" sz="1800" dirty="0" err="1">
                <a:solidFill>
                  <a:srgbClr val="0070C0"/>
                </a:solidFill>
              </a:rPr>
              <a:t>prev</a:t>
            </a:r>
            <a:r>
              <a:rPr lang="en-US" altLang="en-US" sz="1800" dirty="0">
                <a:solidFill>
                  <a:srgbClr val="0070C0"/>
                </a:solidFill>
              </a:rPr>
              <a:t>;            </a:t>
            </a:r>
          </a:p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		</a:t>
            </a:r>
            <a:r>
              <a:rPr lang="en-US" altLang="en-US" sz="1800" dirty="0" err="1">
                <a:solidFill>
                  <a:srgbClr val="0070C0"/>
                </a:solidFill>
              </a:rPr>
              <a:t>PrintDiagonal</a:t>
            </a:r>
            <a:r>
              <a:rPr lang="en-US" altLang="en-US" sz="1800" dirty="0">
                <a:solidFill>
                  <a:srgbClr val="0070C0"/>
                </a:solidFill>
              </a:rPr>
              <a:t>( v1, v3 ); </a:t>
            </a:r>
          </a:p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		v1-&gt;ear = Diagonal( v0, v3 );  v3-&gt;ear = Diagonal( v1, v4 ); </a:t>
            </a:r>
          </a:p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		v1-&gt;next = v3;  v3-&gt;</a:t>
            </a:r>
            <a:r>
              <a:rPr lang="en-US" altLang="en-US" sz="1800" dirty="0" err="1">
                <a:solidFill>
                  <a:srgbClr val="0070C0"/>
                </a:solidFill>
              </a:rPr>
              <a:t>prev</a:t>
            </a:r>
            <a:r>
              <a:rPr lang="en-US" altLang="en-US" sz="1800" dirty="0">
                <a:solidFill>
                  <a:srgbClr val="0070C0"/>
                </a:solidFill>
              </a:rPr>
              <a:t> = v1</a:t>
            </a:r>
            <a:r>
              <a:rPr lang="en-US" altLang="en-US" sz="1800" dirty="0">
                <a:solidFill>
                  <a:srgbClr val="00B050"/>
                </a:solidFill>
              </a:rPr>
              <a:t>;     /* Update  </a:t>
            </a:r>
            <a:r>
              <a:rPr lang="en-US" altLang="en-US" sz="1800" dirty="0" err="1">
                <a:solidFill>
                  <a:srgbClr val="00B050"/>
                </a:solidFill>
              </a:rPr>
              <a:t>earity</a:t>
            </a:r>
            <a:r>
              <a:rPr lang="en-US" altLang="en-US" sz="1800" dirty="0">
                <a:solidFill>
                  <a:srgbClr val="00B050"/>
                </a:solidFill>
              </a:rPr>
              <a:t>. */ </a:t>
            </a:r>
          </a:p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		vertices = v3;	</a:t>
            </a:r>
            <a:r>
              <a:rPr lang="en-US" altLang="en-US" sz="1800" dirty="0">
                <a:solidFill>
                  <a:srgbClr val="00B050"/>
                </a:solidFill>
              </a:rPr>
              <a:t>/* In case the head was v2. */</a:t>
            </a:r>
            <a:r>
              <a:rPr lang="en-US" altLang="en-US" sz="1800" dirty="0">
                <a:solidFill>
                  <a:srgbClr val="0070C0"/>
                </a:solidFill>
              </a:rPr>
              <a:t>            </a:t>
            </a:r>
          </a:p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		 n--;            </a:t>
            </a:r>
          </a:p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		 break</a:t>
            </a:r>
            <a:r>
              <a:rPr lang="en-US" altLang="en-US" sz="1800" dirty="0">
                <a:solidFill>
                  <a:srgbClr val="00B050"/>
                </a:solidFill>
              </a:rPr>
              <a:t>;   /* out of inner loop; resume outer loop */         </a:t>
            </a:r>
          </a:p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                      } </a:t>
            </a:r>
            <a:r>
              <a:rPr lang="en-US" altLang="en-US" sz="1800" dirty="0">
                <a:solidFill>
                  <a:srgbClr val="00B050"/>
                </a:solidFill>
              </a:rPr>
              <a:t>/* end if ear found */  </a:t>
            </a:r>
            <a:r>
              <a:rPr lang="en-US" altLang="en-US" sz="1800" dirty="0">
                <a:solidFill>
                  <a:srgbClr val="0070C0"/>
                </a:solidFill>
              </a:rPr>
              <a:t>       </a:t>
            </a:r>
          </a:p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                     v2 = v2-&gt;next;      </a:t>
            </a:r>
          </a:p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                 } while ( v2 != vertices );     </a:t>
            </a:r>
          </a:p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    } </a:t>
            </a:r>
            <a:r>
              <a:rPr lang="en-US" altLang="en-US" sz="1800" dirty="0">
                <a:solidFill>
                  <a:srgbClr val="00B050"/>
                </a:solidFill>
              </a:rPr>
              <a:t>/* end outer while loop */</a:t>
            </a:r>
          </a:p>
          <a:p>
            <a:pPr>
              <a:lnSpc>
                <a:spcPct val="75000"/>
              </a:lnSpc>
              <a:spcBef>
                <a:spcPct val="2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</a:rPr>
              <a:t>/* end Triangulate */</a:t>
            </a:r>
          </a:p>
        </p:txBody>
      </p:sp>
      <p:grpSp>
        <p:nvGrpSpPr>
          <p:cNvPr id="64516" name="Group 7"/>
          <p:cNvGrpSpPr>
            <a:grpSpLocks/>
          </p:cNvGrpSpPr>
          <p:nvPr/>
        </p:nvGrpSpPr>
        <p:grpSpPr bwMode="auto">
          <a:xfrm rot="6681335">
            <a:off x="6030220" y="4678815"/>
            <a:ext cx="2627313" cy="1816100"/>
            <a:chOff x="3355" y="1076"/>
            <a:chExt cx="1655" cy="1144"/>
          </a:xfrm>
        </p:grpSpPr>
        <p:sp>
          <p:nvSpPr>
            <p:cNvPr id="193544" name="Freeform 8"/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3545" name="Line 9"/>
            <p:cNvSpPr>
              <a:spLocks noChangeShapeType="1"/>
            </p:cNvSpPr>
            <p:nvPr/>
          </p:nvSpPr>
          <p:spPr bwMode="auto">
            <a:xfrm flipV="1">
              <a:off x="4189" y="1412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3546" name="Line 10"/>
            <p:cNvSpPr>
              <a:spLocks noChangeShapeType="1"/>
            </p:cNvSpPr>
            <p:nvPr/>
          </p:nvSpPr>
          <p:spPr bwMode="auto">
            <a:xfrm flipH="1">
              <a:off x="4686" y="1409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3547" name="Line 11"/>
            <p:cNvSpPr>
              <a:spLocks noChangeShapeType="1"/>
            </p:cNvSpPr>
            <p:nvPr/>
          </p:nvSpPr>
          <p:spPr bwMode="auto">
            <a:xfrm>
              <a:off x="4192" y="1693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3548" name="Line 12"/>
            <p:cNvSpPr>
              <a:spLocks noChangeShapeType="1"/>
            </p:cNvSpPr>
            <p:nvPr/>
          </p:nvSpPr>
          <p:spPr bwMode="auto">
            <a:xfrm flipV="1">
              <a:off x="3921" y="1690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3549" name="Line 13"/>
            <p:cNvSpPr>
              <a:spLocks noChangeShapeType="1"/>
            </p:cNvSpPr>
            <p:nvPr/>
          </p:nvSpPr>
          <p:spPr bwMode="auto">
            <a:xfrm flipH="1" flipV="1">
              <a:off x="4206" y="1685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3550" name="Line 14"/>
            <p:cNvSpPr>
              <a:spLocks noChangeShapeType="1"/>
            </p:cNvSpPr>
            <p:nvPr/>
          </p:nvSpPr>
          <p:spPr bwMode="auto">
            <a:xfrm flipH="1" flipV="1">
              <a:off x="3902" y="1904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766D-38AC-4FC5-AE1B-D1DE4FF8BBA8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Ear Based Idea….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Locate an ear</a:t>
            </a:r>
          </a:p>
          <a:p>
            <a:pPr eaLnBrk="1" hangingPunct="1"/>
            <a:r>
              <a:rPr lang="en-US" smtClean="0"/>
              <a:t>Output diagonal</a:t>
            </a:r>
          </a:p>
          <a:p>
            <a:pPr eaLnBrk="1" hangingPunct="1"/>
            <a:r>
              <a:rPr lang="en-US" smtClean="0"/>
              <a:t>Clip the ear</a:t>
            </a:r>
          </a:p>
          <a:p>
            <a:pPr eaLnBrk="1" hangingPunct="1"/>
            <a:r>
              <a:rPr lang="en-US" smtClean="0"/>
              <a:t>Repeat until a triangle is left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FDE1-F98F-42A1-A8EE-DD801C48D89E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Ear Based Idea….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4300" indent="0" eaLnBrk="1" hangingPunct="1">
              <a:buNone/>
            </a:pPr>
            <a:r>
              <a:rPr lang="en-US" b="1" u="sng" dirty="0" smtClean="0"/>
              <a:t>Definition of Ear: </a:t>
            </a:r>
            <a:r>
              <a:rPr lang="en-US" dirty="0" smtClean="0"/>
              <a:t>Three consecutive vertices, </a:t>
            </a:r>
            <a:r>
              <a:rPr lang="en-US" i="1" dirty="0" smtClean="0"/>
              <a:t>a, b, c</a:t>
            </a:r>
            <a:r>
              <a:rPr lang="en-US" dirty="0" smtClean="0"/>
              <a:t> form an ear if </a:t>
            </a:r>
            <a:r>
              <a:rPr lang="en-US" i="1" dirty="0" smtClean="0"/>
              <a:t>ac</a:t>
            </a:r>
            <a:r>
              <a:rPr lang="en-US" dirty="0" smtClean="0"/>
              <a:t> is a diagonal</a:t>
            </a:r>
          </a:p>
          <a:p>
            <a:pPr marL="114300" indent="0" eaLnBrk="1" hangingPunct="1">
              <a:buNone/>
            </a:pPr>
            <a:r>
              <a:rPr lang="en-US" b="1" u="sng" dirty="0" err="1" smtClean="0"/>
              <a:t>Meisters</a:t>
            </a:r>
            <a:r>
              <a:rPr lang="en-US" b="1" u="sng" dirty="0" smtClean="0"/>
              <a:t>’ Two Ears Theorem: </a:t>
            </a:r>
            <a:r>
              <a:rPr lang="en-US" dirty="0" smtClean="0"/>
              <a:t>Every polygon (N </a:t>
            </a:r>
            <a:r>
              <a:rPr lang="en-US" dirty="0" smtClean="0">
                <a:sym typeface="Symbol" pitchFamily="18" charset="2"/>
              </a:rPr>
              <a:t> 4) has at least two non-overlapping ears.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Proof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: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Consider </a:t>
            </a:r>
            <a:r>
              <a:rPr lang="en-US" sz="2000" dirty="0">
                <a:sym typeface="Symbol" pitchFamily="18" charset="2"/>
              </a:rPr>
              <a:t>a triangulation of an </a:t>
            </a:r>
            <a:r>
              <a:rPr lang="en-US" sz="2000" dirty="0" smtClean="0">
                <a:sym typeface="Symbol" pitchFamily="18" charset="2"/>
              </a:rPr>
              <a:t>n-polygon</a:t>
            </a:r>
            <a:r>
              <a:rPr lang="en-US" sz="2000" dirty="0">
                <a:sym typeface="Symbol" pitchFamily="18" charset="2"/>
              </a:rPr>
              <a:t>, with n &gt; 3. The triangulation consists of n-2 triangles. </a:t>
            </a:r>
            <a:r>
              <a:rPr lang="en-US" sz="2000" dirty="0" smtClean="0">
                <a:sym typeface="Symbol" pitchFamily="18" charset="2"/>
              </a:rPr>
              <a:t>Since </a:t>
            </a:r>
            <a:r>
              <a:rPr lang="en-US" sz="2000" dirty="0">
                <a:sym typeface="Symbol" pitchFamily="18" charset="2"/>
              </a:rPr>
              <a:t>the </a:t>
            </a:r>
            <a:r>
              <a:rPr lang="en-US" sz="2000" dirty="0" smtClean="0">
                <a:sym typeface="Symbol" pitchFamily="18" charset="2"/>
              </a:rPr>
              <a:t>polygon </a:t>
            </a:r>
            <a:r>
              <a:rPr lang="en-US" sz="2000" dirty="0">
                <a:sym typeface="Symbol" pitchFamily="18" charset="2"/>
              </a:rPr>
              <a:t>has n edges but there are only </a:t>
            </a:r>
            <a:r>
              <a:rPr lang="en-US" sz="2000" dirty="0" smtClean="0">
                <a:sym typeface="Symbol" pitchFamily="18" charset="2"/>
              </a:rPr>
              <a:t>n-2 </a:t>
            </a:r>
            <a:r>
              <a:rPr lang="en-US" sz="2000" dirty="0">
                <a:sym typeface="Symbol" pitchFamily="18" charset="2"/>
              </a:rPr>
              <a:t>triangles, by the Pigeonhole Principle, there are at least two triangles with two polygon's edges. These are the ears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Another proof: </a:t>
            </a:r>
            <a:r>
              <a:rPr lang="en-US" dirty="0"/>
              <a:t>It is known that a simple polygon can always be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triangulated</a:t>
            </a:r>
            <a:r>
              <a:rPr lang="en-US" dirty="0" smtClean="0"/>
              <a:t>.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Leaves</a:t>
            </a:r>
            <a:r>
              <a:rPr lang="en-US" dirty="0"/>
              <a:t> in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dual-tree</a:t>
            </a:r>
            <a:r>
              <a:rPr lang="en-US" dirty="0"/>
              <a:t> of the triangulated polygon correspond to ears and every tree of two or more nodes must have at least two leaves. </a:t>
            </a:r>
          </a:p>
          <a:p>
            <a:pPr marL="114300" indent="0" eaLnBrk="1" hangingPunct="1"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7F09-AB94-4713-B091-058A6241CF13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Triangulation: Implementation</a:t>
            </a:r>
          </a:p>
        </p:txBody>
      </p:sp>
      <p:sp>
        <p:nvSpPr>
          <p:cNvPr id="165892" name="Text Box 1028"/>
          <p:cNvSpPr txBox="1">
            <a:spLocks noChangeArrowheads="1"/>
          </p:cNvSpPr>
          <p:nvPr/>
        </p:nvSpPr>
        <p:spPr bwMode="auto">
          <a:xfrm>
            <a:off x="1300491" y="1525589"/>
            <a:ext cx="5621338" cy="2484437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b="1" dirty="0"/>
              <a:t>Algorithm</a:t>
            </a:r>
            <a:r>
              <a:rPr lang="en-US" altLang="en-US" sz="2000" dirty="0"/>
              <a:t>: </a:t>
            </a:r>
            <a:r>
              <a:rPr lang="en-US" altLang="en-US" sz="2000" b="1" dirty="0">
                <a:solidFill>
                  <a:srgbClr val="00FF00"/>
                </a:solidFill>
              </a:rPr>
              <a:t>TRIANGULATION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Initialize the ear tip status of each vertex.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while n &gt; 3 do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    Locate an ear tip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Output diagonal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Delete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Update the ear tip status of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and 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 </a:t>
            </a:r>
          </a:p>
        </p:txBody>
      </p:sp>
      <p:grpSp>
        <p:nvGrpSpPr>
          <p:cNvPr id="61445" name="Group 1029"/>
          <p:cNvGrpSpPr>
            <a:grpSpLocks/>
          </p:cNvGrpSpPr>
          <p:nvPr/>
        </p:nvGrpSpPr>
        <p:grpSpPr bwMode="auto">
          <a:xfrm>
            <a:off x="3242798" y="4352925"/>
            <a:ext cx="2627312" cy="1816100"/>
            <a:chOff x="3355" y="1076"/>
            <a:chExt cx="1655" cy="1144"/>
          </a:xfrm>
        </p:grpSpPr>
        <p:sp>
          <p:nvSpPr>
            <p:cNvPr id="165894" name="Freeform 1030"/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5" name="Line 1031"/>
            <p:cNvSpPr>
              <a:spLocks noChangeShapeType="1"/>
            </p:cNvSpPr>
            <p:nvPr/>
          </p:nvSpPr>
          <p:spPr bwMode="auto">
            <a:xfrm flipV="1">
              <a:off x="4189" y="1411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6" name="Line 1032"/>
            <p:cNvSpPr>
              <a:spLocks noChangeShapeType="1"/>
            </p:cNvSpPr>
            <p:nvPr/>
          </p:nvSpPr>
          <p:spPr bwMode="auto">
            <a:xfrm flipH="1">
              <a:off x="4686" y="1407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7" name="Line 1033"/>
            <p:cNvSpPr>
              <a:spLocks noChangeShapeType="1"/>
            </p:cNvSpPr>
            <p:nvPr/>
          </p:nvSpPr>
          <p:spPr bwMode="auto">
            <a:xfrm>
              <a:off x="4192" y="1692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8" name="Line 1034"/>
            <p:cNvSpPr>
              <a:spLocks noChangeShapeType="1"/>
            </p:cNvSpPr>
            <p:nvPr/>
          </p:nvSpPr>
          <p:spPr bwMode="auto">
            <a:xfrm flipV="1">
              <a:off x="3921" y="1688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9" name="Line 1035"/>
            <p:cNvSpPr>
              <a:spLocks noChangeShapeType="1"/>
            </p:cNvSpPr>
            <p:nvPr/>
          </p:nvSpPr>
          <p:spPr bwMode="auto">
            <a:xfrm flipH="1" flipV="1">
              <a:off x="4206" y="1684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00" name="Line 1036"/>
            <p:cNvSpPr>
              <a:spLocks noChangeShapeType="1"/>
            </p:cNvSpPr>
            <p:nvPr/>
          </p:nvSpPr>
          <p:spPr bwMode="auto">
            <a:xfrm flipH="1" flipV="1">
              <a:off x="3902" y="1902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5057-DF79-46B0-88D8-07328754532E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Korzhova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1A22-6AF9-45E5-860F-5B8201FC6F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1912</TotalTime>
  <Words>3350</Words>
  <Application>Microsoft Office PowerPoint</Application>
  <PresentationFormat>On-screen Show (4:3)</PresentationFormat>
  <Paragraphs>1094</Paragraphs>
  <Slides>65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Adjacency</vt:lpstr>
      <vt:lpstr>Equation</vt:lpstr>
      <vt:lpstr>Polygon Partitioning</vt:lpstr>
      <vt:lpstr>Objectives</vt:lpstr>
      <vt:lpstr>Triangulation of polygons</vt:lpstr>
      <vt:lpstr>Diagonal-Based Tringulation</vt:lpstr>
      <vt:lpstr>Diagonal-Based Tringulation</vt:lpstr>
      <vt:lpstr>Brute Force Triangulation</vt:lpstr>
      <vt:lpstr>Ear Based Idea….</vt:lpstr>
      <vt:lpstr>Ear Based Idea….</vt:lpstr>
      <vt:lpstr>Triangulation: Implementation</vt:lpstr>
      <vt:lpstr>Triangulation: Implementation     Analysis</vt:lpstr>
      <vt:lpstr>Clipping v2…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Triangulation</vt:lpstr>
      <vt:lpstr>Monotone Partitioning</vt:lpstr>
      <vt:lpstr>PowerPoint Presentation</vt:lpstr>
      <vt:lpstr>PowerPoint Presentation</vt:lpstr>
      <vt:lpstr>Monotone Polygon</vt:lpstr>
      <vt:lpstr>Monotone Polygon</vt:lpstr>
      <vt:lpstr>Monotone Polygon</vt:lpstr>
      <vt:lpstr>Triangulation of Monotone Polygon</vt:lpstr>
      <vt:lpstr>Properties of monotone polygon</vt:lpstr>
      <vt:lpstr>Properties of monotone polygon</vt:lpstr>
      <vt:lpstr>PowerPoint Presentation</vt:lpstr>
      <vt:lpstr>PowerPoint Presentation</vt:lpstr>
      <vt:lpstr>Getting Rid of Split and Merge Vertices</vt:lpstr>
      <vt:lpstr>Polygon Triangulation</vt:lpstr>
      <vt:lpstr>Trapezoidalization</vt:lpstr>
      <vt:lpstr>Sweep idea</vt:lpstr>
      <vt:lpstr>Forming trapezoids</vt:lpstr>
      <vt:lpstr>Line “Sweep”</vt:lpstr>
      <vt:lpstr>Forming trapezoids</vt:lpstr>
      <vt:lpstr>Triangulation of monotone polygon</vt:lpstr>
      <vt:lpstr> Description of the processing triangulation </vt:lpstr>
      <vt:lpstr>Description of the processing</vt:lpstr>
      <vt:lpstr>Description of the processing</vt:lpstr>
      <vt:lpstr>Constrained triangulation</vt:lpstr>
      <vt:lpstr>Constrained triangulation</vt:lpstr>
      <vt:lpstr>Constrained triangulation</vt:lpstr>
      <vt:lpstr>Constrained triangulation</vt:lpstr>
      <vt:lpstr>Constrained triangulation</vt:lpstr>
      <vt:lpstr>  Analysis of triangulating a monotone polygon  </vt:lpstr>
      <vt:lpstr>Analysis of Triangulation of Simple Polygon</vt:lpstr>
      <vt:lpstr>Summary</vt:lpstr>
      <vt:lpstr>Questions</vt:lpstr>
      <vt:lpstr>Questions</vt:lpstr>
      <vt:lpstr>Triangulation: Implementation Diagonals (Internal or External)</vt:lpstr>
      <vt:lpstr>Triangulation: Implementation     InCone</vt:lpstr>
      <vt:lpstr>Triangulation: Implementation     EarInit</vt:lpstr>
      <vt:lpstr>Triangulation: Implementation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Valentina</cp:lastModifiedBy>
  <cp:revision>91</cp:revision>
  <dcterms:created xsi:type="dcterms:W3CDTF">2013-08-12T17:41:37Z</dcterms:created>
  <dcterms:modified xsi:type="dcterms:W3CDTF">2017-01-24T14:33:04Z</dcterms:modified>
</cp:coreProperties>
</file>