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7"/>
  </p:notesMasterIdLst>
  <p:handoutMasterIdLst>
    <p:handoutMasterId r:id="rId48"/>
  </p:handoutMasterIdLst>
  <p:sldIdLst>
    <p:sldId id="256" r:id="rId2"/>
    <p:sldId id="367" r:id="rId3"/>
    <p:sldId id="448" r:id="rId4"/>
    <p:sldId id="449" r:id="rId5"/>
    <p:sldId id="444" r:id="rId6"/>
    <p:sldId id="445" r:id="rId7"/>
    <p:sldId id="450" r:id="rId8"/>
    <p:sldId id="451" r:id="rId9"/>
    <p:sldId id="446" r:id="rId10"/>
    <p:sldId id="447" r:id="rId11"/>
    <p:sldId id="404" r:id="rId12"/>
    <p:sldId id="405" r:id="rId13"/>
    <p:sldId id="406" r:id="rId14"/>
    <p:sldId id="407" r:id="rId15"/>
    <p:sldId id="408" r:id="rId16"/>
    <p:sldId id="441" r:id="rId17"/>
    <p:sldId id="409" r:id="rId18"/>
    <p:sldId id="410" r:id="rId19"/>
    <p:sldId id="411" r:id="rId20"/>
    <p:sldId id="417" r:id="rId21"/>
    <p:sldId id="418" r:id="rId22"/>
    <p:sldId id="419" r:id="rId23"/>
    <p:sldId id="420" r:id="rId24"/>
    <p:sldId id="412" r:id="rId25"/>
    <p:sldId id="413" r:id="rId26"/>
    <p:sldId id="421" r:id="rId27"/>
    <p:sldId id="424" r:id="rId28"/>
    <p:sldId id="414" r:id="rId29"/>
    <p:sldId id="422" r:id="rId30"/>
    <p:sldId id="415" r:id="rId31"/>
    <p:sldId id="423" r:id="rId32"/>
    <p:sldId id="416" r:id="rId33"/>
    <p:sldId id="425" r:id="rId34"/>
    <p:sldId id="432" r:id="rId35"/>
    <p:sldId id="433" r:id="rId36"/>
    <p:sldId id="434" r:id="rId37"/>
    <p:sldId id="435" r:id="rId38"/>
    <p:sldId id="436" r:id="rId39"/>
    <p:sldId id="437" r:id="rId40"/>
    <p:sldId id="438" r:id="rId41"/>
    <p:sldId id="439" r:id="rId42"/>
    <p:sldId id="440" r:id="rId43"/>
    <p:sldId id="333" r:id="rId44"/>
    <p:sldId id="442" r:id="rId45"/>
    <p:sldId id="45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6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87A165-4FDD-49E5-9F6D-D505BB88ABC6}" type="datetimeFigureOut">
              <a:rPr lang="en-US" smtClean="0"/>
              <a:t>1/31/2017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44C105-889D-45AE-A412-73DB489C5618}" type="slidenum">
              <a:rPr lang="en-US" smtClean="0"/>
              <a:t>‹#›</a:t>
            </a:fld>
            <a:endParaRPr lang="en-US"/>
          </a:p>
        </p:txBody>
      </p:sp>
    </p:spTree>
    <p:extLst>
      <p:ext uri="{BB962C8B-B14F-4D97-AF65-F5344CB8AC3E}">
        <p14:creationId xmlns:p14="http://schemas.microsoft.com/office/powerpoint/2010/main" val="26752241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12DD9-5214-4F09-A917-0755DC49A4D5}" type="datetimeFigureOut">
              <a:rPr lang="en-US" smtClean="0"/>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A5BA5-4C4A-4C12-9934-7DE5F3F1D62A}" type="slidenum">
              <a:rPr lang="en-US" smtClean="0"/>
              <a:t>‹#›</a:t>
            </a:fld>
            <a:endParaRPr lang="en-US"/>
          </a:p>
        </p:txBody>
      </p:sp>
    </p:spTree>
    <p:extLst>
      <p:ext uri="{BB962C8B-B14F-4D97-AF65-F5344CB8AC3E}">
        <p14:creationId xmlns:p14="http://schemas.microsoft.com/office/powerpoint/2010/main" val="7485629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DA5BA5-4C4A-4C12-9934-7DE5F3F1D62A}" type="slidenum">
              <a:rPr lang="en-US" smtClean="0"/>
              <a:t>22</a:t>
            </a:fld>
            <a:endParaRPr lang="en-US"/>
          </a:p>
        </p:txBody>
      </p:sp>
    </p:spTree>
    <p:extLst>
      <p:ext uri="{BB962C8B-B14F-4D97-AF65-F5344CB8AC3E}">
        <p14:creationId xmlns:p14="http://schemas.microsoft.com/office/powerpoint/2010/main" val="51927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40957D-C6BF-4F2C-AFC6-AB71A5C87CFD}"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1D985-B4E9-4C7C-92AF-CB091C663E55}"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A8B4BE-A3E9-4476-8AE6-06C16D699327}"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57425-2F8B-47E6-86F5-5FB05CDDFAC1}"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3123CC-287C-4E05-BAAF-FAF21C19A686}" type="datetime1">
              <a:rPr lang="en-US" smtClean="0"/>
              <a:t>1/31/2017</a:t>
            </a:fld>
            <a:endParaRPr lang="en-US"/>
          </a:p>
        </p:txBody>
      </p:sp>
      <p:sp>
        <p:nvSpPr>
          <p:cNvPr id="6" name="Footer Placeholder 5"/>
          <p:cNvSpPr>
            <a:spLocks noGrp="1"/>
          </p:cNvSpPr>
          <p:nvPr>
            <p:ph type="ftr" sz="quarter" idx="11"/>
          </p:nvPr>
        </p:nvSpPr>
        <p:spPr/>
        <p:txBody>
          <a:bodyPr/>
          <a:lstStyle/>
          <a:p>
            <a:r>
              <a:rPr lang="en-US" smtClean="0"/>
              <a:t>V. Korzhova</a:t>
            </a:r>
            <a:endParaRPr lang="en-US"/>
          </a:p>
        </p:txBody>
      </p:sp>
      <p:sp>
        <p:nvSpPr>
          <p:cNvPr id="7" name="Slide Number Placeholder 6"/>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AFECED-196F-4836-B55C-F899748FD5E7}" type="datetime1">
              <a:rPr lang="en-US" smtClean="0"/>
              <a:t>1/31/2017</a:t>
            </a:fld>
            <a:endParaRPr lang="en-US"/>
          </a:p>
        </p:txBody>
      </p:sp>
      <p:sp>
        <p:nvSpPr>
          <p:cNvPr id="8" name="Footer Placeholder 7"/>
          <p:cNvSpPr>
            <a:spLocks noGrp="1"/>
          </p:cNvSpPr>
          <p:nvPr>
            <p:ph type="ftr" sz="quarter" idx="11"/>
          </p:nvPr>
        </p:nvSpPr>
        <p:spPr/>
        <p:txBody>
          <a:bodyPr/>
          <a:lstStyle/>
          <a:p>
            <a:r>
              <a:rPr lang="en-US" smtClean="0"/>
              <a:t>V. Korzhova</a:t>
            </a:r>
            <a:endParaRPr lang="en-US"/>
          </a:p>
        </p:txBody>
      </p:sp>
      <p:sp>
        <p:nvSpPr>
          <p:cNvPr id="9" name="Slide Number Placeholder 8"/>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DC2514-FC72-410E-8A0F-144B0C4DF9C6}" type="datetime1">
              <a:rPr lang="en-US" smtClean="0"/>
              <a:t>1/31/2017</a:t>
            </a:fld>
            <a:endParaRPr lang="en-US"/>
          </a:p>
        </p:txBody>
      </p:sp>
      <p:sp>
        <p:nvSpPr>
          <p:cNvPr id="4" name="Footer Placeholder 3"/>
          <p:cNvSpPr>
            <a:spLocks noGrp="1"/>
          </p:cNvSpPr>
          <p:nvPr>
            <p:ph type="ftr" sz="quarter" idx="11"/>
          </p:nvPr>
        </p:nvSpPr>
        <p:spPr/>
        <p:txBody>
          <a:bodyPr/>
          <a:lstStyle/>
          <a:p>
            <a:r>
              <a:rPr lang="en-US" smtClean="0"/>
              <a:t>V. Korzhova</a:t>
            </a:r>
            <a:endParaRPr lang="en-US"/>
          </a:p>
        </p:txBody>
      </p:sp>
      <p:sp>
        <p:nvSpPr>
          <p:cNvPr id="5" name="Slide Number Placeholder 4"/>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53874-AFE0-4F25-B82A-9F509479F8F4}" type="datetime1">
              <a:rPr lang="en-US" smtClean="0"/>
              <a:t>1/31/2017</a:t>
            </a:fld>
            <a:endParaRPr lang="en-US"/>
          </a:p>
        </p:txBody>
      </p:sp>
      <p:sp>
        <p:nvSpPr>
          <p:cNvPr id="3" name="Footer Placeholder 2"/>
          <p:cNvSpPr>
            <a:spLocks noGrp="1"/>
          </p:cNvSpPr>
          <p:nvPr>
            <p:ph type="ftr" sz="quarter" idx="11"/>
          </p:nvPr>
        </p:nvSpPr>
        <p:spPr/>
        <p:txBody>
          <a:bodyPr/>
          <a:lstStyle/>
          <a:p>
            <a:r>
              <a:rPr lang="en-US" smtClean="0"/>
              <a:t>V. Korzhova</a:t>
            </a:r>
            <a:endParaRPr lang="en-US"/>
          </a:p>
        </p:txBody>
      </p:sp>
      <p:sp>
        <p:nvSpPr>
          <p:cNvPr id="4" name="Slide Number Placeholder 3"/>
          <p:cNvSpPr>
            <a:spLocks noGrp="1"/>
          </p:cNvSpPr>
          <p:nvPr>
            <p:ph type="sldNum" sz="quarter" idx="12"/>
          </p:nvPr>
        </p:nvSpPr>
        <p:spPr/>
        <p:txBody>
          <a:bodyPr/>
          <a:lstStyle/>
          <a:p>
            <a:fld id="{AAF71A22-6AF9-45E5-860F-5B8201FC6F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C4D41-5425-474D-ABC3-8BE0FD5BF7A2}" type="datetime1">
              <a:rPr lang="en-US" smtClean="0"/>
              <a:t>1/31/2017</a:t>
            </a:fld>
            <a:endParaRPr lang="en-US"/>
          </a:p>
        </p:txBody>
      </p:sp>
      <p:sp>
        <p:nvSpPr>
          <p:cNvPr id="6" name="Footer Placeholder 5"/>
          <p:cNvSpPr>
            <a:spLocks noGrp="1"/>
          </p:cNvSpPr>
          <p:nvPr>
            <p:ph type="ftr" sz="quarter" idx="11"/>
          </p:nvPr>
        </p:nvSpPr>
        <p:spPr/>
        <p:txBody>
          <a:bodyPr/>
          <a:lstStyle/>
          <a:p>
            <a:r>
              <a:rPr lang="en-US" smtClean="0"/>
              <a:t>V. Korzhova</a:t>
            </a:r>
            <a:endParaRPr lang="en-US"/>
          </a:p>
        </p:txBody>
      </p:sp>
      <p:sp>
        <p:nvSpPr>
          <p:cNvPr id="7" name="Slide Number Placeholder 6"/>
          <p:cNvSpPr>
            <a:spLocks noGrp="1"/>
          </p:cNvSpPr>
          <p:nvPr>
            <p:ph type="sldNum" sz="quarter" idx="12"/>
          </p:nvPr>
        </p:nvSpPr>
        <p:spPr/>
        <p:txBody>
          <a:bodyPr/>
          <a:lstStyle/>
          <a:p>
            <a:fld id="{AAF71A22-6AF9-45E5-860F-5B8201FC6F3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9667B37-90B9-4F3E-83B4-AE549E67EE15}" type="datetime1">
              <a:rPr lang="en-US" smtClean="0"/>
              <a:t>1/31/2017</a:t>
            </a:fld>
            <a:endParaRPr lang="en-US"/>
          </a:p>
        </p:txBody>
      </p:sp>
      <p:sp>
        <p:nvSpPr>
          <p:cNvPr id="9" name="Slide Number Placeholder 8"/>
          <p:cNvSpPr>
            <a:spLocks noGrp="1"/>
          </p:cNvSpPr>
          <p:nvPr>
            <p:ph type="sldNum" sz="quarter" idx="11"/>
          </p:nvPr>
        </p:nvSpPr>
        <p:spPr/>
        <p:txBody>
          <a:bodyPr/>
          <a:lstStyle/>
          <a:p>
            <a:fld id="{AAF71A22-6AF9-45E5-860F-5B8201FC6F3F}" type="slidenum">
              <a:rPr lang="en-US" smtClean="0"/>
              <a:t>‹#›</a:t>
            </a:fld>
            <a:endParaRPr lang="en-US"/>
          </a:p>
        </p:txBody>
      </p:sp>
      <p:sp>
        <p:nvSpPr>
          <p:cNvPr id="10" name="Footer Placeholder 9"/>
          <p:cNvSpPr>
            <a:spLocks noGrp="1"/>
          </p:cNvSpPr>
          <p:nvPr>
            <p:ph type="ftr" sz="quarter" idx="12"/>
          </p:nvPr>
        </p:nvSpPr>
        <p:spPr/>
        <p:txBody>
          <a:bodyPr/>
          <a:lstStyle/>
          <a:p>
            <a:r>
              <a:rPr lang="en-US" smtClean="0"/>
              <a:t>V. Korzhova</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AF71A22-6AF9-45E5-860F-5B8201FC6F3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V. Korzhova</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35433A8-96C8-4A59-A88A-E1A5B57D5E09}" type="datetime1">
              <a:rPr lang="en-US" smtClean="0"/>
              <a:t>1/31/2017</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5.png"/><Relationship Id="rId7"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6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7772400" cy="2593975"/>
          </a:xfrm>
        </p:spPr>
        <p:txBody>
          <a:bodyPr>
            <a:normAutofit/>
          </a:bodyPr>
          <a:lstStyle/>
          <a:p>
            <a:r>
              <a:rPr lang="en-US" smtClean="0"/>
              <a:t>Convex Hull</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err="1"/>
              <a:t>Valentina</a:t>
            </a:r>
            <a:r>
              <a:rPr lang="en-US" dirty="0"/>
              <a:t> </a:t>
            </a:r>
            <a:r>
              <a:rPr lang="en-US" dirty="0" err="1"/>
              <a:t>Korzhova</a:t>
            </a:r>
            <a:endParaRPr lang="en-US" dirty="0"/>
          </a:p>
          <a:p>
            <a:r>
              <a:rPr lang="en-US" dirty="0"/>
              <a:t>Office ENB </a:t>
            </a:r>
            <a:r>
              <a:rPr lang="en-US" dirty="0" smtClean="0"/>
              <a:t>343 G</a:t>
            </a:r>
            <a:endParaRPr lang="en-US" dirty="0"/>
          </a:p>
          <a:p>
            <a:r>
              <a:rPr lang="en-US" dirty="0"/>
              <a:t>korzhova@cse.usf.edu</a:t>
            </a:r>
          </a:p>
          <a:p>
            <a:endParaRPr lang="en-US" dirty="0"/>
          </a:p>
        </p:txBody>
      </p:sp>
      <p:sp>
        <p:nvSpPr>
          <p:cNvPr id="7" name="Date Placeholder 6"/>
          <p:cNvSpPr>
            <a:spLocks noGrp="1"/>
          </p:cNvSpPr>
          <p:nvPr>
            <p:ph type="dt" sz="half" idx="10"/>
          </p:nvPr>
        </p:nvSpPr>
        <p:spPr/>
        <p:txBody>
          <a:bodyPr/>
          <a:lstStyle/>
          <a:p>
            <a:fld id="{0ED9D2D8-610A-4563-9E54-FF7D41685581}" type="datetime1">
              <a:rPr lang="en-US" smtClean="0"/>
              <a:t>1/31/2017</a:t>
            </a:fld>
            <a:endParaRPr lang="en-US"/>
          </a:p>
        </p:txBody>
      </p:sp>
      <p:sp>
        <p:nvSpPr>
          <p:cNvPr id="8" name="Footer Placeholder 7"/>
          <p:cNvSpPr>
            <a:spLocks noGrp="1"/>
          </p:cNvSpPr>
          <p:nvPr>
            <p:ph type="ftr" sz="quarter" idx="11"/>
          </p:nvPr>
        </p:nvSpPr>
        <p:spPr/>
        <p:txBody>
          <a:bodyPr/>
          <a:lstStyle/>
          <a:p>
            <a:r>
              <a:rPr lang="en-US" smtClean="0"/>
              <a:t>V. Korzhova</a:t>
            </a:r>
            <a:endParaRPr lang="en-US"/>
          </a:p>
        </p:txBody>
      </p:sp>
      <p:sp>
        <p:nvSpPr>
          <p:cNvPr id="9" name="Slide Number Placeholder 8"/>
          <p:cNvSpPr>
            <a:spLocks noGrp="1"/>
          </p:cNvSpPr>
          <p:nvPr>
            <p:ph type="sldNum" sz="quarter" idx="12"/>
          </p:nvPr>
        </p:nvSpPr>
        <p:spPr/>
        <p:txBody>
          <a:bodyPr/>
          <a:lstStyle/>
          <a:p>
            <a:fld id="{AAF71A22-6AF9-45E5-860F-5B8201FC6F3F}" type="slidenum">
              <a:rPr lang="en-US" smtClean="0"/>
              <a:t>1</a:t>
            </a:fld>
            <a:endParaRPr lang="en-US"/>
          </a:p>
        </p:txBody>
      </p:sp>
    </p:spTree>
    <p:extLst>
      <p:ext uri="{BB962C8B-B14F-4D97-AF65-F5344CB8AC3E}">
        <p14:creationId xmlns:p14="http://schemas.microsoft.com/office/powerpoint/2010/main" val="390932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Polygon Partitioning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00200"/>
                <a:ext cx="8081963" cy="4800600"/>
              </a:xfrm>
            </p:spPr>
            <p:txBody>
              <a:bodyPr>
                <a:normAutofit/>
              </a:bodyPr>
              <a:lstStyle/>
              <a:p>
                <a:pPr indent="-342900">
                  <a:buClr>
                    <a:schemeClr val="hlink"/>
                  </a:buClr>
                  <a:buSzPct val="75000"/>
                  <a:defRPr/>
                </a:pPr>
                <a:r>
                  <a:rPr lang="en-US" sz="2000" kern="0" dirty="0" smtClean="0"/>
                  <a:t>Y-Monotone partition:</a:t>
                </a:r>
              </a:p>
              <a:p>
                <a:pPr marL="800100" lvl="1" indent="-342900">
                  <a:buClr>
                    <a:schemeClr val="hlink"/>
                  </a:buClr>
                  <a:buSzPct val="75000"/>
                  <a:defRPr/>
                </a:pPr>
                <a:r>
                  <a:rPr lang="en-US" kern="0" dirty="0"/>
                  <a:t>de Berg </a:t>
                </a:r>
                <a:r>
                  <a:rPr lang="en-US" i="1" kern="0" dirty="0"/>
                  <a:t>et al</a:t>
                </a:r>
                <a:r>
                  <a:rPr lang="en-US" kern="0" dirty="0"/>
                  <a:t>.: O(</a:t>
                </a:r>
                <a:r>
                  <a:rPr lang="en-US" i="1" kern="0" dirty="0" err="1"/>
                  <a:t>n</a:t>
                </a:r>
                <a:r>
                  <a:rPr lang="en-US" kern="0" dirty="0" err="1"/>
                  <a:t>lg</a:t>
                </a:r>
                <a:r>
                  <a:rPr lang="en-US" i="1" kern="0" dirty="0" err="1"/>
                  <a:t>n</a:t>
                </a:r>
                <a:r>
                  <a:rPr lang="en-US" kern="0" dirty="0"/>
                  <a:t>) time (see earlier slides)</a:t>
                </a:r>
              </a:p>
              <a:p>
                <a:pPr indent="-342900">
                  <a:buClr>
                    <a:schemeClr val="hlink"/>
                  </a:buClr>
                  <a:buSzPct val="75000"/>
                  <a:defRPr/>
                </a:pPr>
                <a:r>
                  <a:rPr lang="en-US" sz="2000" kern="0" dirty="0"/>
                  <a:t>Optimal convex partition using diagonals</a:t>
                </a:r>
              </a:p>
              <a:p>
                <a:pPr marL="742950" lvl="1" indent="-285750">
                  <a:buClr>
                    <a:schemeClr val="hlink"/>
                  </a:buClr>
                  <a:buSzPct val="75000"/>
                  <a:defRPr/>
                </a:pPr>
                <a:r>
                  <a:rPr lang="en-US" kern="0" dirty="0"/>
                  <a:t>Greene (1983): O(</a:t>
                </a:r>
                <a:r>
                  <a:rPr lang="en-US" i="1" kern="0" dirty="0"/>
                  <a:t>n</a:t>
                </a:r>
                <a:r>
                  <a:rPr lang="en-US" kern="0" baseline="30000" dirty="0"/>
                  <a:t>4</a:t>
                </a:r>
                <a:r>
                  <a:rPr lang="en-US" kern="0" dirty="0"/>
                  <a:t>) time with dynamic programming</a:t>
                </a:r>
              </a:p>
              <a:p>
                <a:pPr marL="285750" indent="-285750">
                  <a:buClr>
                    <a:schemeClr val="hlink"/>
                  </a:buClr>
                  <a:buSzPct val="75000"/>
                  <a:defRPr/>
                </a:pPr>
                <a:r>
                  <a:rPr lang="en-US" sz="2000" kern="0" dirty="0"/>
                  <a:t>Approximate convex partition removing inessential diagonals</a:t>
                </a:r>
              </a:p>
              <a:p>
                <a:pPr marL="742950" lvl="1" indent="-285750">
                  <a:buClr>
                    <a:schemeClr val="hlink"/>
                  </a:buClr>
                  <a:buSzPct val="75000"/>
                  <a:defRPr/>
                </a:pPr>
                <a:r>
                  <a:rPr lang="en-US" kern="0" dirty="0"/>
                  <a:t>Starts with triangulation:</a:t>
                </a:r>
              </a:p>
              <a:p>
                <a:pPr marL="1200150" lvl="2" indent="-285750">
                  <a:buClr>
                    <a:schemeClr val="hlink"/>
                  </a:buClr>
                  <a:buSzPct val="75000"/>
                  <a:defRPr/>
                </a:pPr>
                <a:r>
                  <a:rPr lang="en-US" sz="2000" kern="0" dirty="0"/>
                  <a:t>2D constrained triangulation</a:t>
                </a:r>
              </a:p>
              <a:p>
                <a:pPr marL="1657350" lvl="3" indent="-285750">
                  <a:buClr>
                    <a:schemeClr val="hlink"/>
                  </a:buClr>
                  <a:buSzPct val="75000"/>
                  <a:defRPr/>
                </a:pPr>
                <a:r>
                  <a:rPr lang="en-US" sz="2000" kern="0" dirty="0"/>
                  <a:t>Run time depends on number of triangulation edges intersected by each polygon edge</a:t>
                </a:r>
              </a:p>
              <a:p>
                <a:pPr marL="742950" lvl="1" indent="-285750">
                  <a:buClr>
                    <a:schemeClr val="hlink"/>
                  </a:buClr>
                  <a:buSzPct val="75000"/>
                  <a:defRPr/>
                </a:pPr>
                <a:r>
                  <a:rPr lang="en-US" kern="0" dirty="0" err="1"/>
                  <a:t>Hertel</a:t>
                </a:r>
                <a:r>
                  <a:rPr lang="en-US" kern="0" dirty="0"/>
                  <a:t>/ </a:t>
                </a:r>
                <a:r>
                  <a:rPr lang="en-US" kern="0" dirty="0" err="1"/>
                  <a:t>Melhorn</a:t>
                </a:r>
                <a:r>
                  <a:rPr lang="en-US" kern="0" dirty="0"/>
                  <a:t>: O(</a:t>
                </a:r>
                <a:r>
                  <a:rPr lang="en-US" i="1" kern="0" dirty="0"/>
                  <a:t>n</a:t>
                </a:r>
                <a:r>
                  <a:rPr lang="en-US" kern="0" dirty="0"/>
                  <a:t>) time after triangulation (see earlier slide</a:t>
                </a:r>
                <a:r>
                  <a:rPr lang="en-US" kern="0" dirty="0" smtClean="0"/>
                  <a:t>) </a:t>
                </a:r>
                <a14:m>
                  <m:oMath xmlns:m="http://schemas.openxmlformats.org/officeDocument/2006/math">
                    <m:r>
                      <a:rPr lang="en-US" i="1" kern="0" smtClean="0">
                        <a:latin typeface="Cambria Math"/>
                        <a:ea typeface="Cambria Math"/>
                      </a:rPr>
                      <m:t>≤</m:t>
                    </m:r>
                    <m:r>
                      <a:rPr lang="en-US" b="0" i="1" kern="0" smtClean="0">
                        <a:latin typeface="Cambria Math"/>
                        <a:ea typeface="Cambria Math"/>
                      </a:rPr>
                      <m:t>4</m:t>
                    </m:r>
                    <m:r>
                      <m:rPr>
                        <m:sty m:val="p"/>
                      </m:rPr>
                      <a:rPr lang="el-GR" b="0" i="1" kern="0" smtClean="0">
                        <a:latin typeface="Cambria Math"/>
                        <a:ea typeface="Cambria Math"/>
                      </a:rPr>
                      <m:t>Φ</m:t>
                    </m:r>
                  </m:oMath>
                </a14:m>
                <a:endParaRPr lang="en-US" kern="0" dirty="0"/>
              </a:p>
              <a:p>
                <a:pPr marL="285750" indent="-285750">
                  <a:buClr>
                    <a:schemeClr val="hlink"/>
                  </a:buClr>
                  <a:buSzPct val="75000"/>
                  <a:defRPr/>
                </a:pPr>
                <a:r>
                  <a:rPr lang="en-US" sz="2000" kern="0" dirty="0"/>
                  <a:t>Approximate convex partition using </a:t>
                </a:r>
                <a:r>
                  <a:rPr lang="en-US" sz="2000" kern="0" dirty="0" smtClean="0"/>
                  <a:t>sweep-line</a:t>
                </a:r>
                <a:r>
                  <a:rPr lang="en-US" sz="2000" kern="0" dirty="0">
                    <a:ea typeface="Cambria Math"/>
                  </a:rPr>
                  <a:t> </a:t>
                </a:r>
                <a14:m>
                  <m:oMath xmlns:m="http://schemas.openxmlformats.org/officeDocument/2006/math">
                    <m:r>
                      <a:rPr lang="en-US" sz="2000" i="1" kern="0">
                        <a:latin typeface="Cambria Math"/>
                        <a:ea typeface="Cambria Math"/>
                      </a:rPr>
                      <m:t>≤4</m:t>
                    </m:r>
                    <m:r>
                      <m:rPr>
                        <m:sty m:val="p"/>
                      </m:rPr>
                      <a:rPr lang="el-GR" sz="2000" i="1" kern="0">
                        <a:latin typeface="Cambria Math"/>
                        <a:ea typeface="Cambria Math"/>
                      </a:rPr>
                      <m:t>Φ</m:t>
                    </m:r>
                  </m:oMath>
                </a14:m>
                <a:r>
                  <a:rPr lang="en-US" sz="2000" kern="0" dirty="0" smtClean="0"/>
                  <a:t> </a:t>
                </a:r>
                <a:endParaRPr lang="en-US" sz="2000" kern="0" dirty="0"/>
              </a:p>
              <a:p>
                <a:pPr marL="742950" lvl="1" indent="-285750">
                  <a:buClr>
                    <a:schemeClr val="hlink"/>
                  </a:buClr>
                  <a:buSzPct val="75000"/>
                  <a:defRPr/>
                </a:pPr>
                <a:r>
                  <a:rPr lang="en-US" kern="0" dirty="0"/>
                  <a:t>Greene (1983): O(</a:t>
                </a:r>
                <a:r>
                  <a:rPr lang="en-US" i="1" kern="0" dirty="0" err="1"/>
                  <a:t>n</a:t>
                </a:r>
                <a:r>
                  <a:rPr lang="en-US" kern="0" dirty="0" err="1"/>
                  <a:t>lg</a:t>
                </a:r>
                <a:r>
                  <a:rPr lang="en-US" i="1" kern="0" dirty="0" err="1"/>
                  <a:t>n</a:t>
                </a:r>
                <a:r>
                  <a:rPr lang="en-US" kern="0" dirty="0"/>
                  <a:t>)</a:t>
                </a:r>
              </a:p>
              <a:p>
                <a:pPr marL="742950" lvl="1" indent="-285750">
                  <a:buClr>
                    <a:schemeClr val="hlink"/>
                  </a:buClr>
                  <a:buSzPct val="75000"/>
                  <a:defRPr/>
                </a:pPr>
                <a:r>
                  <a:rPr lang="en-US" kern="0" dirty="0"/>
                  <a:t>Starts with y-monotone partition (de Berg </a:t>
                </a:r>
                <a:r>
                  <a:rPr lang="en-US" i="1" kern="0" dirty="0"/>
                  <a:t>et al</a:t>
                </a:r>
                <a:r>
                  <a:rPr lang="en-US" kern="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0"/>
                <a:ext cx="8081963" cy="4800600"/>
              </a:xfrm>
              <a:blipFill rotWithShape="1">
                <a:blip r:embed="rId2"/>
                <a:stretch>
                  <a:fillRect l="-151" t="-635" b="-63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EA2BAAC-8A63-4671-9231-47F5A549404E}"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10</a:t>
            </a:fld>
            <a:endParaRPr lang="en-US"/>
          </a:p>
        </p:txBody>
      </p:sp>
    </p:spTree>
    <p:extLst>
      <p:ext uri="{BB962C8B-B14F-4D97-AF65-F5344CB8AC3E}">
        <p14:creationId xmlns:p14="http://schemas.microsoft.com/office/powerpoint/2010/main" val="2246271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98525" y="147638"/>
            <a:ext cx="7993063" cy="966787"/>
          </a:xfrm>
        </p:spPr>
        <p:txBody>
          <a:bodyPr/>
          <a:lstStyle/>
          <a:p>
            <a:r>
              <a:rPr lang="en-US" sz="3600" smtClean="0"/>
              <a:t>Applications of convex hull</a:t>
            </a:r>
          </a:p>
        </p:txBody>
      </p:sp>
      <p:sp>
        <p:nvSpPr>
          <p:cNvPr id="11267" name="Content Placeholder 2"/>
          <p:cNvSpPr>
            <a:spLocks noGrp="1"/>
          </p:cNvSpPr>
          <p:nvPr>
            <p:ph idx="1"/>
          </p:nvPr>
        </p:nvSpPr>
        <p:spPr>
          <a:xfrm>
            <a:off x="609600" y="1163638"/>
            <a:ext cx="7772400" cy="5046662"/>
          </a:xfrm>
        </p:spPr>
        <p:txBody>
          <a:bodyPr/>
          <a:lstStyle/>
          <a:p>
            <a:r>
              <a:rPr lang="en-US" sz="2400" b="1" dirty="0" smtClean="0"/>
              <a:t>Fitting ranges with a line.</a:t>
            </a:r>
            <a:r>
              <a:rPr lang="en-US" sz="2400" dirty="0" smtClean="0"/>
              <a:t> Sheep and goats problem -can you draw a straight line fence that will separate the sheep from the goats? Take the convex hull of each set, if they do not intersect then you can put in a fence. If they intersect, no </a:t>
            </a:r>
          </a:p>
          <a:p>
            <a:r>
              <a:rPr lang="en-US" sz="2400" dirty="0" smtClean="0"/>
              <a:t> </a:t>
            </a:r>
            <a:r>
              <a:rPr lang="en-US" sz="2400" b="1" dirty="0" smtClean="0"/>
              <a:t>Collision problem</a:t>
            </a:r>
            <a:r>
              <a:rPr lang="en-US" sz="2400" dirty="0" smtClean="0"/>
              <a:t>. Robotics problem - if the convex hulls don't run into each other than the robots won't either.</a:t>
            </a:r>
          </a:p>
          <a:p>
            <a:r>
              <a:rPr lang="en-US" sz="2400" b="1" dirty="0" smtClean="0"/>
              <a:t>Smallest box.</a:t>
            </a:r>
          </a:p>
          <a:p>
            <a:r>
              <a:rPr lang="en-US" sz="2400" b="1" dirty="0" smtClean="0">
                <a:solidFill>
                  <a:srgbClr val="000000"/>
                </a:solidFill>
              </a:rPr>
              <a:t>Shape analysis</a:t>
            </a:r>
            <a:endParaRPr lang="en-CA" sz="2400" dirty="0" smtClean="0">
              <a:solidFill>
                <a:srgbClr val="000000"/>
              </a:solidFill>
            </a:endParaRPr>
          </a:p>
          <a:p>
            <a:endParaRPr lang="en-US" sz="2400" dirty="0" smtClean="0"/>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3D54694-27F1-49C2-8CD4-0DEAB330D1F0}" type="datetime1">
              <a:rPr lang="en-US" sz="1400" smtClean="0">
                <a:solidFill>
                  <a:schemeClr val="bg1"/>
                </a:solidFill>
                <a:latin typeface="Arial" charset="0"/>
              </a:rPr>
              <a:t>1/31/2017</a:t>
            </a:fld>
            <a:endParaRPr lang="en-US" sz="1400" dirty="0" smtClean="0">
              <a:solidFill>
                <a:schemeClr val="bg1"/>
              </a:solidFill>
              <a:latin typeface="Arial" charset="0"/>
            </a:endParaRPr>
          </a:p>
        </p:txBody>
      </p:sp>
      <p:sp>
        <p:nvSpPr>
          <p:cNvPr id="112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9339B78-4C98-47AE-A737-6BD49BD1F3F3}" type="slidenum">
              <a:rPr lang="en-US" sz="1400" smtClean="0">
                <a:latin typeface="Arial" charset="0"/>
              </a:rPr>
              <a:pPr eaLnBrk="1" hangingPunct="1"/>
              <a:t>11</a:t>
            </a:fld>
            <a:endParaRPr lang="en-US" sz="1400" smtClean="0">
              <a:latin typeface="Arial" charset="0"/>
            </a:endParaRPr>
          </a:p>
        </p:txBody>
      </p:sp>
      <p:sp>
        <p:nvSpPr>
          <p:cNvPr id="2" name="Footer Placeholder 1"/>
          <p:cNvSpPr>
            <a:spLocks noGrp="1"/>
          </p:cNvSpPr>
          <p:nvPr>
            <p:ph type="ftr" sz="quarter" idx="11"/>
          </p:nvPr>
        </p:nvSpPr>
        <p:spPr/>
        <p:txBody>
          <a:bodyPr/>
          <a:lstStyle/>
          <a:p>
            <a:r>
              <a:rPr lang="en-US" smtClean="0"/>
              <a:t>V. Korzhova</a:t>
            </a:r>
            <a:endParaRPr lang="en-US"/>
          </a:p>
        </p:txBody>
      </p:sp>
    </p:spTree>
    <p:extLst>
      <p:ext uri="{BB962C8B-B14F-4D97-AF65-F5344CB8AC3E}">
        <p14:creationId xmlns:p14="http://schemas.microsoft.com/office/powerpoint/2010/main" val="3571689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B85A2DE-DB73-4406-AD18-610A6E970794}" type="datetime1">
              <a:rPr lang="en-US" sz="1400" smtClean="0">
                <a:latin typeface="Arial" charset="0"/>
              </a:rPr>
              <a:pPr eaLnBrk="1" hangingPunct="1"/>
              <a:t>1/31/2017</a:t>
            </a:fld>
            <a:endParaRPr lang="en-US" sz="1400" smtClean="0">
              <a:latin typeface="Arial" charset="0"/>
            </a:endParaRP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FB3ECF-9ABC-48DC-A539-28161DC8DE32}" type="slidenum">
              <a:rPr lang="en-US" sz="1400" smtClean="0">
                <a:latin typeface="Arial" charset="0"/>
              </a:rPr>
              <a:pPr eaLnBrk="1" hangingPunct="1"/>
              <a:t>12</a:t>
            </a:fld>
            <a:endParaRPr lang="en-US" sz="1400" smtClean="0">
              <a:latin typeface="Arial" charset="0"/>
            </a:endParaRPr>
          </a:p>
        </p:txBody>
      </p:sp>
      <p:sp>
        <p:nvSpPr>
          <p:cNvPr id="12292" name="Rectangle 6"/>
          <p:cNvSpPr>
            <a:spLocks noGrp="1" noChangeArrowheads="1"/>
          </p:cNvSpPr>
          <p:nvPr>
            <p:ph type="title"/>
          </p:nvPr>
        </p:nvSpPr>
        <p:spPr>
          <a:xfrm>
            <a:off x="685800" y="228600"/>
            <a:ext cx="7772400" cy="1108075"/>
          </a:xfrm>
        </p:spPr>
        <p:txBody>
          <a:bodyPr/>
          <a:lstStyle/>
          <a:p>
            <a:pPr eaLnBrk="1" hangingPunct="1"/>
            <a:r>
              <a:rPr lang="en-US" sz="3600" dirty="0" smtClean="0"/>
              <a:t>Definitions of convexity and convex hull</a:t>
            </a:r>
          </a:p>
        </p:txBody>
      </p:sp>
      <p:sp>
        <p:nvSpPr>
          <p:cNvPr id="6151" name="Rectangle 7"/>
          <p:cNvSpPr>
            <a:spLocks noGrp="1" noChangeArrowheads="1"/>
          </p:cNvSpPr>
          <p:nvPr>
            <p:ph type="body" idx="1"/>
          </p:nvPr>
        </p:nvSpPr>
        <p:spPr/>
        <p:txBody>
          <a:bodyPr/>
          <a:lstStyle/>
          <a:p>
            <a:pPr>
              <a:buFont typeface="Arial" charset="0"/>
              <a:buChar char="•"/>
            </a:pPr>
            <a:r>
              <a:rPr lang="en-US" sz="2400" dirty="0"/>
              <a:t>The convex hull of a point set </a:t>
            </a:r>
            <a:r>
              <a:rPr lang="en-US" sz="2400" dirty="0" smtClean="0"/>
              <a:t>is one </a:t>
            </a:r>
            <a:r>
              <a:rPr lang="en-US" sz="2400" dirty="0"/>
              <a:t>of the simplest </a:t>
            </a:r>
            <a:r>
              <a:rPr lang="en-US" sz="2400" dirty="0" smtClean="0"/>
              <a:t>shape approximations </a:t>
            </a:r>
            <a:r>
              <a:rPr lang="en-US" sz="2400" dirty="0"/>
              <a:t>for a set of points</a:t>
            </a:r>
            <a:r>
              <a:rPr lang="en-US" sz="2400" dirty="0" smtClean="0"/>
              <a:t>.</a:t>
            </a:r>
          </a:p>
          <a:p>
            <a:pPr>
              <a:buFont typeface="Arial" charset="0"/>
              <a:buChar char="•"/>
            </a:pPr>
            <a:endParaRPr lang="en-US" sz="2400" dirty="0"/>
          </a:p>
          <a:p>
            <a:pPr>
              <a:buFont typeface="Arial" charset="0"/>
              <a:buChar char="•"/>
            </a:pPr>
            <a:r>
              <a:rPr lang="en-US" sz="2400" dirty="0" smtClean="0"/>
              <a:t>A set </a:t>
            </a:r>
            <a:r>
              <a:rPr lang="en-US" sz="2400" dirty="0"/>
              <a:t>S</a:t>
            </a:r>
            <a:r>
              <a:rPr lang="en-US" sz="2400" dirty="0" smtClean="0"/>
              <a:t> is convex if x </a:t>
            </a:r>
            <a:r>
              <a:rPr lang="el-GR" sz="2400" dirty="0" smtClean="0"/>
              <a:t>ϵ</a:t>
            </a:r>
            <a:r>
              <a:rPr lang="en-US" sz="2400" dirty="0" smtClean="0"/>
              <a:t> </a:t>
            </a:r>
            <a:r>
              <a:rPr lang="en-US" sz="2400" dirty="0" smtClean="0"/>
              <a:t>S </a:t>
            </a:r>
            <a:r>
              <a:rPr lang="en-US" sz="2400" dirty="0" smtClean="0"/>
              <a:t>and y </a:t>
            </a:r>
            <a:r>
              <a:rPr lang="el-GR" sz="2400" dirty="0" smtClean="0"/>
              <a:t>ϵ</a:t>
            </a:r>
            <a:r>
              <a:rPr lang="en-US" sz="2400" dirty="0" smtClean="0"/>
              <a:t> </a:t>
            </a:r>
            <a:r>
              <a:rPr lang="en-US" sz="2400" dirty="0"/>
              <a:t>S</a:t>
            </a:r>
            <a:r>
              <a:rPr lang="en-US" sz="2400" dirty="0" smtClean="0"/>
              <a:t> implies that the segment   </a:t>
            </a:r>
            <a:r>
              <a:rPr lang="en-US" sz="2400" dirty="0" err="1" smtClean="0"/>
              <a:t>xy</a:t>
            </a:r>
            <a:r>
              <a:rPr lang="en-US" sz="2400" dirty="0" smtClean="0"/>
              <a:t>  </a:t>
            </a:r>
            <a:r>
              <a:rPr lang="en-US" sz="2400" dirty="0" smtClean="0">
                <a:sym typeface="Symbol" pitchFamily="18" charset="2"/>
              </a:rPr>
              <a:t> </a:t>
            </a:r>
            <a:r>
              <a:rPr lang="en-US" sz="2400" dirty="0">
                <a:sym typeface="Symbol" pitchFamily="18" charset="2"/>
              </a:rPr>
              <a:t>S</a:t>
            </a:r>
            <a:endParaRPr lang="en-US" sz="2400"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endParaRPr lang="en-US" dirty="0" smtClean="0">
              <a:sym typeface="Symbol" pitchFamily="18" charset="2"/>
            </a:endParaRPr>
          </a:p>
          <a:p>
            <a:pPr marL="114300" indent="0">
              <a:buNone/>
            </a:pPr>
            <a:r>
              <a:rPr lang="en-US" dirty="0" smtClean="0"/>
              <a:t>        convex                                           non-convex</a:t>
            </a:r>
          </a:p>
          <a:p>
            <a:pPr>
              <a:buFont typeface="Arial" charset="0"/>
              <a:buChar char="•"/>
            </a:pPr>
            <a:endParaRPr lang="en-US" dirty="0" smtClean="0">
              <a:sym typeface="Symbol" pitchFamily="18" charset="2"/>
            </a:endParaRPr>
          </a:p>
        </p:txBody>
      </p:sp>
      <p:grpSp>
        <p:nvGrpSpPr>
          <p:cNvPr id="12294" name="Group 1"/>
          <p:cNvGrpSpPr>
            <a:grpSpLocks/>
          </p:cNvGrpSpPr>
          <p:nvPr/>
        </p:nvGrpSpPr>
        <p:grpSpPr bwMode="auto">
          <a:xfrm>
            <a:off x="807242" y="3873643"/>
            <a:ext cx="1703387" cy="1222376"/>
            <a:chOff x="1595438" y="3006725"/>
            <a:chExt cx="1703387" cy="1903413"/>
          </a:xfrm>
        </p:grpSpPr>
        <p:sp>
          <p:nvSpPr>
            <p:cNvPr id="12298" name="Freeform 3"/>
            <p:cNvSpPr>
              <a:spLocks/>
            </p:cNvSpPr>
            <p:nvPr/>
          </p:nvSpPr>
          <p:spPr bwMode="auto">
            <a:xfrm>
              <a:off x="1595438" y="3006725"/>
              <a:ext cx="1703387" cy="1903413"/>
            </a:xfrm>
            <a:custGeom>
              <a:avLst/>
              <a:gdLst>
                <a:gd name="T0" fmla="*/ 0 w 2108"/>
                <a:gd name="T1" fmla="*/ 2147483647 h 2365"/>
                <a:gd name="T2" fmla="*/ 2147483647 w 2108"/>
                <a:gd name="T3" fmla="*/ 2147483647 h 2365"/>
                <a:gd name="T4" fmla="*/ 2147483647 w 2108"/>
                <a:gd name="T5" fmla="*/ 2147483647 h 2365"/>
                <a:gd name="T6" fmla="*/ 2147483647 w 2108"/>
                <a:gd name="T7" fmla="*/ 2147483647 h 2365"/>
                <a:gd name="T8" fmla="*/ 2147483647 w 2108"/>
                <a:gd name="T9" fmla="*/ 2147483647 h 2365"/>
                <a:gd name="T10" fmla="*/ 2147483647 w 2108"/>
                <a:gd name="T11" fmla="*/ 0 h 2365"/>
                <a:gd name="T12" fmla="*/ 2147483647 w 2108"/>
                <a:gd name="T13" fmla="*/ 2147483647 h 2365"/>
                <a:gd name="T14" fmla="*/ 0 w 2108"/>
                <a:gd name="T15" fmla="*/ 2147483647 h 23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08" h="2365">
                  <a:moveTo>
                    <a:pt x="0" y="1269"/>
                  </a:moveTo>
                  <a:cubicBezTo>
                    <a:pt x="4" y="1285"/>
                    <a:pt x="14" y="1316"/>
                    <a:pt x="14" y="1316"/>
                  </a:cubicBezTo>
                  <a:lnTo>
                    <a:pt x="553" y="1967"/>
                  </a:lnTo>
                  <a:lnTo>
                    <a:pt x="1237" y="2365"/>
                  </a:lnTo>
                  <a:lnTo>
                    <a:pt x="2108" y="1789"/>
                  </a:lnTo>
                  <a:lnTo>
                    <a:pt x="1340" y="0"/>
                  </a:lnTo>
                  <a:lnTo>
                    <a:pt x="29" y="262"/>
                  </a:lnTo>
                  <a:lnTo>
                    <a:pt x="0" y="1269"/>
                  </a:lnTo>
                  <a:close/>
                </a:path>
              </a:pathLst>
            </a:custGeom>
            <a:solidFill>
              <a:schemeClr val="hlink">
                <a:alpha val="20000"/>
              </a:schemeClr>
            </a:solidFill>
            <a:ln w="28575" cap="flat"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8" name="Straight Connector 7"/>
            <p:cNvCxnSpPr/>
            <p:nvPr/>
          </p:nvCxnSpPr>
          <p:spPr>
            <a:xfrm>
              <a:off x="1981200" y="3505200"/>
              <a:ext cx="609600" cy="271463"/>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295" name="Group 9"/>
          <p:cNvGrpSpPr>
            <a:grpSpLocks/>
          </p:cNvGrpSpPr>
          <p:nvPr/>
        </p:nvGrpSpPr>
        <p:grpSpPr bwMode="auto">
          <a:xfrm>
            <a:off x="4953000" y="3598955"/>
            <a:ext cx="1651000" cy="1538288"/>
            <a:chOff x="5029200" y="3006725"/>
            <a:chExt cx="1651000" cy="1538288"/>
          </a:xfrm>
        </p:grpSpPr>
        <p:sp>
          <p:nvSpPr>
            <p:cNvPr id="12296" name="Freeform 4"/>
            <p:cNvSpPr>
              <a:spLocks/>
            </p:cNvSpPr>
            <p:nvPr/>
          </p:nvSpPr>
          <p:spPr bwMode="auto">
            <a:xfrm>
              <a:off x="5029200" y="3006725"/>
              <a:ext cx="1651000" cy="1538288"/>
            </a:xfrm>
            <a:custGeom>
              <a:avLst/>
              <a:gdLst>
                <a:gd name="T0" fmla="*/ 0 w 2037"/>
                <a:gd name="T1" fmla="*/ 2147483647 h 2117"/>
                <a:gd name="T2" fmla="*/ 2147483647 w 2037"/>
                <a:gd name="T3" fmla="*/ 2147483647 h 2117"/>
                <a:gd name="T4" fmla="*/ 2147483647 w 2037"/>
                <a:gd name="T5" fmla="*/ 2147483647 h 2117"/>
                <a:gd name="T6" fmla="*/ 2147483647 w 2037"/>
                <a:gd name="T7" fmla="*/ 2147483647 h 2117"/>
                <a:gd name="T8" fmla="*/ 2147483647 w 2037"/>
                <a:gd name="T9" fmla="*/ 2147483647 h 2117"/>
                <a:gd name="T10" fmla="*/ 2147483647 w 2037"/>
                <a:gd name="T11" fmla="*/ 2147483647 h 2117"/>
                <a:gd name="T12" fmla="*/ 2147483647 w 2037"/>
                <a:gd name="T13" fmla="*/ 0 h 2117"/>
                <a:gd name="T14" fmla="*/ 0 w 2037"/>
                <a:gd name="T15" fmla="*/ 2147483647 h 21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37" h="2117">
                  <a:moveTo>
                    <a:pt x="0" y="979"/>
                  </a:moveTo>
                  <a:lnTo>
                    <a:pt x="108" y="1705"/>
                  </a:lnTo>
                  <a:lnTo>
                    <a:pt x="609" y="1433"/>
                  </a:lnTo>
                  <a:lnTo>
                    <a:pt x="848" y="2117"/>
                  </a:lnTo>
                  <a:lnTo>
                    <a:pt x="1967" y="1939"/>
                  </a:lnTo>
                  <a:lnTo>
                    <a:pt x="2037" y="160"/>
                  </a:lnTo>
                  <a:lnTo>
                    <a:pt x="173" y="0"/>
                  </a:lnTo>
                  <a:lnTo>
                    <a:pt x="0" y="979"/>
                  </a:lnTo>
                  <a:close/>
                </a:path>
              </a:pathLst>
            </a:custGeom>
            <a:solidFill>
              <a:schemeClr val="accent2">
                <a:alpha val="20000"/>
              </a:schemeClr>
            </a:solidFill>
            <a:ln w="25400" cap="flat"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cxnSp>
          <p:nvCxnSpPr>
            <p:cNvPr id="12" name="Straight Connector 11"/>
            <p:cNvCxnSpPr/>
            <p:nvPr/>
          </p:nvCxnSpPr>
          <p:spPr>
            <a:xfrm>
              <a:off x="5257800" y="3959225"/>
              <a:ext cx="596900" cy="460375"/>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98345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Definitions of convexity and convex hull</a:t>
            </a:r>
          </a:p>
        </p:txBody>
      </p:sp>
      <p:sp>
        <p:nvSpPr>
          <p:cNvPr id="13315" name="Content Placeholder 2"/>
          <p:cNvSpPr>
            <a:spLocks noGrp="1"/>
          </p:cNvSpPr>
          <p:nvPr>
            <p:ph idx="1"/>
          </p:nvPr>
        </p:nvSpPr>
        <p:spPr/>
        <p:txBody>
          <a:bodyPr/>
          <a:lstStyle/>
          <a:p>
            <a:pPr>
              <a:buClr>
                <a:schemeClr val="hlink"/>
              </a:buClr>
              <a:buSzPct val="75000"/>
            </a:pPr>
            <a:r>
              <a:rPr lang="en-US" sz="2800" dirty="0" smtClean="0"/>
              <a:t>The segment </a:t>
            </a:r>
            <a:r>
              <a:rPr lang="en-US" sz="2800" i="1" dirty="0" err="1" smtClean="0"/>
              <a:t>xy</a:t>
            </a:r>
            <a:r>
              <a:rPr lang="en-US" sz="2800" dirty="0" smtClean="0"/>
              <a:t> </a:t>
            </a:r>
            <a:r>
              <a:rPr lang="en-US" sz="2800" dirty="0" smtClean="0">
                <a:sym typeface="Symbol" pitchFamily="18" charset="2"/>
              </a:rPr>
              <a:t>is the set of all points of the form </a:t>
            </a:r>
            <a:r>
              <a:rPr lang="el-GR" sz="2800" dirty="0" smtClean="0">
                <a:sym typeface="Symbol" pitchFamily="18" charset="2"/>
              </a:rPr>
              <a:t>α</a:t>
            </a:r>
            <a:r>
              <a:rPr lang="en-US" sz="2800" i="1" dirty="0" smtClean="0">
                <a:sym typeface="Symbol" pitchFamily="18" charset="2"/>
              </a:rPr>
              <a:t>x </a:t>
            </a:r>
            <a:r>
              <a:rPr lang="en-US" sz="2800" dirty="0" smtClean="0">
                <a:sym typeface="Symbol" pitchFamily="18" charset="2"/>
              </a:rPr>
              <a:t>+</a:t>
            </a:r>
            <a:r>
              <a:rPr lang="el-GR" sz="2800" dirty="0" smtClean="0">
                <a:sym typeface="Symbol" pitchFamily="18" charset="2"/>
              </a:rPr>
              <a:t>β</a:t>
            </a:r>
            <a:r>
              <a:rPr lang="en-US" sz="2800" i="1" dirty="0" smtClean="0">
                <a:sym typeface="Symbol" pitchFamily="18" charset="2"/>
              </a:rPr>
              <a:t>y</a:t>
            </a:r>
            <a:r>
              <a:rPr lang="en-US" sz="2800" dirty="0" smtClean="0">
                <a:sym typeface="Symbol" pitchFamily="18" charset="2"/>
              </a:rPr>
              <a:t> with </a:t>
            </a:r>
            <a:r>
              <a:rPr lang="el-GR" sz="2800" dirty="0" smtClean="0">
                <a:sym typeface="Symbol" pitchFamily="18" charset="2"/>
              </a:rPr>
              <a:t>α</a:t>
            </a:r>
            <a:r>
              <a:rPr lang="en-US" sz="2800" dirty="0" smtClean="0">
                <a:sym typeface="Symbol" pitchFamily="18" charset="2"/>
              </a:rPr>
              <a:t> ≥ 0, </a:t>
            </a:r>
            <a:r>
              <a:rPr lang="el-GR" sz="2800" dirty="0" smtClean="0">
                <a:sym typeface="Symbol" pitchFamily="18" charset="2"/>
              </a:rPr>
              <a:t>β</a:t>
            </a:r>
            <a:r>
              <a:rPr lang="en-US" sz="2800" dirty="0" smtClean="0">
                <a:sym typeface="Symbol" pitchFamily="18" charset="2"/>
              </a:rPr>
              <a:t> ≥ 0, and </a:t>
            </a:r>
            <a:r>
              <a:rPr lang="el-GR" sz="2800" dirty="0" smtClean="0">
                <a:sym typeface="Symbol" pitchFamily="18" charset="2"/>
              </a:rPr>
              <a:t>α</a:t>
            </a:r>
            <a:r>
              <a:rPr lang="en-US" sz="2800" dirty="0" smtClean="0">
                <a:sym typeface="Symbol" pitchFamily="18" charset="2"/>
              </a:rPr>
              <a:t> + </a:t>
            </a:r>
            <a:r>
              <a:rPr lang="el-GR" sz="2800" dirty="0" smtClean="0">
                <a:sym typeface="Symbol" pitchFamily="18" charset="2"/>
              </a:rPr>
              <a:t>β</a:t>
            </a:r>
            <a:r>
              <a:rPr lang="en-US" sz="2800" dirty="0" smtClean="0">
                <a:sym typeface="Symbol" pitchFamily="18" charset="2"/>
              </a:rPr>
              <a:t> = 1.</a:t>
            </a:r>
          </a:p>
          <a:p>
            <a:pPr>
              <a:buClr>
                <a:schemeClr val="hlink"/>
              </a:buClr>
              <a:buSzPct val="75000"/>
            </a:pPr>
            <a:endParaRPr lang="en-US" sz="2800" dirty="0" smtClean="0">
              <a:sym typeface="Symbol" pitchFamily="18" charset="2"/>
            </a:endParaRPr>
          </a:p>
          <a:p>
            <a:pPr>
              <a:buClr>
                <a:schemeClr val="hlink"/>
              </a:buClr>
              <a:buSzPct val="75000"/>
            </a:pPr>
            <a:r>
              <a:rPr lang="en-US" sz="2800" dirty="0" smtClean="0">
                <a:sym typeface="Symbol" pitchFamily="18" charset="2"/>
              </a:rPr>
              <a:t>A convex combination of points </a:t>
            </a:r>
            <a:r>
              <a:rPr lang="en-US" sz="2800" i="1" dirty="0" smtClean="0">
                <a:sym typeface="Symbol" pitchFamily="18" charset="2"/>
              </a:rPr>
              <a:t>x</a:t>
            </a:r>
            <a:r>
              <a:rPr lang="en-US" sz="2800" baseline="-25000" dirty="0" smtClean="0">
                <a:sym typeface="Symbol" pitchFamily="18" charset="2"/>
              </a:rPr>
              <a:t>1</a:t>
            </a:r>
            <a:r>
              <a:rPr lang="en-US" sz="2800" dirty="0" smtClean="0">
                <a:sym typeface="Symbol" pitchFamily="18" charset="2"/>
              </a:rPr>
              <a:t>, … , </a:t>
            </a:r>
            <a:r>
              <a:rPr lang="en-US" sz="2800" i="1" dirty="0" err="1" smtClean="0">
                <a:sym typeface="Symbol" pitchFamily="18" charset="2"/>
              </a:rPr>
              <a:t>x</a:t>
            </a:r>
            <a:r>
              <a:rPr lang="en-US" sz="2800" baseline="-25000" dirty="0" err="1" smtClean="0">
                <a:sym typeface="Symbol" pitchFamily="18" charset="2"/>
              </a:rPr>
              <a:t>k</a:t>
            </a:r>
            <a:r>
              <a:rPr lang="en-US" sz="2800" baseline="-25000" dirty="0" smtClean="0">
                <a:sym typeface="Symbol" pitchFamily="18" charset="2"/>
              </a:rPr>
              <a:t> </a:t>
            </a:r>
            <a:r>
              <a:rPr lang="en-US" sz="2800" dirty="0" smtClean="0">
                <a:sym typeface="Symbol" pitchFamily="18" charset="2"/>
              </a:rPr>
              <a:t>is</a:t>
            </a:r>
            <a:r>
              <a:rPr lang="en-US" sz="2800" baseline="-25000" dirty="0" smtClean="0">
                <a:sym typeface="Symbol" pitchFamily="18" charset="2"/>
              </a:rPr>
              <a:t>  </a:t>
            </a:r>
            <a:r>
              <a:rPr lang="en-US" sz="2800" dirty="0" smtClean="0">
                <a:sym typeface="Symbol" pitchFamily="18" charset="2"/>
              </a:rPr>
              <a:t>a sum of the form </a:t>
            </a:r>
            <a:r>
              <a:rPr lang="el-GR" sz="2800" dirty="0" smtClean="0">
                <a:sym typeface="Symbol" pitchFamily="18" charset="2"/>
              </a:rPr>
              <a:t>α</a:t>
            </a:r>
            <a:r>
              <a:rPr lang="en-US" sz="2800" baseline="-25000" dirty="0" smtClean="0">
                <a:sym typeface="Symbol" pitchFamily="18" charset="2"/>
              </a:rPr>
              <a:t>1</a:t>
            </a:r>
            <a:r>
              <a:rPr lang="en-US" sz="2800" dirty="0" smtClean="0">
                <a:sym typeface="Symbol" pitchFamily="18" charset="2"/>
              </a:rPr>
              <a:t> </a:t>
            </a:r>
            <a:r>
              <a:rPr lang="en-US" sz="2800" i="1" dirty="0" smtClean="0">
                <a:sym typeface="Symbol" pitchFamily="18" charset="2"/>
              </a:rPr>
              <a:t>x</a:t>
            </a:r>
            <a:r>
              <a:rPr lang="en-US" sz="2800" baseline="-25000" dirty="0" smtClean="0">
                <a:sym typeface="Symbol" pitchFamily="18" charset="2"/>
              </a:rPr>
              <a:t>1</a:t>
            </a:r>
            <a:r>
              <a:rPr lang="en-US" sz="2800" dirty="0" smtClean="0">
                <a:sym typeface="Symbol" pitchFamily="18" charset="2"/>
              </a:rPr>
              <a:t> + …. + </a:t>
            </a:r>
            <a:r>
              <a:rPr lang="el-GR" sz="2800" dirty="0" smtClean="0">
                <a:sym typeface="Symbol" pitchFamily="18" charset="2"/>
              </a:rPr>
              <a:t>α</a:t>
            </a:r>
            <a:r>
              <a:rPr lang="en-US" sz="2800" baseline="-25000" dirty="0" smtClean="0">
                <a:sym typeface="Symbol" pitchFamily="18" charset="2"/>
              </a:rPr>
              <a:t>k</a:t>
            </a:r>
            <a:r>
              <a:rPr lang="en-US" sz="2800" dirty="0" smtClean="0">
                <a:sym typeface="Symbol" pitchFamily="18" charset="2"/>
              </a:rPr>
              <a:t> </a:t>
            </a:r>
            <a:r>
              <a:rPr lang="en-US" sz="2800" i="1" dirty="0" err="1" smtClean="0">
                <a:sym typeface="Symbol" pitchFamily="18" charset="2"/>
              </a:rPr>
              <a:t>x</a:t>
            </a:r>
            <a:r>
              <a:rPr lang="en-US" sz="2800" baseline="-25000" dirty="0" err="1" smtClean="0">
                <a:sym typeface="Symbol" pitchFamily="18" charset="2"/>
              </a:rPr>
              <a:t>k</a:t>
            </a:r>
            <a:r>
              <a:rPr lang="en-US" sz="2800" dirty="0" smtClean="0">
                <a:sym typeface="Symbol" pitchFamily="18" charset="2"/>
              </a:rPr>
              <a:t> with </a:t>
            </a:r>
            <a:endParaRPr lang="en-US" dirty="0" smtClean="0"/>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2CA2C0D-B996-4E5B-AC11-D5494DD2B808}" type="datetime1">
              <a:rPr lang="en-US" sz="1400" smtClean="0">
                <a:latin typeface="Arial" charset="0"/>
              </a:rPr>
              <a:pPr eaLnBrk="1" hangingPunct="1"/>
              <a:t>1/31/2017</a:t>
            </a:fld>
            <a:endParaRPr lang="en-US" sz="1400" smtClean="0">
              <a:latin typeface="Arial" charset="0"/>
            </a:endParaRP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37FF16E-6EEE-416E-B7B1-029ED15F40C7}" type="slidenum">
              <a:rPr lang="en-US" sz="1400" smtClean="0">
                <a:latin typeface="Arial" charset="0"/>
              </a:rPr>
              <a:pPr eaLnBrk="1" hangingPunct="1"/>
              <a:t>13</a:t>
            </a:fld>
            <a:endParaRPr lang="en-US" sz="1400" smtClean="0">
              <a:latin typeface="Arial" charset="0"/>
            </a:endParaRPr>
          </a:p>
        </p:txBody>
      </p:sp>
      <p:graphicFrame>
        <p:nvGraphicFramePr>
          <p:cNvPr id="13318" name="Object 23"/>
          <p:cNvGraphicFramePr>
            <a:graphicFrameLocks noChangeAspect="1"/>
          </p:cNvGraphicFramePr>
          <p:nvPr>
            <p:extLst>
              <p:ext uri="{D42A27DB-BD31-4B8C-83A1-F6EECF244321}">
                <p14:modId xmlns:p14="http://schemas.microsoft.com/office/powerpoint/2010/main" val="1462130923"/>
              </p:ext>
            </p:extLst>
          </p:nvPr>
        </p:nvGraphicFramePr>
        <p:xfrm>
          <a:off x="1524000" y="4343400"/>
          <a:ext cx="4346575" cy="528638"/>
        </p:xfrm>
        <a:graphic>
          <a:graphicData uri="http://schemas.openxmlformats.org/presentationml/2006/ole">
            <mc:AlternateContent xmlns:mc="http://schemas.openxmlformats.org/markup-compatibility/2006">
              <mc:Choice xmlns:v="urn:schemas-microsoft-com:vml" Requires="v">
                <p:oleObj spid="_x0000_s1059" name="Equation" r:id="rId3" imgW="1879600" imgH="228600" progId="Equation.3">
                  <p:embed/>
                </p:oleObj>
              </mc:Choice>
              <mc:Fallback>
                <p:oleObj name="Equation" r:id="rId3" imgW="1879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343400"/>
                        <a:ext cx="43465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2916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A5C2A1A-8BFF-41F3-9F0A-CEE0E1B0FEED}" type="datetime1">
              <a:rPr lang="en-US" sz="1400" smtClean="0">
                <a:latin typeface="Arial" charset="0"/>
              </a:rPr>
              <a:pPr eaLnBrk="1" hangingPunct="1"/>
              <a:t>1/31/2017</a:t>
            </a:fld>
            <a:endParaRPr lang="en-US" sz="1400" smtClean="0">
              <a:latin typeface="Arial" charset="0"/>
            </a:endParaRP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2CDCA36-C53A-4CD8-98C0-7AB01766AE7E}" type="slidenum">
              <a:rPr lang="en-US" sz="1400" smtClean="0">
                <a:latin typeface="Arial" charset="0"/>
              </a:rPr>
              <a:pPr eaLnBrk="1" hangingPunct="1"/>
              <a:t>14</a:t>
            </a:fld>
            <a:endParaRPr lang="en-US" sz="1400" smtClean="0">
              <a:latin typeface="Arial" charset="0"/>
            </a:endParaRPr>
          </a:p>
        </p:txBody>
      </p:sp>
      <p:sp>
        <p:nvSpPr>
          <p:cNvPr id="14340" name="Rectangle 2"/>
          <p:cNvSpPr>
            <a:spLocks noGrp="1" noChangeArrowheads="1"/>
          </p:cNvSpPr>
          <p:nvPr>
            <p:ph type="title"/>
          </p:nvPr>
        </p:nvSpPr>
        <p:spPr/>
        <p:txBody>
          <a:bodyPr/>
          <a:lstStyle/>
          <a:p>
            <a:pPr eaLnBrk="1" hangingPunct="1"/>
            <a:r>
              <a:rPr lang="en-US" sz="4000" smtClean="0"/>
              <a:t>Definitions of convexity and convex hull</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type="body" idx="1"/>
              </p:nvPr>
            </p:nvSpPr>
            <p:spPr/>
            <p:txBody>
              <a:bodyPr>
                <a:normAutofit/>
              </a:bodyPr>
              <a:lstStyle/>
              <a:p>
                <a:pPr>
                  <a:buFont typeface="Arial" charset="0"/>
                  <a:buChar char="•"/>
                </a:pPr>
                <a:r>
                  <a:rPr lang="en-US" sz="2800" dirty="0" smtClean="0">
                    <a:sym typeface="Symbol" pitchFamily="18" charset="2"/>
                  </a:rPr>
                  <a:t>The convex hull  </a:t>
                </a:r>
                <a14:m>
                  <m:oMath xmlns:m="http://schemas.openxmlformats.org/officeDocument/2006/math">
                    <m:r>
                      <a:rPr lang="en-US" sz="2800" b="0" i="1" smtClean="0">
                        <a:latin typeface="Cambria Math"/>
                        <a:sym typeface="Symbol" pitchFamily="18" charset="2"/>
                      </a:rPr>
                      <m:t>𝐶𝐻</m:t>
                    </m:r>
                    <m:r>
                      <a:rPr lang="en-US" sz="2800" b="0" i="1" smtClean="0">
                        <a:latin typeface="Cambria Math"/>
                        <a:sym typeface="Symbol" pitchFamily="18" charset="2"/>
                      </a:rPr>
                      <m:t>(</m:t>
                    </m:r>
                    <m:r>
                      <a:rPr lang="en-US" sz="2800" b="0" i="1" smtClean="0">
                        <a:latin typeface="Cambria Math"/>
                        <a:sym typeface="Symbol" pitchFamily="18" charset="2"/>
                      </a:rPr>
                      <m:t>𝑆</m:t>
                    </m:r>
                    <m:r>
                      <a:rPr lang="en-US" sz="2800" b="0" i="1" smtClean="0">
                        <a:latin typeface="Cambria Math"/>
                        <a:sym typeface="Symbol" pitchFamily="18" charset="2"/>
                      </a:rPr>
                      <m:t>)</m:t>
                    </m:r>
                  </m:oMath>
                </a14:m>
                <a:r>
                  <a:rPr lang="en-US" sz="2800" dirty="0" smtClean="0">
                    <a:sym typeface="Symbol" pitchFamily="18" charset="2"/>
                  </a:rPr>
                  <a:t>of a set of points </a:t>
                </a:r>
                <a:r>
                  <a:rPr lang="en-US" sz="2800" dirty="0">
                    <a:sym typeface="Symbol" pitchFamily="18" charset="2"/>
                  </a:rPr>
                  <a:t>S</a:t>
                </a:r>
                <a14:m>
                  <m:oMath xmlns:m="http://schemas.openxmlformats.org/officeDocument/2006/math">
                    <m:r>
                      <a:rPr lang="en-US" sz="2800" b="0" i="1" smtClean="0">
                        <a:latin typeface="Cambria Math"/>
                        <a:ea typeface="Cambria Math"/>
                        <a:sym typeface="Symbol" pitchFamily="18" charset="2"/>
                      </a:rPr>
                      <m:t>⊆</m:t>
                    </m:r>
                    <m:sSup>
                      <m:sSupPr>
                        <m:ctrlPr>
                          <a:rPr lang="en-US" sz="2800" b="0" i="1" smtClean="0">
                            <a:latin typeface="Cambria Math"/>
                            <a:ea typeface="Cambria Math"/>
                            <a:sym typeface="Symbol" pitchFamily="18" charset="2"/>
                          </a:rPr>
                        </m:ctrlPr>
                      </m:sSupPr>
                      <m:e>
                        <m:r>
                          <a:rPr lang="en-US" sz="2800" b="1" i="1" smtClean="0">
                            <a:latin typeface="Cambria Math"/>
                            <a:ea typeface="Cambria Math"/>
                            <a:sym typeface="Symbol" pitchFamily="18" charset="2"/>
                          </a:rPr>
                          <m:t>𝑹</m:t>
                        </m:r>
                      </m:e>
                      <m:sup>
                        <m:r>
                          <a:rPr lang="en-US" sz="2800" b="0" i="1" smtClean="0">
                            <a:latin typeface="Cambria Math"/>
                            <a:ea typeface="Cambria Math"/>
                            <a:sym typeface="Symbol" pitchFamily="18" charset="2"/>
                          </a:rPr>
                          <m:t>2</m:t>
                        </m:r>
                      </m:sup>
                    </m:sSup>
                  </m:oMath>
                </a14:m>
                <a:r>
                  <a:rPr lang="en-US" sz="2800" dirty="0" smtClean="0">
                    <a:sym typeface="Symbol" pitchFamily="18" charset="2"/>
                  </a:rPr>
                  <a:t> is the set of all convex combinations of points of </a:t>
                </a:r>
                <a:r>
                  <a:rPr lang="en-US" sz="2800" dirty="0">
                    <a:sym typeface="Symbol" pitchFamily="18" charset="2"/>
                  </a:rPr>
                  <a:t>S</a:t>
                </a:r>
                <a:endParaRPr lang="en-US" sz="2800"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endParaRPr lang="en-US" dirty="0" smtClean="0">
                  <a:sym typeface="Symbol" pitchFamily="18" charset="2"/>
                </a:endParaRPr>
              </a:p>
              <a:p>
                <a:pPr>
                  <a:buFont typeface="Arial" charset="0"/>
                  <a:buChar char="•"/>
                </a:pPr>
                <a:r>
                  <a:rPr lang="en-US" sz="2800" dirty="0" smtClean="0">
                    <a:sym typeface="Symbol" pitchFamily="18" charset="2"/>
                  </a:rPr>
                  <a:t>The convex hull of a set of points </a:t>
                </a:r>
                <a:r>
                  <a:rPr lang="en-US" sz="2800" dirty="0">
                    <a:sym typeface="Symbol" pitchFamily="18" charset="2"/>
                  </a:rPr>
                  <a:t>S</a:t>
                </a:r>
                <a:r>
                  <a:rPr lang="en-US" sz="2800" dirty="0" smtClean="0">
                    <a:sym typeface="Symbol" pitchFamily="18" charset="2"/>
                  </a:rPr>
                  <a:t> in d-dimensions is the set of all convex combinations of </a:t>
                </a:r>
                <a:r>
                  <a:rPr lang="en-US" sz="2800" i="1" dirty="0" smtClean="0">
                    <a:sym typeface="Symbol" pitchFamily="18" charset="2"/>
                  </a:rPr>
                  <a:t>d</a:t>
                </a:r>
                <a:r>
                  <a:rPr lang="en-US" sz="2800" dirty="0" smtClean="0">
                    <a:sym typeface="Symbol" pitchFamily="18" charset="2"/>
                  </a:rPr>
                  <a:t> + 1 (or fewer points) of S</a:t>
                </a:r>
              </a:p>
            </p:txBody>
          </p:sp>
        </mc:Choice>
        <mc:Fallback xmlns="">
          <p:sp>
            <p:nvSpPr>
              <p:cNvPr id="29699" name="Rectangle 3"/>
              <p:cNvSpPr>
                <a:spLocks noGrp="1" noRot="1" noChangeAspect="1" noMove="1" noResize="1" noEditPoints="1" noAdjustHandles="1" noChangeArrowheads="1" noChangeShapeType="1" noTextEdit="1"/>
              </p:cNvSpPr>
              <p:nvPr>
                <p:ph type="body" idx="1"/>
              </p:nvPr>
            </p:nvSpPr>
            <p:spPr>
              <a:blipFill rotWithShape="1">
                <a:blip r:embed="rId2"/>
                <a:stretch>
                  <a:fillRect t="-1271" r="-400"/>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612569"/>
            <a:ext cx="2590800" cy="1426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96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4000" smtClean="0"/>
              <a:t>Definitions of convexity and convex hull</a:t>
            </a:r>
          </a:p>
        </p:txBody>
      </p:sp>
      <p:sp>
        <p:nvSpPr>
          <p:cNvPr id="15363" name="Content Placeholder 2"/>
          <p:cNvSpPr>
            <a:spLocks noGrp="1"/>
          </p:cNvSpPr>
          <p:nvPr>
            <p:ph idx="1"/>
          </p:nvPr>
        </p:nvSpPr>
        <p:spPr>
          <a:xfrm>
            <a:off x="152400" y="1371600"/>
            <a:ext cx="7924800" cy="5334000"/>
          </a:xfrm>
        </p:spPr>
        <p:txBody>
          <a:bodyPr/>
          <a:lstStyle/>
          <a:p>
            <a:pPr>
              <a:buFont typeface="Arial" charset="0"/>
              <a:buChar char="•"/>
              <a:defRPr/>
            </a:pPr>
            <a:r>
              <a:rPr lang="en-US" sz="2800" dirty="0" smtClean="0">
                <a:sym typeface="Symbol" pitchFamily="18" charset="2"/>
              </a:rPr>
              <a:t>The convex hull of a set of points </a:t>
            </a:r>
            <a:r>
              <a:rPr lang="en-US" sz="2800" i="1" dirty="0" smtClean="0">
                <a:sym typeface="Symbol" pitchFamily="18" charset="2"/>
              </a:rPr>
              <a:t>S</a:t>
            </a:r>
            <a:r>
              <a:rPr lang="en-US" sz="2800" dirty="0" smtClean="0">
                <a:sym typeface="Symbol" pitchFamily="18" charset="2"/>
              </a:rPr>
              <a:t>  is intersection of all half spaces that contain </a:t>
            </a:r>
            <a:r>
              <a:rPr lang="en-US" sz="2800" i="1" dirty="0" smtClean="0">
                <a:sym typeface="Symbol" pitchFamily="18" charset="2"/>
              </a:rPr>
              <a:t>S</a:t>
            </a:r>
          </a:p>
          <a:p>
            <a:pPr>
              <a:buFont typeface="Arial" charset="0"/>
              <a:buChar char="•"/>
              <a:defRPr/>
            </a:pPr>
            <a:r>
              <a:rPr lang="en-US" sz="2800" dirty="0" smtClean="0">
                <a:sym typeface="Symbol" pitchFamily="18" charset="2"/>
              </a:rPr>
              <a:t>The convex hull of a finite set of points </a:t>
            </a:r>
            <a:r>
              <a:rPr lang="en-US" sz="2800" i="1" dirty="0" smtClean="0">
                <a:sym typeface="Symbol" pitchFamily="18" charset="2"/>
              </a:rPr>
              <a:t>S</a:t>
            </a:r>
            <a:r>
              <a:rPr lang="en-US" sz="2800" dirty="0" smtClean="0">
                <a:sym typeface="Symbol" pitchFamily="18" charset="2"/>
              </a:rPr>
              <a:t> in the plane is the smallest convex polygon </a:t>
            </a:r>
            <a:r>
              <a:rPr lang="en-US" sz="2800" i="1" dirty="0" smtClean="0">
                <a:sym typeface="Symbol" pitchFamily="18" charset="2"/>
              </a:rPr>
              <a:t>P</a:t>
            </a:r>
            <a:r>
              <a:rPr lang="en-US" sz="2800" dirty="0" smtClean="0">
                <a:sym typeface="Symbol" pitchFamily="18" charset="2"/>
              </a:rPr>
              <a:t> that encloses </a:t>
            </a:r>
            <a:r>
              <a:rPr lang="en-US" sz="2800" i="1" dirty="0" smtClean="0">
                <a:sym typeface="Symbol" pitchFamily="18" charset="2"/>
              </a:rPr>
              <a:t>S</a:t>
            </a:r>
            <a:r>
              <a:rPr lang="en-US" sz="2800" dirty="0" smtClean="0">
                <a:sym typeface="Symbol" pitchFamily="18" charset="2"/>
              </a:rPr>
              <a:t>, smallest in the sense that there is no other polygon </a:t>
            </a:r>
            <a:r>
              <a:rPr lang="en-US" sz="2800" i="1" dirty="0" smtClean="0">
                <a:sym typeface="Symbol" pitchFamily="18" charset="2"/>
              </a:rPr>
              <a:t>P’</a:t>
            </a:r>
            <a:r>
              <a:rPr lang="en-US" sz="2800" dirty="0" smtClean="0">
                <a:sym typeface="Symbol" pitchFamily="18" charset="2"/>
              </a:rPr>
              <a:t> such that  </a:t>
            </a:r>
            <a:r>
              <a:rPr lang="en-US" sz="2800" i="1" dirty="0" smtClean="0">
                <a:sym typeface="Symbol" pitchFamily="18" charset="2"/>
              </a:rPr>
              <a:t>P</a:t>
            </a:r>
            <a:r>
              <a:rPr lang="en-US" sz="2800" dirty="0" smtClean="0">
                <a:sym typeface="Symbol" pitchFamily="18" charset="2"/>
              </a:rPr>
              <a:t> </a:t>
            </a:r>
            <a:r>
              <a:rPr lang="en-US" sz="2800" dirty="0" smtClean="0">
                <a:solidFill>
                  <a:srgbClr val="008380"/>
                </a:solidFill>
                <a:sym typeface="Symbol" pitchFamily="18" charset="2"/>
              </a:rPr>
              <a:t> </a:t>
            </a:r>
            <a:r>
              <a:rPr lang="en-US" sz="2800" i="1" dirty="0" smtClean="0">
                <a:solidFill>
                  <a:srgbClr val="008380"/>
                </a:solidFill>
                <a:sym typeface="Symbol" pitchFamily="18" charset="2"/>
              </a:rPr>
              <a:t>P’</a:t>
            </a:r>
            <a:r>
              <a:rPr lang="en-US" sz="2800" dirty="0" smtClean="0">
                <a:solidFill>
                  <a:srgbClr val="008380"/>
                </a:solidFill>
                <a:sym typeface="Symbol" pitchFamily="18" charset="2"/>
              </a:rPr>
              <a:t>  </a:t>
            </a:r>
            <a:r>
              <a:rPr lang="en-US" sz="2800" i="1" dirty="0" smtClean="0">
                <a:solidFill>
                  <a:srgbClr val="008380"/>
                </a:solidFill>
                <a:sym typeface="Symbol" pitchFamily="18" charset="2"/>
              </a:rPr>
              <a:t>S</a:t>
            </a:r>
          </a:p>
          <a:p>
            <a:pPr>
              <a:buFont typeface="Arial" charset="0"/>
              <a:buChar char="•"/>
              <a:defRPr/>
            </a:pPr>
            <a:endParaRPr lang="en-US" sz="2800" i="1" dirty="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dirty="0" smtClean="0">
              <a:solidFill>
                <a:srgbClr val="008380"/>
              </a:solidFill>
              <a:sym typeface="Symbol" pitchFamily="18" charset="2"/>
            </a:endParaRPr>
          </a:p>
          <a:p>
            <a:pPr>
              <a:defRPr/>
            </a:pPr>
            <a:endParaRPr lang="en-US" dirty="0" smtClean="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85155D-3703-4197-8725-FA146724583B}" type="datetime1">
              <a:rPr lang="en-US" sz="1400" smtClean="0">
                <a:latin typeface="Arial" charset="0"/>
              </a:rPr>
              <a:pPr eaLnBrk="1" hangingPunct="1"/>
              <a:t>1/31/2017</a:t>
            </a:fld>
            <a:endParaRPr lang="en-US" sz="1400" smtClean="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CA10C3-73E8-49BD-958A-C512D51B7E70}" type="slidenum">
              <a:rPr lang="en-US" sz="1400" smtClean="0">
                <a:latin typeface="Arial" charset="0"/>
              </a:rPr>
              <a:pPr eaLnBrk="1" hangingPunct="1"/>
              <a:t>15</a:t>
            </a:fld>
            <a:endParaRPr lang="en-US" sz="1400" smtClean="0">
              <a:latin typeface="Arial"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67200"/>
            <a:ext cx="45434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02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4000" dirty="0" smtClean="0"/>
              <a:t>Convex hull</a:t>
            </a:r>
          </a:p>
        </p:txBody>
      </p:sp>
      <mc:AlternateContent xmlns:mc="http://schemas.openxmlformats.org/markup-compatibility/2006" xmlns:a14="http://schemas.microsoft.com/office/drawing/2010/main">
        <mc:Choice Requires="a14">
          <p:sp>
            <p:nvSpPr>
              <p:cNvPr id="15363" name="Content Placeholder 2"/>
              <p:cNvSpPr>
                <a:spLocks noGrp="1"/>
              </p:cNvSpPr>
              <p:nvPr>
                <p:ph idx="1"/>
              </p:nvPr>
            </p:nvSpPr>
            <p:spPr>
              <a:xfrm>
                <a:off x="152400" y="1371600"/>
                <a:ext cx="7924800" cy="5334000"/>
              </a:xfrm>
            </p:spPr>
            <p:txBody>
              <a:bodyPr/>
              <a:lstStyle/>
              <a:p>
                <a:pPr>
                  <a:buFont typeface="Arial" charset="0"/>
                  <a:buChar char="•"/>
                  <a:defRPr/>
                </a:pPr>
                <a:r>
                  <a:rPr lang="en-US" sz="2400" dirty="0" smtClean="0">
                    <a:sym typeface="Symbol" pitchFamily="18" charset="2"/>
                  </a:rPr>
                  <a:t>Observation: CH(S) </a:t>
                </a:r>
                <a:r>
                  <a:rPr lang="en-US" sz="2400" dirty="0">
                    <a:sym typeface="Symbol" pitchFamily="18" charset="2"/>
                  </a:rPr>
                  <a:t>is the unique convex polygon </a:t>
                </a:r>
                <a14:m>
                  <m:oMath xmlns:m="http://schemas.openxmlformats.org/officeDocument/2006/math">
                    <m:r>
                      <a:rPr lang="en-US" sz="2400" b="0" i="1" smtClean="0">
                        <a:latin typeface="Cambria Math"/>
                        <a:sym typeface="Symbol" pitchFamily="18" charset="2"/>
                      </a:rPr>
                      <m:t>𝑃</m:t>
                    </m:r>
                    <m:r>
                      <a:rPr lang="en-US" sz="2400" b="0" i="1" smtClean="0">
                        <a:latin typeface="Cambria Math"/>
                        <a:sym typeface="Symbol" pitchFamily="18" charset="2"/>
                      </a:rPr>
                      <m:t> </m:t>
                    </m:r>
                  </m:oMath>
                </a14:m>
                <a:r>
                  <a:rPr lang="en-US" sz="2400" dirty="0" smtClean="0">
                    <a:sym typeface="Symbol" pitchFamily="18" charset="2"/>
                  </a:rPr>
                  <a:t>whose vertices </a:t>
                </a:r>
                <a:r>
                  <a:rPr lang="en-US" sz="2400" dirty="0">
                    <a:sym typeface="Symbol" pitchFamily="18" charset="2"/>
                  </a:rPr>
                  <a:t>are points of </a:t>
                </a:r>
                <a:r>
                  <a:rPr lang="en-US" sz="2400" dirty="0" smtClean="0">
                    <a:sym typeface="Symbol" pitchFamily="18" charset="2"/>
                  </a:rPr>
                  <a:t>S </a:t>
                </a:r>
                <a:r>
                  <a:rPr lang="en-US" sz="2400" dirty="0">
                    <a:sym typeface="Symbol" pitchFamily="18" charset="2"/>
                  </a:rPr>
                  <a:t>and which contains all points of </a:t>
                </a:r>
                <a:r>
                  <a:rPr lang="en-US" sz="2400" dirty="0" smtClean="0">
                    <a:sym typeface="Symbol" pitchFamily="18" charset="2"/>
                  </a:rPr>
                  <a:t>S.</a:t>
                </a:r>
              </a:p>
              <a:p>
                <a:pPr marL="114300" indent="0">
                  <a:buNone/>
                  <a:defRPr/>
                </a:pPr>
                <a:endParaRPr lang="en-US" sz="2400" dirty="0">
                  <a:sym typeface="Symbol" pitchFamily="18" charset="2"/>
                </a:endParaRPr>
              </a:p>
              <a:p>
                <a:pPr>
                  <a:buFont typeface="Arial" charset="0"/>
                  <a:buChar char="•"/>
                  <a:defRPr/>
                </a:pPr>
                <a:r>
                  <a:rPr lang="en-US" sz="2400" dirty="0" smtClean="0">
                    <a:sym typeface="Symbol" pitchFamily="18" charset="2"/>
                  </a:rPr>
                  <a:t> </a:t>
                </a:r>
                <a:r>
                  <a:rPr lang="en-US" sz="2400" dirty="0">
                    <a:sym typeface="Symbol" pitchFamily="18" charset="2"/>
                  </a:rPr>
                  <a:t>We represent the convex hull as the sequence of points </a:t>
                </a:r>
                <a:r>
                  <a:rPr lang="en-US" sz="2400" dirty="0" smtClean="0">
                    <a:sym typeface="Symbol" pitchFamily="18" charset="2"/>
                  </a:rPr>
                  <a:t>on the </a:t>
                </a:r>
                <a:r>
                  <a:rPr lang="en-US" sz="2400" dirty="0">
                    <a:sym typeface="Symbol" pitchFamily="18" charset="2"/>
                  </a:rPr>
                  <a:t>convex hull polygon (the boundary of the convex hull</a:t>
                </a:r>
                <a:r>
                  <a:rPr lang="en-US" sz="2400" dirty="0" smtClean="0">
                    <a:sym typeface="Symbol" pitchFamily="18" charset="2"/>
                  </a:rPr>
                  <a:t>), in </a:t>
                </a:r>
                <a:r>
                  <a:rPr lang="en-US" sz="2400" dirty="0">
                    <a:sym typeface="Symbol" pitchFamily="18" charset="2"/>
                  </a:rPr>
                  <a:t>counter-clockwise order.</a:t>
                </a:r>
                <a:endParaRPr lang="en-US" sz="2800" i="1" dirty="0" smtClean="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sz="2800" i="1" dirty="0" smtClean="0">
                  <a:solidFill>
                    <a:srgbClr val="008380"/>
                  </a:solidFill>
                  <a:sym typeface="Symbol" pitchFamily="18" charset="2"/>
                </a:endParaRPr>
              </a:p>
              <a:p>
                <a:pPr>
                  <a:buFont typeface="Arial" charset="0"/>
                  <a:buChar char="•"/>
                  <a:defRPr/>
                </a:pPr>
                <a:endParaRPr lang="en-US" dirty="0" smtClean="0">
                  <a:solidFill>
                    <a:srgbClr val="008380"/>
                  </a:solidFill>
                  <a:sym typeface="Symbol" pitchFamily="18" charset="2"/>
                </a:endParaRPr>
              </a:p>
              <a:p>
                <a:pPr>
                  <a:defRPr/>
                </a:pPr>
                <a:endParaRPr lang="en-US" dirty="0" smtClean="0"/>
              </a:p>
            </p:txBody>
          </p:sp>
        </mc:Choice>
        <mc:Fallback xmlns="">
          <p:sp>
            <p:nvSpPr>
              <p:cNvPr id="15363" name="Content Placeholder 2"/>
              <p:cNvSpPr>
                <a:spLocks noGrp="1" noRot="1" noChangeAspect="1" noMove="1" noResize="1" noEditPoints="1" noAdjustHandles="1" noChangeArrowheads="1" noChangeShapeType="1" noTextEdit="1"/>
              </p:cNvSpPr>
              <p:nvPr>
                <p:ph idx="1"/>
              </p:nvPr>
            </p:nvSpPr>
            <p:spPr>
              <a:xfrm>
                <a:off x="152400" y="1371600"/>
                <a:ext cx="7924800" cy="5334000"/>
              </a:xfrm>
              <a:blipFill rotWithShape="1">
                <a:blip r:embed="rId2"/>
                <a:stretch>
                  <a:fillRect t="-914"/>
                </a:stretch>
              </a:blipFill>
            </p:spPr>
            <p:txBody>
              <a:bodyPr/>
              <a:lstStyle/>
              <a:p>
                <a:r>
                  <a:rPr lang="en-US">
                    <a:noFill/>
                  </a:rPr>
                  <a:t> </a:t>
                </a:r>
              </a:p>
            </p:txBody>
          </p:sp>
        </mc:Fallback>
      </mc:AlternateContent>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85155D-3703-4197-8725-FA146724583B}" type="datetime1">
              <a:rPr lang="en-US" sz="1400" smtClean="0">
                <a:latin typeface="Arial" charset="0"/>
              </a:rPr>
              <a:pPr eaLnBrk="1" hangingPunct="1"/>
              <a:t>1/31/2017</a:t>
            </a:fld>
            <a:endParaRPr lang="en-US" sz="1400" dirty="0" smtClean="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3CA10C3-73E8-49BD-958A-C512D51B7E70}" type="slidenum">
              <a:rPr lang="en-US" sz="1400" smtClean="0">
                <a:latin typeface="Arial" charset="0"/>
              </a:rPr>
              <a:pPr eaLnBrk="1" hangingPunct="1"/>
              <a:t>16</a:t>
            </a:fld>
            <a:endParaRPr lang="en-US" sz="1400" smtClean="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91000"/>
            <a:ext cx="30480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29200" y="4876800"/>
            <a:ext cx="381000" cy="369332"/>
          </a:xfrm>
          <a:prstGeom prst="rect">
            <a:avLst/>
          </a:prstGeom>
          <a:noFill/>
        </p:spPr>
        <p:txBody>
          <a:bodyPr wrap="square" rtlCol="0">
            <a:spAutoFit/>
          </a:bodyPr>
          <a:lstStyle/>
          <a:p>
            <a:r>
              <a:rPr lang="en-US" dirty="0" smtClean="0"/>
              <a:t>P</a:t>
            </a:r>
            <a:endParaRPr lang="en-US" dirty="0"/>
          </a:p>
        </p:txBody>
      </p:sp>
    </p:spTree>
    <p:extLst>
      <p:ext uri="{BB962C8B-B14F-4D97-AF65-F5344CB8AC3E}">
        <p14:creationId xmlns:p14="http://schemas.microsoft.com/office/powerpoint/2010/main" val="512701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Extreme points</a:t>
            </a:r>
          </a:p>
        </p:txBody>
      </p:sp>
      <p:sp>
        <p:nvSpPr>
          <p:cNvPr id="17411" name="Content Placeholder 2"/>
          <p:cNvSpPr>
            <a:spLocks noGrp="1"/>
          </p:cNvSpPr>
          <p:nvPr>
            <p:ph idx="1"/>
          </p:nvPr>
        </p:nvSpPr>
        <p:spPr/>
        <p:txBody>
          <a:bodyPr/>
          <a:lstStyle/>
          <a:p>
            <a:pPr>
              <a:defRPr/>
            </a:pPr>
            <a:r>
              <a:rPr lang="en-US" sz="2400" dirty="0" smtClean="0"/>
              <a:t>The extreme points of a set S of points in plane are the vertices of the convex hull at which the interior angle is strictly convex, less than </a:t>
            </a:r>
            <a:r>
              <a:rPr lang="el-GR" sz="2400" dirty="0" smtClean="0"/>
              <a:t>π</a:t>
            </a:r>
            <a:endParaRPr lang="en-US" sz="2400" dirty="0" smtClean="0"/>
          </a:p>
          <a:p>
            <a:pPr marL="0" indent="0">
              <a:buFont typeface="Wingdings" pitchFamily="2" charset="2"/>
              <a:buNone/>
              <a:defRPr/>
            </a:pPr>
            <a:endParaRPr lang="en-US" sz="2400" dirty="0" smtClean="0"/>
          </a:p>
          <a:p>
            <a:pPr>
              <a:defRPr/>
            </a:pPr>
            <a:r>
              <a:rPr lang="en-US" sz="2400" dirty="0" smtClean="0"/>
              <a:t>A set of points S is said to be strongly convex if it consists of only extreme points.</a:t>
            </a:r>
          </a:p>
          <a:p>
            <a:pPr>
              <a:defRPr/>
            </a:pPr>
            <a:endParaRPr lang="en-US" dirty="0" smtClean="0"/>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D22A71C-7BC6-4D2A-B80B-932816F1FDEE}" type="datetime1">
              <a:rPr lang="en-US" sz="1400" smtClean="0">
                <a:latin typeface="Arial" charset="0"/>
              </a:rPr>
              <a:pPr eaLnBrk="1" hangingPunct="1"/>
              <a:t>1/31/2017</a:t>
            </a:fld>
            <a:endParaRPr lang="en-US" sz="1400" smtClean="0">
              <a:latin typeface="Arial" charset="0"/>
            </a:endParaRPr>
          </a:p>
        </p:txBody>
      </p:sp>
      <p:sp>
        <p:nvSpPr>
          <p:cNvPr id="163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732D276-78D7-4C81-A38D-A1E45AF3FC31}" type="slidenum">
              <a:rPr lang="en-US" sz="1400" smtClean="0">
                <a:latin typeface="Arial" charset="0"/>
              </a:rPr>
              <a:pPr eaLnBrk="1" hangingPunct="1"/>
              <a:t>17</a:t>
            </a:fld>
            <a:endParaRPr lang="en-US" sz="1400" smtClean="0">
              <a:latin typeface="Arial"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2286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196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Convex hull problem</a:t>
            </a:r>
          </a:p>
        </p:txBody>
      </p:sp>
      <p:sp>
        <p:nvSpPr>
          <p:cNvPr id="1741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16D2605-1D4D-40FA-BBDC-1D72D448A1EA}" type="datetime1">
              <a:rPr lang="en-US" sz="1400" smtClean="0">
                <a:latin typeface="Arial" charset="0"/>
              </a:rPr>
              <a:pPr eaLnBrk="1" hangingPunct="1"/>
              <a:t>1/31/2017</a:t>
            </a:fld>
            <a:endParaRPr lang="en-US" sz="1400" smtClean="0">
              <a:latin typeface="Arial" charset="0"/>
            </a:endParaRPr>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0A1B07E-217A-4F4D-BFF9-B18CBF72827F}" type="slidenum">
              <a:rPr lang="en-US" sz="1400" smtClean="0">
                <a:latin typeface="Arial" charset="0"/>
              </a:rPr>
              <a:pPr eaLnBrk="1" hangingPunct="1"/>
              <a:t>18</a:t>
            </a:fld>
            <a:endParaRPr lang="en-US" sz="1400" smtClean="0">
              <a:latin typeface="Arial" charset="0"/>
            </a:endParaRPr>
          </a:p>
        </p:txBody>
      </p:sp>
      <p:sp>
        <p:nvSpPr>
          <p:cNvPr id="17413" name="Content Placeholder 3"/>
          <p:cNvSpPr>
            <a:spLocks noGrp="1"/>
          </p:cNvSpPr>
          <p:nvPr>
            <p:ph idx="1"/>
          </p:nvPr>
        </p:nvSpPr>
        <p:spPr>
          <a:xfrm>
            <a:off x="609600" y="1371600"/>
            <a:ext cx="4446587" cy="4883150"/>
          </a:xfrm>
        </p:spPr>
        <p:txBody>
          <a:bodyPr/>
          <a:lstStyle/>
          <a:p>
            <a:r>
              <a:rPr lang="en-US" sz="2800" dirty="0" smtClean="0"/>
              <a:t>Give an algorithm that computes the convex hull of any given set of n points in the plane efficiently</a:t>
            </a:r>
          </a:p>
          <a:p>
            <a:pPr marL="114300" indent="0">
              <a:buNone/>
            </a:pPr>
            <a:endParaRPr lang="en-US" sz="2800" dirty="0" smtClean="0"/>
          </a:p>
          <a:p>
            <a:r>
              <a:rPr lang="en-US" sz="2800" dirty="0" smtClean="0"/>
              <a:t>The input has 2</a:t>
            </a:r>
            <a:r>
              <a:rPr lang="en-US" sz="2800" i="1" dirty="0" smtClean="0"/>
              <a:t>n</a:t>
            </a:r>
            <a:r>
              <a:rPr lang="en-US" sz="2800" dirty="0" smtClean="0"/>
              <a:t> coordinates, so O(</a:t>
            </a:r>
            <a:r>
              <a:rPr lang="en-US" sz="2800" i="1" dirty="0" smtClean="0"/>
              <a:t>n</a:t>
            </a:r>
            <a:r>
              <a:rPr lang="en-US" sz="2800" dirty="0" smtClean="0"/>
              <a:t>) size</a:t>
            </a:r>
          </a:p>
          <a:p>
            <a:endParaRPr lang="en-US" dirty="0" smtClean="0"/>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276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473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Convex hull problem</a:t>
            </a:r>
          </a:p>
        </p:txBody>
      </p:sp>
      <mc:AlternateContent xmlns:mc="http://schemas.openxmlformats.org/markup-compatibility/2006">
        <mc:Choice xmlns:a14="http://schemas.microsoft.com/office/drawing/2010/main" Requires="a14">
          <p:sp>
            <p:nvSpPr>
              <p:cNvPr id="18435" name="Content Placeholder 2"/>
              <p:cNvSpPr>
                <a:spLocks noGrp="1"/>
              </p:cNvSpPr>
              <p:nvPr>
                <p:ph idx="1"/>
              </p:nvPr>
            </p:nvSpPr>
            <p:spPr/>
            <p:txBody>
              <a:bodyPr/>
              <a:lstStyle/>
              <a:p>
                <a:pPr>
                  <a:buFont typeface="Arial" charset="0"/>
                  <a:buChar char="•"/>
                </a:pPr>
                <a:r>
                  <a:rPr lang="en-US" sz="2800" dirty="0" smtClean="0"/>
                  <a:t>Assume </a:t>
                </a:r>
                <a:r>
                  <a:rPr lang="en-US" sz="2800" dirty="0" smtClean="0"/>
                  <a:t>that </a:t>
                </a:r>
                <a:r>
                  <a:rPr lang="en-US" sz="2800" dirty="0" smtClean="0"/>
                  <a:t>n points are distinct</a:t>
                </a:r>
              </a:p>
              <a:p>
                <a:pPr>
                  <a:buFont typeface="Arial" charset="0"/>
                  <a:buChar char="•"/>
                </a:pPr>
                <a:r>
                  <a:rPr lang="en-US" sz="2800" dirty="0" smtClean="0"/>
                  <a:t>The output has at least 6 and at most </a:t>
                </a:r>
                <a14:m>
                  <m:oMath xmlns:m="http://schemas.openxmlformats.org/officeDocument/2006/math">
                    <m:r>
                      <a:rPr lang="en-US" sz="2800" i="1" dirty="0" smtClean="0">
                        <a:latin typeface="Cambria Math"/>
                      </a:rPr>
                      <m:t>2</m:t>
                    </m:r>
                    <m:r>
                      <a:rPr lang="en-US" sz="2800" i="1" dirty="0" smtClean="0">
                        <a:latin typeface="Cambria Math"/>
                      </a:rPr>
                      <m:t>𝑛</m:t>
                    </m:r>
                    <m:r>
                      <a:rPr lang="en-US" sz="2800" i="1" dirty="0" smtClean="0">
                        <a:latin typeface="Cambria Math"/>
                      </a:rPr>
                      <m:t> </m:t>
                    </m:r>
                  </m:oMath>
                </a14:m>
                <a:r>
                  <a:rPr lang="en-US" sz="2800" dirty="0" smtClean="0"/>
                  <a:t>coordinates, for </a:t>
                </a:r>
                <a14:m>
                  <m:oMath xmlns:m="http://schemas.openxmlformats.org/officeDocument/2006/math">
                    <m:r>
                      <a:rPr lang="en-US" sz="2800" i="1" dirty="0" smtClean="0">
                        <a:latin typeface="Cambria Math"/>
                      </a:rPr>
                      <m:t>𝑛</m:t>
                    </m:r>
                    <m:r>
                      <a:rPr lang="en-US" sz="2800" i="1" dirty="0" smtClean="0">
                        <a:latin typeface="Cambria Math"/>
                      </a:rPr>
                      <m:t>&gt;2</m:t>
                    </m:r>
                  </m:oMath>
                </a14:m>
                <a:r>
                  <a:rPr lang="en-US" sz="2800" dirty="0" smtClean="0"/>
                  <a:t> so it has size between </a:t>
                </a:r>
                <a14:m>
                  <m:oMath xmlns:m="http://schemas.openxmlformats.org/officeDocument/2006/math">
                    <m:r>
                      <a:rPr lang="en-US" sz="2800" i="1" dirty="0" smtClean="0">
                        <a:latin typeface="Cambria Math"/>
                      </a:rPr>
                      <m:t>𝑂</m:t>
                    </m:r>
                    <m:r>
                      <a:rPr lang="en-US" sz="2800" i="1" dirty="0" smtClean="0">
                        <a:latin typeface="Cambria Math"/>
                      </a:rPr>
                      <m:t>(1)</m:t>
                    </m:r>
                  </m:oMath>
                </a14:m>
                <a:r>
                  <a:rPr lang="en-US" sz="2800" dirty="0" smtClean="0"/>
                  <a:t> and </a:t>
                </a:r>
                <a14:m>
                  <m:oMath xmlns:m="http://schemas.openxmlformats.org/officeDocument/2006/math">
                    <m:r>
                      <a:rPr lang="en-US" sz="2800" i="1" dirty="0" smtClean="0">
                        <a:latin typeface="Cambria Math"/>
                      </a:rPr>
                      <m:t>𝑂</m:t>
                    </m:r>
                    <m:r>
                      <a:rPr lang="en-US" sz="2800" i="1" dirty="0" smtClean="0">
                        <a:latin typeface="Cambria Math"/>
                      </a:rPr>
                      <m:t>(</m:t>
                    </m:r>
                    <m:r>
                      <a:rPr lang="en-US" sz="2800" i="1" dirty="0" smtClean="0">
                        <a:latin typeface="Cambria Math"/>
                      </a:rPr>
                      <m:t>𝑛</m:t>
                    </m:r>
                    <m:r>
                      <a:rPr lang="en-US" sz="2800" i="1" dirty="0" smtClean="0">
                        <a:latin typeface="Cambria Math"/>
                      </a:rPr>
                      <m:t>)</m:t>
                    </m:r>
                  </m:oMath>
                </a14:m>
                <a:endParaRPr lang="en-US" sz="2800" dirty="0" smtClean="0"/>
              </a:p>
              <a:p>
                <a:pPr>
                  <a:buFont typeface="Arial" charset="0"/>
                  <a:buChar char="•"/>
                </a:pPr>
                <a:r>
                  <a:rPr lang="en-US" sz="2800" dirty="0" smtClean="0"/>
                  <a:t>The output is a convex polygon so it should be returned as a sorted sequence of the points, counterclockwise along the boundary</a:t>
                </a:r>
              </a:p>
              <a:p>
                <a:pPr>
                  <a:buFont typeface="Arial" charset="0"/>
                  <a:buChar char="•"/>
                </a:pPr>
                <a:r>
                  <a:rPr lang="en-US" sz="2800" dirty="0" smtClean="0"/>
                  <a:t>Question: Is there any hope of finding an </a:t>
                </a:r>
                <a14:m>
                  <m:oMath xmlns:m="http://schemas.openxmlformats.org/officeDocument/2006/math">
                    <m:r>
                      <a:rPr lang="en-US" sz="2800" i="1" dirty="0" smtClean="0">
                        <a:latin typeface="Cambria Math"/>
                      </a:rPr>
                      <m:t>𝑂</m:t>
                    </m:r>
                    <m:r>
                      <a:rPr lang="en-US" sz="2800" i="1" dirty="0" smtClean="0">
                        <a:latin typeface="Cambria Math"/>
                      </a:rPr>
                      <m:t>(</m:t>
                    </m:r>
                    <m:r>
                      <a:rPr lang="en-US" sz="2800" i="1" dirty="0" smtClean="0">
                        <a:latin typeface="Cambria Math"/>
                      </a:rPr>
                      <m:t>𝑛</m:t>
                    </m:r>
                    <m:r>
                      <a:rPr lang="en-US" sz="2800" i="1" dirty="0" smtClean="0">
                        <a:latin typeface="Cambria Math"/>
                      </a:rPr>
                      <m:t>) </m:t>
                    </m:r>
                  </m:oMath>
                </a14:m>
                <a:r>
                  <a:rPr lang="en-US" sz="2800" dirty="0" smtClean="0"/>
                  <a:t>time algorithm?</a:t>
                </a:r>
              </a:p>
              <a:p>
                <a:endParaRPr lang="en-US" dirty="0" smtClean="0"/>
              </a:p>
            </p:txBody>
          </p:sp>
        </mc:Choice>
        <mc:Fallback>
          <p:sp>
            <p:nvSpPr>
              <p:cNvPr id="18435"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71"/>
                </a:stretch>
              </a:blipFill>
            </p:spPr>
            <p:txBody>
              <a:bodyPr/>
              <a:lstStyle/>
              <a:p>
                <a:r>
                  <a:rPr lang="en-US">
                    <a:noFill/>
                  </a:rPr>
                  <a:t> </a:t>
                </a:r>
              </a:p>
            </p:txBody>
          </p:sp>
        </mc:Fallback>
      </mc:AlternateContent>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D03AD9-E7AE-4460-A119-F4B964167454}" type="datetime1">
              <a:rPr lang="en-US" sz="1400" smtClean="0">
                <a:latin typeface="Arial" charset="0"/>
              </a:rPr>
              <a:pPr eaLnBrk="1" hangingPunct="1"/>
              <a:t>1/31/2017</a:t>
            </a:fld>
            <a:endParaRPr lang="en-US" sz="1400" smtClean="0">
              <a:latin typeface="Arial"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2C48ADF-BF7C-440D-AD12-63CA3A512671}" type="slidenum">
              <a:rPr lang="en-US" sz="1400" smtClean="0">
                <a:latin typeface="Arial" charset="0"/>
              </a:rPr>
              <a:pPr eaLnBrk="1" hangingPunct="1"/>
              <a:t>19</a:t>
            </a:fld>
            <a:endParaRPr lang="en-US" sz="1400" smtClean="0">
              <a:latin typeface="Arial" charset="0"/>
            </a:endParaRPr>
          </a:p>
        </p:txBody>
      </p:sp>
    </p:spTree>
    <p:extLst>
      <p:ext uri="{BB962C8B-B14F-4D97-AF65-F5344CB8AC3E}">
        <p14:creationId xmlns:p14="http://schemas.microsoft.com/office/powerpoint/2010/main" val="3921143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Convex partitioning</a:t>
            </a:r>
          </a:p>
          <a:p>
            <a:r>
              <a:rPr lang="en-US" dirty="0" smtClean="0"/>
              <a:t>Definition of convex hull</a:t>
            </a:r>
          </a:p>
          <a:p>
            <a:r>
              <a:rPr lang="en-US" dirty="0" smtClean="0"/>
              <a:t>Extreme points</a:t>
            </a:r>
          </a:p>
          <a:p>
            <a:r>
              <a:rPr lang="en-US" dirty="0" smtClean="0"/>
              <a:t>Gift-wrapping algorithm</a:t>
            </a:r>
            <a:endParaRPr lang="en-US" dirty="0"/>
          </a:p>
        </p:txBody>
      </p:sp>
      <p:sp>
        <p:nvSpPr>
          <p:cNvPr id="4" name="Date Placeholder 3"/>
          <p:cNvSpPr>
            <a:spLocks noGrp="1"/>
          </p:cNvSpPr>
          <p:nvPr>
            <p:ph type="dt" sz="half" idx="10"/>
          </p:nvPr>
        </p:nvSpPr>
        <p:spPr/>
        <p:txBody>
          <a:bodyPr/>
          <a:lstStyle/>
          <a:p>
            <a:fld id="{4B9868FF-CDCE-43D4-866D-26589B2930A2}"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a:t>
            </a:fld>
            <a:endParaRPr lang="en-US"/>
          </a:p>
        </p:txBody>
      </p:sp>
    </p:spTree>
    <p:extLst>
      <p:ext uri="{BB962C8B-B14F-4D97-AF65-F5344CB8AC3E}">
        <p14:creationId xmlns:p14="http://schemas.microsoft.com/office/powerpoint/2010/main" val="413122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Convex hull </a:t>
            </a:r>
          </a:p>
        </p:txBody>
      </p:sp>
      <p:sp>
        <p:nvSpPr>
          <p:cNvPr id="18435" name="Content Placeholder 2"/>
          <p:cNvSpPr>
            <a:spLocks noGrp="1"/>
          </p:cNvSpPr>
          <p:nvPr>
            <p:ph idx="1"/>
          </p:nvPr>
        </p:nvSpPr>
        <p:spPr>
          <a:xfrm>
            <a:off x="228600" y="1295400"/>
            <a:ext cx="7848600" cy="5105400"/>
          </a:xfrm>
        </p:spPr>
        <p:txBody>
          <a:bodyPr>
            <a:normAutofit/>
          </a:bodyPr>
          <a:lstStyle/>
          <a:p>
            <a:r>
              <a:rPr lang="en-US" sz="2600" dirty="0"/>
              <a:t>Just to make things concrete, we </a:t>
            </a:r>
            <a:r>
              <a:rPr lang="en-US" sz="2600" dirty="0" smtClean="0"/>
              <a:t>can </a:t>
            </a:r>
            <a:r>
              <a:rPr lang="en-US" sz="2600" dirty="0"/>
              <a:t>represent the points </a:t>
            </a:r>
            <a:r>
              <a:rPr lang="en-US" sz="2600" dirty="0" smtClean="0"/>
              <a:t>by </a:t>
            </a:r>
            <a:r>
              <a:rPr lang="en-US" sz="2600" dirty="0"/>
              <a:t>their Cartesian </a:t>
            </a:r>
            <a:r>
              <a:rPr lang="en-US" sz="2600" dirty="0" smtClean="0"/>
              <a:t>coordinates, in </a:t>
            </a:r>
            <a:r>
              <a:rPr lang="en-US" sz="2600" dirty="0"/>
              <a:t>two arrays X[1 :: n] and Y [1 :: n]. </a:t>
            </a:r>
            <a:endParaRPr lang="en-US" sz="2600" dirty="0" smtClean="0"/>
          </a:p>
          <a:p>
            <a:r>
              <a:rPr lang="en-US" sz="2600" dirty="0" smtClean="0"/>
              <a:t>We can </a:t>
            </a:r>
            <a:r>
              <a:rPr lang="en-US" sz="2600" dirty="0"/>
              <a:t>represent the convex hull as a circular linked list </a:t>
            </a:r>
            <a:r>
              <a:rPr lang="en-US" sz="2600" dirty="0" smtClean="0"/>
              <a:t>of vertices </a:t>
            </a:r>
            <a:r>
              <a:rPr lang="en-US" sz="2600" dirty="0"/>
              <a:t>in counterclockwise order. </a:t>
            </a:r>
            <a:endParaRPr lang="en-US" sz="2600" dirty="0" smtClean="0"/>
          </a:p>
          <a:p>
            <a:pPr lvl="1"/>
            <a:r>
              <a:rPr lang="en-US" sz="2200" dirty="0"/>
              <a:t>I</a:t>
            </a:r>
            <a:r>
              <a:rPr lang="en-US" sz="2200" dirty="0" smtClean="0"/>
              <a:t>f </a:t>
            </a:r>
            <a:r>
              <a:rPr lang="en-US" sz="2200" dirty="0"/>
              <a:t>the </a:t>
            </a:r>
            <a:r>
              <a:rPr lang="en-US" sz="2200" dirty="0" err="1"/>
              <a:t>ith</a:t>
            </a:r>
            <a:r>
              <a:rPr lang="en-US" sz="2200" dirty="0"/>
              <a:t> point is a vertex of the convex hull, next[</a:t>
            </a:r>
            <a:r>
              <a:rPr lang="en-US" sz="2200" dirty="0" err="1"/>
              <a:t>i</a:t>
            </a:r>
            <a:r>
              <a:rPr lang="en-US" sz="2200" dirty="0"/>
              <a:t>] is index </a:t>
            </a:r>
            <a:r>
              <a:rPr lang="en-US" sz="2200" dirty="0" smtClean="0"/>
              <a:t>of the </a:t>
            </a:r>
            <a:r>
              <a:rPr lang="en-US" sz="2200" dirty="0"/>
              <a:t>next vertex counterclockwise and </a:t>
            </a:r>
            <a:r>
              <a:rPr lang="en-US" sz="2200" dirty="0" err="1"/>
              <a:t>pred</a:t>
            </a:r>
            <a:r>
              <a:rPr lang="en-US" sz="2200" dirty="0"/>
              <a:t>[</a:t>
            </a:r>
            <a:r>
              <a:rPr lang="en-US" sz="2200" dirty="0" err="1"/>
              <a:t>i</a:t>
            </a:r>
            <a:r>
              <a:rPr lang="en-US" sz="2200" dirty="0"/>
              <a:t>] is the index of the next vertex clockwise; </a:t>
            </a:r>
            <a:r>
              <a:rPr lang="en-US" sz="2200" dirty="0" smtClean="0"/>
              <a:t>otherwise, next[</a:t>
            </a:r>
            <a:r>
              <a:rPr lang="en-US" sz="2200" dirty="0" err="1" smtClean="0"/>
              <a:t>i</a:t>
            </a:r>
            <a:r>
              <a:rPr lang="en-US" sz="2200" dirty="0"/>
              <a:t>] = </a:t>
            </a:r>
            <a:r>
              <a:rPr lang="en-US" sz="2200" dirty="0" err="1"/>
              <a:t>pred</a:t>
            </a:r>
            <a:r>
              <a:rPr lang="en-US" sz="2200" dirty="0"/>
              <a:t>[</a:t>
            </a:r>
            <a:r>
              <a:rPr lang="en-US" sz="2200" dirty="0" err="1"/>
              <a:t>i</a:t>
            </a:r>
            <a:r>
              <a:rPr lang="en-US" sz="2200" dirty="0"/>
              <a:t>] = 0. </a:t>
            </a:r>
            <a:endParaRPr lang="en-US" sz="2200" dirty="0" smtClean="0"/>
          </a:p>
          <a:p>
            <a:r>
              <a:rPr lang="en-US" sz="2600" dirty="0" smtClean="0"/>
              <a:t>It </a:t>
            </a:r>
            <a:r>
              <a:rPr lang="en-US" sz="2600" dirty="0"/>
              <a:t>doesn't matter which vertex we choose as the `head' of the list. </a:t>
            </a:r>
            <a:endParaRPr lang="en-US" sz="2600" dirty="0" smtClean="0"/>
          </a:p>
          <a:p>
            <a:r>
              <a:rPr lang="en-US" sz="2600" dirty="0" smtClean="0"/>
              <a:t>The decision </a:t>
            </a:r>
            <a:r>
              <a:rPr lang="en-US" sz="2600" dirty="0"/>
              <a:t>to list vertices counterclockwise instead of clockwise is arbitrary</a:t>
            </a:r>
            <a:r>
              <a:rPr lang="en-US" sz="2800" dirty="0"/>
              <a:t>.</a:t>
            </a:r>
            <a:endParaRPr lang="en-US" dirty="0" smtClean="0"/>
          </a:p>
        </p:txBody>
      </p:sp>
      <p:sp>
        <p:nvSpPr>
          <p:cNvPr id="1843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D03AD9-E7AE-4460-A119-F4B964167454}" type="datetime1">
              <a:rPr lang="en-US" sz="1400" smtClean="0">
                <a:latin typeface="Arial" charset="0"/>
              </a:rPr>
              <a:pPr eaLnBrk="1" hangingPunct="1"/>
              <a:t>1/31/2017</a:t>
            </a:fld>
            <a:endParaRPr lang="en-US" sz="1400" smtClean="0">
              <a:latin typeface="Arial" charset="0"/>
            </a:endParaRP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2C48ADF-BF7C-440D-AD12-63CA3A512671}" type="slidenum">
              <a:rPr lang="en-US" sz="1400" smtClean="0">
                <a:latin typeface="Arial" charset="0"/>
              </a:rPr>
              <a:pPr eaLnBrk="1" hangingPunct="1"/>
              <a:t>20</a:t>
            </a:fld>
            <a:endParaRPr lang="en-US" sz="1400" smtClean="0">
              <a:latin typeface="Arial" charset="0"/>
            </a:endParaRPr>
          </a:p>
        </p:txBody>
      </p:sp>
    </p:spTree>
    <p:extLst>
      <p:ext uri="{BB962C8B-B14F-4D97-AF65-F5344CB8AC3E}">
        <p14:creationId xmlns:p14="http://schemas.microsoft.com/office/powerpoint/2010/main" val="3053565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hull orientation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219200"/>
                <a:ext cx="8229600" cy="5181600"/>
              </a:xfrm>
            </p:spPr>
            <p:txBody>
              <a:bodyPr>
                <a:normAutofit/>
              </a:bodyPr>
              <a:lstStyle/>
              <a:p>
                <a:pPr marL="571500" indent="-457200">
                  <a:buFont typeface="+mj-lt"/>
                  <a:buAutoNum type="arabicPeriod"/>
                </a:pPr>
                <a:r>
                  <a:rPr lang="en-US" dirty="0" smtClean="0"/>
                  <a:t>Computing the convex hull of a single point is trivial; we just return that point.</a:t>
                </a:r>
              </a:p>
              <a:p>
                <a:pPr marL="571500" indent="-457200">
                  <a:buFont typeface="+mj-lt"/>
                  <a:buAutoNum type="arabicPeriod"/>
                </a:pPr>
                <a:r>
                  <a:rPr lang="en-US" dirty="0" smtClean="0"/>
                  <a:t>Convex </a:t>
                </a:r>
                <a:r>
                  <a:rPr lang="en-US" dirty="0"/>
                  <a:t>hull of two points is also </a:t>
                </a:r>
                <a:r>
                  <a:rPr lang="en-US" dirty="0" smtClean="0"/>
                  <a:t>trivial.</a:t>
                </a:r>
              </a:p>
              <a:p>
                <a:pPr marL="571500" indent="-457200">
                  <a:buFont typeface="+mj-lt"/>
                  <a:buAutoNum type="arabicPeriod"/>
                </a:pPr>
                <a:r>
                  <a:rPr lang="en-US" dirty="0" smtClean="0"/>
                  <a:t>For </a:t>
                </a:r>
                <a:r>
                  <a:rPr lang="en-US" dirty="0"/>
                  <a:t>three points, we have two </a:t>
                </a:r>
                <a:r>
                  <a:rPr lang="en-US" dirty="0" smtClean="0"/>
                  <a:t>different possibilities: </a:t>
                </a:r>
              </a:p>
              <a:p>
                <a:pPr lvl="1"/>
                <a:r>
                  <a:rPr lang="en-US" dirty="0" smtClean="0"/>
                  <a:t>either </a:t>
                </a:r>
                <a:r>
                  <a:rPr lang="en-US" dirty="0"/>
                  <a:t>the points are listed in the </a:t>
                </a:r>
                <a:r>
                  <a:rPr lang="en-US" dirty="0" smtClean="0"/>
                  <a:t>array in </a:t>
                </a:r>
                <a:r>
                  <a:rPr lang="en-US" dirty="0"/>
                  <a:t>clockwise order </a:t>
                </a:r>
                <a:endParaRPr lang="en-US" dirty="0" smtClean="0"/>
              </a:p>
              <a:p>
                <a:pPr lvl="1"/>
                <a:r>
                  <a:rPr lang="en-US" dirty="0" smtClean="0"/>
                  <a:t>or </a:t>
                </a:r>
                <a:r>
                  <a:rPr lang="en-US" dirty="0"/>
                  <a:t>counterclockwise order. </a:t>
                </a:r>
                <a:endParaRPr lang="en-US" dirty="0" smtClean="0"/>
              </a:p>
              <a:p>
                <a:r>
                  <a:rPr lang="en-US" dirty="0" smtClean="0"/>
                  <a:t>Suppose </a:t>
                </a:r>
                <a:r>
                  <a:rPr lang="en-US" dirty="0"/>
                  <a:t>our three points are </a:t>
                </a:r>
                <a14:m>
                  <m:oMath xmlns:m="http://schemas.openxmlformats.org/officeDocument/2006/math">
                    <m:r>
                      <a:rPr lang="en-US" i="1" dirty="0" smtClean="0">
                        <a:latin typeface="Cambria Math"/>
                      </a:rPr>
                      <m:t>𝑝</m:t>
                    </m:r>
                    <m:r>
                      <a:rPr lang="en-US" i="1" dirty="0" smtClean="0">
                        <a:latin typeface="Cambria Math"/>
                      </a:rPr>
                      <m:t>(</m:t>
                    </m:r>
                    <m:r>
                      <a:rPr lang="en-US" i="1" dirty="0" smtClean="0">
                        <a:latin typeface="Cambria Math"/>
                      </a:rPr>
                      <m:t>𝑎</m:t>
                    </m:r>
                    <m:r>
                      <a:rPr lang="en-US" i="1" dirty="0">
                        <a:latin typeface="Cambria Math"/>
                      </a:rPr>
                      <m:t>; </m:t>
                    </m:r>
                    <m:r>
                      <a:rPr lang="en-US" i="1" dirty="0">
                        <a:latin typeface="Cambria Math"/>
                      </a:rPr>
                      <m:t>𝑏</m:t>
                    </m:r>
                    <m:r>
                      <a:rPr lang="en-US" i="1" dirty="0">
                        <a:latin typeface="Cambria Math"/>
                      </a:rPr>
                      <m:t>), </m:t>
                    </m:r>
                    <m:r>
                      <a:rPr lang="en-US" i="1" dirty="0">
                        <a:latin typeface="Cambria Math"/>
                      </a:rPr>
                      <m:t>𝑞</m:t>
                    </m:r>
                    <m:r>
                      <a:rPr lang="en-US" i="1" dirty="0" smtClean="0">
                        <a:latin typeface="Cambria Math"/>
                      </a:rPr>
                      <m:t>(</m:t>
                    </m:r>
                    <m:r>
                      <a:rPr lang="en-US" i="1" dirty="0" smtClean="0">
                        <a:latin typeface="Cambria Math"/>
                      </a:rPr>
                      <m:t>𝑐</m:t>
                    </m:r>
                    <m:r>
                      <a:rPr lang="en-US" i="1" dirty="0">
                        <a:latin typeface="Cambria Math"/>
                      </a:rPr>
                      <m:t>; </m:t>
                    </m:r>
                    <m:r>
                      <a:rPr lang="en-US" i="1" dirty="0">
                        <a:latin typeface="Cambria Math"/>
                      </a:rPr>
                      <m:t>𝑑</m:t>
                    </m:r>
                    <m:r>
                      <a:rPr lang="en-US" i="1" dirty="0">
                        <a:latin typeface="Cambria Math"/>
                      </a:rPr>
                      <m:t>), </m:t>
                    </m:r>
                  </m:oMath>
                </a14:m>
                <a:r>
                  <a:rPr lang="en-US" dirty="0"/>
                  <a:t>and </a:t>
                </a:r>
                <a14:m>
                  <m:oMath xmlns:m="http://schemas.openxmlformats.org/officeDocument/2006/math">
                    <m:r>
                      <a:rPr lang="en-US" i="1" dirty="0" smtClean="0">
                        <a:latin typeface="Cambria Math"/>
                      </a:rPr>
                      <m:t>𝑟</m:t>
                    </m:r>
                    <m:r>
                      <a:rPr lang="en-US" i="1" dirty="0" smtClean="0">
                        <a:latin typeface="Cambria Math"/>
                      </a:rPr>
                      <m:t>(</m:t>
                    </m:r>
                    <m:r>
                      <a:rPr lang="en-US" i="1" dirty="0" smtClean="0">
                        <a:latin typeface="Cambria Math"/>
                      </a:rPr>
                      <m:t>𝑒</m:t>
                    </m:r>
                    <m:r>
                      <a:rPr lang="en-US" i="1" dirty="0">
                        <a:latin typeface="Cambria Math"/>
                      </a:rPr>
                      <m:t>; </m:t>
                    </m:r>
                    <m:r>
                      <a:rPr lang="en-US" i="1" dirty="0">
                        <a:latin typeface="Cambria Math"/>
                      </a:rPr>
                      <m:t>𝑓</m:t>
                    </m:r>
                    <m:r>
                      <a:rPr lang="en-US" i="1" dirty="0" smtClean="0">
                        <a:latin typeface="Cambria Math"/>
                      </a:rPr>
                      <m:t>), </m:t>
                    </m:r>
                  </m:oMath>
                </a14:m>
                <a:r>
                  <a:rPr lang="en-US" dirty="0" smtClean="0"/>
                  <a:t>given </a:t>
                </a:r>
                <a:r>
                  <a:rPr lang="en-US" dirty="0"/>
                  <a:t>in that order, and for the moment, let's also suppose that the </a:t>
                </a:r>
                <a:r>
                  <a:rPr lang="en-US" dirty="0" smtClean="0"/>
                  <a:t>first </a:t>
                </a:r>
                <a:r>
                  <a:rPr lang="en-US" dirty="0"/>
                  <a:t>point is furthest to </a:t>
                </a:r>
                <a:r>
                  <a:rPr lang="en-US" dirty="0" smtClean="0"/>
                  <a:t>the </a:t>
                </a:r>
                <a:r>
                  <a:rPr lang="en-US" dirty="0"/>
                  <a:t>left, so </a:t>
                </a:r>
                <a14:m>
                  <m:oMath xmlns:m="http://schemas.openxmlformats.org/officeDocument/2006/math">
                    <m:r>
                      <a:rPr lang="en-US" i="1" dirty="0" smtClean="0">
                        <a:latin typeface="Cambria Math"/>
                      </a:rPr>
                      <m:t>𝑎</m:t>
                    </m:r>
                    <m:r>
                      <a:rPr lang="en-US" i="1" dirty="0" smtClean="0">
                        <a:latin typeface="Cambria Math"/>
                      </a:rPr>
                      <m:t> &lt; </m:t>
                    </m:r>
                    <m:r>
                      <a:rPr lang="en-US" i="1" dirty="0" smtClean="0">
                        <a:latin typeface="Cambria Math"/>
                      </a:rPr>
                      <m:t>𝑐</m:t>
                    </m:r>
                    <m:r>
                      <a:rPr lang="en-US" i="1" dirty="0" smtClean="0">
                        <a:latin typeface="Cambria Math"/>
                      </a:rPr>
                      <m:t> </m:t>
                    </m:r>
                  </m:oMath>
                </a14:m>
                <a:r>
                  <a:rPr lang="en-US" dirty="0"/>
                  <a:t>and </a:t>
                </a:r>
                <a14:m>
                  <m:oMath xmlns:m="http://schemas.openxmlformats.org/officeDocument/2006/math">
                    <m:r>
                      <a:rPr lang="en-US" i="1" dirty="0" smtClean="0">
                        <a:latin typeface="Cambria Math"/>
                      </a:rPr>
                      <m:t>𝑎</m:t>
                    </m:r>
                    <m:r>
                      <a:rPr lang="en-US" i="1" dirty="0" smtClean="0">
                        <a:latin typeface="Cambria Math"/>
                      </a:rPr>
                      <m:t> &lt; </m:t>
                    </m:r>
                    <m:r>
                      <a:rPr lang="en-US" i="1" dirty="0" smtClean="0">
                        <a:latin typeface="Cambria Math"/>
                      </a:rPr>
                      <m:t>𝑒</m:t>
                    </m:r>
                    <m:r>
                      <a:rPr lang="en-US" i="1" dirty="0" smtClean="0">
                        <a:latin typeface="Cambria Math"/>
                      </a:rPr>
                      <m:t>. </m:t>
                    </m:r>
                  </m:oMath>
                </a14:m>
                <a:r>
                  <a:rPr lang="en-US" dirty="0"/>
                  <a:t>Then </a:t>
                </a:r>
                <a:r>
                  <a:rPr lang="en-US" dirty="0" smtClean="0"/>
                  <a:t>three </a:t>
                </a:r>
                <a:r>
                  <a:rPr lang="en-US" dirty="0"/>
                  <a:t>points are in counterclockwise order if and only if the </a:t>
                </a:r>
                <a:r>
                  <a:rPr lang="en-US" dirty="0" smtClean="0"/>
                  <a:t>slope of the line (</a:t>
                </a:r>
                <a14:m>
                  <m:oMath xmlns:m="http://schemas.openxmlformats.org/officeDocument/2006/math">
                    <m:acc>
                      <m:accPr>
                        <m:chr m:val="̅"/>
                        <m:ctrlPr>
                          <a:rPr lang="en-US" i="1" dirty="0" smtClean="0">
                            <a:latin typeface="Cambria Math"/>
                          </a:rPr>
                        </m:ctrlPr>
                      </m:accPr>
                      <m:e>
                        <m:r>
                          <a:rPr lang="en-US" i="1" dirty="0">
                            <a:latin typeface="Cambria Math"/>
                          </a:rPr>
                          <m:t>𝑎</m:t>
                        </m:r>
                        <m:r>
                          <a:rPr lang="en-US" i="1" dirty="0">
                            <a:latin typeface="Cambria Math"/>
                          </a:rPr>
                          <m:t>; </m:t>
                        </m:r>
                        <m:r>
                          <a:rPr lang="en-US" i="1" dirty="0">
                            <a:latin typeface="Cambria Math"/>
                          </a:rPr>
                          <m:t>𝑏</m:t>
                        </m:r>
                        <m:r>
                          <a:rPr lang="en-US" i="1" dirty="0">
                            <a:latin typeface="Cambria Math"/>
                          </a:rPr>
                          <m:t>)(</m:t>
                        </m:r>
                        <m:r>
                          <a:rPr lang="en-US" i="1" dirty="0">
                            <a:latin typeface="Cambria Math"/>
                          </a:rPr>
                          <m:t>𝑐</m:t>
                        </m:r>
                        <m:r>
                          <a:rPr lang="en-US" i="1" dirty="0">
                            <a:latin typeface="Cambria Math"/>
                          </a:rPr>
                          <m:t>; </m:t>
                        </m:r>
                        <m:r>
                          <a:rPr lang="en-US" i="1" dirty="0">
                            <a:latin typeface="Cambria Math"/>
                          </a:rPr>
                          <m:t>𝑑</m:t>
                        </m:r>
                        <m:r>
                          <a:rPr lang="en-US" i="1" dirty="0">
                            <a:latin typeface="Cambria Math"/>
                          </a:rPr>
                          <m:t>)</m:t>
                        </m:r>
                      </m:e>
                    </m:acc>
                    <m:r>
                      <a:rPr lang="en-US" i="1" dirty="0">
                        <a:latin typeface="Cambria Math"/>
                      </a:rPr>
                      <m:t> </m:t>
                    </m:r>
                  </m:oMath>
                </a14:m>
                <a:r>
                  <a:rPr lang="en-US" dirty="0"/>
                  <a:t>is less than the slope of the </a:t>
                </a:r>
                <a:r>
                  <a:rPr lang="en-US" dirty="0" smtClean="0"/>
                  <a:t>line </a:t>
                </a:r>
                <a:r>
                  <a:rPr lang="en-US" dirty="0"/>
                  <a:t>(</a:t>
                </a:r>
                <a14:m>
                  <m:oMath xmlns:m="http://schemas.openxmlformats.org/officeDocument/2006/math">
                    <m:acc>
                      <m:accPr>
                        <m:chr m:val="̅"/>
                        <m:ctrlPr>
                          <a:rPr lang="en-US" i="1" dirty="0">
                            <a:latin typeface="Cambria Math"/>
                          </a:rPr>
                        </m:ctrlPr>
                      </m:accPr>
                      <m:e>
                        <m:r>
                          <a:rPr lang="en-US" i="1" dirty="0">
                            <a:latin typeface="Cambria Math"/>
                          </a:rPr>
                          <m:t>𝑎</m:t>
                        </m:r>
                        <m:r>
                          <a:rPr lang="en-US" i="1" dirty="0">
                            <a:latin typeface="Cambria Math"/>
                          </a:rPr>
                          <m:t>; </m:t>
                        </m:r>
                        <m:r>
                          <a:rPr lang="en-US" i="1" dirty="0">
                            <a:latin typeface="Cambria Math"/>
                          </a:rPr>
                          <m:t>𝑏</m:t>
                        </m:r>
                        <m:r>
                          <a:rPr lang="en-US" i="1" dirty="0">
                            <a:latin typeface="Cambria Math"/>
                          </a:rPr>
                          <m:t>)(</m:t>
                        </m:r>
                        <m:r>
                          <a:rPr lang="en-US" b="0" i="1" dirty="0" smtClean="0">
                            <a:latin typeface="Cambria Math"/>
                          </a:rPr>
                          <m:t>𝑒</m:t>
                        </m:r>
                        <m:r>
                          <a:rPr lang="en-US" i="1" dirty="0">
                            <a:latin typeface="Cambria Math"/>
                          </a:rPr>
                          <m:t>;</m:t>
                        </m:r>
                        <m:r>
                          <a:rPr lang="en-US" b="0" i="1" dirty="0" smtClean="0">
                            <a:latin typeface="Cambria Math"/>
                          </a:rPr>
                          <m:t>𝑓</m:t>
                        </m:r>
                        <m:r>
                          <a:rPr lang="en-US" i="1" dirty="0">
                            <a:latin typeface="Cambria Math"/>
                          </a:rPr>
                          <m:t>)</m:t>
                        </m:r>
                      </m:e>
                    </m:acc>
                    <m:r>
                      <a:rPr lang="en-US" b="0" i="1" dirty="0" smtClean="0">
                        <a:latin typeface="Cambria Math"/>
                      </a:rPr>
                      <m:t>:</m:t>
                    </m:r>
                    <m:r>
                      <a:rPr lang="en-US" i="1" dirty="0">
                        <a:latin typeface="Cambria Math"/>
                      </a:rPr>
                      <m:t> </m:t>
                    </m:r>
                  </m:oMath>
                </a14:m>
                <a:endParaRPr lang="en-US" i="1" dirty="0" smtClean="0">
                  <a:latin typeface="Cambria Math"/>
                </a:endParaRPr>
              </a:p>
              <a:p>
                <a:endParaRPr lang="en-US" i="1" dirty="0" smtClean="0">
                  <a:latin typeface="Cambria Math"/>
                </a:endParaRPr>
              </a:p>
              <a:p>
                <a:pPr marL="41148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𝑐𝑜𝑢𝑛𝑡𝑒𝑟𝑐𝑙𝑜𝑐𝑘𝑤𝑖𝑠𝑒</m:t>
                      </m:r>
                      <m:r>
                        <a:rPr lang="en-US" b="0" i="1" smtClean="0">
                          <a:latin typeface="Cambria Math"/>
                        </a:rPr>
                        <m:t> ⟺</m:t>
                      </m:r>
                      <m:f>
                        <m:fPr>
                          <m:ctrlPr>
                            <a:rPr lang="en-US" b="0" i="1" smtClean="0">
                              <a:latin typeface="Cambria Math"/>
                              <a:ea typeface="Cambria Math"/>
                            </a:rPr>
                          </m:ctrlPr>
                        </m:fPr>
                        <m:num>
                          <m:r>
                            <a:rPr lang="en-US" b="0" i="1" smtClean="0">
                              <a:latin typeface="Cambria Math"/>
                              <a:ea typeface="Cambria Math"/>
                            </a:rPr>
                            <m:t>𝑑</m:t>
                          </m:r>
                          <m:r>
                            <a:rPr lang="en-US" b="0" i="1" smtClean="0">
                              <a:latin typeface="Cambria Math"/>
                              <a:ea typeface="Cambria Math"/>
                            </a:rPr>
                            <m:t>−</m:t>
                          </m:r>
                          <m:r>
                            <a:rPr lang="en-US" b="0" i="1" smtClean="0">
                              <a:latin typeface="Cambria Math"/>
                              <a:ea typeface="Cambria Math"/>
                            </a:rPr>
                            <m:t>𝑏</m:t>
                          </m:r>
                        </m:num>
                        <m:den>
                          <m:r>
                            <a:rPr lang="en-US" b="0" i="1" smtClean="0">
                              <a:latin typeface="Cambria Math"/>
                              <a:ea typeface="Cambria Math"/>
                            </a:rPr>
                            <m:t>𝑐</m:t>
                          </m:r>
                          <m:r>
                            <a:rPr lang="en-US" b="0" i="1" smtClean="0">
                              <a:latin typeface="Cambria Math"/>
                              <a:ea typeface="Cambria Math"/>
                            </a:rPr>
                            <m:t>−</m:t>
                          </m:r>
                          <m:r>
                            <a:rPr lang="en-US" b="0" i="1" smtClean="0">
                              <a:latin typeface="Cambria Math"/>
                              <a:ea typeface="Cambria Math"/>
                            </a:rPr>
                            <m:t>𝑎</m:t>
                          </m:r>
                        </m:den>
                      </m:f>
                      <m:r>
                        <a:rPr lang="en-US" b="0" i="1" smtClean="0">
                          <a:latin typeface="Cambria Math"/>
                          <a:ea typeface="Cambria Math"/>
                        </a:rPr>
                        <m:t>&lt;</m:t>
                      </m:r>
                      <m:f>
                        <m:fPr>
                          <m:ctrlPr>
                            <a:rPr lang="en-US" b="0" i="1" smtClean="0">
                              <a:latin typeface="Cambria Math"/>
                              <a:ea typeface="Cambria Math"/>
                            </a:rPr>
                          </m:ctrlPr>
                        </m:fPr>
                        <m:num>
                          <m:r>
                            <a:rPr lang="en-US" b="0" i="1" smtClean="0">
                              <a:latin typeface="Cambria Math"/>
                              <a:ea typeface="Cambria Math"/>
                            </a:rPr>
                            <m:t>𝑓</m:t>
                          </m:r>
                          <m:r>
                            <a:rPr lang="en-US" b="0" i="1" smtClean="0">
                              <a:latin typeface="Cambria Math"/>
                              <a:ea typeface="Cambria Math"/>
                            </a:rPr>
                            <m:t>−</m:t>
                          </m:r>
                          <m:r>
                            <a:rPr lang="en-US" b="0" i="1" smtClean="0">
                              <a:latin typeface="Cambria Math"/>
                              <a:ea typeface="Cambria Math"/>
                            </a:rPr>
                            <m:t>𝑏</m:t>
                          </m:r>
                        </m:num>
                        <m:den>
                          <m:r>
                            <a:rPr lang="en-US" b="0" i="1" smtClean="0">
                              <a:latin typeface="Cambria Math"/>
                              <a:ea typeface="Cambria Math"/>
                            </a:rPr>
                            <m:t>𝑒</m:t>
                          </m:r>
                          <m:r>
                            <a:rPr lang="en-US" b="0" i="1" smtClean="0">
                              <a:latin typeface="Cambria Math"/>
                              <a:ea typeface="Cambria Math"/>
                            </a:rPr>
                            <m:t>−</m:t>
                          </m:r>
                          <m:r>
                            <a:rPr lang="en-US" b="0" i="1" smtClean="0">
                              <a:latin typeface="Cambria Math"/>
                              <a:ea typeface="Cambria Math"/>
                            </a:rPr>
                            <m:t>𝑎</m:t>
                          </m:r>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219200"/>
                <a:ext cx="8229600" cy="5181600"/>
              </a:xfrm>
              <a:blipFill rotWithShape="1">
                <a:blip r:embed="rId2"/>
                <a:stretch>
                  <a:fillRect t="-706" r="-5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347D1D7-386B-4627-9F57-E35694926074}" type="datetime1">
              <a:rPr lang="en-US" smtClean="0"/>
              <a:t>1/31/2017</a:t>
            </a:fld>
            <a:endParaRPr lang="en-US" dirty="0"/>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21</a:t>
            </a:fld>
            <a:endParaRPr lang="en-US"/>
          </a:p>
        </p:txBody>
      </p:sp>
    </p:spTree>
    <p:extLst>
      <p:ext uri="{BB962C8B-B14F-4D97-AF65-F5344CB8AC3E}">
        <p14:creationId xmlns:p14="http://schemas.microsoft.com/office/powerpoint/2010/main" val="3867036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20000" cy="1143000"/>
          </a:xfrm>
        </p:spPr>
        <p:txBody>
          <a:bodyPr/>
          <a:lstStyle/>
          <a:p>
            <a:r>
              <a:rPr lang="en-US" dirty="0" smtClean="0"/>
              <a:t>Orientation test</a:t>
            </a:r>
            <a:endParaRPr lang="en-US" dirty="0"/>
          </a:p>
        </p:txBody>
      </p:sp>
      <p:sp>
        <p:nvSpPr>
          <p:cNvPr id="3" name="Content Placeholder 2"/>
          <p:cNvSpPr>
            <a:spLocks noGrp="1"/>
          </p:cNvSpPr>
          <p:nvPr>
            <p:ph idx="1"/>
          </p:nvPr>
        </p:nvSpPr>
        <p:spPr>
          <a:xfrm>
            <a:off x="91440" y="1331595"/>
            <a:ext cx="8290560" cy="5105400"/>
          </a:xfrm>
        </p:spPr>
        <p:txBody>
          <a:bodyPr>
            <a:normAutofit/>
          </a:bodyPr>
          <a:lstStyle/>
          <a:p>
            <a:r>
              <a:rPr lang="en-US" sz="2400" dirty="0"/>
              <a:t>Since both denominators are positive, we can rewrite this inequality as follows:</a:t>
            </a:r>
          </a:p>
          <a:p>
            <a:pPr marL="114300" indent="0">
              <a:buNone/>
            </a:pPr>
            <a:r>
              <a:rPr lang="en-US" sz="2400" dirty="0" smtClean="0"/>
              <a:t>    </a:t>
            </a:r>
          </a:p>
          <a:p>
            <a:r>
              <a:rPr lang="en-US" sz="2400" dirty="0" smtClean="0"/>
              <a:t>This final </a:t>
            </a:r>
            <a:r>
              <a:rPr lang="en-US" sz="2400" dirty="0"/>
              <a:t>inequality is correct even if (a; b) is not the leftmost point. If the inequality is reversed</a:t>
            </a:r>
            <a:r>
              <a:rPr lang="en-US" sz="2400" dirty="0" smtClean="0"/>
              <a:t>, then </a:t>
            </a:r>
            <a:r>
              <a:rPr lang="en-US" sz="2400" dirty="0"/>
              <a:t>the points are in clockwise order. If the three points are </a:t>
            </a:r>
            <a:r>
              <a:rPr lang="en-US" sz="2400" dirty="0" smtClean="0"/>
              <a:t>collinear, then </a:t>
            </a:r>
            <a:r>
              <a:rPr lang="en-US" sz="2400" dirty="0"/>
              <a:t>the two expressions are equal</a:t>
            </a:r>
            <a:r>
              <a:rPr lang="en-US" sz="2400" dirty="0" smtClean="0"/>
              <a:t>.</a:t>
            </a:r>
            <a:endParaRPr lang="en-US" sz="2400"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dirty="0"/>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22</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45" y="2119312"/>
            <a:ext cx="46672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38600"/>
            <a:ext cx="20574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4114800"/>
            <a:ext cx="17049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4191001"/>
            <a:ext cx="13716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152400" y="5791200"/>
                <a:ext cx="2362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positive orientation (</a:t>
                </a:r>
                <a:r>
                  <a:rPr lang="en-US" dirty="0"/>
                  <a:t>counter-clockwise)</a:t>
                </a:r>
              </a:p>
              <a:p>
                <a:r>
                  <a:rPr lang="en-US" dirty="0"/>
                  <a:t>• r lies to the left of </a:t>
                </a:r>
                <a14:m>
                  <m:oMath xmlns:m="http://schemas.openxmlformats.org/officeDocument/2006/math">
                    <m:acc>
                      <m:accPr>
                        <m:chr m:val="⃗"/>
                        <m:ctrlPr>
                          <a:rPr lang="en-US" i="1" dirty="0" smtClean="0">
                            <a:latin typeface="Cambria Math"/>
                          </a:rPr>
                        </m:ctrlPr>
                      </m:accPr>
                      <m:e>
                        <m:r>
                          <a:rPr lang="en-US" b="0" i="1" dirty="0" smtClean="0">
                            <a:latin typeface="Cambria Math"/>
                          </a:rPr>
                          <m:t>𝑝𝑔</m:t>
                        </m:r>
                      </m:e>
                    </m:acc>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52400" y="5791200"/>
                <a:ext cx="2362200" cy="923330"/>
              </a:xfrm>
              <a:prstGeom prst="rect">
                <a:avLst/>
              </a:prstGeom>
              <a:blipFill rotWithShape="1">
                <a:blip r:embed="rId7"/>
                <a:stretch>
                  <a:fillRect l="-2062" t="-3311"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29864" y="5855971"/>
                <a:ext cx="252793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negative orientation (clockwise</a:t>
                </a:r>
                <a:r>
                  <a:rPr lang="en-US" dirty="0"/>
                  <a:t>)</a:t>
                </a:r>
              </a:p>
              <a:p>
                <a:r>
                  <a:rPr lang="en-US" dirty="0"/>
                  <a:t>• r lies to the </a:t>
                </a:r>
                <a:r>
                  <a:rPr lang="en-US" dirty="0" smtClean="0"/>
                  <a:t>right </a:t>
                </a:r>
                <a:r>
                  <a:rPr lang="en-US" dirty="0"/>
                  <a:t>of </a:t>
                </a:r>
                <a14:m>
                  <m:oMath xmlns:m="http://schemas.openxmlformats.org/officeDocument/2006/math">
                    <m:acc>
                      <m:accPr>
                        <m:chr m:val="⃗"/>
                        <m:ctrlPr>
                          <a:rPr lang="en-US" i="1" dirty="0" smtClean="0">
                            <a:latin typeface="Cambria Math"/>
                          </a:rPr>
                        </m:ctrlPr>
                      </m:accPr>
                      <m:e>
                        <m:r>
                          <a:rPr lang="en-US" b="0" i="1" dirty="0" smtClean="0">
                            <a:latin typeface="Cambria Math"/>
                          </a:rPr>
                          <m:t>𝑝𝑔</m:t>
                        </m:r>
                      </m:e>
                    </m:acc>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729864" y="5855971"/>
                <a:ext cx="2527935" cy="923330"/>
              </a:xfrm>
              <a:prstGeom prst="rect">
                <a:avLst/>
              </a:prstGeom>
              <a:blipFill rotWithShape="1">
                <a:blip r:embed="rId8"/>
                <a:stretch>
                  <a:fillRect l="-2174" t="-3311"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86400" y="5934670"/>
                <a:ext cx="23622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zero orientation </a:t>
                </a:r>
              </a:p>
              <a:p>
                <a:pPr marL="285750" indent="-285750">
                  <a:buFont typeface="Arial" panose="020B0604020202020204" pitchFamily="34" charset="0"/>
                  <a:buChar char="•"/>
                </a:pPr>
                <a:r>
                  <a:rPr lang="en-US" dirty="0" smtClean="0"/>
                  <a:t>r </a:t>
                </a:r>
                <a:r>
                  <a:rPr lang="en-US" dirty="0"/>
                  <a:t>lies </a:t>
                </a:r>
                <a:r>
                  <a:rPr lang="en-US" dirty="0" smtClean="0"/>
                  <a:t>on the line </a:t>
                </a:r>
                <a14:m>
                  <m:oMath xmlns:m="http://schemas.openxmlformats.org/officeDocument/2006/math">
                    <m:acc>
                      <m:accPr>
                        <m:chr m:val="⃗"/>
                        <m:ctrlPr>
                          <a:rPr lang="en-US" i="1" dirty="0" smtClean="0">
                            <a:latin typeface="Cambria Math"/>
                          </a:rPr>
                        </m:ctrlPr>
                      </m:accPr>
                      <m:e>
                        <m:r>
                          <a:rPr lang="en-US" b="0" i="1" dirty="0" smtClean="0">
                            <a:latin typeface="Cambria Math"/>
                          </a:rPr>
                          <m:t>𝑝𝑔</m:t>
                        </m:r>
                      </m:e>
                    </m:acc>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86400" y="5934670"/>
                <a:ext cx="2362200" cy="646331"/>
              </a:xfrm>
              <a:prstGeom prst="rect">
                <a:avLst/>
              </a:prstGeom>
              <a:blipFill rotWithShape="1">
                <a:blip r:embed="rId9"/>
                <a:stretch>
                  <a:fillRect l="-1546"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173671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 test</a:t>
            </a:r>
            <a:endParaRPr lang="en-US" dirty="0"/>
          </a:p>
        </p:txBody>
      </p:sp>
      <p:sp>
        <p:nvSpPr>
          <p:cNvPr id="3" name="Content Placeholder 2"/>
          <p:cNvSpPr>
            <a:spLocks noGrp="1"/>
          </p:cNvSpPr>
          <p:nvPr>
            <p:ph idx="1"/>
          </p:nvPr>
        </p:nvSpPr>
        <p:spPr>
          <a:xfrm>
            <a:off x="457200" y="1219200"/>
            <a:ext cx="7620000" cy="5181600"/>
          </a:xfrm>
        </p:spPr>
        <p:txBody>
          <a:bodyPr>
            <a:normAutofit lnSpcReduction="10000"/>
          </a:bodyPr>
          <a:lstStyle/>
          <a:p>
            <a:r>
              <a:rPr lang="en-US" dirty="0"/>
              <a:t>Another way of thinking about this counterclockwise test is that we're computing the </a:t>
            </a:r>
            <a:r>
              <a:rPr lang="en-US" dirty="0" smtClean="0"/>
              <a:t>cross- product </a:t>
            </a:r>
            <a:r>
              <a:rPr lang="en-US" dirty="0"/>
              <a:t>of the two vectors </a:t>
            </a:r>
            <a:r>
              <a:rPr lang="en-US" dirty="0" smtClean="0"/>
              <a:t>    (</a:t>
            </a:r>
            <a:r>
              <a:rPr lang="en-US" dirty="0"/>
              <a:t>c; d) </a:t>
            </a:r>
            <a:r>
              <a:rPr lang="en-US" dirty="0" smtClean="0"/>
              <a:t>- (</a:t>
            </a:r>
            <a:r>
              <a:rPr lang="en-US" dirty="0"/>
              <a:t>a; b) and (e; f</a:t>
            </a:r>
            <a:r>
              <a:rPr lang="en-US" dirty="0" smtClean="0"/>
              <a:t>) - (</a:t>
            </a:r>
            <a:r>
              <a:rPr lang="en-US" dirty="0"/>
              <a:t>a; b), which is </a:t>
            </a:r>
            <a:r>
              <a:rPr lang="en-US" dirty="0" smtClean="0"/>
              <a:t>defined </a:t>
            </a:r>
            <a:r>
              <a:rPr lang="en-US" dirty="0"/>
              <a:t>as a </a:t>
            </a:r>
            <a:r>
              <a:rPr lang="en-US" dirty="0" smtClean="0"/>
              <a:t>2 x 2 determinant:</a:t>
            </a:r>
          </a:p>
          <a:p>
            <a:endParaRPr lang="en-US" dirty="0"/>
          </a:p>
          <a:p>
            <a:pPr marL="114300" indent="0">
              <a:buNone/>
            </a:pPr>
            <a:endParaRPr lang="en-US" dirty="0" smtClean="0"/>
          </a:p>
          <a:p>
            <a:r>
              <a:rPr lang="en-US" dirty="0"/>
              <a:t>We can also write it as a 3 </a:t>
            </a:r>
            <a:r>
              <a:rPr lang="en-US" dirty="0" smtClean="0"/>
              <a:t>x </a:t>
            </a:r>
            <a:r>
              <a:rPr lang="en-US" dirty="0"/>
              <a:t>3 determinant</a:t>
            </a:r>
            <a:r>
              <a:rPr lang="en-US" dirty="0" smtClean="0"/>
              <a:t>:</a:t>
            </a:r>
          </a:p>
          <a:p>
            <a:endParaRPr lang="en-US" dirty="0"/>
          </a:p>
          <a:p>
            <a:endParaRPr lang="en-US" dirty="0" smtClean="0"/>
          </a:p>
          <a:p>
            <a:endParaRPr lang="en-US" dirty="0" smtClean="0"/>
          </a:p>
          <a:p>
            <a:r>
              <a:rPr lang="en-US" dirty="0"/>
              <a:t>All three boxed expressions are algebraically identical.</a:t>
            </a:r>
          </a:p>
          <a:p>
            <a:pPr marL="114300" indent="0">
              <a:buNone/>
            </a:pPr>
            <a:r>
              <a:rPr lang="en-US" dirty="0" smtClean="0"/>
              <a:t>Note: </a:t>
            </a:r>
            <a:r>
              <a:rPr lang="en-US" sz="1700" dirty="0" smtClean="0"/>
              <a:t>This </a:t>
            </a:r>
            <a:r>
              <a:rPr lang="en-US" sz="1700" dirty="0"/>
              <a:t>counterclockwise test plays exactly the same role in convex hull algorithms </a:t>
            </a:r>
            <a:r>
              <a:rPr lang="en-US" sz="1700" dirty="0" smtClean="0"/>
              <a:t>as comparisons play </a:t>
            </a:r>
            <a:r>
              <a:rPr lang="en-US" sz="1700" dirty="0"/>
              <a:t>in sorting algorithms. Computing the convex hull of </a:t>
            </a:r>
            <a:r>
              <a:rPr lang="en-US" sz="1700" dirty="0" smtClean="0"/>
              <a:t>three </a:t>
            </a:r>
            <a:r>
              <a:rPr lang="en-US" sz="1700" dirty="0"/>
              <a:t>points is analogous to </a:t>
            </a:r>
            <a:r>
              <a:rPr lang="en-US" sz="1700" dirty="0" smtClean="0"/>
              <a:t>sorting two </a:t>
            </a:r>
            <a:r>
              <a:rPr lang="en-US" sz="1700" dirty="0"/>
              <a:t>numbers: either they're in the correct order or in the opposite order.</a:t>
            </a:r>
            <a:endParaRPr lang="en-US" sz="1700" dirty="0" smtClean="0"/>
          </a:p>
          <a:p>
            <a:endParaRPr lang="en-US" sz="17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14300" indent="0">
              <a:buNone/>
            </a:pP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38671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3810000"/>
            <a:ext cx="34671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61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Convex Hull: Non-extreme points</a:t>
            </a:r>
          </a:p>
        </p:txBody>
      </p:sp>
      <p:sp>
        <p:nvSpPr>
          <p:cNvPr id="19459" name="Content Placeholder 2"/>
          <p:cNvSpPr>
            <a:spLocks noGrp="1"/>
          </p:cNvSpPr>
          <p:nvPr>
            <p:ph idx="1"/>
          </p:nvPr>
        </p:nvSpPr>
        <p:spPr>
          <a:xfrm>
            <a:off x="76200" y="1600200"/>
            <a:ext cx="8001000" cy="4800600"/>
          </a:xfrm>
        </p:spPr>
        <p:txBody>
          <a:bodyPr>
            <a:normAutofit/>
          </a:bodyPr>
          <a:lstStyle/>
          <a:p>
            <a:r>
              <a:rPr lang="en-US" sz="2400" dirty="0" smtClean="0"/>
              <a:t>A point is non-extreme </a:t>
            </a:r>
            <a:r>
              <a:rPr lang="en-US" sz="2400" dirty="0" err="1" smtClean="0"/>
              <a:t>iff</a:t>
            </a:r>
            <a:r>
              <a:rPr lang="en-US" sz="2400" dirty="0" smtClean="0"/>
              <a:t> it is inside some (closed) triangle whose vertices are points of the set and is not itself a corner of that triangle.</a:t>
            </a:r>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54308DE-C31C-48FF-A2AC-5362B7D5670D}" type="datetime1">
              <a:rPr lang="en-US" sz="1400" smtClean="0">
                <a:latin typeface="Arial" charset="0"/>
              </a:rPr>
              <a:pPr eaLnBrk="1" hangingPunct="1"/>
              <a:t>1/31/2017</a:t>
            </a:fld>
            <a:endParaRPr lang="en-US" sz="1400" smtClean="0">
              <a:latin typeface="Arial" charset="0"/>
            </a:endParaRPr>
          </a:p>
        </p:txBody>
      </p:sp>
      <p:sp>
        <p:nvSpPr>
          <p:cNvPr id="194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946938-CCAD-424E-BA7F-4F5C73E49CF3}" type="slidenum">
              <a:rPr lang="en-US" sz="1400" smtClean="0">
                <a:latin typeface="Arial" charset="0"/>
              </a:rPr>
              <a:pPr eaLnBrk="1" hangingPunct="1"/>
              <a:t>24</a:t>
            </a:fld>
            <a:endParaRPr lang="en-US" sz="1400" smtClean="0">
              <a:latin typeface="Arial" charset="0"/>
            </a:endParaRPr>
          </a:p>
        </p:txBody>
      </p:sp>
      <p:sp>
        <p:nvSpPr>
          <p:cNvPr id="7" name="Text Box 4"/>
          <p:cNvSpPr txBox="1">
            <a:spLocks noChangeArrowheads="1"/>
          </p:cNvSpPr>
          <p:nvPr/>
        </p:nvSpPr>
        <p:spPr bwMode="auto">
          <a:xfrm>
            <a:off x="838200" y="3422650"/>
            <a:ext cx="6904038" cy="22161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nSpc>
                <a:spcPct val="80000"/>
              </a:lnSpc>
              <a:spcBef>
                <a:spcPct val="25000"/>
              </a:spcBef>
              <a:defRPr/>
            </a:pPr>
            <a:r>
              <a:rPr lang="en-US" sz="2000" b="1" dirty="0">
                <a:effectLst/>
              </a:rPr>
              <a:t>Algorithm</a:t>
            </a:r>
            <a:r>
              <a:rPr lang="en-US" sz="2000" dirty="0">
                <a:effectLst/>
              </a:rPr>
              <a:t>: INTERIOR POINTS</a:t>
            </a:r>
          </a:p>
          <a:p>
            <a:pPr>
              <a:lnSpc>
                <a:spcPct val="80000"/>
              </a:lnSpc>
              <a:spcBef>
                <a:spcPct val="25000"/>
              </a:spcBef>
              <a:defRPr/>
            </a:pPr>
            <a:r>
              <a:rPr lang="en-US" sz="2000" dirty="0">
                <a:solidFill>
                  <a:srgbClr val="0070C0"/>
                </a:solidFill>
                <a:effectLst/>
              </a:rPr>
              <a:t>for each </a:t>
            </a:r>
            <a:r>
              <a:rPr lang="en-US" sz="2000" dirty="0" err="1">
                <a:solidFill>
                  <a:srgbClr val="0070C0"/>
                </a:solidFill>
                <a:effectLst/>
              </a:rPr>
              <a:t>i</a:t>
            </a:r>
            <a:r>
              <a:rPr lang="en-US" sz="2000" dirty="0">
                <a:solidFill>
                  <a:srgbClr val="0070C0"/>
                </a:solidFill>
                <a:effectLst/>
              </a:rPr>
              <a:t> do</a:t>
            </a:r>
          </a:p>
          <a:p>
            <a:pPr>
              <a:lnSpc>
                <a:spcPct val="80000"/>
              </a:lnSpc>
              <a:spcBef>
                <a:spcPct val="25000"/>
              </a:spcBef>
              <a:defRPr/>
            </a:pPr>
            <a:r>
              <a:rPr lang="en-US" sz="2000" dirty="0">
                <a:solidFill>
                  <a:srgbClr val="0070C0"/>
                </a:solidFill>
                <a:effectLst/>
              </a:rPr>
              <a:t>      for each j </a:t>
            </a:r>
            <a:r>
              <a:rPr lang="en-US" sz="2000" dirty="0" smtClean="0">
                <a:solidFill>
                  <a:srgbClr val="0070C0"/>
                </a:solidFill>
                <a:effectLst/>
              </a:rPr>
              <a:t>≠ </a:t>
            </a:r>
            <a:r>
              <a:rPr lang="en-US" sz="2000" dirty="0" err="1">
                <a:solidFill>
                  <a:srgbClr val="0070C0"/>
                </a:solidFill>
                <a:effectLst/>
              </a:rPr>
              <a:t>i</a:t>
            </a:r>
            <a:r>
              <a:rPr lang="en-US" sz="2000" dirty="0">
                <a:solidFill>
                  <a:srgbClr val="0070C0"/>
                </a:solidFill>
                <a:effectLst/>
              </a:rPr>
              <a:t> do</a:t>
            </a:r>
          </a:p>
          <a:p>
            <a:pPr>
              <a:defRPr/>
            </a:pPr>
            <a:r>
              <a:rPr lang="en-US" sz="2000" dirty="0">
                <a:solidFill>
                  <a:srgbClr val="0070C0"/>
                </a:solidFill>
                <a:effectLst/>
              </a:rPr>
              <a:t>           for each k </a:t>
            </a:r>
            <a:r>
              <a:rPr lang="en-US" sz="2000" dirty="0" smtClean="0">
                <a:solidFill>
                  <a:srgbClr val="0070C0"/>
                </a:solidFill>
                <a:effectLst/>
              </a:rPr>
              <a:t>≠ </a:t>
            </a:r>
            <a:r>
              <a:rPr lang="en-US" sz="2000" dirty="0">
                <a:solidFill>
                  <a:srgbClr val="0070C0"/>
                </a:solidFill>
                <a:effectLst/>
              </a:rPr>
              <a:t>j </a:t>
            </a:r>
            <a:r>
              <a:rPr lang="en-US" sz="2000" dirty="0" smtClean="0">
                <a:solidFill>
                  <a:srgbClr val="0070C0"/>
                </a:solidFill>
                <a:effectLst/>
              </a:rPr>
              <a:t>≠ </a:t>
            </a:r>
            <a:r>
              <a:rPr lang="en-US" sz="2000" dirty="0" err="1">
                <a:solidFill>
                  <a:srgbClr val="0070C0"/>
                </a:solidFill>
                <a:effectLst/>
              </a:rPr>
              <a:t>i</a:t>
            </a:r>
            <a:r>
              <a:rPr lang="en-US" sz="2000" dirty="0">
                <a:solidFill>
                  <a:srgbClr val="0070C0"/>
                </a:solidFill>
                <a:effectLst/>
              </a:rPr>
              <a:t> do</a:t>
            </a:r>
          </a:p>
          <a:p>
            <a:pPr>
              <a:defRPr/>
            </a:pPr>
            <a:r>
              <a:rPr lang="en-US" sz="2000" dirty="0">
                <a:solidFill>
                  <a:srgbClr val="0070C0"/>
                </a:solidFill>
                <a:effectLst/>
              </a:rPr>
              <a:t>	   for each </a:t>
            </a:r>
            <a:r>
              <a:rPr lang="en-US" sz="2000" dirty="0" smtClean="0">
                <a:solidFill>
                  <a:srgbClr val="0070C0"/>
                </a:solidFill>
                <a:effectLst/>
              </a:rPr>
              <a:t>l ≠ </a:t>
            </a:r>
            <a:r>
              <a:rPr lang="en-US" sz="2000" dirty="0">
                <a:solidFill>
                  <a:srgbClr val="0070C0"/>
                </a:solidFill>
                <a:effectLst/>
              </a:rPr>
              <a:t>k </a:t>
            </a:r>
            <a:r>
              <a:rPr lang="en-US" sz="2000" dirty="0" smtClean="0">
                <a:solidFill>
                  <a:srgbClr val="0070C0"/>
                </a:solidFill>
                <a:effectLst/>
              </a:rPr>
              <a:t>≠ </a:t>
            </a:r>
            <a:r>
              <a:rPr lang="en-US" sz="2000" dirty="0">
                <a:solidFill>
                  <a:srgbClr val="0070C0"/>
                </a:solidFill>
                <a:effectLst/>
              </a:rPr>
              <a:t>j </a:t>
            </a:r>
            <a:r>
              <a:rPr lang="en-US" sz="2000" dirty="0" smtClean="0">
                <a:solidFill>
                  <a:srgbClr val="0070C0"/>
                </a:solidFill>
                <a:effectLst/>
              </a:rPr>
              <a:t>≠ </a:t>
            </a:r>
            <a:r>
              <a:rPr lang="en-US" sz="2000" dirty="0" err="1">
                <a:solidFill>
                  <a:srgbClr val="0070C0"/>
                </a:solidFill>
                <a:effectLst/>
              </a:rPr>
              <a:t>i</a:t>
            </a:r>
            <a:r>
              <a:rPr lang="en-US" sz="2000" dirty="0">
                <a:solidFill>
                  <a:srgbClr val="0070C0"/>
                </a:solidFill>
                <a:effectLst/>
              </a:rPr>
              <a:t> do </a:t>
            </a:r>
          </a:p>
          <a:p>
            <a:pPr>
              <a:defRPr/>
            </a:pPr>
            <a:r>
              <a:rPr lang="en-US" sz="2000" dirty="0">
                <a:solidFill>
                  <a:srgbClr val="0070C0"/>
                </a:solidFill>
                <a:effectLst/>
              </a:rPr>
              <a:t>		if </a:t>
            </a:r>
            <a:r>
              <a:rPr lang="en-US" sz="2000" dirty="0" err="1" smtClean="0">
                <a:solidFill>
                  <a:srgbClr val="0070C0"/>
                </a:solidFill>
                <a:effectLst/>
              </a:rPr>
              <a:t>p</a:t>
            </a:r>
            <a:r>
              <a:rPr lang="en-US" sz="2000" baseline="-25000" dirty="0" err="1" smtClean="0">
                <a:solidFill>
                  <a:srgbClr val="0070C0"/>
                </a:solidFill>
                <a:effectLst/>
              </a:rPr>
              <a:t>l</a:t>
            </a:r>
            <a:r>
              <a:rPr lang="en-US" sz="2000" baseline="-25000" dirty="0" smtClean="0">
                <a:solidFill>
                  <a:srgbClr val="0070C0"/>
                </a:solidFill>
                <a:effectLst/>
              </a:rPr>
              <a:t> </a:t>
            </a:r>
            <a:r>
              <a:rPr lang="en-US" sz="2000" dirty="0">
                <a:solidFill>
                  <a:srgbClr val="0070C0"/>
                </a:solidFill>
                <a:effectLst/>
              </a:rPr>
              <a:t>in triangle(p</a:t>
            </a:r>
            <a:r>
              <a:rPr lang="en-US" sz="2000" baseline="-25000" dirty="0">
                <a:solidFill>
                  <a:srgbClr val="0070C0"/>
                </a:solidFill>
                <a:effectLst/>
              </a:rPr>
              <a:t>i</a:t>
            </a:r>
            <a:r>
              <a:rPr lang="en-US" sz="2000" dirty="0">
                <a:solidFill>
                  <a:srgbClr val="0070C0"/>
                </a:solidFill>
                <a:effectLst/>
              </a:rPr>
              <a:t>, </a:t>
            </a:r>
            <a:r>
              <a:rPr lang="en-US" sz="2000" dirty="0" err="1">
                <a:solidFill>
                  <a:srgbClr val="0070C0"/>
                </a:solidFill>
                <a:effectLst/>
              </a:rPr>
              <a:t>p</a:t>
            </a:r>
            <a:r>
              <a:rPr lang="en-US" sz="2000" baseline="-25000" dirty="0" err="1">
                <a:solidFill>
                  <a:srgbClr val="0070C0"/>
                </a:solidFill>
                <a:effectLst/>
              </a:rPr>
              <a:t>j</a:t>
            </a:r>
            <a:r>
              <a:rPr lang="en-US" sz="2000" dirty="0">
                <a:solidFill>
                  <a:srgbClr val="0070C0"/>
                </a:solidFill>
                <a:effectLst/>
              </a:rPr>
              <a:t>, </a:t>
            </a:r>
            <a:r>
              <a:rPr lang="en-US" sz="2000" dirty="0" err="1">
                <a:solidFill>
                  <a:srgbClr val="0070C0"/>
                </a:solidFill>
                <a:effectLst/>
              </a:rPr>
              <a:t>p</a:t>
            </a:r>
            <a:r>
              <a:rPr lang="en-US" sz="2000" baseline="-25000" dirty="0" err="1">
                <a:solidFill>
                  <a:srgbClr val="0070C0"/>
                </a:solidFill>
                <a:effectLst/>
              </a:rPr>
              <a:t>k</a:t>
            </a:r>
            <a:r>
              <a:rPr lang="en-US" sz="2000" dirty="0">
                <a:solidFill>
                  <a:srgbClr val="0070C0"/>
                </a:solidFill>
                <a:effectLst/>
              </a:rPr>
              <a:t>)</a:t>
            </a:r>
          </a:p>
          <a:p>
            <a:pPr>
              <a:defRPr/>
            </a:pPr>
            <a:r>
              <a:rPr lang="en-US" sz="2000" dirty="0">
                <a:solidFill>
                  <a:srgbClr val="0070C0"/>
                </a:solidFill>
                <a:effectLst/>
              </a:rPr>
              <a:t>			then </a:t>
            </a:r>
            <a:r>
              <a:rPr lang="en-US" sz="2000" dirty="0" err="1" smtClean="0">
                <a:solidFill>
                  <a:srgbClr val="0070C0"/>
                </a:solidFill>
                <a:effectLst/>
              </a:rPr>
              <a:t>p</a:t>
            </a:r>
            <a:r>
              <a:rPr lang="en-US" sz="2000" baseline="-25000" dirty="0" err="1" smtClean="0">
                <a:solidFill>
                  <a:srgbClr val="0070C0"/>
                </a:solidFill>
                <a:effectLst/>
              </a:rPr>
              <a:t>l</a:t>
            </a:r>
            <a:r>
              <a:rPr lang="en-US" sz="2000" dirty="0" smtClean="0">
                <a:solidFill>
                  <a:srgbClr val="0070C0"/>
                </a:solidFill>
                <a:effectLst/>
              </a:rPr>
              <a:t> </a:t>
            </a:r>
            <a:r>
              <a:rPr lang="en-US" sz="2000" dirty="0">
                <a:solidFill>
                  <a:srgbClr val="0070C0"/>
                </a:solidFill>
                <a:effectLst/>
              </a:rPr>
              <a:t>is </a:t>
            </a:r>
            <a:r>
              <a:rPr lang="en-US" sz="2000" dirty="0" smtClean="0">
                <a:solidFill>
                  <a:srgbClr val="0070C0"/>
                </a:solidFill>
                <a:effectLst/>
              </a:rPr>
              <a:t>non-extreme</a:t>
            </a:r>
            <a:endParaRPr lang="en-US" sz="2000" dirty="0">
              <a:solidFill>
                <a:srgbClr val="0070C0"/>
              </a:solidFill>
              <a:effectLst/>
            </a:endParaRPr>
          </a:p>
        </p:txBody>
      </p:sp>
    </p:spTree>
    <p:extLst>
      <p:ext uri="{BB962C8B-B14F-4D97-AF65-F5344CB8AC3E}">
        <p14:creationId xmlns:p14="http://schemas.microsoft.com/office/powerpoint/2010/main" val="1561806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Convex Hull: Extreme points</a:t>
            </a:r>
          </a:p>
        </p:txBody>
      </p:sp>
      <p:sp>
        <p:nvSpPr>
          <p:cNvPr id="20483" name="Content Placeholder 2"/>
          <p:cNvSpPr>
            <a:spLocks noGrp="1"/>
          </p:cNvSpPr>
          <p:nvPr>
            <p:ph idx="1"/>
          </p:nvPr>
        </p:nvSpPr>
        <p:spPr/>
        <p:txBody>
          <a:bodyPr>
            <a:normAutofit/>
          </a:bodyPr>
          <a:lstStyle/>
          <a:p>
            <a:r>
              <a:rPr lang="en-US" sz="2400" dirty="0" smtClean="0"/>
              <a:t>Extreme edges are edges of the convex hull. An edge is extreme if every point of S is on or to one side of the line determined by the edge.</a:t>
            </a:r>
          </a:p>
        </p:txBody>
      </p:sp>
      <p:sp>
        <p:nvSpPr>
          <p:cNvPr id="2048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F3FC2A1-05AD-450E-87A4-D8598F273826}" type="datetime1">
              <a:rPr lang="en-US" sz="1400" smtClean="0">
                <a:latin typeface="Arial" charset="0"/>
              </a:rPr>
              <a:pPr eaLnBrk="1" hangingPunct="1"/>
              <a:t>1/31/2017</a:t>
            </a:fld>
            <a:endParaRPr lang="en-US" sz="1400" smtClean="0">
              <a:latin typeface="Arial" charset="0"/>
            </a:endParaRPr>
          </a:p>
        </p:txBody>
      </p:sp>
      <p:sp>
        <p:nvSpPr>
          <p:cNvPr id="204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DD4791E-82F6-4D0B-A02F-7883E7FFF01F}" type="slidenum">
              <a:rPr lang="en-US" sz="1400" smtClean="0">
                <a:latin typeface="Arial" charset="0"/>
              </a:rPr>
              <a:pPr eaLnBrk="1" hangingPunct="1"/>
              <a:t>25</a:t>
            </a:fld>
            <a:endParaRPr lang="en-US" sz="1400" smtClean="0">
              <a:latin typeface="Arial" charset="0"/>
            </a:endParaRPr>
          </a:p>
        </p:txBody>
      </p:sp>
      <p:sp>
        <p:nvSpPr>
          <p:cNvPr id="7" name="Text Box 4"/>
          <p:cNvSpPr txBox="1">
            <a:spLocks noChangeArrowheads="1"/>
          </p:cNvSpPr>
          <p:nvPr/>
        </p:nvSpPr>
        <p:spPr bwMode="auto">
          <a:xfrm>
            <a:off x="914400" y="3276600"/>
            <a:ext cx="6904038" cy="1908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nSpc>
                <a:spcPct val="80000"/>
              </a:lnSpc>
              <a:spcBef>
                <a:spcPct val="25000"/>
              </a:spcBef>
              <a:defRPr/>
            </a:pPr>
            <a:r>
              <a:rPr lang="en-US" sz="2000" b="1" dirty="0">
                <a:effectLst/>
              </a:rPr>
              <a:t>Algorithm</a:t>
            </a:r>
            <a:r>
              <a:rPr lang="en-US" sz="2000" dirty="0">
                <a:effectLst/>
              </a:rPr>
              <a:t>: </a:t>
            </a:r>
            <a:r>
              <a:rPr lang="en-US" sz="2000" dirty="0" smtClean="0">
                <a:effectLst/>
              </a:rPr>
              <a:t>Extreme points</a:t>
            </a:r>
            <a:endParaRPr lang="en-US" sz="2000" dirty="0">
              <a:effectLst/>
            </a:endParaRPr>
          </a:p>
          <a:p>
            <a:pPr>
              <a:lnSpc>
                <a:spcPct val="80000"/>
              </a:lnSpc>
              <a:spcBef>
                <a:spcPct val="25000"/>
              </a:spcBef>
              <a:defRPr/>
            </a:pPr>
            <a:r>
              <a:rPr lang="en-US" sz="2000" dirty="0">
                <a:solidFill>
                  <a:srgbClr val="0070C0"/>
                </a:solidFill>
                <a:effectLst/>
              </a:rPr>
              <a:t>for each </a:t>
            </a:r>
            <a:r>
              <a:rPr lang="en-US" sz="2000" dirty="0" err="1">
                <a:solidFill>
                  <a:srgbClr val="0070C0"/>
                </a:solidFill>
                <a:effectLst/>
              </a:rPr>
              <a:t>i</a:t>
            </a:r>
            <a:r>
              <a:rPr lang="en-US" sz="2000" dirty="0">
                <a:solidFill>
                  <a:srgbClr val="0070C0"/>
                </a:solidFill>
                <a:effectLst/>
              </a:rPr>
              <a:t> do</a:t>
            </a:r>
          </a:p>
          <a:p>
            <a:pPr>
              <a:lnSpc>
                <a:spcPct val="80000"/>
              </a:lnSpc>
              <a:spcBef>
                <a:spcPct val="25000"/>
              </a:spcBef>
              <a:defRPr/>
            </a:pPr>
            <a:r>
              <a:rPr lang="en-US" sz="2000" dirty="0">
                <a:solidFill>
                  <a:srgbClr val="0070C0"/>
                </a:solidFill>
                <a:effectLst/>
              </a:rPr>
              <a:t>      for each j </a:t>
            </a:r>
            <a:r>
              <a:rPr lang="en-US" sz="2000" dirty="0" smtClean="0">
                <a:solidFill>
                  <a:srgbClr val="0070C0"/>
                </a:solidFill>
                <a:effectLst/>
              </a:rPr>
              <a:t>≠ </a:t>
            </a:r>
            <a:r>
              <a:rPr lang="en-US" sz="2000" dirty="0" err="1">
                <a:solidFill>
                  <a:srgbClr val="0070C0"/>
                </a:solidFill>
                <a:effectLst/>
              </a:rPr>
              <a:t>i</a:t>
            </a:r>
            <a:r>
              <a:rPr lang="en-US" sz="2000" dirty="0">
                <a:solidFill>
                  <a:srgbClr val="0070C0"/>
                </a:solidFill>
                <a:effectLst/>
              </a:rPr>
              <a:t> do</a:t>
            </a:r>
          </a:p>
          <a:p>
            <a:pPr>
              <a:defRPr/>
            </a:pPr>
            <a:r>
              <a:rPr lang="en-US" sz="2000" dirty="0">
                <a:solidFill>
                  <a:srgbClr val="0070C0"/>
                </a:solidFill>
                <a:effectLst/>
              </a:rPr>
              <a:t>           for each k </a:t>
            </a:r>
            <a:r>
              <a:rPr lang="en-US" sz="2000" dirty="0" smtClean="0">
                <a:solidFill>
                  <a:srgbClr val="0070C0"/>
                </a:solidFill>
                <a:effectLst/>
              </a:rPr>
              <a:t>≠ </a:t>
            </a:r>
            <a:r>
              <a:rPr lang="en-US" sz="2000" dirty="0">
                <a:solidFill>
                  <a:srgbClr val="0070C0"/>
                </a:solidFill>
                <a:effectLst/>
              </a:rPr>
              <a:t>j </a:t>
            </a:r>
            <a:r>
              <a:rPr lang="en-US" sz="2000" dirty="0" smtClean="0">
                <a:solidFill>
                  <a:srgbClr val="0070C0"/>
                </a:solidFill>
                <a:effectLst/>
              </a:rPr>
              <a:t>≠ </a:t>
            </a:r>
            <a:r>
              <a:rPr lang="en-US" sz="2000" dirty="0" err="1">
                <a:solidFill>
                  <a:srgbClr val="0070C0"/>
                </a:solidFill>
                <a:effectLst/>
              </a:rPr>
              <a:t>i</a:t>
            </a:r>
            <a:r>
              <a:rPr lang="en-US" sz="2000" dirty="0">
                <a:solidFill>
                  <a:srgbClr val="0070C0"/>
                </a:solidFill>
                <a:effectLst/>
              </a:rPr>
              <a:t> do</a:t>
            </a:r>
          </a:p>
          <a:p>
            <a:pPr>
              <a:defRPr/>
            </a:pPr>
            <a:r>
              <a:rPr lang="en-US" sz="2000" dirty="0">
                <a:solidFill>
                  <a:srgbClr val="0070C0"/>
                </a:solidFill>
                <a:effectLst/>
              </a:rPr>
              <a:t>		</a:t>
            </a:r>
            <a:r>
              <a:rPr lang="en-US" sz="2000" dirty="0" smtClean="0">
                <a:solidFill>
                  <a:srgbClr val="0070C0"/>
                </a:solidFill>
                <a:effectLst/>
              </a:rPr>
              <a:t>if </a:t>
            </a:r>
            <a:r>
              <a:rPr lang="en-US" sz="2000" dirty="0" err="1" smtClean="0">
                <a:solidFill>
                  <a:srgbClr val="0070C0"/>
                </a:solidFill>
                <a:effectLst/>
              </a:rPr>
              <a:t>p</a:t>
            </a:r>
            <a:r>
              <a:rPr lang="en-US" sz="2000" baseline="-25000" dirty="0" err="1" smtClean="0">
                <a:solidFill>
                  <a:srgbClr val="0070C0"/>
                </a:solidFill>
                <a:effectLst/>
              </a:rPr>
              <a:t>k</a:t>
            </a:r>
            <a:r>
              <a:rPr lang="en-US" sz="2000" baseline="-25000" dirty="0" smtClean="0">
                <a:solidFill>
                  <a:srgbClr val="0070C0"/>
                </a:solidFill>
                <a:effectLst/>
              </a:rPr>
              <a:t> </a:t>
            </a:r>
            <a:r>
              <a:rPr lang="en-US" sz="2000" dirty="0" smtClean="0">
                <a:solidFill>
                  <a:srgbClr val="0070C0"/>
                </a:solidFill>
                <a:effectLst/>
              </a:rPr>
              <a:t>is not left or on (p</a:t>
            </a:r>
            <a:r>
              <a:rPr lang="en-US" sz="2000" baseline="-25000" dirty="0" smtClean="0">
                <a:solidFill>
                  <a:srgbClr val="0070C0"/>
                </a:solidFill>
                <a:effectLst/>
              </a:rPr>
              <a:t>i</a:t>
            </a:r>
            <a:r>
              <a:rPr lang="en-US" sz="2000" dirty="0">
                <a:solidFill>
                  <a:srgbClr val="0070C0"/>
                </a:solidFill>
                <a:effectLst/>
              </a:rPr>
              <a:t>, </a:t>
            </a:r>
            <a:r>
              <a:rPr lang="en-US" sz="2000" dirty="0" err="1" smtClean="0">
                <a:solidFill>
                  <a:srgbClr val="0070C0"/>
                </a:solidFill>
                <a:effectLst/>
              </a:rPr>
              <a:t>p</a:t>
            </a:r>
            <a:r>
              <a:rPr lang="en-US" sz="2000" baseline="-25000" dirty="0" err="1" smtClean="0">
                <a:solidFill>
                  <a:srgbClr val="0070C0"/>
                </a:solidFill>
                <a:effectLst/>
              </a:rPr>
              <a:t>j</a:t>
            </a:r>
            <a:r>
              <a:rPr lang="en-US" sz="2000" dirty="0" smtClean="0">
                <a:solidFill>
                  <a:srgbClr val="0070C0"/>
                </a:solidFill>
                <a:effectLst/>
              </a:rPr>
              <a:t>)</a:t>
            </a:r>
            <a:endParaRPr lang="en-US" sz="2000" dirty="0">
              <a:solidFill>
                <a:srgbClr val="0070C0"/>
              </a:solidFill>
              <a:effectLst/>
            </a:endParaRPr>
          </a:p>
          <a:p>
            <a:pPr>
              <a:defRPr/>
            </a:pPr>
            <a:r>
              <a:rPr lang="en-US" sz="2000" dirty="0">
                <a:solidFill>
                  <a:srgbClr val="0070C0"/>
                </a:solidFill>
                <a:effectLst/>
              </a:rPr>
              <a:t>			then (p</a:t>
            </a:r>
            <a:r>
              <a:rPr lang="en-US" sz="2000" baseline="-25000" dirty="0">
                <a:solidFill>
                  <a:srgbClr val="0070C0"/>
                </a:solidFill>
                <a:effectLst/>
              </a:rPr>
              <a:t>i</a:t>
            </a:r>
            <a:r>
              <a:rPr lang="en-US" sz="2000" dirty="0">
                <a:solidFill>
                  <a:srgbClr val="0070C0"/>
                </a:solidFill>
                <a:effectLst/>
              </a:rPr>
              <a:t>, </a:t>
            </a:r>
            <a:r>
              <a:rPr lang="en-US" sz="2000" dirty="0" err="1">
                <a:solidFill>
                  <a:srgbClr val="0070C0"/>
                </a:solidFill>
                <a:effectLst/>
              </a:rPr>
              <a:t>p</a:t>
            </a:r>
            <a:r>
              <a:rPr lang="en-US" sz="2000" baseline="-25000" dirty="0" err="1">
                <a:solidFill>
                  <a:srgbClr val="0070C0"/>
                </a:solidFill>
                <a:effectLst/>
              </a:rPr>
              <a:t>j</a:t>
            </a:r>
            <a:r>
              <a:rPr lang="en-US" sz="2000" dirty="0" smtClean="0">
                <a:solidFill>
                  <a:srgbClr val="0070C0"/>
                </a:solidFill>
                <a:effectLst/>
              </a:rPr>
              <a:t>)  </a:t>
            </a:r>
            <a:r>
              <a:rPr lang="en-US" sz="2000" dirty="0">
                <a:solidFill>
                  <a:srgbClr val="0070C0"/>
                </a:solidFill>
                <a:effectLst/>
              </a:rPr>
              <a:t>is </a:t>
            </a:r>
            <a:r>
              <a:rPr lang="en-US" sz="2000" dirty="0" smtClean="0">
                <a:solidFill>
                  <a:srgbClr val="0070C0"/>
                </a:solidFill>
                <a:effectLst/>
              </a:rPr>
              <a:t>not extreme</a:t>
            </a:r>
            <a:endParaRPr lang="en-US" sz="2000" dirty="0">
              <a:solidFill>
                <a:srgbClr val="0070C0"/>
              </a:solidFill>
              <a:effectLst/>
            </a:endParaRPr>
          </a:p>
        </p:txBody>
      </p:sp>
    </p:spTree>
    <p:extLst>
      <p:ext uri="{BB962C8B-B14F-4D97-AF65-F5344CB8AC3E}">
        <p14:creationId xmlns:p14="http://schemas.microsoft.com/office/powerpoint/2010/main" val="3361680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Convex Hull: Jarvis's </a:t>
            </a:r>
            <a:r>
              <a:rPr lang="en-US" sz="4000" dirty="0"/>
              <a:t>Algorithm </a:t>
            </a:r>
            <a:r>
              <a:rPr lang="en-US" sz="4000" dirty="0" smtClean="0"/>
              <a:t>(Gift-Wrapping</a:t>
            </a:r>
            <a:r>
              <a:rPr lang="en-US" sz="4000" dirty="0"/>
              <a:t>)</a:t>
            </a:r>
          </a:p>
        </p:txBody>
      </p:sp>
      <p:sp>
        <p:nvSpPr>
          <p:cNvPr id="3" name="Content Placeholder 2"/>
          <p:cNvSpPr>
            <a:spLocks noGrp="1"/>
          </p:cNvSpPr>
          <p:nvPr>
            <p:ph idx="1"/>
          </p:nvPr>
        </p:nvSpPr>
        <p:spPr/>
        <p:txBody>
          <a:bodyPr>
            <a:normAutofit lnSpcReduction="10000"/>
          </a:bodyPr>
          <a:lstStyle/>
          <a:p>
            <a:r>
              <a:rPr lang="en-US" sz="2400" dirty="0"/>
              <a:t>T</a:t>
            </a:r>
            <a:r>
              <a:rPr lang="en-US" sz="2400" dirty="0" smtClean="0"/>
              <a:t>he </a:t>
            </a:r>
            <a:r>
              <a:rPr lang="en-US" sz="2400" dirty="0"/>
              <a:t>simplest algorithm for computing convex hulls simply simulates the process of </a:t>
            </a:r>
            <a:r>
              <a:rPr lang="en-US" sz="2400" dirty="0" smtClean="0"/>
              <a:t>wrapping a </a:t>
            </a:r>
            <a:r>
              <a:rPr lang="en-US" sz="2400" dirty="0"/>
              <a:t>piece of string around the points. </a:t>
            </a:r>
            <a:endParaRPr lang="en-US" sz="2400" dirty="0" smtClean="0"/>
          </a:p>
          <a:p>
            <a:endParaRPr lang="en-US" sz="2400" dirty="0" smtClean="0"/>
          </a:p>
          <a:p>
            <a:r>
              <a:rPr lang="en-US" sz="2400" dirty="0" smtClean="0"/>
              <a:t>This </a:t>
            </a:r>
            <a:r>
              <a:rPr lang="en-US" sz="2400" dirty="0"/>
              <a:t>algorithm is usually called Jarvis's march, but it is </a:t>
            </a:r>
            <a:r>
              <a:rPr lang="en-US" sz="2400" dirty="0" smtClean="0"/>
              <a:t>also referred </a:t>
            </a:r>
            <a:r>
              <a:rPr lang="en-US" sz="2400" dirty="0"/>
              <a:t>to as the </a:t>
            </a:r>
            <a:r>
              <a:rPr lang="en-US" sz="2400" dirty="0">
                <a:solidFill>
                  <a:srgbClr val="FF0000"/>
                </a:solidFill>
              </a:rPr>
              <a:t>gift-wrapping</a:t>
            </a:r>
            <a:r>
              <a:rPr lang="en-US" sz="2400" dirty="0"/>
              <a:t> algorithm</a:t>
            </a:r>
            <a:r>
              <a:rPr lang="en-US" sz="2400" dirty="0" smtClean="0"/>
              <a:t>.</a:t>
            </a:r>
          </a:p>
          <a:p>
            <a:endParaRPr lang="en-US" sz="2400" dirty="0"/>
          </a:p>
          <a:p>
            <a:r>
              <a:rPr lang="en-US" sz="2400" dirty="0"/>
              <a:t>Jarvis's march starts by computing the leftmost </a:t>
            </a:r>
            <a:r>
              <a:rPr lang="en-US" sz="2400" dirty="0" smtClean="0"/>
              <a:t>point, </a:t>
            </a:r>
            <a:r>
              <a:rPr lang="en-US" sz="2400" dirty="0"/>
              <a:t>i.e., the point whose x-coordinate </a:t>
            </a:r>
            <a:r>
              <a:rPr lang="en-US" sz="2400" dirty="0" smtClean="0"/>
              <a:t>is smallest</a:t>
            </a:r>
            <a:r>
              <a:rPr lang="en-US" sz="2400" dirty="0"/>
              <a:t>, since we know that the left most point must be a convex hull vertex. </a:t>
            </a:r>
            <a:endParaRPr lang="en-US" sz="2400" dirty="0" smtClean="0"/>
          </a:p>
          <a:p>
            <a:endParaRPr lang="en-US" sz="2400" dirty="0" smtClean="0"/>
          </a:p>
          <a:p>
            <a:r>
              <a:rPr lang="en-US" sz="2400" dirty="0" smtClean="0"/>
              <a:t>Finding the left most point clearly takes </a:t>
            </a:r>
            <a:r>
              <a:rPr lang="en-US" sz="2400" dirty="0"/>
              <a:t>linear time</a:t>
            </a:r>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26</a:t>
            </a:fld>
            <a:endParaRPr lang="en-US"/>
          </a:p>
        </p:txBody>
      </p:sp>
    </p:spTree>
    <p:extLst>
      <p:ext uri="{BB962C8B-B14F-4D97-AF65-F5344CB8AC3E}">
        <p14:creationId xmlns:p14="http://schemas.microsoft.com/office/powerpoint/2010/main" val="107287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Gift Wrapping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3360" y="1371600"/>
                <a:ext cx="4495800" cy="5486400"/>
              </a:xfrm>
            </p:spPr>
            <p:txBody>
              <a:bodyPr>
                <a:normAutofit fontScale="40000" lnSpcReduction="20000"/>
              </a:bodyPr>
              <a:lstStyle/>
              <a:p>
                <a:r>
                  <a:rPr lang="en-US" sz="5100" dirty="0" smtClean="0"/>
                  <a:t>The operations of Jarvis’s Algorithm:</a:t>
                </a:r>
              </a:p>
              <a:p>
                <a:pPr lvl="1"/>
                <a:r>
                  <a:rPr lang="en-US" sz="4200" dirty="0" smtClean="0"/>
                  <a:t>The first vertex is chosen is lowest </a:t>
                </a:r>
                <a14:m>
                  <m:oMath xmlns:m="http://schemas.openxmlformats.org/officeDocument/2006/math">
                    <m:sSub>
                      <m:sSubPr>
                        <m:ctrlPr>
                          <a:rPr lang="en-US" sz="4200" i="1" smtClean="0">
                            <a:latin typeface="Cambria Math"/>
                          </a:rPr>
                        </m:ctrlPr>
                      </m:sSubPr>
                      <m:e>
                        <m:r>
                          <a:rPr lang="en-US" sz="4200" b="0" i="1" smtClean="0">
                            <a:latin typeface="Cambria Math"/>
                          </a:rPr>
                          <m:t>𝑝</m:t>
                        </m:r>
                      </m:e>
                      <m:sub>
                        <m:r>
                          <a:rPr lang="en-US" sz="4200" b="0" i="1" smtClean="0">
                            <a:latin typeface="Cambria Math"/>
                          </a:rPr>
                          <m:t>0</m:t>
                        </m:r>
                      </m:sub>
                    </m:sSub>
                  </m:oMath>
                </a14:m>
                <a:endParaRPr lang="en-US" sz="4200" dirty="0" smtClean="0"/>
              </a:p>
              <a:p>
                <a:pPr lvl="1"/>
                <a:endParaRPr lang="en-US" sz="4200" dirty="0" smtClean="0"/>
              </a:p>
              <a:p>
                <a:pPr lvl="1"/>
                <a:r>
                  <a:rPr lang="en-US" sz="4200" dirty="0" smtClean="0"/>
                  <a:t>The next vertex, </a:t>
                </a:r>
                <a14:m>
                  <m:oMath xmlns:m="http://schemas.openxmlformats.org/officeDocument/2006/math">
                    <m:sSub>
                      <m:sSubPr>
                        <m:ctrlPr>
                          <a:rPr lang="en-US" sz="4200" i="1">
                            <a:latin typeface="Cambria Math"/>
                          </a:rPr>
                        </m:ctrlPr>
                      </m:sSubPr>
                      <m:e>
                        <m:r>
                          <a:rPr lang="en-US" sz="4200" i="1">
                            <a:latin typeface="Cambria Math"/>
                          </a:rPr>
                          <m:t>𝑝</m:t>
                        </m:r>
                      </m:e>
                      <m:sub>
                        <m:r>
                          <a:rPr lang="en-US" sz="4200" b="0" i="1" smtClean="0">
                            <a:latin typeface="Cambria Math"/>
                          </a:rPr>
                          <m:t>1</m:t>
                        </m:r>
                      </m:sub>
                    </m:sSub>
                  </m:oMath>
                </a14:m>
                <a:r>
                  <a:rPr lang="en-US" sz="4200" dirty="0" smtClean="0"/>
                  <a:t>, has the least polar angle with any point with respect to </a:t>
                </a:r>
                <a14:m>
                  <m:oMath xmlns:m="http://schemas.openxmlformats.org/officeDocument/2006/math">
                    <m:sSub>
                      <m:sSubPr>
                        <m:ctrlPr>
                          <a:rPr lang="en-US" sz="4200" i="1">
                            <a:latin typeface="Cambria Math"/>
                          </a:rPr>
                        </m:ctrlPr>
                      </m:sSubPr>
                      <m:e>
                        <m:r>
                          <a:rPr lang="en-US" sz="4200" i="1">
                            <a:latin typeface="Cambria Math"/>
                          </a:rPr>
                          <m:t>𝑝</m:t>
                        </m:r>
                      </m:e>
                      <m:sub>
                        <m:r>
                          <a:rPr lang="en-US" sz="4200" i="1">
                            <a:latin typeface="Cambria Math"/>
                          </a:rPr>
                          <m:t>0</m:t>
                        </m:r>
                      </m:sub>
                    </m:sSub>
                  </m:oMath>
                </a14:m>
                <a:endParaRPr lang="en-US" sz="4200" dirty="0" smtClean="0"/>
              </a:p>
              <a:p>
                <a:pPr lvl="1"/>
                <a:endParaRPr lang="en-US" sz="4200" dirty="0" smtClean="0"/>
              </a:p>
              <a:p>
                <a:pPr lvl="1"/>
                <a:r>
                  <a:rPr lang="en-US" sz="4200" dirty="0" smtClean="0"/>
                  <a:t>Then, </a:t>
                </a:r>
                <a14:m>
                  <m:oMath xmlns:m="http://schemas.openxmlformats.org/officeDocument/2006/math">
                    <m:sSub>
                      <m:sSubPr>
                        <m:ctrlPr>
                          <a:rPr lang="en-US" sz="4200" i="1">
                            <a:latin typeface="Cambria Math"/>
                          </a:rPr>
                        </m:ctrlPr>
                      </m:sSubPr>
                      <m:e>
                        <m:r>
                          <a:rPr lang="en-US" sz="4200" i="1">
                            <a:latin typeface="Cambria Math"/>
                          </a:rPr>
                          <m:t>𝑝</m:t>
                        </m:r>
                      </m:e>
                      <m:sub>
                        <m:r>
                          <a:rPr lang="en-US" sz="4200" b="0" i="1" smtClean="0">
                            <a:latin typeface="Cambria Math"/>
                          </a:rPr>
                          <m:t>2</m:t>
                        </m:r>
                      </m:sub>
                    </m:sSub>
                  </m:oMath>
                </a14:m>
                <a:r>
                  <a:rPr lang="en-US" sz="4200" dirty="0" smtClean="0"/>
                  <a:t>, has the least polar angle with respect to </a:t>
                </a:r>
                <a14:m>
                  <m:oMath xmlns:m="http://schemas.openxmlformats.org/officeDocument/2006/math">
                    <m:sSub>
                      <m:sSubPr>
                        <m:ctrlPr>
                          <a:rPr lang="en-US" sz="4200" i="1">
                            <a:latin typeface="Cambria Math"/>
                          </a:rPr>
                        </m:ctrlPr>
                      </m:sSubPr>
                      <m:e>
                        <m:r>
                          <a:rPr lang="en-US" sz="4200" i="1">
                            <a:latin typeface="Cambria Math"/>
                          </a:rPr>
                          <m:t>𝑝</m:t>
                        </m:r>
                      </m:e>
                      <m:sub>
                        <m:r>
                          <a:rPr lang="en-US" sz="4200" b="0" i="1" smtClean="0">
                            <a:latin typeface="Cambria Math"/>
                          </a:rPr>
                          <m:t>1</m:t>
                        </m:r>
                      </m:sub>
                    </m:sSub>
                  </m:oMath>
                </a14:m>
                <a:endParaRPr lang="en-US" sz="4200" dirty="0" smtClean="0"/>
              </a:p>
              <a:p>
                <a:pPr lvl="1"/>
                <a:endParaRPr lang="en-US" sz="4200" dirty="0" smtClean="0"/>
              </a:p>
              <a:p>
                <a:pPr lvl="1"/>
                <a:r>
                  <a:rPr lang="en-US" sz="4200" dirty="0" smtClean="0"/>
                  <a:t>The right chain goes as high as the highest point </a:t>
                </a:r>
                <a14:m>
                  <m:oMath xmlns:m="http://schemas.openxmlformats.org/officeDocument/2006/math">
                    <m:sSub>
                      <m:sSubPr>
                        <m:ctrlPr>
                          <a:rPr lang="en-US" sz="4200" i="1">
                            <a:latin typeface="Cambria Math"/>
                          </a:rPr>
                        </m:ctrlPr>
                      </m:sSubPr>
                      <m:e>
                        <m:r>
                          <a:rPr lang="en-US" sz="4200" i="1">
                            <a:latin typeface="Cambria Math"/>
                          </a:rPr>
                          <m:t>𝑝</m:t>
                        </m:r>
                      </m:e>
                      <m:sub>
                        <m:r>
                          <a:rPr lang="en-US" sz="4200" b="0" i="1" smtClean="0">
                            <a:latin typeface="Cambria Math"/>
                          </a:rPr>
                          <m:t>3</m:t>
                        </m:r>
                      </m:sub>
                    </m:sSub>
                  </m:oMath>
                </a14:m>
                <a:endParaRPr lang="en-US" sz="4200" dirty="0" smtClean="0"/>
              </a:p>
              <a:p>
                <a:pPr lvl="1"/>
                <a:endParaRPr lang="en-US" sz="4200" dirty="0" smtClean="0"/>
              </a:p>
              <a:p>
                <a:pPr lvl="1"/>
                <a:r>
                  <a:rPr lang="en-US" sz="4200" dirty="0" smtClean="0"/>
                  <a:t>Then, the left chain is constructed by finding at least polar angles with respect to the negative x-axis</a:t>
                </a:r>
              </a:p>
              <a:p>
                <a:pPr marL="114300" indent="0">
                  <a:buNone/>
                </a:pPr>
                <a:endParaRPr lang="en-US" dirty="0"/>
              </a:p>
              <a:p>
                <a:endParaRPr lang="en-US" dirty="0" smtClean="0"/>
              </a:p>
              <a:p>
                <a:pPr marL="114300" indent="0">
                  <a:buNone/>
                </a:pPr>
                <a:r>
                  <a:rPr lang="en-US" dirty="0" smtClean="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3360" y="1371600"/>
                <a:ext cx="4495800" cy="5486400"/>
              </a:xfrm>
              <a:blipFill rotWithShape="1">
                <a:blip r:embed="rId2"/>
                <a:stretch>
                  <a:fillRect t="-1667" r="-176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27</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76400"/>
            <a:ext cx="34004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176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2D Gift Wrapping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1" y="1277938"/>
                <a:ext cx="8001000" cy="5366430"/>
              </a:xfrm>
            </p:spPr>
            <p:txBody>
              <a:bodyPr rtlCol="0">
                <a:normAutofit/>
              </a:bodyPr>
              <a:lstStyle/>
              <a:p>
                <a:pPr eaLnBrk="1" hangingPunct="1">
                  <a:spcBef>
                    <a:spcPct val="0"/>
                  </a:spcBef>
                  <a:defRPr/>
                </a:pPr>
                <a:r>
                  <a:rPr lang="en-US" sz="2400" dirty="0" smtClean="0"/>
                  <a:t>Step 1: </a:t>
                </a:r>
                <a:r>
                  <a:rPr lang="en-US" sz="2400" dirty="0" smtClean="0">
                    <a:solidFill>
                      <a:srgbClr val="0070C0"/>
                    </a:solidFill>
                  </a:rPr>
                  <a:t>Let </a:t>
                </a:r>
                <a14:m>
                  <m:oMath xmlns:m="http://schemas.openxmlformats.org/officeDocument/2006/math">
                    <m:r>
                      <a:rPr lang="en-US" sz="2400" i="1" dirty="0" smtClean="0">
                        <a:solidFill>
                          <a:srgbClr val="0070C0"/>
                        </a:solidFill>
                        <a:latin typeface="Cambria Math"/>
                      </a:rPr>
                      <m:t>𝑝</m:t>
                    </m:r>
                  </m:oMath>
                </a14:m>
                <a:r>
                  <a:rPr lang="en-US" sz="2400" dirty="0" smtClean="0">
                    <a:solidFill>
                      <a:srgbClr val="0070C0"/>
                    </a:solidFill>
                  </a:rPr>
                  <a:t> be the point with minimum</a:t>
                </a:r>
              </a:p>
              <a:p>
                <a:pPr marL="0" indent="0" eaLnBrk="1" hangingPunct="1">
                  <a:spcBef>
                    <a:spcPct val="0"/>
                  </a:spcBef>
                  <a:buFont typeface="Wingdings" pitchFamily="2" charset="2"/>
                  <a:buNone/>
                  <a:defRPr/>
                </a:pPr>
                <a:r>
                  <a:rPr lang="en-US" sz="2400" dirty="0" smtClean="0">
                    <a:solidFill>
                      <a:srgbClr val="0070C0"/>
                    </a:solidFill>
                  </a:rPr>
                  <a:t>                 x-coordinate </a:t>
                </a:r>
              </a:p>
              <a:p>
                <a:pPr eaLnBrk="1" hangingPunct="1">
                  <a:spcBef>
                    <a:spcPct val="0"/>
                  </a:spcBef>
                  <a:defRPr/>
                </a:pPr>
                <a:r>
                  <a:rPr lang="en-US" sz="2400" dirty="0" smtClean="0"/>
                  <a:t>Step 2: </a:t>
                </a:r>
                <a:r>
                  <a:rPr lang="en-US" sz="2400" dirty="0" smtClean="0">
                    <a:solidFill>
                      <a:srgbClr val="0070C0"/>
                    </a:solidFill>
                  </a:rPr>
                  <a:t>Anchor ray at current point </a:t>
                </a:r>
              </a:p>
              <a:p>
                <a:pPr marL="0" indent="0" eaLnBrk="1" hangingPunct="1">
                  <a:spcBef>
                    <a:spcPct val="0"/>
                  </a:spcBef>
                  <a:buFont typeface="Wingdings" pitchFamily="2" charset="2"/>
                  <a:buNone/>
                  <a:defRPr/>
                </a:pPr>
                <a:r>
                  <a:rPr lang="en-US" sz="2400" dirty="0" smtClean="0">
                    <a:solidFill>
                      <a:srgbClr val="0070C0"/>
                    </a:solidFill>
                  </a:rPr>
                  <a:t>                and rotate to next anchor point</a:t>
                </a:r>
                <a:r>
                  <a:rPr lang="en-US" dirty="0" smtClean="0">
                    <a:solidFill>
                      <a:srgbClr val="0070C0"/>
                    </a:solidFill>
                  </a:rPr>
                  <a:t>.</a:t>
                </a:r>
              </a:p>
              <a:p>
                <a:pPr marL="114300" indent="0" eaLnBrk="1" hangingPunct="1">
                  <a:spcBef>
                    <a:spcPct val="0"/>
                  </a:spcBef>
                  <a:buNone/>
                  <a:defRPr/>
                </a:pPr>
                <a:r>
                  <a:rPr lang="en-US" dirty="0" smtClean="0">
                    <a:solidFill>
                      <a:srgbClr val="0070C0"/>
                    </a:solidFill>
                  </a:rPr>
                  <a:t>	</a:t>
                </a:r>
                <a:r>
                  <a:rPr lang="en-US" sz="2400" dirty="0" smtClean="0">
                    <a:solidFill>
                      <a:srgbClr val="0070C0"/>
                    </a:solidFill>
                  </a:rPr>
                  <a:t> Repeat step 2</a:t>
                </a:r>
              </a:p>
              <a:p>
                <a:pPr fontAlgn="auto">
                  <a:spcAft>
                    <a:spcPts val="0"/>
                  </a:spcAft>
                  <a:buFont typeface="Arial" pitchFamily="34" charset="0"/>
                  <a:buChar char="•"/>
                  <a:defRP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1" y="1277938"/>
                <a:ext cx="8001000" cy="5366430"/>
              </a:xfrm>
              <a:blipFill rotWithShape="1">
                <a:blip r:embed="rId2"/>
                <a:stretch>
                  <a:fillRect t="-909"/>
                </a:stretch>
              </a:blipFill>
            </p:spPr>
            <p:txBody>
              <a:bodyPr/>
              <a:lstStyle/>
              <a:p>
                <a:r>
                  <a:rPr lang="en-US">
                    <a:noFill/>
                  </a:rPr>
                  <a:t> </a:t>
                </a:r>
              </a:p>
            </p:txBody>
          </p:sp>
        </mc:Fallback>
      </mc:AlternateContent>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AE745A-13F2-4090-AC26-E72C3C5584BE}" type="slidenum">
              <a:rPr lang="en-US" sz="1400" smtClean="0">
                <a:latin typeface="Arial" charset="0"/>
              </a:rPr>
              <a:pPr eaLnBrk="1" hangingPunct="1"/>
              <a:t>28</a:t>
            </a:fld>
            <a:endParaRPr lang="en-US" sz="1400" smtClean="0">
              <a:latin typeface="Arial" charset="0"/>
            </a:endParaRPr>
          </a:p>
        </p:txBody>
      </p:sp>
      <p:grpSp>
        <p:nvGrpSpPr>
          <p:cNvPr id="20" name="Group 19"/>
          <p:cNvGrpSpPr/>
          <p:nvPr/>
        </p:nvGrpSpPr>
        <p:grpSpPr>
          <a:xfrm>
            <a:off x="1295400" y="3615333"/>
            <a:ext cx="1323356" cy="1255939"/>
            <a:chOff x="762000" y="3810000"/>
            <a:chExt cx="2146385" cy="1255939"/>
          </a:xfrm>
        </p:grpSpPr>
        <p:sp>
          <p:nvSpPr>
            <p:cNvPr id="2" name="Flowchart: Connector 1"/>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lowchart: Connector 24"/>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Flowchart: Connector 25"/>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lowchart: Connector 26"/>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Connector 28"/>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Flowchart: Connector 29"/>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Flowchart: Connector 30"/>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Flowchart: Connector 31"/>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Flowchart: Connector 45"/>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5" name="Rectangle 34"/>
          <p:cNvSpPr/>
          <p:nvPr/>
        </p:nvSpPr>
        <p:spPr>
          <a:xfrm>
            <a:off x="3124200" y="4023632"/>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41" name="Group 40"/>
          <p:cNvGrpSpPr/>
          <p:nvPr/>
        </p:nvGrpSpPr>
        <p:grpSpPr>
          <a:xfrm>
            <a:off x="3411367" y="3514556"/>
            <a:ext cx="1327526" cy="1286044"/>
            <a:chOff x="3411367" y="3514556"/>
            <a:chExt cx="1327526" cy="1286044"/>
          </a:xfrm>
        </p:grpSpPr>
        <p:grpSp>
          <p:nvGrpSpPr>
            <p:cNvPr id="34" name="Group 33"/>
            <p:cNvGrpSpPr/>
            <p:nvPr/>
          </p:nvGrpSpPr>
          <p:grpSpPr>
            <a:xfrm>
              <a:off x="3411367" y="3514556"/>
              <a:ext cx="1327526" cy="1286044"/>
              <a:chOff x="3172444" y="3514556"/>
              <a:chExt cx="1327526" cy="1286044"/>
            </a:xfrm>
          </p:grpSpPr>
          <p:grpSp>
            <p:nvGrpSpPr>
              <p:cNvPr id="50" name="Group 49"/>
              <p:cNvGrpSpPr/>
              <p:nvPr/>
            </p:nvGrpSpPr>
            <p:grpSpPr>
              <a:xfrm>
                <a:off x="3176614" y="3514556"/>
                <a:ext cx="1323356" cy="1286044"/>
                <a:chOff x="762000" y="3810000"/>
                <a:chExt cx="2146385" cy="1286044"/>
              </a:xfrm>
            </p:grpSpPr>
            <p:sp>
              <p:nvSpPr>
                <p:cNvPr id="51" name="Flowchart: Connector 50"/>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Flowchart: Connector 51"/>
                <p:cNvSpPr/>
                <p:nvPr/>
              </p:nvSpPr>
              <p:spPr>
                <a:xfrm>
                  <a:off x="1065623" y="5038894"/>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lowchart: Connector 52"/>
                <p:cNvSpPr/>
                <p:nvPr/>
              </p:nvSpPr>
              <p:spPr>
                <a:xfrm>
                  <a:off x="1981200" y="4943644"/>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Flowchart: Connector 53"/>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Flowchart: Connector 54"/>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lowchart: Connector 55"/>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Flowchart: Connector 56"/>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Flowchart: Connector 57"/>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Flowchart: Connector 58"/>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p:cNvGrpSpPr/>
              <p:nvPr/>
            </p:nvGrpSpPr>
            <p:grpSpPr>
              <a:xfrm>
                <a:off x="3172444" y="3571706"/>
                <a:ext cx="1323356" cy="1200319"/>
                <a:chOff x="3176614" y="3571706"/>
                <a:chExt cx="1323356" cy="1200319"/>
              </a:xfrm>
            </p:grpSpPr>
            <p:cxnSp>
              <p:nvCxnSpPr>
                <p:cNvPr id="22" name="Straight Connector 21"/>
                <p:cNvCxnSpPr>
                  <a:stCxn id="51" idx="0"/>
                  <a:endCxn id="52" idx="6"/>
                </p:cNvCxnSpPr>
                <p:nvPr/>
              </p:nvCxnSpPr>
              <p:spPr>
                <a:xfrm>
                  <a:off x="3208216" y="4133681"/>
                  <a:ext cx="214631" cy="638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1" idx="2"/>
                  <a:endCxn id="53" idx="1"/>
                </p:cNvCxnSpPr>
                <p:nvPr/>
              </p:nvCxnSpPr>
              <p:spPr>
                <a:xfrm>
                  <a:off x="3180784" y="4162256"/>
                  <a:ext cx="759734" cy="49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05" name="Straight Connector 21504"/>
                <p:cNvCxnSpPr>
                  <a:stCxn id="51" idx="2"/>
                  <a:endCxn id="54"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08" name="Straight Connector 21507"/>
                <p:cNvCxnSpPr>
                  <a:stCxn id="51" idx="1"/>
                  <a:endCxn id="55"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29" name="Straight Connector 21528"/>
                <p:cNvCxnSpPr>
                  <a:stCxn id="51" idx="1"/>
                  <a:endCxn id="56"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31" name="Straight Connector 21530"/>
                <p:cNvCxnSpPr>
                  <a:stCxn id="51" idx="0"/>
                  <a:endCxn id="58"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33" name="Straight Connector 21532"/>
                <p:cNvCxnSpPr>
                  <a:stCxn id="51" idx="2"/>
                  <a:endCxn id="59"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35" name="Straight Connector 21534"/>
                <p:cNvCxnSpPr>
                  <a:stCxn id="51" idx="2"/>
                  <a:endCxn id="57" idx="4"/>
                </p:cNvCxnSpPr>
                <p:nvPr/>
              </p:nvCxnSpPr>
              <p:spPr>
                <a:xfrm flipV="1">
                  <a:off x="3176614" y="3571706"/>
                  <a:ext cx="750943" cy="59055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37" name="Straight Connector 36"/>
            <p:cNvCxnSpPr/>
            <p:nvPr/>
          </p:nvCxnSpPr>
          <p:spPr>
            <a:xfrm>
              <a:off x="3411367" y="3571706"/>
              <a:ext cx="49235" cy="12056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3" name="Rectangle 232"/>
          <p:cNvSpPr/>
          <p:nvPr/>
        </p:nvSpPr>
        <p:spPr>
          <a:xfrm>
            <a:off x="2057400" y="6324600"/>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64" name="Group 63"/>
          <p:cNvGrpSpPr/>
          <p:nvPr/>
        </p:nvGrpSpPr>
        <p:grpSpPr>
          <a:xfrm>
            <a:off x="1382580" y="5144861"/>
            <a:ext cx="1327526" cy="1255939"/>
            <a:chOff x="2895600" y="5188404"/>
            <a:chExt cx="1327526" cy="1255939"/>
          </a:xfrm>
        </p:grpSpPr>
        <p:grpSp>
          <p:nvGrpSpPr>
            <p:cNvPr id="48" name="Group 47"/>
            <p:cNvGrpSpPr/>
            <p:nvPr/>
          </p:nvGrpSpPr>
          <p:grpSpPr>
            <a:xfrm>
              <a:off x="2895600" y="5188404"/>
              <a:ext cx="1327526" cy="1255939"/>
              <a:chOff x="3276450" y="5188404"/>
              <a:chExt cx="1327526" cy="1255939"/>
            </a:xfrm>
          </p:grpSpPr>
          <p:grpSp>
            <p:nvGrpSpPr>
              <p:cNvPr id="130" name="Group 129"/>
              <p:cNvGrpSpPr/>
              <p:nvPr/>
            </p:nvGrpSpPr>
            <p:grpSpPr>
              <a:xfrm>
                <a:off x="3276450" y="5188404"/>
                <a:ext cx="1327526" cy="1255939"/>
                <a:chOff x="3172444" y="3514556"/>
                <a:chExt cx="1327526" cy="1255939"/>
              </a:xfrm>
            </p:grpSpPr>
            <p:grpSp>
              <p:nvGrpSpPr>
                <p:cNvPr id="131" name="Group 130"/>
                <p:cNvGrpSpPr/>
                <p:nvPr/>
              </p:nvGrpSpPr>
              <p:grpSpPr>
                <a:xfrm>
                  <a:off x="3176614" y="3514556"/>
                  <a:ext cx="1323356" cy="1255939"/>
                  <a:chOff x="762000" y="3810000"/>
                  <a:chExt cx="2146385" cy="1255939"/>
                </a:xfrm>
              </p:grpSpPr>
              <p:sp>
                <p:nvSpPr>
                  <p:cNvPr id="141" name="Flowchart: Connector 140"/>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Flowchart: Connector 141"/>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3" name="Flowchart: Connector 142"/>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Flowchart: Connector 143"/>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Flowchart: Connector 144"/>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6" name="Flowchart: Connector 145"/>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Flowchart: Connector 146"/>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Flowchart: Connector 147"/>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Flowchart: Connector 148"/>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2" name="Group 131"/>
                <p:cNvGrpSpPr/>
                <p:nvPr/>
              </p:nvGrpSpPr>
              <p:grpSpPr>
                <a:xfrm>
                  <a:off x="3172444" y="3571706"/>
                  <a:ext cx="1323356" cy="1150008"/>
                  <a:chOff x="3176614" y="3571706"/>
                  <a:chExt cx="1323356" cy="1150008"/>
                </a:xfrm>
              </p:grpSpPr>
              <p:cxnSp>
                <p:nvCxnSpPr>
                  <p:cNvPr id="133" name="Straight Connector 132"/>
                  <p:cNvCxnSpPr>
                    <a:stCxn id="141" idx="0"/>
                    <a:endCxn id="142" idx="6"/>
                  </p:cNvCxnSpPr>
                  <p:nvPr/>
                </p:nvCxnSpPr>
                <p:spPr>
                  <a:xfrm>
                    <a:off x="3204046" y="4133681"/>
                    <a:ext cx="168376" cy="5429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41" idx="2"/>
                    <a:endCxn id="144"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41" idx="1"/>
                    <a:endCxn id="145"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41" idx="1"/>
                    <a:endCxn id="146"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1" idx="0"/>
                    <a:endCxn id="148"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41" idx="2"/>
                    <a:endCxn id="149"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41" idx="2"/>
                    <a:endCxn id="147" idx="4"/>
                  </p:cNvCxnSpPr>
                  <p:nvPr/>
                </p:nvCxnSpPr>
                <p:spPr>
                  <a:xfrm flipV="1">
                    <a:off x="3176614" y="3571706"/>
                    <a:ext cx="750943"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41" idx="2"/>
                    <a:endCxn id="143"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50" name="Straight Connector 149"/>
              <p:cNvCxnSpPr/>
              <p:nvPr/>
            </p:nvCxnSpPr>
            <p:spPr>
              <a:xfrm>
                <a:off x="3476613" y="6364061"/>
                <a:ext cx="638187" cy="367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a:stCxn id="143" idx="6"/>
              <a:endCxn id="146" idx="0"/>
            </p:cNvCxnSpPr>
            <p:nvPr/>
          </p:nvCxnSpPr>
          <p:spPr>
            <a:xfrm flipV="1">
              <a:off x="3706333" y="5778954"/>
              <a:ext cx="489361" cy="6368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4" name="Rectangle 233"/>
          <p:cNvSpPr/>
          <p:nvPr/>
        </p:nvSpPr>
        <p:spPr>
          <a:xfrm>
            <a:off x="4876800" y="4023632"/>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86" name="Group 85"/>
          <p:cNvGrpSpPr/>
          <p:nvPr/>
        </p:nvGrpSpPr>
        <p:grpSpPr>
          <a:xfrm>
            <a:off x="5105400" y="3502267"/>
            <a:ext cx="1327526" cy="1374533"/>
            <a:chOff x="3172444" y="3514556"/>
            <a:chExt cx="1327526" cy="1374533"/>
          </a:xfrm>
        </p:grpSpPr>
        <p:grpSp>
          <p:nvGrpSpPr>
            <p:cNvPr id="88" name="Group 87"/>
            <p:cNvGrpSpPr/>
            <p:nvPr/>
          </p:nvGrpSpPr>
          <p:grpSpPr>
            <a:xfrm>
              <a:off x="3176614" y="3514556"/>
              <a:ext cx="1323356" cy="1374533"/>
              <a:chOff x="762000" y="3810000"/>
              <a:chExt cx="2146385" cy="1374533"/>
            </a:xfrm>
          </p:grpSpPr>
          <p:sp>
            <p:nvSpPr>
              <p:cNvPr id="98" name="Flowchart: Connector 97"/>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Flowchart: Connector 98"/>
              <p:cNvSpPr/>
              <p:nvPr/>
            </p:nvSpPr>
            <p:spPr>
              <a:xfrm>
                <a:off x="1037023" y="5127383"/>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Flowchart: Connector 99"/>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Flowchart: Connector 100"/>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Flowchart: Connector 101"/>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Flowchart: Connector 102"/>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Flowchart: Connector 103"/>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Flowchart: Connector 104"/>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Flowchart: Connector 105"/>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9" name="Group 88"/>
            <p:cNvGrpSpPr/>
            <p:nvPr/>
          </p:nvGrpSpPr>
          <p:grpSpPr>
            <a:xfrm>
              <a:off x="3172444" y="3571706"/>
              <a:ext cx="1323356" cy="1288808"/>
              <a:chOff x="3176614" y="3571706"/>
              <a:chExt cx="1323356" cy="1288808"/>
            </a:xfrm>
          </p:grpSpPr>
          <p:cxnSp>
            <p:nvCxnSpPr>
              <p:cNvPr id="90" name="Straight Connector 89"/>
              <p:cNvCxnSpPr>
                <a:stCxn id="98" idx="0"/>
                <a:endCxn id="99" idx="6"/>
              </p:cNvCxnSpPr>
              <p:nvPr/>
            </p:nvCxnSpPr>
            <p:spPr>
              <a:xfrm>
                <a:off x="3208216" y="4133681"/>
                <a:ext cx="196998" cy="7268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8" idx="2"/>
                <a:endCxn id="100"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8" idx="2"/>
                <a:endCxn id="101"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8" idx="1"/>
                <a:endCxn id="102"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8" idx="1"/>
                <a:endCxn id="103"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8" idx="0"/>
                <a:endCxn id="105"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8" idx="2"/>
                <a:endCxn id="106"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8" idx="2"/>
                <a:endCxn id="104" idx="4"/>
              </p:cNvCxnSpPr>
              <p:nvPr/>
            </p:nvCxnSpPr>
            <p:spPr>
              <a:xfrm flipV="1">
                <a:off x="3176614" y="3571706"/>
                <a:ext cx="750943" cy="59055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35" name="Rectangle 234"/>
          <p:cNvSpPr/>
          <p:nvPr/>
        </p:nvSpPr>
        <p:spPr>
          <a:xfrm>
            <a:off x="5656433" y="4800600"/>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237" name="Rectangle 236"/>
          <p:cNvSpPr/>
          <p:nvPr/>
        </p:nvSpPr>
        <p:spPr>
          <a:xfrm>
            <a:off x="6705600" y="4557032"/>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49" name="Group 48"/>
          <p:cNvGrpSpPr/>
          <p:nvPr/>
        </p:nvGrpSpPr>
        <p:grpSpPr>
          <a:xfrm>
            <a:off x="6660769" y="3408378"/>
            <a:ext cx="1327526" cy="1255939"/>
            <a:chOff x="1414573" y="5181600"/>
            <a:chExt cx="1327526" cy="1255939"/>
          </a:xfrm>
        </p:grpSpPr>
        <p:grpSp>
          <p:nvGrpSpPr>
            <p:cNvPr id="108" name="Group 107"/>
            <p:cNvGrpSpPr/>
            <p:nvPr/>
          </p:nvGrpSpPr>
          <p:grpSpPr>
            <a:xfrm>
              <a:off x="1414573" y="5181600"/>
              <a:ext cx="1327526" cy="1255939"/>
              <a:chOff x="3172444" y="3514556"/>
              <a:chExt cx="1327526" cy="1255939"/>
            </a:xfrm>
          </p:grpSpPr>
          <p:grpSp>
            <p:nvGrpSpPr>
              <p:cNvPr id="109" name="Group 108"/>
              <p:cNvGrpSpPr/>
              <p:nvPr/>
            </p:nvGrpSpPr>
            <p:grpSpPr>
              <a:xfrm>
                <a:off x="3176614" y="3514556"/>
                <a:ext cx="1323356" cy="1255939"/>
                <a:chOff x="762000" y="3810000"/>
                <a:chExt cx="2146385" cy="1255939"/>
              </a:xfrm>
            </p:grpSpPr>
            <p:sp>
              <p:nvSpPr>
                <p:cNvPr id="119" name="Flowchart: Connector 118"/>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Flowchart: Connector 119"/>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Flowchart: Connector 120"/>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Flowchart: Connector 121"/>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lowchart: Connector 122"/>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Flowchart: Connector 123"/>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Flowchart: Connector 124"/>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Flowchart: Connector 125"/>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Flowchart: Connector 126"/>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0" name="Group 109"/>
              <p:cNvGrpSpPr/>
              <p:nvPr/>
            </p:nvGrpSpPr>
            <p:grpSpPr>
              <a:xfrm>
                <a:off x="3172444" y="3571706"/>
                <a:ext cx="1323356" cy="1150008"/>
                <a:chOff x="3176614" y="3571706"/>
                <a:chExt cx="1323356" cy="1150008"/>
              </a:xfrm>
            </p:grpSpPr>
            <p:cxnSp>
              <p:nvCxnSpPr>
                <p:cNvPr id="111" name="Straight Connector 110"/>
                <p:cNvCxnSpPr>
                  <a:stCxn id="119" idx="0"/>
                  <a:endCxn id="120" idx="6"/>
                </p:cNvCxnSpPr>
                <p:nvPr/>
              </p:nvCxnSpPr>
              <p:spPr>
                <a:xfrm>
                  <a:off x="3204046" y="4133681"/>
                  <a:ext cx="168376" cy="5429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19" idx="2"/>
                  <a:endCxn id="121"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9" idx="2"/>
                  <a:endCxn id="122"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9" idx="1"/>
                  <a:endCxn id="123"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9" idx="1"/>
                  <a:endCxn id="124"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19" idx="0"/>
                  <a:endCxn id="126"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9" idx="2"/>
                  <a:endCxn id="127"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9" idx="2"/>
                  <a:endCxn id="125" idx="4"/>
                </p:cNvCxnSpPr>
                <p:nvPr/>
              </p:nvCxnSpPr>
              <p:spPr>
                <a:xfrm flipV="1">
                  <a:off x="3176614" y="3571706"/>
                  <a:ext cx="750943" cy="59055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44" name="Straight Connector 43"/>
            <p:cNvCxnSpPr>
              <a:stCxn id="120" idx="2"/>
              <a:endCxn id="121" idx="0"/>
            </p:cNvCxnSpPr>
            <p:nvPr/>
          </p:nvCxnSpPr>
          <p:spPr>
            <a:xfrm>
              <a:off x="1559687" y="6343650"/>
              <a:ext cx="638187" cy="367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6" name="Rectangle 235"/>
          <p:cNvSpPr/>
          <p:nvPr/>
        </p:nvSpPr>
        <p:spPr>
          <a:xfrm>
            <a:off x="4589633" y="5638800"/>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63" name="Group 62"/>
          <p:cNvGrpSpPr/>
          <p:nvPr/>
        </p:nvGrpSpPr>
        <p:grpSpPr>
          <a:xfrm>
            <a:off x="3297408" y="5202012"/>
            <a:ext cx="1327526" cy="1255939"/>
            <a:chOff x="4495800" y="5144861"/>
            <a:chExt cx="1327526" cy="1255939"/>
          </a:xfrm>
        </p:grpSpPr>
        <p:grpSp>
          <p:nvGrpSpPr>
            <p:cNvPr id="154" name="Group 153"/>
            <p:cNvGrpSpPr/>
            <p:nvPr/>
          </p:nvGrpSpPr>
          <p:grpSpPr>
            <a:xfrm>
              <a:off x="4495800" y="5144861"/>
              <a:ext cx="1327526" cy="1255939"/>
              <a:chOff x="3276450" y="5188404"/>
              <a:chExt cx="1327526" cy="1255939"/>
            </a:xfrm>
          </p:grpSpPr>
          <p:grpSp>
            <p:nvGrpSpPr>
              <p:cNvPr id="155" name="Group 154"/>
              <p:cNvGrpSpPr/>
              <p:nvPr/>
            </p:nvGrpSpPr>
            <p:grpSpPr>
              <a:xfrm>
                <a:off x="3276450" y="5188404"/>
                <a:ext cx="1327526" cy="1255939"/>
                <a:chOff x="3172444" y="3514556"/>
                <a:chExt cx="1327526" cy="1255939"/>
              </a:xfrm>
            </p:grpSpPr>
            <p:grpSp>
              <p:nvGrpSpPr>
                <p:cNvPr id="157" name="Group 156"/>
                <p:cNvGrpSpPr/>
                <p:nvPr/>
              </p:nvGrpSpPr>
              <p:grpSpPr>
                <a:xfrm>
                  <a:off x="3176614" y="3514556"/>
                  <a:ext cx="1323356" cy="1255939"/>
                  <a:chOff x="762000" y="3810000"/>
                  <a:chExt cx="2146385" cy="1255939"/>
                </a:xfrm>
              </p:grpSpPr>
              <p:sp>
                <p:nvSpPr>
                  <p:cNvPr id="167" name="Flowchart: Connector 166"/>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8" name="Flowchart: Connector 167"/>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Flowchart: Connector 168"/>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Flowchart: Connector 169"/>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1" name="Flowchart: Connector 170"/>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Flowchart: Connector 171"/>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3" name="Flowchart: Connector 172"/>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Flowchart: Connector 173"/>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Flowchart: Connector 174"/>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8" name="Group 157"/>
                <p:cNvGrpSpPr/>
                <p:nvPr/>
              </p:nvGrpSpPr>
              <p:grpSpPr>
                <a:xfrm>
                  <a:off x="3172444" y="3571706"/>
                  <a:ext cx="1323356" cy="1150008"/>
                  <a:chOff x="3176614" y="3571706"/>
                  <a:chExt cx="1323356" cy="1150008"/>
                </a:xfrm>
              </p:grpSpPr>
              <p:cxnSp>
                <p:nvCxnSpPr>
                  <p:cNvPr id="159" name="Straight Connector 158"/>
                  <p:cNvCxnSpPr>
                    <a:stCxn id="167" idx="0"/>
                    <a:endCxn id="168" idx="6"/>
                  </p:cNvCxnSpPr>
                  <p:nvPr/>
                </p:nvCxnSpPr>
                <p:spPr>
                  <a:xfrm>
                    <a:off x="3204046" y="4133681"/>
                    <a:ext cx="168376" cy="5429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67" idx="2"/>
                    <a:endCxn id="169"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67" idx="2"/>
                    <a:endCxn id="170"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7" idx="1"/>
                    <a:endCxn id="171"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67" idx="1"/>
                    <a:endCxn id="172"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67" idx="0"/>
                    <a:endCxn id="174"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67" idx="2"/>
                    <a:endCxn id="175"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67" idx="2"/>
                    <a:endCxn id="173" idx="4"/>
                  </p:cNvCxnSpPr>
                  <p:nvPr/>
                </p:nvCxnSpPr>
                <p:spPr>
                  <a:xfrm flipV="1">
                    <a:off x="3176614" y="3571706"/>
                    <a:ext cx="750943" cy="59055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56" name="Straight Connector 155"/>
              <p:cNvCxnSpPr/>
              <p:nvPr/>
            </p:nvCxnSpPr>
            <p:spPr>
              <a:xfrm>
                <a:off x="3476613" y="6364061"/>
                <a:ext cx="638187" cy="367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77" name="Straight Connector 176"/>
            <p:cNvCxnSpPr>
              <a:endCxn id="172" idx="0"/>
            </p:cNvCxnSpPr>
            <p:nvPr/>
          </p:nvCxnSpPr>
          <p:spPr>
            <a:xfrm flipV="1">
              <a:off x="5301839" y="5735411"/>
              <a:ext cx="494055" cy="61640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72" idx="0"/>
              <a:endCxn id="173" idx="5"/>
            </p:cNvCxnSpPr>
            <p:nvPr/>
          </p:nvCxnSpPr>
          <p:spPr>
            <a:xfrm flipH="1" flipV="1">
              <a:off x="5270310" y="5193642"/>
              <a:ext cx="525584" cy="5417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5037013" y="5106762"/>
            <a:ext cx="1327526" cy="1255939"/>
            <a:chOff x="4495800" y="5144861"/>
            <a:chExt cx="1327526" cy="1255939"/>
          </a:xfrm>
        </p:grpSpPr>
        <p:grpSp>
          <p:nvGrpSpPr>
            <p:cNvPr id="184" name="Group 183"/>
            <p:cNvGrpSpPr/>
            <p:nvPr/>
          </p:nvGrpSpPr>
          <p:grpSpPr>
            <a:xfrm>
              <a:off x="4495800" y="5144861"/>
              <a:ext cx="1327526" cy="1255939"/>
              <a:chOff x="3276450" y="5188404"/>
              <a:chExt cx="1327526" cy="1255939"/>
            </a:xfrm>
          </p:grpSpPr>
          <p:grpSp>
            <p:nvGrpSpPr>
              <p:cNvPr id="187" name="Group 186"/>
              <p:cNvGrpSpPr/>
              <p:nvPr/>
            </p:nvGrpSpPr>
            <p:grpSpPr>
              <a:xfrm>
                <a:off x="3276450" y="5188404"/>
                <a:ext cx="1327526" cy="1255939"/>
                <a:chOff x="3172444" y="3514556"/>
                <a:chExt cx="1327526" cy="1255939"/>
              </a:xfrm>
            </p:grpSpPr>
            <p:grpSp>
              <p:nvGrpSpPr>
                <p:cNvPr id="189" name="Group 188"/>
                <p:cNvGrpSpPr/>
                <p:nvPr/>
              </p:nvGrpSpPr>
              <p:grpSpPr>
                <a:xfrm>
                  <a:off x="3176614" y="3514556"/>
                  <a:ext cx="1323356" cy="1255939"/>
                  <a:chOff x="762000" y="3810000"/>
                  <a:chExt cx="2146385" cy="1255939"/>
                </a:xfrm>
              </p:grpSpPr>
              <p:sp>
                <p:nvSpPr>
                  <p:cNvPr id="199" name="Flowchart: Connector 198"/>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Flowchart: Connector 199"/>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Flowchart: Connector 200"/>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Flowchart: Connector 201"/>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lowchart: Connector 202"/>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4" name="Flowchart: Connector 203"/>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 name="Flowchart: Connector 204"/>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Flowchart: Connector 205"/>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Flowchart: Connector 206"/>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0" name="Group 189"/>
                <p:cNvGrpSpPr/>
                <p:nvPr/>
              </p:nvGrpSpPr>
              <p:grpSpPr>
                <a:xfrm>
                  <a:off x="3172444" y="3571706"/>
                  <a:ext cx="1323356" cy="1150008"/>
                  <a:chOff x="3176614" y="3571706"/>
                  <a:chExt cx="1323356" cy="1150008"/>
                </a:xfrm>
              </p:grpSpPr>
              <p:cxnSp>
                <p:nvCxnSpPr>
                  <p:cNvPr id="191" name="Straight Connector 190"/>
                  <p:cNvCxnSpPr>
                    <a:stCxn id="199" idx="0"/>
                    <a:endCxn id="200" idx="6"/>
                  </p:cNvCxnSpPr>
                  <p:nvPr/>
                </p:nvCxnSpPr>
                <p:spPr>
                  <a:xfrm>
                    <a:off x="3204046" y="4133681"/>
                    <a:ext cx="168376" cy="5429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9" idx="2"/>
                    <a:endCxn id="201"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9" idx="2"/>
                    <a:endCxn id="202"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99" idx="1"/>
                    <a:endCxn id="203"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99" idx="1"/>
                    <a:endCxn id="204"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9" idx="0"/>
                    <a:endCxn id="206"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99" idx="2"/>
                    <a:endCxn id="207"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9" idx="2"/>
                    <a:endCxn id="205" idx="4"/>
                  </p:cNvCxnSpPr>
                  <p:nvPr/>
                </p:nvCxnSpPr>
                <p:spPr>
                  <a:xfrm flipV="1">
                    <a:off x="3176614" y="3571706"/>
                    <a:ext cx="750943" cy="5905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88" name="Straight Connector 187"/>
              <p:cNvCxnSpPr/>
              <p:nvPr/>
            </p:nvCxnSpPr>
            <p:spPr>
              <a:xfrm>
                <a:off x="3476613" y="6364061"/>
                <a:ext cx="638187" cy="367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85" name="Straight Connector 184"/>
            <p:cNvCxnSpPr>
              <a:endCxn id="204" idx="0"/>
            </p:cNvCxnSpPr>
            <p:nvPr/>
          </p:nvCxnSpPr>
          <p:spPr>
            <a:xfrm flipV="1">
              <a:off x="5301839" y="5735411"/>
              <a:ext cx="494055" cy="61640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204" idx="0"/>
              <a:endCxn id="205" idx="5"/>
            </p:cNvCxnSpPr>
            <p:nvPr/>
          </p:nvCxnSpPr>
          <p:spPr>
            <a:xfrm flipH="1" flipV="1">
              <a:off x="5270310" y="5193642"/>
              <a:ext cx="525584" cy="5417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38" name="Rectangle 237"/>
          <p:cNvSpPr/>
          <p:nvPr/>
        </p:nvSpPr>
        <p:spPr>
          <a:xfrm>
            <a:off x="6400800" y="5486400"/>
            <a:ext cx="287167" cy="24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grpSp>
        <p:nvGrpSpPr>
          <p:cNvPr id="208" name="Group 207"/>
          <p:cNvGrpSpPr/>
          <p:nvPr/>
        </p:nvGrpSpPr>
        <p:grpSpPr>
          <a:xfrm>
            <a:off x="6646860" y="4930464"/>
            <a:ext cx="1327526" cy="1255939"/>
            <a:chOff x="4495800" y="5144861"/>
            <a:chExt cx="1327526" cy="1255939"/>
          </a:xfrm>
        </p:grpSpPr>
        <p:grpSp>
          <p:nvGrpSpPr>
            <p:cNvPr id="209" name="Group 208"/>
            <p:cNvGrpSpPr/>
            <p:nvPr/>
          </p:nvGrpSpPr>
          <p:grpSpPr>
            <a:xfrm>
              <a:off x="4495800" y="5144861"/>
              <a:ext cx="1327526" cy="1255939"/>
              <a:chOff x="3276450" y="5188404"/>
              <a:chExt cx="1327526" cy="1255939"/>
            </a:xfrm>
          </p:grpSpPr>
          <p:grpSp>
            <p:nvGrpSpPr>
              <p:cNvPr id="212" name="Group 211"/>
              <p:cNvGrpSpPr/>
              <p:nvPr/>
            </p:nvGrpSpPr>
            <p:grpSpPr>
              <a:xfrm>
                <a:off x="3276450" y="5188404"/>
                <a:ext cx="1327526" cy="1255939"/>
                <a:chOff x="3172444" y="3514556"/>
                <a:chExt cx="1327526" cy="1255939"/>
              </a:xfrm>
            </p:grpSpPr>
            <p:grpSp>
              <p:nvGrpSpPr>
                <p:cNvPr id="214" name="Group 213"/>
                <p:cNvGrpSpPr/>
                <p:nvPr/>
              </p:nvGrpSpPr>
              <p:grpSpPr>
                <a:xfrm>
                  <a:off x="3176614" y="3514556"/>
                  <a:ext cx="1323356" cy="1255939"/>
                  <a:chOff x="762000" y="3810000"/>
                  <a:chExt cx="2146385" cy="1255939"/>
                </a:xfrm>
              </p:grpSpPr>
              <p:sp>
                <p:nvSpPr>
                  <p:cNvPr id="224" name="Flowchart: Connector 223"/>
                  <p:cNvSpPr/>
                  <p:nvPr/>
                </p:nvSpPr>
                <p:spPr>
                  <a:xfrm>
                    <a:off x="762000" y="442912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5" name="Flowchart: Connector 224"/>
                  <p:cNvSpPr/>
                  <p:nvPr/>
                </p:nvSpPr>
                <p:spPr>
                  <a:xfrm>
                    <a:off x="990601" y="4943475"/>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6" name="Flowchart: Connector 225"/>
                  <p:cNvSpPr/>
                  <p:nvPr/>
                </p:nvSpPr>
                <p:spPr>
                  <a:xfrm>
                    <a:off x="1981200" y="5008789"/>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7" name="Flowchart: Connector 226"/>
                  <p:cNvSpPr/>
                  <p:nvPr/>
                </p:nvSpPr>
                <p:spPr>
                  <a:xfrm>
                    <a:off x="1676399" y="4699907"/>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8" name="Flowchart: Connector 227"/>
                  <p:cNvSpPr/>
                  <p:nvPr/>
                </p:nvSpPr>
                <p:spPr>
                  <a:xfrm>
                    <a:off x="2026919" y="4644118"/>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Flowchart: Connector 228"/>
                  <p:cNvSpPr/>
                  <p:nvPr/>
                </p:nvSpPr>
                <p:spPr>
                  <a:xfrm>
                    <a:off x="2819400" y="44005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0" name="Flowchart: Connector 229"/>
                  <p:cNvSpPr/>
                  <p:nvPr/>
                </p:nvSpPr>
                <p:spPr>
                  <a:xfrm>
                    <a:off x="1935481" y="381000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1" name="Flowchart: Connector 230"/>
                  <p:cNvSpPr/>
                  <p:nvPr/>
                </p:nvSpPr>
                <p:spPr>
                  <a:xfrm flipH="1">
                    <a:off x="2059445" y="4190999"/>
                    <a:ext cx="88985" cy="5486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2" name="Flowchart: Connector 231"/>
                  <p:cNvSpPr/>
                  <p:nvPr/>
                </p:nvSpPr>
                <p:spPr>
                  <a:xfrm>
                    <a:off x="1524000" y="4133850"/>
                    <a:ext cx="88985" cy="5715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5" name="Group 214"/>
                <p:cNvGrpSpPr/>
                <p:nvPr/>
              </p:nvGrpSpPr>
              <p:grpSpPr>
                <a:xfrm>
                  <a:off x="3172444" y="3571706"/>
                  <a:ext cx="1323356" cy="1150008"/>
                  <a:chOff x="3176614" y="3571706"/>
                  <a:chExt cx="1323356" cy="1150008"/>
                </a:xfrm>
              </p:grpSpPr>
              <p:cxnSp>
                <p:nvCxnSpPr>
                  <p:cNvPr id="216" name="Straight Connector 215"/>
                  <p:cNvCxnSpPr>
                    <a:stCxn id="224" idx="0"/>
                    <a:endCxn id="225" idx="6"/>
                  </p:cNvCxnSpPr>
                  <p:nvPr/>
                </p:nvCxnSpPr>
                <p:spPr>
                  <a:xfrm>
                    <a:off x="3204046" y="4133681"/>
                    <a:ext cx="168376" cy="5429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24" idx="2"/>
                    <a:endCxn id="226" idx="1"/>
                  </p:cNvCxnSpPr>
                  <p:nvPr/>
                </p:nvCxnSpPr>
                <p:spPr>
                  <a:xfrm>
                    <a:off x="3176614" y="4162256"/>
                    <a:ext cx="759734" cy="559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24" idx="2"/>
                    <a:endCxn id="227" idx="1"/>
                  </p:cNvCxnSpPr>
                  <p:nvPr/>
                </p:nvCxnSpPr>
                <p:spPr>
                  <a:xfrm>
                    <a:off x="3176614" y="4162256"/>
                    <a:ext cx="571809" cy="250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24" idx="1"/>
                    <a:endCxn id="228" idx="7"/>
                  </p:cNvCxnSpPr>
                  <p:nvPr/>
                </p:nvCxnSpPr>
                <p:spPr>
                  <a:xfrm>
                    <a:off x="3184649" y="4142050"/>
                    <a:ext cx="818681" cy="21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24" idx="1"/>
                    <a:endCxn id="229" idx="6"/>
                  </p:cNvCxnSpPr>
                  <p:nvPr/>
                </p:nvCxnSpPr>
                <p:spPr>
                  <a:xfrm flipV="1">
                    <a:off x="3184649" y="4133681"/>
                    <a:ext cx="1315321" cy="8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24" idx="0"/>
                    <a:endCxn id="231" idx="6"/>
                  </p:cNvCxnSpPr>
                  <p:nvPr/>
                </p:nvCxnSpPr>
                <p:spPr>
                  <a:xfrm flipV="1">
                    <a:off x="3204046" y="3922987"/>
                    <a:ext cx="772509" cy="21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24" idx="2"/>
                    <a:endCxn id="232" idx="3"/>
                  </p:cNvCxnSpPr>
                  <p:nvPr/>
                </p:nvCxnSpPr>
                <p:spPr>
                  <a:xfrm flipV="1">
                    <a:off x="3176614" y="3887187"/>
                    <a:ext cx="477847" cy="2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24" idx="2"/>
                    <a:endCxn id="230" idx="4"/>
                  </p:cNvCxnSpPr>
                  <p:nvPr/>
                </p:nvCxnSpPr>
                <p:spPr>
                  <a:xfrm flipV="1">
                    <a:off x="3176614" y="3571706"/>
                    <a:ext cx="750943" cy="5905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213" name="Straight Connector 212"/>
              <p:cNvCxnSpPr/>
              <p:nvPr/>
            </p:nvCxnSpPr>
            <p:spPr>
              <a:xfrm>
                <a:off x="3476613" y="6364061"/>
                <a:ext cx="638187" cy="3673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10" name="Straight Connector 209"/>
            <p:cNvCxnSpPr>
              <a:endCxn id="229" idx="0"/>
            </p:cNvCxnSpPr>
            <p:nvPr/>
          </p:nvCxnSpPr>
          <p:spPr>
            <a:xfrm flipV="1">
              <a:off x="5301839" y="5735411"/>
              <a:ext cx="494055" cy="61640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29" idx="0"/>
              <a:endCxn id="230" idx="5"/>
            </p:cNvCxnSpPr>
            <p:nvPr/>
          </p:nvCxnSpPr>
          <p:spPr>
            <a:xfrm flipH="1" flipV="1">
              <a:off x="5270310" y="5193642"/>
              <a:ext cx="525584" cy="54176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0054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2D Gift Wrapping</a:t>
            </a:r>
          </a:p>
        </p:txBody>
      </p:sp>
      <p:sp>
        <p:nvSpPr>
          <p:cNvPr id="3" name="Content Placeholder 2"/>
          <p:cNvSpPr>
            <a:spLocks noGrp="1"/>
          </p:cNvSpPr>
          <p:nvPr>
            <p:ph idx="1"/>
          </p:nvPr>
        </p:nvSpPr>
        <p:spPr>
          <a:xfrm>
            <a:off x="1173163" y="1277938"/>
            <a:ext cx="7772400" cy="4883150"/>
          </a:xfrm>
        </p:spPr>
        <p:txBody>
          <a:bodyPr rtlCol="0">
            <a:normAutofit/>
          </a:bodyPr>
          <a:lstStyle/>
          <a:p>
            <a:pPr eaLnBrk="1" hangingPunct="1">
              <a:spcBef>
                <a:spcPct val="0"/>
              </a:spcBef>
              <a:defRPr/>
            </a:pPr>
            <a:r>
              <a:rPr lang="en-US" sz="2400" dirty="0" smtClean="0"/>
              <a:t>Step 1: </a:t>
            </a:r>
            <a:r>
              <a:rPr lang="en-US" sz="2400" dirty="0" smtClean="0">
                <a:solidFill>
                  <a:srgbClr val="0070C0"/>
                </a:solidFill>
              </a:rPr>
              <a:t>Let p</a:t>
            </a:r>
            <a:r>
              <a:rPr lang="en-US" sz="2400" baseline="-25000" dirty="0" smtClean="0">
                <a:solidFill>
                  <a:srgbClr val="0070C0"/>
                </a:solidFill>
              </a:rPr>
              <a:t>1</a:t>
            </a:r>
            <a:r>
              <a:rPr lang="en-US" sz="2400" dirty="0" smtClean="0">
                <a:solidFill>
                  <a:srgbClr val="0070C0"/>
                </a:solidFill>
              </a:rPr>
              <a:t> be the point with minimum</a:t>
            </a:r>
          </a:p>
          <a:p>
            <a:pPr marL="0" indent="0" eaLnBrk="1" hangingPunct="1">
              <a:spcBef>
                <a:spcPct val="0"/>
              </a:spcBef>
              <a:buFont typeface="Wingdings" pitchFamily="2" charset="2"/>
              <a:buNone/>
              <a:defRPr/>
            </a:pPr>
            <a:r>
              <a:rPr lang="en-US" sz="2400" dirty="0" smtClean="0">
                <a:solidFill>
                  <a:srgbClr val="0070C0"/>
                </a:solidFill>
              </a:rPr>
              <a:t>                 y-coordinate </a:t>
            </a:r>
          </a:p>
          <a:p>
            <a:pPr eaLnBrk="1" hangingPunct="1">
              <a:spcBef>
                <a:spcPct val="0"/>
              </a:spcBef>
              <a:defRPr/>
            </a:pPr>
            <a:r>
              <a:rPr lang="en-US" sz="2400" dirty="0" smtClean="0"/>
              <a:t>Step 2: </a:t>
            </a:r>
            <a:r>
              <a:rPr lang="en-US" sz="2400" dirty="0" smtClean="0">
                <a:solidFill>
                  <a:srgbClr val="0070C0"/>
                </a:solidFill>
              </a:rPr>
              <a:t>Anchor ray at current point </a:t>
            </a:r>
          </a:p>
          <a:p>
            <a:pPr marL="0" indent="0" eaLnBrk="1" hangingPunct="1">
              <a:spcBef>
                <a:spcPct val="0"/>
              </a:spcBef>
              <a:buFont typeface="Wingdings" pitchFamily="2" charset="2"/>
              <a:buNone/>
              <a:defRPr/>
            </a:pPr>
            <a:r>
              <a:rPr lang="en-US" sz="2400" dirty="0" smtClean="0">
                <a:solidFill>
                  <a:srgbClr val="0070C0"/>
                </a:solidFill>
              </a:rPr>
              <a:t>                and rotate to next anchor point</a:t>
            </a:r>
            <a:r>
              <a:rPr lang="en-US" dirty="0" smtClean="0">
                <a:solidFill>
                  <a:srgbClr val="0070C0"/>
                </a:solidFill>
              </a:rPr>
              <a:t>.</a:t>
            </a:r>
          </a:p>
          <a:p>
            <a:pPr eaLnBrk="1" hangingPunct="1">
              <a:spcBef>
                <a:spcPct val="0"/>
              </a:spcBef>
              <a:defRPr/>
            </a:pPr>
            <a:r>
              <a:rPr lang="en-US" dirty="0" smtClean="0">
                <a:solidFill>
                  <a:srgbClr val="0070C0"/>
                </a:solidFill>
              </a:rPr>
              <a:t>	</a:t>
            </a:r>
            <a:r>
              <a:rPr lang="en-US" sz="2400" dirty="0" smtClean="0">
                <a:solidFill>
                  <a:srgbClr val="0070C0"/>
                </a:solidFill>
              </a:rPr>
              <a:t> Repeat step 2</a:t>
            </a:r>
          </a:p>
          <a:p>
            <a:pPr fontAlgn="auto">
              <a:spcAft>
                <a:spcPts val="0"/>
              </a:spcAft>
              <a:buFont typeface="Arial" pitchFamily="34" charset="0"/>
              <a:buChar char="•"/>
              <a:defRPr/>
            </a:pPr>
            <a:endParaRPr lang="en-US" sz="2400" dirty="0"/>
          </a:p>
        </p:txBody>
      </p:sp>
      <p:sp>
        <p:nvSpPr>
          <p:cNvPr id="28" name="Text Box 17"/>
          <p:cNvSpPr txBox="1">
            <a:spLocks noChangeArrowheads="1"/>
          </p:cNvSpPr>
          <p:nvPr/>
        </p:nvSpPr>
        <p:spPr bwMode="auto">
          <a:xfrm>
            <a:off x="6556375" y="5638800"/>
            <a:ext cx="9874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spcBef>
                <a:spcPct val="50000"/>
              </a:spcBef>
              <a:defRPr/>
            </a:pPr>
            <a:r>
              <a:rPr lang="en-US" b="1" dirty="0" smtClean="0">
                <a:solidFill>
                  <a:srgbClr val="FFFF00"/>
                </a:solidFill>
                <a:effectLst>
                  <a:outerShdw blurRad="38100" dist="38100" dir="2700000" algn="tl">
                    <a:srgbClr val="000000"/>
                  </a:outerShdw>
                </a:effectLst>
              </a:rPr>
              <a:t>O(n</a:t>
            </a:r>
            <a:r>
              <a:rPr lang="en-US" b="1" baseline="30000" dirty="0">
                <a:solidFill>
                  <a:srgbClr val="FFFF00"/>
                </a:solidFill>
                <a:effectLst>
                  <a:outerShdw blurRad="38100" dist="38100" dir="2700000" algn="tl">
                    <a:srgbClr val="000000"/>
                  </a:outerShdw>
                </a:effectLst>
              </a:rPr>
              <a:t>2</a:t>
            </a:r>
            <a:r>
              <a:rPr lang="en-US" b="1" dirty="0" smtClean="0">
                <a:solidFill>
                  <a:srgbClr val="FFFF00"/>
                </a:solidFill>
                <a:effectLst>
                  <a:outerShdw blurRad="38100" dist="38100" dir="2700000" algn="tl">
                    <a:srgbClr val="000000"/>
                  </a:outerShdw>
                </a:effectLst>
              </a:rPr>
              <a:t>)</a:t>
            </a:r>
            <a:endParaRPr lang="en-US" b="1" dirty="0">
              <a:solidFill>
                <a:srgbClr val="FFFF00"/>
              </a:solidFill>
              <a:effectLst>
                <a:outerShdw blurRad="38100" dist="38100" dir="2700000" algn="tl">
                  <a:srgbClr val="000000"/>
                </a:outerShdw>
              </a:effectLst>
            </a:endParaRPr>
          </a:p>
        </p:txBody>
      </p:sp>
      <p:sp>
        <p:nvSpPr>
          <p:cNvPr id="215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AE745A-13F2-4090-AC26-E72C3C5584BE}" type="slidenum">
              <a:rPr lang="en-US" sz="1400" smtClean="0">
                <a:latin typeface="Arial" charset="0"/>
              </a:rPr>
              <a:pPr eaLnBrk="1" hangingPunct="1"/>
              <a:t>29</a:t>
            </a:fld>
            <a:endParaRPr lang="en-US" sz="1400" smtClean="0">
              <a:latin typeface="Arial" charset="0"/>
            </a:endParaRPr>
          </a:p>
        </p:txBody>
      </p:sp>
      <p:grpSp>
        <p:nvGrpSpPr>
          <p:cNvPr id="21510" name="Group 1"/>
          <p:cNvGrpSpPr>
            <a:grpSpLocks/>
          </p:cNvGrpSpPr>
          <p:nvPr/>
        </p:nvGrpSpPr>
        <p:grpSpPr bwMode="auto">
          <a:xfrm>
            <a:off x="1355725" y="3573463"/>
            <a:ext cx="5083175" cy="2151062"/>
            <a:chOff x="1055750" y="3539800"/>
            <a:chExt cx="5083175" cy="2151063"/>
          </a:xfrm>
        </p:grpSpPr>
        <p:grpSp>
          <p:nvGrpSpPr>
            <p:cNvPr id="21511" name="Group 28"/>
            <p:cNvGrpSpPr>
              <a:grpSpLocks/>
            </p:cNvGrpSpPr>
            <p:nvPr/>
          </p:nvGrpSpPr>
          <p:grpSpPr bwMode="auto">
            <a:xfrm>
              <a:off x="1174900" y="3539800"/>
              <a:ext cx="4964025" cy="2151063"/>
              <a:chOff x="2405150" y="2209800"/>
              <a:chExt cx="4964025" cy="2151063"/>
            </a:xfrm>
          </p:grpSpPr>
          <p:sp>
            <p:nvSpPr>
              <p:cNvPr id="21513" name="Oval 8"/>
              <p:cNvSpPr>
                <a:spLocks noChangeArrowheads="1"/>
              </p:cNvSpPr>
              <p:nvPr/>
            </p:nvSpPr>
            <p:spPr bwMode="auto">
              <a:xfrm>
                <a:off x="3810000" y="32004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4" name="Oval 9"/>
              <p:cNvSpPr>
                <a:spLocks noChangeArrowheads="1"/>
              </p:cNvSpPr>
              <p:nvPr/>
            </p:nvSpPr>
            <p:spPr bwMode="auto">
              <a:xfrm>
                <a:off x="4724400" y="32766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5" name="Oval 10"/>
              <p:cNvSpPr>
                <a:spLocks noChangeArrowheads="1"/>
              </p:cNvSpPr>
              <p:nvPr/>
            </p:nvSpPr>
            <p:spPr bwMode="auto">
              <a:xfrm>
                <a:off x="4343400" y="35052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6" name="Oval 11"/>
              <p:cNvSpPr>
                <a:spLocks noChangeArrowheads="1"/>
              </p:cNvSpPr>
              <p:nvPr/>
            </p:nvSpPr>
            <p:spPr bwMode="auto">
              <a:xfrm>
                <a:off x="4343400" y="30480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7" name="Text Box 13"/>
              <p:cNvSpPr txBox="1">
                <a:spLocks noChangeArrowheads="1"/>
              </p:cNvSpPr>
              <p:nvPr/>
            </p:nvSpPr>
            <p:spPr bwMode="auto">
              <a:xfrm>
                <a:off x="3870325" y="4024313"/>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t>p</a:t>
                </a:r>
                <a:r>
                  <a:rPr lang="en-US" sz="1600" baseline="-25000"/>
                  <a:t>1</a:t>
                </a:r>
              </a:p>
            </p:txBody>
          </p:sp>
          <p:sp>
            <p:nvSpPr>
              <p:cNvPr id="21518" name="Text Box 14"/>
              <p:cNvSpPr txBox="1">
                <a:spLocks noChangeArrowheads="1"/>
              </p:cNvSpPr>
              <p:nvPr/>
            </p:nvSpPr>
            <p:spPr bwMode="auto">
              <a:xfrm>
                <a:off x="6858000" y="3886200"/>
                <a:ext cx="511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solidFill>
                      <a:srgbClr val="FF0000"/>
                    </a:solidFill>
                  </a:rPr>
                  <a:t>Ray</a:t>
                </a:r>
              </a:p>
            </p:txBody>
          </p:sp>
          <p:sp>
            <p:nvSpPr>
              <p:cNvPr id="21519" name="Line 15"/>
              <p:cNvSpPr>
                <a:spLocks noChangeShapeType="1"/>
              </p:cNvSpPr>
              <p:nvPr/>
            </p:nvSpPr>
            <p:spPr bwMode="auto">
              <a:xfrm flipV="1">
                <a:off x="3962400" y="3200400"/>
                <a:ext cx="2590800" cy="8382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7"/>
              <p:cNvSpPr>
                <a:spLocks noChangeShapeType="1"/>
              </p:cNvSpPr>
              <p:nvPr/>
            </p:nvSpPr>
            <p:spPr bwMode="auto">
              <a:xfrm flipV="1">
                <a:off x="5224550" y="2276300"/>
                <a:ext cx="76200" cy="13716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8"/>
              <p:cNvSpPr>
                <a:spLocks noChangeShapeType="1"/>
              </p:cNvSpPr>
              <p:nvPr/>
            </p:nvSpPr>
            <p:spPr bwMode="auto">
              <a:xfrm flipH="1" flipV="1">
                <a:off x="3048000" y="2514600"/>
                <a:ext cx="2209800" cy="304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20"/>
              <p:cNvSpPr>
                <a:spLocks noChangeShapeType="1"/>
              </p:cNvSpPr>
              <p:nvPr/>
            </p:nvSpPr>
            <p:spPr bwMode="auto">
              <a:xfrm flipH="1">
                <a:off x="2405150" y="2450875"/>
                <a:ext cx="1371600" cy="914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Line 21"/>
              <p:cNvSpPr>
                <a:spLocks noChangeShapeType="1"/>
              </p:cNvSpPr>
              <p:nvPr/>
            </p:nvSpPr>
            <p:spPr bwMode="auto">
              <a:xfrm>
                <a:off x="2629600" y="3203175"/>
                <a:ext cx="1752600" cy="10668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Rectangle 22"/>
              <p:cNvSpPr>
                <a:spLocks noChangeArrowheads="1"/>
              </p:cNvSpPr>
              <p:nvPr/>
            </p:nvSpPr>
            <p:spPr bwMode="auto">
              <a:xfrm>
                <a:off x="2514600" y="2895600"/>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a:t>
                </a:r>
                <a:r>
                  <a:rPr lang="en-US" sz="1600" baseline="-25000"/>
                  <a:t>5</a:t>
                </a:r>
              </a:p>
            </p:txBody>
          </p:sp>
          <p:sp>
            <p:nvSpPr>
              <p:cNvPr id="21525" name="Rectangle 23"/>
              <p:cNvSpPr>
                <a:spLocks noChangeArrowheads="1"/>
              </p:cNvSpPr>
              <p:nvPr/>
            </p:nvSpPr>
            <p:spPr bwMode="auto">
              <a:xfrm>
                <a:off x="3581400" y="2209800"/>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a:t>
                </a:r>
                <a:r>
                  <a:rPr lang="en-US" sz="1600" baseline="-25000"/>
                  <a:t>4</a:t>
                </a:r>
              </a:p>
            </p:txBody>
          </p:sp>
          <p:sp>
            <p:nvSpPr>
              <p:cNvPr id="21526" name="Rectangle 24"/>
              <p:cNvSpPr>
                <a:spLocks noChangeArrowheads="1"/>
              </p:cNvSpPr>
              <p:nvPr/>
            </p:nvSpPr>
            <p:spPr bwMode="auto">
              <a:xfrm>
                <a:off x="5410200" y="2590800"/>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a:t>
                </a:r>
                <a:r>
                  <a:rPr lang="en-US" sz="1600" baseline="-25000"/>
                  <a:t>3</a:t>
                </a:r>
              </a:p>
            </p:txBody>
          </p:sp>
          <p:sp>
            <p:nvSpPr>
              <p:cNvPr id="21527" name="Rectangle 25"/>
              <p:cNvSpPr>
                <a:spLocks noChangeArrowheads="1"/>
              </p:cNvSpPr>
              <p:nvPr/>
            </p:nvSpPr>
            <p:spPr bwMode="auto">
              <a:xfrm>
                <a:off x="5181600" y="3581400"/>
                <a:ext cx="355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a:t>
                </a:r>
                <a:r>
                  <a:rPr lang="en-US" sz="1600" baseline="-25000"/>
                  <a:t>2</a:t>
                </a:r>
              </a:p>
            </p:txBody>
          </p:sp>
        </p:grpSp>
        <p:sp>
          <p:nvSpPr>
            <p:cNvPr id="21512" name="Line 12"/>
            <p:cNvSpPr>
              <a:spLocks noChangeShapeType="1"/>
            </p:cNvSpPr>
            <p:nvPr/>
          </p:nvSpPr>
          <p:spPr bwMode="auto">
            <a:xfrm>
              <a:off x="1055750" y="5351975"/>
              <a:ext cx="45720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527522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p:sp>
        <p:nvSpPr>
          <p:cNvPr id="3" name="Content Placeholder 2"/>
          <p:cNvSpPr>
            <a:spLocks noGrp="1"/>
          </p:cNvSpPr>
          <p:nvPr>
            <p:ph idx="1"/>
          </p:nvPr>
        </p:nvSpPr>
        <p:spPr>
          <a:xfrm>
            <a:off x="152400" y="1295399"/>
            <a:ext cx="7924800" cy="5370513"/>
          </a:xfrm>
        </p:spPr>
        <p:txBody>
          <a:bodyPr/>
          <a:lstStyle/>
          <a:p>
            <a:pPr>
              <a:lnSpc>
                <a:spcPct val="90000"/>
              </a:lnSpc>
              <a:buFontTx/>
              <a:buChar char="•"/>
              <a:defRPr/>
            </a:pPr>
            <a:r>
              <a:rPr lang="en-US" sz="2400" dirty="0"/>
              <a:t>Polygon partitioning is an important preprocessing step for many geometric </a:t>
            </a:r>
            <a:r>
              <a:rPr lang="en-US" sz="2400" dirty="0" smtClean="0"/>
              <a:t>algorithms</a:t>
            </a:r>
          </a:p>
          <a:p>
            <a:pPr>
              <a:lnSpc>
                <a:spcPct val="90000"/>
              </a:lnSpc>
              <a:buFontTx/>
              <a:buChar char="•"/>
              <a:defRPr/>
            </a:pPr>
            <a:endParaRPr lang="en-US" sz="2400" dirty="0" smtClean="0"/>
          </a:p>
          <a:p>
            <a:pPr>
              <a:lnSpc>
                <a:spcPct val="90000"/>
              </a:lnSpc>
              <a:buFontTx/>
              <a:buChar char="•"/>
              <a:defRPr/>
            </a:pPr>
            <a:r>
              <a:rPr lang="en-US" sz="2400" i="1" dirty="0"/>
              <a:t>Partitioning</a:t>
            </a:r>
            <a:r>
              <a:rPr lang="en-US" sz="2400" dirty="0"/>
              <a:t> a polygon means completely dividing the interior into </a:t>
            </a:r>
            <a:r>
              <a:rPr lang="en-US" sz="2400" dirty="0" err="1"/>
              <a:t>nonoverlapping</a:t>
            </a:r>
            <a:r>
              <a:rPr lang="en-US" sz="2400" dirty="0"/>
              <a:t> pieces</a:t>
            </a:r>
            <a:r>
              <a:rPr lang="en-US" sz="2400" dirty="0" smtClean="0"/>
              <a:t>.</a:t>
            </a:r>
          </a:p>
          <a:p>
            <a:pPr>
              <a:lnSpc>
                <a:spcPct val="90000"/>
              </a:lnSpc>
              <a:buFontTx/>
              <a:buChar char="•"/>
              <a:defRPr/>
            </a:pPr>
            <a:endParaRPr lang="en-US" sz="2400" dirty="0" smtClean="0"/>
          </a:p>
          <a:p>
            <a:pPr>
              <a:lnSpc>
                <a:spcPct val="90000"/>
              </a:lnSpc>
              <a:buFontTx/>
              <a:buChar char="•"/>
              <a:defRPr/>
            </a:pPr>
            <a:r>
              <a:rPr lang="en-US" sz="2400" i="1" dirty="0"/>
              <a:t>Covering</a:t>
            </a:r>
            <a:r>
              <a:rPr lang="en-US" sz="2400" dirty="0"/>
              <a:t> a polygon means that our decomposition is permitted to contain mutually overlapping pieces</a:t>
            </a:r>
            <a:r>
              <a:rPr lang="en-US" sz="2400" dirty="0" smtClean="0"/>
              <a:t>.</a:t>
            </a:r>
          </a:p>
          <a:p>
            <a:pPr>
              <a:lnSpc>
                <a:spcPct val="90000"/>
              </a:lnSpc>
              <a:buFontTx/>
              <a:buChar char="•"/>
              <a:defRPr/>
            </a:pPr>
            <a:endParaRPr lang="en-US" sz="2400" dirty="0"/>
          </a:p>
          <a:p>
            <a:pPr>
              <a:lnSpc>
                <a:spcPct val="90000"/>
              </a:lnSpc>
              <a:buFontTx/>
              <a:buChar char="•"/>
              <a:defRPr/>
            </a:pPr>
            <a:r>
              <a:rPr lang="en-US" sz="2400" dirty="0"/>
              <a:t> </a:t>
            </a:r>
            <a:r>
              <a:rPr lang="en-US" sz="2400" dirty="0" smtClean="0"/>
              <a:t>An issue </a:t>
            </a:r>
            <a:r>
              <a:rPr lang="en-US" sz="2400" dirty="0"/>
              <a:t>associated with polygon decomposition is whether we are allowed to add Steiner vertices (either by splitting edges or adding interior points) or whether we are restricted to adding chords between two existing vertices. </a:t>
            </a:r>
            <a:endParaRPr lang="en-US" sz="2400" dirty="0" smtClean="0"/>
          </a:p>
        </p:txBody>
      </p:sp>
      <p:sp>
        <p:nvSpPr>
          <p:cNvPr id="4" name="Date Placeholder 3"/>
          <p:cNvSpPr>
            <a:spLocks noGrp="1"/>
          </p:cNvSpPr>
          <p:nvPr>
            <p:ph type="dt" sz="half" idx="10"/>
          </p:nvPr>
        </p:nvSpPr>
        <p:spPr/>
        <p:txBody>
          <a:bodyPr/>
          <a:lstStyle/>
          <a:p>
            <a:fld id="{892DA319-5928-4B38-B64E-C454FC723523}"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a:t>
            </a:fld>
            <a:endParaRPr lang="en-US"/>
          </a:p>
        </p:txBody>
      </p:sp>
    </p:spTree>
    <p:extLst>
      <p:ext uri="{BB962C8B-B14F-4D97-AF65-F5344CB8AC3E}">
        <p14:creationId xmlns:p14="http://schemas.microsoft.com/office/powerpoint/2010/main" val="1540572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2D Gift Wrapping</a:t>
            </a:r>
          </a:p>
        </p:txBody>
      </p:sp>
      <p:sp>
        <p:nvSpPr>
          <p:cNvPr id="3" name="Content Placeholder 2"/>
          <p:cNvSpPr>
            <a:spLocks noGrp="1"/>
          </p:cNvSpPr>
          <p:nvPr>
            <p:ph idx="1"/>
          </p:nvPr>
        </p:nvSpPr>
        <p:spPr>
          <a:xfrm>
            <a:off x="304801" y="1381125"/>
            <a:ext cx="6032500" cy="1514475"/>
          </a:xfrm>
        </p:spPr>
        <p:txBody>
          <a:bodyPr rtlCol="0">
            <a:normAutofit/>
          </a:bodyPr>
          <a:lstStyle/>
          <a:p>
            <a:pPr fontAlgn="auto">
              <a:spcAft>
                <a:spcPts val="0"/>
              </a:spcAft>
              <a:buFont typeface="Arial" pitchFamily="34" charset="0"/>
              <a:buChar char="•"/>
              <a:defRPr/>
            </a:pPr>
            <a:r>
              <a:rPr lang="en-US" sz="2400" dirty="0" smtClean="0"/>
              <a:t>Assumption: Assume a general position of the points:</a:t>
            </a:r>
          </a:p>
          <a:p>
            <a:pPr lvl="1">
              <a:defRPr/>
            </a:pPr>
            <a:r>
              <a:rPr lang="en-US" dirty="0" smtClean="0"/>
              <a:t>No three points are collinear</a:t>
            </a:r>
          </a:p>
          <a:p>
            <a:pPr lvl="1">
              <a:defRPr/>
            </a:pPr>
            <a:endParaRPr lang="en-US" dirty="0" smtClean="0"/>
          </a:p>
          <a:p>
            <a:pPr lvl="1">
              <a:defRPr/>
            </a:pPr>
            <a:endParaRPr lang="en-US" dirty="0"/>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94074AA-C03B-4B98-A5E2-0108B0495DB3}" type="slidenum">
              <a:rPr lang="en-US" sz="1400" smtClean="0">
                <a:latin typeface="Arial" charset="0"/>
              </a:rPr>
              <a:pPr eaLnBrk="1" hangingPunct="1"/>
              <a:t>30</a:t>
            </a:fld>
            <a:endParaRPr lang="en-US" sz="1400" smtClean="0">
              <a:latin typeface="Arial" charset="0"/>
            </a:endParaRPr>
          </a:p>
        </p:txBody>
      </p:sp>
      <p:sp>
        <p:nvSpPr>
          <p:cNvPr id="2" name="Rectangle 1"/>
          <p:cNvSpPr/>
          <p:nvPr/>
        </p:nvSpPr>
        <p:spPr>
          <a:xfrm>
            <a:off x="228600" y="2743200"/>
            <a:ext cx="6953250" cy="39623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25000"/>
              </a:spcBef>
              <a:defRPr/>
            </a:pPr>
            <a:r>
              <a:rPr lang="en-US" sz="2000" b="1" dirty="0">
                <a:solidFill>
                  <a:srgbClr val="0070C0"/>
                </a:solidFill>
              </a:rPr>
              <a:t>Algorithm</a:t>
            </a:r>
            <a:r>
              <a:rPr lang="en-US" sz="2000" dirty="0">
                <a:solidFill>
                  <a:srgbClr val="0070C0"/>
                </a:solidFill>
              </a:rPr>
              <a:t>: GIFT WRAPPING</a:t>
            </a:r>
          </a:p>
          <a:p>
            <a:pPr>
              <a:lnSpc>
                <a:spcPct val="90000"/>
              </a:lnSpc>
              <a:spcBef>
                <a:spcPct val="25000"/>
              </a:spcBef>
              <a:defRPr/>
            </a:pPr>
            <a:r>
              <a:rPr lang="en-US" sz="2000" dirty="0">
                <a:solidFill>
                  <a:srgbClr val="0070C0"/>
                </a:solidFill>
              </a:rPr>
              <a:t>i</a:t>
            </a:r>
            <a:r>
              <a:rPr lang="en-US" sz="2000" baseline="-25000" dirty="0">
                <a:solidFill>
                  <a:srgbClr val="0070C0"/>
                </a:solidFill>
              </a:rPr>
              <a:t>0</a:t>
            </a:r>
            <a:r>
              <a:rPr lang="en-US" sz="2000" dirty="0">
                <a:solidFill>
                  <a:srgbClr val="0070C0"/>
                </a:solidFill>
              </a:rPr>
              <a:t>  </a:t>
            </a:r>
            <a:r>
              <a:rPr lang="en-US" sz="2000" dirty="0">
                <a:solidFill>
                  <a:srgbClr val="0070C0"/>
                </a:solidFill>
                <a:sym typeface="Wingdings" pitchFamily="2" charset="2"/>
              </a:rPr>
              <a:t></a:t>
            </a:r>
            <a:r>
              <a:rPr lang="en-US" sz="2000" dirty="0">
                <a:solidFill>
                  <a:srgbClr val="0070C0"/>
                </a:solidFill>
              </a:rPr>
              <a:t>  index of the lowest point</a:t>
            </a:r>
          </a:p>
          <a:p>
            <a:pPr>
              <a:lnSpc>
                <a:spcPct val="90000"/>
              </a:lnSpc>
              <a:spcBef>
                <a:spcPct val="25000"/>
              </a:spcBef>
              <a:defRPr/>
            </a:pPr>
            <a:r>
              <a:rPr lang="en-US" sz="2000" dirty="0" err="1">
                <a:solidFill>
                  <a:srgbClr val="0070C0"/>
                </a:solidFill>
              </a:rPr>
              <a:t>i</a:t>
            </a:r>
            <a:r>
              <a:rPr lang="en-US" sz="2000" dirty="0">
                <a:solidFill>
                  <a:srgbClr val="0070C0"/>
                </a:solidFill>
              </a:rPr>
              <a:t>  </a:t>
            </a:r>
            <a:r>
              <a:rPr lang="en-US" sz="2000" dirty="0">
                <a:solidFill>
                  <a:srgbClr val="0070C0"/>
                </a:solidFill>
                <a:sym typeface="Wingdings" pitchFamily="2" charset="2"/>
              </a:rPr>
              <a:t></a:t>
            </a:r>
            <a:r>
              <a:rPr lang="en-US" sz="2000" dirty="0">
                <a:solidFill>
                  <a:srgbClr val="0070C0"/>
                </a:solidFill>
              </a:rPr>
              <a:t>  i</a:t>
            </a:r>
            <a:r>
              <a:rPr lang="en-US" sz="2000" baseline="-25000" dirty="0">
                <a:solidFill>
                  <a:srgbClr val="0070C0"/>
                </a:solidFill>
              </a:rPr>
              <a:t>0</a:t>
            </a:r>
            <a:endParaRPr lang="en-US" sz="2000" dirty="0">
              <a:solidFill>
                <a:srgbClr val="0070C0"/>
              </a:solidFill>
            </a:endParaRPr>
          </a:p>
          <a:p>
            <a:pPr>
              <a:lnSpc>
                <a:spcPct val="90000"/>
              </a:lnSpc>
              <a:defRPr/>
            </a:pPr>
            <a:r>
              <a:rPr lang="en-US" sz="2000" dirty="0">
                <a:solidFill>
                  <a:srgbClr val="0070C0"/>
                </a:solidFill>
              </a:rPr>
              <a:t>repeat</a:t>
            </a:r>
          </a:p>
          <a:p>
            <a:pPr>
              <a:lnSpc>
                <a:spcPct val="90000"/>
              </a:lnSpc>
              <a:defRPr/>
            </a:pPr>
            <a:r>
              <a:rPr lang="en-US" sz="2000" dirty="0">
                <a:solidFill>
                  <a:srgbClr val="0070C0"/>
                </a:solidFill>
              </a:rPr>
              <a:t>       for each j ≠  </a:t>
            </a:r>
            <a:r>
              <a:rPr lang="en-US" sz="2000" dirty="0" err="1">
                <a:solidFill>
                  <a:srgbClr val="0070C0"/>
                </a:solidFill>
              </a:rPr>
              <a:t>i</a:t>
            </a:r>
            <a:r>
              <a:rPr lang="en-US" sz="2000" dirty="0">
                <a:solidFill>
                  <a:srgbClr val="0070C0"/>
                </a:solidFill>
              </a:rPr>
              <a:t> do</a:t>
            </a:r>
          </a:p>
          <a:p>
            <a:pPr>
              <a:lnSpc>
                <a:spcPct val="90000"/>
              </a:lnSpc>
              <a:defRPr/>
            </a:pPr>
            <a:r>
              <a:rPr lang="en-US" sz="2000" dirty="0">
                <a:solidFill>
                  <a:srgbClr val="0070C0"/>
                </a:solidFill>
              </a:rPr>
              <a:t>      Compute counterclockwise angle </a:t>
            </a:r>
            <a:r>
              <a:rPr lang="en-US" sz="2000" dirty="0">
                <a:solidFill>
                  <a:srgbClr val="0070C0"/>
                </a:solidFill>
                <a:latin typeface="Symbol" pitchFamily="18" charset="2"/>
              </a:rPr>
              <a:t>q</a:t>
            </a:r>
            <a:r>
              <a:rPr lang="en-US" sz="2000" dirty="0">
                <a:solidFill>
                  <a:srgbClr val="0070C0"/>
                </a:solidFill>
              </a:rPr>
              <a:t> from previous hull edge</a:t>
            </a:r>
          </a:p>
          <a:p>
            <a:pPr>
              <a:lnSpc>
                <a:spcPct val="90000"/>
              </a:lnSpc>
              <a:defRPr/>
            </a:pPr>
            <a:r>
              <a:rPr lang="en-US" sz="2000" dirty="0">
                <a:solidFill>
                  <a:srgbClr val="0070C0"/>
                </a:solidFill>
              </a:rPr>
              <a:t>       k  </a:t>
            </a:r>
            <a:r>
              <a:rPr lang="en-US" sz="2000" dirty="0">
                <a:solidFill>
                  <a:srgbClr val="0070C0"/>
                </a:solidFill>
                <a:sym typeface="Wingdings" pitchFamily="2" charset="2"/>
              </a:rPr>
              <a:t></a:t>
            </a:r>
            <a:r>
              <a:rPr lang="en-US" sz="2000" dirty="0">
                <a:solidFill>
                  <a:srgbClr val="0070C0"/>
                </a:solidFill>
              </a:rPr>
              <a:t>     index of point with smallest </a:t>
            </a:r>
            <a:r>
              <a:rPr lang="en-US" sz="2000" dirty="0">
                <a:solidFill>
                  <a:srgbClr val="0070C0"/>
                </a:solidFill>
                <a:latin typeface="Symbol" pitchFamily="18" charset="2"/>
              </a:rPr>
              <a:t>q</a:t>
            </a:r>
            <a:endParaRPr lang="en-US" sz="2000" dirty="0">
              <a:solidFill>
                <a:srgbClr val="0070C0"/>
              </a:solidFill>
            </a:endParaRPr>
          </a:p>
          <a:p>
            <a:pPr>
              <a:lnSpc>
                <a:spcPct val="90000"/>
              </a:lnSpc>
              <a:defRPr/>
            </a:pPr>
            <a:r>
              <a:rPr lang="en-US" sz="2000" dirty="0">
                <a:solidFill>
                  <a:srgbClr val="0070C0"/>
                </a:solidFill>
              </a:rPr>
              <a:t>       Output (p</a:t>
            </a:r>
            <a:r>
              <a:rPr lang="en-US" sz="2000" baseline="-25000" dirty="0">
                <a:solidFill>
                  <a:srgbClr val="0070C0"/>
                </a:solidFill>
              </a:rPr>
              <a:t>i </a:t>
            </a:r>
            <a:r>
              <a:rPr lang="en-US" sz="2000" dirty="0">
                <a:solidFill>
                  <a:srgbClr val="0070C0"/>
                </a:solidFill>
              </a:rPr>
              <a:t>, </a:t>
            </a:r>
            <a:r>
              <a:rPr lang="en-US" sz="2000" dirty="0" err="1">
                <a:solidFill>
                  <a:srgbClr val="0070C0"/>
                </a:solidFill>
              </a:rPr>
              <a:t>p</a:t>
            </a:r>
            <a:r>
              <a:rPr lang="en-US" sz="2000" baseline="-25000" dirty="0" err="1">
                <a:solidFill>
                  <a:srgbClr val="0070C0"/>
                </a:solidFill>
              </a:rPr>
              <a:t>k</a:t>
            </a:r>
            <a:r>
              <a:rPr lang="en-US" sz="2000" dirty="0">
                <a:solidFill>
                  <a:srgbClr val="0070C0"/>
                </a:solidFill>
              </a:rPr>
              <a:t>) as a hull edge</a:t>
            </a:r>
          </a:p>
          <a:p>
            <a:pPr>
              <a:lnSpc>
                <a:spcPct val="90000"/>
              </a:lnSpc>
              <a:defRPr/>
            </a:pPr>
            <a:r>
              <a:rPr lang="en-US" sz="2000" dirty="0">
                <a:solidFill>
                  <a:srgbClr val="0070C0"/>
                </a:solidFill>
              </a:rPr>
              <a:t>       </a:t>
            </a:r>
            <a:r>
              <a:rPr lang="en-US" sz="2000" dirty="0" err="1">
                <a:solidFill>
                  <a:srgbClr val="0070C0"/>
                </a:solidFill>
              </a:rPr>
              <a:t>i</a:t>
            </a:r>
            <a:r>
              <a:rPr lang="en-US" sz="2000" dirty="0">
                <a:solidFill>
                  <a:srgbClr val="0070C0"/>
                </a:solidFill>
              </a:rPr>
              <a:t>  </a:t>
            </a:r>
            <a:r>
              <a:rPr lang="en-US" sz="2000" dirty="0">
                <a:solidFill>
                  <a:srgbClr val="0070C0"/>
                </a:solidFill>
                <a:sym typeface="Wingdings" pitchFamily="2" charset="2"/>
              </a:rPr>
              <a:t></a:t>
            </a:r>
            <a:r>
              <a:rPr lang="en-US" sz="2000" dirty="0">
                <a:solidFill>
                  <a:srgbClr val="0070C0"/>
                </a:solidFill>
              </a:rPr>
              <a:t>   k</a:t>
            </a:r>
          </a:p>
          <a:p>
            <a:pPr>
              <a:lnSpc>
                <a:spcPct val="90000"/>
              </a:lnSpc>
              <a:defRPr/>
            </a:pPr>
            <a:r>
              <a:rPr lang="en-US" sz="2000" dirty="0">
                <a:solidFill>
                  <a:srgbClr val="0070C0"/>
                </a:solidFill>
              </a:rPr>
              <a:t>until </a:t>
            </a:r>
            <a:r>
              <a:rPr lang="en-US" sz="2000" dirty="0" err="1">
                <a:solidFill>
                  <a:srgbClr val="0070C0"/>
                </a:solidFill>
              </a:rPr>
              <a:t>i</a:t>
            </a:r>
            <a:r>
              <a:rPr lang="en-US" sz="2000" dirty="0">
                <a:solidFill>
                  <a:srgbClr val="0070C0"/>
                </a:solidFill>
              </a:rPr>
              <a:t> =  i</a:t>
            </a:r>
            <a:r>
              <a:rPr lang="en-US" sz="2000" baseline="-25000" dirty="0">
                <a:solidFill>
                  <a:srgbClr val="0070C0"/>
                </a:solidFill>
              </a:rPr>
              <a:t>0</a:t>
            </a:r>
          </a:p>
        </p:txBody>
      </p:sp>
      <p:grpSp>
        <p:nvGrpSpPr>
          <p:cNvPr id="22532" name="Group 4"/>
          <p:cNvGrpSpPr>
            <a:grpSpLocks/>
          </p:cNvGrpSpPr>
          <p:nvPr/>
        </p:nvGrpSpPr>
        <p:grpSpPr bwMode="auto">
          <a:xfrm>
            <a:off x="5638800" y="304800"/>
            <a:ext cx="2424112" cy="2041525"/>
            <a:chOff x="3851" y="1369"/>
            <a:chExt cx="1527" cy="1286"/>
          </a:xfrm>
        </p:grpSpPr>
        <p:sp>
          <p:nvSpPr>
            <p:cNvPr id="6" name="Oval 5"/>
            <p:cNvSpPr>
              <a:spLocks noChangeArrowheads="1"/>
            </p:cNvSpPr>
            <p:nvPr/>
          </p:nvSpPr>
          <p:spPr bwMode="auto">
            <a:xfrm>
              <a:off x="4509" y="2555"/>
              <a:ext cx="89" cy="100"/>
            </a:xfrm>
            <a:prstGeom prst="ellipse">
              <a:avLst/>
            </a:prstGeom>
            <a:solidFill>
              <a:srgbClr val="00FF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7" name="Oval 6"/>
            <p:cNvSpPr>
              <a:spLocks noChangeArrowheads="1"/>
            </p:cNvSpPr>
            <p:nvPr/>
          </p:nvSpPr>
          <p:spPr bwMode="auto">
            <a:xfrm>
              <a:off x="3937" y="2420"/>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8" name="Oval 7"/>
            <p:cNvSpPr>
              <a:spLocks noChangeArrowheads="1"/>
            </p:cNvSpPr>
            <p:nvPr/>
          </p:nvSpPr>
          <p:spPr bwMode="auto">
            <a:xfrm>
              <a:off x="3851" y="1843"/>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9" name="Oval 8"/>
            <p:cNvSpPr>
              <a:spLocks noChangeArrowheads="1"/>
            </p:cNvSpPr>
            <p:nvPr/>
          </p:nvSpPr>
          <p:spPr bwMode="auto">
            <a:xfrm>
              <a:off x="4899" y="2227"/>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0" name="Oval 9"/>
            <p:cNvSpPr>
              <a:spLocks noChangeArrowheads="1"/>
            </p:cNvSpPr>
            <p:nvPr/>
          </p:nvSpPr>
          <p:spPr bwMode="auto">
            <a:xfrm>
              <a:off x="4639" y="1369"/>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1" name="Oval 10"/>
            <p:cNvSpPr>
              <a:spLocks noChangeArrowheads="1"/>
            </p:cNvSpPr>
            <p:nvPr/>
          </p:nvSpPr>
          <p:spPr bwMode="auto">
            <a:xfrm>
              <a:off x="4291" y="2220"/>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2" name="Oval 11"/>
            <p:cNvSpPr>
              <a:spLocks noChangeArrowheads="1"/>
            </p:cNvSpPr>
            <p:nvPr/>
          </p:nvSpPr>
          <p:spPr bwMode="auto">
            <a:xfrm>
              <a:off x="5118" y="1450"/>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3" name="Oval 12"/>
            <p:cNvSpPr>
              <a:spLocks noChangeArrowheads="1"/>
            </p:cNvSpPr>
            <p:nvPr/>
          </p:nvSpPr>
          <p:spPr bwMode="auto">
            <a:xfrm>
              <a:off x="4661" y="1878"/>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4" name="Oval 13"/>
            <p:cNvSpPr>
              <a:spLocks noChangeArrowheads="1"/>
            </p:cNvSpPr>
            <p:nvPr/>
          </p:nvSpPr>
          <p:spPr bwMode="auto">
            <a:xfrm>
              <a:off x="5150" y="1802"/>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5" name="Oval 14"/>
            <p:cNvSpPr>
              <a:spLocks noChangeArrowheads="1"/>
            </p:cNvSpPr>
            <p:nvPr/>
          </p:nvSpPr>
          <p:spPr bwMode="auto">
            <a:xfrm>
              <a:off x="4335" y="1603"/>
              <a:ext cx="89" cy="1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lgn="ctr">
                <a:defRPr/>
              </a:pPr>
              <a:endParaRPr lang="en-US">
                <a:effectLst>
                  <a:outerShdw blurRad="38100" dist="38100" dir="2700000" algn="tl">
                    <a:srgbClr val="000000"/>
                  </a:outerShdw>
                </a:effectLst>
              </a:endParaRPr>
            </a:p>
          </p:txBody>
        </p:sp>
        <p:sp>
          <p:nvSpPr>
            <p:cNvPr id="16" name="Line 15"/>
            <p:cNvSpPr>
              <a:spLocks noChangeShapeType="1"/>
            </p:cNvSpPr>
            <p:nvPr/>
          </p:nvSpPr>
          <p:spPr bwMode="auto">
            <a:xfrm>
              <a:off x="3989" y="2478"/>
              <a:ext cx="556" cy="12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17" name="Line 16"/>
            <p:cNvSpPr>
              <a:spLocks noChangeShapeType="1"/>
            </p:cNvSpPr>
            <p:nvPr/>
          </p:nvSpPr>
          <p:spPr bwMode="auto">
            <a:xfrm>
              <a:off x="4323" y="2278"/>
              <a:ext cx="222" cy="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18" name="Line 17"/>
            <p:cNvSpPr>
              <a:spLocks noChangeShapeType="1"/>
            </p:cNvSpPr>
            <p:nvPr/>
          </p:nvSpPr>
          <p:spPr bwMode="auto">
            <a:xfrm>
              <a:off x="3889" y="1933"/>
              <a:ext cx="656" cy="6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19" name="Line 18"/>
            <p:cNvSpPr>
              <a:spLocks noChangeShapeType="1"/>
            </p:cNvSpPr>
            <p:nvPr/>
          </p:nvSpPr>
          <p:spPr bwMode="auto">
            <a:xfrm>
              <a:off x="4389" y="1667"/>
              <a:ext cx="156" cy="9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0" name="Line 19"/>
            <p:cNvSpPr>
              <a:spLocks noChangeShapeType="1"/>
            </p:cNvSpPr>
            <p:nvPr/>
          </p:nvSpPr>
          <p:spPr bwMode="auto">
            <a:xfrm flipH="1">
              <a:off x="4556" y="1933"/>
              <a:ext cx="133" cy="6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1" name="Line 20"/>
            <p:cNvSpPr>
              <a:spLocks noChangeShapeType="1"/>
            </p:cNvSpPr>
            <p:nvPr/>
          </p:nvSpPr>
          <p:spPr bwMode="auto">
            <a:xfrm flipH="1">
              <a:off x="4567" y="2278"/>
              <a:ext cx="378" cy="3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2" name="Line 21"/>
            <p:cNvSpPr>
              <a:spLocks noChangeShapeType="1"/>
            </p:cNvSpPr>
            <p:nvPr/>
          </p:nvSpPr>
          <p:spPr bwMode="auto">
            <a:xfrm flipH="1">
              <a:off x="4556" y="1855"/>
              <a:ext cx="634" cy="7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3" name="Line 22"/>
            <p:cNvSpPr>
              <a:spLocks noChangeShapeType="1"/>
            </p:cNvSpPr>
            <p:nvPr/>
          </p:nvSpPr>
          <p:spPr bwMode="auto">
            <a:xfrm flipH="1">
              <a:off x="4534" y="1433"/>
              <a:ext cx="144" cy="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4" name="Line 23"/>
            <p:cNvSpPr>
              <a:spLocks noChangeShapeType="1"/>
            </p:cNvSpPr>
            <p:nvPr/>
          </p:nvSpPr>
          <p:spPr bwMode="auto">
            <a:xfrm flipV="1">
              <a:off x="4545" y="1511"/>
              <a:ext cx="622" cy="10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5" name="Line 24"/>
            <p:cNvSpPr>
              <a:spLocks noChangeShapeType="1"/>
            </p:cNvSpPr>
            <p:nvPr/>
          </p:nvSpPr>
          <p:spPr bwMode="auto">
            <a:xfrm>
              <a:off x="3901" y="2611"/>
              <a:ext cx="1477"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defRPr/>
              </a:pPr>
              <a:endParaRPr lang="en-US"/>
            </a:p>
          </p:txBody>
        </p:sp>
        <p:sp>
          <p:nvSpPr>
            <p:cNvPr id="26" name="Text Box 25"/>
            <p:cNvSpPr txBox="1">
              <a:spLocks noChangeArrowheads="1"/>
            </p:cNvSpPr>
            <p:nvPr/>
          </p:nvSpPr>
          <p:spPr bwMode="auto">
            <a:xfrm>
              <a:off x="4823" y="232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a:lstStyle>
            <a:p>
              <a:pPr>
                <a:spcBef>
                  <a:spcPct val="50000"/>
                </a:spcBef>
                <a:defRPr/>
              </a:pPr>
              <a:r>
                <a:rPr lang="en-US">
                  <a:effectLst>
                    <a:outerShdw blurRad="38100" dist="38100" dir="2700000" algn="tl">
                      <a:srgbClr val="000000"/>
                    </a:outerShdw>
                  </a:effectLst>
                  <a:latin typeface="Symbol" pitchFamily="18" charset="2"/>
                </a:rPr>
                <a:t>q</a:t>
              </a:r>
              <a:endParaRPr lang="en-US">
                <a:effectLst>
                  <a:outerShdw blurRad="38100" dist="38100" dir="2700000" algn="tl">
                    <a:srgbClr val="000000"/>
                  </a:outerShdw>
                </a:effectLst>
              </a:endParaRPr>
            </a:p>
          </p:txBody>
        </p:sp>
      </p:grpSp>
    </p:spTree>
    <p:extLst>
      <p:ext uri="{BB962C8B-B14F-4D97-AF65-F5344CB8AC3E}">
        <p14:creationId xmlns:p14="http://schemas.microsoft.com/office/powerpoint/2010/main" val="2217755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Gift Wrapping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0200"/>
                <a:ext cx="8305800" cy="5029200"/>
              </a:xfrm>
            </p:spPr>
            <p:txBody>
              <a:bodyPr>
                <a:normAutofit/>
              </a:bodyPr>
              <a:lstStyle/>
              <a:p>
                <a:r>
                  <a:rPr lang="en-US" dirty="0"/>
                  <a:t>Since the algorithm spends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dirty="0" smtClean="0">
                        <a:latin typeface="Cambria Math"/>
                      </a:rPr>
                      <m:t>)</m:t>
                    </m:r>
                  </m:oMath>
                </a14:m>
                <a:r>
                  <a:rPr lang="en-US" dirty="0"/>
                  <a:t> time for each convex hull vertex, the worst-case running </a:t>
                </a:r>
                <a:r>
                  <a:rPr lang="en-US" dirty="0" smtClean="0"/>
                  <a:t>time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𝑛</m:t>
                    </m:r>
                    <m:r>
                      <a:rPr lang="en-US" i="1" baseline="30000" dirty="0">
                        <a:latin typeface="Cambria Math"/>
                      </a:rPr>
                      <m:t>2</m:t>
                    </m:r>
                    <m:r>
                      <a:rPr lang="en-US" i="1" dirty="0">
                        <a:latin typeface="Cambria Math"/>
                      </a:rPr>
                      <m:t>)</m:t>
                    </m:r>
                  </m:oMath>
                </a14:m>
                <a:r>
                  <a:rPr lang="en-US" dirty="0"/>
                  <a:t>. </a:t>
                </a:r>
                <a:endParaRPr lang="en-US" dirty="0" smtClean="0"/>
              </a:p>
              <a:p>
                <a:endParaRPr lang="en-US" dirty="0" smtClean="0"/>
              </a:p>
              <a:p>
                <a:r>
                  <a:rPr lang="en-US" dirty="0" smtClean="0"/>
                  <a:t>However</a:t>
                </a:r>
                <a:r>
                  <a:rPr lang="en-US" dirty="0"/>
                  <a:t>, this </a:t>
                </a:r>
                <a:r>
                  <a:rPr lang="en-US" dirty="0" smtClean="0"/>
                  <a:t>naive </a:t>
                </a:r>
                <a:r>
                  <a:rPr lang="en-US" dirty="0"/>
                  <a:t>analysis hides the fact that if the convex hull has very few vertices</a:t>
                </a:r>
                <a:r>
                  <a:rPr lang="en-US" dirty="0" smtClean="0"/>
                  <a:t>, Jarvis's </a:t>
                </a:r>
                <a:r>
                  <a:rPr lang="en-US" dirty="0"/>
                  <a:t>march is extremely fast. </a:t>
                </a:r>
                <a:endParaRPr lang="en-US" dirty="0" smtClean="0"/>
              </a:p>
              <a:p>
                <a:endParaRPr lang="en-US" dirty="0" smtClean="0"/>
              </a:p>
              <a:p>
                <a:r>
                  <a:rPr lang="en-US" dirty="0" smtClean="0"/>
                  <a:t>A </a:t>
                </a:r>
                <a:r>
                  <a:rPr lang="en-US" dirty="0"/>
                  <a:t>better way to write the running time is </a:t>
                </a:r>
                <a14:m>
                  <m:oMath xmlns:m="http://schemas.openxmlformats.org/officeDocument/2006/math">
                    <m:r>
                      <a:rPr lang="en-US" i="1" dirty="0" smtClean="0">
                        <a:latin typeface="Cambria Math"/>
                      </a:rPr>
                      <m:t>𝑂</m:t>
                    </m:r>
                    <m:r>
                      <a:rPr lang="en-US" i="1" dirty="0" smtClean="0">
                        <a:latin typeface="Cambria Math"/>
                      </a:rPr>
                      <m:t>(</m:t>
                    </m:r>
                    <m:r>
                      <a:rPr lang="en-US" i="1" dirty="0" err="1">
                        <a:latin typeface="Cambria Math"/>
                      </a:rPr>
                      <m:t>𝑛h</m:t>
                    </m:r>
                    <m:r>
                      <a:rPr lang="en-US" i="1" dirty="0">
                        <a:latin typeface="Cambria Math"/>
                      </a:rPr>
                      <m:t>)</m:t>
                    </m:r>
                  </m:oMath>
                </a14:m>
                <a:r>
                  <a:rPr lang="en-US" dirty="0"/>
                  <a:t>, where h is </a:t>
                </a:r>
                <a:r>
                  <a:rPr lang="en-US" dirty="0" smtClean="0"/>
                  <a:t>the number </a:t>
                </a:r>
                <a:r>
                  <a:rPr lang="en-US" dirty="0"/>
                  <a:t>of convex hull vertices. </a:t>
                </a:r>
                <a:endParaRPr lang="en-US" dirty="0" smtClean="0"/>
              </a:p>
              <a:p>
                <a:endParaRPr lang="en-US" dirty="0" smtClean="0"/>
              </a:p>
              <a:p>
                <a:r>
                  <a:rPr lang="en-US" dirty="0" smtClean="0"/>
                  <a:t>In </a:t>
                </a:r>
                <a:r>
                  <a:rPr lang="en-US" dirty="0"/>
                  <a:t>the worst case, h = n, and we get our old O(n</a:t>
                </a:r>
                <a:r>
                  <a:rPr lang="en-US" baseline="30000" dirty="0"/>
                  <a:t>2</a:t>
                </a:r>
                <a:r>
                  <a:rPr lang="en-US" dirty="0"/>
                  <a:t>) time </a:t>
                </a:r>
                <a:r>
                  <a:rPr lang="en-US" dirty="0" smtClean="0"/>
                  <a:t>bound</a:t>
                </a:r>
              </a:p>
              <a:p>
                <a:endParaRPr lang="en-US" dirty="0"/>
              </a:p>
              <a:p>
                <a:r>
                  <a:rPr lang="en-US" dirty="0" smtClean="0"/>
                  <a:t>Computational </a:t>
                </a:r>
                <a:r>
                  <a:rPr lang="en-US" dirty="0"/>
                  <a:t>geometers </a:t>
                </a:r>
                <a:r>
                  <a:rPr lang="en-US" dirty="0" smtClean="0"/>
                  <a:t>call this </a:t>
                </a:r>
                <a:r>
                  <a:rPr lang="en-US" dirty="0"/>
                  <a:t>an output-sensitive algorithm; the smaller the output, the faster the algorithm</a:t>
                </a:r>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0200"/>
                <a:ext cx="8305800" cy="5029200"/>
              </a:xfrm>
              <a:blipFill rotWithShape="1">
                <a:blip r:embed="rId2"/>
                <a:stretch>
                  <a:fillRect t="-727" r="-1027" b="-145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dirty="0" smtClean="0"/>
              <a:t>V. </a:t>
            </a:r>
            <a:r>
              <a:rPr lang="en-US" dirty="0" err="1" smtClean="0"/>
              <a:t>Korzhova</a:t>
            </a:r>
            <a:endParaRPr lang="en-US" dirty="0"/>
          </a:p>
        </p:txBody>
      </p:sp>
      <p:sp>
        <p:nvSpPr>
          <p:cNvPr id="6" name="Slide Number Placeholder 5"/>
          <p:cNvSpPr>
            <a:spLocks noGrp="1"/>
          </p:cNvSpPr>
          <p:nvPr>
            <p:ph type="sldNum" sz="quarter" idx="12"/>
          </p:nvPr>
        </p:nvSpPr>
        <p:spPr/>
        <p:txBody>
          <a:bodyPr/>
          <a:lstStyle/>
          <a:p>
            <a:fld id="{AAF71A22-6AF9-45E5-860F-5B8201FC6F3F}" type="slidenum">
              <a:rPr lang="en-US" smtClean="0"/>
              <a:t>31</a:t>
            </a:fld>
            <a:endParaRPr lang="en-US"/>
          </a:p>
        </p:txBody>
      </p:sp>
    </p:spTree>
    <p:extLst>
      <p:ext uri="{BB962C8B-B14F-4D97-AF65-F5344CB8AC3E}">
        <p14:creationId xmlns:p14="http://schemas.microsoft.com/office/powerpoint/2010/main" val="3213150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Gift Wrapping</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Start </a:t>
                </a:r>
                <a:r>
                  <a:rPr lang="en-US" dirty="0"/>
                  <a:t>with bottom point </a:t>
                </a:r>
                <a14:m>
                  <m:oMath xmlns:m="http://schemas.openxmlformats.org/officeDocument/2006/math">
                    <m:r>
                      <a:rPr lang="en-US" i="1" dirty="0" smtClean="0">
                        <a:latin typeface="Cambria Math"/>
                      </a:rPr>
                      <m:t>𝑝</m:t>
                    </m:r>
                  </m:oMath>
                </a14:m>
                <a:r>
                  <a:rPr lang="en-US" dirty="0"/>
                  <a:t>. </a:t>
                </a:r>
              </a:p>
              <a:p>
                <a:r>
                  <a:rPr lang="en-US" dirty="0" smtClean="0"/>
                  <a:t>Angularly </a:t>
                </a:r>
                <a:r>
                  <a:rPr lang="en-US" dirty="0"/>
                  <a:t>sort all points around </a:t>
                </a:r>
                <a14:m>
                  <m:oMath xmlns:m="http://schemas.openxmlformats.org/officeDocument/2006/math">
                    <m:r>
                      <a:rPr lang="en-US" i="1" dirty="0" smtClean="0">
                        <a:latin typeface="Cambria Math"/>
                      </a:rPr>
                      <m:t>𝑝</m:t>
                    </m:r>
                  </m:oMath>
                </a14:m>
                <a:r>
                  <a:rPr lang="en-US" dirty="0"/>
                  <a:t>. </a:t>
                </a:r>
              </a:p>
              <a:p>
                <a:r>
                  <a:rPr lang="en-US" dirty="0" smtClean="0"/>
                  <a:t>Point </a:t>
                </a:r>
                <a:r>
                  <a:rPr lang="en-US" dirty="0"/>
                  <a:t>a with smallest angle is on CH. </a:t>
                </a:r>
              </a:p>
              <a:p>
                <a:r>
                  <a:rPr lang="en-US" dirty="0" smtClean="0"/>
                  <a:t>Repeat </a:t>
                </a:r>
                <a:r>
                  <a:rPr lang="en-US" dirty="0"/>
                  <a:t>algorithm at </a:t>
                </a:r>
                <a14:m>
                  <m:oMath xmlns:m="http://schemas.openxmlformats.org/officeDocument/2006/math">
                    <m:r>
                      <a:rPr lang="en-US" i="1" dirty="0" smtClean="0">
                        <a:latin typeface="Cambria Math"/>
                      </a:rPr>
                      <m:t>𝑎</m:t>
                    </m:r>
                  </m:oMath>
                </a14:m>
                <a:r>
                  <a:rPr lang="en-US" dirty="0"/>
                  <a:t>. </a:t>
                </a:r>
              </a:p>
              <a:p>
                <a:r>
                  <a:rPr lang="en-US" dirty="0" smtClean="0"/>
                  <a:t>Complexity </a:t>
                </a:r>
                <a14:m>
                  <m:oMath xmlns:m="http://schemas.openxmlformats.org/officeDocument/2006/math">
                    <m:r>
                      <a:rPr lang="en-US" i="1" dirty="0" smtClean="0">
                        <a:latin typeface="Cambria Math"/>
                      </a:rPr>
                      <m:t>𝑂</m:t>
                    </m:r>
                    <m:r>
                      <a:rPr lang="en-US" i="1" dirty="0" smtClean="0">
                        <a:latin typeface="Cambria Math"/>
                      </a:rPr>
                      <m:t>(</m:t>
                    </m:r>
                    <m:r>
                      <a:rPr lang="en-US" i="1" dirty="0" err="1">
                        <a:latin typeface="Cambria Math"/>
                      </a:rPr>
                      <m:t>𝑁h</m:t>
                    </m:r>
                    <m:r>
                      <a:rPr lang="en-US" i="1" dirty="0">
                        <a:latin typeface="Cambria Math"/>
                      </a:rPr>
                      <m:t>); 3 ≤ </m:t>
                    </m:r>
                    <m:r>
                      <a:rPr lang="en-US" i="1" dirty="0">
                        <a:latin typeface="Cambria Math"/>
                      </a:rPr>
                      <m:t>h</m:t>
                    </m:r>
                    <m:r>
                      <a:rPr lang="en-US" i="1" dirty="0">
                        <a:latin typeface="Cambria Math"/>
                      </a:rPr>
                      <m:t> = |</m:t>
                    </m:r>
                    <m:r>
                      <a:rPr lang="en-US" i="1" dirty="0">
                        <a:latin typeface="Cambria Math"/>
                      </a:rPr>
                      <m:t>𝐶𝐻</m:t>
                    </m:r>
                    <m:r>
                      <a:rPr lang="en-US" i="1" dirty="0">
                        <a:latin typeface="Cambria Math"/>
                      </a:rPr>
                      <m:t>| ≤ </m:t>
                    </m:r>
                    <m:r>
                      <a:rPr lang="en-US" i="1" dirty="0">
                        <a:latin typeface="Cambria Math"/>
                      </a:rPr>
                      <m:t>𝑁</m:t>
                    </m:r>
                    <m:r>
                      <a:rPr lang="en-US" i="1" dirty="0">
                        <a:latin typeface="Cambria Math"/>
                      </a:rPr>
                      <m:t>. </m:t>
                    </m:r>
                  </m:oMath>
                </a14:m>
                <a:r>
                  <a:rPr lang="en-US" dirty="0"/>
                  <a:t>Worst case </a:t>
                </a:r>
                <a14:m>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a:rPr>
                        </m:ctrlPr>
                      </m:sSupPr>
                      <m:e>
                        <m:r>
                          <a:rPr lang="en-US" b="0" i="1" smtClean="0">
                            <a:latin typeface="Cambria Math"/>
                          </a:rPr>
                          <m:t>𝑁</m:t>
                        </m:r>
                      </m:e>
                      <m:sup>
                        <m:r>
                          <a:rPr lang="en-US" b="0" i="1" smtClean="0">
                            <a:latin typeface="Cambria Math"/>
                          </a:rPr>
                          <m:t>2</m:t>
                        </m:r>
                      </m:sup>
                    </m:sSup>
                    <m:r>
                      <a:rPr lang="en-US" b="0" i="1" smtClean="0">
                        <a:latin typeface="Cambria Math"/>
                      </a:rPr>
                      <m:t>)</m:t>
                    </m:r>
                  </m:oMath>
                </a14:m>
                <a:r>
                  <a:rPr lang="en-US" dirty="0" smtClean="0"/>
                  <a:t>.</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762"/>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70199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1644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33</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2514600" y="5075103"/>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968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34</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2514600" y="49530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304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35</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2590800" y="45720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864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36</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3702403" y="22098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26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37</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3702403" y="16764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055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38</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2869847" y="17526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00400" y="1676400"/>
            <a:ext cx="25146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80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39</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2057400" y="25146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00400" y="1676400"/>
            <a:ext cx="2514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90800" y="1752600"/>
            <a:ext cx="609600" cy="76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73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p:sp>
        <p:nvSpPr>
          <p:cNvPr id="3" name="Content Placeholder 2"/>
          <p:cNvSpPr>
            <a:spLocks noGrp="1"/>
          </p:cNvSpPr>
          <p:nvPr>
            <p:ph idx="1"/>
          </p:nvPr>
        </p:nvSpPr>
        <p:spPr>
          <a:xfrm>
            <a:off x="152400" y="1295399"/>
            <a:ext cx="7924800" cy="5370513"/>
          </a:xfrm>
        </p:spPr>
        <p:txBody>
          <a:bodyPr/>
          <a:lstStyle/>
          <a:p>
            <a:pPr>
              <a:lnSpc>
                <a:spcPct val="90000"/>
              </a:lnSpc>
              <a:buFontTx/>
              <a:buChar char="•"/>
              <a:defRPr/>
            </a:pPr>
            <a:r>
              <a:rPr lang="en-US" sz="2400" dirty="0" smtClean="0"/>
              <a:t>Competing </a:t>
            </a:r>
            <a:r>
              <a:rPr lang="en-US" sz="2400" dirty="0"/>
              <a:t>Goals:</a:t>
            </a:r>
          </a:p>
          <a:p>
            <a:pPr lvl="1">
              <a:lnSpc>
                <a:spcPct val="90000"/>
              </a:lnSpc>
              <a:buFontTx/>
              <a:buChar char="•"/>
              <a:defRPr/>
            </a:pPr>
            <a:r>
              <a:rPr lang="en-US" sz="2400" dirty="0"/>
              <a:t>minimize number of convex pieces</a:t>
            </a:r>
          </a:p>
          <a:p>
            <a:pPr lvl="1">
              <a:lnSpc>
                <a:spcPct val="90000"/>
              </a:lnSpc>
              <a:buFontTx/>
              <a:buChar char="•"/>
              <a:defRPr/>
            </a:pPr>
            <a:r>
              <a:rPr lang="en-US" sz="2400" dirty="0"/>
              <a:t>minimize partitioning time</a:t>
            </a:r>
          </a:p>
          <a:p>
            <a:pPr>
              <a:lnSpc>
                <a:spcPct val="90000"/>
              </a:lnSpc>
              <a:buFontTx/>
              <a:buChar char="•"/>
              <a:defRPr/>
            </a:pPr>
            <a:r>
              <a:rPr lang="en-US" sz="2400" dirty="0"/>
              <a:t>Add (Steiner) points or just use diagonals and not add points?</a:t>
            </a:r>
          </a:p>
          <a:p>
            <a:endParaRPr lang="en-US" dirty="0"/>
          </a:p>
        </p:txBody>
      </p:sp>
      <p:sp>
        <p:nvSpPr>
          <p:cNvPr id="4" name="Date Placeholder 3"/>
          <p:cNvSpPr>
            <a:spLocks noGrp="1"/>
          </p:cNvSpPr>
          <p:nvPr>
            <p:ph type="dt" sz="half" idx="10"/>
          </p:nvPr>
        </p:nvSpPr>
        <p:spPr/>
        <p:txBody>
          <a:bodyPr/>
          <a:lstStyle/>
          <a:p>
            <a:fld id="{892DA319-5928-4B38-B64E-C454FC723523}"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41371" t="28618" r="24448" b="35123"/>
          <a:stretch>
            <a:fillRect/>
          </a:stretch>
        </p:blipFill>
        <p:spPr bwMode="auto">
          <a:xfrm>
            <a:off x="710517" y="3581400"/>
            <a:ext cx="3023283" cy="22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useBgFill="1">
        <p:nvSpPr>
          <p:cNvPr id="8" name="Freeform 7"/>
          <p:cNvSpPr/>
          <p:nvPr/>
        </p:nvSpPr>
        <p:spPr bwMode="auto">
          <a:xfrm>
            <a:off x="4607719" y="3680221"/>
            <a:ext cx="2671762" cy="2071687"/>
          </a:xfrm>
          <a:custGeom>
            <a:avLst/>
            <a:gdLst>
              <a:gd name="connsiteX0" fmla="*/ 257175 w 2671762"/>
              <a:gd name="connsiteY0" fmla="*/ 614362 h 2071687"/>
              <a:gd name="connsiteX1" fmla="*/ 1085850 w 2671762"/>
              <a:gd name="connsiteY1" fmla="*/ 0 h 2071687"/>
              <a:gd name="connsiteX2" fmla="*/ 1700212 w 2671762"/>
              <a:gd name="connsiteY2" fmla="*/ 400050 h 2071687"/>
              <a:gd name="connsiteX3" fmla="*/ 2157412 w 2671762"/>
              <a:gd name="connsiteY3" fmla="*/ 85725 h 2071687"/>
              <a:gd name="connsiteX4" fmla="*/ 2671762 w 2671762"/>
              <a:gd name="connsiteY4" fmla="*/ 614362 h 2071687"/>
              <a:gd name="connsiteX5" fmla="*/ 2286000 w 2671762"/>
              <a:gd name="connsiteY5" fmla="*/ 928687 h 2071687"/>
              <a:gd name="connsiteX6" fmla="*/ 2528887 w 2671762"/>
              <a:gd name="connsiteY6" fmla="*/ 1443037 h 2071687"/>
              <a:gd name="connsiteX7" fmla="*/ 2428875 w 2671762"/>
              <a:gd name="connsiteY7" fmla="*/ 1885950 h 2071687"/>
              <a:gd name="connsiteX8" fmla="*/ 1657350 w 2671762"/>
              <a:gd name="connsiteY8" fmla="*/ 2071687 h 2071687"/>
              <a:gd name="connsiteX9" fmla="*/ 1171575 w 2671762"/>
              <a:gd name="connsiteY9" fmla="*/ 1414462 h 2071687"/>
              <a:gd name="connsiteX10" fmla="*/ 414337 w 2671762"/>
              <a:gd name="connsiteY10" fmla="*/ 1914525 h 2071687"/>
              <a:gd name="connsiteX11" fmla="*/ 0 w 2671762"/>
              <a:gd name="connsiteY11" fmla="*/ 1457325 h 2071687"/>
              <a:gd name="connsiteX12" fmla="*/ 657225 w 2671762"/>
              <a:gd name="connsiteY12" fmla="*/ 971550 h 2071687"/>
              <a:gd name="connsiteX13" fmla="*/ 257175 w 2671762"/>
              <a:gd name="connsiteY13" fmla="*/ 614362 h 207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71762" h="2071687">
                <a:moveTo>
                  <a:pt x="257175" y="614362"/>
                </a:moveTo>
                <a:lnTo>
                  <a:pt x="1085850" y="0"/>
                </a:lnTo>
                <a:lnTo>
                  <a:pt x="1700212" y="400050"/>
                </a:lnTo>
                <a:lnTo>
                  <a:pt x="2157412" y="85725"/>
                </a:lnTo>
                <a:lnTo>
                  <a:pt x="2671762" y="614362"/>
                </a:lnTo>
                <a:lnTo>
                  <a:pt x="2286000" y="928687"/>
                </a:lnTo>
                <a:lnTo>
                  <a:pt x="2528887" y="1443037"/>
                </a:lnTo>
                <a:lnTo>
                  <a:pt x="2428875" y="1885950"/>
                </a:lnTo>
                <a:lnTo>
                  <a:pt x="1657350" y="2071687"/>
                </a:lnTo>
                <a:lnTo>
                  <a:pt x="1171575" y="1414462"/>
                </a:lnTo>
                <a:lnTo>
                  <a:pt x="414337" y="1914525"/>
                </a:lnTo>
                <a:lnTo>
                  <a:pt x="0" y="1457325"/>
                </a:lnTo>
                <a:lnTo>
                  <a:pt x="657225" y="971550"/>
                </a:lnTo>
                <a:lnTo>
                  <a:pt x="257175" y="614362"/>
                </a:lnTo>
                <a:close/>
              </a:path>
            </a:pathLst>
          </a:custGeom>
          <a:ln w="12700" cap="flat" cmpd="sng" algn="ctr">
            <a:solidFill>
              <a:schemeClr val="bg2"/>
            </a:solidFill>
            <a:prstDash val="solid"/>
            <a:round/>
            <a:headEnd type="none" w="sm" len="sm"/>
            <a:tailEnd type="none" w="sm" len="sm"/>
          </a:ln>
          <a:effectLst/>
        </p:spPr>
        <p:txBody>
          <a:bodyPr/>
          <a:lstStyle/>
          <a:p>
            <a:pPr>
              <a:defRPr/>
            </a:pPr>
            <a:endParaRPr lang="en-US"/>
          </a:p>
        </p:txBody>
      </p:sp>
      <p:cxnSp>
        <p:nvCxnSpPr>
          <p:cNvPr id="10" name="Straight Connector 9"/>
          <p:cNvCxnSpPr>
            <a:stCxn id="8" idx="0"/>
            <a:endCxn id="8" idx="1"/>
          </p:cNvCxnSpPr>
          <p:nvPr/>
        </p:nvCxnSpPr>
        <p:spPr>
          <a:xfrm flipV="1">
            <a:off x="4864894" y="3680221"/>
            <a:ext cx="828675" cy="614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1"/>
            <a:endCxn id="8" idx="2"/>
          </p:cNvCxnSpPr>
          <p:nvPr/>
        </p:nvCxnSpPr>
        <p:spPr>
          <a:xfrm>
            <a:off x="5693569" y="3680221"/>
            <a:ext cx="614362" cy="400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8" idx="12"/>
          </p:cNvCxnSpPr>
          <p:nvPr/>
        </p:nvCxnSpPr>
        <p:spPr>
          <a:xfrm>
            <a:off x="4864894" y="4294583"/>
            <a:ext cx="400050" cy="357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12"/>
            <a:endCxn id="8" idx="11"/>
          </p:cNvCxnSpPr>
          <p:nvPr/>
        </p:nvCxnSpPr>
        <p:spPr>
          <a:xfrm flipH="1">
            <a:off x="4607719" y="4651771"/>
            <a:ext cx="657225" cy="485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11"/>
            <a:endCxn id="8" idx="10"/>
          </p:cNvCxnSpPr>
          <p:nvPr/>
        </p:nvCxnSpPr>
        <p:spPr>
          <a:xfrm>
            <a:off x="4607719" y="5137546"/>
            <a:ext cx="41433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10"/>
            <a:endCxn id="8" idx="9"/>
          </p:cNvCxnSpPr>
          <p:nvPr/>
        </p:nvCxnSpPr>
        <p:spPr>
          <a:xfrm flipV="1">
            <a:off x="5022056" y="5094683"/>
            <a:ext cx="757238" cy="500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9"/>
            <a:endCxn id="8" idx="8"/>
          </p:cNvCxnSpPr>
          <p:nvPr/>
        </p:nvCxnSpPr>
        <p:spPr>
          <a:xfrm>
            <a:off x="5779294" y="5094683"/>
            <a:ext cx="485775" cy="657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8"/>
            <a:endCxn id="8" idx="7"/>
          </p:cNvCxnSpPr>
          <p:nvPr/>
        </p:nvCxnSpPr>
        <p:spPr>
          <a:xfrm flipV="1">
            <a:off x="6265069" y="5566171"/>
            <a:ext cx="771525" cy="185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7"/>
            <a:endCxn id="8" idx="6"/>
          </p:cNvCxnSpPr>
          <p:nvPr/>
        </p:nvCxnSpPr>
        <p:spPr>
          <a:xfrm flipV="1">
            <a:off x="7036594" y="5123258"/>
            <a:ext cx="100012" cy="442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6"/>
            <a:endCxn id="8" idx="5"/>
          </p:cNvCxnSpPr>
          <p:nvPr/>
        </p:nvCxnSpPr>
        <p:spPr>
          <a:xfrm flipH="1" flipV="1">
            <a:off x="6893719" y="4608908"/>
            <a:ext cx="242887" cy="51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5"/>
            <a:endCxn id="8" idx="4"/>
          </p:cNvCxnSpPr>
          <p:nvPr/>
        </p:nvCxnSpPr>
        <p:spPr>
          <a:xfrm flipV="1">
            <a:off x="6893719" y="4294583"/>
            <a:ext cx="385762" cy="31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4"/>
            <a:endCxn id="8" idx="3"/>
          </p:cNvCxnSpPr>
          <p:nvPr/>
        </p:nvCxnSpPr>
        <p:spPr>
          <a:xfrm flipH="1" flipV="1">
            <a:off x="6765131" y="3765946"/>
            <a:ext cx="514350" cy="528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8" idx="2"/>
          </p:cNvCxnSpPr>
          <p:nvPr/>
        </p:nvCxnSpPr>
        <p:spPr>
          <a:xfrm flipH="1">
            <a:off x="6307931" y="3765946"/>
            <a:ext cx="457200" cy="31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8" idx="12"/>
            <a:endCxn id="8" idx="2"/>
          </p:cNvCxnSpPr>
          <p:nvPr/>
        </p:nvCxnSpPr>
        <p:spPr>
          <a:xfrm flipV="1">
            <a:off x="5264944" y="4080271"/>
            <a:ext cx="1042987"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5"/>
            <a:endCxn id="8" idx="9"/>
          </p:cNvCxnSpPr>
          <p:nvPr/>
        </p:nvCxnSpPr>
        <p:spPr>
          <a:xfrm flipH="1">
            <a:off x="5779294" y="4608908"/>
            <a:ext cx="1114425" cy="485775"/>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1488" y="6019800"/>
            <a:ext cx="3979862" cy="646113"/>
          </a:xfrm>
          <a:prstGeom prst="rect">
            <a:avLst/>
          </a:prstGeom>
          <a:noFill/>
        </p:spPr>
        <p:txBody>
          <a:bodyPr wrap="none">
            <a:spAutoFit/>
          </a:bodyPr>
          <a:lstStyle/>
          <a:p>
            <a:pPr>
              <a:defRPr/>
            </a:pPr>
            <a:r>
              <a:rPr lang="en-US" sz="1800" dirty="0">
                <a:latin typeface="Arial" pitchFamily="34" charset="0"/>
                <a:cs typeface="Arial" pitchFamily="34" charset="0"/>
              </a:rPr>
              <a:t>Adding segments with Steiner points.</a:t>
            </a:r>
          </a:p>
          <a:p>
            <a:pPr>
              <a:defRPr/>
            </a:pPr>
            <a:r>
              <a:rPr lang="en-US" sz="1800" i="1" dirty="0">
                <a:latin typeface="+mj-lt"/>
              </a:rPr>
              <a:t>r</a:t>
            </a:r>
            <a:r>
              <a:rPr lang="en-US" sz="1800" dirty="0"/>
              <a:t> = number of reflex vertices</a:t>
            </a:r>
          </a:p>
        </p:txBody>
      </p:sp>
      <p:sp>
        <p:nvSpPr>
          <p:cNvPr id="45" name="TextBox 44"/>
          <p:cNvSpPr txBox="1"/>
          <p:nvPr/>
        </p:nvSpPr>
        <p:spPr>
          <a:xfrm>
            <a:off x="5334000" y="6019800"/>
            <a:ext cx="2505075" cy="369887"/>
          </a:xfrm>
          <a:prstGeom prst="rect">
            <a:avLst/>
          </a:prstGeom>
          <a:noFill/>
        </p:spPr>
        <p:txBody>
          <a:bodyPr wrap="none">
            <a:spAutoFit/>
          </a:bodyPr>
          <a:lstStyle/>
          <a:p>
            <a:pPr>
              <a:defRPr/>
            </a:pPr>
            <a:r>
              <a:rPr lang="en-US" sz="1800" dirty="0">
                <a:latin typeface="Arial" pitchFamily="34" charset="0"/>
                <a:cs typeface="Arial" pitchFamily="34" charset="0"/>
              </a:rPr>
              <a:t>Adding only diagonals.</a:t>
            </a:r>
          </a:p>
        </p:txBody>
      </p:sp>
    </p:spTree>
    <p:extLst>
      <p:ext uri="{BB962C8B-B14F-4D97-AF65-F5344CB8AC3E}">
        <p14:creationId xmlns:p14="http://schemas.microsoft.com/office/powerpoint/2010/main" val="3220647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40</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1714500" y="38100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00400" y="1676400"/>
            <a:ext cx="2514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90800" y="1752600"/>
            <a:ext cx="609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38400" y="2514600"/>
            <a:ext cx="152400" cy="1295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1365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41</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1600200" y="4343400"/>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00400" y="1676400"/>
            <a:ext cx="2514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90800" y="1752600"/>
            <a:ext cx="609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38400" y="2514600"/>
            <a:ext cx="152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3810000"/>
            <a:ext cx="304800" cy="609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6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fld id="{A347D1D7-386B-4627-9F57-E35694926074}"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42</a:t>
            </a:fld>
            <a:endParaRPr lang="en-US"/>
          </a:p>
        </p:txBody>
      </p:sp>
      <p:cxnSp>
        <p:nvCxnSpPr>
          <p:cNvPr id="13" name="Straight Connector 12"/>
          <p:cNvCxnSpPr/>
          <p:nvPr/>
        </p:nvCxnSpPr>
        <p:spPr>
          <a:xfrm flipH="1" flipV="1">
            <a:off x="4842456" y="5666704"/>
            <a:ext cx="34344" cy="8132"/>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2"/>
          <a:stretch>
            <a:fillRect/>
          </a:stretch>
        </p:blipFill>
        <p:spPr>
          <a:xfrm>
            <a:off x="2209800" y="1669060"/>
            <a:ext cx="3857625" cy="3438525"/>
          </a:xfrm>
          <a:prstGeom prst="rect">
            <a:avLst/>
          </a:prstGeom>
        </p:spPr>
      </p:pic>
      <p:cxnSp>
        <p:nvCxnSpPr>
          <p:cNvPr id="11" name="Straight Connector 10"/>
          <p:cNvCxnSpPr/>
          <p:nvPr/>
        </p:nvCxnSpPr>
        <p:spPr>
          <a:xfrm>
            <a:off x="1447800" y="5031385"/>
            <a:ext cx="297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05200" y="4953000"/>
            <a:ext cx="685800" cy="78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191000" y="45720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724400" y="2209800"/>
            <a:ext cx="12954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15000" y="16764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200400" y="1676400"/>
            <a:ext cx="2514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90800" y="1752600"/>
            <a:ext cx="609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38400" y="2514600"/>
            <a:ext cx="152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3810000"/>
            <a:ext cx="304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43200" y="4419600"/>
            <a:ext cx="762000" cy="6117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851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371600"/>
                <a:ext cx="8229600" cy="5257800"/>
              </a:xfrm>
            </p:spPr>
            <p:txBody>
              <a:bodyPr>
                <a:normAutofit/>
              </a:bodyPr>
              <a:lstStyle/>
              <a:p>
                <a:r>
                  <a:rPr lang="en-US" sz="3200" dirty="0" smtClean="0"/>
                  <a:t>The complexity of constructing convex hull finding non-extreme points is </a:t>
                </a:r>
                <a14:m>
                  <m:oMath xmlns:m="http://schemas.openxmlformats.org/officeDocument/2006/math">
                    <m:r>
                      <a:rPr lang="en-US" sz="3200" i="1">
                        <a:latin typeface="Cambria Math"/>
                      </a:rPr>
                      <m:t>𝑂</m:t>
                    </m:r>
                    <m:r>
                      <a:rPr lang="en-US" sz="3200" i="1">
                        <a:latin typeface="Cambria Math"/>
                      </a:rPr>
                      <m:t>(</m:t>
                    </m:r>
                    <m:sSup>
                      <m:sSupPr>
                        <m:ctrlPr>
                          <a:rPr lang="en-US" sz="3200" i="1">
                            <a:latin typeface="Cambria Math"/>
                          </a:rPr>
                        </m:ctrlPr>
                      </m:sSupPr>
                      <m:e>
                        <m:r>
                          <a:rPr lang="en-US" sz="3200" i="1">
                            <a:latin typeface="Cambria Math"/>
                          </a:rPr>
                          <m:t>𝑛</m:t>
                        </m:r>
                      </m:e>
                      <m:sup>
                        <m:r>
                          <a:rPr lang="en-US" sz="3200" b="0" i="1" smtClean="0">
                            <a:latin typeface="Cambria Math"/>
                          </a:rPr>
                          <m:t>4</m:t>
                        </m:r>
                      </m:sup>
                    </m:sSup>
                    <m:r>
                      <a:rPr lang="en-US" sz="3200" i="1">
                        <a:latin typeface="Cambria Math"/>
                      </a:rPr>
                      <m:t>)</m:t>
                    </m:r>
                  </m:oMath>
                </a14:m>
                <a:endParaRPr lang="en-US" sz="3200" dirty="0"/>
              </a:p>
              <a:p>
                <a:endParaRPr lang="en-US" sz="3200" dirty="0" smtClean="0"/>
              </a:p>
              <a:p>
                <a:r>
                  <a:rPr lang="en-US" sz="3200" dirty="0" smtClean="0"/>
                  <a:t>The complexity of constructing convex hull finding extreme points is </a:t>
                </a:r>
                <a14:m>
                  <m:oMath xmlns:m="http://schemas.openxmlformats.org/officeDocument/2006/math">
                    <m:r>
                      <a:rPr lang="en-US" sz="3200" b="0" i="1" smtClean="0">
                        <a:latin typeface="Cambria Math"/>
                      </a:rPr>
                      <m:t>𝑂</m:t>
                    </m:r>
                    <m:r>
                      <a:rPr lang="en-US" sz="3200" b="0" i="1" smtClean="0">
                        <a:latin typeface="Cambria Math"/>
                      </a:rPr>
                      <m:t>(</m:t>
                    </m:r>
                    <m:sSup>
                      <m:sSupPr>
                        <m:ctrlPr>
                          <a:rPr lang="en-US" sz="3200" b="0" i="1" smtClean="0">
                            <a:latin typeface="Cambria Math"/>
                          </a:rPr>
                        </m:ctrlPr>
                      </m:sSupPr>
                      <m:e>
                        <m:r>
                          <a:rPr lang="en-US" sz="3200" b="0" i="1" smtClean="0">
                            <a:latin typeface="Cambria Math"/>
                          </a:rPr>
                          <m:t>𝑛</m:t>
                        </m:r>
                      </m:e>
                      <m:sup>
                        <m:r>
                          <a:rPr lang="en-US" sz="3200" b="0" i="1" smtClean="0">
                            <a:latin typeface="Cambria Math"/>
                          </a:rPr>
                          <m:t>3</m:t>
                        </m:r>
                      </m:sup>
                    </m:sSup>
                    <m:r>
                      <a:rPr lang="en-US" sz="3200" b="0" i="1" smtClean="0">
                        <a:latin typeface="Cambria Math"/>
                      </a:rPr>
                      <m:t>)</m:t>
                    </m:r>
                  </m:oMath>
                </a14:m>
                <a:endParaRPr lang="en-US" sz="3200" dirty="0" smtClean="0"/>
              </a:p>
              <a:p>
                <a:endParaRPr lang="en-US" sz="3200" dirty="0" smtClean="0"/>
              </a:p>
              <a:p>
                <a:r>
                  <a:rPr lang="en-US" sz="3200" dirty="0" smtClean="0"/>
                  <a:t>The worst case of the gift-wrapping algorithm is </a:t>
                </a:r>
                <a14:m>
                  <m:oMath xmlns:m="http://schemas.openxmlformats.org/officeDocument/2006/math">
                    <m:r>
                      <a:rPr lang="en-US" sz="3200" b="0" i="1" smtClean="0">
                        <a:latin typeface="Cambria Math"/>
                      </a:rPr>
                      <m:t>𝑂</m:t>
                    </m:r>
                    <m:r>
                      <a:rPr lang="en-US" sz="3200" b="0" i="1" smtClean="0">
                        <a:latin typeface="Cambria Math"/>
                      </a:rPr>
                      <m:t>(</m:t>
                    </m:r>
                    <m:sSup>
                      <m:sSupPr>
                        <m:ctrlPr>
                          <a:rPr lang="en-US" sz="3200" b="0" i="1" smtClean="0">
                            <a:latin typeface="Cambria Math"/>
                          </a:rPr>
                        </m:ctrlPr>
                      </m:sSupPr>
                      <m:e>
                        <m:r>
                          <a:rPr lang="en-US" sz="3200" b="0" i="1" smtClean="0">
                            <a:latin typeface="Cambria Math"/>
                          </a:rPr>
                          <m:t>𝑛</m:t>
                        </m:r>
                      </m:e>
                      <m:sup>
                        <m:r>
                          <a:rPr lang="en-US" sz="3200" b="0" i="1" smtClean="0">
                            <a:latin typeface="Cambria Math"/>
                          </a:rPr>
                          <m:t>2</m:t>
                        </m:r>
                      </m:sup>
                    </m:sSup>
                    <m:r>
                      <a:rPr lang="en-US" sz="3200" b="0" i="1" smtClean="0">
                        <a:latin typeface="Cambria Math"/>
                      </a:rPr>
                      <m:t>)</m:t>
                    </m:r>
                  </m:oMath>
                </a14:m>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371600"/>
                <a:ext cx="8229600" cy="5257800"/>
              </a:xfrm>
              <a:blipFill rotWithShape="1">
                <a:blip r:embed="rId2"/>
                <a:stretch>
                  <a:fillRect l="-222" t="-1622" r="-519"/>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fld id="{058FC231-89CD-48B3-BCB2-92C775F594B2}" type="datetime1">
              <a:rPr lang="en-US" smtClean="0"/>
              <a:t>1/31/2017</a:t>
            </a:fld>
            <a:endParaRPr lang="en-US"/>
          </a:p>
        </p:txBody>
      </p:sp>
      <p:sp>
        <p:nvSpPr>
          <p:cNvPr id="8" name="Footer Placeholder 7"/>
          <p:cNvSpPr>
            <a:spLocks noGrp="1"/>
          </p:cNvSpPr>
          <p:nvPr>
            <p:ph type="ftr" sz="quarter" idx="11"/>
          </p:nvPr>
        </p:nvSpPr>
        <p:spPr/>
        <p:txBody>
          <a:bodyPr/>
          <a:lstStyle/>
          <a:p>
            <a:r>
              <a:rPr lang="en-US" smtClean="0"/>
              <a:t>V. Korzhova</a:t>
            </a:r>
            <a:endParaRPr lang="en-US"/>
          </a:p>
        </p:txBody>
      </p:sp>
      <p:sp>
        <p:nvSpPr>
          <p:cNvPr id="9" name="Slide Number Placeholder 8"/>
          <p:cNvSpPr>
            <a:spLocks noGrp="1"/>
          </p:cNvSpPr>
          <p:nvPr>
            <p:ph type="sldNum" sz="quarter" idx="12"/>
          </p:nvPr>
        </p:nvSpPr>
        <p:spPr/>
        <p:txBody>
          <a:bodyPr/>
          <a:lstStyle/>
          <a:p>
            <a:fld id="{AAF71A22-6AF9-45E5-860F-5B8201FC6F3F}" type="slidenum">
              <a:rPr lang="en-US" smtClean="0"/>
              <a:t>43</a:t>
            </a:fld>
            <a:endParaRPr lang="en-US"/>
          </a:p>
        </p:txBody>
      </p:sp>
    </p:spTree>
    <p:extLst>
      <p:ext uri="{BB962C8B-B14F-4D97-AF65-F5344CB8AC3E}">
        <p14:creationId xmlns:p14="http://schemas.microsoft.com/office/powerpoint/2010/main" val="42473895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152400" y="1447800"/>
            <a:ext cx="8229600" cy="5181600"/>
          </a:xfrm>
        </p:spPr>
        <p:txBody>
          <a:bodyPr>
            <a:normAutofit/>
          </a:bodyPr>
          <a:lstStyle/>
          <a:p>
            <a:pPr marL="628650" indent="-514350">
              <a:buFont typeface="+mj-lt"/>
              <a:buAutoNum type="arabicPeriod"/>
            </a:pPr>
            <a:r>
              <a:rPr lang="en-US" sz="2800" dirty="0" smtClean="0"/>
              <a:t>Verify </a:t>
            </a:r>
            <a:r>
              <a:rPr lang="en-US" sz="2800" dirty="0"/>
              <a:t>experimentally (for </a:t>
            </a:r>
            <a:r>
              <a:rPr lang="en-US" sz="2800" dirty="0" smtClean="0"/>
              <a:t>examples given below) </a:t>
            </a:r>
            <a:r>
              <a:rPr lang="en-US" sz="2800" dirty="0"/>
              <a:t>that the result produced by the </a:t>
            </a:r>
            <a:r>
              <a:rPr lang="en-US" sz="2800" dirty="0" err="1" smtClean="0"/>
              <a:t>Hertel-Melhorn</a:t>
            </a:r>
            <a:r>
              <a:rPr lang="en-US" sz="2800" dirty="0" smtClean="0"/>
              <a:t> </a:t>
            </a:r>
            <a:r>
              <a:rPr lang="en-US" sz="2800" dirty="0"/>
              <a:t>algorithm is a convex partition using diagonals. Check if the number of convex pieces is truly ≤ 4 Φ</a:t>
            </a:r>
            <a:r>
              <a:rPr lang="en-US" sz="2800" dirty="0" smtClean="0"/>
              <a:t>.</a:t>
            </a:r>
          </a:p>
          <a:p>
            <a:pPr marL="114300" indent="0">
              <a:buNone/>
            </a:pPr>
            <a:endParaRPr lang="en-US" sz="2800" dirty="0" smtClean="0"/>
          </a:p>
        </p:txBody>
      </p:sp>
      <p:sp>
        <p:nvSpPr>
          <p:cNvPr id="7" name="Date Placeholder 6"/>
          <p:cNvSpPr>
            <a:spLocks noGrp="1"/>
          </p:cNvSpPr>
          <p:nvPr>
            <p:ph type="dt" sz="half" idx="10"/>
          </p:nvPr>
        </p:nvSpPr>
        <p:spPr/>
        <p:txBody>
          <a:bodyPr/>
          <a:lstStyle/>
          <a:p>
            <a:fld id="{058FC231-89CD-48B3-BCB2-92C775F594B2}" type="datetime1">
              <a:rPr lang="en-US" smtClean="0"/>
              <a:t>1/31/2017</a:t>
            </a:fld>
            <a:endParaRPr lang="en-US"/>
          </a:p>
        </p:txBody>
      </p:sp>
      <p:sp>
        <p:nvSpPr>
          <p:cNvPr id="8" name="Footer Placeholder 7"/>
          <p:cNvSpPr>
            <a:spLocks noGrp="1"/>
          </p:cNvSpPr>
          <p:nvPr>
            <p:ph type="ftr" sz="quarter" idx="11"/>
          </p:nvPr>
        </p:nvSpPr>
        <p:spPr/>
        <p:txBody>
          <a:bodyPr/>
          <a:lstStyle/>
          <a:p>
            <a:r>
              <a:rPr lang="en-US" smtClean="0"/>
              <a:t>V. Korzhova</a:t>
            </a:r>
            <a:endParaRPr lang="en-US"/>
          </a:p>
        </p:txBody>
      </p:sp>
      <p:sp>
        <p:nvSpPr>
          <p:cNvPr id="9" name="Slide Number Placeholder 8"/>
          <p:cNvSpPr>
            <a:spLocks noGrp="1"/>
          </p:cNvSpPr>
          <p:nvPr>
            <p:ph type="sldNum" sz="quarter" idx="12"/>
          </p:nvPr>
        </p:nvSpPr>
        <p:spPr/>
        <p:txBody>
          <a:bodyPr/>
          <a:lstStyle/>
          <a:p>
            <a:fld id="{AAF71A22-6AF9-45E5-860F-5B8201FC6F3F}" type="slidenum">
              <a:rPr lang="en-US" smtClean="0"/>
              <a:t>44</a:t>
            </a:fld>
            <a:endParaRPr lang="en-US"/>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2400"/>
            <a:ext cx="3649980"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9" y="3533775"/>
            <a:ext cx="35147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0247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152400" y="1447800"/>
            <a:ext cx="8229600" cy="5181600"/>
          </a:xfrm>
        </p:spPr>
        <p:txBody>
          <a:bodyPr>
            <a:normAutofit/>
          </a:bodyPr>
          <a:lstStyle/>
          <a:p>
            <a:pPr marL="114300" indent="0">
              <a:buNone/>
            </a:pPr>
            <a:r>
              <a:rPr lang="en-US" sz="2800" dirty="0" smtClean="0"/>
              <a:t>2.  Modify </a:t>
            </a:r>
            <a:r>
              <a:rPr lang="en-US" sz="2800" dirty="0" smtClean="0"/>
              <a:t>the algorithm so that it works properly without the general position assumption </a:t>
            </a:r>
            <a:endParaRPr lang="en-US" sz="2800" dirty="0"/>
          </a:p>
        </p:txBody>
      </p:sp>
      <p:sp>
        <p:nvSpPr>
          <p:cNvPr id="7" name="Date Placeholder 6"/>
          <p:cNvSpPr>
            <a:spLocks noGrp="1"/>
          </p:cNvSpPr>
          <p:nvPr>
            <p:ph type="dt" sz="half" idx="10"/>
          </p:nvPr>
        </p:nvSpPr>
        <p:spPr/>
        <p:txBody>
          <a:bodyPr/>
          <a:lstStyle/>
          <a:p>
            <a:fld id="{058FC231-89CD-48B3-BCB2-92C775F594B2}" type="datetime1">
              <a:rPr lang="en-US" smtClean="0"/>
              <a:t>1/31/2017</a:t>
            </a:fld>
            <a:endParaRPr lang="en-US"/>
          </a:p>
        </p:txBody>
      </p:sp>
      <p:sp>
        <p:nvSpPr>
          <p:cNvPr id="8" name="Footer Placeholder 7"/>
          <p:cNvSpPr>
            <a:spLocks noGrp="1"/>
          </p:cNvSpPr>
          <p:nvPr>
            <p:ph type="ftr" sz="quarter" idx="11"/>
          </p:nvPr>
        </p:nvSpPr>
        <p:spPr/>
        <p:txBody>
          <a:bodyPr/>
          <a:lstStyle/>
          <a:p>
            <a:r>
              <a:rPr lang="en-US" smtClean="0"/>
              <a:t>V. Korzhova</a:t>
            </a:r>
            <a:endParaRPr lang="en-US"/>
          </a:p>
        </p:txBody>
      </p:sp>
      <p:sp>
        <p:nvSpPr>
          <p:cNvPr id="9" name="Slide Number Placeholder 8"/>
          <p:cNvSpPr>
            <a:spLocks noGrp="1"/>
          </p:cNvSpPr>
          <p:nvPr>
            <p:ph type="sldNum" sz="quarter" idx="12"/>
          </p:nvPr>
        </p:nvSpPr>
        <p:spPr/>
        <p:txBody>
          <a:bodyPr/>
          <a:lstStyle/>
          <a:p>
            <a:fld id="{AAF71A22-6AF9-45E5-860F-5B8201FC6F3F}" type="slidenum">
              <a:rPr lang="en-US" smtClean="0"/>
              <a:t>45</a:t>
            </a:fld>
            <a:endParaRPr lang="en-US"/>
          </a:p>
        </p:txBody>
      </p:sp>
    </p:spTree>
    <p:extLst>
      <p:ext uri="{BB962C8B-B14F-4D97-AF65-F5344CB8AC3E}">
        <p14:creationId xmlns:p14="http://schemas.microsoft.com/office/powerpoint/2010/main" val="19746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p:sp>
        <p:nvSpPr>
          <p:cNvPr id="3" name="Content Placeholder 2"/>
          <p:cNvSpPr>
            <a:spLocks noGrp="1"/>
          </p:cNvSpPr>
          <p:nvPr>
            <p:ph idx="1"/>
          </p:nvPr>
        </p:nvSpPr>
        <p:spPr/>
        <p:txBody>
          <a:bodyPr/>
          <a:lstStyle/>
          <a:p>
            <a:r>
              <a:rPr lang="en-US" b="1" u="sng" dirty="0">
                <a:solidFill>
                  <a:srgbClr val="0070C0"/>
                </a:solidFill>
                <a:latin typeface="Times New Roman" pitchFamily="18" charset="0"/>
              </a:rPr>
              <a:t>Theorem </a:t>
            </a:r>
            <a:r>
              <a:rPr lang="en-US" b="1" dirty="0">
                <a:solidFill>
                  <a:srgbClr val="0070C0"/>
                </a:solidFill>
                <a:latin typeface="Times New Roman" pitchFamily="18" charset="0"/>
              </a:rPr>
              <a:t>(</a:t>
            </a:r>
            <a:r>
              <a:rPr lang="en-US" b="1" dirty="0" err="1">
                <a:solidFill>
                  <a:srgbClr val="0070C0"/>
                </a:solidFill>
                <a:latin typeface="Times New Roman" pitchFamily="18" charset="0"/>
              </a:rPr>
              <a:t>Chazelle</a:t>
            </a:r>
            <a:r>
              <a:rPr lang="en-US" b="1" dirty="0">
                <a:solidFill>
                  <a:srgbClr val="0070C0"/>
                </a:solidFill>
                <a:latin typeface="Times New Roman" pitchFamily="18" charset="0"/>
              </a:rPr>
              <a:t>): Let </a:t>
            </a:r>
            <a:r>
              <a:rPr lang="en-US" b="1" dirty="0">
                <a:solidFill>
                  <a:srgbClr val="0070C0"/>
                </a:solidFill>
                <a:latin typeface="Symbol" pitchFamily="18" charset="2"/>
              </a:rPr>
              <a:t>F</a:t>
            </a:r>
            <a:r>
              <a:rPr lang="en-US" b="1" dirty="0">
                <a:solidFill>
                  <a:srgbClr val="0070C0"/>
                </a:solidFill>
                <a:latin typeface="Times New Roman" pitchFamily="18" charset="0"/>
              </a:rPr>
              <a:t> be the fewest number of convex pieces into which a polygon may be partitioned.  For a polygon of </a:t>
            </a:r>
            <a:r>
              <a:rPr lang="en-US" b="1" i="1" dirty="0">
                <a:solidFill>
                  <a:srgbClr val="0070C0"/>
                </a:solidFill>
                <a:latin typeface="Times New Roman" pitchFamily="18" charset="0"/>
              </a:rPr>
              <a:t>r</a:t>
            </a:r>
            <a:r>
              <a:rPr lang="en-US" b="1" dirty="0">
                <a:solidFill>
                  <a:srgbClr val="0070C0"/>
                </a:solidFill>
                <a:latin typeface="Times New Roman" pitchFamily="18" charset="0"/>
              </a:rPr>
              <a:t> reflex vertices:</a:t>
            </a:r>
            <a:endParaRPr lang="en-US" dirty="0">
              <a:solidFill>
                <a:srgbClr val="0070C0"/>
              </a:solidFill>
              <a:effectLst>
                <a:outerShdw blurRad="38100" dist="38100" dir="2700000" algn="tl">
                  <a:srgbClr val="000000"/>
                </a:outerShdw>
              </a:effectLst>
            </a:endParaRPr>
          </a:p>
          <a:p>
            <a:endParaRPr lang="en-US" dirty="0"/>
          </a:p>
        </p:txBody>
      </p:sp>
      <p:sp>
        <p:nvSpPr>
          <p:cNvPr id="4" name="Date Placeholder 3"/>
          <p:cNvSpPr>
            <a:spLocks noGrp="1"/>
          </p:cNvSpPr>
          <p:nvPr>
            <p:ph type="dt" sz="half" idx="10"/>
          </p:nvPr>
        </p:nvSpPr>
        <p:spPr/>
        <p:txBody>
          <a:bodyPr/>
          <a:lstStyle/>
          <a:p>
            <a:fld id="{C26A34B2-8850-4B64-A0AB-E90856E09F76}"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5</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40431" t="46829" r="23506" b="14310"/>
          <a:stretch>
            <a:fillRect/>
          </a:stretch>
        </p:blipFill>
        <p:spPr bwMode="auto">
          <a:xfrm>
            <a:off x="769937" y="2743200"/>
            <a:ext cx="25066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l="41371" t="28618" r="24448" b="35123"/>
          <a:stretch>
            <a:fillRect/>
          </a:stretch>
        </p:blipFill>
        <p:spPr bwMode="auto">
          <a:xfrm>
            <a:off x="4953000" y="2735943"/>
            <a:ext cx="2518000" cy="198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 name="TextBox 11"/>
          <p:cNvSpPr txBox="1"/>
          <p:nvPr/>
        </p:nvSpPr>
        <p:spPr>
          <a:xfrm>
            <a:off x="227013" y="4800600"/>
            <a:ext cx="4035425" cy="1323975"/>
          </a:xfrm>
          <a:prstGeom prst="rect">
            <a:avLst/>
          </a:prstGeom>
          <a:noFill/>
        </p:spPr>
        <p:txBody>
          <a:bodyPr>
            <a:spAutoFit/>
          </a:bodyPr>
          <a:lstStyle/>
          <a:p>
            <a:pPr>
              <a:defRPr/>
            </a:pPr>
            <a:r>
              <a:rPr lang="en-US" sz="2000" u="sng" dirty="0"/>
              <a:t>Lower bound</a:t>
            </a:r>
            <a:r>
              <a:rPr lang="en-US" sz="2000" dirty="0"/>
              <a:t>: </a:t>
            </a:r>
          </a:p>
          <a:p>
            <a:pPr>
              <a:defRPr/>
            </a:pPr>
            <a:r>
              <a:rPr lang="en-US" sz="2000" dirty="0"/>
              <a:t>Must eliminate all reflex vertices.  Single segment resolves at </a:t>
            </a:r>
            <a:r>
              <a:rPr lang="en-US" sz="2000" dirty="0" smtClean="0"/>
              <a:t>most </a:t>
            </a:r>
            <a:r>
              <a:rPr lang="en-US" sz="2000" dirty="0"/>
              <a:t>2 reflex angles.</a:t>
            </a:r>
          </a:p>
        </p:txBody>
      </p:sp>
      <p:sp>
        <p:nvSpPr>
          <p:cNvPr id="13" name="TextBox 12"/>
          <p:cNvSpPr txBox="1"/>
          <p:nvPr/>
        </p:nvSpPr>
        <p:spPr>
          <a:xfrm>
            <a:off x="4953000" y="4876800"/>
            <a:ext cx="3170237" cy="708025"/>
          </a:xfrm>
          <a:prstGeom prst="rect">
            <a:avLst/>
          </a:prstGeom>
          <a:noFill/>
        </p:spPr>
        <p:txBody>
          <a:bodyPr>
            <a:spAutoFit/>
          </a:bodyPr>
          <a:lstStyle/>
          <a:p>
            <a:pPr>
              <a:defRPr/>
            </a:pPr>
            <a:r>
              <a:rPr lang="en-US" sz="2000" u="sng" dirty="0"/>
              <a:t>Upper bound</a:t>
            </a:r>
            <a:r>
              <a:rPr lang="en-US" sz="2000" dirty="0"/>
              <a:t>: </a:t>
            </a:r>
          </a:p>
          <a:p>
            <a:pPr>
              <a:defRPr/>
            </a:pPr>
            <a:r>
              <a:rPr lang="en-US" sz="2000" dirty="0"/>
              <a:t>Bisect each reflex angle.</a:t>
            </a:r>
          </a:p>
        </p:txBody>
      </p:sp>
      <p:graphicFrame>
        <p:nvGraphicFramePr>
          <p:cNvPr id="14" name="Object 5"/>
          <p:cNvGraphicFramePr>
            <a:graphicFrameLocks noChangeAspect="1"/>
          </p:cNvGraphicFramePr>
          <p:nvPr>
            <p:extLst>
              <p:ext uri="{D42A27DB-BD31-4B8C-83A1-F6EECF244321}">
                <p14:modId xmlns:p14="http://schemas.microsoft.com/office/powerpoint/2010/main" val="89435490"/>
              </p:ext>
            </p:extLst>
          </p:nvPr>
        </p:nvGraphicFramePr>
        <p:xfrm>
          <a:off x="3276600" y="3200400"/>
          <a:ext cx="1903647" cy="752392"/>
        </p:xfrm>
        <a:graphic>
          <a:graphicData uri="http://schemas.openxmlformats.org/presentationml/2006/ole">
            <mc:AlternateContent xmlns:mc="http://schemas.openxmlformats.org/markup-compatibility/2006">
              <mc:Choice xmlns:v="urn:schemas-microsoft-com:vml" Requires="v">
                <p:oleObj spid="_x0000_s2053" name="Equation" r:id="rId5" imgW="1130040" imgH="431640" progId="Equation.3">
                  <p:embed/>
                </p:oleObj>
              </mc:Choice>
              <mc:Fallback>
                <p:oleObj name="Equation" r:id="rId5" imgW="11300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00400"/>
                        <a:ext cx="1903647" cy="752392"/>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390759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p:sp>
        <p:nvSpPr>
          <p:cNvPr id="3" name="Content Placeholder 2"/>
          <p:cNvSpPr>
            <a:spLocks noGrp="1"/>
          </p:cNvSpPr>
          <p:nvPr>
            <p:ph idx="1"/>
          </p:nvPr>
        </p:nvSpPr>
        <p:spPr/>
        <p:txBody>
          <a:bodyPr>
            <a:normAutofit/>
          </a:bodyPr>
          <a:lstStyle/>
          <a:p>
            <a:pPr indent="-342900">
              <a:lnSpc>
                <a:spcPct val="90000"/>
              </a:lnSpc>
              <a:buClr>
                <a:schemeClr val="hlink"/>
              </a:buClr>
              <a:buSzPct val="75000"/>
              <a:buFontTx/>
              <a:buChar char="•"/>
              <a:defRPr/>
            </a:pPr>
            <a:r>
              <a:rPr lang="en-US" dirty="0" err="1" smtClean="0">
                <a:latin typeface="Times New Roman" pitchFamily="18" charset="0"/>
              </a:rPr>
              <a:t>Hertel</a:t>
            </a:r>
            <a:r>
              <a:rPr lang="en-US" dirty="0" err="1" smtClean="0">
                <a:latin typeface="Times New Roman" pitchFamily="18" charset="0"/>
              </a:rPr>
              <a:t>-</a:t>
            </a:r>
            <a:r>
              <a:rPr lang="en-US" dirty="0" err="1" smtClean="0">
                <a:latin typeface="Times New Roman" pitchFamily="18" charset="0"/>
              </a:rPr>
              <a:t>Mehlhorn’s</a:t>
            </a:r>
            <a:r>
              <a:rPr lang="en-US" dirty="0" smtClean="0">
                <a:latin typeface="Times New Roman" pitchFamily="18" charset="0"/>
              </a:rPr>
              <a:t> Algorithm (1983):</a:t>
            </a:r>
            <a:endParaRPr lang="en-US" dirty="0">
              <a:latin typeface="Times New Roman" pitchFamily="18" charset="0"/>
            </a:endParaRPr>
          </a:p>
          <a:p>
            <a:pPr marL="742950" lvl="1" indent="-285750">
              <a:lnSpc>
                <a:spcPct val="90000"/>
              </a:lnSpc>
              <a:buClr>
                <a:schemeClr val="hlink"/>
              </a:buClr>
              <a:buSzPct val="75000"/>
              <a:buFontTx/>
              <a:buChar char="•"/>
              <a:defRPr/>
            </a:pPr>
            <a:r>
              <a:rPr lang="en-US" dirty="0" smtClean="0">
                <a:latin typeface="Times New Roman" pitchFamily="18" charset="0"/>
              </a:rPr>
              <a:t>Start </a:t>
            </a:r>
            <a:r>
              <a:rPr lang="en-US" dirty="0">
                <a:latin typeface="Times New Roman" pitchFamily="18" charset="0"/>
              </a:rPr>
              <a:t>with any triangulation</a:t>
            </a:r>
            <a:r>
              <a:rPr lang="en-US" i="1" dirty="0">
                <a:latin typeface="Times New Roman" pitchFamily="18" charset="0"/>
              </a:rPr>
              <a:t>.</a:t>
            </a:r>
          </a:p>
          <a:p>
            <a:pPr marL="742950" lvl="1" indent="-285750">
              <a:lnSpc>
                <a:spcPct val="90000"/>
              </a:lnSpc>
              <a:buClr>
                <a:schemeClr val="hlink"/>
              </a:buClr>
              <a:buSzPct val="75000"/>
              <a:buFontTx/>
              <a:buChar char="•"/>
              <a:defRPr/>
            </a:pPr>
            <a:r>
              <a:rPr lang="en-US" dirty="0">
                <a:latin typeface="Times New Roman" pitchFamily="18" charset="0"/>
              </a:rPr>
              <a:t>Iteratively remove inessential diagonals. </a:t>
            </a:r>
            <a:endParaRPr lang="en-US" dirty="0" smtClean="0">
              <a:latin typeface="Times New Roman" pitchFamily="18" charset="0"/>
            </a:endParaRPr>
          </a:p>
          <a:p>
            <a:pPr marL="1108710" lvl="2" indent="-285750">
              <a:lnSpc>
                <a:spcPct val="90000"/>
              </a:lnSpc>
              <a:buClr>
                <a:schemeClr val="hlink"/>
              </a:buClr>
              <a:buSzPct val="75000"/>
              <a:buFontTx/>
              <a:buChar char="•"/>
              <a:defRPr/>
            </a:pPr>
            <a:r>
              <a:rPr lang="en-US" i="1" dirty="0">
                <a:latin typeface="Times New Roman" pitchFamily="18" charset="0"/>
              </a:rPr>
              <a:t>Essential</a:t>
            </a:r>
            <a:r>
              <a:rPr lang="en-US" dirty="0">
                <a:latin typeface="Times New Roman" pitchFamily="18" charset="0"/>
              </a:rPr>
              <a:t> diagonal </a:t>
            </a:r>
            <a:r>
              <a:rPr lang="en-US" i="1" dirty="0">
                <a:latin typeface="Times New Roman" pitchFamily="18" charset="0"/>
              </a:rPr>
              <a:t>d</a:t>
            </a:r>
            <a:r>
              <a:rPr lang="en-US" dirty="0">
                <a:latin typeface="Times New Roman" pitchFamily="18" charset="0"/>
              </a:rPr>
              <a:t> for vertex </a:t>
            </a:r>
            <a:r>
              <a:rPr lang="en-US" i="1" dirty="0">
                <a:latin typeface="Times New Roman" pitchFamily="18" charset="0"/>
              </a:rPr>
              <a:t>v</a:t>
            </a:r>
            <a:r>
              <a:rPr lang="en-US" dirty="0">
                <a:latin typeface="Times New Roman" pitchFamily="18" charset="0"/>
              </a:rPr>
              <a:t> </a:t>
            </a:r>
          </a:p>
          <a:p>
            <a:pPr marL="1383030" lvl="3" indent="-285750">
              <a:lnSpc>
                <a:spcPct val="90000"/>
              </a:lnSpc>
              <a:buClr>
                <a:schemeClr val="hlink"/>
              </a:buClr>
              <a:buSzPct val="75000"/>
              <a:buFontTx/>
              <a:buChar char="•"/>
              <a:defRPr/>
            </a:pPr>
            <a:r>
              <a:rPr lang="en-US" dirty="0">
                <a:latin typeface="Times New Roman" pitchFamily="18" charset="0"/>
              </a:rPr>
              <a:t>if removing </a:t>
            </a:r>
            <a:r>
              <a:rPr lang="en-US" i="1" dirty="0">
                <a:latin typeface="Times New Roman" pitchFamily="18" charset="0"/>
              </a:rPr>
              <a:t>d</a:t>
            </a:r>
            <a:r>
              <a:rPr lang="en-US" dirty="0">
                <a:latin typeface="Times New Roman" pitchFamily="18" charset="0"/>
              </a:rPr>
              <a:t> creates non-convex piece at </a:t>
            </a:r>
            <a:r>
              <a:rPr lang="en-US" i="1" dirty="0">
                <a:latin typeface="Times New Roman" pitchFamily="18" charset="0"/>
              </a:rPr>
              <a:t>v.</a:t>
            </a:r>
          </a:p>
          <a:p>
            <a:pPr marL="742950" lvl="1" indent="-285750">
              <a:lnSpc>
                <a:spcPct val="90000"/>
              </a:lnSpc>
              <a:buClr>
                <a:schemeClr val="hlink"/>
              </a:buClr>
              <a:buSzPct val="75000"/>
              <a:buFontTx/>
              <a:buChar char="•"/>
              <a:defRPr/>
            </a:pPr>
            <a:r>
              <a:rPr lang="en-US" dirty="0" smtClean="0">
                <a:latin typeface="Times New Roman" pitchFamily="18" charset="0"/>
              </a:rPr>
              <a:t>Can </a:t>
            </a:r>
            <a:r>
              <a:rPr lang="en-US" dirty="0">
                <a:latin typeface="Times New Roman" pitchFamily="18" charset="0"/>
              </a:rPr>
              <a:t>be done in O(</a:t>
            </a:r>
            <a:r>
              <a:rPr lang="en-US" i="1" dirty="0">
                <a:latin typeface="Times New Roman" pitchFamily="18" charset="0"/>
              </a:rPr>
              <a:t>n</a:t>
            </a:r>
            <a:r>
              <a:rPr lang="en-US" dirty="0">
                <a:latin typeface="Times New Roman" pitchFamily="18" charset="0"/>
              </a:rPr>
              <a:t>) </a:t>
            </a:r>
            <a:r>
              <a:rPr lang="en-US" dirty="0" smtClean="0">
                <a:latin typeface="Times New Roman" pitchFamily="18" charset="0"/>
              </a:rPr>
              <a:t>time</a:t>
            </a:r>
            <a:r>
              <a:rPr lang="en-US" dirty="0">
                <a:latin typeface="Times New Roman" pitchFamily="18" charset="0"/>
              </a:rPr>
              <a:t> </a:t>
            </a:r>
            <a:r>
              <a:rPr lang="en-US" dirty="0" smtClean="0">
                <a:latin typeface="Times New Roman" pitchFamily="18" charset="0"/>
              </a:rPr>
              <a:t>with the use of appropriate data structures</a:t>
            </a:r>
          </a:p>
          <a:p>
            <a:pPr marL="742950" lvl="1" indent="-285750">
              <a:lnSpc>
                <a:spcPct val="90000"/>
              </a:lnSpc>
              <a:buClr>
                <a:schemeClr val="hlink"/>
              </a:buClr>
              <a:buSzPct val="75000"/>
              <a:buFontTx/>
              <a:buChar char="•"/>
              <a:defRPr/>
            </a:pPr>
            <a:r>
              <a:rPr lang="en-US" dirty="0" smtClean="0">
                <a:latin typeface="Times New Roman" pitchFamily="18" charset="0"/>
              </a:rPr>
              <a:t>The only issue is how far from  the optimum might it be</a:t>
            </a: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endParaRPr lang="en-US" dirty="0"/>
          </a:p>
        </p:txBody>
      </p:sp>
      <p:sp>
        <p:nvSpPr>
          <p:cNvPr id="4" name="Date Placeholder 3"/>
          <p:cNvSpPr>
            <a:spLocks noGrp="1"/>
          </p:cNvSpPr>
          <p:nvPr>
            <p:ph type="dt" sz="half" idx="10"/>
          </p:nvPr>
        </p:nvSpPr>
        <p:spPr/>
        <p:txBody>
          <a:bodyPr/>
          <a:lstStyle/>
          <a:p>
            <a:fld id="{EB855271-A8CD-47E0-9727-E6805E980E92}"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6</a:t>
            </a:fld>
            <a:endParaRPr lang="en-US"/>
          </a:p>
        </p:txBody>
      </p:sp>
    </p:spTree>
    <p:extLst>
      <p:ext uri="{BB962C8B-B14F-4D97-AF65-F5344CB8AC3E}">
        <p14:creationId xmlns:p14="http://schemas.microsoft.com/office/powerpoint/2010/main" val="183990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371600"/>
                <a:ext cx="8305800" cy="5029200"/>
              </a:xfrm>
            </p:spPr>
            <p:txBody>
              <a:bodyPr>
                <a:normAutofit/>
              </a:bodyPr>
              <a:lstStyle/>
              <a:p>
                <a:pPr marL="445770" indent="-285750">
                  <a:lnSpc>
                    <a:spcPct val="90000"/>
                  </a:lnSpc>
                  <a:buClr>
                    <a:schemeClr val="hlink"/>
                  </a:buClr>
                  <a:buSzPct val="75000"/>
                  <a:buFontTx/>
                  <a:buChar char="•"/>
                  <a:defRPr/>
                </a:pPr>
                <a:r>
                  <a:rPr lang="en-US" u="sng" dirty="0" smtClean="0"/>
                  <a:t>Lemma</a:t>
                </a:r>
                <a:r>
                  <a:rPr lang="en-US" dirty="0"/>
                  <a:t>: There can be at most 2 diagonals essential for any reflex vertex.</a:t>
                </a:r>
              </a:p>
              <a:p>
                <a:pPr marL="742950" lvl="1" indent="-285750">
                  <a:lnSpc>
                    <a:spcPct val="90000"/>
                  </a:lnSpc>
                  <a:buClr>
                    <a:schemeClr val="hlink"/>
                  </a:buClr>
                  <a:buSzPct val="75000"/>
                  <a:buFontTx/>
                  <a:buChar char="•"/>
                  <a:defRPr/>
                </a:pPr>
                <a:r>
                  <a:rPr lang="en-US" dirty="0" smtClean="0">
                    <a:latin typeface="Times New Roman" pitchFamily="18" charset="0"/>
                  </a:rPr>
                  <a:t>Proof.  Let </a:t>
                </a:r>
                <a:r>
                  <a:rPr lang="en-US" i="1" dirty="0" smtClean="0">
                    <a:latin typeface="Times New Roman" pitchFamily="18" charset="0"/>
                  </a:rPr>
                  <a:t>v</a:t>
                </a:r>
                <a:r>
                  <a:rPr lang="en-US" dirty="0" smtClean="0">
                    <a:latin typeface="Times New Roman" pitchFamily="18" charset="0"/>
                  </a:rPr>
                  <a:t> be a reflex vertex and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m:t>
                        </m:r>
                      </m:sub>
                    </m:sSub>
                  </m:oMath>
                </a14:m>
                <a:r>
                  <a:rPr lang="en-US" dirty="0" smtClean="0">
                    <a:latin typeface="Times New Roman" pitchFamily="18" charset="0"/>
                  </a:rPr>
                  <a:t> and </a:t>
                </a:r>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m:t>
                        </m:r>
                      </m:sub>
                    </m:sSub>
                  </m:oMath>
                </a14:m>
                <a:r>
                  <a:rPr lang="en-US" dirty="0" smtClean="0">
                    <a:latin typeface="Times New Roman" pitchFamily="18" charset="0"/>
                  </a:rPr>
                  <a:t> its adjacent vertices. There can be at most one essential diagonal in the </a:t>
                </a:r>
                <a:r>
                  <a:rPr lang="en-US" dirty="0" err="1" smtClean="0">
                    <a:latin typeface="Times New Roman" pitchFamily="18" charset="0"/>
                  </a:rPr>
                  <a:t>halfplane</a:t>
                </a:r>
                <a:r>
                  <a:rPr lang="en-US" dirty="0" smtClean="0">
                    <a:latin typeface="Times New Roman" pitchFamily="18" charset="0"/>
                  </a:rPr>
                  <a:t> </a:t>
                </a:r>
                <a14:m>
                  <m:oMath xmlns:m="http://schemas.openxmlformats.org/officeDocument/2006/math">
                    <m:sSub>
                      <m:sSubPr>
                        <m:ctrlPr>
                          <a:rPr lang="en-US" i="1" smtClean="0">
                            <a:latin typeface="Cambria Math"/>
                          </a:rPr>
                        </m:ctrlPr>
                      </m:sSubPr>
                      <m:e>
                        <m:r>
                          <a:rPr lang="en-US" b="0" i="1" smtClean="0">
                            <a:latin typeface="Cambria Math"/>
                          </a:rPr>
                          <m:t>𝐻</m:t>
                        </m:r>
                      </m:e>
                      <m:sub>
                        <m:r>
                          <a:rPr lang="en-US" b="0" i="1" smtClean="0">
                            <a:latin typeface="Cambria Math"/>
                          </a:rPr>
                          <m:t>+</m:t>
                        </m:r>
                      </m:sub>
                    </m:sSub>
                  </m:oMath>
                </a14:m>
                <a:r>
                  <a:rPr lang="en-US" dirty="0" smtClean="0">
                    <a:latin typeface="Times New Roman" pitchFamily="18" charset="0"/>
                  </a:rPr>
                  <a:t> to the left of </a:t>
                </a:r>
                <a14:m>
                  <m:oMath xmlns:m="http://schemas.openxmlformats.org/officeDocument/2006/math">
                    <m:r>
                      <a:rPr lang="en-US" b="0" i="1" smtClean="0">
                        <a:latin typeface="Cambria Math"/>
                      </a:rPr>
                      <m:t>𝑣</m:t>
                    </m:r>
                    <m:sSub>
                      <m:sSubPr>
                        <m:ctrlPr>
                          <a:rPr lang="en-US" b="0" i="1" smtClean="0">
                            <a:latin typeface="Cambria Math"/>
                          </a:rPr>
                        </m:ctrlPr>
                      </m:sSubPr>
                      <m:e>
                        <m:r>
                          <a:rPr lang="en-US" b="0" i="1" smtClean="0">
                            <a:latin typeface="Cambria Math"/>
                          </a:rPr>
                          <m:t>𝑣</m:t>
                        </m:r>
                      </m:e>
                      <m:sub>
                        <m:r>
                          <a:rPr lang="en-US" b="0" i="1" smtClean="0">
                            <a:latin typeface="Cambria Math"/>
                          </a:rPr>
                          <m:t>+</m:t>
                        </m:r>
                      </m:sub>
                    </m:sSub>
                  </m:oMath>
                </a14:m>
                <a:r>
                  <a:rPr lang="en-US" dirty="0" smtClean="0">
                    <a:latin typeface="Times New Roman" pitchFamily="18" charset="0"/>
                  </a:rPr>
                  <a:t>. If there were two , the one closest to </a:t>
                </a:r>
                <a14:m>
                  <m:oMath xmlns:m="http://schemas.openxmlformats.org/officeDocument/2006/math">
                    <m:r>
                      <a:rPr lang="en-US" i="1">
                        <a:latin typeface="Cambria Math"/>
                      </a:rPr>
                      <m:t>𝑣</m:t>
                    </m:r>
                    <m:sSub>
                      <m:sSubPr>
                        <m:ctrlPr>
                          <a:rPr lang="en-US" i="1">
                            <a:latin typeface="Cambria Math"/>
                          </a:rPr>
                        </m:ctrlPr>
                      </m:sSubPr>
                      <m:e>
                        <m:r>
                          <a:rPr lang="en-US" i="1">
                            <a:latin typeface="Cambria Math"/>
                          </a:rPr>
                          <m:t>𝑣</m:t>
                        </m:r>
                      </m:e>
                      <m:sub>
                        <m:r>
                          <a:rPr lang="en-US" i="1">
                            <a:latin typeface="Cambria Math"/>
                          </a:rPr>
                          <m:t>+</m:t>
                        </m:r>
                      </m:sub>
                    </m:sSub>
                  </m:oMath>
                </a14:m>
                <a:r>
                  <a:rPr lang="en-US" dirty="0" smtClean="0">
                    <a:latin typeface="Times New Roman" pitchFamily="18" charset="0"/>
                  </a:rPr>
                  <a:t> can be removed. </a:t>
                </a:r>
                <a:r>
                  <a:rPr lang="en-US" dirty="0" smtClean="0">
                    <a:latin typeface="Times New Roman" pitchFamily="18" charset="0"/>
                  </a:rPr>
                  <a:t>Similarly there can be at most one essential diagonal in the half-line </a:t>
                </a:r>
                <a14:m>
                  <m:oMath xmlns:m="http://schemas.openxmlformats.org/officeDocument/2006/math">
                    <m:sSub>
                      <m:sSubPr>
                        <m:ctrlPr>
                          <a:rPr lang="en-US" i="1">
                            <a:latin typeface="Cambria Math"/>
                          </a:rPr>
                        </m:ctrlPr>
                      </m:sSubPr>
                      <m:e>
                        <m:r>
                          <a:rPr lang="en-US" i="1">
                            <a:latin typeface="Cambria Math"/>
                          </a:rPr>
                          <m:t>𝐻</m:t>
                        </m:r>
                      </m:e>
                      <m:sub>
                        <m:r>
                          <a:rPr lang="en-US" b="0" i="1" smtClean="0">
                            <a:latin typeface="Cambria Math"/>
                          </a:rPr>
                          <m:t>−</m:t>
                        </m:r>
                      </m:sub>
                    </m:sSub>
                  </m:oMath>
                </a14:m>
                <a:r>
                  <a:rPr lang="en-US" dirty="0">
                    <a:latin typeface="Times New Roman" pitchFamily="18" charset="0"/>
                  </a:rPr>
                  <a:t> </a:t>
                </a:r>
                <a:r>
                  <a:rPr lang="en-US" dirty="0" smtClean="0">
                    <a:latin typeface="Times New Roman" pitchFamily="18" charset="0"/>
                  </a:rPr>
                  <a:t>to the left of </a:t>
                </a:r>
                <a14:m>
                  <m:oMath xmlns:m="http://schemas.openxmlformats.org/officeDocument/2006/math">
                    <m:r>
                      <a:rPr lang="en-US" i="1">
                        <a:latin typeface="Cambria Math"/>
                      </a:rPr>
                      <m:t>𝑣</m:t>
                    </m:r>
                    <m:sSub>
                      <m:sSubPr>
                        <m:ctrlPr>
                          <a:rPr lang="en-US" i="1">
                            <a:latin typeface="Cambria Math"/>
                          </a:rPr>
                        </m:ctrlPr>
                      </m:sSubPr>
                      <m:e>
                        <m:r>
                          <a:rPr lang="en-US" i="1">
                            <a:latin typeface="Cambria Math"/>
                          </a:rPr>
                          <m:t>𝑣</m:t>
                        </m:r>
                      </m:e>
                      <m:sub>
                        <m:r>
                          <a:rPr lang="en-US" b="0" i="1" smtClean="0">
                            <a:latin typeface="Cambria Math"/>
                          </a:rPr>
                          <m:t>−</m:t>
                        </m:r>
                      </m:sub>
                    </m:sSub>
                  </m:oMath>
                </a14:m>
                <a:r>
                  <a:rPr lang="en-US" dirty="0" smtClean="0">
                    <a:latin typeface="Times New Roman" pitchFamily="18" charset="0"/>
                  </a:rPr>
                  <a:t>. Together  these </a:t>
                </a:r>
                <a:r>
                  <a:rPr lang="en-US" dirty="0" err="1" smtClean="0">
                    <a:latin typeface="Times New Roman" pitchFamily="18" charset="0"/>
                  </a:rPr>
                  <a:t>halfplanes</a:t>
                </a:r>
                <a:r>
                  <a:rPr lang="en-US" dirty="0" smtClean="0">
                    <a:latin typeface="Times New Roman" pitchFamily="18" charset="0"/>
                  </a:rPr>
                  <a:t> cover the interior angle at v. </a:t>
                </a:r>
                <a:r>
                  <a:rPr lang="en-US" dirty="0" smtClean="0">
                    <a:latin typeface="Times New Roman" pitchFamily="18" charset="0"/>
                  </a:rPr>
                  <a:t>Thus, there at most two diagonals essential to </a:t>
                </a:r>
                <a:r>
                  <a:rPr lang="en-US" i="1" dirty="0" smtClean="0">
                    <a:latin typeface="Times New Roman" pitchFamily="18" charset="0"/>
                  </a:rPr>
                  <a:t>v</a:t>
                </a:r>
                <a:endParaRPr lang="en-US" i="1"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371600"/>
                <a:ext cx="8305800" cy="5029200"/>
              </a:xfrm>
              <a:blipFill rotWithShape="1">
                <a:blip r:embed="rId2"/>
                <a:stretch>
                  <a:fillRect t="-133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B855271-A8CD-47E0-9727-E6805E980E92}"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7</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37610" t="49431" r="7523" b="13008"/>
          <a:stretch>
            <a:fillRect/>
          </a:stretch>
        </p:blipFill>
        <p:spPr bwMode="auto">
          <a:xfrm>
            <a:off x="1676400" y="3962400"/>
            <a:ext cx="541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07942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Convex Partitioning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371600"/>
                <a:ext cx="8305800" cy="5029200"/>
              </a:xfrm>
            </p:spPr>
            <p:txBody>
              <a:bodyPr>
                <a:normAutofit/>
              </a:bodyPr>
              <a:lstStyle/>
              <a:p>
                <a:pPr marL="742950" lvl="1" indent="-285750">
                  <a:lnSpc>
                    <a:spcPct val="90000"/>
                  </a:lnSpc>
                  <a:buClr>
                    <a:schemeClr val="hlink"/>
                  </a:buClr>
                  <a:buSzPct val="75000"/>
                  <a:buFontTx/>
                  <a:buChar char="•"/>
                  <a:defRPr/>
                </a:pPr>
                <a:endParaRPr lang="en-US" dirty="0" smtClean="0">
                  <a:latin typeface="Times New Roman" pitchFamily="18" charset="0"/>
                </a:endParaRPr>
              </a:p>
              <a:p>
                <a:pPr marL="445770" indent="-285750">
                  <a:lnSpc>
                    <a:spcPct val="90000"/>
                  </a:lnSpc>
                  <a:buClr>
                    <a:schemeClr val="hlink"/>
                  </a:buClr>
                  <a:buSzPct val="75000"/>
                  <a:buFontTx/>
                  <a:buChar char="•"/>
                  <a:defRPr/>
                </a:pPr>
                <a:r>
                  <a:rPr lang="en-US" b="1" u="sng" dirty="0" smtClean="0">
                    <a:latin typeface="Times New Roman" pitchFamily="18" charset="0"/>
                  </a:rPr>
                  <a:t>Theorem:</a:t>
                </a:r>
                <a:r>
                  <a:rPr lang="en-US" dirty="0" smtClean="0">
                    <a:latin typeface="Times New Roman" pitchFamily="18" charset="0"/>
                  </a:rPr>
                  <a:t> The </a:t>
                </a:r>
                <a:r>
                  <a:rPr lang="en-US" dirty="0" err="1" smtClean="0">
                    <a:latin typeface="Times New Roman" pitchFamily="18" charset="0"/>
                  </a:rPr>
                  <a:t>Hertel-Mehlhorn</a:t>
                </a:r>
                <a:r>
                  <a:rPr lang="en-US" dirty="0" smtClean="0">
                    <a:latin typeface="Times New Roman" pitchFamily="18" charset="0"/>
                  </a:rPr>
                  <a:t> algorithm is never worse than four-times optimal in the number of convex </a:t>
                </a:r>
                <a:r>
                  <a:rPr lang="en-US" dirty="0" smtClean="0">
                    <a:latin typeface="Times New Roman" pitchFamily="18" charset="0"/>
                  </a:rPr>
                  <a:t>pieces</a:t>
                </a:r>
              </a:p>
              <a:p>
                <a:pPr marL="445770" indent="-285750">
                  <a:lnSpc>
                    <a:spcPct val="90000"/>
                  </a:lnSpc>
                  <a:buClr>
                    <a:schemeClr val="hlink"/>
                  </a:buClr>
                  <a:buSzPct val="75000"/>
                  <a:buFontTx/>
                  <a:buChar char="•"/>
                  <a:defRPr/>
                </a:pPr>
                <a:r>
                  <a:rPr lang="en-US" dirty="0" smtClean="0">
                    <a:latin typeface="Times New Roman" pitchFamily="18" charset="0"/>
                  </a:rPr>
                  <a:t>Proof: When the algorithm stops, every diagonal is essential for reflex vertex.</a:t>
                </a:r>
              </a:p>
              <a:p>
                <a:pPr marL="457200" lvl="1" indent="0">
                  <a:lnSpc>
                    <a:spcPct val="90000"/>
                  </a:lnSpc>
                  <a:buClr>
                    <a:schemeClr val="hlink"/>
                  </a:buClr>
                  <a:buSzPct val="75000"/>
                  <a:buNone/>
                  <a:defRPr/>
                </a:pPr>
                <a:r>
                  <a:rPr lang="en-US" dirty="0" smtClean="0">
                    <a:latin typeface="Times New Roman" pitchFamily="18" charset="0"/>
                  </a:rPr>
                  <a:t>By </a:t>
                </a:r>
                <a:r>
                  <a:rPr lang="en-US" dirty="0" smtClean="0">
                    <a:latin typeface="Times New Roman" pitchFamily="18" charset="0"/>
                  </a:rPr>
                  <a:t>lemma, the number </a:t>
                </a:r>
                <a:r>
                  <a:rPr lang="en-US" dirty="0">
                    <a:latin typeface="Times New Roman" pitchFamily="18" charset="0"/>
                  </a:rPr>
                  <a:t>of essential diagonals </a:t>
                </a:r>
                <a14:m>
                  <m:oMath xmlns:m="http://schemas.openxmlformats.org/officeDocument/2006/math">
                    <m:r>
                      <a:rPr lang="en-US" i="1" smtClean="0">
                        <a:latin typeface="Cambria Math"/>
                        <a:ea typeface="Cambria Math"/>
                      </a:rPr>
                      <m:t>≤</m:t>
                    </m:r>
                    <m:r>
                      <a:rPr lang="en-US" b="0" i="1" smtClean="0">
                        <a:latin typeface="Cambria Math"/>
                        <a:ea typeface="Cambria Math"/>
                      </a:rPr>
                      <m:t>2</m:t>
                    </m:r>
                    <m:r>
                      <a:rPr lang="en-US" b="0" i="1" smtClean="0">
                        <a:latin typeface="Cambria Math"/>
                        <a:ea typeface="Cambria Math"/>
                      </a:rPr>
                      <m:t>𝑟</m:t>
                    </m:r>
                  </m:oMath>
                </a14:m>
                <a:endParaRPr lang="en-US" b="0" dirty="0" smtClean="0">
                  <a:latin typeface="Times New Roman" pitchFamily="18" charset="0"/>
                  <a:ea typeface="Cambria Math"/>
                </a:endParaRPr>
              </a:p>
              <a:p>
                <a:pPr marL="457200" lvl="1" indent="0">
                  <a:lnSpc>
                    <a:spcPct val="90000"/>
                  </a:lnSpc>
                  <a:buClr>
                    <a:schemeClr val="hlink"/>
                  </a:buClr>
                  <a:buSzPct val="75000"/>
                  <a:buNone/>
                  <a:defRPr/>
                </a:pPr>
                <a:r>
                  <a:rPr lang="en-US" dirty="0" smtClean="0">
                    <a:latin typeface="Times New Roman" pitchFamily="18" charset="0"/>
                  </a:rPr>
                  <a:t>Thus, the number </a:t>
                </a:r>
                <a:r>
                  <a:rPr lang="en-US" dirty="0">
                    <a:latin typeface="Times New Roman" pitchFamily="18" charset="0"/>
                  </a:rPr>
                  <a:t>of convex </a:t>
                </a:r>
                <a:r>
                  <a:rPr lang="en-US" dirty="0" smtClean="0">
                    <a:latin typeface="Times New Roman" pitchFamily="18" charset="0"/>
                  </a:rPr>
                  <a:t>pieces M produced by the algorithm  satisfies</a:t>
                </a:r>
              </a:p>
              <a:p>
                <a:pPr marL="457200" lvl="1" indent="0">
                  <a:lnSpc>
                    <a:spcPct val="90000"/>
                  </a:lnSpc>
                  <a:buClr>
                    <a:schemeClr val="hlink"/>
                  </a:buClr>
                  <a:buSzPct val="75000"/>
                  <a:buNone/>
                  <a:defRPr/>
                </a:pPr>
                <a14:m>
                  <m:oMath xmlns:m="http://schemas.openxmlformats.org/officeDocument/2006/math">
                    <m:r>
                      <a:rPr lang="en-US" b="0" i="1" smtClean="0">
                        <a:latin typeface="Cambria Math"/>
                      </a:rPr>
                      <m:t>2</m:t>
                    </m:r>
                    <m:r>
                      <a:rPr lang="en-US" b="0" i="1" smtClean="0">
                        <a:latin typeface="Cambria Math"/>
                      </a:rPr>
                      <m:t>𝑟</m:t>
                    </m:r>
                    <m:r>
                      <a:rPr lang="en-US" b="0" i="1" smtClean="0">
                        <a:latin typeface="Cambria Math"/>
                      </a:rPr>
                      <m:t>+1≥</m:t>
                    </m:r>
                    <m:r>
                      <a:rPr lang="en-US" b="0" i="1" smtClean="0">
                        <a:latin typeface="Cambria Math"/>
                        <a:ea typeface="Cambria Math"/>
                      </a:rPr>
                      <m:t>𝑀</m:t>
                    </m:r>
                    <m:r>
                      <a:rPr lang="en-US" b="0" i="1" smtClean="0">
                        <a:latin typeface="Cambria Math"/>
                        <a:ea typeface="Cambria Math"/>
                      </a:rPr>
                      <m:t>. </m:t>
                    </m:r>
                  </m:oMath>
                </a14:m>
                <a:r>
                  <a:rPr lang="en-US" dirty="0" smtClean="0">
                    <a:latin typeface="Times New Roman" pitchFamily="18" charset="0"/>
                  </a:rPr>
                  <a:t> Since </a:t>
                </a:r>
                <a14:m>
                  <m:oMath xmlns:m="http://schemas.openxmlformats.org/officeDocument/2006/math">
                    <m:r>
                      <m:rPr>
                        <m:sty m:val="p"/>
                      </m:rPr>
                      <a:rPr lang="el-GR" i="1" smtClean="0">
                        <a:latin typeface="Cambria Math"/>
                        <a:ea typeface="Cambria Math"/>
                      </a:rPr>
                      <m:t>Φ</m:t>
                    </m:r>
                    <m:r>
                      <a:rPr lang="el-GR" i="1" smtClean="0">
                        <a:latin typeface="Cambria Math"/>
                        <a:ea typeface="Cambria Math"/>
                      </a:rPr>
                      <m:t>≥</m:t>
                    </m:r>
                    <m:d>
                      <m:dPr>
                        <m:begChr m:val="⌊"/>
                        <m:endChr m:val="⌋"/>
                        <m:ctrlPr>
                          <a:rPr lang="el-GR" i="1" smtClean="0">
                            <a:latin typeface="Cambria Math"/>
                            <a:ea typeface="Cambria Math"/>
                          </a:rPr>
                        </m:ctrlPr>
                      </m:dPr>
                      <m:e>
                        <m:f>
                          <m:fPr>
                            <m:ctrlPr>
                              <a:rPr lang="en-US" b="0" i="1" smtClean="0">
                                <a:latin typeface="Cambria Math"/>
                                <a:ea typeface="Cambria Math"/>
                              </a:rPr>
                            </m:ctrlPr>
                          </m:fPr>
                          <m:num>
                            <m:r>
                              <a:rPr lang="en-US" b="0" i="1" smtClean="0">
                                <a:latin typeface="Cambria Math"/>
                                <a:ea typeface="Cambria Math"/>
                              </a:rPr>
                              <m:t>𝑟</m:t>
                            </m:r>
                          </m:num>
                          <m:den>
                            <m:r>
                              <a:rPr lang="en-US" b="0" i="1" smtClean="0">
                                <a:latin typeface="Cambria Math"/>
                                <a:ea typeface="Cambria Math"/>
                              </a:rPr>
                              <m:t>2</m:t>
                            </m:r>
                          </m:den>
                        </m:f>
                      </m:e>
                    </m:d>
                    <m:r>
                      <a:rPr lang="en-US" b="0" i="1" smtClean="0">
                        <a:latin typeface="Cambria Math"/>
                        <a:ea typeface="Cambria Math"/>
                      </a:rPr>
                      <m:t>+1 </m:t>
                    </m:r>
                  </m:oMath>
                </a14:m>
                <a:endParaRPr lang="en-US" dirty="0" smtClean="0">
                  <a:latin typeface="Times New Roman" pitchFamily="18" charset="0"/>
                </a:endParaRPr>
              </a:p>
              <a:p>
                <a:pPr marL="457200" lvl="1" indent="0">
                  <a:lnSpc>
                    <a:spcPct val="90000"/>
                  </a:lnSpc>
                  <a:buClr>
                    <a:schemeClr val="hlink"/>
                  </a:buClr>
                  <a:buSzPct val="75000"/>
                  <a:buNone/>
                  <a:defRPr/>
                </a:pPr>
                <a:endParaRPr lang="en-US" dirty="0" smtClean="0">
                  <a:latin typeface="Times New Roman" pitchFamily="18" charset="0"/>
                </a:endParaRPr>
              </a:p>
              <a:p>
                <a:pPr marL="457200" lvl="1" indent="0">
                  <a:lnSpc>
                    <a:spcPct val="90000"/>
                  </a:lnSpc>
                  <a:buClr>
                    <a:schemeClr val="hlink"/>
                  </a:buClr>
                  <a:buSzPct val="75000"/>
                  <a:buNone/>
                  <a:defRPr/>
                </a:pPr>
                <a14:m>
                  <m:oMathPara xmlns:m="http://schemas.openxmlformats.org/officeDocument/2006/math">
                    <m:oMathParaPr>
                      <m:jc m:val="centerGroup"/>
                    </m:oMathParaPr>
                    <m:oMath xmlns:m="http://schemas.openxmlformats.org/officeDocument/2006/math">
                      <m:r>
                        <a:rPr lang="en-US" b="0" i="1" smtClean="0">
                          <a:latin typeface="Cambria Math"/>
                        </a:rPr>
                        <m:t>4</m:t>
                      </m:r>
                      <m:r>
                        <m:rPr>
                          <m:sty m:val="p"/>
                        </m:rPr>
                        <a:rPr lang="el-GR" i="1">
                          <a:latin typeface="Cambria Math"/>
                          <a:ea typeface="Cambria Math"/>
                        </a:rPr>
                        <m:t>Φ</m:t>
                      </m:r>
                      <m:r>
                        <a:rPr lang="el-GR" i="1" smtClean="0">
                          <a:latin typeface="Cambria Math"/>
                          <a:ea typeface="Cambria Math"/>
                        </a:rPr>
                        <m:t>≥</m:t>
                      </m:r>
                      <m:r>
                        <a:rPr lang="en-US" b="0" i="1" smtClean="0">
                          <a:latin typeface="Cambria Math"/>
                          <a:ea typeface="Cambria Math"/>
                        </a:rPr>
                        <m:t>4</m:t>
                      </m:r>
                      <m:d>
                        <m:dPr>
                          <m:begChr m:val="⌊"/>
                          <m:endChr m:val="⌋"/>
                          <m:ctrlPr>
                            <a:rPr lang="el-GR" i="1">
                              <a:latin typeface="Cambria Math"/>
                              <a:ea typeface="Cambria Math"/>
                            </a:rPr>
                          </m:ctrlPr>
                        </m:dPr>
                        <m:e>
                          <m:f>
                            <m:fPr>
                              <m:ctrlPr>
                                <a:rPr lang="en-US" i="1">
                                  <a:latin typeface="Cambria Math"/>
                                  <a:ea typeface="Cambria Math"/>
                                </a:rPr>
                              </m:ctrlPr>
                            </m:fPr>
                            <m:num>
                              <m:r>
                                <a:rPr lang="en-US" i="1">
                                  <a:latin typeface="Cambria Math"/>
                                  <a:ea typeface="Cambria Math"/>
                                </a:rPr>
                                <m:t>𝑟</m:t>
                              </m:r>
                            </m:num>
                            <m:den>
                              <m:r>
                                <a:rPr lang="en-US" i="1">
                                  <a:latin typeface="Cambria Math"/>
                                  <a:ea typeface="Cambria Math"/>
                                </a:rPr>
                                <m:t>2</m:t>
                              </m:r>
                            </m:den>
                          </m:f>
                        </m:e>
                      </m:d>
                      <m:r>
                        <a:rPr lang="en-US" i="1">
                          <a:latin typeface="Cambria Math"/>
                          <a:ea typeface="Cambria Math"/>
                        </a:rPr>
                        <m:t>+</m:t>
                      </m:r>
                      <m:r>
                        <a:rPr lang="en-US" b="0" i="1" smtClean="0">
                          <a:latin typeface="Cambria Math"/>
                          <a:ea typeface="Cambria Math"/>
                        </a:rPr>
                        <m:t>4≥2</m:t>
                      </m:r>
                      <m:r>
                        <a:rPr lang="en-US" b="0" i="1" smtClean="0">
                          <a:latin typeface="Cambria Math"/>
                          <a:ea typeface="Cambria Math"/>
                        </a:rPr>
                        <m:t>𝑟</m:t>
                      </m:r>
                      <m:r>
                        <a:rPr lang="en-US" b="0" i="1" smtClean="0">
                          <a:latin typeface="Cambria Math"/>
                          <a:ea typeface="Cambria Math"/>
                        </a:rPr>
                        <m:t>+4≥2</m:t>
                      </m:r>
                      <m:r>
                        <a:rPr lang="en-US" b="0" i="1" smtClean="0">
                          <a:latin typeface="Cambria Math"/>
                          <a:ea typeface="Cambria Math"/>
                        </a:rPr>
                        <m:t>𝑟</m:t>
                      </m:r>
                      <m:r>
                        <a:rPr lang="en-US" b="0" i="1" smtClean="0">
                          <a:latin typeface="Cambria Math"/>
                          <a:ea typeface="Cambria Math"/>
                        </a:rPr>
                        <m:t>+1≥</m:t>
                      </m:r>
                      <m:r>
                        <a:rPr lang="en-US" b="0" i="1" smtClean="0">
                          <a:latin typeface="Cambria Math"/>
                          <a:ea typeface="Cambria Math"/>
                        </a:rPr>
                        <m:t>𝑀</m:t>
                      </m:r>
                      <m:r>
                        <a:rPr lang="en-US" i="1">
                          <a:latin typeface="Cambria Math"/>
                          <a:ea typeface="Cambria Math"/>
                        </a:rPr>
                        <m:t> </m:t>
                      </m:r>
                    </m:oMath>
                  </m:oMathPara>
                </a14:m>
                <a:endParaRPr lang="en-US" dirty="0">
                  <a:latin typeface="Times New Roman" pitchFamily="18" charset="0"/>
                </a:endParaRPr>
              </a:p>
              <a:p>
                <a:pPr marL="457200" lvl="1" indent="0">
                  <a:lnSpc>
                    <a:spcPct val="90000"/>
                  </a:lnSpc>
                  <a:buClr>
                    <a:schemeClr val="hlink"/>
                  </a:buClr>
                  <a:buSzPct val="75000"/>
                  <a:buNone/>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pPr marL="742950" lvl="1" indent="-285750">
                  <a:lnSpc>
                    <a:spcPct val="90000"/>
                  </a:lnSpc>
                  <a:buClr>
                    <a:schemeClr val="hlink"/>
                  </a:buClr>
                  <a:buSzPct val="75000"/>
                  <a:buFontTx/>
                  <a:buChar char="•"/>
                  <a:defRPr/>
                </a:pPr>
                <a:endParaRPr lang="en-US" dirty="0" smtClean="0">
                  <a:latin typeface="Times New Roman" pitchFamily="18" charset="0"/>
                </a:endParaRPr>
              </a:p>
              <a:p>
                <a:pPr marL="742950" lvl="1" indent="-285750">
                  <a:lnSpc>
                    <a:spcPct val="90000"/>
                  </a:lnSpc>
                  <a:buClr>
                    <a:schemeClr val="hlink"/>
                  </a:buClr>
                  <a:buSzPct val="75000"/>
                  <a:buFontTx/>
                  <a:buChar char="•"/>
                  <a:defRPr/>
                </a:pPr>
                <a:endParaRPr lang="en-US" dirty="0">
                  <a:latin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371600"/>
                <a:ext cx="8305800" cy="5029200"/>
              </a:xfrm>
              <a:blipFill rotWithShape="1">
                <a:blip r:embed="rId2"/>
                <a:stretch>
                  <a:fillRect r="-5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B855271-A8CD-47E0-9727-E6805E980E92}"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8</a:t>
            </a:fld>
            <a:endParaRPr lang="en-US"/>
          </a:p>
        </p:txBody>
      </p:sp>
    </p:spTree>
    <p:extLst>
      <p:ext uri="{BB962C8B-B14F-4D97-AF65-F5344CB8AC3E}">
        <p14:creationId xmlns:p14="http://schemas.microsoft.com/office/powerpoint/2010/main" val="140521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Algorithms for Optimal Convex Partitioning of a Polygon</a:t>
            </a:r>
          </a:p>
        </p:txBody>
      </p:sp>
      <p:sp>
        <p:nvSpPr>
          <p:cNvPr id="3" name="Content Placeholder 2"/>
          <p:cNvSpPr>
            <a:spLocks noGrp="1"/>
          </p:cNvSpPr>
          <p:nvPr>
            <p:ph idx="1"/>
          </p:nvPr>
        </p:nvSpPr>
        <p:spPr/>
        <p:txBody>
          <a:bodyPr/>
          <a:lstStyle/>
          <a:p>
            <a:pPr>
              <a:defRPr/>
            </a:pPr>
            <a:r>
              <a:rPr lang="en-US" sz="2400" dirty="0"/>
              <a:t>Optimal convex partition using diagonals</a:t>
            </a:r>
          </a:p>
          <a:p>
            <a:pPr lvl="1">
              <a:defRPr/>
            </a:pPr>
            <a:r>
              <a:rPr lang="en-US" sz="2400" dirty="0"/>
              <a:t>Greene (1983): O(</a:t>
            </a:r>
            <a:r>
              <a:rPr lang="en-US" sz="2400" i="1" dirty="0"/>
              <a:t>n</a:t>
            </a:r>
            <a:r>
              <a:rPr lang="en-US" sz="2400" baseline="30000" dirty="0"/>
              <a:t>4</a:t>
            </a:r>
            <a:r>
              <a:rPr lang="en-US" sz="2400" dirty="0"/>
              <a:t>) time with dynamic programming</a:t>
            </a:r>
          </a:p>
          <a:p>
            <a:pPr lvl="1">
              <a:defRPr/>
            </a:pPr>
            <a:r>
              <a:rPr lang="en-US" sz="2400" dirty="0" err="1"/>
              <a:t>Keil</a:t>
            </a:r>
            <a:r>
              <a:rPr lang="en-US" sz="2400" dirty="0"/>
              <a:t> (1985): O(</a:t>
            </a:r>
            <a:r>
              <a:rPr lang="en-US" sz="2400" i="1" dirty="0"/>
              <a:t>n</a:t>
            </a:r>
            <a:r>
              <a:rPr lang="en-US" sz="2400" baseline="30000" dirty="0"/>
              <a:t>3</a:t>
            </a:r>
            <a:r>
              <a:rPr lang="en-US" sz="2400" dirty="0"/>
              <a:t>log</a:t>
            </a:r>
            <a:r>
              <a:rPr lang="en-US" sz="2400" i="1" dirty="0"/>
              <a:t>n</a:t>
            </a:r>
            <a:r>
              <a:rPr lang="en-US" sz="2400" dirty="0"/>
              <a:t>) time with dynamic programming</a:t>
            </a:r>
          </a:p>
          <a:p>
            <a:pPr>
              <a:defRPr/>
            </a:pPr>
            <a:r>
              <a:rPr lang="en-US" sz="2400" dirty="0"/>
              <a:t>Optimal convex partition using arbitrary segments</a:t>
            </a:r>
          </a:p>
          <a:p>
            <a:pPr lvl="1">
              <a:defRPr/>
            </a:pPr>
            <a:r>
              <a:rPr lang="en-US" sz="2400" dirty="0" err="1"/>
              <a:t>Chazelle</a:t>
            </a:r>
            <a:r>
              <a:rPr lang="en-US" sz="2400" dirty="0"/>
              <a:t> (1980) : O(</a:t>
            </a:r>
            <a:r>
              <a:rPr lang="en-US" sz="2400" i="1" dirty="0"/>
              <a:t>n</a:t>
            </a:r>
            <a:r>
              <a:rPr lang="en-US" sz="2400" baseline="30000" dirty="0"/>
              <a:t>3</a:t>
            </a:r>
            <a:r>
              <a:rPr lang="en-US" sz="2400" dirty="0"/>
              <a:t>) time</a:t>
            </a:r>
          </a:p>
          <a:p>
            <a:endParaRPr lang="en-US" dirty="0"/>
          </a:p>
        </p:txBody>
      </p:sp>
      <p:sp>
        <p:nvSpPr>
          <p:cNvPr id="4" name="Date Placeholder 3"/>
          <p:cNvSpPr>
            <a:spLocks noGrp="1"/>
          </p:cNvSpPr>
          <p:nvPr>
            <p:ph type="dt" sz="half" idx="10"/>
          </p:nvPr>
        </p:nvSpPr>
        <p:spPr/>
        <p:txBody>
          <a:bodyPr/>
          <a:lstStyle/>
          <a:p>
            <a:fld id="{83476489-7CB4-4F14-A231-85228A151E49}" type="datetime1">
              <a:rPr lang="en-US" smtClean="0"/>
              <a:t>1/31/2017</a:t>
            </a:fld>
            <a:endParaRPr lang="en-US"/>
          </a:p>
        </p:txBody>
      </p:sp>
      <p:sp>
        <p:nvSpPr>
          <p:cNvPr id="5" name="Footer Placeholder 4"/>
          <p:cNvSpPr>
            <a:spLocks noGrp="1"/>
          </p:cNvSpPr>
          <p:nvPr>
            <p:ph type="ftr" sz="quarter" idx="11"/>
          </p:nvPr>
        </p:nvSpPr>
        <p:spPr/>
        <p:txBody>
          <a:bodyPr/>
          <a:lstStyle/>
          <a:p>
            <a:r>
              <a:rPr lang="en-US" smtClean="0"/>
              <a:t>V. Korzhova</a:t>
            </a:r>
            <a:endParaRPr lang="en-US"/>
          </a:p>
        </p:txBody>
      </p:sp>
      <p:sp>
        <p:nvSpPr>
          <p:cNvPr id="6" name="Slide Number Placeholder 5"/>
          <p:cNvSpPr>
            <a:spLocks noGrp="1"/>
          </p:cNvSpPr>
          <p:nvPr>
            <p:ph type="sldNum" sz="quarter" idx="12"/>
          </p:nvPr>
        </p:nvSpPr>
        <p:spPr/>
        <p:txBody>
          <a:bodyPr/>
          <a:lstStyle/>
          <a:p>
            <a:fld id="{AAF71A22-6AF9-45E5-860F-5B8201FC6F3F}" type="slidenum">
              <a:rPr lang="en-US" smtClean="0"/>
              <a:t>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l="33849" t="16911" r="19745" b="36423"/>
          <a:stretch>
            <a:fillRect/>
          </a:stretch>
        </p:blipFill>
        <p:spPr bwMode="auto">
          <a:xfrm>
            <a:off x="4343400" y="4190999"/>
            <a:ext cx="374332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10858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1484</TotalTime>
  <Words>2544</Words>
  <Application>Microsoft Office PowerPoint</Application>
  <PresentationFormat>On-screen Show (4:3)</PresentationFormat>
  <Paragraphs>419</Paragraphs>
  <Slides>45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Adjacency</vt:lpstr>
      <vt:lpstr>Equation</vt:lpstr>
      <vt:lpstr>Convex Hull </vt:lpstr>
      <vt:lpstr>Objectives</vt:lpstr>
      <vt:lpstr>Convex Partitioning</vt:lpstr>
      <vt:lpstr>Convex Partitioning</vt:lpstr>
      <vt:lpstr>Convex Partitioning</vt:lpstr>
      <vt:lpstr>Convex Partitioning</vt:lpstr>
      <vt:lpstr>Convex Partitioning</vt:lpstr>
      <vt:lpstr>Convex Partitioning</vt:lpstr>
      <vt:lpstr>Algorithms for Optimal Convex Partitioning of a Polygon</vt:lpstr>
      <vt:lpstr>Convex Polygon Partitioning</vt:lpstr>
      <vt:lpstr>Applications of convex hull</vt:lpstr>
      <vt:lpstr>Definitions of convexity and convex hull</vt:lpstr>
      <vt:lpstr>Definitions of convexity and convex hull</vt:lpstr>
      <vt:lpstr>Definitions of convexity and convex hull</vt:lpstr>
      <vt:lpstr>Definitions of convexity and convex hull</vt:lpstr>
      <vt:lpstr>Convex hull</vt:lpstr>
      <vt:lpstr>Extreme points</vt:lpstr>
      <vt:lpstr>Convex hull problem</vt:lpstr>
      <vt:lpstr>Convex hull problem</vt:lpstr>
      <vt:lpstr>Convex hull </vt:lpstr>
      <vt:lpstr>Convex hull orientation</vt:lpstr>
      <vt:lpstr>Orientation test</vt:lpstr>
      <vt:lpstr>Orientation test</vt:lpstr>
      <vt:lpstr>Convex Hull: Non-extreme points</vt:lpstr>
      <vt:lpstr>Convex Hull: Extreme points</vt:lpstr>
      <vt:lpstr>Convex Hull: Jarvis's Algorithm (Gift-Wrapping)</vt:lpstr>
      <vt:lpstr>2D Gift Wrapping</vt:lpstr>
      <vt:lpstr>2D Gift Wrapping</vt:lpstr>
      <vt:lpstr>2D Gift Wrapping</vt:lpstr>
      <vt:lpstr>2D Gift Wrapping</vt:lpstr>
      <vt:lpstr>2D Gift Wrapping</vt:lpstr>
      <vt:lpstr>Gift Wrapping</vt:lpstr>
      <vt:lpstr>Example</vt:lpstr>
      <vt:lpstr>Example</vt:lpstr>
      <vt:lpstr>Example</vt:lpstr>
      <vt:lpstr>Example</vt:lpstr>
      <vt:lpstr>Example</vt:lpstr>
      <vt:lpstr>Example</vt:lpstr>
      <vt:lpstr>Example</vt:lpstr>
      <vt:lpstr>Example</vt:lpstr>
      <vt:lpstr>Example</vt:lpstr>
      <vt:lpstr>Example</vt:lpstr>
      <vt:lpstr>Summary</vt:lpstr>
      <vt:lpstr>Question</vt:lpstr>
      <vt:lpstr>Question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dc:creator>
  <cp:lastModifiedBy>Valentina</cp:lastModifiedBy>
  <cp:revision>109</cp:revision>
  <dcterms:created xsi:type="dcterms:W3CDTF">2013-08-12T17:41:37Z</dcterms:created>
  <dcterms:modified xsi:type="dcterms:W3CDTF">2017-01-31T16:11:53Z</dcterms:modified>
</cp:coreProperties>
</file>