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6"/>
  </p:notesMasterIdLst>
  <p:sldIdLst>
    <p:sldId id="256" r:id="rId2"/>
    <p:sldId id="258" r:id="rId3"/>
    <p:sldId id="266" r:id="rId4"/>
    <p:sldId id="267" r:id="rId5"/>
    <p:sldId id="268" r:id="rId6"/>
    <p:sldId id="269" r:id="rId7"/>
    <p:sldId id="271" r:id="rId8"/>
    <p:sldId id="270" r:id="rId9"/>
    <p:sldId id="272" r:id="rId10"/>
    <p:sldId id="273" r:id="rId11"/>
    <p:sldId id="274" r:id="rId12"/>
    <p:sldId id="275"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959"/>
    <a:srgbClr val="007D6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769995-0D4F-4748-89BE-6F2761F573EE}" type="datetimeFigureOut">
              <a:rPr lang="en-US" smtClean="0"/>
              <a:t>5/26/2023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FC8E8C-0D7E-4F33-97BF-B81B8F7482DB}" type="slidenum">
              <a:rPr lang="en-US" smtClean="0"/>
              <a:t>‹#›</a:t>
            </a:fld>
            <a:endParaRPr lang="en-US"/>
          </a:p>
        </p:txBody>
      </p:sp>
    </p:spTree>
    <p:extLst>
      <p:ext uri="{BB962C8B-B14F-4D97-AF65-F5344CB8AC3E}">
        <p14:creationId xmlns:p14="http://schemas.microsoft.com/office/powerpoint/2010/main" val="4178395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E3500B-0DB4-4F76-91F2-44F816337A3F}" type="datetime1">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3CD53-E862-4168-8B7E-0A3DC3A852F6}" type="slidenum">
              <a:rPr lang="en-US" smtClean="0"/>
              <a:t>‹#›</a:t>
            </a:fld>
            <a:endParaRPr lang="en-US"/>
          </a:p>
        </p:txBody>
      </p:sp>
    </p:spTree>
    <p:extLst>
      <p:ext uri="{BB962C8B-B14F-4D97-AF65-F5344CB8AC3E}">
        <p14:creationId xmlns:p14="http://schemas.microsoft.com/office/powerpoint/2010/main" val="647072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0D44B3-1BBA-4989-8F1A-78F26F31D016}" type="datetime1">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3CD53-E862-4168-8B7E-0A3DC3A852F6}" type="slidenum">
              <a:rPr lang="en-US" smtClean="0"/>
              <a:t>‹#›</a:t>
            </a:fld>
            <a:endParaRPr lang="en-US"/>
          </a:p>
        </p:txBody>
      </p:sp>
    </p:spTree>
    <p:extLst>
      <p:ext uri="{BB962C8B-B14F-4D97-AF65-F5344CB8AC3E}">
        <p14:creationId xmlns:p14="http://schemas.microsoft.com/office/powerpoint/2010/main" val="317612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CE9830-BB4E-4562-A604-FCC582DD01C1}" type="datetime1">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3CD53-E862-4168-8B7E-0A3DC3A852F6}" type="slidenum">
              <a:rPr lang="en-US" smtClean="0"/>
              <a:t>‹#›</a:t>
            </a:fld>
            <a:endParaRPr lang="en-US"/>
          </a:p>
        </p:txBody>
      </p:sp>
    </p:spTree>
    <p:extLst>
      <p:ext uri="{BB962C8B-B14F-4D97-AF65-F5344CB8AC3E}">
        <p14:creationId xmlns:p14="http://schemas.microsoft.com/office/powerpoint/2010/main" val="2301962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B242A5-216F-4697-85B5-7F3DDA3F8840}" type="datetime1">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3CD53-E862-4168-8B7E-0A3DC3A852F6}" type="slidenum">
              <a:rPr lang="en-US" smtClean="0"/>
              <a:t>‹#›</a:t>
            </a:fld>
            <a:endParaRPr lang="en-US"/>
          </a:p>
        </p:txBody>
      </p:sp>
    </p:spTree>
    <p:extLst>
      <p:ext uri="{BB962C8B-B14F-4D97-AF65-F5344CB8AC3E}">
        <p14:creationId xmlns:p14="http://schemas.microsoft.com/office/powerpoint/2010/main" val="3790761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9D58DE-A67C-42C8-BE5E-D42276FF3162}" type="datetime1">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3CD53-E862-4168-8B7E-0A3DC3A852F6}" type="slidenum">
              <a:rPr lang="en-US" smtClean="0"/>
              <a:t>‹#›</a:t>
            </a:fld>
            <a:endParaRPr lang="en-US"/>
          </a:p>
        </p:txBody>
      </p:sp>
    </p:spTree>
    <p:extLst>
      <p:ext uri="{BB962C8B-B14F-4D97-AF65-F5344CB8AC3E}">
        <p14:creationId xmlns:p14="http://schemas.microsoft.com/office/powerpoint/2010/main" val="2657331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DCBBE3-FC6C-4809-8058-88028ED55EDA}" type="datetime1">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3CD53-E862-4168-8B7E-0A3DC3A852F6}" type="slidenum">
              <a:rPr lang="en-US" smtClean="0"/>
              <a:t>‹#›</a:t>
            </a:fld>
            <a:endParaRPr lang="en-US"/>
          </a:p>
        </p:txBody>
      </p:sp>
    </p:spTree>
    <p:extLst>
      <p:ext uri="{BB962C8B-B14F-4D97-AF65-F5344CB8AC3E}">
        <p14:creationId xmlns:p14="http://schemas.microsoft.com/office/powerpoint/2010/main" val="1443417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BC6054-5568-4735-B4C4-BD312BE2C07E}" type="datetime1">
              <a:rPr lang="en-US" smtClean="0"/>
              <a:t>5/26/2023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93CD53-E862-4168-8B7E-0A3DC3A852F6}" type="slidenum">
              <a:rPr lang="en-US" smtClean="0"/>
              <a:t>‹#›</a:t>
            </a:fld>
            <a:endParaRPr lang="en-US"/>
          </a:p>
        </p:txBody>
      </p:sp>
    </p:spTree>
    <p:extLst>
      <p:ext uri="{BB962C8B-B14F-4D97-AF65-F5344CB8AC3E}">
        <p14:creationId xmlns:p14="http://schemas.microsoft.com/office/powerpoint/2010/main" val="380010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B2A4AA1-D8E9-4BDD-9C62-113CA06A1AE0}" type="datetime1">
              <a:rPr lang="en-US" smtClean="0"/>
              <a:t>5/26/2023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93CD53-E862-4168-8B7E-0A3DC3A852F6}" type="slidenum">
              <a:rPr lang="en-US" smtClean="0"/>
              <a:t>‹#›</a:t>
            </a:fld>
            <a:endParaRPr lang="en-US"/>
          </a:p>
        </p:txBody>
      </p:sp>
    </p:spTree>
    <p:extLst>
      <p:ext uri="{BB962C8B-B14F-4D97-AF65-F5344CB8AC3E}">
        <p14:creationId xmlns:p14="http://schemas.microsoft.com/office/powerpoint/2010/main" val="2544562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589DF1-C05A-4476-B0FC-5568F8EED8EA}" type="datetime1">
              <a:rPr lang="en-US" smtClean="0"/>
              <a:t>5/26/2023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93CD53-E862-4168-8B7E-0A3DC3A852F6}" type="slidenum">
              <a:rPr lang="en-US" smtClean="0"/>
              <a:t>‹#›</a:t>
            </a:fld>
            <a:endParaRPr lang="en-US"/>
          </a:p>
        </p:txBody>
      </p:sp>
    </p:spTree>
    <p:extLst>
      <p:ext uri="{BB962C8B-B14F-4D97-AF65-F5344CB8AC3E}">
        <p14:creationId xmlns:p14="http://schemas.microsoft.com/office/powerpoint/2010/main" val="2252987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7709E5B-B5FA-4924-9C57-F195B5C5D885}" type="datetime1">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3CD53-E862-4168-8B7E-0A3DC3A852F6}" type="slidenum">
              <a:rPr lang="en-US" smtClean="0"/>
              <a:t>‹#›</a:t>
            </a:fld>
            <a:endParaRPr lang="en-US"/>
          </a:p>
        </p:txBody>
      </p:sp>
    </p:spTree>
    <p:extLst>
      <p:ext uri="{BB962C8B-B14F-4D97-AF65-F5344CB8AC3E}">
        <p14:creationId xmlns:p14="http://schemas.microsoft.com/office/powerpoint/2010/main" val="4126438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4EF5B34-9D1E-4A21-A7F7-354BD517AB2E}" type="datetime1">
              <a:rPr lang="en-US" smtClean="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3CD53-E862-4168-8B7E-0A3DC3A852F6}" type="slidenum">
              <a:rPr lang="en-US" smtClean="0"/>
              <a:t>‹#›</a:t>
            </a:fld>
            <a:endParaRPr lang="en-US"/>
          </a:p>
        </p:txBody>
      </p:sp>
    </p:spTree>
    <p:extLst>
      <p:ext uri="{BB962C8B-B14F-4D97-AF65-F5344CB8AC3E}">
        <p14:creationId xmlns:p14="http://schemas.microsoft.com/office/powerpoint/2010/main" val="3803465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3E2389-4A0A-4DFA-8E71-4F2AFBFBEDE1}" type="datetime1">
              <a:rPr lang="en-US" smtClean="0"/>
              <a:t>5/26/2023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93CD53-E862-4168-8B7E-0A3DC3A852F6}" type="slidenum">
              <a:rPr lang="en-US" smtClean="0"/>
              <a:t>‹#›</a:t>
            </a:fld>
            <a:endParaRPr lang="en-US"/>
          </a:p>
        </p:txBody>
      </p:sp>
    </p:spTree>
    <p:extLst>
      <p:ext uri="{BB962C8B-B14F-4D97-AF65-F5344CB8AC3E}">
        <p14:creationId xmlns:p14="http://schemas.microsoft.com/office/powerpoint/2010/main" val="15415295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6632877"/>
            <a:ext cx="12192000" cy="225122"/>
          </a:xfrm>
          <a:prstGeom prst="rect">
            <a:avLst/>
          </a:prstGeom>
          <a:solidFill>
            <a:srgbClr val="00A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7104" y="98541"/>
            <a:ext cx="958951" cy="1085604"/>
          </a:xfrm>
          <a:prstGeom prst="rect">
            <a:avLst/>
          </a:prstGeom>
        </p:spPr>
      </p:pic>
      <p:sp>
        <p:nvSpPr>
          <p:cNvPr id="7" name="TextBox 6">
            <a:extLst>
              <a:ext uri="{FF2B5EF4-FFF2-40B4-BE49-F238E27FC236}">
                <a16:creationId xmlns:a16="http://schemas.microsoft.com/office/drawing/2014/main" id="{706A9729-3529-4689-9C93-34AF9843B4E5}"/>
              </a:ext>
            </a:extLst>
          </p:cNvPr>
          <p:cNvSpPr txBox="1"/>
          <p:nvPr/>
        </p:nvSpPr>
        <p:spPr>
          <a:xfrm>
            <a:off x="0" y="2436442"/>
            <a:ext cx="12192000" cy="595923"/>
          </a:xfrm>
          <a:prstGeom prst="rect">
            <a:avLst/>
          </a:prstGeom>
          <a:noFill/>
        </p:spPr>
        <p:txBody>
          <a:bodyPr wrap="square" lIns="72000" tIns="36000" rIns="72000" bIns="36000" rtlCol="0" anchor="ctr" anchorCtr="0">
            <a:spAutoFit/>
          </a:bodyPr>
          <a:lstStyle/>
          <a:p>
            <a:pPr algn="ctr"/>
            <a:r>
              <a:rPr lang="en-US" altLang="ko-KR" sz="1700" b="1" dirty="0">
                <a:solidFill>
                  <a:schemeClr val="tx1">
                    <a:lumMod val="75000"/>
                    <a:lumOff val="25000"/>
                  </a:schemeClr>
                </a:solidFill>
                <a:latin typeface="Times New Roman" panose="02020603050405020304" pitchFamily="18" charset="0"/>
                <a:cs typeface="Times New Roman" panose="02020603050405020304" pitchFamily="18" charset="0"/>
              </a:rPr>
              <a:t>Completed in </a:t>
            </a:r>
          </a:p>
          <a:p>
            <a:pPr algn="ctr"/>
            <a:r>
              <a:rPr lang="en-US" altLang="ko-KR" sz="1700" b="1" dirty="0">
                <a:solidFill>
                  <a:schemeClr val="tx1">
                    <a:lumMod val="75000"/>
                    <a:lumOff val="25000"/>
                  </a:schemeClr>
                </a:solidFill>
                <a:latin typeface="Times New Roman" panose="02020603050405020304" pitchFamily="18" charset="0"/>
                <a:cs typeface="Times New Roman" panose="02020603050405020304" pitchFamily="18" charset="0"/>
              </a:rPr>
              <a:t>Special Studies and Project (MTE 3200)</a:t>
            </a:r>
            <a:endParaRPr lang="ko-KR" altLang="en-US" sz="17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06A9729-3529-4689-9C93-34AF9843B4E5}"/>
              </a:ext>
            </a:extLst>
          </p:cNvPr>
          <p:cNvSpPr txBox="1"/>
          <p:nvPr/>
        </p:nvSpPr>
        <p:spPr>
          <a:xfrm>
            <a:off x="1" y="1281364"/>
            <a:ext cx="12191999" cy="996033"/>
          </a:xfrm>
          <a:prstGeom prst="rect">
            <a:avLst/>
          </a:prstGeom>
          <a:noFill/>
        </p:spPr>
        <p:txBody>
          <a:bodyPr wrap="square" lIns="72000" tIns="36000" rIns="72000" bIns="36000" rtlCol="0" anchor="ctr" anchorCtr="0">
            <a:spAutoFit/>
          </a:bodyPr>
          <a:lstStyle/>
          <a:p>
            <a:pPr algn="ctr"/>
            <a:r>
              <a:rPr lang="en-US" altLang="ko-KR" sz="3000" b="1"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rPr>
              <a:t>3 DOF Articulated Manipulator with Pick &amp; Place Operation Based on Inverse Kinematics</a:t>
            </a:r>
          </a:p>
        </p:txBody>
      </p:sp>
      <p:sp>
        <p:nvSpPr>
          <p:cNvPr id="9" name="Rectangle 8"/>
          <p:cNvSpPr/>
          <p:nvPr/>
        </p:nvSpPr>
        <p:spPr>
          <a:xfrm>
            <a:off x="0" y="6833998"/>
            <a:ext cx="12192000"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TextBox 9"/>
          <p:cNvSpPr txBox="1"/>
          <p:nvPr/>
        </p:nvSpPr>
        <p:spPr>
          <a:xfrm flipH="1">
            <a:off x="11837052" y="6498229"/>
            <a:ext cx="290183"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1</a:t>
            </a:r>
          </a:p>
        </p:txBody>
      </p:sp>
      <p:sp>
        <p:nvSpPr>
          <p:cNvPr id="11" name="TextBox 10">
            <a:extLst>
              <a:ext uri="{FF2B5EF4-FFF2-40B4-BE49-F238E27FC236}">
                <a16:creationId xmlns:a16="http://schemas.microsoft.com/office/drawing/2014/main" id="{706A9729-3529-4689-9C93-34AF9843B4E5}"/>
              </a:ext>
            </a:extLst>
          </p:cNvPr>
          <p:cNvSpPr txBox="1"/>
          <p:nvPr/>
        </p:nvSpPr>
        <p:spPr>
          <a:xfrm>
            <a:off x="821614" y="4060023"/>
            <a:ext cx="4513784" cy="3058136"/>
          </a:xfrm>
          <a:prstGeom prst="rect">
            <a:avLst/>
          </a:prstGeom>
          <a:noFill/>
        </p:spPr>
        <p:txBody>
          <a:bodyPr wrap="square" lIns="72000" tIns="36000" rIns="72000" bIns="36000" rtlCol="0" anchor="ctr" anchorCtr="0">
            <a:spAutoFit/>
          </a:bodyPr>
          <a:lstStyle/>
          <a:p>
            <a:r>
              <a:rPr lang="en-US" altLang="ko-KR"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Presented By</a:t>
            </a:r>
            <a:r>
              <a:rPr lang="en-US" altLang="ko-KR" sz="2400"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	</a:t>
            </a:r>
          </a:p>
          <a:p>
            <a:r>
              <a:rPr lang="en-US" altLang="ko-KR" sz="1600" b="1" dirty="0" err="1">
                <a:solidFill>
                  <a:schemeClr val="tx1">
                    <a:lumMod val="75000"/>
                    <a:lumOff val="25000"/>
                  </a:schemeClr>
                </a:solidFill>
                <a:latin typeface="Times New Roman" panose="02020603050405020304" pitchFamily="18" charset="0"/>
                <a:cs typeface="Times New Roman" panose="02020603050405020304" pitchFamily="18" charset="0"/>
              </a:rPr>
              <a:t>Shahriar</a:t>
            </a: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600" b="1" dirty="0" err="1">
                <a:solidFill>
                  <a:schemeClr val="tx1">
                    <a:lumMod val="75000"/>
                    <a:lumOff val="25000"/>
                  </a:schemeClr>
                </a:solidFill>
                <a:latin typeface="Times New Roman" panose="02020603050405020304" pitchFamily="18" charset="0"/>
                <a:cs typeface="Times New Roman" panose="02020603050405020304" pitchFamily="18" charset="0"/>
              </a:rPr>
              <a:t>Ferdous</a:t>
            </a:r>
            <a:endPar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altLang="ko-KR" sz="1600" dirty="0">
                <a:solidFill>
                  <a:schemeClr val="tx1">
                    <a:lumMod val="75000"/>
                    <a:lumOff val="25000"/>
                  </a:schemeClr>
                </a:solidFill>
                <a:latin typeface="Times New Roman" panose="02020603050405020304" pitchFamily="18" charset="0"/>
                <a:cs typeface="Times New Roman" panose="02020603050405020304" pitchFamily="18" charset="0"/>
              </a:rPr>
              <a:t>Roll: 1831002</a:t>
            </a:r>
          </a:p>
          <a:p>
            <a:r>
              <a:rPr lang="en-US" altLang="ko-KR" sz="1600" dirty="0">
                <a:solidFill>
                  <a:schemeClr val="tx1">
                    <a:lumMod val="75000"/>
                    <a:lumOff val="25000"/>
                  </a:schemeClr>
                </a:solidFill>
                <a:latin typeface="Times New Roman" panose="02020603050405020304" pitchFamily="18" charset="0"/>
                <a:cs typeface="Times New Roman" panose="02020603050405020304" pitchFamily="18" charset="0"/>
              </a:rPr>
              <a:t>Year: 3</a:t>
            </a:r>
            <a:r>
              <a:rPr lang="en-US" altLang="ko-KR" sz="1600" baseline="30000" dirty="0">
                <a:solidFill>
                  <a:schemeClr val="tx1">
                    <a:lumMod val="75000"/>
                    <a:lumOff val="25000"/>
                  </a:schemeClr>
                </a:solidFill>
                <a:latin typeface="Times New Roman" panose="02020603050405020304" pitchFamily="18" charset="0"/>
                <a:cs typeface="Times New Roman" panose="02020603050405020304" pitchFamily="18" charset="0"/>
              </a:rPr>
              <a:t>rd</a:t>
            </a:r>
            <a:endParaRPr lang="en-US" altLang="ko-KR" sz="1600"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altLang="ko-KR" sz="1600" dirty="0">
                <a:solidFill>
                  <a:schemeClr val="tx1">
                    <a:lumMod val="75000"/>
                    <a:lumOff val="25000"/>
                  </a:schemeClr>
                </a:solidFill>
                <a:latin typeface="Times New Roman" panose="02020603050405020304" pitchFamily="18" charset="0"/>
                <a:cs typeface="Times New Roman" panose="02020603050405020304" pitchFamily="18" charset="0"/>
              </a:rPr>
              <a:t>Semester: 2</a:t>
            </a:r>
            <a:r>
              <a:rPr lang="en-US" altLang="ko-KR" sz="1600" baseline="30000" dirty="0">
                <a:solidFill>
                  <a:schemeClr val="tx1">
                    <a:lumMod val="75000"/>
                    <a:lumOff val="25000"/>
                  </a:schemeClr>
                </a:solidFill>
                <a:latin typeface="Times New Roman" panose="02020603050405020304" pitchFamily="18" charset="0"/>
                <a:cs typeface="Times New Roman" panose="02020603050405020304" pitchFamily="18" charset="0"/>
              </a:rPr>
              <a:t>nd</a:t>
            </a:r>
          </a:p>
          <a:p>
            <a:r>
              <a:rPr lang="en-US" altLang="ko-KR" sz="1600" dirty="0">
                <a:latin typeface="Times New Roman" panose="02020603050405020304" pitchFamily="18" charset="0"/>
                <a:ea typeface="Calibri" panose="020F0502020204030204" pitchFamily="34" charset="0"/>
                <a:cs typeface="Times New Roman" panose="02020603050405020304" pitchFamily="18" charset="0"/>
              </a:rPr>
              <a:t>Department of Mechatronics Engineering</a:t>
            </a:r>
          </a:p>
          <a:p>
            <a:r>
              <a:rPr lang="en-US" altLang="ko-KR" sz="1600" dirty="0">
                <a:latin typeface="Times New Roman" panose="02020603050405020304" pitchFamily="18" charset="0"/>
                <a:ea typeface="Calibri" panose="020F0502020204030204" pitchFamily="34" charset="0"/>
                <a:cs typeface="Times New Roman" panose="02020603050405020304" pitchFamily="18" charset="0"/>
              </a:rPr>
              <a:t>Khulna University of Engineering &amp; Technology(KUET)</a:t>
            </a:r>
          </a:p>
          <a:p>
            <a:r>
              <a:rPr lang="en-US" altLang="ko-KR" sz="1600" dirty="0">
                <a:latin typeface="Times New Roman" panose="02020603050405020304" pitchFamily="18" charset="0"/>
                <a:ea typeface="Calibri" panose="020F0502020204030204" pitchFamily="34" charset="0"/>
                <a:cs typeface="Times New Roman" panose="02020603050405020304" pitchFamily="18" charset="0"/>
              </a:rPr>
              <a:t>Khulna-9203, Bangladesh </a:t>
            </a:r>
            <a:endParaRPr lang="ko-KR" altLang="en-US" sz="1600" dirty="0">
              <a:latin typeface="Times New Roman" panose="02020603050405020304" pitchFamily="18" charset="0"/>
              <a:cs typeface="Times New Roman" panose="02020603050405020304" pitchFamily="18" charset="0"/>
            </a:endParaRPr>
          </a:p>
          <a:p>
            <a:endParaRPr lang="en-US" altLang="ko-KR" dirty="0">
              <a:solidFill>
                <a:schemeClr val="tx1">
                  <a:lumMod val="75000"/>
                  <a:lumOff val="25000"/>
                </a:schemeClr>
              </a:solidFill>
              <a:latin typeface="Times New Roman" panose="02020603050405020304" pitchFamily="18" charset="0"/>
              <a:cs typeface="Times New Roman" panose="02020603050405020304" pitchFamily="18" charset="0"/>
            </a:endParaRPr>
          </a:p>
          <a:p>
            <a:endParaRPr lang="ko-KR" alt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4" name="Slide Number Placeholder 13"/>
          <p:cNvSpPr>
            <a:spLocks noGrp="1"/>
          </p:cNvSpPr>
          <p:nvPr>
            <p:ph type="sldNum" sz="quarter" idx="12"/>
          </p:nvPr>
        </p:nvSpPr>
        <p:spPr/>
        <p:txBody>
          <a:bodyPr/>
          <a:lstStyle/>
          <a:p>
            <a:fld id="{EE93CD53-E862-4168-8B7E-0A3DC3A852F6}" type="slidenum">
              <a:rPr lang="en-US" smtClean="0">
                <a:latin typeface="Times New Roman" panose="02020603050405020304" pitchFamily="18" charset="0"/>
                <a:cs typeface="Times New Roman" panose="02020603050405020304" pitchFamily="18" charset="0"/>
              </a:rPr>
              <a:t>1</a:t>
            </a:fld>
            <a:endParaRPr lang="en-US">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706A9729-3529-4689-9C93-34AF9843B4E5}"/>
              </a:ext>
            </a:extLst>
          </p:cNvPr>
          <p:cNvSpPr txBox="1"/>
          <p:nvPr/>
        </p:nvSpPr>
        <p:spPr>
          <a:xfrm>
            <a:off x="6695306" y="4052032"/>
            <a:ext cx="4513784" cy="2565693"/>
          </a:xfrm>
          <a:prstGeom prst="rect">
            <a:avLst/>
          </a:prstGeom>
          <a:noFill/>
        </p:spPr>
        <p:txBody>
          <a:bodyPr wrap="square" lIns="72000" tIns="36000" rIns="72000" bIns="36000" rtlCol="0" anchor="ctr" anchorCtr="0">
            <a:spAutoFit/>
          </a:bodyPr>
          <a:lstStyle/>
          <a:p>
            <a:r>
              <a:rPr lang="en-US" altLang="ko-KR"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Supervised By</a:t>
            </a:r>
            <a:r>
              <a:rPr lang="en-US" altLang="ko-KR" sz="2400"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	</a:t>
            </a:r>
          </a:p>
          <a:p>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Dr. </a:t>
            </a:r>
            <a:r>
              <a:rPr lang="en-US" altLang="ko-KR" sz="1600" b="1" dirty="0" err="1">
                <a:solidFill>
                  <a:schemeClr val="tx1">
                    <a:lumMod val="75000"/>
                    <a:lumOff val="25000"/>
                  </a:schemeClr>
                </a:solidFill>
                <a:latin typeface="Times New Roman" panose="02020603050405020304" pitchFamily="18" charset="0"/>
                <a:cs typeface="Times New Roman" panose="02020603050405020304" pitchFamily="18" charset="0"/>
              </a:rPr>
              <a:t>Asief</a:t>
            </a: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600" b="1" dirty="0" err="1">
                <a:solidFill>
                  <a:schemeClr val="tx1">
                    <a:lumMod val="75000"/>
                    <a:lumOff val="25000"/>
                  </a:schemeClr>
                </a:solidFill>
                <a:latin typeface="Times New Roman" panose="02020603050405020304" pitchFamily="18" charset="0"/>
                <a:cs typeface="Times New Roman" panose="02020603050405020304" pitchFamily="18" charset="0"/>
              </a:rPr>
              <a:t>Javed</a:t>
            </a:r>
            <a:endPar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altLang="ko-KR" sz="1600" dirty="0">
                <a:solidFill>
                  <a:schemeClr val="tx1">
                    <a:lumMod val="75000"/>
                    <a:lumOff val="25000"/>
                  </a:schemeClr>
                </a:solidFill>
                <a:latin typeface="Times New Roman" panose="02020603050405020304" pitchFamily="18" charset="0"/>
                <a:cs typeface="Times New Roman" panose="02020603050405020304" pitchFamily="18" charset="0"/>
              </a:rPr>
              <a:t>Assistant Professor</a:t>
            </a:r>
          </a:p>
          <a:p>
            <a:r>
              <a:rPr lang="en-GB" altLang="ko-KR" sz="1600" dirty="0">
                <a:latin typeface="Times New Roman" panose="02020603050405020304" pitchFamily="18" charset="0"/>
                <a:ea typeface="Calibri" panose="020F0502020204030204" pitchFamily="34" charset="0"/>
                <a:cs typeface="Times New Roman" panose="02020603050405020304" pitchFamily="18" charset="0"/>
              </a:rPr>
              <a:t>Department of Mechatronics Engineering</a:t>
            </a:r>
          </a:p>
          <a:p>
            <a:r>
              <a:rPr lang="en-GB" altLang="ko-KR" sz="1600" dirty="0">
                <a:latin typeface="Times New Roman" panose="02020603050405020304" pitchFamily="18" charset="0"/>
                <a:ea typeface="Calibri" panose="020F0502020204030204" pitchFamily="34" charset="0"/>
                <a:cs typeface="Times New Roman" panose="02020603050405020304" pitchFamily="18" charset="0"/>
              </a:rPr>
              <a:t>Khulna University of Engineering &amp; Technology(KUET)</a:t>
            </a:r>
          </a:p>
          <a:p>
            <a:r>
              <a:rPr lang="en-GB" altLang="ko-KR" sz="1600" dirty="0">
                <a:latin typeface="Times New Roman" panose="02020603050405020304" pitchFamily="18" charset="0"/>
                <a:ea typeface="Calibri" panose="020F0502020204030204" pitchFamily="34" charset="0"/>
                <a:cs typeface="Times New Roman" panose="02020603050405020304" pitchFamily="18" charset="0"/>
              </a:rPr>
              <a:t>Khulna-9203, Bangladesh </a:t>
            </a:r>
          </a:p>
          <a:p>
            <a:endParaRPr lang="en-US" altLang="ko-KR" dirty="0">
              <a:solidFill>
                <a:schemeClr val="tx1">
                  <a:lumMod val="75000"/>
                  <a:lumOff val="25000"/>
                </a:schemeClr>
              </a:solidFill>
              <a:latin typeface="Times New Roman" panose="02020603050405020304" pitchFamily="18" charset="0"/>
              <a:cs typeface="Times New Roman" panose="02020603050405020304" pitchFamily="18" charset="0"/>
            </a:endParaRPr>
          </a:p>
          <a:p>
            <a:endParaRPr lang="ko-KR" alt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118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610525"/>
            <a:ext cx="12192000" cy="247474"/>
          </a:xfrm>
          <a:prstGeom prst="rect">
            <a:avLst/>
          </a:prstGeom>
          <a:solidFill>
            <a:srgbClr val="00A95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2192000" cy="834887"/>
          </a:xfrm>
          <a:prstGeom prst="rect">
            <a:avLst/>
          </a:prstGeom>
          <a:solidFill>
            <a:srgbClr val="007D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212035" y="140444"/>
            <a:ext cx="1750989" cy="1015663"/>
          </a:xfrm>
          <a:prstGeom prst="rect">
            <a:avLst/>
          </a:prstGeom>
          <a:noFill/>
        </p:spPr>
        <p:txBody>
          <a:bodyPr wrap="square" rtlCol="0">
            <a:spAutoFit/>
          </a:bodyPr>
          <a:lstStyle/>
          <a:p>
            <a:r>
              <a:rPr lang="en-US" sz="3000" b="1" dirty="0">
                <a:solidFill>
                  <a:schemeClr val="bg1"/>
                </a:solidFill>
              </a:rPr>
              <a:t>Cost</a:t>
            </a:r>
          </a:p>
          <a:p>
            <a:endParaRPr lang="en-US" sz="3000" b="1" dirty="0">
              <a:solidFill>
                <a:schemeClr val="bg1"/>
              </a:solidFill>
            </a:endParaRPr>
          </a:p>
        </p:txBody>
      </p:sp>
      <p:sp>
        <p:nvSpPr>
          <p:cNvPr id="11" name="TextBox 10"/>
          <p:cNvSpPr txBox="1"/>
          <p:nvPr/>
        </p:nvSpPr>
        <p:spPr>
          <a:xfrm flipH="1">
            <a:off x="11635530" y="6550223"/>
            <a:ext cx="491704" cy="307777"/>
          </a:xfrm>
          <a:prstGeom prst="rect">
            <a:avLst/>
          </a:prstGeom>
          <a:noFill/>
        </p:spPr>
        <p:txBody>
          <a:bodyPr wrap="square" rtlCol="0">
            <a:spAutoFit/>
          </a:bodyPr>
          <a:lstStyle/>
          <a:p>
            <a:pPr algn="ctr"/>
            <a:r>
              <a:rPr lang="en-US" sz="1400" dirty="0">
                <a:cs typeface="Poppins" panose="00000500000000000000" pitchFamily="2" charset="0"/>
              </a:rPr>
              <a:t>10</a:t>
            </a:r>
          </a:p>
        </p:txBody>
      </p:sp>
      <p:graphicFrame>
        <p:nvGraphicFramePr>
          <p:cNvPr id="6" name="Table 5"/>
          <p:cNvGraphicFramePr>
            <a:graphicFrameLocks noGrp="1"/>
          </p:cNvGraphicFramePr>
          <p:nvPr>
            <p:extLst>
              <p:ext uri="{D42A27DB-BD31-4B8C-83A1-F6EECF244321}">
                <p14:modId xmlns:p14="http://schemas.microsoft.com/office/powerpoint/2010/main" val="1353164566"/>
              </p:ext>
            </p:extLst>
          </p:nvPr>
        </p:nvGraphicFramePr>
        <p:xfrm>
          <a:off x="1963024" y="1982753"/>
          <a:ext cx="8144142" cy="3849580"/>
        </p:xfrm>
        <a:graphic>
          <a:graphicData uri="http://schemas.openxmlformats.org/drawingml/2006/table">
            <a:tbl>
              <a:tblPr/>
              <a:tblGrid>
                <a:gridCol w="469854">
                  <a:extLst>
                    <a:ext uri="{9D8B030D-6E8A-4147-A177-3AD203B41FA5}">
                      <a16:colId xmlns:a16="http://schemas.microsoft.com/office/drawing/2014/main" val="159675797"/>
                    </a:ext>
                  </a:extLst>
                </a:gridCol>
                <a:gridCol w="3667474">
                  <a:extLst>
                    <a:ext uri="{9D8B030D-6E8A-4147-A177-3AD203B41FA5}">
                      <a16:colId xmlns:a16="http://schemas.microsoft.com/office/drawing/2014/main" val="2023782014"/>
                    </a:ext>
                  </a:extLst>
                </a:gridCol>
                <a:gridCol w="1265997">
                  <a:extLst>
                    <a:ext uri="{9D8B030D-6E8A-4147-A177-3AD203B41FA5}">
                      <a16:colId xmlns:a16="http://schemas.microsoft.com/office/drawing/2014/main" val="3906222304"/>
                    </a:ext>
                  </a:extLst>
                </a:gridCol>
                <a:gridCol w="1109378">
                  <a:extLst>
                    <a:ext uri="{9D8B030D-6E8A-4147-A177-3AD203B41FA5}">
                      <a16:colId xmlns:a16="http://schemas.microsoft.com/office/drawing/2014/main" val="1386794200"/>
                    </a:ext>
                  </a:extLst>
                </a:gridCol>
                <a:gridCol w="1631439">
                  <a:extLst>
                    <a:ext uri="{9D8B030D-6E8A-4147-A177-3AD203B41FA5}">
                      <a16:colId xmlns:a16="http://schemas.microsoft.com/office/drawing/2014/main" val="2570022349"/>
                    </a:ext>
                  </a:extLst>
                </a:gridCol>
              </a:tblGrid>
              <a:tr h="1151584">
                <a:tc>
                  <a:txBody>
                    <a:bodyPr/>
                    <a:lstStyle/>
                    <a:p>
                      <a:pPr algn="ctr" rtl="0" fontAlgn="t">
                        <a:spcBef>
                          <a:spcPts val="0"/>
                        </a:spcBef>
                        <a:spcAft>
                          <a:spcPts val="0"/>
                        </a:spcAft>
                      </a:pPr>
                      <a:r>
                        <a:rPr lang="en-US" sz="1600" b="1" i="0" u="none" strike="noStrike">
                          <a:solidFill>
                            <a:srgbClr val="000000"/>
                          </a:solidFill>
                          <a:effectLst/>
                          <a:latin typeface="Times New Roman" panose="02020603050405020304" pitchFamily="18" charset="0"/>
                        </a:rPr>
                        <a:t>SL no.</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1" i="0" u="none" strike="noStrike">
                          <a:solidFill>
                            <a:srgbClr val="000000"/>
                          </a:solidFill>
                          <a:effectLst/>
                          <a:latin typeface="Times New Roman" panose="02020603050405020304" pitchFamily="18" charset="0"/>
                        </a:rPr>
                        <a:t>Name of the components</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1" i="0" u="none" strike="noStrike">
                          <a:solidFill>
                            <a:srgbClr val="000000"/>
                          </a:solidFill>
                          <a:effectLst/>
                          <a:latin typeface="Times New Roman" panose="02020603050405020304" pitchFamily="18" charset="0"/>
                        </a:rPr>
                        <a:t>Quantity </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1" i="0" u="none" strike="noStrike">
                          <a:solidFill>
                            <a:srgbClr val="000000"/>
                          </a:solidFill>
                          <a:effectLst/>
                          <a:latin typeface="Times New Roman" panose="02020603050405020304" pitchFamily="18" charset="0"/>
                        </a:rPr>
                        <a:t>Unit price</a:t>
                      </a:r>
                      <a:endParaRPr lang="en-US" sz="1600">
                        <a:effectLst/>
                      </a:endParaRPr>
                    </a:p>
                    <a:p>
                      <a:pPr algn="ctr" rtl="0" fontAlgn="t">
                        <a:spcBef>
                          <a:spcPts val="0"/>
                        </a:spcBef>
                        <a:spcAft>
                          <a:spcPts val="0"/>
                        </a:spcAft>
                      </a:pPr>
                      <a:r>
                        <a:rPr lang="en-US" sz="1600" b="1" i="0" u="none" strike="noStrike">
                          <a:solidFill>
                            <a:srgbClr val="000000"/>
                          </a:solidFill>
                          <a:effectLst/>
                          <a:latin typeface="Times New Roman" panose="02020603050405020304" pitchFamily="18" charset="0"/>
                        </a:rPr>
                        <a:t>(BDT)</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1" i="0" u="none" strike="noStrike" dirty="0">
                          <a:solidFill>
                            <a:srgbClr val="000000"/>
                          </a:solidFill>
                          <a:effectLst/>
                          <a:latin typeface="Times New Roman" panose="02020603050405020304" pitchFamily="18" charset="0"/>
                        </a:rPr>
                        <a:t>Total price</a:t>
                      </a:r>
                      <a:endParaRPr lang="en-US" sz="1600" dirty="0">
                        <a:effectLst/>
                      </a:endParaRPr>
                    </a:p>
                    <a:p>
                      <a:pPr algn="ctr" rtl="0" fontAlgn="t">
                        <a:spcBef>
                          <a:spcPts val="0"/>
                        </a:spcBef>
                        <a:spcAft>
                          <a:spcPts val="0"/>
                        </a:spcAft>
                      </a:pPr>
                      <a:r>
                        <a:rPr lang="en-US" sz="1600" b="1" i="0" u="none" strike="noStrike" dirty="0">
                          <a:solidFill>
                            <a:srgbClr val="000000"/>
                          </a:solidFill>
                          <a:effectLst/>
                          <a:latin typeface="Times New Roman" panose="02020603050405020304" pitchFamily="18" charset="0"/>
                        </a:rPr>
                        <a:t>(BDT)</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9018488"/>
                  </a:ext>
                </a:extLst>
              </a:tr>
              <a:tr h="361926">
                <a:tc>
                  <a:txBody>
                    <a:bodyPr/>
                    <a:lstStyle/>
                    <a:p>
                      <a:pPr algn="just" rtl="0" fontAlgn="t">
                        <a:spcBef>
                          <a:spcPts val="0"/>
                        </a:spcBef>
                        <a:spcAft>
                          <a:spcPts val="0"/>
                        </a:spcAft>
                      </a:pPr>
                      <a:r>
                        <a:rPr lang="en-US" sz="1600" b="0" i="0" u="none" strike="noStrike">
                          <a:solidFill>
                            <a:srgbClr val="000000"/>
                          </a:solidFill>
                          <a:effectLst/>
                          <a:latin typeface="Times New Roman" panose="02020603050405020304" pitchFamily="18" charset="0"/>
                        </a:rPr>
                        <a:t>1</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a:solidFill>
                            <a:srgbClr val="000000"/>
                          </a:solidFill>
                          <a:effectLst/>
                          <a:latin typeface="Times New Roman" panose="02020603050405020304" pitchFamily="18" charset="0"/>
                        </a:rPr>
                        <a:t>3 DOF Manipulator Frame</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a:solidFill>
                            <a:srgbClr val="000000"/>
                          </a:solidFill>
                          <a:effectLst/>
                          <a:latin typeface="Times New Roman" panose="02020603050405020304" pitchFamily="18" charset="0"/>
                        </a:rPr>
                        <a:t>1</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a:solidFill>
                            <a:srgbClr val="000000"/>
                          </a:solidFill>
                          <a:effectLst/>
                          <a:latin typeface="Times New Roman" panose="02020603050405020304" pitchFamily="18" charset="0"/>
                        </a:rPr>
                        <a:t>2500</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a:solidFill>
                            <a:srgbClr val="000000"/>
                          </a:solidFill>
                          <a:effectLst/>
                          <a:latin typeface="Times New Roman" panose="02020603050405020304" pitchFamily="18" charset="0"/>
                        </a:rPr>
                        <a:t>2500</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2123904"/>
                  </a:ext>
                </a:extLst>
              </a:tr>
              <a:tr h="361926">
                <a:tc>
                  <a:txBody>
                    <a:bodyPr/>
                    <a:lstStyle/>
                    <a:p>
                      <a:pPr algn="just" rtl="0" fontAlgn="t">
                        <a:spcBef>
                          <a:spcPts val="0"/>
                        </a:spcBef>
                        <a:spcAft>
                          <a:spcPts val="0"/>
                        </a:spcAft>
                      </a:pPr>
                      <a:r>
                        <a:rPr lang="en-US" sz="1600" b="0" i="0" u="none" strike="noStrike">
                          <a:solidFill>
                            <a:srgbClr val="000000"/>
                          </a:solidFill>
                          <a:effectLst/>
                          <a:latin typeface="Times New Roman" panose="02020603050405020304" pitchFamily="18" charset="0"/>
                        </a:rPr>
                        <a:t>2</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dirty="0">
                          <a:solidFill>
                            <a:srgbClr val="000000"/>
                          </a:solidFill>
                          <a:effectLst/>
                          <a:latin typeface="Times New Roman" panose="02020603050405020304" pitchFamily="18" charset="0"/>
                        </a:rPr>
                        <a:t>Arduino Uno R3</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a:solidFill>
                            <a:srgbClr val="000000"/>
                          </a:solidFill>
                          <a:effectLst/>
                          <a:latin typeface="Times New Roman" panose="02020603050405020304" pitchFamily="18" charset="0"/>
                        </a:rPr>
                        <a:t>1</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a:solidFill>
                            <a:srgbClr val="000000"/>
                          </a:solidFill>
                          <a:effectLst/>
                          <a:latin typeface="Times New Roman" panose="02020603050405020304" pitchFamily="18" charset="0"/>
                        </a:rPr>
                        <a:t>1100</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a:solidFill>
                            <a:srgbClr val="000000"/>
                          </a:solidFill>
                          <a:effectLst/>
                          <a:latin typeface="Times New Roman" panose="02020603050405020304" pitchFamily="18" charset="0"/>
                        </a:rPr>
                        <a:t>1100</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4948800"/>
                  </a:ext>
                </a:extLst>
              </a:tr>
              <a:tr h="361926">
                <a:tc>
                  <a:txBody>
                    <a:bodyPr/>
                    <a:lstStyle/>
                    <a:p>
                      <a:pPr algn="just" rtl="0" fontAlgn="t">
                        <a:spcBef>
                          <a:spcPts val="0"/>
                        </a:spcBef>
                        <a:spcAft>
                          <a:spcPts val="0"/>
                        </a:spcAft>
                      </a:pPr>
                      <a:r>
                        <a:rPr lang="en-US" sz="1600" b="0" i="0" u="none" strike="noStrike">
                          <a:solidFill>
                            <a:srgbClr val="000000"/>
                          </a:solidFill>
                          <a:effectLst/>
                          <a:latin typeface="Times New Roman" panose="02020603050405020304" pitchFamily="18" charset="0"/>
                        </a:rPr>
                        <a:t>3</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a:solidFill>
                            <a:srgbClr val="000000"/>
                          </a:solidFill>
                          <a:effectLst/>
                          <a:latin typeface="Times New Roman" panose="02020603050405020304" pitchFamily="18" charset="0"/>
                        </a:rPr>
                        <a:t>Servo Motor MG 996</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a:solidFill>
                            <a:srgbClr val="000000"/>
                          </a:solidFill>
                          <a:effectLst/>
                          <a:latin typeface="Times New Roman" panose="02020603050405020304" pitchFamily="18" charset="0"/>
                        </a:rPr>
                        <a:t>4</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a:solidFill>
                            <a:srgbClr val="000000"/>
                          </a:solidFill>
                          <a:effectLst/>
                          <a:latin typeface="Times New Roman" panose="02020603050405020304" pitchFamily="18" charset="0"/>
                        </a:rPr>
                        <a:t>450</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a:solidFill>
                            <a:srgbClr val="000000"/>
                          </a:solidFill>
                          <a:effectLst/>
                          <a:latin typeface="Times New Roman" panose="02020603050405020304" pitchFamily="18" charset="0"/>
                        </a:rPr>
                        <a:t>1800</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5838286"/>
                  </a:ext>
                </a:extLst>
              </a:tr>
              <a:tr h="625146">
                <a:tc>
                  <a:txBody>
                    <a:bodyPr/>
                    <a:lstStyle/>
                    <a:p>
                      <a:pPr algn="just" rtl="0" fontAlgn="t">
                        <a:spcBef>
                          <a:spcPts val="0"/>
                        </a:spcBef>
                        <a:spcAft>
                          <a:spcPts val="0"/>
                        </a:spcAft>
                      </a:pPr>
                      <a:r>
                        <a:rPr lang="en-US" sz="1600" b="0" i="0" u="none" strike="noStrike">
                          <a:solidFill>
                            <a:srgbClr val="000000"/>
                          </a:solidFill>
                          <a:effectLst/>
                          <a:latin typeface="Times New Roman" panose="02020603050405020304" pitchFamily="18" charset="0"/>
                        </a:rPr>
                        <a:t>4</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a:solidFill>
                            <a:srgbClr val="000000"/>
                          </a:solidFill>
                          <a:effectLst/>
                          <a:latin typeface="Times New Roman" panose="02020603050405020304" pitchFamily="18" charset="0"/>
                        </a:rPr>
                        <a:t>16 Channel 12-bit PWM/Servo Driver</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a:solidFill>
                            <a:srgbClr val="000000"/>
                          </a:solidFill>
                          <a:effectLst/>
                          <a:latin typeface="Times New Roman" panose="02020603050405020304" pitchFamily="18" charset="0"/>
                        </a:rPr>
                        <a:t>1</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a:solidFill>
                            <a:srgbClr val="000000"/>
                          </a:solidFill>
                          <a:effectLst/>
                          <a:latin typeface="Times New Roman" panose="02020603050405020304" pitchFamily="18" charset="0"/>
                        </a:rPr>
                        <a:t>530</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a:solidFill>
                            <a:srgbClr val="000000"/>
                          </a:solidFill>
                          <a:effectLst/>
                          <a:latin typeface="Times New Roman" panose="02020603050405020304" pitchFamily="18" charset="0"/>
                        </a:rPr>
                        <a:t>530</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9644548"/>
                  </a:ext>
                </a:extLst>
              </a:tr>
              <a:tr h="361926">
                <a:tc>
                  <a:txBody>
                    <a:bodyPr/>
                    <a:lstStyle/>
                    <a:p>
                      <a:pPr algn="just" rtl="0" fontAlgn="t">
                        <a:spcBef>
                          <a:spcPts val="0"/>
                        </a:spcBef>
                        <a:spcAft>
                          <a:spcPts val="0"/>
                        </a:spcAft>
                      </a:pPr>
                      <a:r>
                        <a:rPr lang="en-US" sz="1600" b="0" i="0" u="none" strike="noStrike">
                          <a:solidFill>
                            <a:srgbClr val="000000"/>
                          </a:solidFill>
                          <a:effectLst/>
                          <a:latin typeface="Times New Roman" panose="02020603050405020304" pitchFamily="18" charset="0"/>
                        </a:rPr>
                        <a:t>5</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a:solidFill>
                            <a:srgbClr val="000000"/>
                          </a:solidFill>
                          <a:effectLst/>
                          <a:latin typeface="Times New Roman" panose="02020603050405020304" pitchFamily="18" charset="0"/>
                        </a:rPr>
                        <a:t>External Frame</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a:solidFill>
                            <a:srgbClr val="000000"/>
                          </a:solidFill>
                          <a:effectLst/>
                          <a:latin typeface="Times New Roman" panose="02020603050405020304" pitchFamily="18" charset="0"/>
                        </a:rPr>
                        <a:t>1</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a:solidFill>
                            <a:srgbClr val="000000"/>
                          </a:solidFill>
                          <a:effectLst/>
                          <a:latin typeface="Times New Roman" panose="02020603050405020304" pitchFamily="18" charset="0"/>
                        </a:rPr>
                        <a:t>400</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600" b="0" i="0" u="none" strike="noStrike">
                          <a:solidFill>
                            <a:srgbClr val="000000"/>
                          </a:solidFill>
                          <a:effectLst/>
                          <a:latin typeface="Times New Roman" panose="02020603050405020304" pitchFamily="18" charset="0"/>
                        </a:rPr>
                        <a:t>400</a:t>
                      </a:r>
                      <a:endParaRPr lang="en-US" sz="16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9926464"/>
                  </a:ext>
                </a:extLst>
              </a:tr>
              <a:tr h="625146">
                <a:tc gridSpan="4">
                  <a:txBody>
                    <a:bodyPr/>
                    <a:lstStyle/>
                    <a:p>
                      <a:pPr algn="just" rtl="0" fontAlgn="t">
                        <a:spcBef>
                          <a:spcPts val="0"/>
                        </a:spcBef>
                        <a:spcAft>
                          <a:spcPts val="0"/>
                        </a:spcAft>
                      </a:pPr>
                      <a:r>
                        <a:rPr lang="en-GB" sz="1600" b="0" i="0" u="none" strike="noStrike" dirty="0">
                          <a:solidFill>
                            <a:srgbClr val="000000"/>
                          </a:solidFill>
                          <a:effectLst/>
                          <a:latin typeface="Times New Roman" panose="02020603050405020304" pitchFamily="18" charset="0"/>
                        </a:rPr>
                        <a:t>Total cost: Six Thousand Seven Hundred Twenty Taka Only</a:t>
                      </a:r>
                      <a:endParaRPr lang="en-GB"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just" rtl="0" fontAlgn="t">
                        <a:spcBef>
                          <a:spcPts val="0"/>
                        </a:spcBef>
                        <a:spcAft>
                          <a:spcPts val="0"/>
                        </a:spcAft>
                      </a:pPr>
                      <a:r>
                        <a:rPr lang="en-US" sz="1600" b="0" i="0" u="none" strike="noStrike" dirty="0">
                          <a:solidFill>
                            <a:srgbClr val="000000"/>
                          </a:solidFill>
                          <a:effectLst/>
                          <a:latin typeface="Times New Roman" panose="02020603050405020304" pitchFamily="18" charset="0"/>
                        </a:rPr>
                        <a:t>6,330</a:t>
                      </a:r>
                      <a:endParaRPr lang="en-US" sz="16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5857010"/>
                  </a:ext>
                </a:extLst>
              </a:tr>
            </a:tbl>
          </a:graphicData>
        </a:graphic>
      </p:graphicFrame>
      <p:sp>
        <p:nvSpPr>
          <p:cNvPr id="9" name="Rectangle 1"/>
          <p:cNvSpPr>
            <a:spLocks noChangeArrowheads="1"/>
          </p:cNvSpPr>
          <p:nvPr/>
        </p:nvSpPr>
        <p:spPr bwMode="auto">
          <a:xfrm>
            <a:off x="3775277" y="1585069"/>
            <a:ext cx="451963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Table 3. Cost f the components used in 3 DOF articulated manipulator</a:t>
            </a:r>
            <a:endParaRPr kumimoji="0" lang="en-US" altLang="en-US"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957079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610525"/>
            <a:ext cx="12192000" cy="247474"/>
          </a:xfrm>
          <a:prstGeom prst="rect">
            <a:avLst/>
          </a:prstGeom>
          <a:solidFill>
            <a:srgbClr val="00A95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2192000" cy="834887"/>
          </a:xfrm>
          <a:prstGeom prst="rect">
            <a:avLst/>
          </a:prstGeom>
          <a:solidFill>
            <a:srgbClr val="007D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212035" y="140444"/>
            <a:ext cx="4611635" cy="1015663"/>
          </a:xfrm>
          <a:prstGeom prst="rect">
            <a:avLst/>
          </a:prstGeom>
          <a:noFill/>
        </p:spPr>
        <p:txBody>
          <a:bodyPr wrap="square" rtlCol="0">
            <a:spAutoFit/>
          </a:bodyPr>
          <a:lstStyle/>
          <a:p>
            <a:r>
              <a:rPr lang="en-US" sz="3000" b="1" dirty="0">
                <a:solidFill>
                  <a:schemeClr val="bg1"/>
                </a:solidFill>
              </a:rPr>
              <a:t>Application &amp; Future Scope</a:t>
            </a:r>
          </a:p>
          <a:p>
            <a:endParaRPr lang="en-US" sz="3000" b="1" dirty="0">
              <a:solidFill>
                <a:schemeClr val="bg1"/>
              </a:solidFill>
            </a:endParaRPr>
          </a:p>
        </p:txBody>
      </p:sp>
      <p:sp>
        <p:nvSpPr>
          <p:cNvPr id="11" name="TextBox 10"/>
          <p:cNvSpPr txBox="1"/>
          <p:nvPr/>
        </p:nvSpPr>
        <p:spPr>
          <a:xfrm flipH="1">
            <a:off x="11719419" y="6550223"/>
            <a:ext cx="407815" cy="307777"/>
          </a:xfrm>
          <a:prstGeom prst="rect">
            <a:avLst/>
          </a:prstGeom>
          <a:noFill/>
        </p:spPr>
        <p:txBody>
          <a:bodyPr wrap="square" rtlCol="0">
            <a:spAutoFit/>
          </a:bodyPr>
          <a:lstStyle/>
          <a:p>
            <a:pPr algn="ctr"/>
            <a:r>
              <a:rPr lang="en-US" sz="1400" dirty="0">
                <a:cs typeface="Poppins" panose="00000500000000000000" pitchFamily="2" charset="0"/>
              </a:rPr>
              <a:t>11</a:t>
            </a:r>
          </a:p>
        </p:txBody>
      </p:sp>
      <p:sp>
        <p:nvSpPr>
          <p:cNvPr id="10" name="TextBox 9">
            <a:extLst>
              <a:ext uri="{FF2B5EF4-FFF2-40B4-BE49-F238E27FC236}">
                <a16:creationId xmlns:a16="http://schemas.microsoft.com/office/drawing/2014/main" id="{706A9729-3529-4689-9C93-34AF9843B4E5}"/>
              </a:ext>
            </a:extLst>
          </p:cNvPr>
          <p:cNvSpPr txBox="1"/>
          <p:nvPr/>
        </p:nvSpPr>
        <p:spPr>
          <a:xfrm>
            <a:off x="212035" y="3853165"/>
            <a:ext cx="12192000" cy="1873196"/>
          </a:xfrm>
          <a:prstGeom prst="rect">
            <a:avLst/>
          </a:prstGeom>
          <a:noFill/>
        </p:spPr>
        <p:txBody>
          <a:bodyPr wrap="square" lIns="72000" tIns="36000" rIns="72000" bIns="36000" rtlCol="0" anchor="ctr" anchorCtr="0">
            <a:spAutoFit/>
          </a:bodyPr>
          <a:lstStyle/>
          <a:p>
            <a:pPr>
              <a:lnSpc>
                <a:spcPct val="150000"/>
              </a:lnSpc>
            </a:pPr>
            <a:r>
              <a:rPr lang="en-GB" altLang="ko-KR" sz="2400" b="1" dirty="0">
                <a:solidFill>
                  <a:schemeClr val="tx1">
                    <a:lumMod val="75000"/>
                    <a:lumOff val="25000"/>
                  </a:schemeClr>
                </a:solidFill>
                <a:latin typeface="Times New Roman" panose="02020603050405020304" pitchFamily="18" charset="0"/>
                <a:cs typeface="Times New Roman" panose="02020603050405020304" pitchFamily="18" charset="0"/>
              </a:rPr>
              <a:t>Future Scope</a:t>
            </a:r>
          </a:p>
          <a:p>
            <a:pPr marL="285750" indent="-285750">
              <a:lnSpc>
                <a:spcPct val="150000"/>
              </a:lnSpc>
              <a:buFont typeface="Wingdings" panose="05000000000000000000" pitchFamily="2" charset="2"/>
              <a:buChar char="q"/>
            </a:pPr>
            <a:r>
              <a:rPr lang="en-GB" altLang="ko-KR" b="1" dirty="0">
                <a:solidFill>
                  <a:schemeClr val="tx1">
                    <a:lumMod val="75000"/>
                    <a:lumOff val="25000"/>
                  </a:schemeClr>
                </a:solidFill>
                <a:latin typeface="Times New Roman" panose="02020603050405020304" pitchFamily="18" charset="0"/>
                <a:cs typeface="Times New Roman" panose="02020603050405020304" pitchFamily="18" charset="0"/>
              </a:rPr>
              <a:t>Upgraded to 4 DOF</a:t>
            </a:r>
          </a:p>
          <a:p>
            <a:pPr marL="285750" indent="-285750">
              <a:lnSpc>
                <a:spcPct val="150000"/>
              </a:lnSpc>
              <a:buFont typeface="Wingdings" panose="05000000000000000000" pitchFamily="2" charset="2"/>
              <a:buChar char="q"/>
            </a:pPr>
            <a:r>
              <a:rPr lang="en-GB" altLang="ko-KR" b="1" dirty="0">
                <a:solidFill>
                  <a:schemeClr val="tx1">
                    <a:lumMod val="75000"/>
                    <a:lumOff val="25000"/>
                  </a:schemeClr>
                </a:solidFill>
                <a:latin typeface="Times New Roman" panose="02020603050405020304" pitchFamily="18" charset="0"/>
                <a:cs typeface="Times New Roman" panose="02020603050405020304" pitchFamily="18" charset="0"/>
              </a:rPr>
              <a:t>User Friendly UI (User Interface)</a:t>
            </a:r>
          </a:p>
          <a:p>
            <a:pPr marL="285750" indent="-285750">
              <a:lnSpc>
                <a:spcPct val="150000"/>
              </a:lnSpc>
              <a:buFont typeface="Wingdings" panose="05000000000000000000" pitchFamily="2" charset="2"/>
              <a:buChar char="q"/>
            </a:pPr>
            <a:r>
              <a:rPr lang="en-GB" altLang="ko-KR" b="1" dirty="0">
                <a:solidFill>
                  <a:schemeClr val="tx1">
                    <a:lumMod val="75000"/>
                    <a:lumOff val="25000"/>
                  </a:schemeClr>
                </a:solidFill>
                <a:latin typeface="Times New Roman" panose="02020603050405020304" pitchFamily="18" charset="0"/>
                <a:cs typeface="Times New Roman" panose="02020603050405020304" pitchFamily="18" charset="0"/>
              </a:rPr>
              <a:t>Educational Features (</a:t>
            </a:r>
            <a:r>
              <a:rPr lang="en-GB" altLang="ko-KR" b="1" dirty="0" err="1">
                <a:solidFill>
                  <a:schemeClr val="tx1">
                    <a:lumMod val="75000"/>
                    <a:lumOff val="25000"/>
                  </a:schemeClr>
                </a:solidFill>
                <a:latin typeface="Times New Roman" panose="02020603050405020304" pitchFamily="18" charset="0"/>
                <a:cs typeface="Times New Roman" panose="02020603050405020304" pitchFamily="18" charset="0"/>
              </a:rPr>
              <a:t>IoT</a:t>
            </a:r>
            <a:r>
              <a:rPr lang="en-GB" altLang="ko-KR" b="1" dirty="0">
                <a:solidFill>
                  <a:schemeClr val="tx1">
                    <a:lumMod val="75000"/>
                    <a:lumOff val="25000"/>
                  </a:schemeClr>
                </a:solidFill>
                <a:latin typeface="Times New Roman" panose="02020603050405020304" pitchFamily="18" charset="0"/>
                <a:cs typeface="Times New Roman" panose="02020603050405020304" pitchFamily="18" charset="0"/>
              </a:rPr>
              <a:t> based operations)</a:t>
            </a:r>
          </a:p>
        </p:txBody>
      </p:sp>
      <p:sp>
        <p:nvSpPr>
          <p:cNvPr id="12" name="TextBox 11">
            <a:extLst>
              <a:ext uri="{FF2B5EF4-FFF2-40B4-BE49-F238E27FC236}">
                <a16:creationId xmlns:a16="http://schemas.microsoft.com/office/drawing/2014/main" id="{706A9729-3529-4689-9C93-34AF9843B4E5}"/>
              </a:ext>
            </a:extLst>
          </p:cNvPr>
          <p:cNvSpPr txBox="1"/>
          <p:nvPr/>
        </p:nvSpPr>
        <p:spPr>
          <a:xfrm>
            <a:off x="212035" y="1216409"/>
            <a:ext cx="12192000" cy="1873196"/>
          </a:xfrm>
          <a:prstGeom prst="rect">
            <a:avLst/>
          </a:prstGeom>
          <a:noFill/>
        </p:spPr>
        <p:txBody>
          <a:bodyPr wrap="square" lIns="72000" tIns="36000" rIns="72000" bIns="36000" rtlCol="0" anchor="ctr" anchorCtr="0">
            <a:spAutoFit/>
          </a:bodyPr>
          <a:lstStyle/>
          <a:p>
            <a:pPr>
              <a:lnSpc>
                <a:spcPct val="150000"/>
              </a:lnSpc>
            </a:pPr>
            <a:r>
              <a:rPr lang="en-GB" altLang="ko-KR" sz="2400" b="1" dirty="0">
                <a:solidFill>
                  <a:schemeClr val="tx1">
                    <a:lumMod val="75000"/>
                    <a:lumOff val="25000"/>
                  </a:schemeClr>
                </a:solidFill>
                <a:latin typeface="Times New Roman" panose="02020603050405020304" pitchFamily="18" charset="0"/>
                <a:cs typeface="Times New Roman" panose="02020603050405020304" pitchFamily="18" charset="0"/>
              </a:rPr>
              <a:t>Application</a:t>
            </a:r>
          </a:p>
          <a:p>
            <a:pPr marL="285750" indent="-285750">
              <a:lnSpc>
                <a:spcPct val="150000"/>
              </a:lnSpc>
              <a:buFont typeface="Wingdings" panose="05000000000000000000" pitchFamily="2" charset="2"/>
              <a:buChar char="q"/>
            </a:pPr>
            <a:r>
              <a:rPr lang="en-GB" altLang="ko-KR" b="1" dirty="0">
                <a:solidFill>
                  <a:schemeClr val="tx1">
                    <a:lumMod val="75000"/>
                    <a:lumOff val="25000"/>
                  </a:schemeClr>
                </a:solidFill>
                <a:latin typeface="Times New Roman" panose="02020603050405020304" pitchFamily="18" charset="0"/>
                <a:cs typeface="Times New Roman" panose="02020603050405020304" pitchFamily="18" charset="0"/>
              </a:rPr>
              <a:t>To satisfy the learning needs in the laboratory</a:t>
            </a:r>
          </a:p>
          <a:p>
            <a:pPr marL="285750" indent="-285750">
              <a:lnSpc>
                <a:spcPct val="150000"/>
              </a:lnSpc>
              <a:buFont typeface="Wingdings" panose="05000000000000000000" pitchFamily="2" charset="2"/>
              <a:buChar char="q"/>
            </a:pPr>
            <a:r>
              <a:rPr lang="en-GB" altLang="ko-KR" b="1" dirty="0">
                <a:solidFill>
                  <a:schemeClr val="tx1">
                    <a:lumMod val="75000"/>
                    <a:lumOff val="25000"/>
                  </a:schemeClr>
                </a:solidFill>
                <a:latin typeface="Times New Roman" panose="02020603050405020304" pitchFamily="18" charset="0"/>
                <a:cs typeface="Times New Roman" panose="02020603050405020304" pitchFamily="18" charset="0"/>
              </a:rPr>
              <a:t>To do rapid prototyping of manipulation system</a:t>
            </a:r>
          </a:p>
          <a:p>
            <a:pPr marL="285750" indent="-285750">
              <a:lnSpc>
                <a:spcPct val="150000"/>
              </a:lnSpc>
              <a:buFont typeface="Wingdings" panose="05000000000000000000" pitchFamily="2" charset="2"/>
              <a:buChar char="q"/>
            </a:pPr>
            <a:r>
              <a:rPr lang="en-GB" altLang="ko-KR" b="1" dirty="0">
                <a:solidFill>
                  <a:schemeClr val="tx1">
                    <a:lumMod val="75000"/>
                    <a:lumOff val="25000"/>
                  </a:schemeClr>
                </a:solidFill>
                <a:latin typeface="Times New Roman" panose="02020603050405020304" pitchFamily="18" charset="0"/>
                <a:cs typeface="Times New Roman" panose="02020603050405020304" pitchFamily="18" charset="0"/>
              </a:rPr>
              <a:t>To teach students robotics in educational institutions</a:t>
            </a:r>
          </a:p>
        </p:txBody>
      </p:sp>
    </p:spTree>
    <p:extLst>
      <p:ext uri="{BB962C8B-B14F-4D97-AF65-F5344CB8AC3E}">
        <p14:creationId xmlns:p14="http://schemas.microsoft.com/office/powerpoint/2010/main" val="3630825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610525"/>
            <a:ext cx="12192000" cy="247474"/>
          </a:xfrm>
          <a:prstGeom prst="rect">
            <a:avLst/>
          </a:prstGeom>
          <a:solidFill>
            <a:srgbClr val="00A95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2192000" cy="834887"/>
          </a:xfrm>
          <a:prstGeom prst="rect">
            <a:avLst/>
          </a:prstGeom>
          <a:solidFill>
            <a:srgbClr val="007D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212035" y="140444"/>
            <a:ext cx="4611635" cy="1015663"/>
          </a:xfrm>
          <a:prstGeom prst="rect">
            <a:avLst/>
          </a:prstGeom>
          <a:noFill/>
        </p:spPr>
        <p:txBody>
          <a:bodyPr wrap="square" rtlCol="0">
            <a:spAutoFit/>
          </a:bodyPr>
          <a:lstStyle/>
          <a:p>
            <a:r>
              <a:rPr lang="en-US" sz="3000" b="1" dirty="0">
                <a:solidFill>
                  <a:schemeClr val="bg1"/>
                </a:solidFill>
              </a:rPr>
              <a:t>Conclusion</a:t>
            </a:r>
          </a:p>
          <a:p>
            <a:endParaRPr lang="en-US" sz="3000" b="1" dirty="0">
              <a:solidFill>
                <a:schemeClr val="bg1"/>
              </a:solidFill>
            </a:endParaRPr>
          </a:p>
        </p:txBody>
      </p:sp>
      <p:sp>
        <p:nvSpPr>
          <p:cNvPr id="11" name="TextBox 10"/>
          <p:cNvSpPr txBox="1"/>
          <p:nvPr/>
        </p:nvSpPr>
        <p:spPr>
          <a:xfrm flipH="1">
            <a:off x="11610362" y="6550223"/>
            <a:ext cx="516871" cy="307777"/>
          </a:xfrm>
          <a:prstGeom prst="rect">
            <a:avLst/>
          </a:prstGeom>
          <a:noFill/>
        </p:spPr>
        <p:txBody>
          <a:bodyPr wrap="square" rtlCol="0">
            <a:spAutoFit/>
          </a:bodyPr>
          <a:lstStyle/>
          <a:p>
            <a:pPr algn="ctr"/>
            <a:r>
              <a:rPr lang="en-US" sz="1400" dirty="0">
                <a:cs typeface="Poppins" panose="00000500000000000000" pitchFamily="2" charset="0"/>
              </a:rPr>
              <a:t>12</a:t>
            </a:r>
          </a:p>
        </p:txBody>
      </p:sp>
      <p:sp>
        <p:nvSpPr>
          <p:cNvPr id="12" name="TextBox 11">
            <a:extLst>
              <a:ext uri="{FF2B5EF4-FFF2-40B4-BE49-F238E27FC236}">
                <a16:creationId xmlns:a16="http://schemas.microsoft.com/office/drawing/2014/main" id="{706A9729-3529-4689-9C93-34AF9843B4E5}"/>
              </a:ext>
            </a:extLst>
          </p:cNvPr>
          <p:cNvSpPr txBox="1"/>
          <p:nvPr/>
        </p:nvSpPr>
        <p:spPr>
          <a:xfrm>
            <a:off x="102978" y="1216409"/>
            <a:ext cx="12192000" cy="4227687"/>
          </a:xfrm>
          <a:prstGeom prst="rect">
            <a:avLst/>
          </a:prstGeom>
          <a:noFill/>
        </p:spPr>
        <p:txBody>
          <a:bodyPr wrap="square" lIns="72000" tIns="36000" rIns="72000" bIns="36000" rtlCol="0" anchor="ctr" anchorCtr="0">
            <a:spAutoFit/>
          </a:bodyPr>
          <a:lstStyle/>
          <a:p>
            <a:pPr marL="285750" indent="-285750">
              <a:lnSpc>
                <a:spcPct val="150000"/>
              </a:lnSpc>
              <a:buFont typeface="Wingdings" panose="05000000000000000000" pitchFamily="2" charset="2"/>
              <a:buChar char="q"/>
            </a:pPr>
            <a:r>
              <a:rPr lang="en-GB" altLang="ko-KR" dirty="0">
                <a:solidFill>
                  <a:schemeClr val="tx1">
                    <a:lumMod val="75000"/>
                    <a:lumOff val="25000"/>
                  </a:schemeClr>
                </a:solidFill>
                <a:latin typeface="Times New Roman" panose="02020603050405020304" pitchFamily="18" charset="0"/>
                <a:cs typeface="Times New Roman" panose="02020603050405020304" pitchFamily="18" charset="0"/>
              </a:rPr>
              <a:t>A small-scale 3 DOF manipulator robot arm with a pick-and-place mission based on inverse kinematics has been designed, implemented, and tested successfully. </a:t>
            </a:r>
          </a:p>
          <a:p>
            <a:pPr marL="285750" indent="-285750">
              <a:lnSpc>
                <a:spcPct val="150000"/>
              </a:lnSpc>
              <a:buFont typeface="Wingdings" panose="05000000000000000000" pitchFamily="2" charset="2"/>
              <a:buChar char="q"/>
            </a:pPr>
            <a:r>
              <a:rPr lang="en-GB" altLang="ko-KR" dirty="0">
                <a:solidFill>
                  <a:schemeClr val="tx1">
                    <a:lumMod val="75000"/>
                    <a:lumOff val="25000"/>
                  </a:schemeClr>
                </a:solidFill>
                <a:latin typeface="Times New Roman" panose="02020603050405020304" pitchFamily="18" charset="0"/>
                <a:cs typeface="Times New Roman" panose="02020603050405020304" pitchFamily="18" charset="0"/>
              </a:rPr>
              <a:t>The inverse kinematics method that is applied can make the robot perform a pick-and-place mission for several coordinate targets. </a:t>
            </a:r>
          </a:p>
          <a:p>
            <a:pPr marL="285750" indent="-285750">
              <a:lnSpc>
                <a:spcPct val="150000"/>
              </a:lnSpc>
              <a:buFont typeface="Wingdings" panose="05000000000000000000" pitchFamily="2" charset="2"/>
              <a:buChar char="q"/>
            </a:pPr>
            <a:r>
              <a:rPr lang="en-GB" altLang="ko-KR" dirty="0">
                <a:solidFill>
                  <a:schemeClr val="tx1">
                    <a:lumMod val="75000"/>
                    <a:lumOff val="25000"/>
                  </a:schemeClr>
                </a:solidFill>
                <a:latin typeface="Times New Roman" panose="02020603050405020304" pitchFamily="18" charset="0"/>
                <a:cs typeface="Times New Roman" panose="02020603050405020304" pitchFamily="18" charset="0"/>
              </a:rPr>
              <a:t>The system takes coordinates of x, y, and z as input and moves the joints automatically to reach the end effector to the target coordinate. </a:t>
            </a:r>
          </a:p>
          <a:p>
            <a:pPr marL="285750" indent="-285750">
              <a:lnSpc>
                <a:spcPct val="150000"/>
              </a:lnSpc>
              <a:buFont typeface="Wingdings" panose="05000000000000000000" pitchFamily="2" charset="2"/>
              <a:buChar char="q"/>
            </a:pPr>
            <a:r>
              <a:rPr lang="en-GB" altLang="ko-KR" dirty="0">
                <a:solidFill>
                  <a:schemeClr val="tx1">
                    <a:lumMod val="75000"/>
                    <a:lumOff val="25000"/>
                  </a:schemeClr>
                </a:solidFill>
                <a:latin typeface="Times New Roman" panose="02020603050405020304" pitchFamily="18" charset="0"/>
                <a:cs typeface="Times New Roman" panose="02020603050405020304" pitchFamily="18" charset="0"/>
              </a:rPr>
              <a:t>Then the jaw of the end effector opens and picks an object. After that, the end effector moves to the place coordinates to finally place the object. The pick and place coordinates can be given using Arduino code.</a:t>
            </a:r>
          </a:p>
          <a:p>
            <a:pPr marL="285750" indent="-285750">
              <a:lnSpc>
                <a:spcPct val="150000"/>
              </a:lnSpc>
              <a:buFont typeface="Wingdings" panose="05000000000000000000" pitchFamily="2" charset="2"/>
              <a:buChar char="q"/>
            </a:pPr>
            <a:r>
              <a:rPr lang="en-GB" altLang="ko-KR" dirty="0">
                <a:solidFill>
                  <a:schemeClr val="tx1">
                    <a:lumMod val="75000"/>
                    <a:lumOff val="25000"/>
                  </a:schemeClr>
                </a:solidFill>
                <a:latin typeface="Times New Roman" panose="02020603050405020304" pitchFamily="18" charset="0"/>
                <a:cs typeface="Times New Roman" panose="02020603050405020304" pitchFamily="18" charset="0"/>
              </a:rPr>
              <a:t>There are some slight errors which can be mitigated using sophisticated 3D printed build materials and good quality servo motors</a:t>
            </a:r>
          </a:p>
        </p:txBody>
      </p:sp>
    </p:spTree>
    <p:extLst>
      <p:ext uri="{BB962C8B-B14F-4D97-AF65-F5344CB8AC3E}">
        <p14:creationId xmlns:p14="http://schemas.microsoft.com/office/powerpoint/2010/main" val="4261064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25148" y="2779644"/>
            <a:ext cx="7341704" cy="1298713"/>
          </a:xfrm>
          <a:prstGeom prst="rect">
            <a:avLst/>
          </a:prstGeom>
          <a:solidFill>
            <a:srgbClr val="007D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4905449" y="3075057"/>
            <a:ext cx="2603020" cy="707886"/>
          </a:xfrm>
          <a:prstGeom prst="rect">
            <a:avLst/>
          </a:prstGeom>
          <a:noFill/>
        </p:spPr>
        <p:txBody>
          <a:bodyPr wrap="none" rtlCol="0">
            <a:spAutoFit/>
          </a:bodyPr>
          <a:lstStyle/>
          <a:p>
            <a:r>
              <a:rPr lang="en-US" sz="4000" b="1" dirty="0">
                <a:solidFill>
                  <a:schemeClr val="bg1"/>
                </a:solidFill>
                <a:latin typeface="Times New Roman" panose="02020603050405020304" pitchFamily="18" charset="0"/>
                <a:cs typeface="Times New Roman" panose="02020603050405020304" pitchFamily="18" charset="0"/>
              </a:rPr>
              <a:t>Thank You</a:t>
            </a:r>
          </a:p>
        </p:txBody>
      </p:sp>
      <p:sp>
        <p:nvSpPr>
          <p:cNvPr id="2" name="Slide Number Placeholder 1"/>
          <p:cNvSpPr>
            <a:spLocks noGrp="1"/>
          </p:cNvSpPr>
          <p:nvPr>
            <p:ph type="sldNum" sz="quarter" idx="12"/>
          </p:nvPr>
        </p:nvSpPr>
        <p:spPr/>
        <p:txBody>
          <a:bodyPr/>
          <a:lstStyle/>
          <a:p>
            <a:fld id="{EE93CD53-E862-4168-8B7E-0A3DC3A852F6}" type="slidenum">
              <a:rPr lang="en-US" smtClean="0"/>
              <a:t>13</a:t>
            </a:fld>
            <a:endParaRPr lang="en-US"/>
          </a:p>
        </p:txBody>
      </p:sp>
      <p:sp>
        <p:nvSpPr>
          <p:cNvPr id="10" name="TextBox 9"/>
          <p:cNvSpPr txBox="1"/>
          <p:nvPr/>
        </p:nvSpPr>
        <p:spPr>
          <a:xfrm flipH="1">
            <a:off x="11711031" y="6498229"/>
            <a:ext cx="416204" cy="307777"/>
          </a:xfrm>
          <a:prstGeom prst="rect">
            <a:avLst/>
          </a:prstGeom>
          <a:noFill/>
        </p:spPr>
        <p:txBody>
          <a:bodyPr wrap="square" rtlCol="0">
            <a:spAutoFit/>
          </a:bodyPr>
          <a:lstStyle/>
          <a:p>
            <a:pPr algn="ctr"/>
            <a:r>
              <a:rPr lang="en-US" sz="1400" dirty="0">
                <a:cs typeface="Poppins" panose="00000500000000000000" pitchFamily="2" charset="0"/>
              </a:rPr>
              <a:t>13</a:t>
            </a:r>
          </a:p>
        </p:txBody>
      </p:sp>
    </p:spTree>
    <p:extLst>
      <p:ext uri="{BB962C8B-B14F-4D97-AF65-F5344CB8AC3E}">
        <p14:creationId xmlns:p14="http://schemas.microsoft.com/office/powerpoint/2010/main" val="1595851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25148" y="2779644"/>
            <a:ext cx="7341704" cy="1298713"/>
          </a:xfrm>
          <a:prstGeom prst="rect">
            <a:avLst/>
          </a:prstGeom>
          <a:solidFill>
            <a:srgbClr val="007D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4001625" y="2998113"/>
            <a:ext cx="4474751" cy="861774"/>
          </a:xfrm>
          <a:prstGeom prst="rect">
            <a:avLst/>
          </a:prstGeom>
          <a:noFill/>
        </p:spPr>
        <p:txBody>
          <a:bodyPr wrap="none" rtlCol="0">
            <a:spAutoFit/>
          </a:bodyPr>
          <a:lstStyle/>
          <a:p>
            <a:r>
              <a:rPr lang="en-US" sz="5000" b="1" dirty="0">
                <a:solidFill>
                  <a:schemeClr val="bg1"/>
                </a:solidFill>
                <a:latin typeface="Times New Roman" panose="02020603050405020304" pitchFamily="18" charset="0"/>
                <a:cs typeface="Times New Roman" panose="02020603050405020304" pitchFamily="18" charset="0"/>
              </a:rPr>
              <a:t>Any Questions?</a:t>
            </a:r>
          </a:p>
        </p:txBody>
      </p:sp>
      <p:sp>
        <p:nvSpPr>
          <p:cNvPr id="2" name="Slide Number Placeholder 1"/>
          <p:cNvSpPr>
            <a:spLocks noGrp="1"/>
          </p:cNvSpPr>
          <p:nvPr>
            <p:ph type="sldNum" sz="quarter" idx="12"/>
          </p:nvPr>
        </p:nvSpPr>
        <p:spPr/>
        <p:txBody>
          <a:bodyPr/>
          <a:lstStyle/>
          <a:p>
            <a:fld id="{EE93CD53-E862-4168-8B7E-0A3DC3A852F6}" type="slidenum">
              <a:rPr lang="en-US" smtClean="0"/>
              <a:t>14</a:t>
            </a:fld>
            <a:endParaRPr lang="en-US"/>
          </a:p>
        </p:txBody>
      </p:sp>
      <p:sp>
        <p:nvSpPr>
          <p:cNvPr id="6" name="TextBox 5"/>
          <p:cNvSpPr txBox="1"/>
          <p:nvPr/>
        </p:nvSpPr>
        <p:spPr>
          <a:xfrm flipH="1">
            <a:off x="11660697" y="6498229"/>
            <a:ext cx="466538" cy="307777"/>
          </a:xfrm>
          <a:prstGeom prst="rect">
            <a:avLst/>
          </a:prstGeom>
          <a:noFill/>
        </p:spPr>
        <p:txBody>
          <a:bodyPr wrap="square" rtlCol="0">
            <a:spAutoFit/>
          </a:bodyPr>
          <a:lstStyle/>
          <a:p>
            <a:pPr algn="ctr"/>
            <a:r>
              <a:rPr lang="en-US" sz="1400" dirty="0">
                <a:cs typeface="Poppins" panose="00000500000000000000" pitchFamily="2" charset="0"/>
              </a:rPr>
              <a:t>14</a:t>
            </a:r>
          </a:p>
        </p:txBody>
      </p:sp>
    </p:spTree>
    <p:extLst>
      <p:ext uri="{BB962C8B-B14F-4D97-AF65-F5344CB8AC3E}">
        <p14:creationId xmlns:p14="http://schemas.microsoft.com/office/powerpoint/2010/main" val="1216512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610525"/>
            <a:ext cx="12192000" cy="247474"/>
          </a:xfrm>
          <a:prstGeom prst="rect">
            <a:avLst/>
          </a:prstGeom>
          <a:solidFill>
            <a:srgbClr val="00A95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2192000" cy="834887"/>
          </a:xfrm>
          <a:prstGeom prst="rect">
            <a:avLst/>
          </a:prstGeom>
          <a:solidFill>
            <a:srgbClr val="007D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212035" y="140444"/>
            <a:ext cx="1456809" cy="553998"/>
          </a:xfrm>
          <a:prstGeom prst="rect">
            <a:avLst/>
          </a:prstGeom>
          <a:noFill/>
        </p:spPr>
        <p:txBody>
          <a:bodyPr wrap="none" rtlCol="0">
            <a:spAutoFit/>
          </a:bodyPr>
          <a:lstStyle/>
          <a:p>
            <a:r>
              <a:rPr lang="en-US" sz="3000" b="1" dirty="0">
                <a:solidFill>
                  <a:schemeClr val="bg1"/>
                </a:solidFill>
              </a:rPr>
              <a:t>Content</a:t>
            </a:r>
          </a:p>
        </p:txBody>
      </p:sp>
      <p:sp>
        <p:nvSpPr>
          <p:cNvPr id="11" name="TextBox 10"/>
          <p:cNvSpPr txBox="1"/>
          <p:nvPr/>
        </p:nvSpPr>
        <p:spPr>
          <a:xfrm flipH="1">
            <a:off x="11837052" y="6550223"/>
            <a:ext cx="290183" cy="307777"/>
          </a:xfrm>
          <a:prstGeom prst="rect">
            <a:avLst/>
          </a:prstGeom>
          <a:noFill/>
        </p:spPr>
        <p:txBody>
          <a:bodyPr wrap="square" rtlCol="0">
            <a:spAutoFit/>
          </a:bodyPr>
          <a:lstStyle/>
          <a:p>
            <a:pPr algn="ctr"/>
            <a:r>
              <a:rPr lang="en-US" sz="1400" dirty="0">
                <a:cs typeface="Poppins" panose="00000500000000000000" pitchFamily="2" charset="0"/>
              </a:rPr>
              <a:t>2</a:t>
            </a:r>
          </a:p>
        </p:txBody>
      </p:sp>
      <p:sp>
        <p:nvSpPr>
          <p:cNvPr id="12" name="TextBox 11">
            <a:extLst>
              <a:ext uri="{FF2B5EF4-FFF2-40B4-BE49-F238E27FC236}">
                <a16:creationId xmlns:a16="http://schemas.microsoft.com/office/drawing/2014/main" id="{706A9729-3529-4689-9C93-34AF9843B4E5}"/>
              </a:ext>
            </a:extLst>
          </p:cNvPr>
          <p:cNvSpPr txBox="1"/>
          <p:nvPr/>
        </p:nvSpPr>
        <p:spPr>
          <a:xfrm>
            <a:off x="329517" y="948617"/>
            <a:ext cx="12192000" cy="4177930"/>
          </a:xfrm>
          <a:prstGeom prst="rect">
            <a:avLst/>
          </a:prstGeom>
          <a:noFill/>
        </p:spPr>
        <p:txBody>
          <a:bodyPr wrap="square" lIns="72000" tIns="36000" rIns="72000" bIns="36000" rtlCol="0" anchor="ctr" anchorCtr="0">
            <a:spAutoFit/>
          </a:bodyPr>
          <a:lstStyle/>
          <a:p>
            <a:pPr marL="285750" indent="-285750">
              <a:lnSpc>
                <a:spcPct val="150000"/>
              </a:lnSpc>
              <a:buFont typeface="Wingdings" panose="05000000000000000000" pitchFamily="2" charset="2"/>
              <a:buChar char="q"/>
            </a:pPr>
            <a:r>
              <a:rPr lang="en-GB" altLang="ko-KR" b="1" dirty="0">
                <a:solidFill>
                  <a:schemeClr val="tx1">
                    <a:lumMod val="75000"/>
                    <a:lumOff val="25000"/>
                  </a:schemeClr>
                </a:solidFill>
                <a:latin typeface="Times New Roman" panose="02020603050405020304" pitchFamily="18" charset="0"/>
                <a:cs typeface="Times New Roman" panose="02020603050405020304" pitchFamily="18" charset="0"/>
              </a:rPr>
              <a:t>Objectives</a:t>
            </a:r>
          </a:p>
          <a:p>
            <a:pPr marL="285750" indent="-285750">
              <a:lnSpc>
                <a:spcPct val="150000"/>
              </a:lnSpc>
              <a:buFont typeface="Wingdings" panose="05000000000000000000" pitchFamily="2" charset="2"/>
              <a:buChar char="q"/>
            </a:pPr>
            <a:r>
              <a:rPr lang="en-GB" altLang="ko-KR" b="1" dirty="0">
                <a:solidFill>
                  <a:schemeClr val="tx1">
                    <a:lumMod val="75000"/>
                    <a:lumOff val="25000"/>
                  </a:schemeClr>
                </a:solidFill>
                <a:latin typeface="Times New Roman" panose="02020603050405020304" pitchFamily="18" charset="0"/>
                <a:cs typeface="Times New Roman" panose="02020603050405020304" pitchFamily="18" charset="0"/>
              </a:rPr>
              <a:t>Project Summary</a:t>
            </a:r>
          </a:p>
          <a:p>
            <a:pPr marL="285750" indent="-285750">
              <a:lnSpc>
                <a:spcPct val="150000"/>
              </a:lnSpc>
              <a:buFont typeface="Wingdings" panose="05000000000000000000" pitchFamily="2" charset="2"/>
              <a:buChar char="q"/>
            </a:pPr>
            <a:r>
              <a:rPr lang="en-GB" altLang="ko-KR" b="1" dirty="0">
                <a:solidFill>
                  <a:schemeClr val="tx1">
                    <a:lumMod val="75000"/>
                    <a:lumOff val="25000"/>
                  </a:schemeClr>
                </a:solidFill>
                <a:latin typeface="Times New Roman" panose="02020603050405020304" pitchFamily="18" charset="0"/>
                <a:cs typeface="Times New Roman" panose="02020603050405020304" pitchFamily="18" charset="0"/>
              </a:rPr>
              <a:t>Equipment</a:t>
            </a:r>
          </a:p>
          <a:p>
            <a:pPr marL="285750" indent="-285750">
              <a:lnSpc>
                <a:spcPct val="150000"/>
              </a:lnSpc>
              <a:buFont typeface="Wingdings" panose="05000000000000000000" pitchFamily="2" charset="2"/>
              <a:buChar char="q"/>
            </a:pPr>
            <a:r>
              <a:rPr lang="en-GB" altLang="ko-KR" b="1" dirty="0">
                <a:solidFill>
                  <a:schemeClr val="tx1">
                    <a:lumMod val="75000"/>
                    <a:lumOff val="25000"/>
                  </a:schemeClr>
                </a:solidFill>
                <a:latin typeface="Times New Roman" panose="02020603050405020304" pitchFamily="18" charset="0"/>
                <a:cs typeface="Times New Roman" panose="02020603050405020304" pitchFamily="18" charset="0"/>
              </a:rPr>
              <a:t>Experimental Setup</a:t>
            </a:r>
          </a:p>
          <a:p>
            <a:pPr marL="285750" indent="-285750">
              <a:lnSpc>
                <a:spcPct val="150000"/>
              </a:lnSpc>
              <a:buFont typeface="Wingdings" panose="05000000000000000000" pitchFamily="2" charset="2"/>
              <a:buChar char="q"/>
            </a:pPr>
            <a:r>
              <a:rPr lang="en-GB" altLang="ko-KR" b="1" dirty="0">
                <a:solidFill>
                  <a:schemeClr val="tx1">
                    <a:lumMod val="75000"/>
                    <a:lumOff val="25000"/>
                  </a:schemeClr>
                </a:solidFill>
                <a:latin typeface="Times New Roman" panose="02020603050405020304" pitchFamily="18" charset="0"/>
                <a:cs typeface="Times New Roman" panose="02020603050405020304" pitchFamily="18" charset="0"/>
              </a:rPr>
              <a:t>Operation</a:t>
            </a:r>
          </a:p>
          <a:p>
            <a:pPr marL="285750" indent="-285750">
              <a:lnSpc>
                <a:spcPct val="150000"/>
              </a:lnSpc>
              <a:buFont typeface="Wingdings" panose="05000000000000000000" pitchFamily="2" charset="2"/>
              <a:buChar char="q"/>
            </a:pPr>
            <a:r>
              <a:rPr lang="en-GB" altLang="ko-KR" b="1" dirty="0">
                <a:solidFill>
                  <a:schemeClr val="tx1">
                    <a:lumMod val="75000"/>
                    <a:lumOff val="25000"/>
                  </a:schemeClr>
                </a:solidFill>
                <a:latin typeface="Times New Roman" panose="02020603050405020304" pitchFamily="18" charset="0"/>
                <a:cs typeface="Times New Roman" panose="02020603050405020304" pitchFamily="18" charset="0"/>
              </a:rPr>
              <a:t>Results</a:t>
            </a:r>
          </a:p>
          <a:p>
            <a:pPr marL="285750" indent="-285750">
              <a:lnSpc>
                <a:spcPct val="150000"/>
              </a:lnSpc>
              <a:buFont typeface="Wingdings" panose="05000000000000000000" pitchFamily="2" charset="2"/>
              <a:buChar char="q"/>
            </a:pPr>
            <a:r>
              <a:rPr lang="en-GB" altLang="ko-KR" b="1" dirty="0">
                <a:solidFill>
                  <a:schemeClr val="tx1">
                    <a:lumMod val="75000"/>
                    <a:lumOff val="25000"/>
                  </a:schemeClr>
                </a:solidFill>
                <a:latin typeface="Times New Roman" panose="02020603050405020304" pitchFamily="18" charset="0"/>
                <a:cs typeface="Times New Roman" panose="02020603050405020304" pitchFamily="18" charset="0"/>
              </a:rPr>
              <a:t>Advantages and Disadvantages</a:t>
            </a:r>
          </a:p>
          <a:p>
            <a:pPr marL="285750" indent="-285750">
              <a:lnSpc>
                <a:spcPct val="150000"/>
              </a:lnSpc>
              <a:buFont typeface="Wingdings" panose="05000000000000000000" pitchFamily="2" charset="2"/>
              <a:buChar char="q"/>
            </a:pPr>
            <a:r>
              <a:rPr lang="en-GB" altLang="ko-KR" b="1" dirty="0">
                <a:solidFill>
                  <a:schemeClr val="tx1">
                    <a:lumMod val="75000"/>
                    <a:lumOff val="25000"/>
                  </a:schemeClr>
                </a:solidFill>
                <a:latin typeface="Times New Roman" panose="02020603050405020304" pitchFamily="18" charset="0"/>
                <a:cs typeface="Times New Roman" panose="02020603050405020304" pitchFamily="18" charset="0"/>
              </a:rPr>
              <a:t>Applications</a:t>
            </a:r>
          </a:p>
          <a:p>
            <a:pPr marL="285750" indent="-285750">
              <a:lnSpc>
                <a:spcPct val="150000"/>
              </a:lnSpc>
              <a:buFont typeface="Wingdings" panose="05000000000000000000" pitchFamily="2" charset="2"/>
              <a:buChar char="q"/>
            </a:pPr>
            <a:r>
              <a:rPr lang="en-GB" altLang="ko-KR" b="1" dirty="0">
                <a:solidFill>
                  <a:schemeClr val="tx1">
                    <a:lumMod val="75000"/>
                    <a:lumOff val="25000"/>
                  </a:schemeClr>
                </a:solidFill>
                <a:latin typeface="Times New Roman" panose="02020603050405020304" pitchFamily="18" charset="0"/>
                <a:cs typeface="Times New Roman" panose="02020603050405020304" pitchFamily="18" charset="0"/>
              </a:rPr>
              <a:t>Future Scope</a:t>
            </a:r>
          </a:p>
          <a:p>
            <a:pPr marL="285750" indent="-285750">
              <a:lnSpc>
                <a:spcPct val="150000"/>
              </a:lnSpc>
              <a:buFont typeface="Wingdings" panose="05000000000000000000" pitchFamily="2" charset="2"/>
              <a:buChar char="q"/>
            </a:pPr>
            <a:r>
              <a:rPr lang="en-GB" altLang="ko-KR" b="1" dirty="0">
                <a:solidFill>
                  <a:schemeClr val="tx1">
                    <a:lumMod val="75000"/>
                    <a:lumOff val="25000"/>
                  </a:schemeClr>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771797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610525"/>
            <a:ext cx="12192000" cy="247474"/>
          </a:xfrm>
          <a:prstGeom prst="rect">
            <a:avLst/>
          </a:prstGeom>
          <a:solidFill>
            <a:srgbClr val="00A95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2192000" cy="834887"/>
          </a:xfrm>
          <a:prstGeom prst="rect">
            <a:avLst/>
          </a:prstGeom>
          <a:solidFill>
            <a:srgbClr val="007D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212035" y="140444"/>
            <a:ext cx="1857816" cy="553998"/>
          </a:xfrm>
          <a:prstGeom prst="rect">
            <a:avLst/>
          </a:prstGeom>
          <a:noFill/>
        </p:spPr>
        <p:txBody>
          <a:bodyPr wrap="none" rtlCol="0">
            <a:spAutoFit/>
          </a:bodyPr>
          <a:lstStyle/>
          <a:p>
            <a:r>
              <a:rPr lang="en-US" sz="3000" b="1" dirty="0">
                <a:solidFill>
                  <a:schemeClr val="bg1"/>
                </a:solidFill>
              </a:rPr>
              <a:t>Objectives</a:t>
            </a:r>
          </a:p>
        </p:txBody>
      </p:sp>
      <p:sp>
        <p:nvSpPr>
          <p:cNvPr id="11" name="TextBox 10"/>
          <p:cNvSpPr txBox="1"/>
          <p:nvPr/>
        </p:nvSpPr>
        <p:spPr>
          <a:xfrm flipH="1">
            <a:off x="11837052" y="6550223"/>
            <a:ext cx="290183" cy="307777"/>
          </a:xfrm>
          <a:prstGeom prst="rect">
            <a:avLst/>
          </a:prstGeom>
          <a:noFill/>
        </p:spPr>
        <p:txBody>
          <a:bodyPr wrap="square" rtlCol="0">
            <a:spAutoFit/>
          </a:bodyPr>
          <a:lstStyle/>
          <a:p>
            <a:pPr algn="ctr"/>
            <a:r>
              <a:rPr lang="en-US" sz="1400" dirty="0">
                <a:cs typeface="Poppins" panose="00000500000000000000" pitchFamily="2" charset="0"/>
              </a:rPr>
              <a:t>3</a:t>
            </a:r>
          </a:p>
        </p:txBody>
      </p:sp>
      <p:sp>
        <p:nvSpPr>
          <p:cNvPr id="12" name="TextBox 11">
            <a:extLst>
              <a:ext uri="{FF2B5EF4-FFF2-40B4-BE49-F238E27FC236}">
                <a16:creationId xmlns:a16="http://schemas.microsoft.com/office/drawing/2014/main" id="{706A9729-3529-4689-9C93-34AF9843B4E5}"/>
              </a:ext>
            </a:extLst>
          </p:cNvPr>
          <p:cNvSpPr txBox="1"/>
          <p:nvPr/>
        </p:nvSpPr>
        <p:spPr>
          <a:xfrm>
            <a:off x="212035" y="975331"/>
            <a:ext cx="12192000" cy="2031188"/>
          </a:xfrm>
          <a:prstGeom prst="rect">
            <a:avLst/>
          </a:prstGeom>
          <a:noFill/>
        </p:spPr>
        <p:txBody>
          <a:bodyPr wrap="square" lIns="72000" tIns="36000" rIns="72000" bIns="36000" rtlCol="0" anchor="ctr" anchorCtr="0">
            <a:spAutoFit/>
          </a:bodyPr>
          <a:lstStyle/>
          <a:p>
            <a:pPr marL="400050" indent="-400050">
              <a:lnSpc>
                <a:spcPct val="250000"/>
              </a:lnSpc>
              <a:buFont typeface="+mj-lt"/>
              <a:buAutoNum type="romanUcPeriod"/>
            </a:pPr>
            <a:r>
              <a:rPr lang="en-GB" altLang="ko-KR" b="1" dirty="0">
                <a:solidFill>
                  <a:schemeClr val="tx1">
                    <a:lumMod val="75000"/>
                    <a:lumOff val="25000"/>
                  </a:schemeClr>
                </a:solidFill>
                <a:latin typeface="Times New Roman" panose="02020603050405020304" pitchFamily="18" charset="0"/>
                <a:cs typeface="Times New Roman" panose="02020603050405020304" pitchFamily="18" charset="0"/>
              </a:rPr>
              <a:t>To design and build a low-cost 3 DOF articulated manipulator.</a:t>
            </a:r>
          </a:p>
          <a:p>
            <a:pPr marL="400050" indent="-400050">
              <a:lnSpc>
                <a:spcPct val="250000"/>
              </a:lnSpc>
              <a:buFont typeface="+mj-lt"/>
              <a:buAutoNum type="romanUcPeriod"/>
            </a:pPr>
            <a:r>
              <a:rPr lang="en-GB" altLang="ko-KR" b="1" dirty="0">
                <a:solidFill>
                  <a:schemeClr val="tx1">
                    <a:lumMod val="75000"/>
                    <a:lumOff val="25000"/>
                  </a:schemeClr>
                </a:solidFill>
                <a:latin typeface="Times New Roman" panose="02020603050405020304" pitchFamily="18" charset="0"/>
                <a:cs typeface="Times New Roman" panose="02020603050405020304" pitchFamily="18" charset="0"/>
              </a:rPr>
              <a:t>To test and complete a pick and place operation.</a:t>
            </a:r>
          </a:p>
          <a:p>
            <a:pPr marL="400050" indent="-400050">
              <a:lnSpc>
                <a:spcPct val="250000"/>
              </a:lnSpc>
              <a:buFont typeface="+mj-lt"/>
              <a:buAutoNum type="romanUcPeriod"/>
            </a:pPr>
            <a:r>
              <a:rPr lang="en-GB" altLang="ko-KR" b="1" dirty="0">
                <a:solidFill>
                  <a:schemeClr val="tx1">
                    <a:lumMod val="75000"/>
                    <a:lumOff val="25000"/>
                  </a:schemeClr>
                </a:solidFill>
                <a:latin typeface="Times New Roman" panose="02020603050405020304" pitchFamily="18" charset="0"/>
                <a:cs typeface="Times New Roman" panose="02020603050405020304" pitchFamily="18" charset="0"/>
              </a:rPr>
              <a:t>To use the inverse kinematics to complete the pick and place mission.</a:t>
            </a:r>
          </a:p>
        </p:txBody>
      </p:sp>
    </p:spTree>
    <p:extLst>
      <p:ext uri="{BB962C8B-B14F-4D97-AF65-F5344CB8AC3E}">
        <p14:creationId xmlns:p14="http://schemas.microsoft.com/office/powerpoint/2010/main" val="1081625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610525"/>
            <a:ext cx="12192000" cy="247474"/>
          </a:xfrm>
          <a:prstGeom prst="rect">
            <a:avLst/>
          </a:prstGeom>
          <a:solidFill>
            <a:srgbClr val="00A95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2192000" cy="834887"/>
          </a:xfrm>
          <a:prstGeom prst="rect">
            <a:avLst/>
          </a:prstGeom>
          <a:solidFill>
            <a:srgbClr val="007D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212035" y="140444"/>
            <a:ext cx="2922788" cy="553998"/>
          </a:xfrm>
          <a:prstGeom prst="rect">
            <a:avLst/>
          </a:prstGeom>
          <a:noFill/>
        </p:spPr>
        <p:txBody>
          <a:bodyPr wrap="none" rtlCol="0">
            <a:spAutoFit/>
          </a:bodyPr>
          <a:lstStyle/>
          <a:p>
            <a:r>
              <a:rPr lang="en-US" sz="3000" b="1" dirty="0">
                <a:solidFill>
                  <a:schemeClr val="bg1"/>
                </a:solidFill>
              </a:rPr>
              <a:t>Project Summary</a:t>
            </a:r>
          </a:p>
        </p:txBody>
      </p:sp>
      <p:sp>
        <p:nvSpPr>
          <p:cNvPr id="10" name="Slide Number Placeholder 9"/>
          <p:cNvSpPr>
            <a:spLocks noGrp="1"/>
          </p:cNvSpPr>
          <p:nvPr>
            <p:ph type="sldNum" sz="quarter" idx="12"/>
          </p:nvPr>
        </p:nvSpPr>
        <p:spPr/>
        <p:txBody>
          <a:bodyPr/>
          <a:lstStyle/>
          <a:p>
            <a:endParaRPr lang="en-US" dirty="0"/>
          </a:p>
        </p:txBody>
      </p:sp>
      <p:sp>
        <p:nvSpPr>
          <p:cNvPr id="11" name="TextBox 10"/>
          <p:cNvSpPr txBox="1"/>
          <p:nvPr/>
        </p:nvSpPr>
        <p:spPr>
          <a:xfrm flipH="1">
            <a:off x="11837052" y="6550223"/>
            <a:ext cx="290183" cy="307777"/>
          </a:xfrm>
          <a:prstGeom prst="rect">
            <a:avLst/>
          </a:prstGeom>
          <a:noFill/>
        </p:spPr>
        <p:txBody>
          <a:bodyPr wrap="square" rtlCol="0">
            <a:spAutoFit/>
          </a:bodyPr>
          <a:lstStyle/>
          <a:p>
            <a:pPr algn="ctr"/>
            <a:r>
              <a:rPr lang="en-US" sz="1400" dirty="0">
                <a:cs typeface="Poppins" panose="00000500000000000000" pitchFamily="2" charset="0"/>
              </a:rPr>
              <a:t>4</a:t>
            </a:r>
          </a:p>
        </p:txBody>
      </p:sp>
      <p:sp>
        <p:nvSpPr>
          <p:cNvPr id="12" name="TextBox 11">
            <a:extLst>
              <a:ext uri="{FF2B5EF4-FFF2-40B4-BE49-F238E27FC236}">
                <a16:creationId xmlns:a16="http://schemas.microsoft.com/office/drawing/2014/main" id="{706A9729-3529-4689-9C93-34AF9843B4E5}"/>
              </a:ext>
            </a:extLst>
          </p:cNvPr>
          <p:cNvSpPr txBox="1"/>
          <p:nvPr/>
        </p:nvSpPr>
        <p:spPr>
          <a:xfrm>
            <a:off x="0" y="639544"/>
            <a:ext cx="12192000" cy="4504686"/>
          </a:xfrm>
          <a:prstGeom prst="rect">
            <a:avLst/>
          </a:prstGeom>
          <a:noFill/>
        </p:spPr>
        <p:txBody>
          <a:bodyPr wrap="square" lIns="72000" tIns="36000" rIns="72000" bIns="36000" rtlCol="0" anchor="ctr" anchorCtr="0">
            <a:spAutoFit/>
          </a:bodyPr>
          <a:lstStyle/>
          <a:p>
            <a:pPr marL="285750" indent="-285750">
              <a:lnSpc>
                <a:spcPct val="200000"/>
              </a:lnSpc>
              <a:buFont typeface="Wingdings" panose="05000000000000000000" pitchFamily="2" charset="2"/>
              <a:buChar char="q"/>
            </a:pPr>
            <a:r>
              <a:rPr lang="en-GB" dirty="0"/>
              <a:t>Articulated manipulator robots is often used in industry with various tasks, one of which is a pick and place. </a:t>
            </a:r>
          </a:p>
          <a:p>
            <a:pPr marL="285750" indent="-285750">
              <a:lnSpc>
                <a:spcPct val="200000"/>
              </a:lnSpc>
              <a:buFont typeface="Wingdings" panose="05000000000000000000" pitchFamily="2" charset="2"/>
              <a:buChar char="q"/>
            </a:pPr>
            <a:r>
              <a:rPr lang="en-GB" dirty="0"/>
              <a:t>Rapid prototyping of robot arms is needed to facilitate the development of many industrial tasks, especially on a laboratory scale. </a:t>
            </a:r>
          </a:p>
          <a:p>
            <a:pPr marL="285750" indent="-285750">
              <a:lnSpc>
                <a:spcPct val="200000"/>
              </a:lnSpc>
              <a:buFont typeface="Wingdings" panose="05000000000000000000" pitchFamily="2" charset="2"/>
              <a:buChar char="q"/>
            </a:pPr>
            <a:r>
              <a:rPr lang="en-GB" dirty="0"/>
              <a:t>This project aims to design a small-scale three degree of freedom (3-DoF) robot arm for pick and place operation using the inverse kinematics method. The mechanical robotic arm is open sourced</a:t>
            </a:r>
          </a:p>
          <a:p>
            <a:pPr marL="285750" indent="-285750">
              <a:lnSpc>
                <a:spcPct val="200000"/>
              </a:lnSpc>
              <a:buFont typeface="Wingdings" panose="05000000000000000000" pitchFamily="2" charset="2"/>
              <a:buChar char="q"/>
            </a:pPr>
            <a:r>
              <a:rPr lang="en-GB" dirty="0"/>
              <a:t>Four servo motors are used as the actuator with a 16 channel 12-Bit PWM Drive.</a:t>
            </a:r>
          </a:p>
          <a:p>
            <a:pPr marL="285750" indent="-285750">
              <a:lnSpc>
                <a:spcPct val="200000"/>
              </a:lnSpc>
              <a:buFont typeface="Wingdings" panose="05000000000000000000" pitchFamily="2" charset="2"/>
              <a:buChar char="q"/>
            </a:pPr>
            <a:r>
              <a:rPr lang="en-GB" dirty="0"/>
              <a:t>Arduino Uno R3 is used as a microcontroller in which the inverse kinematic method is embedded. This method is used to move the robot based on the coordinates of the destination pick and place.</a:t>
            </a:r>
            <a:endParaRPr lang="en-GB" altLang="ko-KR"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1260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610525"/>
            <a:ext cx="12192000" cy="247474"/>
          </a:xfrm>
          <a:prstGeom prst="rect">
            <a:avLst/>
          </a:prstGeom>
          <a:solidFill>
            <a:srgbClr val="00A95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2192000" cy="834887"/>
          </a:xfrm>
          <a:prstGeom prst="rect">
            <a:avLst/>
          </a:prstGeom>
          <a:solidFill>
            <a:srgbClr val="007D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12035" y="140444"/>
            <a:ext cx="2021707" cy="553998"/>
          </a:xfrm>
          <a:prstGeom prst="rect">
            <a:avLst/>
          </a:prstGeom>
          <a:noFill/>
        </p:spPr>
        <p:txBody>
          <a:bodyPr wrap="none" rtlCol="0">
            <a:spAutoFit/>
          </a:bodyPr>
          <a:lstStyle/>
          <a:p>
            <a:r>
              <a:rPr lang="en-US" sz="3000" b="1" dirty="0">
                <a:solidFill>
                  <a:schemeClr val="bg1"/>
                </a:solidFill>
                <a:latin typeface="Times New Roman" panose="02020603050405020304" pitchFamily="18" charset="0"/>
                <a:cs typeface="Times New Roman" panose="02020603050405020304" pitchFamily="18" charset="0"/>
              </a:rPr>
              <a:t>Equipment</a:t>
            </a:r>
          </a:p>
        </p:txBody>
      </p:sp>
      <p:sp>
        <p:nvSpPr>
          <p:cNvPr id="11" name="TextBox 10"/>
          <p:cNvSpPr txBox="1"/>
          <p:nvPr/>
        </p:nvSpPr>
        <p:spPr>
          <a:xfrm flipH="1">
            <a:off x="11837052" y="6550223"/>
            <a:ext cx="290183"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5</a:t>
            </a:r>
          </a:p>
        </p:txBody>
      </p:sp>
      <p:graphicFrame>
        <p:nvGraphicFramePr>
          <p:cNvPr id="3" name="Table 2"/>
          <p:cNvGraphicFramePr>
            <a:graphicFrameLocks noGrp="1"/>
          </p:cNvGraphicFramePr>
          <p:nvPr>
            <p:extLst>
              <p:ext uri="{D42A27DB-BD31-4B8C-83A1-F6EECF244321}">
                <p14:modId xmlns:p14="http://schemas.microsoft.com/office/powerpoint/2010/main" val="3514396270"/>
              </p:ext>
            </p:extLst>
          </p:nvPr>
        </p:nvGraphicFramePr>
        <p:xfrm>
          <a:off x="2556917" y="1132513"/>
          <a:ext cx="6563170" cy="4873238"/>
        </p:xfrm>
        <a:graphic>
          <a:graphicData uri="http://schemas.openxmlformats.org/drawingml/2006/table">
            <a:tbl>
              <a:tblPr/>
              <a:tblGrid>
                <a:gridCol w="675118">
                  <a:extLst>
                    <a:ext uri="{9D8B030D-6E8A-4147-A177-3AD203B41FA5}">
                      <a16:colId xmlns:a16="http://schemas.microsoft.com/office/drawing/2014/main" val="4270310364"/>
                    </a:ext>
                  </a:extLst>
                </a:gridCol>
                <a:gridCol w="2399866">
                  <a:extLst>
                    <a:ext uri="{9D8B030D-6E8A-4147-A177-3AD203B41FA5}">
                      <a16:colId xmlns:a16="http://schemas.microsoft.com/office/drawing/2014/main" val="2648799121"/>
                    </a:ext>
                  </a:extLst>
                </a:gridCol>
                <a:gridCol w="3488186">
                  <a:extLst>
                    <a:ext uri="{9D8B030D-6E8A-4147-A177-3AD203B41FA5}">
                      <a16:colId xmlns:a16="http://schemas.microsoft.com/office/drawing/2014/main" val="3403996415"/>
                    </a:ext>
                  </a:extLst>
                </a:gridCol>
              </a:tblGrid>
              <a:tr h="373495">
                <a:tc>
                  <a:txBody>
                    <a:bodyPr/>
                    <a:lstStyle/>
                    <a:p>
                      <a:pPr algn="ctr" rtl="0" fontAlgn="t">
                        <a:spcBef>
                          <a:spcPts val="0"/>
                        </a:spcBef>
                        <a:spcAft>
                          <a:spcPts val="0"/>
                        </a:spcAft>
                      </a:pPr>
                      <a:r>
                        <a:rPr lang="en-US" sz="1400" dirty="0">
                          <a:effectLst/>
                        </a:rPr>
                        <a:t>No</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1" i="0" u="none" strike="noStrike" dirty="0">
                          <a:solidFill>
                            <a:srgbClr val="000000"/>
                          </a:solidFill>
                          <a:effectLst/>
                          <a:latin typeface="Times New Roman" panose="02020603050405020304" pitchFamily="18" charset="0"/>
                        </a:rPr>
                        <a:t>Specification </a:t>
                      </a:r>
                      <a:endParaRPr lang="en-US" sz="14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1" i="0" u="none" strike="noStrike">
                          <a:solidFill>
                            <a:srgbClr val="000000"/>
                          </a:solidFill>
                          <a:effectLst/>
                          <a:latin typeface="Times New Roman" panose="02020603050405020304" pitchFamily="18" charset="0"/>
                        </a:rPr>
                        <a:t>Type</a:t>
                      </a:r>
                      <a:endParaRPr lang="en-US" sz="1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986860"/>
                  </a:ext>
                </a:extLst>
              </a:tr>
              <a:tr h="725464">
                <a:tc>
                  <a:txBody>
                    <a:bodyPr/>
                    <a:lstStyle/>
                    <a:p>
                      <a:pPr algn="ctr" rtl="0" fontAlgn="t">
                        <a:spcBef>
                          <a:spcPts val="0"/>
                        </a:spcBef>
                        <a:spcAft>
                          <a:spcPts val="0"/>
                        </a:spcAft>
                      </a:pPr>
                      <a:r>
                        <a:rPr lang="en-US" sz="1400" dirty="0">
                          <a:effectLst/>
                          <a:latin typeface="Times New Roman" panose="02020603050405020304" pitchFamily="18" charset="0"/>
                          <a:cs typeface="Times New Roman" panose="02020603050405020304" pitchFamily="18" charset="0"/>
                        </a:rPr>
                        <a:t>1</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a:solidFill>
                            <a:srgbClr val="000000"/>
                          </a:solidFill>
                          <a:effectLst/>
                          <a:latin typeface="Times New Roman" panose="02020603050405020304" pitchFamily="18" charset="0"/>
                        </a:rPr>
                        <a:t>Microcontroller</a:t>
                      </a:r>
                      <a:endParaRPr lang="en-US" sz="1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Times New Roman" panose="02020603050405020304" pitchFamily="18" charset="0"/>
                        </a:rPr>
                        <a:t>Arduino Uno R3</a:t>
                      </a:r>
                      <a:endParaRPr lang="en-US" sz="1400">
                        <a:effectLst/>
                      </a:endParaRPr>
                    </a:p>
                    <a:p>
                      <a:pPr rtl="0" fontAlgn="t">
                        <a:spcBef>
                          <a:spcPts val="0"/>
                        </a:spcBef>
                        <a:spcAft>
                          <a:spcPts val="0"/>
                        </a:spcAft>
                      </a:pPr>
                      <a:r>
                        <a:rPr lang="en-US" sz="1400" b="0" i="0" u="none" strike="noStrike">
                          <a:solidFill>
                            <a:srgbClr val="000000"/>
                          </a:solidFill>
                          <a:effectLst/>
                          <a:latin typeface="Times New Roman" panose="02020603050405020304" pitchFamily="18" charset="0"/>
                        </a:rPr>
                        <a:t>ATMega 328P, operating voltage 5V,14 digital I/O pins, 6 analog input pins, clock speed 16 MHz</a:t>
                      </a:r>
                      <a:endParaRPr lang="en-US" sz="1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9323400"/>
                  </a:ext>
                </a:extLst>
              </a:tr>
              <a:tr h="1664454">
                <a:tc>
                  <a:txBody>
                    <a:bodyPr/>
                    <a:lstStyle/>
                    <a:p>
                      <a:pPr algn="ctr" rtl="0" fontAlgn="t">
                        <a:spcBef>
                          <a:spcPts val="0"/>
                        </a:spcBef>
                        <a:spcAft>
                          <a:spcPts val="0"/>
                        </a:spcAft>
                      </a:pPr>
                      <a:r>
                        <a:rPr lang="en-US" sz="1400" dirty="0">
                          <a:effectLst/>
                          <a:latin typeface="Times New Roman" panose="02020603050405020304" pitchFamily="18" charset="0"/>
                          <a:cs typeface="Times New Roman" panose="02020603050405020304" pitchFamily="18" charset="0"/>
                        </a:rPr>
                        <a:t>2</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dirty="0">
                          <a:solidFill>
                            <a:srgbClr val="000000"/>
                          </a:solidFill>
                          <a:effectLst/>
                          <a:latin typeface="Times New Roman" panose="02020603050405020304" pitchFamily="18" charset="0"/>
                        </a:rPr>
                        <a:t>Servo Motor</a:t>
                      </a:r>
                      <a:endParaRPr lang="en-US" sz="14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Times New Roman" panose="02020603050405020304" pitchFamily="18" charset="0"/>
                        </a:rPr>
                        <a:t>MG996R</a:t>
                      </a:r>
                      <a:endParaRPr lang="en-US" sz="1400" dirty="0">
                        <a:effectLst/>
                      </a:endParaRPr>
                    </a:p>
                    <a:p>
                      <a:pPr rtl="0" fontAlgn="t">
                        <a:spcBef>
                          <a:spcPts val="0"/>
                        </a:spcBef>
                        <a:spcAft>
                          <a:spcPts val="0"/>
                        </a:spcAft>
                      </a:pPr>
                      <a:r>
                        <a:rPr lang="en-US" sz="1400" b="0" i="0" u="none" strike="noStrike" dirty="0">
                          <a:solidFill>
                            <a:srgbClr val="000000"/>
                          </a:solidFill>
                          <a:effectLst/>
                          <a:latin typeface="Times New Roman" panose="02020603050405020304" pitchFamily="18" charset="0"/>
                        </a:rPr>
                        <a:t>-Torque 9.4 Kgf.cm (4.8V) </a:t>
                      </a:r>
                      <a:endParaRPr lang="en-US" sz="1400" dirty="0">
                        <a:effectLst/>
                      </a:endParaRPr>
                    </a:p>
                    <a:p>
                      <a:pPr rtl="0" fontAlgn="t">
                        <a:spcBef>
                          <a:spcPts val="0"/>
                        </a:spcBef>
                        <a:spcAft>
                          <a:spcPts val="0"/>
                        </a:spcAft>
                      </a:pPr>
                      <a:r>
                        <a:rPr lang="en-US" sz="1400" b="0" i="0" u="none" strike="noStrike" dirty="0">
                          <a:solidFill>
                            <a:srgbClr val="000000"/>
                          </a:solidFill>
                          <a:effectLst/>
                          <a:latin typeface="Times New Roman" panose="02020603050405020304" pitchFamily="18" charset="0"/>
                        </a:rPr>
                        <a:t>-Torque 11 Kgf.cm (6V) </a:t>
                      </a:r>
                      <a:endParaRPr lang="en-US" sz="1400" dirty="0">
                        <a:effectLst/>
                      </a:endParaRPr>
                    </a:p>
                    <a:p>
                      <a:pPr rtl="0" fontAlgn="t">
                        <a:spcBef>
                          <a:spcPts val="0"/>
                        </a:spcBef>
                        <a:spcAft>
                          <a:spcPts val="0"/>
                        </a:spcAft>
                      </a:pPr>
                      <a:r>
                        <a:rPr lang="en-US" sz="1400" b="0" i="0" u="none" strike="noStrike" dirty="0">
                          <a:solidFill>
                            <a:srgbClr val="000000"/>
                          </a:solidFill>
                          <a:effectLst/>
                          <a:latin typeface="Times New Roman" panose="02020603050405020304" pitchFamily="18" charset="0"/>
                        </a:rPr>
                        <a:t>-Operating voltage 4.8-7.2V SG90 (elbow and gripper) </a:t>
                      </a:r>
                      <a:endParaRPr lang="en-US" sz="1400" dirty="0">
                        <a:effectLst/>
                      </a:endParaRPr>
                    </a:p>
                    <a:p>
                      <a:pPr rtl="0" fontAlgn="t">
                        <a:spcBef>
                          <a:spcPts val="0"/>
                        </a:spcBef>
                        <a:spcAft>
                          <a:spcPts val="0"/>
                        </a:spcAft>
                      </a:pPr>
                      <a:r>
                        <a:rPr lang="en-US" sz="1400" b="0" i="0" u="none" strike="noStrike" dirty="0">
                          <a:solidFill>
                            <a:srgbClr val="000000"/>
                          </a:solidFill>
                          <a:effectLst/>
                          <a:latin typeface="Times New Roman" panose="02020603050405020304" pitchFamily="18" charset="0"/>
                        </a:rPr>
                        <a:t>-Torque 1.2 Kgf.cm (4.8V) </a:t>
                      </a:r>
                      <a:endParaRPr lang="en-US" sz="1400" dirty="0">
                        <a:effectLst/>
                      </a:endParaRPr>
                    </a:p>
                    <a:p>
                      <a:pPr rtl="0" fontAlgn="t">
                        <a:spcBef>
                          <a:spcPts val="0"/>
                        </a:spcBef>
                        <a:spcAft>
                          <a:spcPts val="0"/>
                        </a:spcAft>
                      </a:pPr>
                      <a:r>
                        <a:rPr lang="en-US" sz="1400" b="0" i="0" u="none" strike="noStrike" dirty="0">
                          <a:solidFill>
                            <a:srgbClr val="000000"/>
                          </a:solidFill>
                          <a:effectLst/>
                          <a:latin typeface="Times New Roman" panose="02020603050405020304" pitchFamily="18" charset="0"/>
                        </a:rPr>
                        <a:t>-Torque 1.6 Kgf.cm (6V)</a:t>
                      </a:r>
                      <a:endParaRPr lang="en-US" sz="1400" dirty="0">
                        <a:effectLst/>
                      </a:endParaRPr>
                    </a:p>
                    <a:p>
                      <a:pPr rtl="0" fontAlgn="t">
                        <a:spcBef>
                          <a:spcPts val="0"/>
                        </a:spcBef>
                        <a:spcAft>
                          <a:spcPts val="0"/>
                        </a:spcAft>
                      </a:pPr>
                      <a:r>
                        <a:rPr lang="en-US" sz="1400" b="0" i="0" u="none" strike="noStrike" dirty="0">
                          <a:solidFill>
                            <a:srgbClr val="000000"/>
                          </a:solidFill>
                          <a:effectLst/>
                          <a:latin typeface="Times New Roman" panose="02020603050405020304" pitchFamily="18" charset="0"/>
                        </a:rPr>
                        <a:t>-Operating voltage 3-7.2V</a:t>
                      </a:r>
                      <a:endParaRPr lang="en-US" sz="14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5372101"/>
                  </a:ext>
                </a:extLst>
              </a:tr>
              <a:tr h="573682">
                <a:tc>
                  <a:txBody>
                    <a:bodyPr/>
                    <a:lstStyle/>
                    <a:p>
                      <a:pPr algn="ctr" rtl="0" fontAlgn="t">
                        <a:spcBef>
                          <a:spcPts val="0"/>
                        </a:spcBef>
                        <a:spcAft>
                          <a:spcPts val="0"/>
                        </a:spcAft>
                      </a:pPr>
                      <a:r>
                        <a:rPr lang="en-US" sz="1400" dirty="0">
                          <a:effectLst/>
                          <a:latin typeface="Times New Roman" panose="02020603050405020304" pitchFamily="18" charset="0"/>
                          <a:cs typeface="Times New Roman" panose="02020603050405020304" pitchFamily="18" charset="0"/>
                        </a:rPr>
                        <a:t>3</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dirty="0">
                          <a:effectLst/>
                          <a:latin typeface="Times New Roman" panose="02020603050405020304" pitchFamily="18" charset="0"/>
                          <a:cs typeface="Times New Roman" panose="02020603050405020304" pitchFamily="18" charset="0"/>
                        </a:rPr>
                        <a:t>Servo</a:t>
                      </a:r>
                      <a:r>
                        <a:rPr lang="en-US" sz="1400" baseline="0" dirty="0">
                          <a:effectLst/>
                          <a:latin typeface="Times New Roman" panose="02020603050405020304" pitchFamily="18" charset="0"/>
                          <a:cs typeface="Times New Roman" panose="02020603050405020304" pitchFamily="18" charset="0"/>
                        </a:rPr>
                        <a:t> Driver</a:t>
                      </a:r>
                      <a:endParaRPr lang="en-US" sz="1400" dirty="0">
                        <a:effectLst/>
                        <a:latin typeface="Times New Roman" panose="02020603050405020304" pitchFamily="18" charset="0"/>
                        <a:cs typeface="Times New Roman" panose="02020603050405020304" pitchFamily="18"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dirty="0">
                          <a:effectLst/>
                          <a:latin typeface="Times New Roman" panose="02020603050405020304" pitchFamily="18" charset="0"/>
                          <a:cs typeface="Times New Roman" panose="02020603050405020304" pitchFamily="18" charset="0"/>
                        </a:rPr>
                        <a:t>PCA9685</a:t>
                      </a:r>
                    </a:p>
                    <a:p>
                      <a:pPr rtl="0" fontAlgn="t">
                        <a:spcBef>
                          <a:spcPts val="0"/>
                        </a:spcBef>
                        <a:spcAft>
                          <a:spcPts val="0"/>
                        </a:spcAft>
                      </a:pPr>
                      <a:r>
                        <a:rPr lang="en-US" sz="1400" dirty="0">
                          <a:effectLst/>
                          <a:latin typeface="Times New Roman" panose="02020603050405020304" pitchFamily="18" charset="0"/>
                          <a:cs typeface="Times New Roman" panose="02020603050405020304" pitchFamily="18" charset="0"/>
                        </a:rPr>
                        <a:t>- 16</a:t>
                      </a:r>
                      <a:r>
                        <a:rPr lang="en-US" sz="1400" baseline="0" dirty="0">
                          <a:effectLst/>
                          <a:latin typeface="Times New Roman" panose="02020603050405020304" pitchFamily="18" charset="0"/>
                          <a:cs typeface="Times New Roman" panose="02020603050405020304" pitchFamily="18" charset="0"/>
                        </a:rPr>
                        <a:t> Channel, 12 Bit</a:t>
                      </a:r>
                    </a:p>
                    <a:p>
                      <a:pPr rtl="0" fontAlgn="t">
                        <a:spcBef>
                          <a:spcPts val="0"/>
                        </a:spcBef>
                        <a:spcAft>
                          <a:spcPts val="0"/>
                        </a:spcAft>
                      </a:pPr>
                      <a:r>
                        <a:rPr lang="en-US" sz="1400" baseline="0" dirty="0">
                          <a:effectLst/>
                          <a:latin typeface="Times New Roman" panose="02020603050405020304" pitchFamily="18" charset="0"/>
                          <a:cs typeface="Times New Roman" panose="02020603050405020304" pitchFamily="18" charset="0"/>
                        </a:rPr>
                        <a:t>- </a:t>
                      </a:r>
                      <a:r>
                        <a:rPr lang="en-US" sz="1400" baseline="0" dirty="0" err="1">
                          <a:effectLst/>
                          <a:latin typeface="Times New Roman" panose="02020603050405020304" pitchFamily="18" charset="0"/>
                          <a:cs typeface="Times New Roman" panose="02020603050405020304" pitchFamily="18" charset="0"/>
                        </a:rPr>
                        <a:t>Vcc</a:t>
                      </a:r>
                      <a:r>
                        <a:rPr lang="en-US" sz="1400" baseline="0" dirty="0">
                          <a:effectLst/>
                          <a:latin typeface="Times New Roman" panose="02020603050405020304" pitchFamily="18" charset="0"/>
                          <a:cs typeface="Times New Roman" panose="02020603050405020304" pitchFamily="18" charset="0"/>
                        </a:rPr>
                        <a:t> 3 – 5V</a:t>
                      </a:r>
                    </a:p>
                    <a:p>
                      <a:pPr rtl="0" fontAlgn="t">
                        <a:spcBef>
                          <a:spcPts val="0"/>
                        </a:spcBef>
                        <a:spcAft>
                          <a:spcPts val="0"/>
                        </a:spcAft>
                      </a:pPr>
                      <a:r>
                        <a:rPr lang="en-US" sz="1400" baseline="0" dirty="0">
                          <a:effectLst/>
                          <a:latin typeface="Times New Roman" panose="02020603050405020304" pitchFamily="18" charset="0"/>
                          <a:cs typeface="Times New Roman" panose="02020603050405020304" pitchFamily="18" charset="0"/>
                        </a:rPr>
                        <a:t>- Logic 3 -5V</a:t>
                      </a:r>
                    </a:p>
                    <a:p>
                      <a:pPr marL="171450" indent="-171450" rtl="0" fontAlgn="t">
                        <a:spcBef>
                          <a:spcPts val="0"/>
                        </a:spcBef>
                        <a:spcAft>
                          <a:spcPts val="0"/>
                        </a:spcAft>
                        <a:buFontTx/>
                        <a:buChar char="-"/>
                      </a:pPr>
                      <a:r>
                        <a:rPr lang="en-US" sz="1400" baseline="0" dirty="0">
                          <a:effectLst/>
                          <a:latin typeface="Times New Roman" panose="02020603050405020304" pitchFamily="18" charset="0"/>
                          <a:cs typeface="Times New Roman" panose="02020603050405020304" pitchFamily="18" charset="0"/>
                        </a:rPr>
                        <a:t>V+ 6V Max</a:t>
                      </a:r>
                    </a:p>
                    <a:p>
                      <a:pPr marL="171450" indent="-171450" rtl="0" fontAlgn="t">
                        <a:spcBef>
                          <a:spcPts val="0"/>
                        </a:spcBef>
                        <a:spcAft>
                          <a:spcPts val="0"/>
                        </a:spcAft>
                        <a:buFontTx/>
                        <a:buChar char="-"/>
                      </a:pPr>
                      <a:r>
                        <a:rPr lang="en-US" sz="1400" baseline="0" dirty="0" err="1">
                          <a:effectLst/>
                          <a:latin typeface="Times New Roman" panose="02020603050405020304" pitchFamily="18" charset="0"/>
                          <a:cs typeface="Times New Roman" panose="02020603050405020304" pitchFamily="18" charset="0"/>
                        </a:rPr>
                        <a:t>Freq</a:t>
                      </a:r>
                      <a:r>
                        <a:rPr lang="en-US" sz="1400" baseline="0" dirty="0">
                          <a:effectLst/>
                          <a:latin typeface="Times New Roman" panose="02020603050405020304" pitchFamily="18" charset="0"/>
                          <a:cs typeface="Times New Roman" panose="02020603050405020304" pitchFamily="18" charset="0"/>
                        </a:rPr>
                        <a:t> 40 – 1000Hz</a:t>
                      </a:r>
                      <a:endParaRPr lang="en-US" sz="1400" dirty="0">
                        <a:effectLst/>
                        <a:latin typeface="Times New Roman" panose="02020603050405020304" pitchFamily="18" charset="0"/>
                        <a:cs typeface="Times New Roman" panose="02020603050405020304" pitchFamily="18" charset="0"/>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6239938"/>
                  </a:ext>
                </a:extLst>
              </a:tr>
              <a:tr h="384943">
                <a:tc>
                  <a:txBody>
                    <a:bodyPr/>
                    <a:lstStyle/>
                    <a:p>
                      <a:pPr algn="ctr" rtl="0" fontAlgn="t">
                        <a:spcBef>
                          <a:spcPts val="0"/>
                        </a:spcBef>
                        <a:spcAft>
                          <a:spcPts val="0"/>
                        </a:spcAft>
                      </a:pPr>
                      <a:r>
                        <a:rPr lang="en-US" sz="1400" dirty="0">
                          <a:effectLst/>
                          <a:latin typeface="Times New Roman" panose="02020603050405020304" pitchFamily="18" charset="0"/>
                          <a:cs typeface="Times New Roman" panose="02020603050405020304" pitchFamily="18" charset="0"/>
                        </a:rPr>
                        <a:t>4</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dirty="0">
                          <a:solidFill>
                            <a:srgbClr val="000000"/>
                          </a:solidFill>
                          <a:effectLst/>
                          <a:latin typeface="Times New Roman" panose="02020603050405020304" pitchFamily="18" charset="0"/>
                        </a:rPr>
                        <a:t>Links</a:t>
                      </a:r>
                      <a:endParaRPr lang="en-US" sz="14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400" b="0" i="0" u="none" strike="noStrike" dirty="0">
                          <a:solidFill>
                            <a:srgbClr val="000000"/>
                          </a:solidFill>
                          <a:effectLst/>
                          <a:latin typeface="Times New Roman" panose="02020603050405020304" pitchFamily="18" charset="0"/>
                        </a:rPr>
                        <a:t>4 (base, shoulder, elbow, gripper) </a:t>
                      </a:r>
                      <a:endParaRPr lang="en-GB" sz="14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78328"/>
                  </a:ext>
                </a:extLst>
              </a:tr>
            </a:tbl>
          </a:graphicData>
        </a:graphic>
      </p:graphicFrame>
      <p:sp>
        <p:nvSpPr>
          <p:cNvPr id="4" name="Rectangle 1"/>
          <p:cNvSpPr>
            <a:spLocks noChangeArrowheads="1"/>
          </p:cNvSpPr>
          <p:nvPr/>
        </p:nvSpPr>
        <p:spPr bwMode="auto">
          <a:xfrm>
            <a:off x="3605213" y="21692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0616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610525"/>
            <a:ext cx="12192000" cy="247474"/>
          </a:xfrm>
          <a:prstGeom prst="rect">
            <a:avLst/>
          </a:prstGeom>
          <a:solidFill>
            <a:srgbClr val="00A95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2192000" cy="834887"/>
          </a:xfrm>
          <a:prstGeom prst="rect">
            <a:avLst/>
          </a:prstGeom>
          <a:solidFill>
            <a:srgbClr val="007D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212035" y="140444"/>
            <a:ext cx="2485745" cy="553998"/>
          </a:xfrm>
          <a:prstGeom prst="rect">
            <a:avLst/>
          </a:prstGeom>
          <a:noFill/>
        </p:spPr>
        <p:txBody>
          <a:bodyPr wrap="none" rtlCol="0">
            <a:spAutoFit/>
          </a:bodyPr>
          <a:lstStyle/>
          <a:p>
            <a:r>
              <a:rPr lang="en-US" sz="3000" b="1" dirty="0">
                <a:solidFill>
                  <a:schemeClr val="bg1"/>
                </a:solidFill>
              </a:rPr>
              <a:t>System Design</a:t>
            </a:r>
          </a:p>
        </p:txBody>
      </p:sp>
      <p:sp>
        <p:nvSpPr>
          <p:cNvPr id="10" name="Slide Number Placeholder 9"/>
          <p:cNvSpPr>
            <a:spLocks noGrp="1"/>
          </p:cNvSpPr>
          <p:nvPr>
            <p:ph type="sldNum" sz="quarter" idx="12"/>
          </p:nvPr>
        </p:nvSpPr>
        <p:spPr/>
        <p:txBody>
          <a:bodyPr/>
          <a:lstStyle/>
          <a:p>
            <a:fld id="{EE93CD53-E862-4168-8B7E-0A3DC3A852F6}" type="slidenum">
              <a:rPr lang="en-US" smtClean="0"/>
              <a:t>6</a:t>
            </a:fld>
            <a:endParaRPr lang="en-US"/>
          </a:p>
        </p:txBody>
      </p:sp>
      <p:sp>
        <p:nvSpPr>
          <p:cNvPr id="11" name="TextBox 10"/>
          <p:cNvSpPr txBox="1"/>
          <p:nvPr/>
        </p:nvSpPr>
        <p:spPr>
          <a:xfrm flipH="1">
            <a:off x="11837052" y="6550223"/>
            <a:ext cx="290183" cy="307777"/>
          </a:xfrm>
          <a:prstGeom prst="rect">
            <a:avLst/>
          </a:prstGeom>
          <a:noFill/>
        </p:spPr>
        <p:txBody>
          <a:bodyPr wrap="square" rtlCol="0">
            <a:spAutoFit/>
          </a:bodyPr>
          <a:lstStyle/>
          <a:p>
            <a:pPr algn="ctr"/>
            <a:r>
              <a:rPr lang="en-US" sz="1400" dirty="0">
                <a:cs typeface="Poppins" panose="00000500000000000000" pitchFamily="2" charset="0"/>
              </a:rPr>
              <a:t>6</a:t>
            </a:r>
          </a:p>
        </p:txBody>
      </p:sp>
      <p:pic>
        <p:nvPicPr>
          <p:cNvPr id="6146" name="Picture 2" descr="https://lh3.googleusercontent.com/waljQHACkJ3R8cpr1KJMjva03m-WjmJ5ZN2mKSUXq0Gb1v_EpWiHZeAL1tyhKsepip6DMjMvdEb055lrq4PXSBXWbSzR1CLs8pN0vSKfBNukPkQhu2Gdrr5B5-LkgaW0kyUoJToi-VccxJuj-LaAvrRMmvFYla4So1dLkEzO5-NXKohgEokJ9wSTgiWTYz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116" y="1651038"/>
            <a:ext cx="4924460" cy="331281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48617" y="1203923"/>
            <a:ext cx="2216835" cy="3941040"/>
          </a:xfrm>
          <a:prstGeom prst="rect">
            <a:avLst/>
          </a:prstGeom>
        </p:spPr>
      </p:pic>
      <p:cxnSp>
        <p:nvCxnSpPr>
          <p:cNvPr id="4" name="Straight Arrow Connector 3"/>
          <p:cNvCxnSpPr/>
          <p:nvPr/>
        </p:nvCxnSpPr>
        <p:spPr>
          <a:xfrm>
            <a:off x="7188665" y="4593273"/>
            <a:ext cx="1283516" cy="0"/>
          </a:xfrm>
          <a:prstGeom prst="straightConnector1">
            <a:avLst/>
          </a:prstGeom>
          <a:ln w="38100">
            <a:solidFill>
              <a:schemeClr val="accent2"/>
            </a:solidFill>
            <a:tailEnd type="triangle"/>
          </a:ln>
        </p:spPr>
        <p:style>
          <a:lnRef idx="1">
            <a:schemeClr val="accent4"/>
          </a:lnRef>
          <a:fillRef idx="0">
            <a:schemeClr val="accent4"/>
          </a:fillRef>
          <a:effectRef idx="0">
            <a:schemeClr val="accent4"/>
          </a:effectRef>
          <a:fontRef idx="minor">
            <a:schemeClr val="tx1"/>
          </a:fontRef>
        </p:style>
      </p:cxnSp>
      <p:cxnSp>
        <p:nvCxnSpPr>
          <p:cNvPr id="14" name="Straight Arrow Connector 13"/>
          <p:cNvCxnSpPr/>
          <p:nvPr/>
        </p:nvCxnSpPr>
        <p:spPr>
          <a:xfrm>
            <a:off x="7188665" y="4208777"/>
            <a:ext cx="1283516" cy="0"/>
          </a:xfrm>
          <a:prstGeom prst="straightConnector1">
            <a:avLst/>
          </a:prstGeom>
          <a:ln w="38100">
            <a:solidFill>
              <a:schemeClr val="accent2"/>
            </a:solidFill>
            <a:tailEnd type="triangle"/>
          </a:ln>
        </p:spPr>
        <p:style>
          <a:lnRef idx="1">
            <a:schemeClr val="accent4"/>
          </a:lnRef>
          <a:fillRef idx="0">
            <a:schemeClr val="accent4"/>
          </a:fillRef>
          <a:effectRef idx="0">
            <a:schemeClr val="accent4"/>
          </a:effectRef>
          <a:fontRef idx="minor">
            <a:schemeClr val="tx1"/>
          </a:fontRef>
        </p:style>
      </p:cxnSp>
      <p:cxnSp>
        <p:nvCxnSpPr>
          <p:cNvPr id="15" name="Straight Arrow Connector 14"/>
          <p:cNvCxnSpPr/>
          <p:nvPr/>
        </p:nvCxnSpPr>
        <p:spPr>
          <a:xfrm>
            <a:off x="7217281" y="3174443"/>
            <a:ext cx="1283516" cy="0"/>
          </a:xfrm>
          <a:prstGeom prst="straightConnector1">
            <a:avLst/>
          </a:prstGeom>
          <a:ln w="38100">
            <a:solidFill>
              <a:schemeClr val="accent2"/>
            </a:solidFill>
            <a:tailEnd type="triangle"/>
          </a:ln>
        </p:spPr>
        <p:style>
          <a:lnRef idx="1">
            <a:schemeClr val="accent4"/>
          </a:lnRef>
          <a:fillRef idx="0">
            <a:schemeClr val="accent4"/>
          </a:fillRef>
          <a:effectRef idx="0">
            <a:schemeClr val="accent4"/>
          </a:effectRef>
          <a:fontRef idx="minor">
            <a:schemeClr val="tx1"/>
          </a:fontRef>
        </p:style>
      </p:cxnSp>
      <p:cxnSp>
        <p:nvCxnSpPr>
          <p:cNvPr id="16" name="Straight Arrow Connector 15"/>
          <p:cNvCxnSpPr/>
          <p:nvPr/>
        </p:nvCxnSpPr>
        <p:spPr>
          <a:xfrm>
            <a:off x="7185124" y="2089775"/>
            <a:ext cx="1283516" cy="0"/>
          </a:xfrm>
          <a:prstGeom prst="straightConnector1">
            <a:avLst/>
          </a:prstGeom>
          <a:ln w="38100">
            <a:solidFill>
              <a:schemeClr val="accent2"/>
            </a:solidFill>
            <a:tailEnd type="triangle"/>
          </a:ln>
        </p:spPr>
        <p:style>
          <a:lnRef idx="1">
            <a:schemeClr val="accent4"/>
          </a:lnRef>
          <a:fillRef idx="0">
            <a:schemeClr val="accent4"/>
          </a:fillRef>
          <a:effectRef idx="0">
            <a:schemeClr val="accent4"/>
          </a:effectRef>
          <a:fontRef idx="minor">
            <a:schemeClr val="tx1"/>
          </a:fontRef>
        </p:style>
      </p:cxnSp>
      <p:sp>
        <p:nvSpPr>
          <p:cNvPr id="9" name="Rectangle 8"/>
          <p:cNvSpPr/>
          <p:nvPr/>
        </p:nvSpPr>
        <p:spPr>
          <a:xfrm>
            <a:off x="6585280" y="4454773"/>
            <a:ext cx="599844"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Joint 1</a:t>
            </a:r>
          </a:p>
        </p:txBody>
      </p:sp>
      <p:sp>
        <p:nvSpPr>
          <p:cNvPr id="18" name="Rectangle 17"/>
          <p:cNvSpPr/>
          <p:nvPr/>
        </p:nvSpPr>
        <p:spPr>
          <a:xfrm>
            <a:off x="6585280" y="4070277"/>
            <a:ext cx="599844"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Joint 2</a:t>
            </a:r>
          </a:p>
        </p:txBody>
      </p:sp>
      <p:sp>
        <p:nvSpPr>
          <p:cNvPr id="19" name="Rectangle 18"/>
          <p:cNvSpPr/>
          <p:nvPr/>
        </p:nvSpPr>
        <p:spPr>
          <a:xfrm>
            <a:off x="6585280" y="3040190"/>
            <a:ext cx="599844"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Joint 3</a:t>
            </a:r>
          </a:p>
        </p:txBody>
      </p:sp>
      <p:sp>
        <p:nvSpPr>
          <p:cNvPr id="20" name="Rectangle 19"/>
          <p:cNvSpPr/>
          <p:nvPr/>
        </p:nvSpPr>
        <p:spPr>
          <a:xfrm>
            <a:off x="6178399" y="1926941"/>
            <a:ext cx="975395"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End Effector</a:t>
            </a:r>
          </a:p>
        </p:txBody>
      </p:sp>
      <p:cxnSp>
        <p:nvCxnSpPr>
          <p:cNvPr id="21" name="Straight Arrow Connector 20"/>
          <p:cNvCxnSpPr/>
          <p:nvPr/>
        </p:nvCxnSpPr>
        <p:spPr>
          <a:xfrm flipH="1" flipV="1">
            <a:off x="9407619" y="4823670"/>
            <a:ext cx="1149162" cy="8389"/>
          </a:xfrm>
          <a:prstGeom prst="straightConnector1">
            <a:avLst/>
          </a:prstGeom>
          <a:ln w="38100">
            <a:solidFill>
              <a:schemeClr val="accent2"/>
            </a:solidFill>
            <a:tailEnd type="triangle"/>
          </a:ln>
        </p:spPr>
        <p:style>
          <a:lnRef idx="1">
            <a:schemeClr val="accent4"/>
          </a:lnRef>
          <a:fillRef idx="0">
            <a:schemeClr val="accent4"/>
          </a:fillRef>
          <a:effectRef idx="0">
            <a:schemeClr val="accent4"/>
          </a:effectRef>
          <a:fontRef idx="minor">
            <a:schemeClr val="tx1"/>
          </a:fontRef>
        </p:style>
      </p:cxnSp>
      <p:cxnSp>
        <p:nvCxnSpPr>
          <p:cNvPr id="24" name="Straight Arrow Connector 23"/>
          <p:cNvCxnSpPr/>
          <p:nvPr/>
        </p:nvCxnSpPr>
        <p:spPr>
          <a:xfrm flipH="1" flipV="1">
            <a:off x="9058004" y="3987466"/>
            <a:ext cx="1149162" cy="8389"/>
          </a:xfrm>
          <a:prstGeom prst="straightConnector1">
            <a:avLst/>
          </a:prstGeom>
          <a:ln w="38100">
            <a:solidFill>
              <a:schemeClr val="accent2"/>
            </a:solidFill>
            <a:tailEnd type="triangle"/>
          </a:ln>
        </p:spPr>
        <p:style>
          <a:lnRef idx="1">
            <a:schemeClr val="accent4"/>
          </a:lnRef>
          <a:fillRef idx="0">
            <a:schemeClr val="accent4"/>
          </a:fillRef>
          <a:effectRef idx="0">
            <a:schemeClr val="accent4"/>
          </a:effectRef>
          <a:fontRef idx="minor">
            <a:schemeClr val="tx1"/>
          </a:fontRef>
        </p:style>
      </p:cxnSp>
      <p:cxnSp>
        <p:nvCxnSpPr>
          <p:cNvPr id="25" name="Straight Arrow Connector 24"/>
          <p:cNvCxnSpPr/>
          <p:nvPr/>
        </p:nvCxnSpPr>
        <p:spPr>
          <a:xfrm flipH="1" flipV="1">
            <a:off x="8931958" y="2653579"/>
            <a:ext cx="1149162" cy="8389"/>
          </a:xfrm>
          <a:prstGeom prst="straightConnector1">
            <a:avLst/>
          </a:prstGeom>
          <a:ln w="38100">
            <a:solidFill>
              <a:schemeClr val="accent2"/>
            </a:solidFill>
            <a:tailEnd type="triangle"/>
          </a:ln>
        </p:spPr>
        <p:style>
          <a:lnRef idx="1">
            <a:schemeClr val="accent4"/>
          </a:lnRef>
          <a:fillRef idx="0">
            <a:schemeClr val="accent4"/>
          </a:fillRef>
          <a:effectRef idx="0">
            <a:schemeClr val="accent4"/>
          </a:effectRef>
          <a:fontRef idx="minor">
            <a:schemeClr val="tx1"/>
          </a:fontRef>
        </p:style>
      </p:cxnSp>
      <p:sp>
        <p:nvSpPr>
          <p:cNvPr id="26" name="Rectangle 25"/>
          <p:cNvSpPr/>
          <p:nvPr/>
        </p:nvSpPr>
        <p:spPr>
          <a:xfrm>
            <a:off x="10556781" y="4682963"/>
            <a:ext cx="484428"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Base</a:t>
            </a:r>
          </a:p>
        </p:txBody>
      </p:sp>
      <p:sp>
        <p:nvSpPr>
          <p:cNvPr id="27" name="Rectangle 26"/>
          <p:cNvSpPr/>
          <p:nvPr/>
        </p:nvSpPr>
        <p:spPr>
          <a:xfrm>
            <a:off x="10224945" y="3848966"/>
            <a:ext cx="591829"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Link 1</a:t>
            </a:r>
          </a:p>
        </p:txBody>
      </p:sp>
      <p:sp>
        <p:nvSpPr>
          <p:cNvPr id="28" name="Rectangle 27"/>
          <p:cNvSpPr/>
          <p:nvPr/>
        </p:nvSpPr>
        <p:spPr>
          <a:xfrm>
            <a:off x="10207166" y="2452591"/>
            <a:ext cx="591829"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Link 3</a:t>
            </a:r>
          </a:p>
        </p:txBody>
      </p:sp>
      <p:cxnSp>
        <p:nvCxnSpPr>
          <p:cNvPr id="29" name="Straight Arrow Connector 28"/>
          <p:cNvCxnSpPr/>
          <p:nvPr/>
        </p:nvCxnSpPr>
        <p:spPr>
          <a:xfrm flipH="1" flipV="1">
            <a:off x="8960556" y="3477183"/>
            <a:ext cx="1149162" cy="8389"/>
          </a:xfrm>
          <a:prstGeom prst="straightConnector1">
            <a:avLst/>
          </a:prstGeom>
          <a:ln w="38100">
            <a:solidFill>
              <a:schemeClr val="accent2"/>
            </a:solidFill>
            <a:tailEnd type="triangle"/>
          </a:ln>
        </p:spPr>
        <p:style>
          <a:lnRef idx="1">
            <a:schemeClr val="accent4"/>
          </a:lnRef>
          <a:fillRef idx="0">
            <a:schemeClr val="accent4"/>
          </a:fillRef>
          <a:effectRef idx="0">
            <a:schemeClr val="accent4"/>
          </a:effectRef>
          <a:fontRef idx="minor">
            <a:schemeClr val="tx1"/>
          </a:fontRef>
        </p:style>
      </p:cxnSp>
      <p:sp>
        <p:nvSpPr>
          <p:cNvPr id="30" name="Rectangle 29"/>
          <p:cNvSpPr/>
          <p:nvPr/>
        </p:nvSpPr>
        <p:spPr>
          <a:xfrm>
            <a:off x="10127497" y="3338683"/>
            <a:ext cx="591829"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Link 2</a:t>
            </a:r>
          </a:p>
        </p:txBody>
      </p:sp>
      <p:sp>
        <p:nvSpPr>
          <p:cNvPr id="23" name="TextBox 22"/>
          <p:cNvSpPr txBox="1"/>
          <p:nvPr/>
        </p:nvSpPr>
        <p:spPr>
          <a:xfrm>
            <a:off x="1935828" y="5166136"/>
            <a:ext cx="3047886" cy="307777"/>
          </a:xfrm>
          <a:prstGeom prst="rect">
            <a:avLst/>
          </a:prstGeom>
          <a:noFill/>
        </p:spPr>
        <p:txBody>
          <a:bodyPr wrap="none" rtlCol="0">
            <a:spAutoFit/>
          </a:bodyPr>
          <a:lstStyle/>
          <a:p>
            <a:r>
              <a:rPr lang="en-US" sz="1400" dirty="0"/>
              <a:t>Fig 1: Overall System and Circuit Design</a:t>
            </a:r>
          </a:p>
        </p:txBody>
      </p:sp>
      <p:sp>
        <p:nvSpPr>
          <p:cNvPr id="32" name="TextBox 31"/>
          <p:cNvSpPr txBox="1"/>
          <p:nvPr/>
        </p:nvSpPr>
        <p:spPr>
          <a:xfrm>
            <a:off x="7575502" y="5170969"/>
            <a:ext cx="2649443" cy="307777"/>
          </a:xfrm>
          <a:prstGeom prst="rect">
            <a:avLst/>
          </a:prstGeom>
          <a:noFill/>
        </p:spPr>
        <p:txBody>
          <a:bodyPr wrap="none" rtlCol="0">
            <a:spAutoFit/>
          </a:bodyPr>
          <a:lstStyle/>
          <a:p>
            <a:r>
              <a:rPr lang="en-US" sz="1400" dirty="0"/>
              <a:t>Fig 2: Robotic Manipulator Design</a:t>
            </a:r>
          </a:p>
        </p:txBody>
      </p:sp>
      <p:sp>
        <p:nvSpPr>
          <p:cNvPr id="33" name="Rectangle 32"/>
          <p:cNvSpPr/>
          <p:nvPr/>
        </p:nvSpPr>
        <p:spPr>
          <a:xfrm>
            <a:off x="3466145" y="4130233"/>
            <a:ext cx="599844"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Joint 1</a:t>
            </a:r>
          </a:p>
        </p:txBody>
      </p:sp>
      <p:sp>
        <p:nvSpPr>
          <p:cNvPr id="34" name="Rectangle 33"/>
          <p:cNvSpPr/>
          <p:nvPr/>
        </p:nvSpPr>
        <p:spPr>
          <a:xfrm>
            <a:off x="3897090" y="4347286"/>
            <a:ext cx="599844"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Joint 2</a:t>
            </a:r>
          </a:p>
        </p:txBody>
      </p:sp>
      <p:sp>
        <p:nvSpPr>
          <p:cNvPr id="35" name="Rectangle 34"/>
          <p:cNvSpPr/>
          <p:nvPr/>
        </p:nvSpPr>
        <p:spPr>
          <a:xfrm>
            <a:off x="4304846" y="4107647"/>
            <a:ext cx="599844"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Joint 3</a:t>
            </a:r>
          </a:p>
        </p:txBody>
      </p:sp>
      <p:sp>
        <p:nvSpPr>
          <p:cNvPr id="36" name="Rectangle 35"/>
          <p:cNvSpPr/>
          <p:nvPr/>
        </p:nvSpPr>
        <p:spPr>
          <a:xfrm>
            <a:off x="4735791" y="4268732"/>
            <a:ext cx="975395"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End Effector</a:t>
            </a:r>
          </a:p>
        </p:txBody>
      </p:sp>
    </p:spTree>
    <p:extLst>
      <p:ext uri="{BB962C8B-B14F-4D97-AF65-F5344CB8AC3E}">
        <p14:creationId xmlns:p14="http://schemas.microsoft.com/office/powerpoint/2010/main" val="753059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610525"/>
            <a:ext cx="12192000" cy="247474"/>
          </a:xfrm>
          <a:prstGeom prst="rect">
            <a:avLst/>
          </a:prstGeom>
          <a:solidFill>
            <a:srgbClr val="00A95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2192000" cy="834887"/>
          </a:xfrm>
          <a:prstGeom prst="rect">
            <a:avLst/>
          </a:prstGeom>
          <a:solidFill>
            <a:srgbClr val="007D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212035" y="140444"/>
            <a:ext cx="7393884" cy="553998"/>
          </a:xfrm>
          <a:prstGeom prst="rect">
            <a:avLst/>
          </a:prstGeom>
          <a:noFill/>
        </p:spPr>
        <p:txBody>
          <a:bodyPr wrap="none" rtlCol="0">
            <a:spAutoFit/>
          </a:bodyPr>
          <a:lstStyle/>
          <a:p>
            <a:r>
              <a:rPr lang="en-US" sz="3000" b="1" dirty="0">
                <a:solidFill>
                  <a:schemeClr val="bg1"/>
                </a:solidFill>
              </a:rPr>
              <a:t>Inverse Kinematics (Mathematical Modelling)</a:t>
            </a:r>
          </a:p>
        </p:txBody>
      </p:sp>
      <p:sp>
        <p:nvSpPr>
          <p:cNvPr id="10" name="Slide Number Placeholder 9"/>
          <p:cNvSpPr>
            <a:spLocks noGrp="1"/>
          </p:cNvSpPr>
          <p:nvPr>
            <p:ph type="sldNum" sz="quarter" idx="12"/>
          </p:nvPr>
        </p:nvSpPr>
        <p:spPr/>
        <p:txBody>
          <a:bodyPr/>
          <a:lstStyle/>
          <a:p>
            <a:fld id="{EE93CD53-E862-4168-8B7E-0A3DC3A852F6}" type="slidenum">
              <a:rPr lang="en-US" smtClean="0"/>
              <a:t>7</a:t>
            </a:fld>
            <a:endParaRPr lang="en-US"/>
          </a:p>
        </p:txBody>
      </p:sp>
      <p:sp>
        <p:nvSpPr>
          <p:cNvPr id="11" name="TextBox 10"/>
          <p:cNvSpPr txBox="1"/>
          <p:nvPr/>
        </p:nvSpPr>
        <p:spPr>
          <a:xfrm flipH="1">
            <a:off x="11837052" y="6550223"/>
            <a:ext cx="290183" cy="307777"/>
          </a:xfrm>
          <a:prstGeom prst="rect">
            <a:avLst/>
          </a:prstGeom>
          <a:noFill/>
        </p:spPr>
        <p:txBody>
          <a:bodyPr wrap="square" rtlCol="0">
            <a:spAutoFit/>
          </a:bodyPr>
          <a:lstStyle/>
          <a:p>
            <a:pPr algn="ctr"/>
            <a:r>
              <a:rPr lang="en-US" sz="1400" dirty="0">
                <a:cs typeface="Poppins" panose="00000500000000000000" pitchFamily="2" charset="0"/>
              </a:rPr>
              <a:t>7</a:t>
            </a:r>
          </a:p>
        </p:txBody>
      </p:sp>
      <p:pic>
        <p:nvPicPr>
          <p:cNvPr id="7170" name="Picture 2" descr="https://lh3.googleusercontent.com/ifk0rBZrJlHZa_WHUUFF2oLew9FlogxvNMMZLXnfQYDIAqUIHdFDWWPouoH7wu_N5AkR-pmGAAxJ2vexfJ0_JDIyVjHBY336SqlHpkTs-6yluthbuDYz9e1hjHtOicmyULcwPTXB99uJ-IPW2ZvXfjrph43pPY0z0FkRH-EMZAKRCQlu2Z-aM8xVa8mHjr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0256" y="895189"/>
            <a:ext cx="3744394" cy="190820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lh4.googleusercontent.com/eyYSWtqgJ3lEXLO3NWzl2zVywoQtG4XfVWLkqSNHDtJBPbg4KG83wzY7VWolm1XwDIVwlkOKsN8CtcjutUwuCOsk2FCgH6GUzhrP9z6uXmT7JtrExGgK8q-omjLrsqmnAx_Zm17PWL_DeTYA4x_yYddYlTT5IS_i1x5XKqj8f-u9Ug21O8b-P1QcIA1Oho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9159" y="3009214"/>
            <a:ext cx="4781550" cy="2657476"/>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https://lh5.googleusercontent.com/7aOoVJ348Ffe6Smp7DHqlcpAZMl3OBiPfmlwqXPvXZvZgvWaPXNK8H4YkPraz-60k4nF-FdonzSm6DzIb1sSe60ylhAcalGkzsCiF6Wzh7zVH9n4MwJ7JZ5E49dso5sF2zHBpBdgYw-LxBLsoR7BiwjCCqQqE8InyWctgXftlBUBJXU-QN2N_Fc0aoMLP3U"/>
          <p:cNvPicPr>
            <a:picLocks noChangeAspect="1" noChangeArrowheads="1"/>
          </p:cNvPicPr>
          <p:nvPr/>
        </p:nvPicPr>
        <p:blipFill rotWithShape="1">
          <a:blip r:embed="rId4">
            <a:extLst>
              <a:ext uri="{28A0092B-C50C-407E-A947-70E740481C1C}">
                <a14:useLocalDpi xmlns:a14="http://schemas.microsoft.com/office/drawing/2010/main" val="0"/>
              </a:ext>
            </a:extLst>
          </a:blip>
          <a:srcRect r="14175"/>
          <a:stretch/>
        </p:blipFill>
        <p:spPr bwMode="auto">
          <a:xfrm>
            <a:off x="7605919" y="3624818"/>
            <a:ext cx="3977833" cy="82648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lh4.googleusercontent.com/DR6Qmv39NE_vp_UDAWrhtO0GamrDFB2Sp1BuL8hEaU0MZxHyt2_ssldX5A5mF6PN_RlJnpJHAw9CJCBKEMK1C2F2bnSKEQLDz6oFpSbVmiLySrImhWEUSulqS_HkFJg_OIdrVSvLLJL31FhXY_T6d40twFnOFAhCIqEQHwH4nlE3_xGt9rFaU0jlruAqLt4"/>
          <p:cNvPicPr>
            <a:picLocks noChangeAspect="1" noChangeArrowheads="1"/>
          </p:cNvPicPr>
          <p:nvPr/>
        </p:nvPicPr>
        <p:blipFill rotWithShape="1">
          <a:blip r:embed="rId5">
            <a:extLst>
              <a:ext uri="{28A0092B-C50C-407E-A947-70E740481C1C}">
                <a14:useLocalDpi xmlns:a14="http://schemas.microsoft.com/office/drawing/2010/main" val="0"/>
              </a:ext>
            </a:extLst>
          </a:blip>
          <a:srcRect r="12514" b="59861"/>
          <a:stretch/>
        </p:blipFill>
        <p:spPr bwMode="auto">
          <a:xfrm>
            <a:off x="7460436" y="4705473"/>
            <a:ext cx="4123316" cy="75921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978440" y="5613088"/>
            <a:ext cx="1800493" cy="307777"/>
          </a:xfrm>
          <a:prstGeom prst="rect">
            <a:avLst/>
          </a:prstGeom>
        </p:spPr>
        <p:txBody>
          <a:bodyPr wrap="none">
            <a:spAutoFit/>
          </a:bodyPr>
          <a:lstStyle/>
          <a:p>
            <a:r>
              <a:rPr lang="en-GB" sz="1400" dirty="0">
                <a:solidFill>
                  <a:srgbClr val="000000"/>
                </a:solidFill>
                <a:latin typeface="Times New Roman" panose="02020603050405020304" pitchFamily="18" charset="0"/>
              </a:rPr>
              <a:t>Fig. 4. Robot top view</a:t>
            </a:r>
            <a:endParaRPr lang="en-US" sz="1400" dirty="0"/>
          </a:p>
        </p:txBody>
      </p:sp>
      <p:sp>
        <p:nvSpPr>
          <p:cNvPr id="3" name="Rectangle 2"/>
          <p:cNvSpPr/>
          <p:nvPr/>
        </p:nvSpPr>
        <p:spPr>
          <a:xfrm>
            <a:off x="4599928" y="2755039"/>
            <a:ext cx="2525050" cy="276999"/>
          </a:xfrm>
          <a:prstGeom prst="rect">
            <a:avLst/>
          </a:prstGeom>
        </p:spPr>
        <p:txBody>
          <a:bodyPr wrap="none">
            <a:spAutoFit/>
          </a:bodyPr>
          <a:lstStyle/>
          <a:p>
            <a:r>
              <a:rPr lang="en-US" sz="1200" dirty="0">
                <a:solidFill>
                  <a:srgbClr val="000000"/>
                </a:solidFill>
                <a:latin typeface="Times New Roman" panose="02020603050405020304" pitchFamily="18" charset="0"/>
              </a:rPr>
              <a:t>Fig. 3. Inverse kinematics mechanism</a:t>
            </a:r>
            <a:endParaRPr lang="en-US" sz="1200" dirty="0"/>
          </a:p>
        </p:txBody>
      </p:sp>
    </p:spTree>
    <p:extLst>
      <p:ext uri="{BB962C8B-B14F-4D97-AF65-F5344CB8AC3E}">
        <p14:creationId xmlns:p14="http://schemas.microsoft.com/office/powerpoint/2010/main" val="3319916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610525"/>
            <a:ext cx="12192000" cy="247474"/>
          </a:xfrm>
          <a:prstGeom prst="rect">
            <a:avLst/>
          </a:prstGeom>
          <a:solidFill>
            <a:srgbClr val="00A95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2192000" cy="834887"/>
          </a:xfrm>
          <a:prstGeom prst="rect">
            <a:avLst/>
          </a:prstGeom>
          <a:solidFill>
            <a:srgbClr val="007D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212035" y="140444"/>
            <a:ext cx="7427546" cy="1015663"/>
          </a:xfrm>
          <a:prstGeom prst="rect">
            <a:avLst/>
          </a:prstGeom>
          <a:noFill/>
        </p:spPr>
        <p:txBody>
          <a:bodyPr wrap="none" rtlCol="0">
            <a:spAutoFit/>
          </a:bodyPr>
          <a:lstStyle/>
          <a:p>
            <a:r>
              <a:rPr lang="en-US" sz="3000" b="1" dirty="0">
                <a:solidFill>
                  <a:schemeClr val="bg1"/>
                </a:solidFill>
              </a:rPr>
              <a:t>Inverse Kinematics (Mathematical Modelling)</a:t>
            </a:r>
          </a:p>
          <a:p>
            <a:endParaRPr lang="en-US" sz="3000" b="1" dirty="0">
              <a:solidFill>
                <a:schemeClr val="bg1"/>
              </a:solidFill>
            </a:endParaRPr>
          </a:p>
        </p:txBody>
      </p:sp>
      <p:sp>
        <p:nvSpPr>
          <p:cNvPr id="10" name="Slide Number Placeholder 9"/>
          <p:cNvSpPr>
            <a:spLocks noGrp="1"/>
          </p:cNvSpPr>
          <p:nvPr>
            <p:ph type="sldNum" sz="quarter" idx="12"/>
          </p:nvPr>
        </p:nvSpPr>
        <p:spPr/>
        <p:txBody>
          <a:bodyPr/>
          <a:lstStyle/>
          <a:p>
            <a:fld id="{EE93CD53-E862-4168-8B7E-0A3DC3A852F6}" type="slidenum">
              <a:rPr lang="en-US" smtClean="0"/>
              <a:t>8</a:t>
            </a:fld>
            <a:endParaRPr lang="en-US"/>
          </a:p>
        </p:txBody>
      </p:sp>
      <p:sp>
        <p:nvSpPr>
          <p:cNvPr id="11" name="TextBox 10"/>
          <p:cNvSpPr txBox="1"/>
          <p:nvPr/>
        </p:nvSpPr>
        <p:spPr>
          <a:xfrm flipH="1">
            <a:off x="11837052" y="6550223"/>
            <a:ext cx="290183" cy="307777"/>
          </a:xfrm>
          <a:prstGeom prst="rect">
            <a:avLst/>
          </a:prstGeom>
          <a:noFill/>
        </p:spPr>
        <p:txBody>
          <a:bodyPr wrap="square" rtlCol="0">
            <a:spAutoFit/>
          </a:bodyPr>
          <a:lstStyle/>
          <a:p>
            <a:pPr algn="ctr"/>
            <a:r>
              <a:rPr lang="en-US" sz="1400" dirty="0">
                <a:cs typeface="Poppins" panose="00000500000000000000" pitchFamily="2" charset="0"/>
              </a:rPr>
              <a:t>8</a:t>
            </a:r>
          </a:p>
        </p:txBody>
      </p:sp>
      <p:pic>
        <p:nvPicPr>
          <p:cNvPr id="7174" name="Picture 6" descr="https://lh6.googleusercontent.com/h_s7MpFXJEO07YCKvvd6UTnCgcq77JdRhhoE_dEEvLnwfFSi7NVBKE8bLqX_Tc-AMXhrft2bey9HULQBWscZE7b7xnotUcY_Tdud0t5nkaXLjYvjtEsFOT6V7LOdehYTqFQT32zds1Q0pAwWW69lGQrrAgzNy9fCXqm6PiMPu3-4mMP2FaCDdt_rQ37t4z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035" y="1352069"/>
            <a:ext cx="4762500" cy="360997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412046" y="4686939"/>
            <a:ext cx="1973266" cy="276999"/>
          </a:xfrm>
          <a:prstGeom prst="rect">
            <a:avLst/>
          </a:prstGeom>
        </p:spPr>
        <p:txBody>
          <a:bodyPr wrap="square">
            <a:spAutoFit/>
          </a:bodyPr>
          <a:lstStyle/>
          <a:p>
            <a:r>
              <a:rPr lang="en-US" sz="1200" dirty="0">
                <a:solidFill>
                  <a:srgbClr val="000000"/>
                </a:solidFill>
                <a:latin typeface="Times New Roman" panose="02020603050405020304" pitchFamily="18" charset="0"/>
              </a:rPr>
              <a:t>Fig. 5. Robot side view</a:t>
            </a:r>
            <a:endParaRPr lang="en-US" sz="1200" dirty="0"/>
          </a:p>
        </p:txBody>
      </p:sp>
      <p:pic>
        <p:nvPicPr>
          <p:cNvPr id="7176" name="Picture 8" descr="https://lh4.googleusercontent.com/DR6Qmv39NE_vp_UDAWrhtO0GamrDFB2Sp1BuL8hEaU0MZxHyt2_ssldX5A5mF6PN_RlJnpJHAw9CJCBKEMK1C2F2bnSKEQLDz6oFpSbVmiLySrImhWEUSulqS_HkFJg_OIdrVSvLLJL31FhXY_T6d40twFnOFAhCIqEQHwH4nlE3_xGt9rFaU0jlruAqLt4"/>
          <p:cNvPicPr>
            <a:picLocks noChangeAspect="1" noChangeArrowheads="1"/>
          </p:cNvPicPr>
          <p:nvPr/>
        </p:nvPicPr>
        <p:blipFill rotWithShape="1">
          <a:blip r:embed="rId3">
            <a:extLst>
              <a:ext uri="{28A0092B-C50C-407E-A947-70E740481C1C}">
                <a14:useLocalDpi xmlns:a14="http://schemas.microsoft.com/office/drawing/2010/main" val="0"/>
              </a:ext>
            </a:extLst>
          </a:blip>
          <a:srcRect t="41033" r="12837"/>
          <a:stretch/>
        </p:blipFill>
        <p:spPr bwMode="auto">
          <a:xfrm>
            <a:off x="6573504" y="1321175"/>
            <a:ext cx="4386512" cy="1190917"/>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https://lh4.googleusercontent.com/5GDFMds8wJBpbK40kWiDv3AldkHPtOVTZCJKBNqoif6EUOJNdmcbBMnFSMFFrxAOjbUO0pL5twVDRp5b1GpUGXhYxO2WKSCXrP0fwHjVoGxj7DVLOAiMviAu5YtGc3HKX2Bw-W92M6kkrz3y0Rc9ThpGgt2o54AWw51xnna4PiqEXZTC8sUknHYXRcxeHEs"/>
          <p:cNvPicPr>
            <a:picLocks noChangeAspect="1" noChangeArrowheads="1"/>
          </p:cNvPicPr>
          <p:nvPr/>
        </p:nvPicPr>
        <p:blipFill rotWithShape="1">
          <a:blip r:embed="rId4">
            <a:extLst>
              <a:ext uri="{28A0092B-C50C-407E-A947-70E740481C1C}">
                <a14:useLocalDpi xmlns:a14="http://schemas.microsoft.com/office/drawing/2010/main" val="0"/>
              </a:ext>
            </a:extLst>
          </a:blip>
          <a:srcRect r="12338"/>
          <a:stretch/>
        </p:blipFill>
        <p:spPr bwMode="auto">
          <a:xfrm>
            <a:off x="6534208" y="2564231"/>
            <a:ext cx="3767473" cy="141373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6303214" y="2998380"/>
            <a:ext cx="596638" cy="276999"/>
          </a:xfrm>
          <a:prstGeom prst="rect">
            <a:avLst/>
          </a:prstGeom>
        </p:spPr>
        <p:txBody>
          <a:bodyPr wrap="none">
            <a:spAutoFit/>
          </a:bodyPr>
          <a:lstStyle/>
          <a:p>
            <a:r>
              <a:rPr lang="en-US" sz="1200" dirty="0">
                <a:solidFill>
                  <a:srgbClr val="000000"/>
                </a:solidFill>
                <a:latin typeface="Times New Roman" panose="02020603050405020304" pitchFamily="18" charset="0"/>
              </a:rPr>
              <a:t>Where</a:t>
            </a:r>
            <a:endParaRPr lang="en-US" sz="1200" dirty="0"/>
          </a:p>
        </p:txBody>
      </p:sp>
      <p:pic>
        <p:nvPicPr>
          <p:cNvPr id="7180" name="Picture 12" descr="https://lh5.googleusercontent.com/7kEa_K2Ok9DLIiAPfU_h5fhSL4WoFKWCPISSepXjkqJjc0Jaflk6Te1Xky_6OJQNVtB5trc6-z6NxEXncUIt34n2o2wnSZZZBC6mkhizJcQyJnUE2pznXNtPWFVLOOUC-DtMqLVzHdcKBOKtZ5yqI7nnzYuTp2bZJaE0XAolbRJBDj99dFtNvNzLrbebpEc"/>
          <p:cNvPicPr>
            <a:picLocks noChangeAspect="1" noChangeArrowheads="1"/>
          </p:cNvPicPr>
          <p:nvPr/>
        </p:nvPicPr>
        <p:blipFill rotWithShape="1">
          <a:blip r:embed="rId5">
            <a:extLst>
              <a:ext uri="{28A0092B-C50C-407E-A947-70E740481C1C}">
                <a14:useLocalDpi xmlns:a14="http://schemas.microsoft.com/office/drawing/2010/main" val="0"/>
              </a:ext>
            </a:extLst>
          </a:blip>
          <a:srcRect r="11553"/>
          <a:stretch/>
        </p:blipFill>
        <p:spPr bwMode="auto">
          <a:xfrm>
            <a:off x="6674099" y="3950733"/>
            <a:ext cx="4185322" cy="724852"/>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descr="https://lh3.googleusercontent.com/AwA01nI4iEqEo0Q7-wd1wTq--n5Hxw5ok7ge5PdtDyAwMoZH7dlE66uUDB8kZcHTB-k1WLiZXAE-Y861vj-Te3xsqkvaAoa-o39mP29M6H95sfh6xE3NGf6dwtOZVSjUay5ETqhqPxE_nTt_vgd-yU9sYMOuKsTtucNNVVrKafPjQ0LeVdw0xrStbmRwt-0"/>
          <p:cNvPicPr>
            <a:picLocks noChangeAspect="1" noChangeArrowheads="1"/>
          </p:cNvPicPr>
          <p:nvPr/>
        </p:nvPicPr>
        <p:blipFill rotWithShape="1">
          <a:blip r:embed="rId6">
            <a:extLst>
              <a:ext uri="{28A0092B-C50C-407E-A947-70E740481C1C}">
                <a14:useLocalDpi xmlns:a14="http://schemas.microsoft.com/office/drawing/2010/main" val="0"/>
              </a:ext>
            </a:extLst>
          </a:blip>
          <a:srcRect t="49633" r="11526"/>
          <a:stretch/>
        </p:blipFill>
        <p:spPr bwMode="auto">
          <a:xfrm>
            <a:off x="6601533" y="5463537"/>
            <a:ext cx="3859539" cy="663735"/>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4" descr="https://lh3.googleusercontent.com/AwA01nI4iEqEo0Q7-wd1wTq--n5Hxw5ok7ge5PdtDyAwMoZH7dlE66uUDB8kZcHTB-k1WLiZXAE-Y861vj-Te3xsqkvaAoa-o39mP29M6H95sfh6xE3NGf6dwtOZVSjUay5ETqhqPxE_nTt_vgd-yU9sYMOuKsTtucNNVVrKafPjQ0LeVdw0xrStbmRwt-0"/>
          <p:cNvPicPr>
            <a:picLocks noChangeAspect="1" noChangeArrowheads="1"/>
          </p:cNvPicPr>
          <p:nvPr/>
        </p:nvPicPr>
        <p:blipFill rotWithShape="1">
          <a:blip r:embed="rId6">
            <a:extLst>
              <a:ext uri="{28A0092B-C50C-407E-A947-70E740481C1C}">
                <a14:useLocalDpi xmlns:a14="http://schemas.microsoft.com/office/drawing/2010/main" val="0"/>
              </a:ext>
            </a:extLst>
          </a:blip>
          <a:srcRect r="11526" b="66388"/>
          <a:stretch/>
        </p:blipFill>
        <p:spPr bwMode="auto">
          <a:xfrm>
            <a:off x="6002450" y="4744060"/>
            <a:ext cx="3859539" cy="442932"/>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3"/>
          <p:cNvSpPr/>
          <p:nvPr/>
        </p:nvSpPr>
        <p:spPr>
          <a:xfrm>
            <a:off x="6308065" y="5212439"/>
            <a:ext cx="596638" cy="276999"/>
          </a:xfrm>
          <a:prstGeom prst="rect">
            <a:avLst/>
          </a:prstGeom>
        </p:spPr>
        <p:txBody>
          <a:bodyPr wrap="none">
            <a:spAutoFit/>
          </a:bodyPr>
          <a:lstStyle/>
          <a:p>
            <a:r>
              <a:rPr lang="en-US" sz="1200" dirty="0">
                <a:solidFill>
                  <a:srgbClr val="000000"/>
                </a:solidFill>
                <a:latin typeface="Times New Roman" panose="02020603050405020304" pitchFamily="18" charset="0"/>
              </a:rPr>
              <a:t>Where</a:t>
            </a:r>
            <a:endParaRPr lang="en-US" sz="1200" dirty="0"/>
          </a:p>
        </p:txBody>
      </p:sp>
    </p:spTree>
    <p:extLst>
      <p:ext uri="{BB962C8B-B14F-4D97-AF65-F5344CB8AC3E}">
        <p14:creationId xmlns:p14="http://schemas.microsoft.com/office/powerpoint/2010/main" val="2134033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610525"/>
            <a:ext cx="12192000" cy="247474"/>
          </a:xfrm>
          <a:prstGeom prst="rect">
            <a:avLst/>
          </a:prstGeom>
          <a:solidFill>
            <a:srgbClr val="00A95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12192000" cy="834887"/>
          </a:xfrm>
          <a:prstGeom prst="rect">
            <a:avLst/>
          </a:prstGeom>
          <a:solidFill>
            <a:srgbClr val="007D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212035" y="140444"/>
            <a:ext cx="1750989" cy="1015663"/>
          </a:xfrm>
          <a:prstGeom prst="rect">
            <a:avLst/>
          </a:prstGeom>
          <a:noFill/>
        </p:spPr>
        <p:txBody>
          <a:bodyPr wrap="square" rtlCol="0">
            <a:spAutoFit/>
          </a:bodyPr>
          <a:lstStyle/>
          <a:p>
            <a:r>
              <a:rPr lang="en-US" sz="3000" b="1" dirty="0">
                <a:solidFill>
                  <a:schemeClr val="bg1"/>
                </a:solidFill>
              </a:rPr>
              <a:t>Result</a:t>
            </a:r>
          </a:p>
          <a:p>
            <a:endParaRPr lang="en-US" sz="3000" b="1" dirty="0">
              <a:solidFill>
                <a:schemeClr val="bg1"/>
              </a:solidFill>
            </a:endParaRPr>
          </a:p>
        </p:txBody>
      </p:sp>
      <p:sp>
        <p:nvSpPr>
          <p:cNvPr id="11" name="TextBox 10"/>
          <p:cNvSpPr txBox="1"/>
          <p:nvPr/>
        </p:nvSpPr>
        <p:spPr>
          <a:xfrm flipH="1">
            <a:off x="11837052" y="6550223"/>
            <a:ext cx="290183" cy="307777"/>
          </a:xfrm>
          <a:prstGeom prst="rect">
            <a:avLst/>
          </a:prstGeom>
          <a:noFill/>
        </p:spPr>
        <p:txBody>
          <a:bodyPr wrap="square" rtlCol="0">
            <a:spAutoFit/>
          </a:bodyPr>
          <a:lstStyle/>
          <a:p>
            <a:pPr algn="ctr"/>
            <a:r>
              <a:rPr lang="en-US" sz="1400" dirty="0">
                <a:cs typeface="Poppins" panose="00000500000000000000" pitchFamily="2" charset="0"/>
              </a:rPr>
              <a:t>9</a:t>
            </a:r>
          </a:p>
        </p:txBody>
      </p:sp>
      <p:graphicFrame>
        <p:nvGraphicFramePr>
          <p:cNvPr id="2" name="Table 1"/>
          <p:cNvGraphicFramePr>
            <a:graphicFrameLocks noGrp="1"/>
          </p:cNvGraphicFramePr>
          <p:nvPr>
            <p:extLst>
              <p:ext uri="{D42A27DB-BD31-4B8C-83A1-F6EECF244321}">
                <p14:modId xmlns:p14="http://schemas.microsoft.com/office/powerpoint/2010/main" val="242698157"/>
              </p:ext>
            </p:extLst>
          </p:nvPr>
        </p:nvGraphicFramePr>
        <p:xfrm>
          <a:off x="5187030" y="2528784"/>
          <a:ext cx="5953125" cy="2225040"/>
        </p:xfrm>
        <a:graphic>
          <a:graphicData uri="http://schemas.openxmlformats.org/drawingml/2006/table">
            <a:tbl>
              <a:tblPr/>
              <a:tblGrid>
                <a:gridCol w="342900">
                  <a:extLst>
                    <a:ext uri="{9D8B030D-6E8A-4147-A177-3AD203B41FA5}">
                      <a16:colId xmlns:a16="http://schemas.microsoft.com/office/drawing/2014/main" val="3957046685"/>
                    </a:ext>
                  </a:extLst>
                </a:gridCol>
                <a:gridCol w="809625">
                  <a:extLst>
                    <a:ext uri="{9D8B030D-6E8A-4147-A177-3AD203B41FA5}">
                      <a16:colId xmlns:a16="http://schemas.microsoft.com/office/drawing/2014/main" val="1760111848"/>
                    </a:ext>
                  </a:extLst>
                </a:gridCol>
                <a:gridCol w="828675">
                  <a:extLst>
                    <a:ext uri="{9D8B030D-6E8A-4147-A177-3AD203B41FA5}">
                      <a16:colId xmlns:a16="http://schemas.microsoft.com/office/drawing/2014/main" val="339119201"/>
                    </a:ext>
                  </a:extLst>
                </a:gridCol>
                <a:gridCol w="1028700">
                  <a:extLst>
                    <a:ext uri="{9D8B030D-6E8A-4147-A177-3AD203B41FA5}">
                      <a16:colId xmlns:a16="http://schemas.microsoft.com/office/drawing/2014/main" val="693136037"/>
                    </a:ext>
                  </a:extLst>
                </a:gridCol>
                <a:gridCol w="1028700">
                  <a:extLst>
                    <a:ext uri="{9D8B030D-6E8A-4147-A177-3AD203B41FA5}">
                      <a16:colId xmlns:a16="http://schemas.microsoft.com/office/drawing/2014/main" val="3534680162"/>
                    </a:ext>
                  </a:extLst>
                </a:gridCol>
                <a:gridCol w="1028700">
                  <a:extLst>
                    <a:ext uri="{9D8B030D-6E8A-4147-A177-3AD203B41FA5}">
                      <a16:colId xmlns:a16="http://schemas.microsoft.com/office/drawing/2014/main" val="2537599206"/>
                    </a:ext>
                  </a:extLst>
                </a:gridCol>
                <a:gridCol w="885825">
                  <a:extLst>
                    <a:ext uri="{9D8B030D-6E8A-4147-A177-3AD203B41FA5}">
                      <a16:colId xmlns:a16="http://schemas.microsoft.com/office/drawing/2014/main" val="3935485133"/>
                    </a:ext>
                  </a:extLst>
                </a:gridCol>
              </a:tblGrid>
              <a:tr h="280010">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SL</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x-axis(cm)</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y-axis(cm)</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rtl="0" fontAlgn="t">
                        <a:spcBef>
                          <a:spcPts val="0"/>
                        </a:spcBef>
                        <a:spcAft>
                          <a:spcPts val="0"/>
                        </a:spcAft>
                      </a:pPr>
                      <a:r>
                        <a:rPr lang="en-US" sz="1200" b="0" i="0" u="none" strike="noStrike" dirty="0">
                          <a:solidFill>
                            <a:srgbClr val="000000"/>
                          </a:solidFill>
                          <a:effectLst/>
                          <a:latin typeface="Times New Roman" panose="02020603050405020304" pitchFamily="18" charset="0"/>
                        </a:rPr>
                        <a:t>z-axis(cm)</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09635107"/>
                  </a:ext>
                </a:extLst>
              </a:tr>
              <a:tr h="0">
                <a:tc>
                  <a:txBody>
                    <a:bodyPr/>
                    <a:lstStyle/>
                    <a:p>
                      <a:pPr fontAlgn="t"/>
                      <a:br>
                        <a:rPr lang="en-US">
                          <a:effectLst/>
                        </a:rPr>
                      </a:b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Input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Output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Input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Output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Input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Output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9900321"/>
                  </a:ext>
                </a:extLst>
              </a:tr>
              <a:tr h="299060">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2</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10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8.8</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10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11.3</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10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8.1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3912150"/>
                  </a:ext>
                </a:extLst>
              </a:tr>
              <a:tr h="0">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a</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0.3</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25</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26.3</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8</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6.8</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0421227"/>
                  </a:ext>
                </a:extLst>
              </a:tr>
              <a:tr h="0">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4</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9</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8.1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15</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15.4</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12</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10.7</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646229"/>
                  </a:ext>
                </a:extLst>
              </a:tr>
              <a:tr h="0">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5</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12</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11.1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20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21.2</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15</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13.6</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2751468"/>
                  </a:ext>
                </a:extLst>
              </a:tr>
            </a:tbl>
          </a:graphicData>
        </a:graphic>
      </p:graphicFrame>
      <p:pic>
        <p:nvPicPr>
          <p:cNvPr id="9219" name="Picture 3" descr="https://lh3.googleusercontent.com/RyDlv4swIE9t6FuCoNKLo1EDtRNrYPXlPEqX9BP49I_gQLeMTGFOIXsaUNshqpbFCSxvHkVLmkLUfckphGrwQbhfWpZgIsU3bu51SjS1OwpQP6bbhzbJXK4tU8heDkqKVuIy1ypoDcTGqvMEymKiiWjY7dt58nDkEaLvjklxzvPGeTJU5OS7tR1jQAv3o0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989" y="1392571"/>
            <a:ext cx="3351616" cy="390582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367887" y="5469306"/>
            <a:ext cx="2059731" cy="276999"/>
          </a:xfrm>
          <a:prstGeom prst="rect">
            <a:avLst/>
          </a:prstGeom>
        </p:spPr>
        <p:txBody>
          <a:bodyPr wrap="none">
            <a:spAutoFit/>
          </a:bodyPr>
          <a:lstStyle/>
          <a:p>
            <a:r>
              <a:rPr lang="en-GB" sz="1200" dirty="0">
                <a:solidFill>
                  <a:srgbClr val="000000"/>
                </a:solidFill>
                <a:latin typeface="Times New Roman" panose="02020603050405020304" pitchFamily="18" charset="0"/>
              </a:rPr>
              <a:t>Fig 7: Coordinate Axis system</a:t>
            </a:r>
            <a:endParaRPr lang="en-US" sz="1200" dirty="0"/>
          </a:p>
        </p:txBody>
      </p:sp>
      <p:sp>
        <p:nvSpPr>
          <p:cNvPr id="20" name="Rectangle 19"/>
          <p:cNvSpPr/>
          <p:nvPr/>
        </p:nvSpPr>
        <p:spPr>
          <a:xfrm>
            <a:off x="5726979" y="2227458"/>
            <a:ext cx="4596579" cy="276999"/>
          </a:xfrm>
          <a:prstGeom prst="rect">
            <a:avLst/>
          </a:prstGeom>
        </p:spPr>
        <p:txBody>
          <a:bodyPr wrap="none">
            <a:spAutoFit/>
          </a:bodyPr>
          <a:lstStyle/>
          <a:p>
            <a:r>
              <a:rPr lang="en-GB" sz="1200" dirty="0">
                <a:solidFill>
                  <a:srgbClr val="000000"/>
                </a:solidFill>
                <a:latin typeface="Times New Roman" panose="02020603050405020304" pitchFamily="18" charset="0"/>
              </a:rPr>
              <a:t>Table 2. Cost of the components used in 3 DOF articulated manipulator</a:t>
            </a:r>
            <a:endParaRPr lang="en-US" sz="1200" dirty="0"/>
          </a:p>
        </p:txBody>
      </p:sp>
    </p:spTree>
    <p:extLst>
      <p:ext uri="{BB962C8B-B14F-4D97-AF65-F5344CB8AC3E}">
        <p14:creationId xmlns:p14="http://schemas.microsoft.com/office/powerpoint/2010/main" val="450280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218</TotalTime>
  <Words>820</Words>
  <Application>Microsoft Office PowerPoint</Application>
  <PresentationFormat>Widescreen</PresentationFormat>
  <Paragraphs>204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Shahriar Ferdous</cp:lastModifiedBy>
  <cp:revision>31</cp:revision>
  <dcterms:created xsi:type="dcterms:W3CDTF">2022-12-18T06:17:25Z</dcterms:created>
  <dcterms:modified xsi:type="dcterms:W3CDTF">2023-05-26T08:11:43Z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2023-05-26T08:10:47Z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857def5b-e598-4187-9e44-2aa1649b2776</vt:lpwstr>
  </property>
  <property fmtid="{D5CDD505-2E9C-101B-9397-08002B2CF9AE}" pid="7" name="MSIP_Label_defa4170-0d19-0005-0004-bc88714345d2_ActionId">
    <vt:lpwstr>44d32c9e-1567-42f8-8ebd-a2f4544996d5</vt:lpwstr>
  </property>
  <property fmtid="{D5CDD505-2E9C-101B-9397-08002B2CF9AE}" pid="8" name="MSIP_Label_defa4170-0d19-0005-0004-bc88714345d2_ContentBits">
    <vt:lpwstr>0</vt:lpwstr>
  </property>
</Properties>
</file>