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81" r:id="rId3"/>
    <p:sldId id="280" r:id="rId4"/>
    <p:sldId id="257" r:id="rId5"/>
    <p:sldId id="277" r:id="rId6"/>
    <p:sldId id="279" r:id="rId7"/>
    <p:sldId id="278"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70"/>
    <p:restoredTop sz="94722"/>
  </p:normalViewPr>
  <p:slideViewPr>
    <p:cSldViewPr snapToGrid="0">
      <p:cViewPr varScale="1">
        <p:scale>
          <a:sx n="108" d="100"/>
          <a:sy n="108" d="100"/>
        </p:scale>
        <p:origin x="192" y="10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fc2c0b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Visual saliency/vowel tensity</a:t>
            </a:r>
            <a:endParaRPr sz="1200">
              <a:latin typeface="Calibri"/>
              <a:ea typeface="Calibri"/>
              <a:cs typeface="Calibri"/>
              <a:sym typeface="Calibri"/>
            </a:endParaRPr>
          </a:p>
          <a:p>
            <a:pPr marL="0" lvl="0" indent="0" algn="ctr" rtl="0">
              <a:lnSpc>
                <a:spcPct val="90000"/>
              </a:lnSpc>
              <a:spcBef>
                <a:spcPts val="0"/>
              </a:spcBef>
              <a:spcAft>
                <a:spcPts val="0"/>
              </a:spcAft>
              <a:buClr>
                <a:schemeClr val="dk1"/>
              </a:buClr>
              <a:buSzPts val="6000"/>
              <a:buFont typeface="Calibri"/>
              <a:buNone/>
            </a:pPr>
            <a:r>
              <a:rPr lang="en" sz="1200">
                <a:solidFill>
                  <a:schemeClr val="dk1"/>
                </a:solidFill>
                <a:latin typeface="Calibri"/>
                <a:ea typeface="Calibri"/>
                <a:cs typeface="Calibri"/>
                <a:sym typeface="Calibri"/>
              </a:rPr>
              <a:t>English Vowels Effects of Word Frequency on Vowel Adaptations </a:t>
            </a:r>
            <a:endParaRPr sz="1200">
              <a:latin typeface="Calibri"/>
              <a:ea typeface="Calibri"/>
              <a:cs typeface="Calibri"/>
              <a:sym typeface="Calibri"/>
            </a:endParaRPr>
          </a:p>
        </p:txBody>
      </p:sp>
      <p:sp>
        <p:nvSpPr>
          <p:cNvPr id="58" name="Google Shape;58;g22afc2c0b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afc2c0b55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chemeClr val="dk1"/>
                </a:solidFill>
                <a:latin typeface="Calibri"/>
                <a:ea typeface="Calibri"/>
                <a:cs typeface="Calibri"/>
                <a:sym typeface="Calibri"/>
              </a:rPr>
              <a:t>Sam</a:t>
            </a:r>
            <a:endParaRPr sz="1200">
              <a:solidFill>
                <a:schemeClr val="dk1"/>
              </a:solidFill>
              <a:latin typeface="Calibri"/>
              <a:ea typeface="Calibri"/>
              <a:cs typeface="Calibri"/>
              <a:sym typeface="Calibri"/>
            </a:endParaRPr>
          </a:p>
          <a:p>
            <a:pPr marL="228600" lvl="0" indent="-190500" algn="l" rtl="0">
              <a:lnSpc>
                <a:spcPct val="90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Stimuli acquired in pre- and post- tasks at the word level, and in both semi-scripted and unscripted natural conversational sentences </a:t>
            </a:r>
            <a:endParaRPr sz="1200">
              <a:solidFill>
                <a:schemeClr val="dk1"/>
              </a:solidFill>
              <a:latin typeface="Calibri"/>
              <a:ea typeface="Calibri"/>
              <a:cs typeface="Calibri"/>
              <a:sym typeface="Calibri"/>
            </a:endParaRPr>
          </a:p>
          <a:p>
            <a:pPr marL="228600" lvl="0" indent="-1905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Stimuli must be: monosyllabic; CVC; high frequency; object (easily visualized); target different vowels; use minimal or pseudo-minimal pairs; be found in a similar consonantal context </a:t>
            </a:r>
            <a:endParaRPr sz="1200">
              <a:solidFill>
                <a:schemeClr val="dk1"/>
              </a:solidFill>
              <a:latin typeface="Calibri"/>
              <a:ea typeface="Calibri"/>
              <a:cs typeface="Calibri"/>
              <a:sym typeface="Calibri"/>
            </a:endParaRPr>
          </a:p>
          <a:p>
            <a:pPr marL="228600" lvl="0" indent="-127000" algn="l" rtl="0">
              <a:lnSpc>
                <a:spcPct val="90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 phonetic contrasts: tense and lax vowels in minimal or near minimal pairs/monosyllabic nouns</a:t>
            </a:r>
            <a:endParaRPr sz="1200">
              <a:solidFill>
                <a:schemeClr val="dk1"/>
              </a:solidFill>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beet - bill /bit/ (tense) -/bɪl/ (lax)</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“These words contain 2 kinds of vowels, distinctive in both audio and visual data collection” (cite?)</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This stimuli was chosen to meet the above conditions, but also because the vowels chosen are distinctive enough in both audio and visual data</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endParaRPr sz="1200">
              <a:solidFill>
                <a:schemeClr val="dk1"/>
              </a:solidFill>
              <a:highlight>
                <a:schemeClr val="lt1"/>
              </a:highlight>
              <a:latin typeface="Calibri"/>
              <a:ea typeface="Calibri"/>
              <a:cs typeface="Calibri"/>
              <a:sym typeface="Calibri"/>
            </a:endParaRPr>
          </a:p>
        </p:txBody>
      </p:sp>
      <p:sp>
        <p:nvSpPr>
          <p:cNvPr id="96" name="Google Shape;96;g22afc2c0b55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afc2c0b55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afc2c0b55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Increase variation </a:t>
            </a:r>
            <a:endParaRPr/>
          </a:p>
          <a:p>
            <a:pPr marL="457200" lvl="0" indent="-298450" algn="l" rtl="0">
              <a:spcBef>
                <a:spcPts val="0"/>
              </a:spcBef>
              <a:spcAft>
                <a:spcPts val="0"/>
              </a:spcAft>
              <a:buSzPts val="1100"/>
              <a:buChar char="-"/>
            </a:pPr>
            <a:r>
              <a:rPr lang="en"/>
              <a:t>Flapping - medal/metal, writer/rider, </a:t>
            </a:r>
            <a:endParaRPr/>
          </a:p>
          <a:p>
            <a:pPr marL="914400" lvl="1" indent="-298450" algn="l" rtl="0">
              <a:spcBef>
                <a:spcPts val="0"/>
              </a:spcBef>
              <a:spcAft>
                <a:spcPts val="0"/>
              </a:spcAft>
              <a:buSzPts val="1100"/>
              <a:buChar char="-"/>
            </a:pPr>
            <a:r>
              <a:rPr lang="en"/>
              <a:t>Challenge of finding participants who do or do not “flap” - do we choose participants who only “flap”, or don’t “flap” </a:t>
            </a:r>
            <a:endParaRPr/>
          </a:p>
          <a:p>
            <a:pPr marL="457200" lvl="0" indent="-298450" algn="l" rtl="0">
              <a:spcBef>
                <a:spcPts val="0"/>
              </a:spcBef>
              <a:spcAft>
                <a:spcPts val="0"/>
              </a:spcAft>
              <a:buSzPts val="1100"/>
              <a:buChar char="-"/>
            </a:pPr>
            <a:r>
              <a:rPr lang="en"/>
              <a:t>bough/bow not great bc of pronunciation of bow</a:t>
            </a:r>
            <a:endParaRPr/>
          </a:p>
          <a:p>
            <a:pPr marL="457200" lvl="0" indent="-298450" algn="l" rtl="0">
              <a:spcBef>
                <a:spcPts val="0"/>
              </a:spcBef>
              <a:spcAft>
                <a:spcPts val="0"/>
              </a:spcAft>
              <a:buSzPts val="1100"/>
              <a:buChar char="-"/>
            </a:pPr>
            <a:r>
              <a:rPr lang="en"/>
              <a:t>Balance contrast bw pairs generally </a:t>
            </a:r>
            <a:endParaRPr/>
          </a:p>
          <a:p>
            <a:pPr marL="457200" lvl="0" indent="-298450" algn="l" rtl="0">
              <a:spcBef>
                <a:spcPts val="0"/>
              </a:spcBef>
              <a:spcAft>
                <a:spcPts val="0"/>
              </a:spcAft>
              <a:buSzPts val="1100"/>
              <a:buChar char="-"/>
            </a:pPr>
            <a:r>
              <a:rPr lang="en"/>
              <a:t>Focus on devoicing for demo</a:t>
            </a:r>
            <a:endParaRPr/>
          </a:p>
          <a:p>
            <a:pPr marL="457200" lvl="0" indent="-298450" algn="l" rtl="0">
              <a:spcBef>
                <a:spcPts val="0"/>
              </a:spcBef>
              <a:spcAft>
                <a:spcPts val="0"/>
              </a:spcAft>
              <a:buSzPts val="1100"/>
              <a:buChar char="-"/>
            </a:pPr>
            <a:r>
              <a:rPr lang="en"/>
              <a:t>Fricatives instead of stops, ie. bus/buzz </a:t>
            </a:r>
            <a:endParaRPr/>
          </a:p>
          <a:p>
            <a:pPr marL="457200" lvl="0" indent="-298450" algn="l" rtl="0">
              <a:spcBef>
                <a:spcPts val="0"/>
              </a:spcBef>
              <a:spcAft>
                <a:spcPts val="0"/>
              </a:spcAft>
              <a:buSzPts val="1100"/>
              <a:buChar char="-"/>
            </a:pPr>
            <a:r>
              <a:rPr lang="en"/>
              <a:t>Issue of aspiration - ie. bag/back </a:t>
            </a:r>
            <a:endParaRPr/>
          </a:p>
          <a:p>
            <a:pPr marL="457200" lvl="0" indent="-298450" algn="l" rtl="0">
              <a:spcBef>
                <a:spcPts val="0"/>
              </a:spcBef>
              <a:spcAft>
                <a:spcPts val="0"/>
              </a:spcAft>
              <a:buSzPts val="1100"/>
              <a:buChar char="-"/>
            </a:pPr>
            <a:r>
              <a:rPr lang="en" b="1"/>
              <a:t>Moving forward: Final consonant devoicing with fricatives (ie. bus/buzz) and flapping </a:t>
            </a:r>
            <a:endParaRPr b="1"/>
          </a:p>
          <a:p>
            <a:pPr marL="457200" lvl="0" indent="-298450" algn="l" rtl="0">
              <a:spcBef>
                <a:spcPts val="0"/>
              </a:spcBef>
              <a:spcAft>
                <a:spcPts val="0"/>
              </a:spcAft>
              <a:buSzPts val="1100"/>
              <a:buChar char="-"/>
            </a:pPr>
            <a:r>
              <a:rPr lang="en" b="1"/>
              <a:t>Demo a diapix scene with sentences - WH questions </a:t>
            </a:r>
            <a:endParaRPr b="1"/>
          </a:p>
          <a:p>
            <a:pPr marL="457200" lvl="0" indent="-298450" algn="l" rtl="0">
              <a:spcBef>
                <a:spcPts val="0"/>
              </a:spcBef>
              <a:spcAft>
                <a:spcPts val="0"/>
              </a:spcAft>
              <a:buSzPts val="1100"/>
              <a:buChar char="-"/>
            </a:pPr>
            <a:r>
              <a:rPr lang="en" b="1"/>
              <a:t>For recording demo: 	</a:t>
            </a:r>
            <a:endParaRPr b="1"/>
          </a:p>
          <a:p>
            <a:pPr marL="914400" lvl="1" indent="-298450" algn="l" rtl="0">
              <a:spcBef>
                <a:spcPts val="0"/>
              </a:spcBef>
              <a:spcAft>
                <a:spcPts val="0"/>
              </a:spcAft>
              <a:buSzPts val="1100"/>
              <a:buChar char="-"/>
            </a:pPr>
            <a:r>
              <a:rPr lang="en" b="1"/>
              <a:t>2 cameras</a:t>
            </a:r>
            <a:endParaRPr b="1"/>
          </a:p>
          <a:p>
            <a:pPr marL="914400" lvl="1" indent="-298450" algn="l" rtl="0">
              <a:spcBef>
                <a:spcPts val="0"/>
              </a:spcBef>
              <a:spcAft>
                <a:spcPts val="0"/>
              </a:spcAft>
              <a:buSzPts val="1100"/>
              <a:buChar char="-"/>
            </a:pPr>
            <a:r>
              <a:rPr lang="en" b="1"/>
              <a:t>2 mics</a:t>
            </a:r>
            <a:endParaRPr b="1"/>
          </a:p>
          <a:p>
            <a:pPr marL="914400" lvl="1" indent="-298450" algn="l" rtl="0">
              <a:spcBef>
                <a:spcPts val="0"/>
              </a:spcBef>
              <a:spcAft>
                <a:spcPts val="0"/>
              </a:spcAft>
              <a:buSzPts val="1100"/>
              <a:buChar char="-"/>
            </a:pPr>
            <a:r>
              <a:rPr lang="en" b="1"/>
              <a:t>2 computers/2 sets of stimuli </a:t>
            </a:r>
            <a:endParaRPr b="1"/>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afc2c0b55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afc2c0b55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Increase variation </a:t>
            </a:r>
            <a:endParaRPr/>
          </a:p>
          <a:p>
            <a:pPr marL="457200" lvl="0" indent="-298450" algn="l" rtl="0">
              <a:spcBef>
                <a:spcPts val="0"/>
              </a:spcBef>
              <a:spcAft>
                <a:spcPts val="0"/>
              </a:spcAft>
              <a:buSzPts val="1100"/>
              <a:buChar char="-"/>
            </a:pPr>
            <a:r>
              <a:rPr lang="en"/>
              <a:t>Flapping - medal/metal, writer/rider, </a:t>
            </a:r>
            <a:endParaRPr/>
          </a:p>
          <a:p>
            <a:pPr marL="914400" lvl="1" indent="-298450" algn="l" rtl="0">
              <a:spcBef>
                <a:spcPts val="0"/>
              </a:spcBef>
              <a:spcAft>
                <a:spcPts val="0"/>
              </a:spcAft>
              <a:buSzPts val="1100"/>
              <a:buChar char="-"/>
            </a:pPr>
            <a:r>
              <a:rPr lang="en"/>
              <a:t>Challenge of finding participants who do or do not “flap” - do we choose participants who only “flap”, or don’t “flap” </a:t>
            </a:r>
            <a:endParaRPr/>
          </a:p>
          <a:p>
            <a:pPr marL="457200" lvl="0" indent="-298450" algn="l" rtl="0">
              <a:spcBef>
                <a:spcPts val="0"/>
              </a:spcBef>
              <a:spcAft>
                <a:spcPts val="0"/>
              </a:spcAft>
              <a:buSzPts val="1100"/>
              <a:buChar char="-"/>
            </a:pPr>
            <a:r>
              <a:rPr lang="en"/>
              <a:t>bough/bow not great bc of pronunciation of bow</a:t>
            </a:r>
            <a:endParaRPr/>
          </a:p>
          <a:p>
            <a:pPr marL="457200" lvl="0" indent="-298450" algn="l" rtl="0">
              <a:spcBef>
                <a:spcPts val="0"/>
              </a:spcBef>
              <a:spcAft>
                <a:spcPts val="0"/>
              </a:spcAft>
              <a:buSzPts val="1100"/>
              <a:buChar char="-"/>
            </a:pPr>
            <a:r>
              <a:rPr lang="en"/>
              <a:t>Balance contrast bw pairs generally </a:t>
            </a:r>
            <a:endParaRPr/>
          </a:p>
          <a:p>
            <a:pPr marL="457200" lvl="0" indent="-298450" algn="l" rtl="0">
              <a:spcBef>
                <a:spcPts val="0"/>
              </a:spcBef>
              <a:spcAft>
                <a:spcPts val="0"/>
              </a:spcAft>
              <a:buSzPts val="1100"/>
              <a:buChar char="-"/>
            </a:pPr>
            <a:r>
              <a:rPr lang="en"/>
              <a:t>Focus on devoicing for demo</a:t>
            </a:r>
            <a:endParaRPr/>
          </a:p>
          <a:p>
            <a:pPr marL="457200" lvl="0" indent="-298450" algn="l" rtl="0">
              <a:spcBef>
                <a:spcPts val="0"/>
              </a:spcBef>
              <a:spcAft>
                <a:spcPts val="0"/>
              </a:spcAft>
              <a:buSzPts val="1100"/>
              <a:buChar char="-"/>
            </a:pPr>
            <a:r>
              <a:rPr lang="en"/>
              <a:t>Fricatives instead of stops, ie. bus/buzz </a:t>
            </a:r>
            <a:endParaRPr/>
          </a:p>
          <a:p>
            <a:pPr marL="457200" lvl="0" indent="-298450" algn="l" rtl="0">
              <a:spcBef>
                <a:spcPts val="0"/>
              </a:spcBef>
              <a:spcAft>
                <a:spcPts val="0"/>
              </a:spcAft>
              <a:buSzPts val="1100"/>
              <a:buChar char="-"/>
            </a:pPr>
            <a:r>
              <a:rPr lang="en"/>
              <a:t>Issue of aspiration - ie. bag/back </a:t>
            </a:r>
            <a:endParaRPr/>
          </a:p>
          <a:p>
            <a:pPr marL="457200" lvl="0" indent="-298450" algn="l" rtl="0">
              <a:spcBef>
                <a:spcPts val="0"/>
              </a:spcBef>
              <a:spcAft>
                <a:spcPts val="0"/>
              </a:spcAft>
              <a:buSzPts val="1100"/>
              <a:buChar char="-"/>
            </a:pPr>
            <a:r>
              <a:rPr lang="en" b="1"/>
              <a:t>Moving forward: Final consonant devoicing with fricatives (ie. bus/buzz) and flapping </a:t>
            </a:r>
            <a:endParaRPr b="1"/>
          </a:p>
          <a:p>
            <a:pPr marL="457200" lvl="0" indent="-298450" algn="l" rtl="0">
              <a:spcBef>
                <a:spcPts val="0"/>
              </a:spcBef>
              <a:spcAft>
                <a:spcPts val="0"/>
              </a:spcAft>
              <a:buSzPts val="1100"/>
              <a:buChar char="-"/>
            </a:pPr>
            <a:r>
              <a:rPr lang="en" b="1"/>
              <a:t>Demo a diapix scene with sentences - WH questions </a:t>
            </a:r>
            <a:endParaRPr b="1"/>
          </a:p>
          <a:p>
            <a:pPr marL="457200" lvl="0" indent="-298450" algn="l" rtl="0">
              <a:spcBef>
                <a:spcPts val="0"/>
              </a:spcBef>
              <a:spcAft>
                <a:spcPts val="0"/>
              </a:spcAft>
              <a:buSzPts val="1100"/>
              <a:buChar char="-"/>
            </a:pPr>
            <a:r>
              <a:rPr lang="en" b="1"/>
              <a:t>For recording demo: 	</a:t>
            </a:r>
            <a:endParaRPr b="1"/>
          </a:p>
          <a:p>
            <a:pPr marL="914400" lvl="1" indent="-298450" algn="l" rtl="0">
              <a:spcBef>
                <a:spcPts val="0"/>
              </a:spcBef>
              <a:spcAft>
                <a:spcPts val="0"/>
              </a:spcAft>
              <a:buSzPts val="1100"/>
              <a:buChar char="-"/>
            </a:pPr>
            <a:r>
              <a:rPr lang="en" b="1"/>
              <a:t>2 cameras</a:t>
            </a:r>
            <a:endParaRPr b="1"/>
          </a:p>
          <a:p>
            <a:pPr marL="914400" lvl="1" indent="-298450" algn="l" rtl="0">
              <a:spcBef>
                <a:spcPts val="0"/>
              </a:spcBef>
              <a:spcAft>
                <a:spcPts val="0"/>
              </a:spcAft>
              <a:buSzPts val="1100"/>
              <a:buChar char="-"/>
            </a:pPr>
            <a:r>
              <a:rPr lang="en" b="1"/>
              <a:t>2 mics</a:t>
            </a:r>
            <a:endParaRPr b="1"/>
          </a:p>
          <a:p>
            <a:pPr marL="914400" lvl="1" indent="-298450" algn="l" rtl="0">
              <a:spcBef>
                <a:spcPts val="0"/>
              </a:spcBef>
              <a:spcAft>
                <a:spcPts val="0"/>
              </a:spcAft>
              <a:buSzPts val="1100"/>
              <a:buChar char="-"/>
            </a:pPr>
            <a:r>
              <a:rPr lang="en" b="1"/>
              <a:t>2 computers/2 sets of stimuli </a:t>
            </a:r>
            <a:endParaRPr b="1"/>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afc2c0b55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afc2c0b55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afc2c0b55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afc2c0b55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0e87d40a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0e87d40a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afc2c0b55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afc2c0b55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afc2c0b55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afc2c0b55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afc2c0b55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afc2c0b55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afc2c0b55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afc2c0b55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afc2c0b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Visual saliency/vowel tensity</a:t>
            </a:r>
            <a:endParaRPr sz="1200">
              <a:latin typeface="Calibri"/>
              <a:ea typeface="Calibri"/>
              <a:cs typeface="Calibri"/>
              <a:sym typeface="Calibri"/>
            </a:endParaRPr>
          </a:p>
          <a:p>
            <a:pPr marL="0" lvl="0" indent="0" algn="ctr" rtl="0">
              <a:lnSpc>
                <a:spcPct val="90000"/>
              </a:lnSpc>
              <a:spcBef>
                <a:spcPts val="0"/>
              </a:spcBef>
              <a:spcAft>
                <a:spcPts val="0"/>
              </a:spcAft>
              <a:buClr>
                <a:schemeClr val="dk1"/>
              </a:buClr>
              <a:buSzPts val="6000"/>
              <a:buFont typeface="Calibri"/>
              <a:buNone/>
            </a:pPr>
            <a:r>
              <a:rPr lang="en" sz="1200">
                <a:solidFill>
                  <a:schemeClr val="dk1"/>
                </a:solidFill>
                <a:latin typeface="Calibri"/>
                <a:ea typeface="Calibri"/>
                <a:cs typeface="Calibri"/>
                <a:sym typeface="Calibri"/>
              </a:rPr>
              <a:t>English Vowels Effects of Word Frequency on Vowel Adaptations </a:t>
            </a:r>
            <a:endParaRPr sz="1200">
              <a:latin typeface="Calibri"/>
              <a:ea typeface="Calibri"/>
              <a:cs typeface="Calibri"/>
              <a:sym typeface="Calibri"/>
            </a:endParaRPr>
          </a:p>
        </p:txBody>
      </p:sp>
      <p:sp>
        <p:nvSpPr>
          <p:cNvPr id="58" name="Google Shape;58;g22afc2c0b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32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afc2c0b55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afc2c0b55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afc2c0b55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afc2c0b55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afc2c0b55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afc2c0b55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2afc2c0b55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2afc2c0b55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afc2c0b55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afc2c0b55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afc2c0b55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afc2c0b55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afc2c0b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Janitta</a:t>
            </a:r>
            <a:endParaRPr sz="1400">
              <a:solidFill>
                <a:schemeClr val="dk1"/>
              </a:solidFill>
              <a:latin typeface="Calibri"/>
              <a:ea typeface="Calibri"/>
              <a:cs typeface="Calibri"/>
              <a:sym typeface="Calibri"/>
            </a:endParaRPr>
          </a:p>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Phonological neighbourhood density: “</a:t>
            </a:r>
            <a:r>
              <a:rPr lang="en" sz="1400" i="1">
                <a:solidFill>
                  <a:schemeClr val="dk1"/>
                </a:solidFill>
                <a:latin typeface="Calibri"/>
                <a:ea typeface="Calibri"/>
                <a:cs typeface="Calibri"/>
                <a:sym typeface="Calibri"/>
              </a:rPr>
              <a:t>refers to the number of words that differ from a target word by a single phoneme” </a:t>
            </a:r>
            <a:endParaRPr sz="1400">
              <a:solidFill>
                <a:schemeClr val="dk1"/>
              </a:solidFill>
              <a:latin typeface="Calibri"/>
              <a:ea typeface="Calibri"/>
              <a:cs typeface="Calibri"/>
              <a:sym typeface="Calibri"/>
            </a:endParaRPr>
          </a:p>
          <a:p>
            <a:pPr marL="685800" lvl="1" indent="-139700" algn="l" rtl="0">
              <a:lnSpc>
                <a:spcPct val="90000"/>
              </a:lnSpc>
              <a:spcBef>
                <a:spcPts val="0"/>
              </a:spcBef>
              <a:spcAft>
                <a:spcPts val="0"/>
              </a:spcAft>
              <a:buClr>
                <a:schemeClr val="dk1"/>
              </a:buClr>
              <a:buSzPts val="400"/>
              <a:buChar char="•"/>
            </a:pPr>
            <a:r>
              <a:rPr lang="en" sz="1000" i="1">
                <a:solidFill>
                  <a:schemeClr val="dk1"/>
                </a:solidFill>
                <a:latin typeface="Calibri"/>
                <a:ea typeface="Calibri"/>
                <a:cs typeface="Calibri"/>
                <a:sym typeface="Calibri"/>
              </a:rPr>
              <a:t>ie. cat compared to scat, at, coat, cap </a:t>
            </a:r>
            <a:r>
              <a:rPr lang="en" sz="1000">
                <a:solidFill>
                  <a:schemeClr val="dk1"/>
                </a:solidFill>
                <a:latin typeface="Calibri"/>
                <a:ea typeface="Calibri"/>
                <a:cs typeface="Calibri"/>
                <a:sym typeface="Calibri"/>
              </a:rPr>
              <a:t>(Munson &amp; Soloman, 2004) </a:t>
            </a: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 sz="1000">
                <a:solidFill>
                  <a:schemeClr val="dk1"/>
                </a:solidFill>
                <a:latin typeface="Calibri"/>
                <a:ea typeface="Calibri"/>
                <a:cs typeface="Calibri"/>
                <a:sym typeface="Calibri"/>
              </a:rPr>
              <a:t>Do we include? How?</a:t>
            </a:r>
            <a:endParaRPr sz="1000">
              <a:solidFill>
                <a:schemeClr val="dk1"/>
              </a:solidFill>
              <a:latin typeface="Calibri"/>
              <a:ea typeface="Calibri"/>
              <a:cs typeface="Calibri"/>
              <a:sym typeface="Calibri"/>
            </a:endParaRPr>
          </a:p>
          <a:p>
            <a:pPr marL="1143000" lvl="2" indent="-238125" algn="l" rtl="0">
              <a:lnSpc>
                <a:spcPct val="90000"/>
              </a:lnSpc>
              <a:spcBef>
                <a:spcPts val="500"/>
              </a:spcBef>
              <a:spcAft>
                <a:spcPts val="0"/>
              </a:spcAft>
              <a:buClr>
                <a:schemeClr val="dk1"/>
              </a:buClr>
              <a:buSzPts val="2000"/>
              <a:buChar char="•"/>
            </a:pPr>
            <a:r>
              <a:rPr lang="en" sz="2000">
                <a:solidFill>
                  <a:schemeClr val="dk1"/>
                </a:solidFill>
                <a:latin typeface="Calibri"/>
                <a:ea typeface="Calibri"/>
                <a:cs typeface="Calibri"/>
                <a:sym typeface="Calibri"/>
              </a:rPr>
              <a:t>We predict that adaptation in auditory only vs. audio-visual conditions will…(?)</a:t>
            </a:r>
            <a:endParaRPr sz="2000">
              <a:solidFill>
                <a:schemeClr val="dk1"/>
              </a:solidFill>
              <a:latin typeface="Calibri"/>
              <a:ea typeface="Calibri"/>
              <a:cs typeface="Calibri"/>
              <a:sym typeface="Calibri"/>
            </a:endParaRPr>
          </a:p>
          <a:p>
            <a:pPr marL="1600200" lvl="3"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of AxB perception tests, compare visual cues of vowel formants(?) of speaker 1’s first utterance vs speaker 2’s first utterance vs speaker 1’s last utterance of target words (audiovisual condition)</a:t>
            </a:r>
            <a:endParaRPr sz="2000">
              <a:solidFill>
                <a:schemeClr val="dk1"/>
              </a:solidFill>
              <a:latin typeface="Calibri"/>
              <a:ea typeface="Calibri"/>
              <a:cs typeface="Calibri"/>
              <a:sym typeface="Calibri"/>
            </a:endParaRPr>
          </a:p>
          <a:p>
            <a:pPr marL="2057400" lvl="4"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Also compare speaker 1’s pre-task utterance vs speaker 2’s utterance vs speaker 1’s post-task utterance (audio-only?)</a:t>
            </a:r>
            <a:endParaRPr sz="2000">
              <a:solidFill>
                <a:schemeClr val="dk1"/>
              </a:solidFill>
              <a:latin typeface="Calibri"/>
              <a:ea typeface="Calibri"/>
              <a:cs typeface="Calibri"/>
              <a:sym typeface="Calibri"/>
            </a:endParaRPr>
          </a:p>
        </p:txBody>
      </p:sp>
      <p:sp>
        <p:nvSpPr>
          <p:cNvPr id="65" name="Google Shape;65;g22afc2c0b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afc2c0b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Janitta</a:t>
            </a:r>
            <a:endParaRPr sz="1400">
              <a:solidFill>
                <a:schemeClr val="dk1"/>
              </a:solidFill>
              <a:latin typeface="Calibri"/>
              <a:ea typeface="Calibri"/>
              <a:cs typeface="Calibri"/>
              <a:sym typeface="Calibri"/>
            </a:endParaRPr>
          </a:p>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Phonological neighbourhood density: “</a:t>
            </a:r>
            <a:r>
              <a:rPr lang="en" sz="1400" i="1">
                <a:solidFill>
                  <a:schemeClr val="dk1"/>
                </a:solidFill>
                <a:latin typeface="Calibri"/>
                <a:ea typeface="Calibri"/>
                <a:cs typeface="Calibri"/>
                <a:sym typeface="Calibri"/>
              </a:rPr>
              <a:t>refers to the number of words that differ from a target word by a single phoneme” </a:t>
            </a:r>
            <a:endParaRPr sz="1400">
              <a:solidFill>
                <a:schemeClr val="dk1"/>
              </a:solidFill>
              <a:latin typeface="Calibri"/>
              <a:ea typeface="Calibri"/>
              <a:cs typeface="Calibri"/>
              <a:sym typeface="Calibri"/>
            </a:endParaRPr>
          </a:p>
          <a:p>
            <a:pPr marL="685800" lvl="1" indent="-139700" algn="l" rtl="0">
              <a:lnSpc>
                <a:spcPct val="90000"/>
              </a:lnSpc>
              <a:spcBef>
                <a:spcPts val="0"/>
              </a:spcBef>
              <a:spcAft>
                <a:spcPts val="0"/>
              </a:spcAft>
              <a:buClr>
                <a:schemeClr val="dk1"/>
              </a:buClr>
              <a:buSzPts val="400"/>
              <a:buChar char="•"/>
            </a:pPr>
            <a:r>
              <a:rPr lang="en" sz="1000" i="1">
                <a:solidFill>
                  <a:schemeClr val="dk1"/>
                </a:solidFill>
                <a:latin typeface="Calibri"/>
                <a:ea typeface="Calibri"/>
                <a:cs typeface="Calibri"/>
                <a:sym typeface="Calibri"/>
              </a:rPr>
              <a:t>ie. cat compared to scat, at, coat, cap </a:t>
            </a:r>
            <a:r>
              <a:rPr lang="en" sz="1000">
                <a:solidFill>
                  <a:schemeClr val="dk1"/>
                </a:solidFill>
                <a:latin typeface="Calibri"/>
                <a:ea typeface="Calibri"/>
                <a:cs typeface="Calibri"/>
                <a:sym typeface="Calibri"/>
              </a:rPr>
              <a:t>(Munson &amp; Soloman, 2004) </a:t>
            </a: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 sz="1000">
                <a:solidFill>
                  <a:schemeClr val="dk1"/>
                </a:solidFill>
                <a:latin typeface="Calibri"/>
                <a:ea typeface="Calibri"/>
                <a:cs typeface="Calibri"/>
                <a:sym typeface="Calibri"/>
              </a:rPr>
              <a:t>Do we include? How?</a:t>
            </a:r>
            <a:endParaRPr sz="1000">
              <a:solidFill>
                <a:schemeClr val="dk1"/>
              </a:solidFill>
              <a:latin typeface="Calibri"/>
              <a:ea typeface="Calibri"/>
              <a:cs typeface="Calibri"/>
              <a:sym typeface="Calibri"/>
            </a:endParaRPr>
          </a:p>
          <a:p>
            <a:pPr marL="1143000" lvl="2" indent="-238125" algn="l" rtl="0">
              <a:lnSpc>
                <a:spcPct val="90000"/>
              </a:lnSpc>
              <a:spcBef>
                <a:spcPts val="500"/>
              </a:spcBef>
              <a:spcAft>
                <a:spcPts val="0"/>
              </a:spcAft>
              <a:buClr>
                <a:schemeClr val="dk1"/>
              </a:buClr>
              <a:buSzPts val="2000"/>
              <a:buChar char="•"/>
            </a:pPr>
            <a:r>
              <a:rPr lang="en" sz="2000">
                <a:solidFill>
                  <a:schemeClr val="dk1"/>
                </a:solidFill>
                <a:latin typeface="Calibri"/>
                <a:ea typeface="Calibri"/>
                <a:cs typeface="Calibri"/>
                <a:sym typeface="Calibri"/>
              </a:rPr>
              <a:t>We predict that adaptation in auditory only vs. audio-visual conditions will…(?)</a:t>
            </a:r>
            <a:endParaRPr sz="2000">
              <a:solidFill>
                <a:schemeClr val="dk1"/>
              </a:solidFill>
              <a:latin typeface="Calibri"/>
              <a:ea typeface="Calibri"/>
              <a:cs typeface="Calibri"/>
              <a:sym typeface="Calibri"/>
            </a:endParaRPr>
          </a:p>
          <a:p>
            <a:pPr marL="1600200" lvl="3"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of AxB perception tests, compare visual cues of vowel formants(?) of speaker 1’s first utterance vs speaker 2’s first utterance vs speaker 1’s last utterance of target words (audiovisual condition)</a:t>
            </a:r>
            <a:endParaRPr sz="2000">
              <a:solidFill>
                <a:schemeClr val="dk1"/>
              </a:solidFill>
              <a:latin typeface="Calibri"/>
              <a:ea typeface="Calibri"/>
              <a:cs typeface="Calibri"/>
              <a:sym typeface="Calibri"/>
            </a:endParaRPr>
          </a:p>
          <a:p>
            <a:pPr marL="2057400" lvl="4"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Also compare speaker 1’s pre-task utterance vs speaker 2’s utterance vs speaker 1’s post-task utterance (audio-only?)</a:t>
            </a:r>
            <a:endParaRPr sz="2000">
              <a:solidFill>
                <a:schemeClr val="dk1"/>
              </a:solidFill>
              <a:latin typeface="Calibri"/>
              <a:ea typeface="Calibri"/>
              <a:cs typeface="Calibri"/>
              <a:sym typeface="Calibri"/>
            </a:endParaRPr>
          </a:p>
        </p:txBody>
      </p:sp>
      <p:sp>
        <p:nvSpPr>
          <p:cNvPr id="65" name="Google Shape;65;g22afc2c0b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afc2c0b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Janitta</a:t>
            </a:r>
            <a:endParaRPr sz="1400">
              <a:solidFill>
                <a:schemeClr val="dk1"/>
              </a:solidFill>
              <a:latin typeface="Calibri"/>
              <a:ea typeface="Calibri"/>
              <a:cs typeface="Calibri"/>
              <a:sym typeface="Calibri"/>
            </a:endParaRPr>
          </a:p>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Phonological neighbourhood density: “</a:t>
            </a:r>
            <a:r>
              <a:rPr lang="en" sz="1400" i="1">
                <a:solidFill>
                  <a:schemeClr val="dk1"/>
                </a:solidFill>
                <a:latin typeface="Calibri"/>
                <a:ea typeface="Calibri"/>
                <a:cs typeface="Calibri"/>
                <a:sym typeface="Calibri"/>
              </a:rPr>
              <a:t>refers to the number of words that differ from a target word by a single phoneme” </a:t>
            </a:r>
            <a:endParaRPr sz="1400">
              <a:solidFill>
                <a:schemeClr val="dk1"/>
              </a:solidFill>
              <a:latin typeface="Calibri"/>
              <a:ea typeface="Calibri"/>
              <a:cs typeface="Calibri"/>
              <a:sym typeface="Calibri"/>
            </a:endParaRPr>
          </a:p>
          <a:p>
            <a:pPr marL="685800" lvl="1" indent="-139700" algn="l" rtl="0">
              <a:lnSpc>
                <a:spcPct val="90000"/>
              </a:lnSpc>
              <a:spcBef>
                <a:spcPts val="0"/>
              </a:spcBef>
              <a:spcAft>
                <a:spcPts val="0"/>
              </a:spcAft>
              <a:buClr>
                <a:schemeClr val="dk1"/>
              </a:buClr>
              <a:buSzPts val="400"/>
              <a:buChar char="•"/>
            </a:pPr>
            <a:r>
              <a:rPr lang="en" sz="1000" i="1">
                <a:solidFill>
                  <a:schemeClr val="dk1"/>
                </a:solidFill>
                <a:latin typeface="Calibri"/>
                <a:ea typeface="Calibri"/>
                <a:cs typeface="Calibri"/>
                <a:sym typeface="Calibri"/>
              </a:rPr>
              <a:t>ie. cat compared to scat, at, coat, cap </a:t>
            </a:r>
            <a:r>
              <a:rPr lang="en" sz="1000">
                <a:solidFill>
                  <a:schemeClr val="dk1"/>
                </a:solidFill>
                <a:latin typeface="Calibri"/>
                <a:ea typeface="Calibri"/>
                <a:cs typeface="Calibri"/>
                <a:sym typeface="Calibri"/>
              </a:rPr>
              <a:t>(Munson &amp; Soloman, 2004) </a:t>
            </a: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 sz="1000">
                <a:solidFill>
                  <a:schemeClr val="dk1"/>
                </a:solidFill>
                <a:latin typeface="Calibri"/>
                <a:ea typeface="Calibri"/>
                <a:cs typeface="Calibri"/>
                <a:sym typeface="Calibri"/>
              </a:rPr>
              <a:t>Do we include? How?</a:t>
            </a:r>
            <a:endParaRPr sz="1000">
              <a:solidFill>
                <a:schemeClr val="dk1"/>
              </a:solidFill>
              <a:latin typeface="Calibri"/>
              <a:ea typeface="Calibri"/>
              <a:cs typeface="Calibri"/>
              <a:sym typeface="Calibri"/>
            </a:endParaRPr>
          </a:p>
          <a:p>
            <a:pPr marL="1143000" lvl="2" indent="-238125" algn="l" rtl="0">
              <a:lnSpc>
                <a:spcPct val="90000"/>
              </a:lnSpc>
              <a:spcBef>
                <a:spcPts val="500"/>
              </a:spcBef>
              <a:spcAft>
                <a:spcPts val="0"/>
              </a:spcAft>
              <a:buClr>
                <a:schemeClr val="dk1"/>
              </a:buClr>
              <a:buSzPts val="2000"/>
              <a:buChar char="•"/>
            </a:pPr>
            <a:r>
              <a:rPr lang="en" sz="2000">
                <a:solidFill>
                  <a:schemeClr val="dk1"/>
                </a:solidFill>
                <a:latin typeface="Calibri"/>
                <a:ea typeface="Calibri"/>
                <a:cs typeface="Calibri"/>
                <a:sym typeface="Calibri"/>
              </a:rPr>
              <a:t>We predict that adaptation in auditory only vs. audio-visual conditions will…(?)</a:t>
            </a:r>
            <a:endParaRPr sz="2000">
              <a:solidFill>
                <a:schemeClr val="dk1"/>
              </a:solidFill>
              <a:latin typeface="Calibri"/>
              <a:ea typeface="Calibri"/>
              <a:cs typeface="Calibri"/>
              <a:sym typeface="Calibri"/>
            </a:endParaRPr>
          </a:p>
          <a:p>
            <a:pPr marL="1600200" lvl="3"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of AxB perception tests, compare visual cues of vowel formants(?) of speaker 1’s first utterance vs speaker 2’s first utterance vs speaker 1’s last utterance of target words (audiovisual condition)</a:t>
            </a:r>
            <a:endParaRPr sz="2000">
              <a:solidFill>
                <a:schemeClr val="dk1"/>
              </a:solidFill>
              <a:latin typeface="Calibri"/>
              <a:ea typeface="Calibri"/>
              <a:cs typeface="Calibri"/>
              <a:sym typeface="Calibri"/>
            </a:endParaRPr>
          </a:p>
          <a:p>
            <a:pPr marL="2057400" lvl="4"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Also compare speaker 1’s pre-task utterance vs speaker 2’s utterance vs speaker 1’s post-task utterance (audio-only?)</a:t>
            </a:r>
            <a:endParaRPr sz="2000">
              <a:solidFill>
                <a:schemeClr val="dk1"/>
              </a:solidFill>
              <a:latin typeface="Calibri"/>
              <a:ea typeface="Calibri"/>
              <a:cs typeface="Calibri"/>
              <a:sym typeface="Calibri"/>
            </a:endParaRPr>
          </a:p>
        </p:txBody>
      </p:sp>
      <p:sp>
        <p:nvSpPr>
          <p:cNvPr id="65" name="Google Shape;65;g22afc2c0b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afc2c0b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Janitta</a:t>
            </a:r>
            <a:endParaRPr sz="1400">
              <a:solidFill>
                <a:schemeClr val="dk1"/>
              </a:solidFill>
              <a:latin typeface="Calibri"/>
              <a:ea typeface="Calibri"/>
              <a:cs typeface="Calibri"/>
              <a:sym typeface="Calibri"/>
            </a:endParaRPr>
          </a:p>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Phonological neighbourhood density: “</a:t>
            </a:r>
            <a:r>
              <a:rPr lang="en" sz="1400" i="1">
                <a:solidFill>
                  <a:schemeClr val="dk1"/>
                </a:solidFill>
                <a:latin typeface="Calibri"/>
                <a:ea typeface="Calibri"/>
                <a:cs typeface="Calibri"/>
                <a:sym typeface="Calibri"/>
              </a:rPr>
              <a:t>refers to the number of words that differ from a target word by a single phoneme” </a:t>
            </a:r>
            <a:endParaRPr sz="1400">
              <a:solidFill>
                <a:schemeClr val="dk1"/>
              </a:solidFill>
              <a:latin typeface="Calibri"/>
              <a:ea typeface="Calibri"/>
              <a:cs typeface="Calibri"/>
              <a:sym typeface="Calibri"/>
            </a:endParaRPr>
          </a:p>
          <a:p>
            <a:pPr marL="685800" lvl="1" indent="-139700" algn="l" rtl="0">
              <a:lnSpc>
                <a:spcPct val="90000"/>
              </a:lnSpc>
              <a:spcBef>
                <a:spcPts val="0"/>
              </a:spcBef>
              <a:spcAft>
                <a:spcPts val="0"/>
              </a:spcAft>
              <a:buClr>
                <a:schemeClr val="dk1"/>
              </a:buClr>
              <a:buSzPts val="400"/>
              <a:buChar char="•"/>
            </a:pPr>
            <a:r>
              <a:rPr lang="en" sz="1000" i="1">
                <a:solidFill>
                  <a:schemeClr val="dk1"/>
                </a:solidFill>
                <a:latin typeface="Calibri"/>
                <a:ea typeface="Calibri"/>
                <a:cs typeface="Calibri"/>
                <a:sym typeface="Calibri"/>
              </a:rPr>
              <a:t>ie. cat compared to scat, at, coat, cap </a:t>
            </a:r>
            <a:r>
              <a:rPr lang="en" sz="1000">
                <a:solidFill>
                  <a:schemeClr val="dk1"/>
                </a:solidFill>
                <a:latin typeface="Calibri"/>
                <a:ea typeface="Calibri"/>
                <a:cs typeface="Calibri"/>
                <a:sym typeface="Calibri"/>
              </a:rPr>
              <a:t>(Munson &amp; Soloman, 2004) </a:t>
            </a: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 sz="1000">
                <a:solidFill>
                  <a:schemeClr val="dk1"/>
                </a:solidFill>
                <a:latin typeface="Calibri"/>
                <a:ea typeface="Calibri"/>
                <a:cs typeface="Calibri"/>
                <a:sym typeface="Calibri"/>
              </a:rPr>
              <a:t>Do we include? How?</a:t>
            </a:r>
            <a:endParaRPr sz="1000">
              <a:solidFill>
                <a:schemeClr val="dk1"/>
              </a:solidFill>
              <a:latin typeface="Calibri"/>
              <a:ea typeface="Calibri"/>
              <a:cs typeface="Calibri"/>
              <a:sym typeface="Calibri"/>
            </a:endParaRPr>
          </a:p>
          <a:p>
            <a:pPr marL="1143000" lvl="2" indent="-238125" algn="l" rtl="0">
              <a:lnSpc>
                <a:spcPct val="90000"/>
              </a:lnSpc>
              <a:spcBef>
                <a:spcPts val="500"/>
              </a:spcBef>
              <a:spcAft>
                <a:spcPts val="0"/>
              </a:spcAft>
              <a:buClr>
                <a:schemeClr val="dk1"/>
              </a:buClr>
              <a:buSzPts val="2000"/>
              <a:buChar char="•"/>
            </a:pPr>
            <a:r>
              <a:rPr lang="en" sz="2000">
                <a:solidFill>
                  <a:schemeClr val="dk1"/>
                </a:solidFill>
                <a:latin typeface="Calibri"/>
                <a:ea typeface="Calibri"/>
                <a:cs typeface="Calibri"/>
                <a:sym typeface="Calibri"/>
              </a:rPr>
              <a:t>We predict that adaptation in auditory only vs. audio-visual conditions will…(?)</a:t>
            </a:r>
            <a:endParaRPr sz="2000">
              <a:solidFill>
                <a:schemeClr val="dk1"/>
              </a:solidFill>
              <a:latin typeface="Calibri"/>
              <a:ea typeface="Calibri"/>
              <a:cs typeface="Calibri"/>
              <a:sym typeface="Calibri"/>
            </a:endParaRPr>
          </a:p>
          <a:p>
            <a:pPr marL="1600200" lvl="3"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of AxB perception tests, compare visual cues of vowel formants(?) of speaker 1’s first utterance vs speaker 2’s first utterance vs speaker 1’s last utterance of target words (audiovisual condition)</a:t>
            </a:r>
            <a:endParaRPr sz="2000">
              <a:solidFill>
                <a:schemeClr val="dk1"/>
              </a:solidFill>
              <a:latin typeface="Calibri"/>
              <a:ea typeface="Calibri"/>
              <a:cs typeface="Calibri"/>
              <a:sym typeface="Calibri"/>
            </a:endParaRPr>
          </a:p>
          <a:p>
            <a:pPr marL="2057400" lvl="4"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Also compare speaker 1’s pre-task utterance vs speaker 2’s utterance vs speaker 1’s post-task utterance (audio-only?)</a:t>
            </a:r>
            <a:endParaRPr sz="2000">
              <a:solidFill>
                <a:schemeClr val="dk1"/>
              </a:solidFill>
              <a:latin typeface="Calibri"/>
              <a:ea typeface="Calibri"/>
              <a:cs typeface="Calibri"/>
              <a:sym typeface="Calibri"/>
            </a:endParaRPr>
          </a:p>
        </p:txBody>
      </p:sp>
      <p:sp>
        <p:nvSpPr>
          <p:cNvPr id="65" name="Google Shape;65;g22afc2c0b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54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40e87d40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Janitta</a:t>
            </a:r>
            <a:endParaRPr sz="1400">
              <a:solidFill>
                <a:schemeClr val="dk1"/>
              </a:solidFill>
              <a:latin typeface="Calibri"/>
              <a:ea typeface="Calibri"/>
              <a:cs typeface="Calibri"/>
              <a:sym typeface="Calibri"/>
            </a:endParaRPr>
          </a:p>
          <a:p>
            <a:pPr marL="228600" lvl="0" indent="-89535" algn="l" rtl="0">
              <a:lnSpc>
                <a:spcPct val="90000"/>
              </a:lnSpc>
              <a:spcBef>
                <a:spcPts val="0"/>
              </a:spcBef>
              <a:spcAft>
                <a:spcPts val="0"/>
              </a:spcAft>
              <a:buClr>
                <a:schemeClr val="dk1"/>
              </a:buClr>
              <a:buSzPts val="400"/>
              <a:buChar char="•"/>
            </a:pPr>
            <a:r>
              <a:rPr lang="en" sz="1400">
                <a:solidFill>
                  <a:schemeClr val="dk1"/>
                </a:solidFill>
                <a:latin typeface="Calibri"/>
                <a:ea typeface="Calibri"/>
                <a:cs typeface="Calibri"/>
                <a:sym typeface="Calibri"/>
              </a:rPr>
              <a:t>Phonological neighbourhood density: “</a:t>
            </a:r>
            <a:r>
              <a:rPr lang="en" sz="1400" i="1">
                <a:solidFill>
                  <a:schemeClr val="dk1"/>
                </a:solidFill>
                <a:latin typeface="Calibri"/>
                <a:ea typeface="Calibri"/>
                <a:cs typeface="Calibri"/>
                <a:sym typeface="Calibri"/>
              </a:rPr>
              <a:t>refers to the number of words that differ from a target word by a single phoneme” </a:t>
            </a:r>
            <a:endParaRPr sz="1400">
              <a:solidFill>
                <a:schemeClr val="dk1"/>
              </a:solidFill>
              <a:latin typeface="Calibri"/>
              <a:ea typeface="Calibri"/>
              <a:cs typeface="Calibri"/>
              <a:sym typeface="Calibri"/>
            </a:endParaRPr>
          </a:p>
          <a:p>
            <a:pPr marL="685800" lvl="1" indent="-139700" algn="l" rtl="0">
              <a:lnSpc>
                <a:spcPct val="90000"/>
              </a:lnSpc>
              <a:spcBef>
                <a:spcPts val="0"/>
              </a:spcBef>
              <a:spcAft>
                <a:spcPts val="0"/>
              </a:spcAft>
              <a:buClr>
                <a:schemeClr val="dk1"/>
              </a:buClr>
              <a:buSzPts val="400"/>
              <a:buChar char="•"/>
            </a:pPr>
            <a:r>
              <a:rPr lang="en" sz="1000" i="1">
                <a:solidFill>
                  <a:schemeClr val="dk1"/>
                </a:solidFill>
                <a:latin typeface="Calibri"/>
                <a:ea typeface="Calibri"/>
                <a:cs typeface="Calibri"/>
                <a:sym typeface="Calibri"/>
              </a:rPr>
              <a:t>ie. cat compared to scat, at, coat, cap </a:t>
            </a:r>
            <a:r>
              <a:rPr lang="en" sz="1000">
                <a:solidFill>
                  <a:schemeClr val="dk1"/>
                </a:solidFill>
                <a:latin typeface="Calibri"/>
                <a:ea typeface="Calibri"/>
                <a:cs typeface="Calibri"/>
                <a:sym typeface="Calibri"/>
              </a:rPr>
              <a:t>(Munson &amp; Soloman, 2004) </a:t>
            </a: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endParaRPr sz="100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 sz="1000">
                <a:solidFill>
                  <a:schemeClr val="dk1"/>
                </a:solidFill>
                <a:latin typeface="Calibri"/>
                <a:ea typeface="Calibri"/>
                <a:cs typeface="Calibri"/>
                <a:sym typeface="Calibri"/>
              </a:rPr>
              <a:t>Do we include? How?</a:t>
            </a:r>
            <a:endParaRPr sz="1000">
              <a:solidFill>
                <a:schemeClr val="dk1"/>
              </a:solidFill>
              <a:latin typeface="Calibri"/>
              <a:ea typeface="Calibri"/>
              <a:cs typeface="Calibri"/>
              <a:sym typeface="Calibri"/>
            </a:endParaRPr>
          </a:p>
          <a:p>
            <a:pPr marL="1143000" lvl="2" indent="-238125" algn="l" rtl="0">
              <a:lnSpc>
                <a:spcPct val="90000"/>
              </a:lnSpc>
              <a:spcBef>
                <a:spcPts val="500"/>
              </a:spcBef>
              <a:spcAft>
                <a:spcPts val="0"/>
              </a:spcAft>
              <a:buClr>
                <a:schemeClr val="dk1"/>
              </a:buClr>
              <a:buSzPts val="2000"/>
              <a:buChar char="•"/>
            </a:pPr>
            <a:r>
              <a:rPr lang="en" sz="2000">
                <a:solidFill>
                  <a:schemeClr val="dk1"/>
                </a:solidFill>
                <a:latin typeface="Calibri"/>
                <a:ea typeface="Calibri"/>
                <a:cs typeface="Calibri"/>
                <a:sym typeface="Calibri"/>
              </a:rPr>
              <a:t>We predict that adaptation in auditory only vs. audio-visual conditions will…(?)</a:t>
            </a:r>
            <a:endParaRPr sz="2000">
              <a:solidFill>
                <a:schemeClr val="dk1"/>
              </a:solidFill>
              <a:latin typeface="Calibri"/>
              <a:ea typeface="Calibri"/>
              <a:cs typeface="Calibri"/>
              <a:sym typeface="Calibri"/>
            </a:endParaRPr>
          </a:p>
          <a:p>
            <a:pPr marL="1600200" lvl="3"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instead of AxB perception tests, compare visual cues of vowel formants(?) of speaker 1’s first utterance vs speaker 2’s first utterance vs speaker 1’s last utterance of target words (audiovisual condition)</a:t>
            </a:r>
            <a:endParaRPr sz="2000">
              <a:solidFill>
                <a:schemeClr val="dk1"/>
              </a:solidFill>
              <a:latin typeface="Calibri"/>
              <a:ea typeface="Calibri"/>
              <a:cs typeface="Calibri"/>
              <a:sym typeface="Calibri"/>
            </a:endParaRPr>
          </a:p>
          <a:p>
            <a:pPr marL="2057400" lvl="4" indent="-241300" algn="l" rtl="0">
              <a:lnSpc>
                <a:spcPct val="90000"/>
              </a:lnSpc>
              <a:spcBef>
                <a:spcPts val="5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Also compare speaker 1’s pre-task utterance vs speaker 2’s utterance vs speaker 1’s post-task utterance (audio-only?)</a:t>
            </a:r>
            <a:endParaRPr sz="2000">
              <a:solidFill>
                <a:schemeClr val="dk1"/>
              </a:solidFill>
              <a:latin typeface="Calibri"/>
              <a:ea typeface="Calibri"/>
              <a:cs typeface="Calibri"/>
              <a:sym typeface="Calibri"/>
            </a:endParaRPr>
          </a:p>
        </p:txBody>
      </p:sp>
      <p:sp>
        <p:nvSpPr>
          <p:cNvPr id="73" name="Google Shape;73;g240e87d40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0e87d40a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chemeClr val="dk1"/>
                </a:solidFill>
                <a:latin typeface="Calibri"/>
                <a:ea typeface="Calibri"/>
                <a:cs typeface="Calibri"/>
                <a:sym typeface="Calibri"/>
              </a:rPr>
              <a:t>Sam</a:t>
            </a:r>
            <a:endParaRPr sz="1200">
              <a:solidFill>
                <a:schemeClr val="dk1"/>
              </a:solidFill>
              <a:latin typeface="Calibri"/>
              <a:ea typeface="Calibri"/>
              <a:cs typeface="Calibri"/>
              <a:sym typeface="Calibri"/>
            </a:endParaRPr>
          </a:p>
          <a:p>
            <a:pPr marL="228600" lvl="0" indent="-190500" algn="l" rtl="0">
              <a:lnSpc>
                <a:spcPct val="90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Stimuli acquired in pre- and post- tasks at the word level, and in both semi-scripted and unscripted natural conversational sentences </a:t>
            </a:r>
            <a:endParaRPr sz="1200">
              <a:solidFill>
                <a:schemeClr val="dk1"/>
              </a:solidFill>
              <a:latin typeface="Calibri"/>
              <a:ea typeface="Calibri"/>
              <a:cs typeface="Calibri"/>
              <a:sym typeface="Calibri"/>
            </a:endParaRPr>
          </a:p>
          <a:p>
            <a:pPr marL="228600" lvl="0" indent="-1905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Stimuli must be: monosyllabic; CVC; high frequency; object (easily visualized); target different vowels; use minimal or pseudo-minimal pairs; be found in a similar consonantal context </a:t>
            </a:r>
            <a:endParaRPr sz="1200">
              <a:solidFill>
                <a:schemeClr val="dk1"/>
              </a:solidFill>
              <a:latin typeface="Calibri"/>
              <a:ea typeface="Calibri"/>
              <a:cs typeface="Calibri"/>
              <a:sym typeface="Calibri"/>
            </a:endParaRPr>
          </a:p>
          <a:p>
            <a:pPr marL="228600" lvl="0" indent="-127000" algn="l" rtl="0">
              <a:lnSpc>
                <a:spcPct val="90000"/>
              </a:lnSpc>
              <a:spcBef>
                <a:spcPts val="10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 phonetic contrasts: tense and lax vowels in minimal or near minimal pairs/monosyllabic nouns</a:t>
            </a:r>
            <a:endParaRPr sz="1200">
              <a:solidFill>
                <a:schemeClr val="dk1"/>
              </a:solidFill>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beet - bill /bit/ (tense) -/bɪl/ (lax)</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“These words contain 2 kinds of vowels, distinctive in both audio and visual data collection” (cite?)</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This stimuli was chosen to meet the above conditions, but also because the vowels chosen are distinctive enough in both audio and visual data</a:t>
            </a:r>
            <a:endParaRPr sz="1200">
              <a:solidFill>
                <a:schemeClr val="dk1"/>
              </a:solidFill>
              <a:highlight>
                <a:schemeClr val="lt1"/>
              </a:highlight>
              <a:latin typeface="Calibri"/>
              <a:ea typeface="Calibri"/>
              <a:cs typeface="Calibri"/>
              <a:sym typeface="Calibri"/>
            </a:endParaRPr>
          </a:p>
          <a:p>
            <a:pPr marL="685800" lvl="1" indent="-190500" algn="l" rtl="0">
              <a:lnSpc>
                <a:spcPct val="90000"/>
              </a:lnSpc>
              <a:spcBef>
                <a:spcPts val="1000"/>
              </a:spcBef>
              <a:spcAft>
                <a:spcPts val="0"/>
              </a:spcAft>
              <a:buClr>
                <a:schemeClr val="dk1"/>
              </a:buClr>
              <a:buSzPts val="1200"/>
              <a:buFont typeface="Calibri"/>
              <a:buChar char="•"/>
            </a:pPr>
            <a:endParaRPr sz="1200">
              <a:solidFill>
                <a:schemeClr val="dk1"/>
              </a:solidFill>
              <a:highlight>
                <a:schemeClr val="lt1"/>
              </a:highlight>
              <a:latin typeface="Calibri"/>
              <a:ea typeface="Calibri"/>
              <a:cs typeface="Calibri"/>
              <a:sym typeface="Calibri"/>
            </a:endParaRPr>
          </a:p>
        </p:txBody>
      </p:sp>
      <p:sp>
        <p:nvSpPr>
          <p:cNvPr id="81" name="Google Shape;81;g240e87d40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afc2c0b5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Janitta</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want to pilot two alternative tasks - both of which encourage natural conversation between participants, but with different levels of structure; both allowing for repetition of stimuli, teamwork, and back-and-forth problem solving through conversation.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Experiment 1 is more controlled vs Experiment 2 is more spontaneous -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88" name="Google Shape;88;g22afc2c0b5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rasutoya.co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16/j.specom.2022.02.002"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doi.org/10.1002/hbm.24364" TargetMode="External"/><Relationship Id="rId4" Type="http://schemas.openxmlformats.org/officeDocument/2006/relationships/hyperlink" Target="http://dx.doi.org/10.1044/1092-4388(2004/07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2" name="Google Shape;62;p14"/>
          <p:cNvPicPr preferRelativeResize="0"/>
          <p:nvPr/>
        </p:nvPicPr>
        <p:blipFill>
          <a:blip>
            <a:alphaModFix amt="89000"/>
          </a:blip>
          <a:stretch>
            <a:fillRect/>
          </a:stretch>
        </p:blipFill>
        <p:spPr>
          <a:xfrm>
            <a:off x="2035352" y="182812"/>
            <a:ext cx="5073300" cy="1174444"/>
          </a:xfrm>
          <a:prstGeom prst="rect">
            <a:avLst/>
          </a:prstGeom>
          <a:noFill/>
          <a:ln>
            <a:noFill/>
          </a:ln>
          <a:effectLst>
            <a:reflection endPos="1000" dist="38100" dir="5400000" fadeDir="5400012" sy="-100000" algn="bl" rotWithShape="0"/>
          </a:effectLst>
        </p:spPr>
      </p:pic>
      <p:sp>
        <p:nvSpPr>
          <p:cNvPr id="5" name="Google Shape;60;p14">
            <a:extLst>
              <a:ext uri="{FF2B5EF4-FFF2-40B4-BE49-F238E27FC236}">
                <a16:creationId xmlns:a16="http://schemas.microsoft.com/office/drawing/2014/main" id="{43152379-1320-62F1-11B1-DEC552B58F36}"/>
              </a:ext>
            </a:extLst>
          </p:cNvPr>
          <p:cNvSpPr txBox="1">
            <a:spLocks noGrp="1"/>
          </p:cNvSpPr>
          <p:nvPr>
            <p:ph type="ctrTitle"/>
          </p:nvPr>
        </p:nvSpPr>
        <p:spPr>
          <a:xfrm>
            <a:off x="311700" y="1738192"/>
            <a:ext cx="8520600" cy="807182"/>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a:buNone/>
            </a:pPr>
            <a:r>
              <a:rPr lang="en" sz="3600" b="1" dirty="0">
                <a:solidFill>
                  <a:srgbClr val="C00000"/>
                </a:solidFill>
              </a:rPr>
              <a:t>WELCOME TO END OF TERM PARTY</a:t>
            </a:r>
            <a:endParaRPr sz="2400" dirty="0">
              <a:solidFill>
                <a:srgbClr val="C00000"/>
              </a:solidFill>
            </a:endParaRPr>
          </a:p>
        </p:txBody>
      </p:sp>
      <p:sp>
        <p:nvSpPr>
          <p:cNvPr id="8" name="Google Shape;61;p14">
            <a:extLst>
              <a:ext uri="{FF2B5EF4-FFF2-40B4-BE49-F238E27FC236}">
                <a16:creationId xmlns:a16="http://schemas.microsoft.com/office/drawing/2014/main" id="{1E5747DC-39D9-1FB5-FA7B-ACAD3220D559}"/>
              </a:ext>
            </a:extLst>
          </p:cNvPr>
          <p:cNvSpPr txBox="1">
            <a:spLocks noGrp="1"/>
          </p:cNvSpPr>
          <p:nvPr>
            <p:ph type="subTitle" idx="1"/>
          </p:nvPr>
        </p:nvSpPr>
        <p:spPr>
          <a:xfrm>
            <a:off x="311700" y="3153507"/>
            <a:ext cx="8520600" cy="1537025"/>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chemeClr val="dk1"/>
              </a:buClr>
              <a:buSzPts val="1800"/>
              <a:buNone/>
            </a:pPr>
            <a:r>
              <a:rPr lang="en" sz="2500" dirty="0"/>
              <a:t>Welcome new members: Chihiro, </a:t>
            </a:r>
            <a:r>
              <a:rPr lang="en" sz="2500" dirty="0" err="1"/>
              <a:t>Jadeyn</a:t>
            </a:r>
            <a:r>
              <a:rPr lang="en" sz="2500" dirty="0"/>
              <a:t>, Morgan, Meagan, Tyne, </a:t>
            </a:r>
            <a:r>
              <a:rPr lang="en" sz="2500" dirty="0" err="1"/>
              <a:t>Fenqi</a:t>
            </a:r>
            <a:r>
              <a:rPr lang="en" sz="2500" dirty="0"/>
              <a:t>, Han</a:t>
            </a:r>
          </a:p>
          <a:p>
            <a:pPr marL="0" lvl="0" indent="0" algn="ctr" rtl="0">
              <a:lnSpc>
                <a:spcPct val="90000"/>
              </a:lnSpc>
              <a:spcBef>
                <a:spcPts val="0"/>
              </a:spcBef>
              <a:spcAft>
                <a:spcPts val="0"/>
              </a:spcAft>
              <a:buClr>
                <a:schemeClr val="dk1"/>
              </a:buClr>
              <a:buSzPts val="1800"/>
              <a:buNone/>
            </a:pPr>
            <a:r>
              <a:rPr lang="en" sz="2500" dirty="0"/>
              <a:t>Welcome back old members: Samantha, Danielle</a:t>
            </a:r>
          </a:p>
          <a:p>
            <a:pPr marL="0" lvl="0" indent="0" algn="ctr" rtl="0">
              <a:lnSpc>
                <a:spcPct val="90000"/>
              </a:lnSpc>
              <a:spcBef>
                <a:spcPts val="0"/>
              </a:spcBef>
              <a:spcAft>
                <a:spcPts val="0"/>
              </a:spcAft>
              <a:buClr>
                <a:schemeClr val="dk1"/>
              </a:buClr>
              <a:buSzPts val="1800"/>
              <a:buNone/>
            </a:pPr>
            <a:r>
              <a:rPr lang="en" sz="2500" dirty="0"/>
              <a:t>See you again: </a:t>
            </a:r>
            <a:r>
              <a:rPr lang="en" sz="2500" dirty="0" err="1"/>
              <a:t>Janitta</a:t>
            </a:r>
            <a:r>
              <a:rPr lang="en" sz="2500" dirty="0"/>
              <a:t>, Samuel</a:t>
            </a:r>
          </a:p>
          <a:p>
            <a:pPr marL="0" lvl="0" indent="0" algn="ctr" rtl="0">
              <a:lnSpc>
                <a:spcPct val="90000"/>
              </a:lnSpc>
              <a:spcBef>
                <a:spcPts val="0"/>
              </a:spcBef>
              <a:spcAft>
                <a:spcPts val="0"/>
              </a:spcAft>
              <a:buClr>
                <a:schemeClr val="dk1"/>
              </a:buClr>
              <a:buSzPts val="1800"/>
              <a:buNone/>
            </a:pPr>
            <a:endParaRPr lang="en" sz="2500" dirty="0"/>
          </a:p>
          <a:p>
            <a:pPr marL="0" lvl="0" indent="0" algn="ctr" rtl="0">
              <a:lnSpc>
                <a:spcPct val="90000"/>
              </a:lnSpc>
              <a:spcBef>
                <a:spcPts val="0"/>
              </a:spcBef>
              <a:spcAft>
                <a:spcPts val="0"/>
              </a:spcAft>
              <a:buClr>
                <a:schemeClr val="dk1"/>
              </a:buClr>
              <a:buSzPts val="1800"/>
              <a:buNone/>
            </a:pPr>
            <a:r>
              <a:rPr lang="en" sz="1900" dirty="0"/>
              <a:t>Simon Fraser University</a:t>
            </a:r>
            <a:endParaRPr sz="1900" dirty="0"/>
          </a:p>
          <a:p>
            <a:pPr marL="0" lvl="0" indent="0" algn="ctr" rtl="0">
              <a:lnSpc>
                <a:spcPct val="90000"/>
              </a:lnSpc>
              <a:spcBef>
                <a:spcPts val="0"/>
              </a:spcBef>
              <a:spcAft>
                <a:spcPts val="0"/>
              </a:spcAft>
              <a:buClr>
                <a:schemeClr val="dk1"/>
              </a:buClr>
              <a:buSzPts val="1800"/>
              <a:buNone/>
            </a:pPr>
            <a:r>
              <a:rPr lang="en" sz="1900" dirty="0"/>
              <a:t>Summer 2023</a:t>
            </a: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71563" y="3546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Experiment overview </a:t>
            </a:r>
            <a:endParaRPr b="1"/>
          </a:p>
        </p:txBody>
      </p:sp>
      <p:pic>
        <p:nvPicPr>
          <p:cNvPr id="91" name="Google Shape;91;p18"/>
          <p:cNvPicPr preferRelativeResize="0"/>
          <p:nvPr/>
        </p:nvPicPr>
        <p:blipFill>
          <a:blip>
            <a:alphaModFix/>
          </a:blip>
          <a:stretch>
            <a:fillRect/>
          </a:stretch>
        </p:blipFill>
        <p:spPr>
          <a:xfrm>
            <a:off x="582307" y="2245899"/>
            <a:ext cx="7886701" cy="1808651"/>
          </a:xfrm>
          <a:prstGeom prst="rect">
            <a:avLst/>
          </a:prstGeom>
          <a:noFill/>
          <a:ln>
            <a:noFill/>
          </a:ln>
        </p:spPr>
      </p:pic>
      <p:sp>
        <p:nvSpPr>
          <p:cNvPr id="92" name="Google Shape;92;p18"/>
          <p:cNvSpPr txBox="1"/>
          <p:nvPr/>
        </p:nvSpPr>
        <p:spPr>
          <a:xfrm>
            <a:off x="582307" y="3644750"/>
            <a:ext cx="7734000" cy="16392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0"/>
              </a:spcAft>
              <a:buClr>
                <a:schemeClr val="dk1"/>
              </a:buClr>
              <a:buSzPts val="800"/>
              <a:buFont typeface="Arial"/>
              <a:buNone/>
            </a:pPr>
            <a:endParaRPr sz="1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800"/>
              <a:buFont typeface="Arial"/>
              <a:buNone/>
            </a:pPr>
            <a:r>
              <a:rPr lang="en" sz="1400" dirty="0">
                <a:solidFill>
                  <a:schemeClr val="dk1"/>
                </a:solidFill>
                <a:latin typeface="Calibri"/>
                <a:ea typeface="Calibri"/>
                <a:cs typeface="Calibri"/>
                <a:sym typeface="Calibri"/>
              </a:rPr>
              <a:t>Why two different experimental tasks?  </a:t>
            </a:r>
            <a:endParaRPr sz="1400" dirty="0">
              <a:solidFill>
                <a:schemeClr val="dk1"/>
              </a:solidFill>
              <a:latin typeface="Calibri"/>
              <a:ea typeface="Calibri"/>
              <a:cs typeface="Calibri"/>
              <a:sym typeface="Calibri"/>
            </a:endParaRPr>
          </a:p>
          <a:p>
            <a:pPr marL="342900" lvl="0" indent="-254000" algn="l" rtl="0">
              <a:lnSpc>
                <a:spcPct val="115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Encourage </a:t>
            </a:r>
            <a:r>
              <a:rPr lang="en" sz="1400" b="1" dirty="0">
                <a:solidFill>
                  <a:schemeClr val="dk1"/>
                </a:solidFill>
                <a:latin typeface="Calibri"/>
                <a:ea typeface="Calibri"/>
                <a:cs typeface="Calibri"/>
                <a:sym typeface="Calibri"/>
              </a:rPr>
              <a:t>natural</a:t>
            </a:r>
            <a:r>
              <a:rPr lang="en" sz="1400" dirty="0">
                <a:solidFill>
                  <a:schemeClr val="dk1"/>
                </a:solidFill>
                <a:latin typeface="Calibri"/>
                <a:ea typeface="Calibri"/>
                <a:cs typeface="Calibri"/>
                <a:sym typeface="Calibri"/>
              </a:rPr>
              <a:t> conversation with different levels of structure</a:t>
            </a:r>
            <a:endParaRPr sz="1400" dirty="0">
              <a:solidFill>
                <a:schemeClr val="dk1"/>
              </a:solidFill>
              <a:latin typeface="Calibri"/>
              <a:ea typeface="Calibri"/>
              <a:cs typeface="Calibri"/>
              <a:sym typeface="Calibri"/>
            </a:endParaRPr>
          </a:p>
          <a:p>
            <a:pPr marL="342900" lvl="0" indent="-254000" algn="l" rtl="0">
              <a:lnSpc>
                <a:spcPct val="115000"/>
              </a:lnSpc>
              <a:spcBef>
                <a:spcPts val="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Allow for </a:t>
            </a:r>
            <a:r>
              <a:rPr lang="en" sz="1400" b="1" dirty="0">
                <a:solidFill>
                  <a:schemeClr val="dk1"/>
                </a:solidFill>
                <a:latin typeface="Calibri"/>
                <a:ea typeface="Calibri"/>
                <a:cs typeface="Calibri"/>
                <a:sym typeface="Calibri"/>
              </a:rPr>
              <a:t>repetition of stimuli,</a:t>
            </a:r>
            <a:r>
              <a:rPr lang="en" sz="1400" dirty="0">
                <a:solidFill>
                  <a:schemeClr val="dk1"/>
                </a:solidFill>
                <a:latin typeface="Calibri"/>
                <a:ea typeface="Calibri"/>
                <a:cs typeface="Calibri"/>
                <a:sym typeface="Calibri"/>
              </a:rPr>
              <a:t> </a:t>
            </a:r>
            <a:r>
              <a:rPr lang="en" sz="1400" b="1" dirty="0">
                <a:solidFill>
                  <a:schemeClr val="dk1"/>
                </a:solidFill>
                <a:latin typeface="Calibri"/>
                <a:ea typeface="Calibri"/>
                <a:cs typeface="Calibri"/>
                <a:sym typeface="Calibri"/>
              </a:rPr>
              <a:t>collaboration between participants, </a:t>
            </a:r>
            <a:r>
              <a:rPr lang="en" sz="1400" dirty="0">
                <a:solidFill>
                  <a:schemeClr val="dk1"/>
                </a:solidFill>
                <a:latin typeface="Calibri"/>
                <a:ea typeface="Calibri"/>
                <a:cs typeface="Calibri"/>
                <a:sym typeface="Calibri"/>
              </a:rPr>
              <a:t>and </a:t>
            </a:r>
            <a:r>
              <a:rPr lang="en" sz="1400" b="1" dirty="0">
                <a:solidFill>
                  <a:schemeClr val="dk1"/>
                </a:solidFill>
                <a:latin typeface="Calibri"/>
                <a:ea typeface="Calibri"/>
                <a:cs typeface="Calibri"/>
                <a:sym typeface="Calibri"/>
              </a:rPr>
              <a:t>back-and-forth problem-solving </a:t>
            </a:r>
            <a:r>
              <a:rPr lang="en" sz="1400" dirty="0">
                <a:solidFill>
                  <a:schemeClr val="dk1"/>
                </a:solidFill>
                <a:latin typeface="Calibri"/>
                <a:ea typeface="Calibri"/>
                <a:cs typeface="Calibri"/>
                <a:sym typeface="Calibri"/>
              </a:rPr>
              <a:t>through conversation</a:t>
            </a:r>
            <a:endParaRPr sz="1700" dirty="0">
              <a:latin typeface="Calibri"/>
              <a:ea typeface="Calibri"/>
              <a:cs typeface="Calibri"/>
              <a:sym typeface="Calibri"/>
            </a:endParaRPr>
          </a:p>
          <a:p>
            <a:pPr marL="0" lvl="0" indent="0" algn="l" rtl="0">
              <a:spcBef>
                <a:spcPts val="0"/>
              </a:spcBef>
              <a:spcAft>
                <a:spcPts val="0"/>
              </a:spcAft>
              <a:buNone/>
            </a:pPr>
            <a:endParaRPr sz="1700" dirty="0">
              <a:latin typeface="Calibri"/>
              <a:ea typeface="Calibri"/>
              <a:cs typeface="Calibri"/>
              <a:sym typeface="Calibri"/>
            </a:endParaRPr>
          </a:p>
        </p:txBody>
      </p:sp>
      <p:pic>
        <p:nvPicPr>
          <p:cNvPr id="93" name="Google Shape;93;p18"/>
          <p:cNvPicPr preferRelativeResize="0"/>
          <p:nvPr/>
        </p:nvPicPr>
        <p:blipFill>
          <a:blip>
            <a:alphaModFix/>
          </a:blip>
          <a:stretch>
            <a:fillRect/>
          </a:stretch>
        </p:blipFill>
        <p:spPr>
          <a:xfrm>
            <a:off x="95275" y="4464350"/>
            <a:ext cx="704425" cy="576825"/>
          </a:xfrm>
          <a:prstGeom prst="rect">
            <a:avLst/>
          </a:prstGeom>
          <a:noFill/>
          <a:ln>
            <a:noFill/>
          </a:ln>
        </p:spPr>
      </p:pic>
      <p:sp>
        <p:nvSpPr>
          <p:cNvPr id="2" name="Google Shape;77;p16">
            <a:extLst>
              <a:ext uri="{FF2B5EF4-FFF2-40B4-BE49-F238E27FC236}">
                <a16:creationId xmlns:a16="http://schemas.microsoft.com/office/drawing/2014/main" id="{EABDB62A-9087-EF80-D0E2-C0B90BFA25FB}"/>
              </a:ext>
            </a:extLst>
          </p:cNvPr>
          <p:cNvSpPr txBox="1"/>
          <p:nvPr/>
        </p:nvSpPr>
        <p:spPr>
          <a:xfrm>
            <a:off x="471563" y="978233"/>
            <a:ext cx="8139623" cy="2049782"/>
          </a:xfrm>
          <a:prstGeom prst="rect">
            <a:avLst/>
          </a:prstGeom>
          <a:noFill/>
          <a:ln>
            <a:noFill/>
          </a:ln>
        </p:spPr>
        <p:txBody>
          <a:bodyPr spcFirstLastPara="1" wrap="square" lIns="68575" tIns="68575" rIns="68575" bIns="68575" anchor="t" anchorCtr="0">
            <a:spAutoFit/>
          </a:bodyPr>
          <a:lstStyle/>
          <a:p>
            <a:pPr marL="342900" lvl="0" indent="-254000">
              <a:lnSpc>
                <a:spcPct val="115000"/>
              </a:lnSpc>
              <a:buClr>
                <a:schemeClr val="dk1"/>
              </a:buClr>
              <a:buSzPts val="1400"/>
              <a:buFont typeface="Calibri"/>
              <a:buChar char="●"/>
            </a:pPr>
            <a:r>
              <a:rPr lang="en" sz="1800" b="1" dirty="0">
                <a:solidFill>
                  <a:schemeClr val="dk1"/>
                </a:solidFill>
                <a:latin typeface="Arial" panose="020B0604020202020204" pitchFamily="34" charset="0"/>
                <a:ea typeface="Calibri"/>
                <a:cs typeface="Arial" panose="020B0604020202020204" pitchFamily="34" charset="0"/>
                <a:sym typeface="Calibri"/>
              </a:rPr>
              <a:t>Examine adaptation between a “flapper” and a “non-flapper”</a:t>
            </a:r>
            <a:endParaRPr lang="en" sz="1800" dirty="0">
              <a:solidFill>
                <a:schemeClr val="dk1"/>
              </a:solidFill>
              <a:latin typeface="Arial" panose="020B0604020202020204" pitchFamily="34" charset="0"/>
              <a:ea typeface="Calibri"/>
              <a:cs typeface="Arial" panose="020B0604020202020204" pitchFamily="34" charset="0"/>
              <a:sym typeface="Calibri"/>
            </a:endParaRPr>
          </a:p>
          <a:p>
            <a:pPr marL="342900" lvl="0" indent="-254000" algn="l" rtl="0">
              <a:lnSpc>
                <a:spcPct val="115000"/>
              </a:lnSpc>
              <a:spcBef>
                <a:spcPts val="0"/>
              </a:spcBef>
              <a:spcAft>
                <a:spcPts val="0"/>
              </a:spcAft>
              <a:buClr>
                <a:schemeClr val="dk1"/>
              </a:buClr>
              <a:buSzPts val="1400"/>
              <a:buFont typeface="Calibri"/>
              <a:buChar char="●"/>
            </a:pPr>
            <a:r>
              <a:rPr lang="en" sz="1800" dirty="0">
                <a:solidFill>
                  <a:schemeClr val="dk1"/>
                </a:solidFill>
                <a:latin typeface="Arial" panose="020B0604020202020204" pitchFamily="34" charset="0"/>
                <a:ea typeface="Calibri"/>
                <a:cs typeface="Arial" panose="020B0604020202020204" pitchFamily="34" charset="0"/>
                <a:sym typeface="Calibri"/>
              </a:rPr>
              <a:t>Natural conversation through two game-like tasks:</a:t>
            </a:r>
          </a:p>
          <a:p>
            <a:pPr marL="88900" lvl="5">
              <a:lnSpc>
                <a:spcPct val="115000"/>
              </a:lnSpc>
              <a:buClr>
                <a:schemeClr val="dk1"/>
              </a:buClr>
              <a:buSzPts val="1400"/>
            </a:pPr>
            <a:r>
              <a:rPr lang="en" sz="1800" dirty="0">
                <a:solidFill>
                  <a:schemeClr val="dk1"/>
                </a:solidFill>
                <a:latin typeface="Arial" panose="020B0604020202020204" pitchFamily="34" charset="0"/>
                <a:ea typeface="Calibri"/>
                <a:cs typeface="Arial" panose="020B0604020202020204" pitchFamily="34" charset="0"/>
                <a:sym typeface="Calibri"/>
              </a:rPr>
              <a:t>    - Guess what card game and </a:t>
            </a:r>
            <a:r>
              <a:rPr lang="en" sz="1800" dirty="0" err="1">
                <a:solidFill>
                  <a:schemeClr val="dk1"/>
                </a:solidFill>
                <a:latin typeface="Arial" panose="020B0604020202020204" pitchFamily="34" charset="0"/>
                <a:ea typeface="Calibri"/>
                <a:cs typeface="Arial" panose="020B0604020202020204" pitchFamily="34" charset="0"/>
                <a:sym typeface="Calibri"/>
              </a:rPr>
              <a:t>Diapix</a:t>
            </a:r>
            <a:r>
              <a:rPr lang="en" sz="1800" dirty="0">
                <a:solidFill>
                  <a:schemeClr val="dk1"/>
                </a:solidFill>
                <a:latin typeface="Arial" panose="020B0604020202020204" pitchFamily="34" charset="0"/>
                <a:ea typeface="Calibri"/>
                <a:cs typeface="Arial" panose="020B0604020202020204" pitchFamily="34" charset="0"/>
                <a:sym typeface="Calibri"/>
              </a:rPr>
              <a:t>  </a:t>
            </a:r>
          </a:p>
          <a:p>
            <a:pPr marL="88900" lvl="5">
              <a:lnSpc>
                <a:spcPct val="115000"/>
              </a:lnSpc>
              <a:buClr>
                <a:schemeClr val="dk1"/>
              </a:buClr>
              <a:buSzPts val="1400"/>
            </a:pPr>
            <a:r>
              <a:rPr lang="en" sz="1800" dirty="0">
                <a:solidFill>
                  <a:schemeClr val="dk1"/>
                </a:solidFill>
                <a:latin typeface="Arial" panose="020B0604020202020204" pitchFamily="34" charset="0"/>
                <a:ea typeface="Calibri"/>
                <a:cs typeface="Arial" panose="020B0604020202020204" pitchFamily="34" charset="0"/>
                <a:sym typeface="Calibri"/>
              </a:rPr>
              <a:t>    - involving collaborative problem solving and repetition of target stimuli	</a:t>
            </a:r>
          </a:p>
          <a:p>
            <a:pPr marL="342900" lvl="2" indent="-254000">
              <a:lnSpc>
                <a:spcPct val="115000"/>
              </a:lnSpc>
              <a:buClr>
                <a:schemeClr val="dk1"/>
              </a:buClr>
              <a:buSzPts val="1400"/>
              <a:buFont typeface="Calibri"/>
              <a:buChar char="●"/>
            </a:pPr>
            <a:endParaRPr sz="1800" dirty="0">
              <a:latin typeface="Arial" panose="020B0604020202020204" pitchFamily="34" charset="0"/>
              <a:ea typeface="Calibri"/>
              <a:cs typeface="Arial" panose="020B0604020202020204" pitchFamily="34" charset="0"/>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Stimuli</a:t>
            </a:r>
            <a:endParaRPr b="1"/>
          </a:p>
        </p:txBody>
      </p:sp>
      <p:sp>
        <p:nvSpPr>
          <p:cNvPr id="99" name="Google Shape;99;p19"/>
          <p:cNvSpPr txBox="1">
            <a:spLocks noGrp="1"/>
          </p:cNvSpPr>
          <p:nvPr>
            <p:ph type="body" idx="1"/>
          </p:nvPr>
        </p:nvSpPr>
        <p:spPr>
          <a:xfrm>
            <a:off x="799700" y="836992"/>
            <a:ext cx="7977888" cy="4101125"/>
          </a:xfrm>
          <a:prstGeom prst="rect">
            <a:avLst/>
          </a:prstGeom>
          <a:noFill/>
          <a:ln>
            <a:noFill/>
          </a:ln>
        </p:spPr>
        <p:txBody>
          <a:bodyPr spcFirstLastPara="1" wrap="square" lIns="68575" tIns="34275" rIns="68575" bIns="34275" anchor="t" anchorCtr="0">
            <a:noAutofit/>
          </a:bodyPr>
          <a:lstStyle/>
          <a:p>
            <a:pPr marL="177800" lvl="0" indent="-184150" algn="l" rtl="0">
              <a:spcBef>
                <a:spcPts val="800"/>
              </a:spcBef>
              <a:spcAft>
                <a:spcPts val="0"/>
              </a:spcAft>
              <a:buSzPts val="1500"/>
              <a:buFont typeface="Calibri"/>
              <a:buChar char="●"/>
            </a:pPr>
            <a:r>
              <a:rPr lang="en" dirty="0">
                <a:solidFill>
                  <a:schemeClr val="dk1"/>
                </a:solidFill>
              </a:rPr>
              <a:t>Acquired in </a:t>
            </a:r>
            <a:endParaRPr dirty="0">
              <a:solidFill>
                <a:schemeClr val="dk1"/>
              </a:solidFill>
            </a:endParaRPr>
          </a:p>
          <a:p>
            <a:pPr marL="520700" lvl="1" indent="-184150" algn="l" rtl="0">
              <a:spcBef>
                <a:spcPts val="1200"/>
              </a:spcBef>
              <a:spcAft>
                <a:spcPts val="0"/>
              </a:spcAft>
              <a:buSzPts val="1500"/>
              <a:buFont typeface="Calibri"/>
              <a:buChar char="○"/>
            </a:pPr>
            <a:r>
              <a:rPr lang="en" sz="1800" dirty="0">
                <a:solidFill>
                  <a:schemeClr val="dk1"/>
                </a:solidFill>
              </a:rPr>
              <a:t>Pre- and post-tasks at the word level </a:t>
            </a:r>
            <a:endParaRPr sz="1800" dirty="0">
              <a:solidFill>
                <a:schemeClr val="dk1"/>
              </a:solidFill>
            </a:endParaRPr>
          </a:p>
          <a:p>
            <a:pPr marL="520700" lvl="1" indent="-184150" algn="l" rtl="0">
              <a:spcBef>
                <a:spcPts val="1200"/>
              </a:spcBef>
              <a:spcAft>
                <a:spcPts val="0"/>
              </a:spcAft>
              <a:buSzPts val="1500"/>
              <a:buFont typeface="Calibri"/>
              <a:buChar char="○"/>
            </a:pPr>
            <a:r>
              <a:rPr lang="en" sz="1800" dirty="0">
                <a:solidFill>
                  <a:schemeClr val="dk1"/>
                </a:solidFill>
              </a:rPr>
              <a:t>Both </a:t>
            </a:r>
            <a:r>
              <a:rPr lang="en" sz="1800" b="1" dirty="0">
                <a:solidFill>
                  <a:schemeClr val="dk1"/>
                </a:solidFill>
              </a:rPr>
              <a:t>semi-scripted </a:t>
            </a:r>
            <a:r>
              <a:rPr lang="en" sz="1800" dirty="0">
                <a:solidFill>
                  <a:schemeClr val="dk1"/>
                </a:solidFill>
              </a:rPr>
              <a:t>and </a:t>
            </a:r>
            <a:r>
              <a:rPr lang="en" sz="1800" b="1" dirty="0">
                <a:solidFill>
                  <a:schemeClr val="dk1"/>
                </a:solidFill>
              </a:rPr>
              <a:t>unscripted </a:t>
            </a:r>
            <a:r>
              <a:rPr lang="en" sz="1800" dirty="0">
                <a:solidFill>
                  <a:schemeClr val="dk1"/>
                </a:solidFill>
              </a:rPr>
              <a:t>natural conversational sentences </a:t>
            </a:r>
            <a:endParaRPr sz="1800" dirty="0">
              <a:solidFill>
                <a:schemeClr val="dk1"/>
              </a:solidFill>
            </a:endParaRPr>
          </a:p>
          <a:p>
            <a:pPr marL="177800" lvl="0" indent="-184150" algn="l" rtl="0">
              <a:lnSpc>
                <a:spcPct val="115000"/>
              </a:lnSpc>
              <a:spcBef>
                <a:spcPts val="1200"/>
              </a:spcBef>
              <a:spcAft>
                <a:spcPts val="0"/>
              </a:spcAft>
              <a:buSzPts val="1500"/>
              <a:buFont typeface="Calibri"/>
              <a:buChar char="●"/>
            </a:pPr>
            <a:r>
              <a:rPr lang="en" dirty="0">
                <a:solidFill>
                  <a:schemeClr val="dk1"/>
                </a:solidFill>
              </a:rPr>
              <a:t>Criteria: </a:t>
            </a:r>
            <a:endParaRPr dirty="0">
              <a:solidFill>
                <a:schemeClr val="dk1"/>
              </a:solidFill>
            </a:endParaRPr>
          </a:p>
          <a:p>
            <a:pPr marL="520700" lvl="1" indent="-184150" algn="l" rtl="0">
              <a:lnSpc>
                <a:spcPct val="115000"/>
              </a:lnSpc>
              <a:spcBef>
                <a:spcPts val="0"/>
              </a:spcBef>
              <a:spcAft>
                <a:spcPts val="0"/>
              </a:spcAft>
              <a:buSzPts val="1500"/>
              <a:buFont typeface="Calibri"/>
              <a:buChar char="○"/>
            </a:pPr>
            <a:r>
              <a:rPr lang="en" sz="1800" dirty="0">
                <a:solidFill>
                  <a:schemeClr val="dk1"/>
                </a:solidFill>
              </a:rPr>
              <a:t>Must be </a:t>
            </a:r>
            <a:r>
              <a:rPr lang="en" sz="1800" b="1" dirty="0">
                <a:solidFill>
                  <a:schemeClr val="dk1"/>
                </a:solidFill>
              </a:rPr>
              <a:t>monosyllabic</a:t>
            </a:r>
            <a:r>
              <a:rPr lang="en" sz="1800" dirty="0">
                <a:solidFill>
                  <a:schemeClr val="dk1"/>
                </a:solidFill>
              </a:rPr>
              <a:t>; </a:t>
            </a:r>
            <a:r>
              <a:rPr lang="en" sz="1800" b="1" dirty="0">
                <a:solidFill>
                  <a:schemeClr val="dk1"/>
                </a:solidFill>
              </a:rPr>
              <a:t>CVC</a:t>
            </a:r>
            <a:r>
              <a:rPr lang="en" sz="1800" dirty="0">
                <a:solidFill>
                  <a:schemeClr val="dk1"/>
                </a:solidFill>
              </a:rPr>
              <a:t>; </a:t>
            </a:r>
            <a:r>
              <a:rPr lang="en" sz="1800" b="1" dirty="0">
                <a:solidFill>
                  <a:schemeClr val="dk1"/>
                </a:solidFill>
              </a:rPr>
              <a:t>high frequency </a:t>
            </a:r>
            <a:r>
              <a:rPr lang="en" sz="1800" dirty="0">
                <a:solidFill>
                  <a:schemeClr val="dk1"/>
                </a:solidFill>
              </a:rPr>
              <a:t>(target)</a:t>
            </a:r>
            <a:r>
              <a:rPr lang="en" sz="1800" b="1" dirty="0">
                <a:solidFill>
                  <a:schemeClr val="dk1"/>
                </a:solidFill>
              </a:rPr>
              <a:t> </a:t>
            </a:r>
            <a:r>
              <a:rPr lang="en" sz="1800" dirty="0">
                <a:solidFill>
                  <a:schemeClr val="dk1"/>
                </a:solidFill>
              </a:rPr>
              <a:t>and low frequency (non-target); object (</a:t>
            </a:r>
            <a:r>
              <a:rPr lang="en" sz="1800" b="1" dirty="0">
                <a:solidFill>
                  <a:schemeClr val="dk1"/>
                </a:solidFill>
              </a:rPr>
              <a:t>easily visualized</a:t>
            </a:r>
            <a:r>
              <a:rPr lang="en" sz="1800" dirty="0">
                <a:solidFill>
                  <a:schemeClr val="dk1"/>
                </a:solidFill>
              </a:rPr>
              <a:t>)</a:t>
            </a:r>
            <a:endParaRPr sz="1800" dirty="0">
              <a:solidFill>
                <a:schemeClr val="dk1"/>
              </a:solidFill>
            </a:endParaRPr>
          </a:p>
          <a:p>
            <a:pPr marL="520700" lvl="1" indent="-184150" algn="l" rtl="0">
              <a:lnSpc>
                <a:spcPct val="115000"/>
              </a:lnSpc>
              <a:spcBef>
                <a:spcPts val="0"/>
              </a:spcBef>
              <a:spcAft>
                <a:spcPts val="0"/>
              </a:spcAft>
              <a:buSzPts val="1500"/>
              <a:buFont typeface="Calibri"/>
              <a:buChar char="○"/>
            </a:pPr>
            <a:r>
              <a:rPr lang="en" sz="1800" dirty="0">
                <a:solidFill>
                  <a:schemeClr val="dk1"/>
                </a:solidFill>
              </a:rPr>
              <a:t>Target different vowels; use </a:t>
            </a:r>
            <a:r>
              <a:rPr lang="en" sz="1800" b="1" dirty="0">
                <a:solidFill>
                  <a:schemeClr val="dk1"/>
                </a:solidFill>
              </a:rPr>
              <a:t>minimal or pseudo-minimal pairs</a:t>
            </a:r>
            <a:r>
              <a:rPr lang="en" sz="1800" dirty="0">
                <a:solidFill>
                  <a:schemeClr val="dk1"/>
                </a:solidFill>
              </a:rPr>
              <a:t>; be found in a similar consonantal context </a:t>
            </a:r>
            <a:endParaRPr sz="1800" dirty="0">
              <a:solidFill>
                <a:schemeClr val="dk1"/>
              </a:solidFill>
            </a:endParaRPr>
          </a:p>
          <a:p>
            <a:pPr marL="520700" lvl="1" indent="-184150" algn="l" rtl="0">
              <a:lnSpc>
                <a:spcPct val="90000"/>
              </a:lnSpc>
              <a:spcBef>
                <a:spcPts val="800"/>
              </a:spcBef>
              <a:spcAft>
                <a:spcPts val="0"/>
              </a:spcAft>
              <a:buSzPts val="1500"/>
              <a:buFont typeface="Calibri"/>
              <a:buChar char="○"/>
            </a:pPr>
            <a:r>
              <a:rPr lang="en" sz="1800" dirty="0">
                <a:solidFill>
                  <a:schemeClr val="dk1"/>
                </a:solidFill>
              </a:rPr>
              <a:t>Specific phonetic contrasts: </a:t>
            </a:r>
            <a:r>
              <a:rPr lang="en" sz="1800" b="1" dirty="0">
                <a:solidFill>
                  <a:schemeClr val="dk1"/>
                </a:solidFill>
              </a:rPr>
              <a:t>flapping</a:t>
            </a:r>
            <a:r>
              <a:rPr lang="en" sz="1800" dirty="0">
                <a:solidFill>
                  <a:schemeClr val="dk1"/>
                </a:solidFill>
              </a:rPr>
              <a:t> (t/d contrast) in minimal or near minimal pairs/monosyllabic nouns</a:t>
            </a:r>
            <a:endParaRPr sz="1800" dirty="0">
              <a:solidFill>
                <a:schemeClr val="dk1"/>
              </a:solidFill>
            </a:endParaRPr>
          </a:p>
          <a:p>
            <a:pPr marL="177800" lvl="0" indent="-184150" algn="l" rtl="0">
              <a:lnSpc>
                <a:spcPct val="90000"/>
              </a:lnSpc>
              <a:spcBef>
                <a:spcPts val="1200"/>
              </a:spcBef>
              <a:spcAft>
                <a:spcPts val="1200"/>
              </a:spcAft>
              <a:buSzPts val="1500"/>
              <a:buChar char="●"/>
            </a:pPr>
            <a:r>
              <a:rPr lang="en" dirty="0">
                <a:solidFill>
                  <a:schemeClr val="dk1"/>
                </a:solidFill>
              </a:rPr>
              <a:t>Visual stimuli is created using online resource </a:t>
            </a:r>
            <a:r>
              <a:rPr lang="en" dirty="0" err="1">
                <a:solidFill>
                  <a:schemeClr val="dk1"/>
                </a:solidFill>
              </a:rPr>
              <a:t>Irasutoya</a:t>
            </a:r>
            <a:r>
              <a:rPr lang="en" dirty="0">
                <a:solidFill>
                  <a:schemeClr val="dk1"/>
                </a:solidFill>
              </a:rPr>
              <a:t> (</a:t>
            </a:r>
            <a:r>
              <a:rPr lang="en" b="1" u="sng" dirty="0">
                <a:solidFill>
                  <a:schemeClr val="dk1"/>
                </a:solidFill>
                <a:hlinkClick r:id="rId3">
                  <a:extLst>
                    <a:ext uri="{A12FA001-AC4F-418D-AE19-62706E023703}">
                      <ahyp:hlinkClr xmlns:ahyp="http://schemas.microsoft.com/office/drawing/2018/hyperlinkcolor" val="tx"/>
                    </a:ext>
                  </a:extLst>
                </a:hlinkClick>
              </a:rPr>
              <a:t>https://www.irasutoya.com/</a:t>
            </a:r>
            <a:r>
              <a:rPr lang="en" b="1" dirty="0">
                <a:solidFill>
                  <a:schemeClr val="dk1"/>
                </a:solidFill>
              </a:rPr>
              <a:t>) </a:t>
            </a:r>
            <a:r>
              <a:rPr lang="en" dirty="0">
                <a:solidFill>
                  <a:schemeClr val="dk1"/>
                </a:solidFill>
              </a:rPr>
              <a:t>and Canva (</a:t>
            </a:r>
            <a:r>
              <a:rPr lang="en" b="1" dirty="0">
                <a:solidFill>
                  <a:schemeClr val="dk1"/>
                </a:solidFill>
              </a:rPr>
              <a:t>https://</a:t>
            </a:r>
            <a:r>
              <a:rPr lang="en" b="1" dirty="0" err="1">
                <a:solidFill>
                  <a:schemeClr val="dk1"/>
                </a:solidFill>
              </a:rPr>
              <a:t>www.canva.com</a:t>
            </a:r>
            <a:r>
              <a:rPr lang="en" dirty="0">
                <a:solidFill>
                  <a:schemeClr val="dk1"/>
                </a:solidFill>
              </a:rPr>
              <a:t>)</a:t>
            </a:r>
            <a:endParaRPr dirty="0">
              <a:solidFill>
                <a:schemeClr val="dk1"/>
              </a:solidFill>
            </a:endParaRPr>
          </a:p>
        </p:txBody>
      </p:sp>
      <p:pic>
        <p:nvPicPr>
          <p:cNvPr id="100" name="Google Shape;100;p19"/>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Current Stimuli List - 7 Flapping Pairs</a:t>
            </a:r>
            <a:endParaRPr b="1"/>
          </a:p>
        </p:txBody>
      </p:sp>
      <p:sp>
        <p:nvSpPr>
          <p:cNvPr id="106" name="Google Shape;106;p20"/>
          <p:cNvSpPr txBox="1">
            <a:spLocks noGrp="1"/>
          </p:cNvSpPr>
          <p:nvPr>
            <p:ph type="body" idx="1"/>
          </p:nvPr>
        </p:nvSpPr>
        <p:spPr>
          <a:xfrm>
            <a:off x="311700" y="1152475"/>
            <a:ext cx="4714200" cy="3312000"/>
          </a:xfrm>
          <a:prstGeom prst="rect">
            <a:avLst/>
          </a:prstGeom>
        </p:spPr>
        <p:txBody>
          <a:bodyPr spcFirstLastPara="1" wrap="square" lIns="91425" tIns="91425" rIns="91425" bIns="91425" anchor="t" anchorCtr="0">
            <a:normAutofit fontScale="92500" lnSpcReduction="20000"/>
          </a:bodyPr>
          <a:lstStyle/>
          <a:p>
            <a:pPr marL="457200" lvl="0" indent="-336550" algn="l" rtl="0">
              <a:lnSpc>
                <a:spcPct val="150000"/>
              </a:lnSpc>
              <a:spcBef>
                <a:spcPts val="0"/>
              </a:spcBef>
              <a:spcAft>
                <a:spcPts val="0"/>
              </a:spcAft>
              <a:buClr>
                <a:schemeClr val="dk1"/>
              </a:buClr>
              <a:buSzPct val="100000"/>
              <a:buChar char="●"/>
            </a:pPr>
            <a:r>
              <a:rPr lang="en" sz="2000" b="1" dirty="0">
                <a:solidFill>
                  <a:schemeClr val="dk1"/>
                </a:solidFill>
                <a:highlight>
                  <a:srgbClr val="FFFFFF"/>
                </a:highlight>
              </a:rPr>
              <a:t>Focused on a t/d contrast:</a:t>
            </a:r>
            <a:endParaRPr sz="2000" b="1"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Batter / </a:t>
            </a:r>
            <a:r>
              <a:rPr lang="en" sz="2000" dirty="0" err="1">
                <a:solidFill>
                  <a:schemeClr val="dk1"/>
                </a:solidFill>
              </a:rPr>
              <a:t>Badder</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Butter / Budder</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Latter / Ladder</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err="1">
                <a:solidFill>
                  <a:schemeClr val="dk1"/>
                </a:solidFill>
              </a:rPr>
              <a:t>Litre</a:t>
            </a:r>
            <a:r>
              <a:rPr lang="en" sz="2000" dirty="0">
                <a:solidFill>
                  <a:schemeClr val="dk1"/>
                </a:solidFill>
              </a:rPr>
              <a:t> / Leader</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Metal / Medal</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Petal / Pedal</a:t>
            </a:r>
            <a:endParaRPr sz="2000" dirty="0">
              <a:solidFill>
                <a:schemeClr val="dk1"/>
              </a:solidFill>
            </a:endParaRPr>
          </a:p>
          <a:p>
            <a:pPr marL="914400" lvl="1" indent="-336550" algn="l" rtl="0">
              <a:lnSpc>
                <a:spcPct val="150000"/>
              </a:lnSpc>
              <a:spcBef>
                <a:spcPts val="0"/>
              </a:spcBef>
              <a:spcAft>
                <a:spcPts val="0"/>
              </a:spcAft>
              <a:buClr>
                <a:schemeClr val="dk1"/>
              </a:buClr>
              <a:buSzPct val="100000"/>
              <a:buChar char="○"/>
            </a:pPr>
            <a:r>
              <a:rPr lang="en" sz="2000" dirty="0">
                <a:solidFill>
                  <a:schemeClr val="dk1"/>
                </a:solidFill>
              </a:rPr>
              <a:t>Writer / Rider </a:t>
            </a:r>
            <a:endParaRPr sz="2000" dirty="0">
              <a:solidFill>
                <a:schemeClr val="dk1"/>
              </a:solidFill>
            </a:endParaRPr>
          </a:p>
          <a:p>
            <a:pPr marL="0" lvl="0" indent="0" algn="l" rtl="0">
              <a:lnSpc>
                <a:spcPct val="95000"/>
              </a:lnSpc>
              <a:spcBef>
                <a:spcPts val="1200"/>
              </a:spcBef>
              <a:spcAft>
                <a:spcPts val="1200"/>
              </a:spcAft>
              <a:buNone/>
            </a:pPr>
            <a:endParaRPr sz="1600" dirty="0">
              <a:solidFill>
                <a:schemeClr val="dk1"/>
              </a:solidFill>
            </a:endParaRPr>
          </a:p>
        </p:txBody>
      </p:sp>
      <p:pic>
        <p:nvPicPr>
          <p:cNvPr id="107" name="Google Shape;107;p20"/>
          <p:cNvPicPr preferRelativeResize="0"/>
          <p:nvPr/>
        </p:nvPicPr>
        <p:blipFill>
          <a:blip>
            <a:alphaModFix/>
          </a:blip>
          <a:stretch>
            <a:fillRect/>
          </a:stretch>
        </p:blipFill>
        <p:spPr>
          <a:xfrm>
            <a:off x="5531929" y="1091825"/>
            <a:ext cx="1263643" cy="884550"/>
          </a:xfrm>
          <a:prstGeom prst="rect">
            <a:avLst/>
          </a:prstGeom>
          <a:noFill/>
          <a:ln>
            <a:noFill/>
          </a:ln>
        </p:spPr>
      </p:pic>
      <p:pic>
        <p:nvPicPr>
          <p:cNvPr id="108" name="Google Shape;108;p20" descr="花粉の検索結果 | かわいいフリー素材集 いらすとや" title="花粉の検索結果 | かわいいフリー素材集 いらすとや"/>
          <p:cNvPicPr preferRelativeResize="0"/>
          <p:nvPr/>
        </p:nvPicPr>
        <p:blipFill>
          <a:blip>
            <a:alphaModFix/>
          </a:blip>
          <a:stretch>
            <a:fillRect/>
          </a:stretch>
        </p:blipFill>
        <p:spPr>
          <a:xfrm>
            <a:off x="7158528" y="851575"/>
            <a:ext cx="1263650" cy="1263650"/>
          </a:xfrm>
          <a:prstGeom prst="rect">
            <a:avLst/>
          </a:prstGeom>
          <a:noFill/>
          <a:ln>
            <a:noFill/>
          </a:ln>
        </p:spPr>
      </p:pic>
      <p:pic>
        <p:nvPicPr>
          <p:cNvPr id="109" name="Google Shape;109;p20"/>
          <p:cNvPicPr preferRelativeResize="0"/>
          <p:nvPr/>
        </p:nvPicPr>
        <p:blipFill>
          <a:blip>
            <a:alphaModFix/>
          </a:blip>
          <a:stretch>
            <a:fillRect/>
          </a:stretch>
        </p:blipFill>
        <p:spPr>
          <a:xfrm>
            <a:off x="5668725" y="2276070"/>
            <a:ext cx="1398525" cy="1192860"/>
          </a:xfrm>
          <a:prstGeom prst="rect">
            <a:avLst/>
          </a:prstGeom>
          <a:noFill/>
          <a:ln>
            <a:noFill/>
          </a:ln>
        </p:spPr>
      </p:pic>
      <p:pic>
        <p:nvPicPr>
          <p:cNvPr id="110" name="Google Shape;110;p20"/>
          <p:cNvPicPr preferRelativeResize="0"/>
          <p:nvPr/>
        </p:nvPicPr>
        <p:blipFill>
          <a:blip>
            <a:alphaModFix/>
          </a:blip>
          <a:stretch>
            <a:fillRect/>
          </a:stretch>
        </p:blipFill>
        <p:spPr>
          <a:xfrm>
            <a:off x="7438388" y="2521775"/>
            <a:ext cx="715100" cy="884561"/>
          </a:xfrm>
          <a:prstGeom prst="rect">
            <a:avLst/>
          </a:prstGeom>
          <a:noFill/>
          <a:ln>
            <a:noFill/>
          </a:ln>
        </p:spPr>
      </p:pic>
      <p:pic>
        <p:nvPicPr>
          <p:cNvPr id="111" name="Google Shape;111;p20"/>
          <p:cNvPicPr preferRelativeResize="0"/>
          <p:nvPr/>
        </p:nvPicPr>
        <p:blipFill>
          <a:blip>
            <a:alphaModFix/>
          </a:blip>
          <a:stretch>
            <a:fillRect/>
          </a:stretch>
        </p:blipFill>
        <p:spPr>
          <a:xfrm>
            <a:off x="5668725" y="3768625"/>
            <a:ext cx="1126847" cy="1133475"/>
          </a:xfrm>
          <a:prstGeom prst="rect">
            <a:avLst/>
          </a:prstGeom>
          <a:noFill/>
          <a:ln>
            <a:noFill/>
          </a:ln>
        </p:spPr>
      </p:pic>
      <p:pic>
        <p:nvPicPr>
          <p:cNvPr id="112" name="Google Shape;112;p20"/>
          <p:cNvPicPr preferRelativeResize="0"/>
          <p:nvPr/>
        </p:nvPicPr>
        <p:blipFill>
          <a:blip>
            <a:alphaModFix/>
          </a:blip>
          <a:stretch>
            <a:fillRect/>
          </a:stretch>
        </p:blipFill>
        <p:spPr>
          <a:xfrm>
            <a:off x="7438388" y="3768625"/>
            <a:ext cx="715125" cy="932025"/>
          </a:xfrm>
          <a:prstGeom prst="rect">
            <a:avLst/>
          </a:prstGeom>
          <a:noFill/>
          <a:ln>
            <a:noFill/>
          </a:ln>
        </p:spPr>
      </p:pic>
      <p:pic>
        <p:nvPicPr>
          <p:cNvPr id="113" name="Google Shape;113;p20"/>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Stimuli List - 9 Filler pairs</a:t>
            </a:r>
            <a:endParaRPr b="1"/>
          </a:p>
        </p:txBody>
      </p:sp>
      <p:sp>
        <p:nvSpPr>
          <p:cNvPr id="119" name="Google Shape;119;p21"/>
          <p:cNvSpPr txBox="1">
            <a:spLocks noGrp="1"/>
          </p:cNvSpPr>
          <p:nvPr>
            <p:ph type="body" idx="1"/>
          </p:nvPr>
        </p:nvSpPr>
        <p:spPr>
          <a:xfrm>
            <a:off x="311700" y="1152475"/>
            <a:ext cx="5112600" cy="3420600"/>
          </a:xfrm>
          <a:prstGeom prst="rect">
            <a:avLst/>
          </a:prstGeom>
        </p:spPr>
        <p:txBody>
          <a:bodyPr spcFirstLastPara="1" wrap="square" lIns="91425" tIns="91425" rIns="91425" bIns="91425" anchor="t" anchorCtr="0">
            <a:noAutofit/>
          </a:bodyPr>
          <a:lstStyle/>
          <a:p>
            <a:pPr marL="457200" lvl="0" indent="-333375" algn="l" rtl="0">
              <a:lnSpc>
                <a:spcPct val="130000"/>
              </a:lnSpc>
              <a:spcBef>
                <a:spcPts val="0"/>
              </a:spcBef>
              <a:spcAft>
                <a:spcPts val="0"/>
              </a:spcAft>
              <a:buSzPts val="1650"/>
              <a:buChar char="●"/>
            </a:pPr>
            <a:r>
              <a:rPr lang="en" sz="1650" b="1" dirty="0">
                <a:solidFill>
                  <a:schemeClr val="dk1"/>
                </a:solidFill>
              </a:rPr>
              <a:t>Focused on minimal pairs: </a:t>
            </a:r>
            <a:r>
              <a:rPr lang="en" sz="1650" b="1" dirty="0" err="1">
                <a:solidFill>
                  <a:schemeClr val="dk1"/>
                </a:solidFill>
                <a:highlight>
                  <a:srgbClr val="FFFFFF"/>
                </a:highlight>
              </a:rPr>
              <a:t>ɑ-ʌ</a:t>
            </a:r>
            <a:r>
              <a:rPr lang="en" sz="1650" b="1" dirty="0">
                <a:solidFill>
                  <a:schemeClr val="dk1"/>
                </a:solidFill>
                <a:highlight>
                  <a:srgbClr val="FFFFFF"/>
                </a:highlight>
              </a:rPr>
              <a:t>, </a:t>
            </a:r>
            <a:r>
              <a:rPr lang="en" sz="1650" b="1" dirty="0" err="1">
                <a:solidFill>
                  <a:schemeClr val="dk1"/>
                </a:solidFill>
                <a:highlight>
                  <a:srgbClr val="FFFFFF"/>
                </a:highlight>
              </a:rPr>
              <a:t>i-ɪ</a:t>
            </a:r>
            <a:r>
              <a:rPr lang="en" sz="1650" b="1" dirty="0">
                <a:solidFill>
                  <a:schemeClr val="dk1"/>
                </a:solidFill>
                <a:highlight>
                  <a:srgbClr val="FFFFFF"/>
                </a:highlight>
              </a:rPr>
              <a:t> and u-</a:t>
            </a:r>
            <a:r>
              <a:rPr lang="en" sz="1650" b="1" dirty="0" err="1">
                <a:solidFill>
                  <a:schemeClr val="dk1"/>
                </a:solidFill>
                <a:highlight>
                  <a:srgbClr val="FFFFFF"/>
                </a:highlight>
              </a:rPr>
              <a:t>ʊ</a:t>
            </a:r>
            <a:r>
              <a:rPr lang="en" sz="1650" b="1" dirty="0">
                <a:solidFill>
                  <a:schemeClr val="dk1"/>
                </a:solidFill>
                <a:highlight>
                  <a:srgbClr val="FFFFFF"/>
                </a:highlight>
              </a:rPr>
              <a:t>. </a:t>
            </a:r>
            <a:endParaRPr sz="1650" b="1"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Sheep / Ship</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Pill / Peel</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Pick / Peak</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Mill / Meal</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Pitch / Peach</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Chick / Cheek</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Suit / Soot</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Poppy / Puppy</a:t>
            </a:r>
            <a:endParaRPr sz="1650" dirty="0">
              <a:solidFill>
                <a:schemeClr val="dk1"/>
              </a:solidFill>
              <a:highlight>
                <a:srgbClr val="FFFFFF"/>
              </a:highlight>
            </a:endParaRPr>
          </a:p>
          <a:p>
            <a:pPr marL="914400" lvl="1" indent="-333375" algn="l" rtl="0">
              <a:lnSpc>
                <a:spcPct val="130000"/>
              </a:lnSpc>
              <a:spcBef>
                <a:spcPts val="0"/>
              </a:spcBef>
              <a:spcAft>
                <a:spcPts val="0"/>
              </a:spcAft>
              <a:buClr>
                <a:schemeClr val="dk1"/>
              </a:buClr>
              <a:buSzPts val="1650"/>
              <a:buChar char="○"/>
            </a:pPr>
            <a:r>
              <a:rPr lang="en" sz="1650" dirty="0">
                <a:solidFill>
                  <a:schemeClr val="dk1"/>
                </a:solidFill>
                <a:highlight>
                  <a:srgbClr val="FFFFFF"/>
                </a:highlight>
              </a:rPr>
              <a:t>Bin / Bean</a:t>
            </a:r>
            <a:endParaRPr sz="1650" dirty="0">
              <a:solidFill>
                <a:schemeClr val="dk1"/>
              </a:solidFill>
              <a:highlight>
                <a:srgbClr val="FFFFFF"/>
              </a:highlight>
            </a:endParaRPr>
          </a:p>
        </p:txBody>
      </p:sp>
      <p:pic>
        <p:nvPicPr>
          <p:cNvPr id="120" name="Google Shape;120;p21"/>
          <p:cNvPicPr preferRelativeResize="0"/>
          <p:nvPr/>
        </p:nvPicPr>
        <p:blipFill>
          <a:blip>
            <a:alphaModFix/>
          </a:blip>
          <a:stretch>
            <a:fillRect/>
          </a:stretch>
        </p:blipFill>
        <p:spPr>
          <a:xfrm>
            <a:off x="6156675" y="445025"/>
            <a:ext cx="706000" cy="1144675"/>
          </a:xfrm>
          <a:prstGeom prst="rect">
            <a:avLst/>
          </a:prstGeom>
          <a:noFill/>
          <a:ln>
            <a:noFill/>
          </a:ln>
        </p:spPr>
      </p:pic>
      <p:pic>
        <p:nvPicPr>
          <p:cNvPr id="121" name="Google Shape;121;p21"/>
          <p:cNvPicPr preferRelativeResize="0"/>
          <p:nvPr/>
        </p:nvPicPr>
        <p:blipFill>
          <a:blip>
            <a:alphaModFix/>
          </a:blip>
          <a:stretch>
            <a:fillRect/>
          </a:stretch>
        </p:blipFill>
        <p:spPr>
          <a:xfrm>
            <a:off x="7595050" y="445021"/>
            <a:ext cx="1144675" cy="1144675"/>
          </a:xfrm>
          <a:prstGeom prst="rect">
            <a:avLst/>
          </a:prstGeom>
          <a:noFill/>
          <a:ln>
            <a:noFill/>
          </a:ln>
        </p:spPr>
      </p:pic>
      <p:pic>
        <p:nvPicPr>
          <p:cNvPr id="122" name="Google Shape;122;p21"/>
          <p:cNvPicPr preferRelativeResize="0"/>
          <p:nvPr/>
        </p:nvPicPr>
        <p:blipFill>
          <a:blip>
            <a:alphaModFix/>
          </a:blip>
          <a:stretch>
            <a:fillRect/>
          </a:stretch>
        </p:blipFill>
        <p:spPr>
          <a:xfrm>
            <a:off x="6040025" y="1974005"/>
            <a:ext cx="939275" cy="944800"/>
          </a:xfrm>
          <a:prstGeom prst="rect">
            <a:avLst/>
          </a:prstGeom>
          <a:noFill/>
          <a:ln>
            <a:noFill/>
          </a:ln>
        </p:spPr>
      </p:pic>
      <p:pic>
        <p:nvPicPr>
          <p:cNvPr id="123" name="Google Shape;123;p21"/>
          <p:cNvPicPr preferRelativeResize="0"/>
          <p:nvPr/>
        </p:nvPicPr>
        <p:blipFill>
          <a:blip>
            <a:alphaModFix/>
          </a:blip>
          <a:stretch>
            <a:fillRect/>
          </a:stretch>
        </p:blipFill>
        <p:spPr>
          <a:xfrm>
            <a:off x="7492700" y="1777763"/>
            <a:ext cx="1144675" cy="1144675"/>
          </a:xfrm>
          <a:prstGeom prst="rect">
            <a:avLst/>
          </a:prstGeom>
          <a:noFill/>
          <a:ln>
            <a:noFill/>
          </a:ln>
        </p:spPr>
      </p:pic>
      <p:pic>
        <p:nvPicPr>
          <p:cNvPr id="124" name="Google Shape;124;p21"/>
          <p:cNvPicPr preferRelativeResize="0"/>
          <p:nvPr/>
        </p:nvPicPr>
        <p:blipFill>
          <a:blip>
            <a:alphaModFix/>
          </a:blip>
          <a:stretch>
            <a:fillRect/>
          </a:stretch>
        </p:blipFill>
        <p:spPr>
          <a:xfrm>
            <a:off x="95275" y="4464350"/>
            <a:ext cx="704425" cy="576825"/>
          </a:xfrm>
          <a:prstGeom prst="rect">
            <a:avLst/>
          </a:prstGeom>
          <a:noFill/>
          <a:ln>
            <a:noFill/>
          </a:ln>
        </p:spPr>
      </p:pic>
      <p:pic>
        <p:nvPicPr>
          <p:cNvPr id="125" name="Google Shape;125;p21"/>
          <p:cNvPicPr preferRelativeResize="0"/>
          <p:nvPr/>
        </p:nvPicPr>
        <p:blipFill>
          <a:blip>
            <a:alphaModFix/>
          </a:blip>
          <a:stretch>
            <a:fillRect/>
          </a:stretch>
        </p:blipFill>
        <p:spPr>
          <a:xfrm>
            <a:off x="5923400" y="3308490"/>
            <a:ext cx="939275" cy="1309464"/>
          </a:xfrm>
          <a:prstGeom prst="rect">
            <a:avLst/>
          </a:prstGeom>
          <a:noFill/>
          <a:ln>
            <a:noFill/>
          </a:ln>
        </p:spPr>
      </p:pic>
      <p:pic>
        <p:nvPicPr>
          <p:cNvPr id="126" name="Google Shape;126;p21"/>
          <p:cNvPicPr preferRelativeResize="0"/>
          <p:nvPr/>
        </p:nvPicPr>
        <p:blipFill>
          <a:blip>
            <a:alphaModFix/>
          </a:blip>
          <a:stretch>
            <a:fillRect/>
          </a:stretch>
        </p:blipFill>
        <p:spPr>
          <a:xfrm>
            <a:off x="7276422" y="3682478"/>
            <a:ext cx="1577225" cy="83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Making the games collaborative; added timed element, changed language in instructions to be more team-focused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Changed Diapix prompts: added “focus” screen with 2 objects for participants to focus on; changed prompted questions to only “WHERE” questions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Familiarization, instructions, Guess What cards - to be printed, physical copies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Consider laying out object cards on trays ahead of time for participants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Remind confederate participant to cause confusion and encourage clarification by other participant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Additional feedback from pilots?</a:t>
            </a: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32" name="Google Shape;132;p22"/>
          <p:cNvPicPr preferRelativeResize="0"/>
          <p:nvPr/>
        </p:nvPicPr>
        <p:blipFill>
          <a:blip>
            <a:alphaModFix/>
          </a:blip>
          <a:stretch>
            <a:fillRect/>
          </a:stretch>
        </p:blipFill>
        <p:spPr>
          <a:xfrm>
            <a:off x="95275" y="4464350"/>
            <a:ext cx="704425" cy="576825"/>
          </a:xfrm>
          <a:prstGeom prst="rect">
            <a:avLst/>
          </a:prstGeom>
          <a:noFill/>
          <a:ln>
            <a:noFill/>
          </a:ln>
        </p:spPr>
      </p:pic>
      <p:sp>
        <p:nvSpPr>
          <p:cNvPr id="133" name="Google Shape;133;p22"/>
          <p:cNvSpPr txBox="1">
            <a:spLocks noGrp="1"/>
          </p:cNvSpPr>
          <p:nvPr>
            <p:ph type="title"/>
          </p:nvPr>
        </p:nvSpPr>
        <p:spPr>
          <a:xfrm>
            <a:off x="311700" y="341275"/>
            <a:ext cx="8520600" cy="88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Recent Updates - June 2023</a:t>
            </a:r>
            <a:endParaRPr b="1"/>
          </a:p>
          <a:p>
            <a:pPr marL="0" lvl="0" indent="0" algn="l" rtl="0">
              <a:spcBef>
                <a:spcPts val="0"/>
              </a:spcBef>
              <a:spcAft>
                <a:spcPts val="0"/>
              </a:spcAft>
              <a:buNone/>
            </a:pPr>
            <a:r>
              <a:rPr lang="en" sz="988" b="1" i="1"/>
              <a:t>* Piloted last in June 2023 - currently on hold</a:t>
            </a:r>
            <a:endParaRPr sz="988" b="1"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311700" y="1152475"/>
            <a:ext cx="4726800" cy="34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solidFill>
                <a:schemeClr val="dk1"/>
              </a:solidFill>
            </a:endParaRPr>
          </a:p>
          <a:p>
            <a:pPr marL="457200" lvl="0" indent="-342900" algn="l" rtl="0">
              <a:spcBef>
                <a:spcPts val="0"/>
              </a:spcBef>
              <a:spcAft>
                <a:spcPts val="0"/>
              </a:spcAft>
              <a:buSzPts val="1800"/>
              <a:buChar char="●"/>
            </a:pPr>
            <a:r>
              <a:rPr lang="en" sz="1700">
                <a:solidFill>
                  <a:schemeClr val="dk1"/>
                </a:solidFill>
              </a:rPr>
              <a:t>Participants will be provided experimental stimulus words accompanied by their corresponding pictures</a:t>
            </a:r>
            <a:endParaRPr sz="1700">
              <a:solidFill>
                <a:schemeClr val="dk1"/>
              </a:solidFill>
            </a:endParaRPr>
          </a:p>
          <a:p>
            <a:pPr marL="914400" lvl="1" indent="-336550" algn="l" rtl="0">
              <a:spcBef>
                <a:spcPts val="0"/>
              </a:spcBef>
              <a:spcAft>
                <a:spcPts val="0"/>
              </a:spcAft>
              <a:buClr>
                <a:schemeClr val="dk1"/>
              </a:buClr>
              <a:buSzPts val="1700"/>
              <a:buChar char="○"/>
            </a:pPr>
            <a:r>
              <a:rPr lang="en" sz="1700">
                <a:solidFill>
                  <a:schemeClr val="dk1"/>
                </a:solidFill>
              </a:rPr>
              <a:t>Given 2 minutes to familiarize themselves prior to the 2 tasks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Stimuli will be randomized and presented on individual square cards</a:t>
            </a:r>
            <a:endParaRPr sz="1700">
              <a:solidFill>
                <a:schemeClr val="dk1"/>
              </a:solidFill>
            </a:endParaRPr>
          </a:p>
        </p:txBody>
      </p:sp>
      <p:sp>
        <p:nvSpPr>
          <p:cNvPr id="139" name="Google Shape;139;p23"/>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Stimuli Familiarization</a:t>
            </a:r>
            <a:endParaRPr b="1"/>
          </a:p>
        </p:txBody>
      </p:sp>
      <p:pic>
        <p:nvPicPr>
          <p:cNvPr id="140" name="Google Shape;140;p23"/>
          <p:cNvPicPr preferRelativeResize="0"/>
          <p:nvPr/>
        </p:nvPicPr>
        <p:blipFill>
          <a:blip>
            <a:alphaModFix/>
          </a:blip>
          <a:stretch>
            <a:fillRect/>
          </a:stretch>
        </p:blipFill>
        <p:spPr>
          <a:xfrm>
            <a:off x="95275" y="4464350"/>
            <a:ext cx="704425" cy="576825"/>
          </a:xfrm>
          <a:prstGeom prst="rect">
            <a:avLst/>
          </a:prstGeom>
          <a:noFill/>
          <a:ln>
            <a:noFill/>
          </a:ln>
        </p:spPr>
      </p:pic>
      <p:pic>
        <p:nvPicPr>
          <p:cNvPr id="141" name="Google Shape;141;p23"/>
          <p:cNvPicPr preferRelativeResize="0"/>
          <p:nvPr/>
        </p:nvPicPr>
        <p:blipFill>
          <a:blip>
            <a:alphaModFix/>
          </a:blip>
          <a:stretch>
            <a:fillRect/>
          </a:stretch>
        </p:blipFill>
        <p:spPr>
          <a:xfrm>
            <a:off x="5190900" y="1471750"/>
            <a:ext cx="3800700" cy="22000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body" idx="1"/>
          </p:nvPr>
        </p:nvSpPr>
        <p:spPr>
          <a:xfrm>
            <a:off x="311700" y="1152475"/>
            <a:ext cx="4726800" cy="34008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700">
                <a:solidFill>
                  <a:schemeClr val="dk1"/>
                </a:solidFill>
              </a:rPr>
              <a:t>Physical (printed) instructions, stimuli familiarization &amp; cards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Collaborative play - work together to guess objects - timed rounds</a:t>
            </a:r>
            <a:endParaRPr sz="1700">
              <a:solidFill>
                <a:schemeClr val="dk1"/>
              </a:solidFill>
            </a:endParaRPr>
          </a:p>
          <a:p>
            <a:pPr marL="457200" lvl="0" indent="-342900" algn="l" rtl="0">
              <a:spcBef>
                <a:spcPts val="0"/>
              </a:spcBef>
              <a:spcAft>
                <a:spcPts val="0"/>
              </a:spcAft>
              <a:buSzPts val="1800"/>
              <a:buChar char="●"/>
            </a:pPr>
            <a:r>
              <a:rPr lang="en" sz="1700">
                <a:solidFill>
                  <a:schemeClr val="dk1"/>
                </a:solidFill>
              </a:rPr>
              <a:t>32 cards, 4 x 8 layout</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Each choose a mystery card</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Participants take turns guessing the object on partner’s mystery card until guessed correctly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Participants play 3 rounds, 3 different noise conditions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Pre-task &amp; post-task</a:t>
            </a:r>
            <a:endParaRPr sz="1700">
              <a:solidFill>
                <a:schemeClr val="dk1"/>
              </a:solidFill>
            </a:endParaRPr>
          </a:p>
        </p:txBody>
      </p:sp>
      <p:sp>
        <p:nvSpPr>
          <p:cNvPr id="147" name="Google Shape;147;p24"/>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#1: Guess What Game </a:t>
            </a:r>
            <a:endParaRPr b="1"/>
          </a:p>
        </p:txBody>
      </p:sp>
      <p:pic>
        <p:nvPicPr>
          <p:cNvPr id="148" name="Google Shape;148;p24"/>
          <p:cNvPicPr preferRelativeResize="0"/>
          <p:nvPr/>
        </p:nvPicPr>
        <p:blipFill>
          <a:blip>
            <a:alphaModFix/>
          </a:blip>
          <a:stretch>
            <a:fillRect/>
          </a:stretch>
        </p:blipFill>
        <p:spPr>
          <a:xfrm>
            <a:off x="95275" y="4464350"/>
            <a:ext cx="704425" cy="576825"/>
          </a:xfrm>
          <a:prstGeom prst="rect">
            <a:avLst/>
          </a:prstGeom>
          <a:noFill/>
          <a:ln>
            <a:noFill/>
          </a:ln>
        </p:spPr>
      </p:pic>
      <p:pic>
        <p:nvPicPr>
          <p:cNvPr id="149" name="Google Shape;149;p24"/>
          <p:cNvPicPr preferRelativeResize="0"/>
          <p:nvPr/>
        </p:nvPicPr>
        <p:blipFill>
          <a:blip>
            <a:alphaModFix/>
          </a:blip>
          <a:stretch>
            <a:fillRect/>
          </a:stretch>
        </p:blipFill>
        <p:spPr>
          <a:xfrm>
            <a:off x="5190900" y="1471750"/>
            <a:ext cx="3800700" cy="22000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1316" b="1" u="sng" dirty="0">
                <a:solidFill>
                  <a:schemeClr val="dk1"/>
                </a:solidFill>
              </a:rPr>
              <a:t>Instructions Set #1: “Real” Participant </a:t>
            </a:r>
            <a:endParaRPr sz="1316" b="1" u="sng" dirty="0">
              <a:solidFill>
                <a:schemeClr val="dk1"/>
              </a:solidFill>
            </a:endParaRPr>
          </a:p>
          <a:p>
            <a:pPr marL="0" lvl="0" indent="0" algn="l" rtl="0">
              <a:spcBef>
                <a:spcPts val="0"/>
              </a:spcBef>
              <a:spcAft>
                <a:spcPts val="0"/>
              </a:spcAft>
              <a:buNone/>
            </a:pPr>
            <a:r>
              <a:rPr lang="en" sz="1100" b="1" dirty="0">
                <a:solidFill>
                  <a:schemeClr val="dk1"/>
                </a:solidFill>
              </a:rPr>
              <a:t>Welcome! </a:t>
            </a:r>
            <a:r>
              <a:rPr lang="en" sz="1100" dirty="0">
                <a:solidFill>
                  <a:schemeClr val="dk1"/>
                </a:solidFill>
              </a:rPr>
              <a:t>Thank you for choosing to participate in our </a:t>
            </a:r>
            <a:r>
              <a:rPr lang="en" sz="1100" dirty="0" err="1">
                <a:solidFill>
                  <a:schemeClr val="dk1"/>
                </a:solidFill>
              </a:rPr>
              <a:t>AdaptiCon</a:t>
            </a:r>
            <a:r>
              <a:rPr lang="en" sz="1100" dirty="0">
                <a:solidFill>
                  <a:schemeClr val="dk1"/>
                </a:solidFill>
              </a:rPr>
              <a:t> study. During this experiment, you will participate in two collaborative activities inspired by </a:t>
            </a:r>
            <a:r>
              <a:rPr lang="en" sz="1100" i="1" dirty="0">
                <a:solidFill>
                  <a:schemeClr val="dk1"/>
                </a:solidFill>
              </a:rPr>
              <a:t>Guess Who</a:t>
            </a:r>
            <a:r>
              <a:rPr lang="en" sz="1100" dirty="0">
                <a:solidFill>
                  <a:schemeClr val="dk1"/>
                </a:solidFill>
              </a:rPr>
              <a:t> and </a:t>
            </a:r>
            <a:r>
              <a:rPr lang="en" sz="1100" i="1" dirty="0">
                <a:solidFill>
                  <a:schemeClr val="dk1"/>
                </a:solidFill>
              </a:rPr>
              <a:t>Spot the Difference. </a:t>
            </a:r>
            <a:r>
              <a:rPr lang="en" sz="1100" dirty="0">
                <a:solidFill>
                  <a:schemeClr val="dk1"/>
                </a:solidFill>
              </a:rPr>
              <a:t>You will work collaboratively as a team and win each game! Specific instructions will be included.</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Please note that you must have normal hearing as you will wear headphones during the activities. Please speak as naturally as possible.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ctr" rtl="0">
              <a:spcBef>
                <a:spcPts val="0"/>
              </a:spcBef>
              <a:spcAft>
                <a:spcPts val="0"/>
              </a:spcAft>
              <a:buNone/>
            </a:pPr>
            <a:r>
              <a:rPr lang="en" sz="1300" b="1" u="sng" dirty="0">
                <a:solidFill>
                  <a:schemeClr val="dk1"/>
                </a:solidFill>
              </a:rPr>
              <a:t>Guess What Instructions:</a:t>
            </a:r>
            <a:endParaRPr sz="1300" b="1" u="sng"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In this activity, you will work collaboratively with your teammate to guess their mystery card character by taking turns asking yes/no questions. Does your character have a hat? Do they have a flower? If you can work together to guess the 4 items on each of your mystery character cards before the timer runs out, you both win!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To set up the game, you will sit across from each other and take a set of red or blue </a:t>
            </a:r>
            <a:r>
              <a:rPr lang="en" sz="1100" b="1" dirty="0">
                <a:solidFill>
                  <a:schemeClr val="dk1"/>
                </a:solidFill>
              </a:rPr>
              <a:t>32</a:t>
            </a:r>
            <a:r>
              <a:rPr lang="en" sz="1100" dirty="0">
                <a:solidFill>
                  <a:schemeClr val="dk1"/>
                </a:solidFill>
              </a:rPr>
              <a:t>-item cards. These cards will be placed face up in a </a:t>
            </a:r>
            <a:r>
              <a:rPr lang="en" sz="1100" b="1" dirty="0">
                <a:solidFill>
                  <a:schemeClr val="dk1"/>
                </a:solidFill>
              </a:rPr>
              <a:t>4 by 8 layout</a:t>
            </a:r>
            <a:r>
              <a:rPr lang="en" sz="1100" dirty="0">
                <a:solidFill>
                  <a:schemeClr val="dk1"/>
                </a:solidFill>
              </a:rPr>
              <a:t> (</a:t>
            </a:r>
            <a:r>
              <a:rPr lang="en" sz="1100" b="1" dirty="0">
                <a:solidFill>
                  <a:schemeClr val="dk1"/>
                </a:solidFill>
              </a:rPr>
              <a:t>4 rows of 8 cards each</a:t>
            </a:r>
            <a:r>
              <a:rPr lang="en" sz="1100" dirty="0">
                <a:solidFill>
                  <a:schemeClr val="dk1"/>
                </a:solidFill>
              </a:rPr>
              <a:t>). A set of white mystery character cards will be placed face down.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You will select a mystery character card when the game begins, keeping it hidden from your teammate. You will take turns guessing your teammate's items until you guess all 4 items correctly. Some items might be unexpected, so you might have to ask your partner for clarification.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Play 3 matches with your partner and see how long it takes to guess both your items!</a:t>
            </a:r>
            <a:endParaRPr dirty="0"/>
          </a:p>
        </p:txBody>
      </p:sp>
      <p:sp>
        <p:nvSpPr>
          <p:cNvPr id="155" name="Google Shape;155;p25"/>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#1: Guess What Game </a:t>
            </a:r>
            <a:endParaRPr b="1"/>
          </a:p>
        </p:txBody>
      </p:sp>
      <p:pic>
        <p:nvPicPr>
          <p:cNvPr id="156" name="Google Shape;156;p25"/>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#1: Guess What Game </a:t>
            </a:r>
            <a:endParaRPr b="1"/>
          </a:p>
        </p:txBody>
      </p:sp>
      <p:pic>
        <p:nvPicPr>
          <p:cNvPr id="162" name="Google Shape;162;p26"/>
          <p:cNvPicPr preferRelativeResize="0"/>
          <p:nvPr/>
        </p:nvPicPr>
        <p:blipFill>
          <a:blip>
            <a:alphaModFix/>
          </a:blip>
          <a:stretch>
            <a:fillRect/>
          </a:stretch>
        </p:blipFill>
        <p:spPr>
          <a:xfrm>
            <a:off x="95275" y="4464350"/>
            <a:ext cx="704425" cy="576825"/>
          </a:xfrm>
          <a:prstGeom prst="rect">
            <a:avLst/>
          </a:prstGeom>
          <a:noFill/>
          <a:ln>
            <a:noFill/>
          </a:ln>
        </p:spPr>
      </p:pic>
      <p:pic>
        <p:nvPicPr>
          <p:cNvPr id="163" name="Google Shape;163;p26"/>
          <p:cNvPicPr preferRelativeResize="0"/>
          <p:nvPr/>
        </p:nvPicPr>
        <p:blipFill>
          <a:blip>
            <a:alphaModFix/>
          </a:blip>
          <a:stretch>
            <a:fillRect/>
          </a:stretch>
        </p:blipFill>
        <p:spPr>
          <a:xfrm>
            <a:off x="799700" y="1050437"/>
            <a:ext cx="2765751" cy="1521325"/>
          </a:xfrm>
          <a:prstGeom prst="rect">
            <a:avLst/>
          </a:prstGeom>
          <a:noFill/>
          <a:ln>
            <a:noFill/>
          </a:ln>
        </p:spPr>
      </p:pic>
      <p:pic>
        <p:nvPicPr>
          <p:cNvPr id="164" name="Google Shape;164;p26"/>
          <p:cNvPicPr preferRelativeResize="0"/>
          <p:nvPr/>
        </p:nvPicPr>
        <p:blipFill>
          <a:blip>
            <a:alphaModFix/>
          </a:blip>
          <a:stretch>
            <a:fillRect/>
          </a:stretch>
        </p:blipFill>
        <p:spPr>
          <a:xfrm>
            <a:off x="5218750" y="1031300"/>
            <a:ext cx="2819480" cy="1559575"/>
          </a:xfrm>
          <a:prstGeom prst="rect">
            <a:avLst/>
          </a:prstGeom>
          <a:noFill/>
          <a:ln>
            <a:noFill/>
          </a:ln>
        </p:spPr>
      </p:pic>
      <p:pic>
        <p:nvPicPr>
          <p:cNvPr id="165" name="Google Shape;165;p26"/>
          <p:cNvPicPr preferRelativeResize="0"/>
          <p:nvPr/>
        </p:nvPicPr>
        <p:blipFill>
          <a:blip>
            <a:alphaModFix/>
          </a:blip>
          <a:stretch>
            <a:fillRect/>
          </a:stretch>
        </p:blipFill>
        <p:spPr>
          <a:xfrm>
            <a:off x="818337" y="2825300"/>
            <a:ext cx="2728481" cy="1559574"/>
          </a:xfrm>
          <a:prstGeom prst="rect">
            <a:avLst/>
          </a:prstGeom>
          <a:noFill/>
          <a:ln>
            <a:noFill/>
          </a:ln>
        </p:spPr>
      </p:pic>
      <p:pic>
        <p:nvPicPr>
          <p:cNvPr id="166" name="Google Shape;166;p26"/>
          <p:cNvPicPr preferRelativeResize="0"/>
          <p:nvPr/>
        </p:nvPicPr>
        <p:blipFill>
          <a:blip>
            <a:alphaModFix/>
          </a:blip>
          <a:stretch>
            <a:fillRect/>
          </a:stretch>
        </p:blipFill>
        <p:spPr>
          <a:xfrm>
            <a:off x="5245613" y="2823288"/>
            <a:ext cx="2765749" cy="15635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body" idx="1"/>
          </p:nvPr>
        </p:nvSpPr>
        <p:spPr>
          <a:xfrm>
            <a:off x="217475" y="927200"/>
            <a:ext cx="3707700" cy="3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chemeClr val="dk1"/>
                </a:solidFill>
              </a:rPr>
              <a:t>P1: Okay…does your card have a </a:t>
            </a:r>
            <a:r>
              <a:rPr lang="en" sz="1050" b="1">
                <a:solidFill>
                  <a:schemeClr val="dk1"/>
                </a:solidFill>
              </a:rPr>
              <a:t>sheep</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Hmm, like a </a:t>
            </a:r>
            <a:r>
              <a:rPr lang="en" sz="1050" b="1">
                <a:solidFill>
                  <a:schemeClr val="dk1"/>
                </a:solidFill>
              </a:rPr>
              <a:t>ship</a:t>
            </a:r>
            <a:r>
              <a:rPr lang="en" sz="1050">
                <a:solidFill>
                  <a:schemeClr val="dk1"/>
                </a:solidFill>
              </a:rPr>
              <a:t> that sails on the ocean?</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No…like a wooly mammal, a </a:t>
            </a:r>
            <a:r>
              <a:rPr lang="en" sz="1050" b="1">
                <a:solidFill>
                  <a:schemeClr val="dk1"/>
                </a:solidFill>
              </a:rPr>
              <a:t>sheep</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No, I don’t have a </a:t>
            </a:r>
            <a:r>
              <a:rPr lang="en" sz="1050" b="1">
                <a:solidFill>
                  <a:schemeClr val="dk1"/>
                </a:solidFill>
              </a:rPr>
              <a:t>sheep</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Okay, your turn.</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Does your card have a </a:t>
            </a:r>
            <a:r>
              <a:rPr lang="en" sz="1050" b="1">
                <a:solidFill>
                  <a:schemeClr val="dk1"/>
                </a:solidFill>
              </a:rPr>
              <a:t>mill</a:t>
            </a:r>
            <a:r>
              <a:rPr lang="en" sz="1050">
                <a:solidFill>
                  <a:schemeClr val="dk1"/>
                </a:solidFill>
              </a:rPr>
              <a:t>? Like a place to </a:t>
            </a:r>
            <a:r>
              <a:rPr lang="en" sz="1050" b="1">
                <a:solidFill>
                  <a:schemeClr val="dk1"/>
                </a:solidFill>
              </a:rPr>
              <a:t>mill</a:t>
            </a:r>
            <a:r>
              <a:rPr lang="en" sz="1050">
                <a:solidFill>
                  <a:schemeClr val="dk1"/>
                </a:solidFill>
              </a:rPr>
              <a:t> flour?</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No…I don’t have a </a:t>
            </a:r>
            <a:r>
              <a:rPr lang="en" sz="1050" b="1">
                <a:solidFill>
                  <a:schemeClr val="dk1"/>
                </a:solidFill>
              </a:rPr>
              <a:t>mill</a:t>
            </a:r>
            <a:r>
              <a:rPr lang="en" sz="1050">
                <a:solidFill>
                  <a:schemeClr val="dk1"/>
                </a:solidFill>
              </a:rPr>
              <a:t>..but I have a </a:t>
            </a:r>
            <a:r>
              <a:rPr lang="en" sz="1050" b="1">
                <a:solidFill>
                  <a:schemeClr val="dk1"/>
                </a:solidFill>
              </a:rPr>
              <a:t>meal</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Oh! Great, okay, so far I know you have a </a:t>
            </a:r>
            <a:r>
              <a:rPr lang="en" sz="1050" b="1">
                <a:solidFill>
                  <a:schemeClr val="dk1"/>
                </a:solidFill>
              </a:rPr>
              <a:t>meal</a:t>
            </a:r>
            <a:r>
              <a:rPr lang="en" sz="1050">
                <a:solidFill>
                  <a:schemeClr val="dk1"/>
                </a:solidFill>
              </a:rPr>
              <a:t>. Your turn.</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Does your card have a </a:t>
            </a:r>
            <a:r>
              <a:rPr lang="en" sz="1050" b="1">
                <a:solidFill>
                  <a:schemeClr val="dk1"/>
                </a:solidFill>
              </a:rPr>
              <a:t>writer</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Uh, do you mean like a </a:t>
            </a:r>
            <a:r>
              <a:rPr lang="en" sz="1050" b="1">
                <a:solidFill>
                  <a:schemeClr val="dk1"/>
                </a:solidFill>
              </a:rPr>
              <a:t>rider</a:t>
            </a:r>
            <a:r>
              <a:rPr lang="en" sz="1050">
                <a:solidFill>
                  <a:schemeClr val="dk1"/>
                </a:solidFill>
              </a:rPr>
              <a:t>…like someone riding a scooter?</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Oh, no, I meant a </a:t>
            </a:r>
            <a:r>
              <a:rPr lang="en" sz="1050" b="1">
                <a:solidFill>
                  <a:schemeClr val="dk1"/>
                </a:solidFill>
              </a:rPr>
              <a:t>writer,</a:t>
            </a:r>
            <a:r>
              <a:rPr lang="en" sz="1050">
                <a:solidFill>
                  <a:schemeClr val="dk1"/>
                </a:solidFill>
              </a:rPr>
              <a:t> like someone writing a book?</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No, I don’t have a </a:t>
            </a:r>
            <a:r>
              <a:rPr lang="en" sz="1050" b="1">
                <a:solidFill>
                  <a:schemeClr val="dk1"/>
                </a:solidFill>
              </a:rPr>
              <a:t>writer</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Your turn.</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P2: Do you have a </a:t>
            </a:r>
            <a:r>
              <a:rPr lang="en" sz="1050" b="1">
                <a:solidFill>
                  <a:schemeClr val="dk1"/>
                </a:solidFill>
              </a:rPr>
              <a:t>rider</a:t>
            </a:r>
            <a:r>
              <a:rPr lang="en" sz="1050">
                <a:solidFill>
                  <a:schemeClr val="dk1"/>
                </a:solidFill>
              </a:rPr>
              <a:t>?</a:t>
            </a:r>
            <a:endParaRPr sz="105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rPr>
              <a:t>P1: Yes!</a:t>
            </a:r>
            <a:endParaRPr sz="105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marL="0" lvl="0" indent="0" algn="l" rtl="0">
              <a:lnSpc>
                <a:spcPct val="80000"/>
              </a:lnSpc>
              <a:spcBef>
                <a:spcPts val="0"/>
              </a:spcBef>
              <a:spcAft>
                <a:spcPts val="0"/>
              </a:spcAft>
              <a:buClr>
                <a:schemeClr val="dk1"/>
              </a:buClr>
              <a:buSzPts val="1018"/>
              <a:buFont typeface="Arial"/>
              <a:buNone/>
            </a:pPr>
            <a:endParaRPr sz="1100"/>
          </a:p>
        </p:txBody>
      </p:sp>
      <p:pic>
        <p:nvPicPr>
          <p:cNvPr id="172" name="Google Shape;172;p27"/>
          <p:cNvPicPr preferRelativeResize="0"/>
          <p:nvPr/>
        </p:nvPicPr>
        <p:blipFill>
          <a:blip>
            <a:alphaModFix/>
          </a:blip>
          <a:stretch>
            <a:fillRect/>
          </a:stretch>
        </p:blipFill>
        <p:spPr>
          <a:xfrm>
            <a:off x="95275" y="4464350"/>
            <a:ext cx="704425" cy="576825"/>
          </a:xfrm>
          <a:prstGeom prst="rect">
            <a:avLst/>
          </a:prstGeom>
          <a:noFill/>
          <a:ln>
            <a:noFill/>
          </a:ln>
        </p:spPr>
      </p:pic>
      <p:sp>
        <p:nvSpPr>
          <p:cNvPr id="173" name="Google Shape;173;p27"/>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#1: Guess What Game </a:t>
            </a:r>
            <a:endParaRPr b="1"/>
          </a:p>
        </p:txBody>
      </p:sp>
      <p:pic>
        <p:nvPicPr>
          <p:cNvPr id="174" name="Google Shape;174;p27"/>
          <p:cNvPicPr preferRelativeResize="0"/>
          <p:nvPr/>
        </p:nvPicPr>
        <p:blipFill>
          <a:blip>
            <a:alphaModFix/>
          </a:blip>
          <a:stretch>
            <a:fillRect/>
          </a:stretch>
        </p:blipFill>
        <p:spPr>
          <a:xfrm>
            <a:off x="4004550" y="1199500"/>
            <a:ext cx="2430107" cy="1372251"/>
          </a:xfrm>
          <a:prstGeom prst="rect">
            <a:avLst/>
          </a:prstGeom>
          <a:noFill/>
          <a:ln>
            <a:noFill/>
          </a:ln>
        </p:spPr>
      </p:pic>
      <p:sp>
        <p:nvSpPr>
          <p:cNvPr id="175" name="Google Shape;175;p27"/>
          <p:cNvSpPr txBox="1"/>
          <p:nvPr/>
        </p:nvSpPr>
        <p:spPr>
          <a:xfrm>
            <a:off x="4710925" y="799300"/>
            <a:ext cx="9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rgbClr val="1155CC"/>
                </a:highlight>
              </a:rPr>
              <a:t>Player 1 </a:t>
            </a:r>
            <a:endParaRPr>
              <a:solidFill>
                <a:schemeClr val="lt1"/>
              </a:solidFill>
              <a:highlight>
                <a:srgbClr val="1155CC"/>
              </a:highlight>
            </a:endParaRPr>
          </a:p>
        </p:txBody>
      </p:sp>
      <p:sp>
        <p:nvSpPr>
          <p:cNvPr id="176" name="Google Shape;176;p27"/>
          <p:cNvSpPr txBox="1"/>
          <p:nvPr/>
        </p:nvSpPr>
        <p:spPr>
          <a:xfrm>
            <a:off x="7228775" y="799300"/>
            <a:ext cx="9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rgbClr val="CC4125"/>
                </a:highlight>
              </a:rPr>
              <a:t>Player 2 </a:t>
            </a:r>
            <a:endParaRPr>
              <a:solidFill>
                <a:schemeClr val="lt1"/>
              </a:solidFill>
              <a:highlight>
                <a:srgbClr val="CC4125"/>
              </a:highlight>
            </a:endParaRPr>
          </a:p>
        </p:txBody>
      </p:sp>
      <p:pic>
        <p:nvPicPr>
          <p:cNvPr id="177" name="Google Shape;177;p27"/>
          <p:cNvPicPr preferRelativeResize="0"/>
          <p:nvPr/>
        </p:nvPicPr>
        <p:blipFill>
          <a:blip>
            <a:alphaModFix/>
          </a:blip>
          <a:stretch>
            <a:fillRect/>
          </a:stretch>
        </p:blipFill>
        <p:spPr>
          <a:xfrm>
            <a:off x="4063878" y="3387325"/>
            <a:ext cx="1016273" cy="575583"/>
          </a:xfrm>
          <a:prstGeom prst="rect">
            <a:avLst/>
          </a:prstGeom>
          <a:noFill/>
          <a:ln>
            <a:noFill/>
          </a:ln>
        </p:spPr>
      </p:pic>
      <p:pic>
        <p:nvPicPr>
          <p:cNvPr id="178" name="Google Shape;178;p27"/>
          <p:cNvPicPr preferRelativeResize="0"/>
          <p:nvPr/>
        </p:nvPicPr>
        <p:blipFill>
          <a:blip>
            <a:alphaModFix/>
          </a:blip>
          <a:stretch>
            <a:fillRect/>
          </a:stretch>
        </p:blipFill>
        <p:spPr>
          <a:xfrm>
            <a:off x="4063877" y="2691124"/>
            <a:ext cx="1016276" cy="580499"/>
          </a:xfrm>
          <a:prstGeom prst="rect">
            <a:avLst/>
          </a:prstGeom>
          <a:noFill/>
          <a:ln>
            <a:noFill/>
          </a:ln>
        </p:spPr>
      </p:pic>
      <p:pic>
        <p:nvPicPr>
          <p:cNvPr id="179" name="Google Shape;179;p27"/>
          <p:cNvPicPr preferRelativeResize="0"/>
          <p:nvPr/>
        </p:nvPicPr>
        <p:blipFill>
          <a:blip>
            <a:alphaModFix/>
          </a:blip>
          <a:stretch>
            <a:fillRect/>
          </a:stretch>
        </p:blipFill>
        <p:spPr>
          <a:xfrm>
            <a:off x="5270450" y="2692962"/>
            <a:ext cx="1016268" cy="576824"/>
          </a:xfrm>
          <a:prstGeom prst="rect">
            <a:avLst/>
          </a:prstGeom>
          <a:noFill/>
          <a:ln>
            <a:noFill/>
          </a:ln>
        </p:spPr>
      </p:pic>
      <p:pic>
        <p:nvPicPr>
          <p:cNvPr id="180" name="Google Shape;180;p27"/>
          <p:cNvPicPr preferRelativeResize="0"/>
          <p:nvPr/>
        </p:nvPicPr>
        <p:blipFill>
          <a:blip>
            <a:alphaModFix/>
          </a:blip>
          <a:stretch>
            <a:fillRect/>
          </a:stretch>
        </p:blipFill>
        <p:spPr>
          <a:xfrm>
            <a:off x="5270450" y="3390975"/>
            <a:ext cx="1016276" cy="583402"/>
          </a:xfrm>
          <a:prstGeom prst="rect">
            <a:avLst/>
          </a:prstGeom>
          <a:noFill/>
          <a:ln>
            <a:noFill/>
          </a:ln>
        </p:spPr>
      </p:pic>
      <p:pic>
        <p:nvPicPr>
          <p:cNvPr id="181" name="Google Shape;181;p27"/>
          <p:cNvPicPr preferRelativeResize="0"/>
          <p:nvPr/>
        </p:nvPicPr>
        <p:blipFill>
          <a:blip>
            <a:alphaModFix/>
          </a:blip>
          <a:stretch>
            <a:fillRect/>
          </a:stretch>
        </p:blipFill>
        <p:spPr>
          <a:xfrm>
            <a:off x="6605375" y="2692950"/>
            <a:ext cx="1025929" cy="583399"/>
          </a:xfrm>
          <a:prstGeom prst="rect">
            <a:avLst/>
          </a:prstGeom>
          <a:noFill/>
          <a:ln>
            <a:noFill/>
          </a:ln>
        </p:spPr>
      </p:pic>
      <p:pic>
        <p:nvPicPr>
          <p:cNvPr id="182" name="Google Shape;182;p27"/>
          <p:cNvPicPr preferRelativeResize="0"/>
          <p:nvPr/>
        </p:nvPicPr>
        <p:blipFill>
          <a:blip>
            <a:alphaModFix/>
          </a:blip>
          <a:stretch>
            <a:fillRect/>
          </a:stretch>
        </p:blipFill>
        <p:spPr>
          <a:xfrm>
            <a:off x="7806375" y="2694644"/>
            <a:ext cx="1025925" cy="579994"/>
          </a:xfrm>
          <a:prstGeom prst="rect">
            <a:avLst/>
          </a:prstGeom>
          <a:noFill/>
          <a:ln>
            <a:noFill/>
          </a:ln>
        </p:spPr>
      </p:pic>
      <p:pic>
        <p:nvPicPr>
          <p:cNvPr id="183" name="Google Shape;183;p27"/>
          <p:cNvPicPr preferRelativeResize="0"/>
          <p:nvPr/>
        </p:nvPicPr>
        <p:blipFill>
          <a:blip>
            <a:alphaModFix/>
          </a:blip>
          <a:stretch>
            <a:fillRect/>
          </a:stretch>
        </p:blipFill>
        <p:spPr>
          <a:xfrm>
            <a:off x="6610200" y="3360850"/>
            <a:ext cx="1016274" cy="628526"/>
          </a:xfrm>
          <a:prstGeom prst="rect">
            <a:avLst/>
          </a:prstGeom>
          <a:noFill/>
          <a:ln>
            <a:noFill/>
          </a:ln>
        </p:spPr>
      </p:pic>
      <p:pic>
        <p:nvPicPr>
          <p:cNvPr id="184" name="Google Shape;184;p27"/>
          <p:cNvPicPr preferRelativeResize="0"/>
          <p:nvPr/>
        </p:nvPicPr>
        <p:blipFill>
          <a:blip>
            <a:alphaModFix/>
          </a:blip>
          <a:stretch>
            <a:fillRect/>
          </a:stretch>
        </p:blipFill>
        <p:spPr>
          <a:xfrm>
            <a:off x="7811200" y="3357675"/>
            <a:ext cx="1016275" cy="634875"/>
          </a:xfrm>
          <a:prstGeom prst="rect">
            <a:avLst/>
          </a:prstGeom>
          <a:noFill/>
          <a:ln>
            <a:noFill/>
          </a:ln>
        </p:spPr>
      </p:pic>
      <p:pic>
        <p:nvPicPr>
          <p:cNvPr id="185" name="Google Shape;185;p27"/>
          <p:cNvPicPr preferRelativeResize="0"/>
          <p:nvPr/>
        </p:nvPicPr>
        <p:blipFill>
          <a:blip>
            <a:alphaModFix/>
          </a:blip>
          <a:stretch>
            <a:fillRect/>
          </a:stretch>
        </p:blipFill>
        <p:spPr>
          <a:xfrm>
            <a:off x="6514100" y="1201688"/>
            <a:ext cx="2430099" cy="13678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F3D5-BEA2-C15F-BCCC-09D2B4C31143}"/>
              </a:ext>
            </a:extLst>
          </p:cNvPr>
          <p:cNvSpPr>
            <a:spLocks noGrp="1"/>
          </p:cNvSpPr>
          <p:nvPr>
            <p:ph type="title"/>
          </p:nvPr>
        </p:nvSpPr>
        <p:spPr/>
        <p:txBody>
          <a:bodyPr/>
          <a:lstStyle/>
          <a:p>
            <a:endParaRPr lang="en-GB"/>
          </a:p>
        </p:txBody>
      </p:sp>
      <p:pic>
        <p:nvPicPr>
          <p:cNvPr id="3" name="Picture 2" descr="A screenshot of a computer&#10;&#10;Description automatically generated">
            <a:extLst>
              <a:ext uri="{FF2B5EF4-FFF2-40B4-BE49-F238E27FC236}">
                <a16:creationId xmlns:a16="http://schemas.microsoft.com/office/drawing/2014/main" id="{67FD0EC7-4BF3-5E75-0390-7CEAD92DC642}"/>
              </a:ext>
            </a:extLst>
          </p:cNvPr>
          <p:cNvPicPr>
            <a:picLocks noChangeAspect="1"/>
          </p:cNvPicPr>
          <p:nvPr/>
        </p:nvPicPr>
        <p:blipFill>
          <a:blip r:embed="rId2"/>
          <a:stretch>
            <a:fillRect/>
          </a:stretch>
        </p:blipFill>
        <p:spPr>
          <a:xfrm>
            <a:off x="1516252" y="0"/>
            <a:ext cx="6111495" cy="5143500"/>
          </a:xfrm>
          <a:prstGeom prst="rect">
            <a:avLst/>
          </a:prstGeom>
        </p:spPr>
      </p:pic>
    </p:spTree>
    <p:extLst>
      <p:ext uri="{BB962C8B-B14F-4D97-AF65-F5344CB8AC3E}">
        <p14:creationId xmlns:p14="http://schemas.microsoft.com/office/powerpoint/2010/main" val="1319850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body" idx="1"/>
          </p:nvPr>
        </p:nvSpPr>
        <p:spPr>
          <a:xfrm>
            <a:off x="311700" y="1152475"/>
            <a:ext cx="8390700" cy="338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700">
                <a:solidFill>
                  <a:schemeClr val="dk1"/>
                </a:solidFill>
              </a:rPr>
              <a:t>Physical (printed) instructions &amp; stimuli familiarization</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Collaborative play - work together to guess objects - timed rounds</a:t>
            </a:r>
            <a:endParaRPr sz="1700">
              <a:solidFill>
                <a:schemeClr val="dk1"/>
              </a:solidFill>
            </a:endParaRPr>
          </a:p>
          <a:p>
            <a:pPr marL="457200" lvl="0" indent="-342900" algn="l" rtl="0">
              <a:spcBef>
                <a:spcPts val="0"/>
              </a:spcBef>
              <a:spcAft>
                <a:spcPts val="0"/>
              </a:spcAft>
              <a:buSzPts val="1800"/>
              <a:buChar char="●"/>
            </a:pPr>
            <a:r>
              <a:rPr lang="en" sz="1700">
                <a:solidFill>
                  <a:schemeClr val="dk1"/>
                </a:solidFill>
              </a:rPr>
              <a:t>Diapix scenes presented on-screen via PowerPoint slides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Each scene is similar, with different paired objects - asked to focus on specific pairs each “turn”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Participants take turns guessing the objects in partner’s scene until guessed correctly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Multiple rounds, with breaks for WHERE questions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Pre-task &amp; post-task</a:t>
            </a:r>
            <a:endParaRPr sz="1700">
              <a:solidFill>
                <a:schemeClr val="dk1"/>
              </a:solidFill>
            </a:endParaRPr>
          </a:p>
        </p:txBody>
      </p:sp>
      <p:sp>
        <p:nvSpPr>
          <p:cNvPr id="191" name="Google Shape;191;p28"/>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#2: Diapix</a:t>
            </a:r>
            <a:endParaRPr b="1"/>
          </a:p>
        </p:txBody>
      </p:sp>
      <p:pic>
        <p:nvPicPr>
          <p:cNvPr id="192" name="Google Shape;192;p28"/>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#2: Diapix</a:t>
            </a:r>
            <a:endParaRPr b="1"/>
          </a:p>
        </p:txBody>
      </p:sp>
      <p:pic>
        <p:nvPicPr>
          <p:cNvPr id="198" name="Google Shape;198;p29"/>
          <p:cNvPicPr preferRelativeResize="0"/>
          <p:nvPr/>
        </p:nvPicPr>
        <p:blipFill>
          <a:blip>
            <a:alphaModFix/>
          </a:blip>
          <a:stretch>
            <a:fillRect/>
          </a:stretch>
        </p:blipFill>
        <p:spPr>
          <a:xfrm>
            <a:off x="448750" y="2026975"/>
            <a:ext cx="1848274" cy="1139913"/>
          </a:xfrm>
          <a:prstGeom prst="rect">
            <a:avLst/>
          </a:prstGeom>
          <a:noFill/>
          <a:ln>
            <a:noFill/>
          </a:ln>
        </p:spPr>
      </p:pic>
      <p:pic>
        <p:nvPicPr>
          <p:cNvPr id="199" name="Google Shape;199;p29"/>
          <p:cNvPicPr preferRelativeResize="0"/>
          <p:nvPr/>
        </p:nvPicPr>
        <p:blipFill>
          <a:blip>
            <a:alphaModFix/>
          </a:blip>
          <a:stretch>
            <a:fillRect/>
          </a:stretch>
        </p:blipFill>
        <p:spPr>
          <a:xfrm>
            <a:off x="2601313" y="2002250"/>
            <a:ext cx="1848298" cy="1139000"/>
          </a:xfrm>
          <a:prstGeom prst="rect">
            <a:avLst/>
          </a:prstGeom>
          <a:noFill/>
          <a:ln>
            <a:noFill/>
          </a:ln>
        </p:spPr>
      </p:pic>
      <p:pic>
        <p:nvPicPr>
          <p:cNvPr id="200" name="Google Shape;200;p29"/>
          <p:cNvPicPr preferRelativeResize="0"/>
          <p:nvPr/>
        </p:nvPicPr>
        <p:blipFill rotWithShape="1">
          <a:blip>
            <a:alphaModFix/>
          </a:blip>
          <a:srcRect/>
          <a:stretch/>
        </p:blipFill>
        <p:spPr>
          <a:xfrm>
            <a:off x="7093425" y="2030613"/>
            <a:ext cx="1848274" cy="1132638"/>
          </a:xfrm>
          <a:prstGeom prst="rect">
            <a:avLst/>
          </a:prstGeom>
          <a:noFill/>
          <a:ln>
            <a:noFill/>
          </a:ln>
        </p:spPr>
      </p:pic>
      <p:sp>
        <p:nvSpPr>
          <p:cNvPr id="201" name="Google Shape;201;p29"/>
          <p:cNvSpPr/>
          <p:nvPr/>
        </p:nvSpPr>
        <p:spPr>
          <a:xfrm>
            <a:off x="2109900" y="2435925"/>
            <a:ext cx="588600" cy="434700"/>
          </a:xfrm>
          <a:prstGeom prst="rightArrow">
            <a:avLst>
              <a:gd name="adj1" fmla="val 50000"/>
              <a:gd name="adj2" fmla="val 50000"/>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2" name="Google Shape;202;p29"/>
          <p:cNvPicPr preferRelativeResize="0"/>
          <p:nvPr/>
        </p:nvPicPr>
        <p:blipFill>
          <a:blip>
            <a:alphaModFix/>
          </a:blip>
          <a:stretch>
            <a:fillRect/>
          </a:stretch>
        </p:blipFill>
        <p:spPr>
          <a:xfrm>
            <a:off x="4847375" y="2026975"/>
            <a:ext cx="1848274" cy="1139913"/>
          </a:xfrm>
          <a:prstGeom prst="rect">
            <a:avLst/>
          </a:prstGeom>
          <a:noFill/>
          <a:ln>
            <a:noFill/>
          </a:ln>
        </p:spPr>
      </p:pic>
      <p:sp>
        <p:nvSpPr>
          <p:cNvPr id="203" name="Google Shape;203;p29"/>
          <p:cNvSpPr/>
          <p:nvPr/>
        </p:nvSpPr>
        <p:spPr>
          <a:xfrm>
            <a:off x="4400925" y="2435925"/>
            <a:ext cx="588600" cy="434700"/>
          </a:xfrm>
          <a:prstGeom prst="rightArrow">
            <a:avLst>
              <a:gd name="adj1" fmla="val 50000"/>
              <a:gd name="adj2" fmla="val 50000"/>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37600" y="2435925"/>
            <a:ext cx="588600" cy="434700"/>
          </a:xfrm>
          <a:prstGeom prst="rightArrow">
            <a:avLst>
              <a:gd name="adj1" fmla="val 50000"/>
              <a:gd name="adj2" fmla="val 50000"/>
            </a:avLst>
          </a:prstGeom>
          <a:solidFill>
            <a:srgbClr val="93C47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txBox="1"/>
          <p:nvPr/>
        </p:nvSpPr>
        <p:spPr>
          <a:xfrm>
            <a:off x="344100" y="3323350"/>
            <a:ext cx="84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06" name="Google Shape;206;p29"/>
          <p:cNvPicPr preferRelativeResize="0"/>
          <p:nvPr/>
        </p:nvPicPr>
        <p:blipFill>
          <a:blip>
            <a:alphaModFix/>
          </a:blip>
          <a:stretch>
            <a:fillRect/>
          </a:stretch>
        </p:blipFill>
        <p:spPr>
          <a:xfrm>
            <a:off x="95275" y="4464350"/>
            <a:ext cx="704425" cy="576825"/>
          </a:xfrm>
          <a:prstGeom prst="rect">
            <a:avLst/>
          </a:prstGeom>
          <a:noFill/>
          <a:ln>
            <a:noFill/>
          </a:ln>
        </p:spPr>
      </p:pic>
      <p:sp>
        <p:nvSpPr>
          <p:cNvPr id="207" name="Google Shape;207;p29"/>
          <p:cNvSpPr txBox="1"/>
          <p:nvPr/>
        </p:nvSpPr>
        <p:spPr>
          <a:xfrm>
            <a:off x="501375" y="3319500"/>
            <a:ext cx="836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30 seconds (?) 		⇉  	10 seconds (?) 	     </a:t>
            </a:r>
            <a:r>
              <a:rPr lang="en" b="1">
                <a:solidFill>
                  <a:schemeClr val="dk1"/>
                </a:solidFill>
              </a:rPr>
              <a:t>⇉  		30 seconds (?)	    ⇉  		10 seconds (?)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#2: Diapix</a:t>
            </a:r>
            <a:endParaRPr b="1"/>
          </a:p>
        </p:txBody>
      </p:sp>
      <p:pic>
        <p:nvPicPr>
          <p:cNvPr id="213" name="Google Shape;213;p30"/>
          <p:cNvPicPr preferRelativeResize="0"/>
          <p:nvPr/>
        </p:nvPicPr>
        <p:blipFill>
          <a:blip>
            <a:alphaModFix/>
          </a:blip>
          <a:stretch>
            <a:fillRect/>
          </a:stretch>
        </p:blipFill>
        <p:spPr>
          <a:xfrm>
            <a:off x="95275" y="4464350"/>
            <a:ext cx="704425" cy="576825"/>
          </a:xfrm>
          <a:prstGeom prst="rect">
            <a:avLst/>
          </a:prstGeom>
          <a:noFill/>
          <a:ln>
            <a:noFill/>
          </a:ln>
        </p:spPr>
      </p:pic>
      <p:sp>
        <p:nvSpPr>
          <p:cNvPr id="214" name="Google Shape;214;p30"/>
          <p:cNvSpPr txBox="1"/>
          <p:nvPr/>
        </p:nvSpPr>
        <p:spPr>
          <a:xfrm>
            <a:off x="507100" y="927200"/>
            <a:ext cx="8249400" cy="3917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100" b="1" u="sng">
                <a:solidFill>
                  <a:schemeClr val="dk1"/>
                </a:solidFill>
              </a:rPr>
              <a:t>Instructions Set #2: “Real” Participant </a:t>
            </a:r>
            <a:endParaRPr sz="1100" b="1" u="sng">
              <a:solidFill>
                <a:schemeClr val="dk1"/>
              </a:solidFill>
            </a:endParaRPr>
          </a:p>
          <a:p>
            <a:pPr marL="0" lvl="0" indent="0" algn="l" rtl="0">
              <a:lnSpc>
                <a:spcPct val="115000"/>
              </a:lnSpc>
              <a:spcBef>
                <a:spcPts val="0"/>
              </a:spcBef>
              <a:spcAft>
                <a:spcPts val="0"/>
              </a:spcAft>
              <a:buNone/>
            </a:pPr>
            <a:r>
              <a:rPr lang="en" sz="1000" b="1">
                <a:solidFill>
                  <a:schemeClr val="dk1"/>
                </a:solidFill>
              </a:rPr>
              <a:t>Welcome! </a:t>
            </a:r>
            <a:r>
              <a:rPr lang="en" sz="1000">
                <a:solidFill>
                  <a:schemeClr val="dk1"/>
                </a:solidFill>
              </a:rPr>
              <a:t>Thank you for choosing to participate in our AdaptiCon study. During this experiment, you will participate in two collaborative activities inspired by </a:t>
            </a:r>
            <a:r>
              <a:rPr lang="en" sz="1000" i="1">
                <a:solidFill>
                  <a:schemeClr val="dk1"/>
                </a:solidFill>
              </a:rPr>
              <a:t>Guess Who</a:t>
            </a:r>
            <a:r>
              <a:rPr lang="en" sz="1000">
                <a:solidFill>
                  <a:schemeClr val="dk1"/>
                </a:solidFill>
              </a:rPr>
              <a:t> and </a:t>
            </a:r>
            <a:r>
              <a:rPr lang="en" sz="1000" i="1">
                <a:solidFill>
                  <a:schemeClr val="dk1"/>
                </a:solidFill>
              </a:rPr>
              <a:t>Spot the Difference. </a:t>
            </a:r>
            <a:r>
              <a:rPr lang="en" sz="1000">
                <a:solidFill>
                  <a:schemeClr val="dk1"/>
                </a:solidFill>
              </a:rPr>
              <a:t>You will work collaboratively as a team and win each game! Specific instructions will be included. Please note that you must have normal hearing as you will wear headphones during the activities. Please speak as naturally as possible. </a:t>
            </a:r>
            <a:endParaRPr sz="1000">
              <a:solidFill>
                <a:schemeClr val="dk1"/>
              </a:solidFill>
            </a:endParaRPr>
          </a:p>
          <a:p>
            <a:pPr marL="0" lvl="0" indent="0" algn="ctr" rtl="0">
              <a:lnSpc>
                <a:spcPct val="115000"/>
              </a:lnSpc>
              <a:spcBef>
                <a:spcPts val="0"/>
              </a:spcBef>
              <a:spcAft>
                <a:spcPts val="0"/>
              </a:spcAft>
              <a:buNone/>
            </a:pPr>
            <a:endParaRPr sz="1000">
              <a:solidFill>
                <a:schemeClr val="dk1"/>
              </a:solidFill>
            </a:endParaRPr>
          </a:p>
          <a:p>
            <a:pPr marL="0" lvl="0" indent="0" algn="ctr" rtl="0">
              <a:lnSpc>
                <a:spcPct val="115000"/>
              </a:lnSpc>
              <a:spcBef>
                <a:spcPts val="0"/>
              </a:spcBef>
              <a:spcAft>
                <a:spcPts val="0"/>
              </a:spcAft>
              <a:buNone/>
            </a:pPr>
            <a:r>
              <a:rPr lang="en" sz="1100" b="1" u="sng"/>
              <a:t>Spot the Difference Instructions:</a:t>
            </a:r>
            <a:endParaRPr sz="1000"/>
          </a:p>
          <a:p>
            <a:pPr marL="0" lvl="0" indent="0" algn="ctr" rtl="0">
              <a:lnSpc>
                <a:spcPct val="115000"/>
              </a:lnSpc>
              <a:spcBef>
                <a:spcPts val="0"/>
              </a:spcBef>
              <a:spcAft>
                <a:spcPts val="0"/>
              </a:spcAft>
              <a:buNone/>
            </a:pPr>
            <a:r>
              <a:rPr lang="en" sz="1000"/>
              <a:t>In this activity, you will work with a teammate to collaboratively identify the differences between two similar pictures. You will have a picture of a similar scene on each of your monitors with some differences.</a:t>
            </a:r>
            <a:endParaRPr sz="1000"/>
          </a:p>
          <a:p>
            <a:pPr marL="0" lvl="0" indent="0" algn="ctr" rtl="0">
              <a:lnSpc>
                <a:spcPct val="115000"/>
              </a:lnSpc>
              <a:spcBef>
                <a:spcPts val="0"/>
              </a:spcBef>
              <a:spcAft>
                <a:spcPts val="0"/>
              </a:spcAft>
              <a:buNone/>
            </a:pPr>
            <a:endParaRPr sz="1000"/>
          </a:p>
          <a:p>
            <a:pPr marL="0" lvl="0" indent="0" algn="ctr" rtl="0">
              <a:lnSpc>
                <a:spcPct val="115000"/>
              </a:lnSpc>
              <a:spcBef>
                <a:spcPts val="0"/>
              </a:spcBef>
              <a:spcAft>
                <a:spcPts val="0"/>
              </a:spcAft>
              <a:buNone/>
            </a:pPr>
            <a:r>
              <a:rPr lang="en" sz="1000"/>
              <a:t>You will have 30 seconds to review your picture before a screen appears to direct your attention towards specific objects. You will have 1 minute to review the picture, and then discuss your observations with your teammate. A black screen will appear with questions or guided prompts for you to take turns reading aloud and having up to a 2-minute discussion per question about the location of items based on your pictures. For example, one picture may show a sheep in a tree, while the other picture may have the sheep sitting on a park bench. </a:t>
            </a:r>
            <a:endParaRPr sz="1000"/>
          </a:p>
          <a:p>
            <a:pPr marL="0" lvl="0" indent="0" algn="ctr" rtl="0">
              <a:lnSpc>
                <a:spcPct val="115000"/>
              </a:lnSpc>
              <a:spcBef>
                <a:spcPts val="0"/>
              </a:spcBef>
              <a:spcAft>
                <a:spcPts val="0"/>
              </a:spcAft>
              <a:buNone/>
            </a:pPr>
            <a:endParaRPr sz="1000" i="1"/>
          </a:p>
          <a:p>
            <a:pPr marL="0" lvl="0" indent="0" algn="ctr" rtl="0">
              <a:lnSpc>
                <a:spcPct val="115000"/>
              </a:lnSpc>
              <a:spcBef>
                <a:spcPts val="0"/>
              </a:spcBef>
              <a:spcAft>
                <a:spcPts val="0"/>
              </a:spcAft>
              <a:buNone/>
            </a:pPr>
            <a:r>
              <a:rPr lang="en" sz="1000"/>
              <a:t>Play 3 rounds with your teammate and find the </a:t>
            </a:r>
            <a:r>
              <a:rPr lang="en" sz="1000" b="1">
                <a:highlight>
                  <a:srgbClr val="FFFF00"/>
                </a:highlight>
              </a:rPr>
              <a:t>8 </a:t>
            </a:r>
            <a:r>
              <a:rPr lang="en" sz="1000"/>
              <a:t>differences each time! The game will be timed, so work as fast together to win! </a:t>
            </a:r>
            <a:endParaRPr sz="1000"/>
          </a:p>
          <a:p>
            <a:pPr marL="0" lvl="0" indent="0" algn="ctr" rtl="0">
              <a:lnSpc>
                <a:spcPct val="115000"/>
              </a:lnSpc>
              <a:spcBef>
                <a:spcPts val="0"/>
              </a:spcBef>
              <a:spcAft>
                <a:spcPts val="0"/>
              </a:spcAft>
              <a:buNone/>
            </a:pPr>
            <a:endParaRPr sz="1000"/>
          </a:p>
          <a:p>
            <a:pPr marL="0" lvl="0" indent="0" algn="ctr" rtl="0">
              <a:spcBef>
                <a:spcPts val="0"/>
              </a:spcBef>
              <a:spcAft>
                <a:spcPts val="0"/>
              </a:spcAft>
              <a:buNone/>
            </a:pPr>
            <a:r>
              <a:rPr lang="en" sz="1000"/>
              <a:t>Thank you for your participation as a </a:t>
            </a:r>
            <a:r>
              <a:rPr lang="en" sz="1000" b="1"/>
              <a:t>participant </a:t>
            </a:r>
            <a:r>
              <a:rPr lang="en" sz="1000"/>
              <a:t>in the AdaptiCon Project! Please let your LABLab contact know if you have any questions or concerns. </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#2: Diapix</a:t>
            </a:r>
            <a:endParaRPr b="1"/>
          </a:p>
        </p:txBody>
      </p:sp>
      <p:pic>
        <p:nvPicPr>
          <p:cNvPr id="220" name="Google Shape;220;p31"/>
          <p:cNvPicPr preferRelativeResize="0"/>
          <p:nvPr/>
        </p:nvPicPr>
        <p:blipFill>
          <a:blip>
            <a:alphaModFix/>
          </a:blip>
          <a:stretch>
            <a:fillRect/>
          </a:stretch>
        </p:blipFill>
        <p:spPr>
          <a:xfrm>
            <a:off x="95275" y="4464350"/>
            <a:ext cx="704425" cy="576825"/>
          </a:xfrm>
          <a:prstGeom prst="rect">
            <a:avLst/>
          </a:prstGeom>
          <a:noFill/>
          <a:ln>
            <a:noFill/>
          </a:ln>
        </p:spPr>
      </p:pic>
      <p:sp>
        <p:nvSpPr>
          <p:cNvPr id="221" name="Google Shape;221;p31"/>
          <p:cNvSpPr txBox="1"/>
          <p:nvPr/>
        </p:nvSpPr>
        <p:spPr>
          <a:xfrm>
            <a:off x="1774888" y="3537125"/>
            <a:ext cx="12618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Participant A:</a:t>
            </a:r>
            <a:endParaRPr sz="1000" b="1"/>
          </a:p>
          <a:p>
            <a:pPr marL="457200" lvl="0" indent="-292100" algn="l" rtl="0">
              <a:spcBef>
                <a:spcPts val="0"/>
              </a:spcBef>
              <a:spcAft>
                <a:spcPts val="0"/>
              </a:spcAft>
              <a:buSzPts val="1000"/>
              <a:buChar char="●"/>
            </a:pPr>
            <a:r>
              <a:rPr lang="en" sz="1000"/>
              <a:t>Batter</a:t>
            </a:r>
            <a:endParaRPr sz="1000"/>
          </a:p>
          <a:p>
            <a:pPr marL="457200" lvl="0" indent="-292100" algn="l" rtl="0">
              <a:spcBef>
                <a:spcPts val="0"/>
              </a:spcBef>
              <a:spcAft>
                <a:spcPts val="0"/>
              </a:spcAft>
              <a:buSzPts val="1000"/>
              <a:buChar char="●"/>
            </a:pPr>
            <a:r>
              <a:rPr lang="en" sz="1000"/>
              <a:t>Butter</a:t>
            </a:r>
            <a:endParaRPr sz="1000"/>
          </a:p>
          <a:p>
            <a:pPr marL="457200" lvl="0" indent="-292100" algn="l" rtl="0">
              <a:spcBef>
                <a:spcPts val="0"/>
              </a:spcBef>
              <a:spcAft>
                <a:spcPts val="0"/>
              </a:spcAft>
              <a:buSzPts val="1000"/>
              <a:buChar char="●"/>
            </a:pPr>
            <a:r>
              <a:rPr lang="en" sz="1000"/>
              <a:t>Litre</a:t>
            </a:r>
            <a:endParaRPr sz="1000"/>
          </a:p>
          <a:p>
            <a:pPr marL="457200" lvl="0" indent="-292100" algn="l" rtl="0">
              <a:spcBef>
                <a:spcPts val="0"/>
              </a:spcBef>
              <a:spcAft>
                <a:spcPts val="0"/>
              </a:spcAft>
              <a:buSzPts val="1000"/>
              <a:buChar char="●"/>
            </a:pPr>
            <a:r>
              <a:rPr lang="en" sz="1000"/>
              <a:t>Latter</a:t>
            </a:r>
            <a:endParaRPr sz="1000"/>
          </a:p>
          <a:p>
            <a:pPr marL="457200" lvl="0" indent="-292100" algn="l" rtl="0">
              <a:spcBef>
                <a:spcPts val="0"/>
              </a:spcBef>
              <a:spcAft>
                <a:spcPts val="0"/>
              </a:spcAft>
              <a:buSzPts val="1000"/>
              <a:buChar char="●"/>
            </a:pPr>
            <a:r>
              <a:rPr lang="en" sz="1000"/>
              <a:t>Pill</a:t>
            </a:r>
            <a:endParaRPr sz="1000"/>
          </a:p>
          <a:p>
            <a:pPr marL="457200" lvl="0" indent="-292100" algn="l" rtl="0">
              <a:spcBef>
                <a:spcPts val="0"/>
              </a:spcBef>
              <a:spcAft>
                <a:spcPts val="0"/>
              </a:spcAft>
              <a:buSzPts val="1000"/>
              <a:buChar char="●"/>
            </a:pPr>
            <a:r>
              <a:rPr lang="en" sz="1000"/>
              <a:t>Metal</a:t>
            </a:r>
            <a:endParaRPr sz="1000"/>
          </a:p>
          <a:p>
            <a:pPr marL="457200" lvl="0" indent="-292100" algn="l" rtl="0">
              <a:spcBef>
                <a:spcPts val="0"/>
              </a:spcBef>
              <a:spcAft>
                <a:spcPts val="0"/>
              </a:spcAft>
              <a:buSzPts val="1000"/>
              <a:buChar char="●"/>
            </a:pPr>
            <a:r>
              <a:rPr lang="en" sz="1000"/>
              <a:t>Sheep</a:t>
            </a:r>
            <a:endParaRPr sz="1000"/>
          </a:p>
          <a:p>
            <a:pPr marL="457200" lvl="0" indent="-292100" algn="l" rtl="0">
              <a:spcBef>
                <a:spcPts val="0"/>
              </a:spcBef>
              <a:spcAft>
                <a:spcPts val="0"/>
              </a:spcAft>
              <a:buSzPts val="1000"/>
              <a:buChar char="●"/>
            </a:pPr>
            <a:r>
              <a:rPr lang="en" sz="1000"/>
              <a:t>Pick</a:t>
            </a:r>
            <a:endParaRPr sz="1000"/>
          </a:p>
        </p:txBody>
      </p:sp>
      <p:sp>
        <p:nvSpPr>
          <p:cNvPr id="222" name="Google Shape;222;p31"/>
          <p:cNvSpPr txBox="1"/>
          <p:nvPr/>
        </p:nvSpPr>
        <p:spPr>
          <a:xfrm>
            <a:off x="6198763" y="3537125"/>
            <a:ext cx="14577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Participant B:</a:t>
            </a:r>
            <a:endParaRPr sz="1000" b="1"/>
          </a:p>
          <a:p>
            <a:pPr marL="457200" lvl="0" indent="-292100" algn="l" rtl="0">
              <a:spcBef>
                <a:spcPts val="0"/>
              </a:spcBef>
              <a:spcAft>
                <a:spcPts val="0"/>
              </a:spcAft>
              <a:buSzPts val="1000"/>
              <a:buChar char="●"/>
            </a:pPr>
            <a:r>
              <a:rPr lang="en" sz="1000"/>
              <a:t>Badder</a:t>
            </a:r>
            <a:endParaRPr sz="1000"/>
          </a:p>
          <a:p>
            <a:pPr marL="457200" lvl="0" indent="-292100" algn="l" rtl="0">
              <a:spcBef>
                <a:spcPts val="0"/>
              </a:spcBef>
              <a:spcAft>
                <a:spcPts val="0"/>
              </a:spcAft>
              <a:buSzPts val="1000"/>
              <a:buChar char="●"/>
            </a:pPr>
            <a:r>
              <a:rPr lang="en" sz="1000"/>
              <a:t>Budder</a:t>
            </a:r>
            <a:endParaRPr sz="1000"/>
          </a:p>
          <a:p>
            <a:pPr marL="457200" lvl="0" indent="-292100" algn="l" rtl="0">
              <a:spcBef>
                <a:spcPts val="0"/>
              </a:spcBef>
              <a:spcAft>
                <a:spcPts val="0"/>
              </a:spcAft>
              <a:buSzPts val="1000"/>
              <a:buChar char="●"/>
            </a:pPr>
            <a:r>
              <a:rPr lang="en" sz="1000"/>
              <a:t>Leader</a:t>
            </a:r>
            <a:endParaRPr sz="1000"/>
          </a:p>
          <a:p>
            <a:pPr marL="457200" lvl="0" indent="-292100" algn="l" rtl="0">
              <a:spcBef>
                <a:spcPts val="0"/>
              </a:spcBef>
              <a:spcAft>
                <a:spcPts val="0"/>
              </a:spcAft>
              <a:buSzPts val="1000"/>
              <a:buChar char="●"/>
            </a:pPr>
            <a:r>
              <a:rPr lang="en" sz="1000"/>
              <a:t>Ladder</a:t>
            </a:r>
            <a:endParaRPr sz="1000"/>
          </a:p>
          <a:p>
            <a:pPr marL="457200" lvl="0" indent="-292100" algn="l" rtl="0">
              <a:spcBef>
                <a:spcPts val="0"/>
              </a:spcBef>
              <a:spcAft>
                <a:spcPts val="0"/>
              </a:spcAft>
              <a:buSzPts val="1000"/>
              <a:buChar char="●"/>
            </a:pPr>
            <a:r>
              <a:rPr lang="en" sz="1000"/>
              <a:t>Peel</a:t>
            </a:r>
            <a:endParaRPr sz="1000"/>
          </a:p>
          <a:p>
            <a:pPr marL="457200" lvl="0" indent="-292100" algn="l" rtl="0">
              <a:spcBef>
                <a:spcPts val="0"/>
              </a:spcBef>
              <a:spcAft>
                <a:spcPts val="0"/>
              </a:spcAft>
              <a:buSzPts val="1000"/>
              <a:buChar char="●"/>
            </a:pPr>
            <a:r>
              <a:rPr lang="en" sz="1000"/>
              <a:t>Medal</a:t>
            </a:r>
            <a:endParaRPr sz="1000"/>
          </a:p>
          <a:p>
            <a:pPr marL="457200" lvl="0" indent="-292100" algn="l" rtl="0">
              <a:spcBef>
                <a:spcPts val="0"/>
              </a:spcBef>
              <a:spcAft>
                <a:spcPts val="0"/>
              </a:spcAft>
              <a:buSzPts val="1000"/>
              <a:buChar char="●"/>
            </a:pPr>
            <a:r>
              <a:rPr lang="en" sz="1000"/>
              <a:t>Ship</a:t>
            </a:r>
            <a:endParaRPr sz="1000"/>
          </a:p>
          <a:p>
            <a:pPr marL="457200" lvl="0" indent="-292100" algn="l" rtl="0">
              <a:spcBef>
                <a:spcPts val="0"/>
              </a:spcBef>
              <a:spcAft>
                <a:spcPts val="0"/>
              </a:spcAft>
              <a:buSzPts val="1000"/>
              <a:buChar char="●"/>
            </a:pPr>
            <a:r>
              <a:rPr lang="en" sz="1000"/>
              <a:t>Peak</a:t>
            </a:r>
            <a:endParaRPr sz="1000"/>
          </a:p>
        </p:txBody>
      </p:sp>
      <p:pic>
        <p:nvPicPr>
          <p:cNvPr id="223" name="Google Shape;223;p31"/>
          <p:cNvPicPr preferRelativeResize="0"/>
          <p:nvPr/>
        </p:nvPicPr>
        <p:blipFill>
          <a:blip>
            <a:alphaModFix/>
          </a:blip>
          <a:stretch>
            <a:fillRect/>
          </a:stretch>
        </p:blipFill>
        <p:spPr>
          <a:xfrm>
            <a:off x="396000" y="992625"/>
            <a:ext cx="4019597" cy="2479076"/>
          </a:xfrm>
          <a:prstGeom prst="rect">
            <a:avLst/>
          </a:prstGeom>
          <a:noFill/>
          <a:ln>
            <a:noFill/>
          </a:ln>
        </p:spPr>
      </p:pic>
      <p:pic>
        <p:nvPicPr>
          <p:cNvPr id="224" name="Google Shape;224;p31"/>
          <p:cNvPicPr preferRelativeResize="0"/>
          <p:nvPr/>
        </p:nvPicPr>
        <p:blipFill>
          <a:blip>
            <a:alphaModFix/>
          </a:blip>
          <a:stretch>
            <a:fillRect/>
          </a:stretch>
        </p:blipFill>
        <p:spPr>
          <a:xfrm>
            <a:off x="4572008" y="1002550"/>
            <a:ext cx="4355718" cy="245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311700" y="1152475"/>
            <a:ext cx="8245800" cy="312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00">
                <a:solidFill>
                  <a:schemeClr val="dk1"/>
                </a:solidFill>
              </a:rPr>
              <a:t>PA: Okay…I have like, a beach scene with a </a:t>
            </a:r>
            <a:r>
              <a:rPr lang="en" sz="1100" b="1">
                <a:solidFill>
                  <a:schemeClr val="dk1"/>
                </a:solidFill>
              </a:rPr>
              <a:t>sheep</a:t>
            </a:r>
            <a:r>
              <a:rPr lang="en" sz="1100">
                <a:solidFill>
                  <a:schemeClr val="dk1"/>
                </a:solidFill>
              </a:rPr>
              <a:t> on an island.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PB:  Oh! I have an island, I think - but there is a </a:t>
            </a:r>
            <a:r>
              <a:rPr lang="en" sz="1100" b="1">
                <a:solidFill>
                  <a:schemeClr val="dk1"/>
                </a:solidFill>
              </a:rPr>
              <a:t>budder</a:t>
            </a:r>
            <a:r>
              <a:rPr lang="en" sz="1100">
                <a:solidFill>
                  <a:schemeClr val="dk1"/>
                </a:solidFill>
              </a:rPr>
              <a:t> over there, not a </a:t>
            </a:r>
            <a:r>
              <a:rPr lang="en" sz="1100" b="1">
                <a:solidFill>
                  <a:schemeClr val="dk1"/>
                </a:solidFill>
              </a:rPr>
              <a:t>sheep</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PA: Do you have a </a:t>
            </a:r>
            <a:r>
              <a:rPr lang="en" sz="1100" b="1">
                <a:solidFill>
                  <a:schemeClr val="dk1"/>
                </a:solidFill>
              </a:rPr>
              <a:t>sheep</a:t>
            </a:r>
            <a:r>
              <a:rPr lang="en" sz="1100">
                <a:solidFill>
                  <a:schemeClr val="dk1"/>
                </a:solidFill>
              </a:rPr>
              <a:t> anywhere?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PB: No…I don’t see a </a:t>
            </a:r>
            <a:r>
              <a:rPr lang="en" sz="1100" b="1">
                <a:solidFill>
                  <a:schemeClr val="dk1"/>
                </a:solidFill>
              </a:rPr>
              <a:t>sheep</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PA: Hmm okay, do you have a piece of </a:t>
            </a:r>
            <a:r>
              <a:rPr lang="en" sz="1100" b="1">
                <a:solidFill>
                  <a:schemeClr val="dk1"/>
                </a:solidFill>
              </a:rPr>
              <a:t>metal</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PB: I don’t see a </a:t>
            </a:r>
            <a:r>
              <a:rPr lang="en" sz="1100" b="1">
                <a:solidFill>
                  <a:schemeClr val="dk1"/>
                </a:solidFill>
              </a:rPr>
              <a:t>metal </a:t>
            </a:r>
            <a:r>
              <a:rPr lang="en" sz="1100">
                <a:solidFill>
                  <a:schemeClr val="dk1"/>
                </a:solidFill>
              </a:rPr>
              <a:t>anything…but I see a </a:t>
            </a:r>
            <a:r>
              <a:rPr lang="en" sz="1100" b="1">
                <a:solidFill>
                  <a:schemeClr val="dk1"/>
                </a:solidFill>
              </a:rPr>
              <a:t>medal</a:t>
            </a:r>
            <a:r>
              <a:rPr lang="en" sz="1100">
                <a:solidFill>
                  <a:schemeClr val="dk1"/>
                </a:solidFill>
              </a:rPr>
              <a:t>? Like you’d win in a race?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PA: Oh! Interesting, mine is a piece of </a:t>
            </a:r>
            <a:r>
              <a:rPr lang="en" sz="1100" b="1">
                <a:solidFill>
                  <a:schemeClr val="dk1"/>
                </a:solidFill>
              </a:rPr>
              <a:t>metal</a:t>
            </a:r>
            <a:r>
              <a:rPr lang="en" sz="1100">
                <a:solidFill>
                  <a:schemeClr val="dk1"/>
                </a:solidFill>
              </a:rPr>
              <a:t> not a </a:t>
            </a:r>
            <a:r>
              <a:rPr lang="en" sz="1100" b="1">
                <a:solidFill>
                  <a:schemeClr val="dk1"/>
                </a:solidFill>
              </a:rPr>
              <a:t>medal</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PB: I have a </a:t>
            </a:r>
            <a:r>
              <a:rPr lang="en" sz="1100" b="1">
                <a:solidFill>
                  <a:schemeClr val="dk1"/>
                </a:solidFill>
              </a:rPr>
              <a:t>medal</a:t>
            </a:r>
            <a:r>
              <a:rPr lang="en" sz="1100">
                <a:solidFill>
                  <a:schemeClr val="dk1"/>
                </a:solidFill>
              </a:rPr>
              <a:t> on top of a cafe.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PA: Hmm I have a </a:t>
            </a:r>
            <a:r>
              <a:rPr lang="en" sz="1100" b="1">
                <a:solidFill>
                  <a:schemeClr val="dk1"/>
                </a:solidFill>
              </a:rPr>
              <a:t>litre</a:t>
            </a:r>
            <a:r>
              <a:rPr lang="en" sz="1100">
                <a:solidFill>
                  <a:schemeClr val="dk1"/>
                </a:solidFill>
              </a:rPr>
              <a:t> beside a convenience store, but no cafe or </a:t>
            </a:r>
            <a:r>
              <a:rPr lang="en" sz="1100" b="1">
                <a:solidFill>
                  <a:schemeClr val="dk1"/>
                </a:solidFill>
              </a:rPr>
              <a:t>medal</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lnSpc>
                <a:spcPct val="80000"/>
              </a:lnSpc>
              <a:spcBef>
                <a:spcPts val="0"/>
              </a:spcBef>
              <a:spcAft>
                <a:spcPts val="0"/>
              </a:spcAft>
              <a:buClr>
                <a:schemeClr val="dk1"/>
              </a:buClr>
              <a:buSzPts val="1018"/>
              <a:buFont typeface="Arial"/>
              <a:buNone/>
            </a:pPr>
            <a:endParaRPr sz="1565"/>
          </a:p>
        </p:txBody>
      </p:sp>
      <p:pic>
        <p:nvPicPr>
          <p:cNvPr id="230" name="Google Shape;230;p32"/>
          <p:cNvPicPr preferRelativeResize="0"/>
          <p:nvPr/>
        </p:nvPicPr>
        <p:blipFill>
          <a:blip>
            <a:alphaModFix/>
          </a:blip>
          <a:stretch>
            <a:fillRect/>
          </a:stretch>
        </p:blipFill>
        <p:spPr>
          <a:xfrm>
            <a:off x="95275" y="4464350"/>
            <a:ext cx="704425" cy="576825"/>
          </a:xfrm>
          <a:prstGeom prst="rect">
            <a:avLst/>
          </a:prstGeom>
          <a:noFill/>
          <a:ln>
            <a:noFill/>
          </a:ln>
        </p:spPr>
      </p:pic>
      <p:sp>
        <p:nvSpPr>
          <p:cNvPr id="231" name="Google Shape;231;p32"/>
          <p:cNvSpPr txBox="1">
            <a:spLocks noGrp="1"/>
          </p:cNvSpPr>
          <p:nvPr>
            <p:ph type="title"/>
          </p:nvPr>
        </p:nvSpPr>
        <p:spPr>
          <a:xfrm>
            <a:off x="311700" y="35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Task #2: Diapix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Need to define timing for Diapix screens (ie. how long each scene is shown, black screen, questions)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 instructions so that participants will click on arrows to proceed through PowerPoint slides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 a timer to slides for participants to keep time during observing scene and answering questions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Additional feedback moving forward? </a:t>
            </a:r>
            <a:endParaRPr>
              <a:solidFill>
                <a:schemeClr val="dk1"/>
              </a:solidFill>
            </a:endParaRPr>
          </a:p>
        </p:txBody>
      </p:sp>
      <p:sp>
        <p:nvSpPr>
          <p:cNvPr id="237" name="Google Shape;237;p33"/>
          <p:cNvSpPr txBox="1">
            <a:spLocks noGrp="1"/>
          </p:cNvSpPr>
          <p:nvPr>
            <p:ph type="title"/>
          </p:nvPr>
        </p:nvSpPr>
        <p:spPr>
          <a:xfrm>
            <a:off x="311700" y="328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Comments/Questions/Feedback</a:t>
            </a:r>
            <a:endParaRPr b="1"/>
          </a:p>
        </p:txBody>
      </p:sp>
      <p:pic>
        <p:nvPicPr>
          <p:cNvPr id="238" name="Google Shape;238;p33"/>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44" name="Google Shape;24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highlight>
                  <a:srgbClr val="FFFFFF"/>
                </a:highlight>
                <a:latin typeface="Roboto"/>
                <a:ea typeface="Roboto"/>
                <a:cs typeface="Roboto"/>
                <a:sym typeface="Roboto"/>
              </a:rPr>
              <a:t>Gérard Bailly, Amélie Lelong. Speech dominoes and phonetic convergence. </a:t>
            </a:r>
            <a:r>
              <a:rPr lang="en" sz="1100" i="1">
                <a:solidFill>
                  <a:srgbClr val="000000"/>
                </a:solidFill>
                <a:highlight>
                  <a:srgbClr val="FFFFFF"/>
                </a:highlight>
                <a:latin typeface="Roboto"/>
                <a:ea typeface="Roboto"/>
                <a:cs typeface="Roboto"/>
                <a:sym typeface="Roboto"/>
              </a:rPr>
              <a:t>Interspeech 2010 - 11th Annual Conference of the International Speech Communication Association</a:t>
            </a:r>
            <a:r>
              <a:rPr lang="en" sz="1100">
                <a:solidFill>
                  <a:srgbClr val="000000"/>
                </a:solidFill>
                <a:highlight>
                  <a:srgbClr val="FFFFFF"/>
                </a:highlight>
                <a:latin typeface="Roboto"/>
                <a:ea typeface="Roboto"/>
                <a:cs typeface="Roboto"/>
                <a:sym typeface="Roboto"/>
              </a:rPr>
              <a:t>, Sep 2010, Makuhari, Japan. pp.1153-1156.</a:t>
            </a:r>
            <a:endParaRPr sz="1300">
              <a:solidFill>
                <a:srgbClr val="000000"/>
              </a:solidFill>
              <a:highlight>
                <a:srgbClr val="FFFFFF"/>
              </a:highlight>
              <a:latin typeface="Roboto"/>
              <a:ea typeface="Roboto"/>
              <a:cs typeface="Roboto"/>
              <a:sym typeface="Roboto"/>
            </a:endParaRPr>
          </a:p>
          <a:p>
            <a:pPr marL="0" lvl="0" indent="0" algn="l" rtl="0">
              <a:spcBef>
                <a:spcPts val="1200"/>
              </a:spcBef>
              <a:spcAft>
                <a:spcPts val="0"/>
              </a:spcAft>
              <a:buNone/>
            </a:pPr>
            <a:r>
              <a:rPr lang="en" sz="1100">
                <a:solidFill>
                  <a:schemeClr val="accent2"/>
                </a:solidFill>
                <a:highlight>
                  <a:srgbClr val="FFFFFF"/>
                </a:highlight>
                <a:latin typeface="Roboto"/>
                <a:ea typeface="Roboto"/>
                <a:cs typeface="Roboto"/>
                <a:sym typeface="Roboto"/>
              </a:rPr>
              <a:t>Biro, T., Toscano, J. C., &amp; Viswanathan, N. (2022). The influence of task engagement of phonetic convergence. </a:t>
            </a:r>
            <a:r>
              <a:rPr lang="en" sz="1100" i="1">
                <a:solidFill>
                  <a:schemeClr val="accent2"/>
                </a:solidFill>
                <a:highlight>
                  <a:srgbClr val="FFFFFF"/>
                </a:highlight>
                <a:latin typeface="Roboto"/>
                <a:ea typeface="Roboto"/>
                <a:cs typeface="Roboto"/>
                <a:sym typeface="Roboto"/>
              </a:rPr>
              <a:t>Speech Communication, 138</a:t>
            </a:r>
            <a:r>
              <a:rPr lang="en" sz="1100">
                <a:solidFill>
                  <a:schemeClr val="accent2"/>
                </a:solidFill>
                <a:highlight>
                  <a:srgbClr val="FFFFFF"/>
                </a:highlight>
                <a:latin typeface="Roboto"/>
                <a:ea typeface="Roboto"/>
                <a:cs typeface="Roboto"/>
                <a:sym typeface="Roboto"/>
              </a:rPr>
              <a:t>, 50-66. </a:t>
            </a:r>
            <a:r>
              <a:rPr lang="en" sz="1100" u="sng">
                <a:solidFill>
                  <a:schemeClr val="hlink"/>
                </a:solidFill>
                <a:highlight>
                  <a:srgbClr val="FFFFFF"/>
                </a:highlight>
                <a:latin typeface="Roboto"/>
                <a:ea typeface="Roboto"/>
                <a:cs typeface="Roboto"/>
                <a:sym typeface="Roboto"/>
                <a:hlinkClick r:id="rId3"/>
              </a:rPr>
              <a:t>https://doi.org/10.1016/j.specom.2022.02.002</a:t>
            </a:r>
            <a:endParaRPr sz="1100">
              <a:solidFill>
                <a:schemeClr val="accent2"/>
              </a:solidFill>
              <a:highlight>
                <a:srgbClr val="FFFFFF"/>
              </a:highlight>
              <a:latin typeface="Roboto"/>
              <a:ea typeface="Roboto"/>
              <a:cs typeface="Roboto"/>
              <a:sym typeface="Roboto"/>
            </a:endParaRPr>
          </a:p>
          <a:p>
            <a:pPr marL="0" lvl="0" indent="0" algn="l" rtl="0">
              <a:spcBef>
                <a:spcPts val="1200"/>
              </a:spcBef>
              <a:spcAft>
                <a:spcPts val="0"/>
              </a:spcAft>
              <a:buNone/>
            </a:pPr>
            <a:r>
              <a:rPr lang="en" sz="1100">
                <a:solidFill>
                  <a:srgbClr val="222222"/>
                </a:solidFill>
                <a:highlight>
                  <a:srgbClr val="FFFFFF"/>
                </a:highlight>
                <a:latin typeface="Roboto"/>
                <a:ea typeface="Roboto"/>
                <a:cs typeface="Roboto"/>
                <a:sym typeface="Roboto"/>
              </a:rPr>
              <a:t>Lee, Y., Gordon Danner, S., Parrell, B., Lee, S., Goldstein, L., &amp; Byrd, D. (2018). Articulatory, acoustic, and prosodic accommodation in a cooperative maze navigation task. </a:t>
            </a:r>
            <a:r>
              <a:rPr lang="en" sz="1100" i="1">
                <a:solidFill>
                  <a:srgbClr val="222222"/>
                </a:solidFill>
                <a:highlight>
                  <a:srgbClr val="FFFFFF"/>
                </a:highlight>
                <a:latin typeface="Roboto"/>
                <a:ea typeface="Roboto"/>
                <a:cs typeface="Roboto"/>
                <a:sym typeface="Roboto"/>
              </a:rPr>
              <a:t>Plos one</a:t>
            </a:r>
            <a:r>
              <a:rPr lang="en" sz="1100">
                <a:solidFill>
                  <a:srgbClr val="222222"/>
                </a:solidFill>
                <a:highlight>
                  <a:srgbClr val="FFFFFF"/>
                </a:highlight>
                <a:latin typeface="Roboto"/>
                <a:ea typeface="Roboto"/>
                <a:cs typeface="Roboto"/>
                <a:sym typeface="Roboto"/>
              </a:rPr>
              <a:t>, </a:t>
            </a:r>
            <a:r>
              <a:rPr lang="en" sz="1100" i="1">
                <a:solidFill>
                  <a:srgbClr val="222222"/>
                </a:solidFill>
                <a:highlight>
                  <a:srgbClr val="FFFFFF"/>
                </a:highlight>
                <a:latin typeface="Roboto"/>
                <a:ea typeface="Roboto"/>
                <a:cs typeface="Roboto"/>
                <a:sym typeface="Roboto"/>
              </a:rPr>
              <a:t>13</a:t>
            </a:r>
            <a:r>
              <a:rPr lang="en" sz="1100">
                <a:solidFill>
                  <a:srgbClr val="222222"/>
                </a:solidFill>
                <a:highlight>
                  <a:srgbClr val="FFFFFF"/>
                </a:highlight>
                <a:latin typeface="Roboto"/>
                <a:ea typeface="Roboto"/>
                <a:cs typeface="Roboto"/>
                <a:sym typeface="Roboto"/>
              </a:rPr>
              <a:t>(8), e0201444.</a:t>
            </a:r>
            <a:endParaRPr sz="1100">
              <a:solidFill>
                <a:srgbClr val="222222"/>
              </a:solidFill>
              <a:highlight>
                <a:srgbClr val="FFFFFF"/>
              </a:highlight>
              <a:latin typeface="Roboto"/>
              <a:ea typeface="Roboto"/>
              <a:cs typeface="Roboto"/>
              <a:sym typeface="Roboto"/>
            </a:endParaRPr>
          </a:p>
          <a:p>
            <a:pPr marL="0" lvl="0" indent="0" algn="l" rtl="0">
              <a:spcBef>
                <a:spcPts val="1200"/>
              </a:spcBef>
              <a:spcAft>
                <a:spcPts val="0"/>
              </a:spcAft>
              <a:buNone/>
            </a:pPr>
            <a:r>
              <a:rPr lang="en" sz="1100">
                <a:solidFill>
                  <a:srgbClr val="222222"/>
                </a:solidFill>
                <a:highlight>
                  <a:srgbClr val="FFFFFF"/>
                </a:highlight>
                <a:latin typeface="Roboto"/>
                <a:ea typeface="Roboto"/>
                <a:cs typeface="Roboto"/>
                <a:sym typeface="Roboto"/>
              </a:rPr>
              <a:t>Munson, B., &amp; Solomon, N. (2004). The effect of phonological neighbourhood density on vowel articulation. Journal of Speech Language and Hearing Research, 47(5), 1048-58. </a:t>
            </a:r>
            <a:r>
              <a:rPr lang="en" sz="1100" u="sng">
                <a:solidFill>
                  <a:schemeClr val="hlink"/>
                </a:solidFill>
                <a:highlight>
                  <a:srgbClr val="FFFFFF"/>
                </a:highlight>
                <a:latin typeface="Roboto"/>
                <a:ea typeface="Roboto"/>
                <a:cs typeface="Roboto"/>
                <a:sym typeface="Roboto"/>
                <a:hlinkClick r:id="rId4"/>
              </a:rPr>
              <a:t>https://doi.org/10.1044/1092-4388(2004/078)</a:t>
            </a:r>
            <a:endParaRPr sz="1100">
              <a:solidFill>
                <a:srgbClr val="222222"/>
              </a:solidFill>
              <a:highlight>
                <a:srgbClr val="FFFFFF"/>
              </a:highlight>
              <a:latin typeface="Roboto"/>
              <a:ea typeface="Roboto"/>
              <a:cs typeface="Roboto"/>
              <a:sym typeface="Roboto"/>
            </a:endParaRPr>
          </a:p>
          <a:p>
            <a:pPr marL="0" lvl="0" indent="0" algn="l" rtl="0">
              <a:spcBef>
                <a:spcPts val="1200"/>
              </a:spcBef>
              <a:spcAft>
                <a:spcPts val="0"/>
              </a:spcAft>
              <a:buNone/>
            </a:pPr>
            <a:r>
              <a:rPr lang="en" sz="1100">
                <a:solidFill>
                  <a:schemeClr val="accent2"/>
                </a:solidFill>
                <a:highlight>
                  <a:srgbClr val="FFFFFF"/>
                </a:highlight>
                <a:latin typeface="Roboto"/>
                <a:ea typeface="Roboto"/>
                <a:cs typeface="Roboto"/>
                <a:sym typeface="Roboto"/>
              </a:rPr>
              <a:t>Mukherjee, S., Badino, L., Hilt, P. M., Tomassini, A., Inuggi, A., Fadiga, L., Nguyen, N., &amp; D'Ausilio, A. (2019). The neural oscillatory markers of phonetic convergence during verbal interaction. </a:t>
            </a:r>
            <a:r>
              <a:rPr lang="en" sz="1100" i="1">
                <a:solidFill>
                  <a:schemeClr val="accent2"/>
                </a:solidFill>
                <a:highlight>
                  <a:srgbClr val="FFFFFF"/>
                </a:highlight>
                <a:latin typeface="Roboto"/>
                <a:ea typeface="Roboto"/>
                <a:cs typeface="Roboto"/>
                <a:sym typeface="Roboto"/>
              </a:rPr>
              <a:t>Human brain mapping</a:t>
            </a:r>
            <a:r>
              <a:rPr lang="en" sz="1100">
                <a:solidFill>
                  <a:schemeClr val="accent2"/>
                </a:solidFill>
                <a:highlight>
                  <a:srgbClr val="FFFFFF"/>
                </a:highlight>
                <a:latin typeface="Roboto"/>
                <a:ea typeface="Roboto"/>
                <a:cs typeface="Roboto"/>
                <a:sym typeface="Roboto"/>
              </a:rPr>
              <a:t>, </a:t>
            </a:r>
            <a:r>
              <a:rPr lang="en" sz="1100" i="1">
                <a:solidFill>
                  <a:schemeClr val="accent2"/>
                </a:solidFill>
                <a:highlight>
                  <a:srgbClr val="FFFFFF"/>
                </a:highlight>
                <a:latin typeface="Roboto"/>
                <a:ea typeface="Roboto"/>
                <a:cs typeface="Roboto"/>
                <a:sym typeface="Roboto"/>
              </a:rPr>
              <a:t>40</a:t>
            </a:r>
            <a:r>
              <a:rPr lang="en" sz="1100">
                <a:solidFill>
                  <a:schemeClr val="accent2"/>
                </a:solidFill>
                <a:highlight>
                  <a:srgbClr val="FFFFFF"/>
                </a:highlight>
                <a:latin typeface="Roboto"/>
                <a:ea typeface="Roboto"/>
                <a:cs typeface="Roboto"/>
                <a:sym typeface="Roboto"/>
              </a:rPr>
              <a:t>(1), 187–201. </a:t>
            </a:r>
            <a:r>
              <a:rPr lang="en" sz="1100" u="sng">
                <a:solidFill>
                  <a:schemeClr val="hlink"/>
                </a:solidFill>
                <a:highlight>
                  <a:srgbClr val="FFFFFF"/>
                </a:highlight>
                <a:latin typeface="Roboto"/>
                <a:ea typeface="Roboto"/>
                <a:cs typeface="Roboto"/>
                <a:sym typeface="Roboto"/>
                <a:hlinkClick r:id="rId5"/>
              </a:rPr>
              <a:t>https://doi.org/10.1002/hbm.24364</a:t>
            </a:r>
            <a:endParaRPr sz="1100">
              <a:solidFill>
                <a:schemeClr val="accent2"/>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Clr>
                <a:schemeClr val="dk1"/>
              </a:buClr>
              <a:buSzPts val="1100"/>
              <a:buFont typeface="Arial"/>
              <a:buNone/>
            </a:pPr>
            <a:r>
              <a:rPr lang="en" sz="1100">
                <a:solidFill>
                  <a:schemeClr val="dk1"/>
                </a:solidFill>
                <a:latin typeface="Roboto"/>
                <a:ea typeface="Roboto"/>
                <a:cs typeface="Roboto"/>
                <a:sym typeface="Roboto"/>
              </a:rPr>
              <a:t>Pardo, J. S., Urmanche, A., Wilman, S., &amp; Wiener, J. (2017, November). Phonetic convergence across multiple measures and model talkers. </a:t>
            </a:r>
            <a:r>
              <a:rPr lang="en" sz="1100" i="1">
                <a:solidFill>
                  <a:schemeClr val="dk1"/>
                </a:solidFill>
                <a:latin typeface="Roboto"/>
                <a:ea typeface="Roboto"/>
                <a:cs typeface="Roboto"/>
                <a:sym typeface="Roboto"/>
              </a:rPr>
              <a:t>Attention, Perception &amp; Psychophysics</a:t>
            </a:r>
            <a:r>
              <a:rPr lang="en" sz="1100">
                <a:solidFill>
                  <a:schemeClr val="dk1"/>
                </a:solidFill>
                <a:latin typeface="Roboto"/>
                <a:ea typeface="Roboto"/>
                <a:cs typeface="Roboto"/>
                <a:sym typeface="Roboto"/>
              </a:rPr>
              <a:t>, </a:t>
            </a:r>
            <a:r>
              <a:rPr lang="en" sz="1100" i="1">
                <a:solidFill>
                  <a:schemeClr val="dk1"/>
                </a:solidFill>
                <a:latin typeface="Roboto"/>
                <a:ea typeface="Roboto"/>
                <a:cs typeface="Roboto"/>
                <a:sym typeface="Roboto"/>
              </a:rPr>
              <a:t>79</a:t>
            </a:r>
            <a:r>
              <a:rPr lang="en" sz="1100">
                <a:solidFill>
                  <a:schemeClr val="dk1"/>
                </a:solidFill>
                <a:latin typeface="Roboto"/>
                <a:ea typeface="Roboto"/>
                <a:cs typeface="Roboto"/>
                <a:sym typeface="Roboto"/>
              </a:rPr>
              <a:t>, 637-659.</a:t>
            </a:r>
            <a:endParaRPr sz="1100">
              <a:solidFill>
                <a:schemeClr val="accent2"/>
              </a:solidFill>
              <a:highlight>
                <a:srgbClr val="FFFFFF"/>
              </a:highlight>
              <a:latin typeface="Roboto"/>
              <a:ea typeface="Roboto"/>
              <a:cs typeface="Roboto"/>
              <a:sym typeface="Roboto"/>
            </a:endParaRPr>
          </a:p>
        </p:txBody>
      </p:sp>
      <p:pic>
        <p:nvPicPr>
          <p:cNvPr id="245" name="Google Shape;245;p34"/>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2" name="Google Shape;62;p14"/>
          <p:cNvPicPr preferRelativeResize="0"/>
          <p:nvPr/>
        </p:nvPicPr>
        <p:blipFill>
          <a:blip r:embed="rId3">
            <a:alphaModFix amt="89000"/>
          </a:blip>
          <a:stretch>
            <a:fillRect/>
          </a:stretch>
        </p:blipFill>
        <p:spPr>
          <a:xfrm>
            <a:off x="2035352" y="182812"/>
            <a:ext cx="5073300" cy="1174444"/>
          </a:xfrm>
          <a:prstGeom prst="rect">
            <a:avLst/>
          </a:prstGeom>
          <a:noFill/>
          <a:ln>
            <a:noFill/>
          </a:ln>
          <a:effectLst>
            <a:reflection endPos="1000" dist="38100" dir="5400000" fadeDir="5400012" sy="-100000" algn="bl" rotWithShape="0"/>
          </a:effectLst>
        </p:spPr>
      </p:pic>
      <p:sp>
        <p:nvSpPr>
          <p:cNvPr id="5" name="Google Shape;60;p14">
            <a:extLst>
              <a:ext uri="{FF2B5EF4-FFF2-40B4-BE49-F238E27FC236}">
                <a16:creationId xmlns:a16="http://schemas.microsoft.com/office/drawing/2014/main" id="{43152379-1320-62F1-11B1-DEC552B58F36}"/>
              </a:ext>
            </a:extLst>
          </p:cNvPr>
          <p:cNvSpPr txBox="1">
            <a:spLocks noGrp="1"/>
          </p:cNvSpPr>
          <p:nvPr>
            <p:ph type="ctrTitle"/>
          </p:nvPr>
        </p:nvSpPr>
        <p:spPr>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a:buNone/>
            </a:pPr>
            <a:r>
              <a:rPr lang="en" sz="3600" b="1" dirty="0">
                <a:solidFill>
                  <a:srgbClr val="C00000"/>
                </a:solidFill>
              </a:rPr>
              <a:t>Adaptations in conversation </a:t>
            </a:r>
            <a:br>
              <a:rPr lang="en" sz="3900" b="1" dirty="0">
                <a:solidFill>
                  <a:srgbClr val="C00000"/>
                </a:solidFill>
              </a:rPr>
            </a:br>
            <a:br>
              <a:rPr lang="en" sz="1600" b="1" dirty="0">
                <a:solidFill>
                  <a:srgbClr val="C00000"/>
                </a:solidFill>
              </a:rPr>
            </a:br>
            <a:r>
              <a:rPr lang="en" sz="2400" b="1" dirty="0">
                <a:solidFill>
                  <a:srgbClr val="C00000"/>
                </a:solidFill>
              </a:rPr>
              <a:t>Experimental tasks</a:t>
            </a:r>
            <a:endParaRPr sz="2400" dirty="0">
              <a:solidFill>
                <a:srgbClr val="C00000"/>
              </a:solidFill>
            </a:endParaRPr>
          </a:p>
        </p:txBody>
      </p:sp>
      <p:sp>
        <p:nvSpPr>
          <p:cNvPr id="8" name="Google Shape;61;p14">
            <a:extLst>
              <a:ext uri="{FF2B5EF4-FFF2-40B4-BE49-F238E27FC236}">
                <a16:creationId xmlns:a16="http://schemas.microsoft.com/office/drawing/2014/main" id="{1E5747DC-39D9-1FB5-FA7B-ACAD3220D559}"/>
              </a:ext>
            </a:extLst>
          </p:cNvPr>
          <p:cNvSpPr txBox="1">
            <a:spLocks noGrp="1"/>
          </p:cNvSpPr>
          <p:nvPr>
            <p:ph type="subTitle" idx="1"/>
          </p:nvPr>
        </p:nvSpPr>
        <p:spPr>
          <a:xfrm>
            <a:off x="311700" y="3132667"/>
            <a:ext cx="8520600" cy="1557866"/>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sz="2100" b="1" dirty="0">
                <a:solidFill>
                  <a:schemeClr val="dk1"/>
                </a:solidFill>
              </a:rPr>
              <a:t>Group members: </a:t>
            </a:r>
            <a:r>
              <a:rPr lang="en" sz="2100" b="1" dirty="0" err="1">
                <a:solidFill>
                  <a:schemeClr val="dk1"/>
                </a:solidFill>
              </a:rPr>
              <a:t>Janitta</a:t>
            </a:r>
            <a:r>
              <a:rPr lang="en" sz="2100" b="1" dirty="0">
                <a:solidFill>
                  <a:schemeClr val="dk1"/>
                </a:solidFill>
              </a:rPr>
              <a:t> Wong &amp; Samantha </a:t>
            </a:r>
            <a:r>
              <a:rPr lang="en" sz="2100" b="1" dirty="0" err="1">
                <a:solidFill>
                  <a:schemeClr val="dk1"/>
                </a:solidFill>
              </a:rPr>
              <a:t>Gryz</a:t>
            </a:r>
            <a:r>
              <a:rPr lang="en" sz="2100" b="1" dirty="0">
                <a:solidFill>
                  <a:schemeClr val="dk1"/>
                </a:solidFill>
              </a:rPr>
              <a:t> </a:t>
            </a:r>
            <a:endParaRPr sz="2100" b="1" dirty="0">
              <a:solidFill>
                <a:schemeClr val="dk1"/>
              </a:solidFill>
            </a:endParaRPr>
          </a:p>
          <a:p>
            <a:pPr marL="0" lvl="0" indent="0" algn="ctr" rtl="0">
              <a:lnSpc>
                <a:spcPct val="90000"/>
              </a:lnSpc>
              <a:spcBef>
                <a:spcPts val="0"/>
              </a:spcBef>
              <a:spcAft>
                <a:spcPts val="0"/>
              </a:spcAft>
              <a:buClr>
                <a:schemeClr val="dk1"/>
              </a:buClr>
              <a:buSzPts val="1800"/>
              <a:buNone/>
            </a:pPr>
            <a:endParaRPr lang="en" sz="1000" b="1" dirty="0">
              <a:solidFill>
                <a:schemeClr val="dk1"/>
              </a:solidFill>
            </a:endParaRPr>
          </a:p>
          <a:p>
            <a:pPr marL="0" lvl="0" indent="0" algn="ctr" rtl="0">
              <a:lnSpc>
                <a:spcPct val="90000"/>
              </a:lnSpc>
              <a:spcBef>
                <a:spcPts val="0"/>
              </a:spcBef>
              <a:spcAft>
                <a:spcPts val="0"/>
              </a:spcAft>
              <a:buClr>
                <a:schemeClr val="dk1"/>
              </a:buClr>
              <a:buSzPts val="1800"/>
              <a:buNone/>
            </a:pPr>
            <a:r>
              <a:rPr lang="en" sz="1000" b="1" dirty="0">
                <a:solidFill>
                  <a:schemeClr val="dk1"/>
                </a:solidFill>
              </a:rPr>
              <a:t>*Thanks to Ivan for presenting!*</a:t>
            </a:r>
            <a:endParaRPr sz="1000" b="1" dirty="0">
              <a:solidFill>
                <a:schemeClr val="dk1"/>
              </a:solidFill>
            </a:endParaRPr>
          </a:p>
          <a:p>
            <a:pPr marL="0" lvl="0" indent="0" algn="ctr" rtl="0">
              <a:lnSpc>
                <a:spcPct val="90000"/>
              </a:lnSpc>
              <a:spcBef>
                <a:spcPts val="0"/>
              </a:spcBef>
              <a:spcAft>
                <a:spcPts val="0"/>
              </a:spcAft>
              <a:buClr>
                <a:schemeClr val="dk1"/>
              </a:buClr>
              <a:buSzPts val="1800"/>
              <a:buNone/>
            </a:pPr>
            <a:endParaRPr lang="en" sz="2500" dirty="0"/>
          </a:p>
          <a:p>
            <a:pPr marL="0" lvl="0" indent="0" algn="ctr" rtl="0">
              <a:lnSpc>
                <a:spcPct val="90000"/>
              </a:lnSpc>
              <a:spcBef>
                <a:spcPts val="0"/>
              </a:spcBef>
              <a:spcAft>
                <a:spcPts val="0"/>
              </a:spcAft>
              <a:buClr>
                <a:schemeClr val="dk1"/>
              </a:buClr>
              <a:buSzPts val="1800"/>
              <a:buNone/>
            </a:pPr>
            <a:r>
              <a:rPr lang="en" sz="1900" dirty="0"/>
              <a:t>Simon Fraser University</a:t>
            </a:r>
            <a:endParaRPr sz="1900" dirty="0"/>
          </a:p>
          <a:p>
            <a:pPr marL="0" lvl="0" indent="0" algn="ctr" rtl="0">
              <a:lnSpc>
                <a:spcPct val="90000"/>
              </a:lnSpc>
              <a:spcBef>
                <a:spcPts val="0"/>
              </a:spcBef>
              <a:spcAft>
                <a:spcPts val="0"/>
              </a:spcAft>
              <a:buClr>
                <a:schemeClr val="dk1"/>
              </a:buClr>
              <a:buSzPts val="1800"/>
              <a:buNone/>
            </a:pPr>
            <a:r>
              <a:rPr lang="en" sz="1900" dirty="0"/>
              <a:t>August 2023</a:t>
            </a:r>
            <a:endParaRPr sz="1900" dirty="0"/>
          </a:p>
        </p:txBody>
      </p:sp>
    </p:spTree>
    <p:extLst>
      <p:ext uri="{BB962C8B-B14F-4D97-AF65-F5344CB8AC3E}">
        <p14:creationId xmlns:p14="http://schemas.microsoft.com/office/powerpoint/2010/main" val="414802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8475" y="13551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Introduction</a:t>
            </a:r>
            <a:endParaRPr b="1"/>
          </a:p>
        </p:txBody>
      </p:sp>
      <p:sp>
        <p:nvSpPr>
          <p:cNvPr id="68" name="Google Shape;68;p15"/>
          <p:cNvSpPr txBox="1">
            <a:spLocks noGrp="1"/>
          </p:cNvSpPr>
          <p:nvPr>
            <p:ph type="body" idx="1"/>
          </p:nvPr>
        </p:nvSpPr>
        <p:spPr>
          <a:xfrm>
            <a:off x="628650" y="1054625"/>
            <a:ext cx="7886700" cy="3986537"/>
          </a:xfrm>
          <a:prstGeom prst="rect">
            <a:avLst/>
          </a:prstGeom>
          <a:noFill/>
          <a:ln>
            <a:noFill/>
          </a:ln>
        </p:spPr>
        <p:txBody>
          <a:bodyPr spcFirstLastPara="1" wrap="square" lIns="68575" tIns="34275" rIns="68575" bIns="34275" anchor="t" anchorCtr="0">
            <a:normAutofit fontScale="40000" lnSpcReduction="20000"/>
          </a:bodyPr>
          <a:lstStyle/>
          <a:p>
            <a:pPr marL="0" lvl="0" indent="0" algn="ctr" rtl="0">
              <a:lnSpc>
                <a:spcPct val="90000"/>
              </a:lnSpc>
              <a:spcBef>
                <a:spcPts val="800"/>
              </a:spcBef>
              <a:spcAft>
                <a:spcPts val="0"/>
              </a:spcAft>
              <a:buNone/>
            </a:pPr>
            <a:r>
              <a:rPr lang="en" sz="9000" i="1" dirty="0">
                <a:solidFill>
                  <a:schemeClr val="dk1"/>
                </a:solidFill>
              </a:rPr>
              <a:t>Phonetic convergence, or adaptation, is defined as “an increase in segmental and suprasegmental similarity of the speech of one talker to another” (Pardo, 2006).</a:t>
            </a:r>
            <a:endParaRPr sz="9000" i="1" dirty="0">
              <a:solidFill>
                <a:schemeClr val="dk1"/>
              </a:solidFill>
            </a:endParaRPr>
          </a:p>
          <a:p>
            <a:pPr marL="0" lvl="0" indent="0" algn="l" rtl="0">
              <a:lnSpc>
                <a:spcPct val="90000"/>
              </a:lnSpc>
              <a:spcBef>
                <a:spcPts val="800"/>
              </a:spcBef>
              <a:spcAft>
                <a:spcPts val="0"/>
              </a:spcAft>
              <a:buNone/>
            </a:pPr>
            <a:endParaRPr sz="3300" b="1" dirty="0">
              <a:solidFill>
                <a:schemeClr val="dk1"/>
              </a:solidFill>
            </a:endParaRPr>
          </a:p>
          <a:p>
            <a:pPr marL="342900" lvl="0" indent="-264636" algn="l" rtl="0">
              <a:lnSpc>
                <a:spcPct val="120000"/>
              </a:lnSpc>
              <a:spcBef>
                <a:spcPts val="800"/>
              </a:spcBef>
              <a:spcAft>
                <a:spcPts val="0"/>
              </a:spcAft>
              <a:buSzPct val="100000"/>
              <a:buChar char="●"/>
            </a:pPr>
            <a:r>
              <a:rPr lang="en" sz="3500" dirty="0">
                <a:solidFill>
                  <a:schemeClr val="dk1"/>
                </a:solidFill>
              </a:rPr>
              <a:t>Past research has found that adaptation in conversation involves a few factors, including conversational roles, gender, dominance in conversational, dialect formation, temporal factors, and social relationships (</a:t>
            </a:r>
            <a:r>
              <a:rPr lang="en" sz="3500" dirty="0" err="1">
                <a:solidFill>
                  <a:schemeClr val="dk1"/>
                </a:solidFill>
              </a:rPr>
              <a:t>Labov</a:t>
            </a:r>
            <a:r>
              <a:rPr lang="en" sz="3500" dirty="0">
                <a:solidFill>
                  <a:schemeClr val="dk1"/>
                </a:solidFill>
              </a:rPr>
              <a:t> 1976, 1984; Giles, Coupland and Coupland, 1991)</a:t>
            </a:r>
            <a:endParaRPr sz="3500" dirty="0">
              <a:solidFill>
                <a:schemeClr val="dk1"/>
              </a:solidFill>
            </a:endParaRPr>
          </a:p>
          <a:p>
            <a:pPr marL="342900" lvl="0" indent="-264636" algn="l" rtl="0">
              <a:lnSpc>
                <a:spcPct val="120000"/>
              </a:lnSpc>
              <a:spcBef>
                <a:spcPts val="0"/>
              </a:spcBef>
              <a:spcAft>
                <a:spcPts val="0"/>
              </a:spcAft>
              <a:buClr>
                <a:schemeClr val="dk1"/>
              </a:buClr>
              <a:buSzPct val="100000"/>
              <a:buChar char="●"/>
            </a:pPr>
            <a:r>
              <a:rPr lang="en" sz="3500" dirty="0">
                <a:solidFill>
                  <a:schemeClr val="dk1"/>
                </a:solidFill>
              </a:rPr>
              <a:t>The present study specifically considers English vowel articulation in a natural conversational setting</a:t>
            </a:r>
            <a:endParaRPr sz="3500" dirty="0">
              <a:solidFill>
                <a:schemeClr val="dk1"/>
              </a:solidFill>
            </a:endParaRPr>
          </a:p>
          <a:p>
            <a:pPr marL="342900" lvl="0" indent="-264636" algn="l" rtl="0">
              <a:lnSpc>
                <a:spcPct val="120000"/>
              </a:lnSpc>
              <a:spcBef>
                <a:spcPts val="0"/>
              </a:spcBef>
              <a:spcAft>
                <a:spcPts val="0"/>
              </a:spcAft>
              <a:buClr>
                <a:schemeClr val="dk1"/>
              </a:buClr>
              <a:buSzPct val="100000"/>
              <a:buChar char="●"/>
            </a:pPr>
            <a:r>
              <a:rPr lang="en" sz="3500" dirty="0">
                <a:solidFill>
                  <a:schemeClr val="dk1"/>
                </a:solidFill>
              </a:rPr>
              <a:t>Complimenting experiments consider phonetic adaptation in Cantonese tones, and conversational adaptation between computer-based AI and human participants. </a:t>
            </a:r>
            <a:endParaRPr sz="3500" dirty="0">
              <a:solidFill>
                <a:schemeClr val="dk1"/>
              </a:solidFill>
            </a:endParaRPr>
          </a:p>
          <a:p>
            <a:pPr marL="0" lvl="0" indent="0" algn="l" rtl="0">
              <a:lnSpc>
                <a:spcPct val="90000"/>
              </a:lnSpc>
              <a:spcBef>
                <a:spcPts val="800"/>
              </a:spcBef>
              <a:spcAft>
                <a:spcPts val="0"/>
              </a:spcAft>
              <a:buNone/>
            </a:pPr>
            <a:endParaRPr dirty="0">
              <a:solidFill>
                <a:schemeClr val="dk1"/>
              </a:solidFill>
            </a:endParaRPr>
          </a:p>
        </p:txBody>
      </p:sp>
      <p:sp>
        <p:nvSpPr>
          <p:cNvPr id="69" name="Google Shape;69;p1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pic>
        <p:nvPicPr>
          <p:cNvPr id="70" name="Google Shape;70;p15"/>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47487" y="60426"/>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solidFill>
                  <a:srgbClr val="C00000"/>
                </a:solidFill>
              </a:rPr>
              <a:t>Phonetic adaptions</a:t>
            </a:r>
            <a:endParaRPr b="1" dirty="0">
              <a:solidFill>
                <a:srgbClr val="C00000"/>
              </a:solidFill>
            </a:endParaRPr>
          </a:p>
        </p:txBody>
      </p:sp>
      <p:sp>
        <p:nvSpPr>
          <p:cNvPr id="68" name="Google Shape;68;p15"/>
          <p:cNvSpPr txBox="1">
            <a:spLocks noGrp="1"/>
          </p:cNvSpPr>
          <p:nvPr>
            <p:ph type="body" idx="1"/>
          </p:nvPr>
        </p:nvSpPr>
        <p:spPr>
          <a:xfrm>
            <a:off x="518646" y="886250"/>
            <a:ext cx="8322845" cy="3578100"/>
          </a:xfrm>
          <a:prstGeom prst="rect">
            <a:avLst/>
          </a:prstGeom>
          <a:noFill/>
          <a:ln>
            <a:noFill/>
          </a:ln>
        </p:spPr>
        <p:txBody>
          <a:bodyPr spcFirstLastPara="1" wrap="square" lIns="68575" tIns="34275" rIns="68575" bIns="34275" anchor="t" anchorCtr="0">
            <a:normAutofit/>
          </a:bodyPr>
          <a:lstStyle/>
          <a:p>
            <a:pPr marL="342900" indent="-342900">
              <a:lnSpc>
                <a:spcPct val="120000"/>
              </a:lnSpc>
              <a:spcBef>
                <a:spcPts val="0"/>
              </a:spcBef>
            </a:pPr>
            <a:r>
              <a:rPr lang="en-CA" sz="2400" dirty="0">
                <a:solidFill>
                  <a:schemeClr val="dk1"/>
                </a:solidFill>
              </a:rPr>
              <a:t>Interlocutors adapt to each other’s speech through the processes of </a:t>
            </a:r>
          </a:p>
          <a:p>
            <a:pPr marL="0" lvl="0" indent="0" rtl="0">
              <a:lnSpc>
                <a:spcPct val="120000"/>
              </a:lnSpc>
              <a:spcBef>
                <a:spcPts val="0"/>
              </a:spcBef>
              <a:buNone/>
            </a:pPr>
            <a:endParaRPr lang="en-CA" sz="400" dirty="0">
              <a:solidFill>
                <a:schemeClr val="dk1"/>
              </a:solidFill>
            </a:endParaRPr>
          </a:p>
          <a:p>
            <a:pPr marL="457200" lvl="1" indent="0">
              <a:lnSpc>
                <a:spcPct val="120000"/>
              </a:lnSpc>
              <a:spcBef>
                <a:spcPts val="0"/>
              </a:spcBef>
              <a:buNone/>
            </a:pPr>
            <a:r>
              <a:rPr lang="en-CA" sz="2000" dirty="0">
                <a:solidFill>
                  <a:schemeClr val="dk1"/>
                </a:solidFill>
              </a:rPr>
              <a:t>- </a:t>
            </a:r>
            <a:r>
              <a:rPr lang="en-CA" sz="2000" dirty="0">
                <a:solidFill>
                  <a:srgbClr val="C00000"/>
                </a:solidFill>
              </a:rPr>
              <a:t>convergence</a:t>
            </a:r>
            <a:r>
              <a:rPr lang="en-CA" sz="2000" dirty="0">
                <a:solidFill>
                  <a:schemeClr val="dk1"/>
                </a:solidFill>
              </a:rPr>
              <a:t>, by approximating their partner’s pronunciation, or </a:t>
            </a:r>
          </a:p>
          <a:p>
            <a:pPr marL="0" lvl="0" indent="0" rtl="0">
              <a:lnSpc>
                <a:spcPct val="120000"/>
              </a:lnSpc>
              <a:spcBef>
                <a:spcPts val="0"/>
              </a:spcBef>
              <a:buNone/>
            </a:pPr>
            <a:endParaRPr lang="en-CA" sz="400" dirty="0">
              <a:solidFill>
                <a:schemeClr val="dk1"/>
              </a:solidFill>
            </a:endParaRPr>
          </a:p>
          <a:p>
            <a:pPr marL="457200" lvl="1" indent="0">
              <a:lnSpc>
                <a:spcPct val="120000"/>
              </a:lnSpc>
              <a:spcBef>
                <a:spcPts val="0"/>
              </a:spcBef>
              <a:buNone/>
            </a:pPr>
            <a:r>
              <a:rPr lang="en-CA" sz="2000" dirty="0">
                <a:solidFill>
                  <a:schemeClr val="dk1"/>
                </a:solidFill>
              </a:rPr>
              <a:t>- </a:t>
            </a:r>
            <a:r>
              <a:rPr lang="en-CA" sz="2000" dirty="0">
                <a:solidFill>
                  <a:srgbClr val="C00000"/>
                </a:solidFill>
              </a:rPr>
              <a:t>divergence</a:t>
            </a:r>
            <a:r>
              <a:rPr lang="en-CA" sz="2000" dirty="0">
                <a:solidFill>
                  <a:schemeClr val="dk1"/>
                </a:solidFill>
              </a:rPr>
              <a:t>, by emphasizing sound distinctions (e.g., clear speech) </a:t>
            </a:r>
          </a:p>
          <a:p>
            <a:pPr marL="457200" lvl="1" indent="0">
              <a:lnSpc>
                <a:spcPct val="120000"/>
              </a:lnSpc>
              <a:spcBef>
                <a:spcPts val="0"/>
              </a:spcBef>
              <a:buNone/>
            </a:pPr>
            <a:endParaRPr lang="en-CA" sz="800" dirty="0">
              <a:solidFill>
                <a:schemeClr val="dk1"/>
              </a:solidFill>
            </a:endParaRPr>
          </a:p>
          <a:p>
            <a:pPr marL="330200" indent="-342900">
              <a:lnSpc>
                <a:spcPct val="120000"/>
              </a:lnSpc>
              <a:spcBef>
                <a:spcPts val="0"/>
              </a:spcBef>
              <a:buSzPct val="128571"/>
              <a:buFont typeface="Arial" panose="020B0604020202020204" pitchFamily="34" charset="0"/>
              <a:buChar char="•"/>
            </a:pPr>
            <a:endParaRPr lang="en-CA" sz="2400" dirty="0">
              <a:solidFill>
                <a:schemeClr val="dk1"/>
              </a:solidFill>
            </a:endParaRPr>
          </a:p>
          <a:p>
            <a:pPr marL="520700" lvl="1" indent="-76200" algn="l" rtl="0">
              <a:lnSpc>
                <a:spcPct val="120000"/>
              </a:lnSpc>
              <a:spcBef>
                <a:spcPts val="0"/>
              </a:spcBef>
              <a:buClr>
                <a:schemeClr val="dk1"/>
              </a:buClr>
              <a:buSzPct val="128571"/>
              <a:buNone/>
            </a:pPr>
            <a:endParaRPr dirty="0">
              <a:solidFill>
                <a:schemeClr val="dk1"/>
              </a:solidFill>
            </a:endParaRPr>
          </a:p>
        </p:txBody>
      </p:sp>
      <p:sp>
        <p:nvSpPr>
          <p:cNvPr id="69" name="Google Shape;69;p1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pic>
        <p:nvPicPr>
          <p:cNvPr id="70" name="Google Shape;70;p15"/>
          <p:cNvPicPr preferRelativeResize="0"/>
          <p:nvPr/>
        </p:nvPicPr>
        <p:blipFill>
          <a:blip>
            <a:alphaModFix/>
          </a:blip>
          <a:stretch>
            <a:fillRect/>
          </a:stretch>
        </p:blipFill>
        <p:spPr>
          <a:xfrm>
            <a:off x="95275" y="4464350"/>
            <a:ext cx="704425" cy="576825"/>
          </a:xfrm>
          <a:prstGeom prst="rect">
            <a:avLst/>
          </a:prstGeom>
          <a:noFill/>
          <a:ln>
            <a:noFill/>
          </a:ln>
        </p:spPr>
      </p:pic>
      <p:pic>
        <p:nvPicPr>
          <p:cNvPr id="2" name="Google Shape;224;p31" descr="Two people sitting at a table with laptops&#10;&#10;Description automatically generated with medium confidence">
            <a:extLst>
              <a:ext uri="{FF2B5EF4-FFF2-40B4-BE49-F238E27FC236}">
                <a16:creationId xmlns:a16="http://schemas.microsoft.com/office/drawing/2014/main" id="{84F96F50-969F-F0DA-AEAE-E876EA063A37}"/>
              </a:ext>
            </a:extLst>
          </p:cNvPr>
          <p:cNvPicPr preferRelativeResize="0"/>
          <p:nvPr/>
        </p:nvPicPr>
        <p:blipFill rotWithShape="1">
          <a:blip>
            <a:alphaModFix amt="79000"/>
          </a:blip>
          <a:srcRect/>
          <a:stretch/>
        </p:blipFill>
        <p:spPr>
          <a:xfrm>
            <a:off x="1799544" y="2835681"/>
            <a:ext cx="5316275" cy="1931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47487" y="60426"/>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solidFill>
                  <a:srgbClr val="C00000"/>
                </a:solidFill>
              </a:rPr>
              <a:t>Example</a:t>
            </a:r>
            <a:endParaRPr b="1" dirty="0">
              <a:solidFill>
                <a:srgbClr val="C00000"/>
              </a:solidFill>
            </a:endParaRPr>
          </a:p>
        </p:txBody>
      </p:sp>
      <p:sp>
        <p:nvSpPr>
          <p:cNvPr id="69" name="Google Shape;69;p1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t>6</a:t>
            </a:fld>
            <a:endParaRPr/>
          </a:p>
        </p:txBody>
      </p:sp>
      <p:pic>
        <p:nvPicPr>
          <p:cNvPr id="70" name="Google Shape;70;p15"/>
          <p:cNvPicPr preferRelativeResize="0"/>
          <p:nvPr/>
        </p:nvPicPr>
        <p:blipFill>
          <a:blip>
            <a:alphaModFix/>
          </a:blip>
          <a:stretch>
            <a:fillRect/>
          </a:stretch>
        </p:blipFill>
        <p:spPr>
          <a:xfrm>
            <a:off x="95275" y="4464350"/>
            <a:ext cx="704425" cy="576825"/>
          </a:xfrm>
          <a:prstGeom prst="rect">
            <a:avLst/>
          </a:prstGeom>
          <a:noFill/>
          <a:ln>
            <a:noFill/>
          </a:ln>
        </p:spPr>
      </p:pic>
      <p:sp>
        <p:nvSpPr>
          <p:cNvPr id="4" name="Google Shape;219;p31">
            <a:extLst>
              <a:ext uri="{FF2B5EF4-FFF2-40B4-BE49-F238E27FC236}">
                <a16:creationId xmlns:a16="http://schemas.microsoft.com/office/drawing/2014/main" id="{967BF862-84E2-CAF7-5A28-2391E6C05286}"/>
              </a:ext>
            </a:extLst>
          </p:cNvPr>
          <p:cNvSpPr/>
          <p:nvPr/>
        </p:nvSpPr>
        <p:spPr>
          <a:xfrm>
            <a:off x="447487" y="822663"/>
            <a:ext cx="8442131" cy="1269578"/>
          </a:xfrm>
          <a:prstGeom prst="rect">
            <a:avLst/>
          </a:prstGeom>
          <a:noFill/>
          <a:ln>
            <a:noFill/>
          </a:ln>
        </p:spPr>
        <p:txBody>
          <a:bodyPr spcFirstLastPara="1" wrap="square" lIns="68575" tIns="34275" rIns="68575" bIns="34275" anchor="t" anchorCtr="0">
            <a:noAutofit/>
          </a:bodyPr>
          <a:lstStyle/>
          <a:p>
            <a:pPr marL="12700" lvl="1"/>
            <a:r>
              <a:rPr lang="en" sz="2000" b="1" i="0" u="none" strike="noStrike" cap="none" dirty="0">
                <a:solidFill>
                  <a:srgbClr val="35353E"/>
                </a:solidFill>
                <a:latin typeface="Arial" panose="020B0604020202020204" pitchFamily="34" charset="0"/>
                <a:ea typeface="Century Gothic"/>
                <a:cs typeface="Arial" panose="020B0604020202020204" pitchFamily="34" charset="0"/>
                <a:sym typeface="Century Gothic"/>
              </a:rPr>
              <a:t>Hypothetical scenario  </a:t>
            </a:r>
            <a:r>
              <a:rPr lang="en-CA" sz="1200" dirty="0">
                <a:solidFill>
                  <a:srgbClr val="35353E"/>
                </a:solidFill>
                <a:latin typeface="Arial" panose="020B0604020202020204" pitchFamily="34" charset="0"/>
                <a:ea typeface="Century Gothic"/>
                <a:cs typeface="Arial" panose="020B0604020202020204" pitchFamily="34" charset="0"/>
                <a:sym typeface="Century Gothic"/>
              </a:rPr>
              <a:t>(Y. Wang, 2022)</a:t>
            </a:r>
            <a:r>
              <a:rPr lang="en" sz="1200" b="0" i="0" u="none" strike="noStrike" cap="none" dirty="0">
                <a:solidFill>
                  <a:srgbClr val="35353E"/>
                </a:solidFill>
                <a:latin typeface="Arial" panose="020B0604020202020204" pitchFamily="34" charset="0"/>
                <a:ea typeface="Century Gothic"/>
                <a:cs typeface="Arial" panose="020B0604020202020204" pitchFamily="34" charset="0"/>
                <a:sym typeface="Century Gothic"/>
              </a:rPr>
              <a:t> </a:t>
            </a:r>
          </a:p>
          <a:p>
            <a:pPr marL="12700" lvl="1"/>
            <a:endParaRPr lang="en" sz="400" b="0" i="0" u="none" strike="noStrike" cap="none" dirty="0">
              <a:solidFill>
                <a:srgbClr val="35353E"/>
              </a:solidFill>
              <a:latin typeface="Arial" panose="020B0604020202020204" pitchFamily="34" charset="0"/>
              <a:ea typeface="Century Gothic"/>
              <a:cs typeface="Arial" panose="020B0604020202020204" pitchFamily="34" charset="0"/>
              <a:sym typeface="Century Gothic"/>
            </a:endParaRPr>
          </a:p>
          <a:p>
            <a:pPr marL="355600" lvl="1" indent="-342900">
              <a:buFont typeface="Arial" panose="020B0604020202020204" pitchFamily="34" charset="0"/>
              <a:buChar char="•"/>
            </a:pPr>
            <a:r>
              <a:rPr lang="en" sz="2000" b="0" i="0" u="none" strike="noStrike" cap="none" dirty="0">
                <a:solidFill>
                  <a:srgbClr val="35353E"/>
                </a:solidFill>
                <a:latin typeface="Arial" panose="020B0604020202020204" pitchFamily="34" charset="0"/>
                <a:ea typeface="Century Gothic"/>
                <a:cs typeface="Arial" panose="020B0604020202020204" pitchFamily="34" charset="0"/>
                <a:sym typeface="Century Gothic"/>
              </a:rPr>
              <a:t>Conversation between a vowel “</a:t>
            </a:r>
            <a:r>
              <a:rPr lang="en" sz="2000" dirty="0">
                <a:solidFill>
                  <a:srgbClr val="35353E"/>
                </a:solidFill>
                <a:latin typeface="Arial" panose="020B0604020202020204" pitchFamily="34" charset="0"/>
                <a:ea typeface="Century Gothic"/>
                <a:cs typeface="Arial" panose="020B0604020202020204" pitchFamily="34" charset="0"/>
                <a:sym typeface="Century Gothic"/>
              </a:rPr>
              <a:t>merger” (Dawn=Don /a/) and a “non-merger” (</a:t>
            </a:r>
            <a:r>
              <a:rPr lang="en" sz="2000" b="0" i="0" u="none" strike="noStrike" cap="none" dirty="0">
                <a:solidFill>
                  <a:srgbClr val="800000"/>
                </a:solidFill>
                <a:latin typeface="Arial" panose="020B0604020202020204" pitchFamily="34" charset="0"/>
                <a:ea typeface="Century Gothic"/>
                <a:cs typeface="Arial" panose="020B0604020202020204" pitchFamily="34" charset="0"/>
                <a:sym typeface="Century Gothic"/>
              </a:rPr>
              <a:t>Dawn /</a:t>
            </a:r>
            <a:r>
              <a:rPr lang="en" sz="2000" b="0" i="0" u="none" strike="noStrike" cap="none" dirty="0" err="1">
                <a:solidFill>
                  <a:srgbClr val="800000"/>
                </a:solidFill>
                <a:latin typeface="Arial" panose="020B0604020202020204" pitchFamily="34" charset="0"/>
                <a:ea typeface="Century Gothic"/>
                <a:cs typeface="Arial" panose="020B0604020202020204" pitchFamily="34" charset="0"/>
                <a:sym typeface="Century Gothic"/>
              </a:rPr>
              <a:t>ɔ</a:t>
            </a:r>
            <a:r>
              <a:rPr lang="en" sz="2000" b="0" i="0" u="none" strike="noStrike" cap="none" dirty="0">
                <a:solidFill>
                  <a:srgbClr val="800000"/>
                </a:solidFill>
                <a:latin typeface="Arial" panose="020B0604020202020204" pitchFamily="34" charset="0"/>
                <a:ea typeface="Century Gothic"/>
                <a:cs typeface="Arial" panose="020B0604020202020204" pitchFamily="34" charset="0"/>
                <a:sym typeface="Century Gothic"/>
              </a:rPr>
              <a:t>/</a:t>
            </a:r>
            <a:r>
              <a:rPr lang="en" sz="2000" b="0" i="0" u="none" strike="noStrike" cap="none" dirty="0">
                <a:solidFill>
                  <a:srgbClr val="35353E"/>
                </a:solidFill>
                <a:latin typeface="Arial" panose="020B0604020202020204" pitchFamily="34" charset="0"/>
                <a:ea typeface="Century Gothic"/>
                <a:cs typeface="Arial" panose="020B0604020202020204" pitchFamily="34" charset="0"/>
                <a:sym typeface="Century Gothic"/>
              </a:rPr>
              <a:t> vs. </a:t>
            </a:r>
            <a:r>
              <a:rPr lang="en" sz="2000" b="0" i="0" u="none" strike="noStrike" cap="none" dirty="0">
                <a:solidFill>
                  <a:srgbClr val="0070C0"/>
                </a:solidFill>
                <a:latin typeface="Arial" panose="020B0604020202020204" pitchFamily="34" charset="0"/>
                <a:ea typeface="Century Gothic"/>
                <a:cs typeface="Arial" panose="020B0604020202020204" pitchFamily="34" charset="0"/>
                <a:sym typeface="Century Gothic"/>
              </a:rPr>
              <a:t>Don /a/</a:t>
            </a:r>
            <a:r>
              <a:rPr lang="en" sz="2000" b="0" i="0" u="none" strike="noStrike" cap="none" dirty="0">
                <a:solidFill>
                  <a:schemeClr val="tx1"/>
                </a:solidFill>
                <a:latin typeface="Arial" panose="020B0604020202020204" pitchFamily="34" charset="0"/>
                <a:ea typeface="Century Gothic"/>
                <a:cs typeface="Arial" panose="020B0604020202020204" pitchFamily="34" charset="0"/>
                <a:sym typeface="Century Gothic"/>
              </a:rPr>
              <a:t>). </a:t>
            </a:r>
          </a:p>
          <a:p>
            <a:pPr marL="355600" lvl="1" indent="-342900">
              <a:buFont typeface="Arial" panose="020B0604020202020204" pitchFamily="34" charset="0"/>
              <a:buChar char="•"/>
            </a:pPr>
            <a:r>
              <a:rPr lang="en" sz="2000" b="0" i="0" u="none" strike="noStrike" cap="none" dirty="0">
                <a:solidFill>
                  <a:schemeClr val="tx1"/>
                </a:solidFill>
                <a:latin typeface="Arial" panose="020B0604020202020204" pitchFamily="34" charset="0"/>
                <a:ea typeface="Century Gothic"/>
                <a:cs typeface="Arial" panose="020B0604020202020204" pitchFamily="34" charset="0"/>
                <a:sym typeface="Century Gothic"/>
              </a:rPr>
              <a:t>C</a:t>
            </a:r>
            <a:r>
              <a:rPr lang="en" sz="2000" dirty="0">
                <a:solidFill>
                  <a:schemeClr val="tx1"/>
                </a:solidFill>
                <a:latin typeface="Arial" panose="020B0604020202020204" pitchFamily="34" charset="0"/>
                <a:cs typeface="Arial" panose="020B0604020202020204" pitchFamily="34" charset="0"/>
                <a:sym typeface="Century Gothic"/>
              </a:rPr>
              <a:t>onfusions prompt adaptations</a:t>
            </a:r>
            <a:endParaRPr sz="2000" dirty="0">
              <a:solidFill>
                <a:schemeClr val="tx1"/>
              </a:solidFill>
              <a:latin typeface="Arial" panose="020B0604020202020204" pitchFamily="34" charset="0"/>
              <a:cs typeface="Arial" panose="020B0604020202020204" pitchFamily="34" charset="0"/>
            </a:endParaRPr>
          </a:p>
        </p:txBody>
      </p:sp>
      <p:pic>
        <p:nvPicPr>
          <p:cNvPr id="7" name="Google Shape;223;p31" descr="A screenshot of a phone&#10;&#10;Description automatically generated">
            <a:extLst>
              <a:ext uri="{FF2B5EF4-FFF2-40B4-BE49-F238E27FC236}">
                <a16:creationId xmlns:a16="http://schemas.microsoft.com/office/drawing/2014/main" id="{6288C5BB-7699-FB05-9F11-003E7ADC7059}"/>
              </a:ext>
            </a:extLst>
          </p:cNvPr>
          <p:cNvPicPr preferRelativeResize="0"/>
          <p:nvPr/>
        </p:nvPicPr>
        <p:blipFill rotWithShape="1">
          <a:blip>
            <a:alphaModFix/>
          </a:blip>
          <a:srcRect/>
          <a:stretch/>
        </p:blipFill>
        <p:spPr>
          <a:xfrm>
            <a:off x="712080" y="2253820"/>
            <a:ext cx="5829300" cy="2048950"/>
          </a:xfrm>
          <a:prstGeom prst="rect">
            <a:avLst/>
          </a:prstGeom>
          <a:noFill/>
          <a:ln>
            <a:noFill/>
          </a:ln>
        </p:spPr>
      </p:pic>
      <p:grpSp>
        <p:nvGrpSpPr>
          <p:cNvPr id="8" name="Google Shape;220;p31">
            <a:extLst>
              <a:ext uri="{FF2B5EF4-FFF2-40B4-BE49-F238E27FC236}">
                <a16:creationId xmlns:a16="http://schemas.microsoft.com/office/drawing/2014/main" id="{A55C4AD0-9C7E-6C85-0D12-DBDFDE3206C0}"/>
              </a:ext>
            </a:extLst>
          </p:cNvPr>
          <p:cNvGrpSpPr/>
          <p:nvPr/>
        </p:nvGrpSpPr>
        <p:grpSpPr>
          <a:xfrm>
            <a:off x="6633086" y="2402430"/>
            <a:ext cx="2256532" cy="1859359"/>
            <a:chOff x="4876800" y="4300684"/>
            <a:chExt cx="3008709" cy="2479146"/>
          </a:xfrm>
        </p:grpSpPr>
        <p:pic>
          <p:nvPicPr>
            <p:cNvPr id="9" name="Google Shape;221;p31">
              <a:extLst>
                <a:ext uri="{FF2B5EF4-FFF2-40B4-BE49-F238E27FC236}">
                  <a16:creationId xmlns:a16="http://schemas.microsoft.com/office/drawing/2014/main" id="{04266C96-01EB-3D9C-A465-319BC8796C8B}"/>
                </a:ext>
              </a:extLst>
            </p:cNvPr>
            <p:cNvPicPr preferRelativeResize="0"/>
            <p:nvPr/>
          </p:nvPicPr>
          <p:blipFill rotWithShape="1">
            <a:blip>
              <a:alphaModFix/>
            </a:blip>
            <a:srcRect/>
            <a:stretch/>
          </p:blipFill>
          <p:spPr>
            <a:xfrm>
              <a:off x="4876800" y="4300684"/>
              <a:ext cx="3008709" cy="2479146"/>
            </a:xfrm>
            <a:prstGeom prst="rect">
              <a:avLst/>
            </a:prstGeom>
            <a:noFill/>
            <a:ln>
              <a:noFill/>
            </a:ln>
          </p:spPr>
        </p:pic>
        <p:pic>
          <p:nvPicPr>
            <p:cNvPr id="10" name="Google Shape;222;p31">
              <a:extLst>
                <a:ext uri="{FF2B5EF4-FFF2-40B4-BE49-F238E27FC236}">
                  <a16:creationId xmlns:a16="http://schemas.microsoft.com/office/drawing/2014/main" id="{21FD6933-E785-8FB4-E513-730D83F70F81}"/>
                </a:ext>
              </a:extLst>
            </p:cNvPr>
            <p:cNvPicPr preferRelativeResize="0"/>
            <p:nvPr/>
          </p:nvPicPr>
          <p:blipFill rotWithShape="1">
            <a:blip>
              <a:alphaModFix/>
            </a:blip>
            <a:srcRect/>
            <a:stretch/>
          </p:blipFill>
          <p:spPr>
            <a:xfrm>
              <a:off x="4953000" y="4401282"/>
              <a:ext cx="2819401" cy="1594285"/>
            </a:xfrm>
            <a:prstGeom prst="rect">
              <a:avLst/>
            </a:prstGeom>
            <a:noFill/>
            <a:ln>
              <a:noFill/>
            </a:ln>
          </p:spPr>
        </p:pic>
      </p:grpSp>
      <p:sp>
        <p:nvSpPr>
          <p:cNvPr id="12" name="TextBox 11">
            <a:extLst>
              <a:ext uri="{FF2B5EF4-FFF2-40B4-BE49-F238E27FC236}">
                <a16:creationId xmlns:a16="http://schemas.microsoft.com/office/drawing/2014/main" id="{C2719B4B-8029-223E-B56A-168A8B018628}"/>
              </a:ext>
            </a:extLst>
          </p:cNvPr>
          <p:cNvSpPr txBox="1"/>
          <p:nvPr/>
        </p:nvSpPr>
        <p:spPr>
          <a:xfrm>
            <a:off x="799700" y="4504103"/>
            <a:ext cx="7478226" cy="400110"/>
          </a:xfrm>
          <a:prstGeom prst="rect">
            <a:avLst/>
          </a:prstGeom>
          <a:noFill/>
        </p:spPr>
        <p:txBody>
          <a:bodyPr wrap="square">
            <a:spAutoFit/>
          </a:bodyPr>
          <a:lstStyle/>
          <a:p>
            <a:pPr marL="355600" lvl="1" indent="-342900">
              <a:buFont typeface="Arial" panose="020B0604020202020204" pitchFamily="34" charset="0"/>
              <a:buChar char="•"/>
            </a:pPr>
            <a:r>
              <a:rPr lang="en-CA" sz="2000" b="0" i="0" u="none" strike="noStrike" cap="none" dirty="0">
                <a:solidFill>
                  <a:schemeClr val="tx1"/>
                </a:solidFill>
                <a:latin typeface="Arial" panose="020B0604020202020204" pitchFamily="34" charset="0"/>
                <a:ea typeface="Century Gothic"/>
                <a:cs typeface="Arial" panose="020B0604020202020204" pitchFamily="34" charset="0"/>
                <a:sym typeface="Century Gothic"/>
              </a:rPr>
              <a:t>Another example: flapping, e.g., metal - medal</a:t>
            </a:r>
            <a:endParaRPr lang="en-CA"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321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47487" y="60426"/>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solidFill>
                  <a:srgbClr val="C00000"/>
                </a:solidFill>
              </a:rPr>
              <a:t>Research question</a:t>
            </a:r>
            <a:endParaRPr b="1" dirty="0">
              <a:solidFill>
                <a:srgbClr val="C00000"/>
              </a:solidFill>
            </a:endParaRPr>
          </a:p>
        </p:txBody>
      </p:sp>
      <p:sp>
        <p:nvSpPr>
          <p:cNvPr id="68" name="Google Shape;68;p15"/>
          <p:cNvSpPr txBox="1">
            <a:spLocks noGrp="1"/>
          </p:cNvSpPr>
          <p:nvPr>
            <p:ph type="body" idx="1"/>
          </p:nvPr>
        </p:nvSpPr>
        <p:spPr>
          <a:xfrm>
            <a:off x="518027" y="782700"/>
            <a:ext cx="7886700" cy="3578100"/>
          </a:xfrm>
          <a:prstGeom prst="rect">
            <a:avLst/>
          </a:prstGeom>
          <a:noFill/>
          <a:ln>
            <a:noFill/>
          </a:ln>
        </p:spPr>
        <p:txBody>
          <a:bodyPr spcFirstLastPara="1" wrap="square" lIns="68575" tIns="34275" rIns="68575" bIns="34275" anchor="t" anchorCtr="0">
            <a:normAutofit/>
          </a:bodyPr>
          <a:lstStyle/>
          <a:p>
            <a:pPr marL="342900" indent="-342900">
              <a:lnSpc>
                <a:spcPct val="100000"/>
              </a:lnSpc>
              <a:spcBef>
                <a:spcPts val="0"/>
              </a:spcBef>
            </a:pPr>
            <a:r>
              <a:rPr lang="en" sz="2400" dirty="0">
                <a:solidFill>
                  <a:schemeClr val="dk1"/>
                </a:solidFill>
              </a:rPr>
              <a:t>How do interlocutors adjust their speech in the course of a conversation to improve intelligibility</a:t>
            </a:r>
          </a:p>
          <a:p>
            <a:pPr marL="457200" lvl="1" indent="0">
              <a:lnSpc>
                <a:spcPct val="100000"/>
              </a:lnSpc>
              <a:spcBef>
                <a:spcPts val="0"/>
              </a:spcBef>
              <a:buNone/>
            </a:pPr>
            <a:endParaRPr lang="en" sz="800" dirty="0">
              <a:solidFill>
                <a:schemeClr val="dk1"/>
              </a:solidFill>
            </a:endParaRPr>
          </a:p>
          <a:p>
            <a:pPr marL="457200" lvl="1" indent="0">
              <a:lnSpc>
                <a:spcPct val="100000"/>
              </a:lnSpc>
              <a:spcBef>
                <a:spcPts val="0"/>
              </a:spcBef>
              <a:buNone/>
            </a:pPr>
            <a:r>
              <a:rPr lang="en" sz="1600" dirty="0">
                <a:solidFill>
                  <a:schemeClr val="dk1"/>
                </a:solidFill>
              </a:rPr>
              <a:t>- e.g., when speaking with someone of a different dialect, nonnative speaker, AI</a:t>
            </a:r>
          </a:p>
          <a:p>
            <a:pPr marL="457200" lvl="1" indent="0">
              <a:lnSpc>
                <a:spcPct val="100000"/>
              </a:lnSpc>
              <a:spcBef>
                <a:spcPts val="0"/>
              </a:spcBef>
              <a:buNone/>
            </a:pPr>
            <a:r>
              <a:rPr lang="en" sz="1600" dirty="0">
                <a:solidFill>
                  <a:schemeClr val="dk1"/>
                </a:solidFill>
              </a:rPr>
              <a:t>- in different com</a:t>
            </a:r>
            <a:r>
              <a:rPr lang="en-CA" sz="1600" dirty="0">
                <a:solidFill>
                  <a:schemeClr val="dk1"/>
                </a:solidFill>
              </a:rPr>
              <a:t>m</a:t>
            </a:r>
            <a:r>
              <a:rPr lang="en" sz="1600" dirty="0" err="1">
                <a:solidFill>
                  <a:schemeClr val="dk1"/>
                </a:solidFill>
              </a:rPr>
              <a:t>unicative</a:t>
            </a:r>
            <a:r>
              <a:rPr lang="en" sz="1600" dirty="0">
                <a:solidFill>
                  <a:schemeClr val="dk1"/>
                </a:solidFill>
              </a:rPr>
              <a:t> contexts (e.g., noisy cafeteria)</a:t>
            </a:r>
            <a:endParaRPr sz="1600" dirty="0">
              <a:solidFill>
                <a:schemeClr val="dk1"/>
              </a:solidFill>
            </a:endParaRPr>
          </a:p>
        </p:txBody>
      </p:sp>
      <p:sp>
        <p:nvSpPr>
          <p:cNvPr id="69" name="Google Shape;69;p15"/>
          <p:cNvSpPr txBox="1">
            <a:spLocks noGrp="1"/>
          </p:cNvSpPr>
          <p:nvPr>
            <p:ph type="sldNum" idx="12"/>
          </p:nvPr>
        </p:nvSpPr>
        <p:spPr>
          <a:xfrm>
            <a:off x="6457950" y="4869588"/>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t>7</a:t>
            </a:fld>
            <a:endParaRPr/>
          </a:p>
        </p:txBody>
      </p:sp>
      <p:pic>
        <p:nvPicPr>
          <p:cNvPr id="70" name="Google Shape;70;p15"/>
          <p:cNvPicPr preferRelativeResize="0"/>
          <p:nvPr/>
        </p:nvPicPr>
        <p:blipFill>
          <a:blip>
            <a:alphaModFix/>
          </a:blip>
          <a:stretch>
            <a:fillRect/>
          </a:stretch>
        </p:blipFill>
        <p:spPr>
          <a:xfrm>
            <a:off x="95275" y="4566675"/>
            <a:ext cx="704425" cy="576825"/>
          </a:xfrm>
          <a:prstGeom prst="rect">
            <a:avLst/>
          </a:prstGeom>
          <a:noFill/>
          <a:ln>
            <a:noFill/>
          </a:ln>
        </p:spPr>
      </p:pic>
      <p:pic>
        <p:nvPicPr>
          <p:cNvPr id="2" name="Google Shape;148;p27">
            <a:extLst>
              <a:ext uri="{FF2B5EF4-FFF2-40B4-BE49-F238E27FC236}">
                <a16:creationId xmlns:a16="http://schemas.microsoft.com/office/drawing/2014/main" id="{5284A9F2-4F61-D46D-F36B-7865BA2F9810}"/>
              </a:ext>
            </a:extLst>
          </p:cNvPr>
          <p:cNvPicPr preferRelativeResize="0"/>
          <p:nvPr/>
        </p:nvPicPr>
        <p:blipFill rotWithShape="1">
          <a:blip>
            <a:alphaModFix/>
          </a:blip>
          <a:srcRect/>
          <a:stretch/>
        </p:blipFill>
        <p:spPr>
          <a:xfrm>
            <a:off x="1305499" y="2362190"/>
            <a:ext cx="2082248" cy="1330325"/>
          </a:xfrm>
          <a:prstGeom prst="rect">
            <a:avLst/>
          </a:prstGeom>
          <a:noFill/>
          <a:ln>
            <a:noFill/>
          </a:ln>
        </p:spPr>
      </p:pic>
      <p:pic>
        <p:nvPicPr>
          <p:cNvPr id="3" name="Google Shape;149;p27">
            <a:extLst>
              <a:ext uri="{FF2B5EF4-FFF2-40B4-BE49-F238E27FC236}">
                <a16:creationId xmlns:a16="http://schemas.microsoft.com/office/drawing/2014/main" id="{296C4C8C-F367-2ACF-F997-CFBA11F3EE22}"/>
              </a:ext>
            </a:extLst>
          </p:cNvPr>
          <p:cNvPicPr preferRelativeResize="0"/>
          <p:nvPr/>
        </p:nvPicPr>
        <p:blipFill rotWithShape="1">
          <a:blip>
            <a:alphaModFix/>
          </a:blip>
          <a:srcRect/>
          <a:stretch/>
        </p:blipFill>
        <p:spPr>
          <a:xfrm>
            <a:off x="3916506" y="4000488"/>
            <a:ext cx="3504041" cy="1143000"/>
          </a:xfrm>
          <a:prstGeom prst="rect">
            <a:avLst/>
          </a:prstGeom>
          <a:noFill/>
          <a:ln>
            <a:noFill/>
          </a:ln>
        </p:spPr>
      </p:pic>
      <p:pic>
        <p:nvPicPr>
          <p:cNvPr id="4" name="Google Shape;150;p27">
            <a:extLst>
              <a:ext uri="{FF2B5EF4-FFF2-40B4-BE49-F238E27FC236}">
                <a16:creationId xmlns:a16="http://schemas.microsoft.com/office/drawing/2014/main" id="{BCAF37CB-0360-C399-D448-96D4F99D5673}"/>
              </a:ext>
            </a:extLst>
          </p:cNvPr>
          <p:cNvPicPr preferRelativeResize="0"/>
          <p:nvPr/>
        </p:nvPicPr>
        <p:blipFill rotWithShape="1">
          <a:blip>
            <a:alphaModFix/>
          </a:blip>
          <a:srcRect/>
          <a:stretch/>
        </p:blipFill>
        <p:spPr>
          <a:xfrm>
            <a:off x="3420048" y="2362190"/>
            <a:ext cx="1972656" cy="1330326"/>
          </a:xfrm>
          <a:prstGeom prst="rect">
            <a:avLst/>
          </a:prstGeom>
          <a:noFill/>
          <a:ln>
            <a:noFill/>
          </a:ln>
        </p:spPr>
      </p:pic>
      <p:pic>
        <p:nvPicPr>
          <p:cNvPr id="6" name="Google Shape;152;p27" descr="A person looking at a speaker&#10;&#10;Description automatically generated">
            <a:extLst>
              <a:ext uri="{FF2B5EF4-FFF2-40B4-BE49-F238E27FC236}">
                <a16:creationId xmlns:a16="http://schemas.microsoft.com/office/drawing/2014/main" id="{E102950F-1D4F-B348-4FC8-AE43E3F8AE84}"/>
              </a:ext>
            </a:extLst>
          </p:cNvPr>
          <p:cNvPicPr preferRelativeResize="0"/>
          <p:nvPr/>
        </p:nvPicPr>
        <p:blipFill rotWithShape="1">
          <a:blip>
            <a:alphaModFix/>
          </a:blip>
          <a:srcRect/>
          <a:stretch/>
        </p:blipFill>
        <p:spPr>
          <a:xfrm>
            <a:off x="5425005" y="2362190"/>
            <a:ext cx="1905982" cy="1336434"/>
          </a:xfrm>
          <a:prstGeom prst="rect">
            <a:avLst/>
          </a:prstGeom>
          <a:noFill/>
          <a:ln>
            <a:noFill/>
          </a:ln>
        </p:spPr>
      </p:pic>
      <p:pic>
        <p:nvPicPr>
          <p:cNvPr id="8" name="Google Shape;155;p27" descr="A cartoon of a robot and a child&#10;&#10;Description automatically generated">
            <a:extLst>
              <a:ext uri="{FF2B5EF4-FFF2-40B4-BE49-F238E27FC236}">
                <a16:creationId xmlns:a16="http://schemas.microsoft.com/office/drawing/2014/main" id="{0A27E8A7-0053-9E23-8EC8-8E74BB0FB0A3}"/>
              </a:ext>
            </a:extLst>
          </p:cNvPr>
          <p:cNvPicPr preferRelativeResize="0"/>
          <p:nvPr/>
        </p:nvPicPr>
        <p:blipFill rotWithShape="1">
          <a:blip>
            <a:alphaModFix/>
          </a:blip>
          <a:srcRect/>
          <a:stretch/>
        </p:blipFill>
        <p:spPr>
          <a:xfrm>
            <a:off x="1305499" y="3735210"/>
            <a:ext cx="2621145" cy="1370179"/>
          </a:xfrm>
          <a:prstGeom prst="rect">
            <a:avLst/>
          </a:prstGeom>
          <a:noFill/>
          <a:ln>
            <a:noFill/>
          </a:ln>
        </p:spPr>
      </p:pic>
    </p:spTree>
    <p:extLst>
      <p:ext uri="{BB962C8B-B14F-4D97-AF65-F5344CB8AC3E}">
        <p14:creationId xmlns:p14="http://schemas.microsoft.com/office/powerpoint/2010/main" val="267925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38475" y="13551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Hypotheses</a:t>
            </a:r>
            <a:endParaRPr b="1" dirty="0"/>
          </a:p>
        </p:txBody>
      </p:sp>
      <p:sp>
        <p:nvSpPr>
          <p:cNvPr id="76" name="Google Shape;76;p16"/>
          <p:cNvSpPr txBox="1">
            <a:spLocks noGrp="1"/>
          </p:cNvSpPr>
          <p:nvPr>
            <p:ph type="body" idx="1"/>
          </p:nvPr>
        </p:nvSpPr>
        <p:spPr>
          <a:xfrm>
            <a:off x="628650" y="1054625"/>
            <a:ext cx="7886700" cy="3953355"/>
          </a:xfrm>
          <a:prstGeom prst="rect">
            <a:avLst/>
          </a:prstGeom>
          <a:noFill/>
          <a:ln>
            <a:noFill/>
          </a:ln>
        </p:spPr>
        <p:txBody>
          <a:bodyPr spcFirstLastPara="1" wrap="square" lIns="68575" tIns="34275" rIns="68575" bIns="34275" anchor="t" anchorCtr="0">
            <a:normAutofit fontScale="47500" lnSpcReduction="20000"/>
          </a:bodyPr>
          <a:lstStyle/>
          <a:p>
            <a:pPr marL="0" lvl="0" indent="0" algn="ctr" rtl="0">
              <a:lnSpc>
                <a:spcPct val="90000"/>
              </a:lnSpc>
              <a:spcBef>
                <a:spcPts val="800"/>
              </a:spcBef>
              <a:spcAft>
                <a:spcPts val="0"/>
              </a:spcAft>
              <a:buNone/>
            </a:pPr>
            <a:r>
              <a:rPr lang="en" sz="5600" i="1" dirty="0">
                <a:solidFill>
                  <a:schemeClr val="dk1"/>
                </a:solidFill>
              </a:rPr>
              <a:t>What is the degree to which talkers adjust their English vowel articulations in natural conversation with (1) high and low frequency words and (2) different noise conditions? </a:t>
            </a:r>
            <a:endParaRPr sz="5600" i="1" dirty="0">
              <a:solidFill>
                <a:schemeClr val="dk1"/>
              </a:solidFill>
            </a:endParaRPr>
          </a:p>
          <a:p>
            <a:pPr marL="177800" lvl="0" indent="0" algn="l" rtl="0">
              <a:lnSpc>
                <a:spcPct val="90000"/>
              </a:lnSpc>
              <a:spcBef>
                <a:spcPts val="800"/>
              </a:spcBef>
              <a:spcAft>
                <a:spcPts val="0"/>
              </a:spcAft>
              <a:buNone/>
            </a:pPr>
            <a:endParaRPr sz="3300" i="1" dirty="0">
              <a:solidFill>
                <a:schemeClr val="dk1"/>
              </a:solidFill>
            </a:endParaRPr>
          </a:p>
          <a:p>
            <a:pPr marL="0" lvl="0" indent="0" algn="l" rtl="0">
              <a:lnSpc>
                <a:spcPct val="90000"/>
              </a:lnSpc>
              <a:spcBef>
                <a:spcPts val="800"/>
              </a:spcBef>
              <a:spcAft>
                <a:spcPts val="0"/>
              </a:spcAft>
              <a:buNone/>
            </a:pPr>
            <a:r>
              <a:rPr lang="en" sz="3300" b="1" dirty="0">
                <a:solidFill>
                  <a:schemeClr val="dk1"/>
                </a:solidFill>
              </a:rPr>
              <a:t>Main hypotheses: </a:t>
            </a:r>
            <a:endParaRPr sz="3300" b="1" dirty="0">
              <a:solidFill>
                <a:schemeClr val="dk1"/>
              </a:solidFill>
            </a:endParaRPr>
          </a:p>
          <a:p>
            <a:pPr marL="342900" lvl="0" indent="-248920" algn="l" rtl="0">
              <a:lnSpc>
                <a:spcPct val="90000"/>
              </a:lnSpc>
              <a:spcBef>
                <a:spcPts val="800"/>
              </a:spcBef>
              <a:spcAft>
                <a:spcPts val="0"/>
              </a:spcAft>
              <a:buSzPct val="100000"/>
              <a:buChar char="●"/>
            </a:pPr>
            <a:r>
              <a:rPr lang="en" sz="3300" dirty="0">
                <a:solidFill>
                  <a:schemeClr val="dk1"/>
                </a:solidFill>
              </a:rPr>
              <a:t>Based on previous findings from Kim et al. (2011) and Munson &amp; Solomon (2004), we predict that the extent of vowel modifications will be greater in higher frequency words and in noisier conditions</a:t>
            </a:r>
            <a:endParaRPr sz="3300" dirty="0">
              <a:solidFill>
                <a:schemeClr val="dk1"/>
              </a:solidFill>
            </a:endParaRPr>
          </a:p>
          <a:p>
            <a:pPr marL="520700" lvl="1" indent="-160020" algn="l" rtl="0">
              <a:lnSpc>
                <a:spcPct val="90000"/>
              </a:lnSpc>
              <a:spcBef>
                <a:spcPts val="400"/>
              </a:spcBef>
              <a:spcAft>
                <a:spcPts val="0"/>
              </a:spcAft>
              <a:buSzPct val="100000"/>
              <a:buChar char="○"/>
            </a:pPr>
            <a:r>
              <a:rPr lang="en" sz="3300" dirty="0">
                <a:solidFill>
                  <a:schemeClr val="dk1"/>
                </a:solidFill>
              </a:rPr>
              <a:t>Sub-hypotheses for more specific predictions:</a:t>
            </a:r>
            <a:endParaRPr sz="3300" dirty="0">
              <a:solidFill>
                <a:schemeClr val="dk1"/>
              </a:solidFill>
            </a:endParaRPr>
          </a:p>
          <a:p>
            <a:pPr marL="863600" lvl="2" indent="-172719" algn="l" rtl="0">
              <a:lnSpc>
                <a:spcPct val="90000"/>
              </a:lnSpc>
              <a:spcBef>
                <a:spcPts val="400"/>
              </a:spcBef>
              <a:spcAft>
                <a:spcPts val="0"/>
              </a:spcAft>
              <a:buSzPct val="100000"/>
              <a:buChar char="■"/>
            </a:pPr>
            <a:r>
              <a:rPr lang="en" sz="3300" dirty="0">
                <a:solidFill>
                  <a:schemeClr val="dk1"/>
                </a:solidFill>
              </a:rPr>
              <a:t>We predict that </a:t>
            </a:r>
            <a:r>
              <a:rPr lang="en" sz="3300" b="1" dirty="0">
                <a:solidFill>
                  <a:schemeClr val="dk1"/>
                </a:solidFill>
              </a:rPr>
              <a:t>greater vowel adaptation</a:t>
            </a:r>
            <a:r>
              <a:rPr lang="en" sz="3300" dirty="0">
                <a:solidFill>
                  <a:schemeClr val="dk1"/>
                </a:solidFill>
              </a:rPr>
              <a:t> will occur in beginning vs. end of conversation target words between interlocutors with </a:t>
            </a:r>
            <a:r>
              <a:rPr lang="en" sz="3300" b="1" dirty="0">
                <a:solidFill>
                  <a:schemeClr val="dk1"/>
                </a:solidFill>
              </a:rPr>
              <a:t>greater noise levels</a:t>
            </a:r>
            <a:r>
              <a:rPr lang="en" sz="3300" dirty="0">
                <a:solidFill>
                  <a:schemeClr val="dk1"/>
                </a:solidFill>
              </a:rPr>
              <a:t> (or with different L1 backgrounds) (Kim et al., 2011)</a:t>
            </a:r>
            <a:endParaRPr sz="3300" dirty="0">
              <a:solidFill>
                <a:schemeClr val="dk1"/>
              </a:solidFill>
            </a:endParaRPr>
          </a:p>
          <a:p>
            <a:pPr marL="863600" lvl="2" indent="-172719" algn="l" rtl="0">
              <a:lnSpc>
                <a:spcPct val="90000"/>
              </a:lnSpc>
              <a:spcBef>
                <a:spcPts val="400"/>
              </a:spcBef>
              <a:spcAft>
                <a:spcPts val="0"/>
              </a:spcAft>
              <a:buSzPct val="100000"/>
              <a:buChar char="■"/>
            </a:pPr>
            <a:r>
              <a:rPr lang="en" sz="3300" dirty="0">
                <a:solidFill>
                  <a:schemeClr val="dk1"/>
                </a:solidFill>
              </a:rPr>
              <a:t>We predict that </a:t>
            </a:r>
            <a:r>
              <a:rPr lang="en" sz="3300" b="1" dirty="0">
                <a:solidFill>
                  <a:schemeClr val="dk1"/>
                </a:solidFill>
              </a:rPr>
              <a:t>higher frequency words</a:t>
            </a:r>
            <a:r>
              <a:rPr lang="en" sz="3300" dirty="0">
                <a:solidFill>
                  <a:schemeClr val="dk1"/>
                </a:solidFill>
              </a:rPr>
              <a:t> will result in </a:t>
            </a:r>
            <a:r>
              <a:rPr lang="en" sz="3300" b="1" dirty="0">
                <a:solidFill>
                  <a:schemeClr val="dk1"/>
                </a:solidFill>
              </a:rPr>
              <a:t>productions with longer vowel duration and a contracted vowel space</a:t>
            </a:r>
            <a:r>
              <a:rPr lang="en" sz="3300" dirty="0">
                <a:solidFill>
                  <a:schemeClr val="dk1"/>
                </a:solidFill>
              </a:rPr>
              <a:t> when compared to lower frequency words (Munson, 2004)</a:t>
            </a:r>
            <a:endParaRPr sz="3250" dirty="0">
              <a:solidFill>
                <a:schemeClr val="dk1"/>
              </a:solidFill>
            </a:endParaRPr>
          </a:p>
          <a:p>
            <a:pPr marL="520700" lvl="1" indent="-76200" algn="l" rtl="0">
              <a:lnSpc>
                <a:spcPct val="90000"/>
              </a:lnSpc>
              <a:spcBef>
                <a:spcPts val="400"/>
              </a:spcBef>
              <a:spcAft>
                <a:spcPts val="1200"/>
              </a:spcAft>
              <a:buClr>
                <a:schemeClr val="dk1"/>
              </a:buClr>
              <a:buSzPct val="128571"/>
              <a:buNone/>
            </a:pPr>
            <a:endParaRPr dirty="0">
              <a:solidFill>
                <a:schemeClr val="dk1"/>
              </a:solidFill>
            </a:endParaRPr>
          </a:p>
        </p:txBody>
      </p:sp>
      <p:sp>
        <p:nvSpPr>
          <p:cNvPr id="77" name="Google Shape;77;p1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
              <a:t>8</a:t>
            </a:fld>
            <a:endParaRPr/>
          </a:p>
        </p:txBody>
      </p:sp>
      <p:pic>
        <p:nvPicPr>
          <p:cNvPr id="78" name="Google Shape;78;p16"/>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Participants</a:t>
            </a:r>
            <a:endParaRPr b="1"/>
          </a:p>
        </p:txBody>
      </p:sp>
      <p:sp>
        <p:nvSpPr>
          <p:cNvPr id="84" name="Google Shape;84;p17"/>
          <p:cNvSpPr txBox="1">
            <a:spLocks noGrp="1"/>
          </p:cNvSpPr>
          <p:nvPr>
            <p:ph type="body" idx="1"/>
          </p:nvPr>
        </p:nvSpPr>
        <p:spPr>
          <a:xfrm>
            <a:off x="557850" y="940049"/>
            <a:ext cx="8306100" cy="3869017"/>
          </a:xfrm>
          <a:prstGeom prst="rect">
            <a:avLst/>
          </a:prstGeom>
          <a:noFill/>
          <a:ln>
            <a:noFill/>
          </a:ln>
        </p:spPr>
        <p:txBody>
          <a:bodyPr spcFirstLastPara="1" wrap="square" lIns="68575" tIns="34275" rIns="68575" bIns="34275" anchor="t" anchorCtr="0">
            <a:noAutofit/>
          </a:bodyPr>
          <a:lstStyle/>
          <a:p>
            <a:pPr marL="177800" lvl="0" indent="-184150" algn="l" rtl="0">
              <a:spcBef>
                <a:spcPts val="800"/>
              </a:spcBef>
              <a:spcAft>
                <a:spcPts val="0"/>
              </a:spcAft>
              <a:buSzPts val="1500"/>
              <a:buFont typeface="Calibri"/>
              <a:buChar char="●"/>
            </a:pPr>
            <a:r>
              <a:rPr lang="en" sz="2400" dirty="0">
                <a:solidFill>
                  <a:schemeClr val="dk1"/>
                </a:solidFill>
              </a:rPr>
              <a:t>English non-merger and merger speakers (who flap and do not)</a:t>
            </a:r>
            <a:endParaRPr sz="2400" dirty="0">
              <a:solidFill>
                <a:schemeClr val="dk1"/>
              </a:solidFill>
            </a:endParaRPr>
          </a:p>
          <a:p>
            <a:pPr marL="177800" lvl="0" indent="-184150" algn="l" rtl="0">
              <a:lnSpc>
                <a:spcPct val="115000"/>
              </a:lnSpc>
              <a:spcBef>
                <a:spcPts val="1200"/>
              </a:spcBef>
              <a:spcAft>
                <a:spcPts val="0"/>
              </a:spcAft>
              <a:buSzPts val="1500"/>
              <a:buFont typeface="Calibri"/>
              <a:buChar char="●"/>
            </a:pPr>
            <a:r>
              <a:rPr lang="en" sz="2400" dirty="0">
                <a:solidFill>
                  <a:schemeClr val="dk1"/>
                </a:solidFill>
              </a:rPr>
              <a:t>Inclusion Criteria: </a:t>
            </a:r>
            <a:endParaRPr sz="2400" dirty="0">
              <a:solidFill>
                <a:schemeClr val="dk1"/>
              </a:solidFill>
            </a:endParaRPr>
          </a:p>
          <a:p>
            <a:pPr marL="520700" lvl="1" indent="-184150" algn="l" rtl="0">
              <a:lnSpc>
                <a:spcPct val="90000"/>
              </a:lnSpc>
              <a:spcBef>
                <a:spcPts val="800"/>
              </a:spcBef>
              <a:spcAft>
                <a:spcPts val="0"/>
              </a:spcAft>
              <a:buSzPts val="1500"/>
              <a:buFont typeface="Calibri"/>
              <a:buChar char="○"/>
            </a:pPr>
            <a:r>
              <a:rPr lang="en" sz="2400" dirty="0">
                <a:solidFill>
                  <a:schemeClr val="dk1"/>
                </a:solidFill>
              </a:rPr>
              <a:t>Right-handed</a:t>
            </a:r>
            <a:endParaRPr sz="2400" dirty="0">
              <a:solidFill>
                <a:schemeClr val="dk1"/>
              </a:solidFill>
            </a:endParaRPr>
          </a:p>
          <a:p>
            <a:pPr marL="520700" lvl="1" indent="-184150" algn="l" rtl="0">
              <a:lnSpc>
                <a:spcPct val="90000"/>
              </a:lnSpc>
              <a:spcBef>
                <a:spcPts val="1200"/>
              </a:spcBef>
              <a:spcAft>
                <a:spcPts val="0"/>
              </a:spcAft>
              <a:buClr>
                <a:schemeClr val="dk1"/>
              </a:buClr>
              <a:buSzPts val="1500"/>
              <a:buChar char="○"/>
            </a:pPr>
            <a:r>
              <a:rPr lang="en" sz="2400" dirty="0">
                <a:solidFill>
                  <a:schemeClr val="dk1"/>
                </a:solidFill>
              </a:rPr>
              <a:t>Between 18 to 35 years</a:t>
            </a:r>
            <a:endParaRPr sz="2400" dirty="0">
              <a:solidFill>
                <a:schemeClr val="dk1"/>
              </a:solidFill>
            </a:endParaRPr>
          </a:p>
          <a:p>
            <a:pPr marL="520700" lvl="1" indent="-184150" algn="l" rtl="0">
              <a:lnSpc>
                <a:spcPct val="90000"/>
              </a:lnSpc>
              <a:spcBef>
                <a:spcPts val="1200"/>
              </a:spcBef>
              <a:spcAft>
                <a:spcPts val="0"/>
              </a:spcAft>
              <a:buClr>
                <a:schemeClr val="dk1"/>
              </a:buClr>
              <a:buSzPts val="1500"/>
              <a:buChar char="○"/>
            </a:pPr>
            <a:r>
              <a:rPr lang="en" sz="2400" dirty="0">
                <a:solidFill>
                  <a:schemeClr val="dk1"/>
                </a:solidFill>
              </a:rPr>
              <a:t>Native English speakers - those who grew up in a dominant English-speaking environment (regardless of heritage language)</a:t>
            </a:r>
            <a:endParaRPr sz="2400" dirty="0">
              <a:solidFill>
                <a:schemeClr val="dk1"/>
              </a:solidFill>
            </a:endParaRPr>
          </a:p>
          <a:p>
            <a:pPr marL="520700" lvl="1" indent="-184150" algn="l" rtl="0">
              <a:lnSpc>
                <a:spcPct val="90000"/>
              </a:lnSpc>
              <a:spcBef>
                <a:spcPts val="1200"/>
              </a:spcBef>
              <a:spcAft>
                <a:spcPts val="1200"/>
              </a:spcAft>
              <a:buClr>
                <a:schemeClr val="dk1"/>
              </a:buClr>
              <a:buSzPts val="1500"/>
              <a:buChar char="○"/>
            </a:pPr>
            <a:r>
              <a:rPr lang="en" sz="2400" dirty="0">
                <a:solidFill>
                  <a:schemeClr val="dk1"/>
                </a:solidFill>
              </a:rPr>
              <a:t>Must not have visual, hearing or speech impairments</a:t>
            </a:r>
            <a:endParaRPr sz="2400" dirty="0">
              <a:solidFill>
                <a:schemeClr val="dk1"/>
              </a:solidFill>
            </a:endParaRPr>
          </a:p>
        </p:txBody>
      </p:sp>
      <p:pic>
        <p:nvPicPr>
          <p:cNvPr id="85" name="Google Shape;85;p17"/>
          <p:cNvPicPr preferRelativeResize="0"/>
          <p:nvPr/>
        </p:nvPicPr>
        <p:blipFill>
          <a:blip>
            <a:alphaModFix/>
          </a:blip>
          <a:stretch>
            <a:fillRect/>
          </a:stretch>
        </p:blipFill>
        <p:spPr>
          <a:xfrm>
            <a:off x="95275" y="4464350"/>
            <a:ext cx="704425" cy="576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3279</TotalTime>
  <Words>3541</Words>
  <Application>Microsoft Macintosh PowerPoint</Application>
  <PresentationFormat>On-screen Show (16:9)</PresentationFormat>
  <Paragraphs>310</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Roboto</vt:lpstr>
      <vt:lpstr>Arial</vt:lpstr>
      <vt:lpstr>Simple Light</vt:lpstr>
      <vt:lpstr>WELCOME TO END OF TERM PARTY</vt:lpstr>
      <vt:lpstr>PowerPoint Presentation</vt:lpstr>
      <vt:lpstr>Adaptations in conversation   Experimental tasks</vt:lpstr>
      <vt:lpstr>Introduction</vt:lpstr>
      <vt:lpstr>Phonetic adaptions</vt:lpstr>
      <vt:lpstr>Example</vt:lpstr>
      <vt:lpstr>Research question</vt:lpstr>
      <vt:lpstr>Hypotheses</vt:lpstr>
      <vt:lpstr>Participants</vt:lpstr>
      <vt:lpstr>Experiment overview </vt:lpstr>
      <vt:lpstr>Stimuli</vt:lpstr>
      <vt:lpstr>Current Stimuli List - 7 Flapping Pairs</vt:lpstr>
      <vt:lpstr>Stimuli List - 9 Filler pairs</vt:lpstr>
      <vt:lpstr>Recent Updates - June 2023 * Piloted last in June 2023 - currently on hold</vt:lpstr>
      <vt:lpstr>Stimuli Familiarization</vt:lpstr>
      <vt:lpstr>Task #1: Guess What Game </vt:lpstr>
      <vt:lpstr>Task #1: Guess What Game </vt:lpstr>
      <vt:lpstr>Task #1: Guess What Game </vt:lpstr>
      <vt:lpstr>Task #1: Guess What Game </vt:lpstr>
      <vt:lpstr>Task #2: Diapix</vt:lpstr>
      <vt:lpstr>Task #2: Diapix</vt:lpstr>
      <vt:lpstr>Task #2: Diapix</vt:lpstr>
      <vt:lpstr>Task #2: Diapix</vt:lpstr>
      <vt:lpstr>Task #2: Diapix </vt:lpstr>
      <vt:lpstr>Comments/Questions/Feedback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Adaptations in conversation   Experimental tasks</dc:title>
  <cp:lastModifiedBy>Ivan Fong</cp:lastModifiedBy>
  <cp:revision>2</cp:revision>
  <dcterms:modified xsi:type="dcterms:W3CDTF">2023-09-07T01:30:06Z</dcterms:modified>
</cp:coreProperties>
</file>