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94"/>
  </p:normalViewPr>
  <p:slideViewPr>
    <p:cSldViewPr snapToGrid="0" snapToObjects="1">
      <p:cViewPr>
        <p:scale>
          <a:sx n="42" d="100"/>
          <a:sy n="42" d="100"/>
        </p:scale>
        <p:origin x="616" y="15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BCCF2-0984-EF44-9836-A1EBBD8C32C6}" type="datetimeFigureOut">
              <a:rPr kumimoji="1" lang="zh-CN" altLang="en-US" smtClean="0"/>
              <a:t>2023/8/3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9A6F3-0DE7-3C48-AF70-3B7B9D0839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48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9A6F3-0DE7-3C48-AF70-3B7B9D0839C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27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7462-AEA0-B941-A0F3-52FFEBCE0F65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30291925" y="18142874"/>
            <a:ext cx="13128728" cy="11768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70355" y="22048146"/>
            <a:ext cx="13442658" cy="11768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5260360" y="25136754"/>
            <a:ext cx="13617336" cy="11768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5098808" y="6260651"/>
            <a:ext cx="13442658" cy="11768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07959" y="6258276"/>
            <a:ext cx="13442658" cy="11768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3916600" cy="4969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2210" y="8011006"/>
            <a:ext cx="13163260" cy="1371677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6496" y="6442172"/>
            <a:ext cx="1324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Introduction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98086" y="25340441"/>
            <a:ext cx="630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671" y="22174890"/>
            <a:ext cx="1329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The current study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841980" y="18323596"/>
            <a:ext cx="630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308800" y="27095235"/>
            <a:ext cx="8638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Where to Print Display-Sized Poster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58672" y="6407859"/>
            <a:ext cx="630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739018" y="15991625"/>
            <a:ext cx="630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PowerPoint to PDF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60361" y="8076847"/>
            <a:ext cx="13163260" cy="1670525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336918" y="6258276"/>
            <a:ext cx="12912072" cy="116399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42217" y="23545327"/>
            <a:ext cx="13163260" cy="88923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0315544" y="19574794"/>
            <a:ext cx="12929108" cy="129179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99645" y="23713851"/>
            <a:ext cx="121854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Gap in previous studies</a:t>
            </a:r>
            <a:endParaRPr lang="en-CA" sz="2800" b="1" dirty="0"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CA" sz="2800" dirty="0">
                <a:effectLst/>
                <a:latin typeface="Times New Roman" panose="02020603050405020304" pitchFamily="18" charset="0"/>
              </a:rPr>
              <a:t> </a:t>
            </a:r>
            <a:r>
              <a:rPr lang="en-CA" sz="2800" dirty="0"/>
              <a:t>R</a:t>
            </a:r>
            <a:r>
              <a:rPr lang="en-CA" sz="2800" dirty="0">
                <a:effectLst/>
              </a:rPr>
              <a:t>esearch has not been conclusive as to how a face is scanned for different. types of prosodic information: local word level, p</a:t>
            </a:r>
            <a:r>
              <a:rPr lang="en-CA" sz="2800" dirty="0"/>
              <a:t>hrase level, g</a:t>
            </a:r>
            <a:r>
              <a:rPr lang="en-CA" sz="2800" dirty="0">
                <a:effectLst/>
              </a:rPr>
              <a:t>lobal sentence level.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CA" sz="2800" dirty="0"/>
              <a:t>H</a:t>
            </a:r>
            <a:r>
              <a:rPr lang="en-CA" sz="2800" dirty="0">
                <a:effectLst/>
              </a:rPr>
              <a:t>ow looking patterns differ for prosody and segments. </a:t>
            </a:r>
          </a:p>
          <a:p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/>
              <a:t>The current focus</a:t>
            </a:r>
            <a:endParaRPr lang="en-CA" sz="2800" b="1" dirty="0">
              <a:effectLst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CA" sz="2800" dirty="0">
                <a:effectLst/>
              </a:rPr>
              <a:t> The </a:t>
            </a:r>
            <a:r>
              <a:rPr lang="en-CA" sz="2800" dirty="0"/>
              <a:t>o</a:t>
            </a:r>
            <a:r>
              <a:rPr lang="en-CA" sz="2800" dirty="0">
                <a:effectLst/>
              </a:rPr>
              <a:t>verall scanning dynamics when processing segments versus three types of prosodic information: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CA" sz="2800" dirty="0"/>
              <a:t>C</a:t>
            </a:r>
            <a:r>
              <a:rPr lang="en-CA" sz="2800" dirty="0">
                <a:effectLst/>
              </a:rPr>
              <a:t>ontrastive word focus (more local)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CA" sz="2800" dirty="0"/>
              <a:t>S</a:t>
            </a:r>
            <a:r>
              <a:rPr lang="en-CA" sz="2800" dirty="0">
                <a:effectLst/>
              </a:rPr>
              <a:t>entence intonation (more global)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CA" sz="2800" dirty="0"/>
              <a:t>P</a:t>
            </a:r>
            <a:r>
              <a:rPr lang="en-CA" sz="2800" dirty="0">
                <a:effectLst/>
              </a:rPr>
              <a:t>hrasal bracketing (intermediately)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CA" sz="2800" dirty="0">
                <a:effectLst/>
              </a:rPr>
              <a:t>How perceivers adjusted their scanning strategies as task difficulty increased across conditions by varying the concordance of prosodic and segmental information. </a:t>
            </a:r>
          </a:p>
          <a:p>
            <a:endParaRPr lang="en-CA" sz="2800" dirty="0"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effectLst/>
              </a:rPr>
              <a:t>Hypotheses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</a:rPr>
              <a:t>Overall fixations: Segments: mouth &gt; eyes; Prosody: mouth &lt; eyes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</a:rPr>
              <a:t>Gaze shift between mouth and eyes: word stress &gt; phrasal bracketing &gt; intonation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00000"/>
              </a:solidFill>
              <a:cs typeface="Calibri"/>
            </a:endParaRPr>
          </a:p>
          <a:p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53200" y="10922000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1640066" y="3219076"/>
            <a:ext cx="19743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bri"/>
                <a:cs typeface="Calibri"/>
              </a:rPr>
              <a:t>                </a:t>
            </a:r>
            <a:r>
              <a:rPr lang="en-US" sz="4800" dirty="0" err="1">
                <a:solidFill>
                  <a:schemeClr val="bg1"/>
                </a:solidFill>
                <a:cs typeface="Calibri"/>
              </a:rPr>
              <a:t>Xizi</a:t>
            </a:r>
            <a:r>
              <a:rPr lang="en-US" sz="4800" dirty="0">
                <a:solidFill>
                  <a:schemeClr val="bg1"/>
                </a:solidFill>
                <a:cs typeface="Calibri"/>
              </a:rPr>
              <a:t> Deng, </a:t>
            </a:r>
            <a:r>
              <a:rPr lang="en-CA" sz="4800" dirty="0">
                <a:solidFill>
                  <a:schemeClr val="bg1"/>
                </a:solidFill>
                <a:effectLst/>
              </a:rPr>
              <a:t>Erin </a:t>
            </a:r>
            <a:r>
              <a:rPr lang="en-CA" sz="4800" dirty="0" err="1">
                <a:solidFill>
                  <a:schemeClr val="bg1"/>
                </a:solidFill>
                <a:effectLst/>
              </a:rPr>
              <a:t>Jastrzebski</a:t>
            </a:r>
            <a:r>
              <a:rPr lang="en-CA" sz="4800" dirty="0">
                <a:solidFill>
                  <a:schemeClr val="bg1"/>
                </a:solidFill>
                <a:effectLst/>
              </a:rPr>
              <a:t>, Elise McClay, H. Henny Yeung, Yue Wang </a:t>
            </a:r>
          </a:p>
          <a:p>
            <a:pPr algn="ctr"/>
            <a:r>
              <a:rPr lang="en-CA" sz="4800" dirty="0">
                <a:solidFill>
                  <a:schemeClr val="bg1"/>
                </a:solidFill>
                <a:cs typeface="Calibri"/>
              </a:rPr>
              <a:t>Simon Fraser University, Canada</a:t>
            </a:r>
            <a:r>
              <a:rPr lang="en-US" sz="4800" dirty="0">
                <a:solidFill>
                  <a:schemeClr val="bg1"/>
                </a:solidFill>
                <a:cs typeface="Calibri"/>
              </a:rPr>
              <a:t>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64391" y="474332"/>
            <a:ext cx="332554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/>
                <a:latin typeface="Times New Roman" panose="02020603050405020304" pitchFamily="18" charset="0"/>
              </a:rPr>
              <a:t> </a:t>
            </a:r>
            <a:r>
              <a:rPr lang="en-CA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The perception of visual phonetic information: Eye-tracking while searching for segmental versus prosodic cues </a:t>
            </a:r>
            <a:endParaRPr lang="en-CA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912719" y="729142"/>
            <a:ext cx="3543194" cy="345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  <a:p>
            <a:pPr algn="ctr"/>
            <a:r>
              <a:rPr lang="en-US" dirty="0"/>
              <a:t>a logo!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336544" y="5317497"/>
            <a:ext cx="11778615" cy="1671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altLang="zh-CN" sz="32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altLang="zh-CN" sz="32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altLang="zh-CN" sz="32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altLang="zh-CN" sz="32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altLang="zh-CN" sz="32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altLang="zh-CN" sz="32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>
                <a:latin typeface="Arial"/>
                <a:cs typeface="Arial"/>
              </a:rPr>
              <a:t>Stimuli</a:t>
            </a:r>
            <a:r>
              <a:rPr lang="en-US" altLang="zh-CN" sz="2800" dirty="0">
                <a:latin typeface="Arial"/>
                <a:cs typeface="Arial"/>
              </a:rPr>
              <a:t>:</a:t>
            </a:r>
          </a:p>
          <a:p>
            <a:endParaRPr lang="en-US" altLang="zh-CN" sz="2800" b="1" dirty="0"/>
          </a:p>
          <a:p>
            <a:r>
              <a:rPr lang="en-US" altLang="zh-CN" sz="2800" dirty="0"/>
              <a:t> </a:t>
            </a:r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Participants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zh-CN" sz="2800" dirty="0"/>
              <a:t>24 native speakers of Canadian English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zh-CN" sz="2800" dirty="0"/>
              <a:t>19-30 years old (mean = 21.2, SD = 2.3)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Procedure: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</a:p>
          <a:p>
            <a:endParaRPr lang="zh-CN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984735" y="8400441"/>
            <a:ext cx="11832789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Visual cues can enhance auditory speech comprehensibility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altLang="zh-CN" sz="3600" dirty="0"/>
              <a:t>Listeners use visual cues in particular facial areas to identify different types of speech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altLang="zh-CN" sz="3600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altLang="zh-CN" sz="3600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altLang="zh-CN" sz="3600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altLang="zh-CN" sz="3600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altLang="zh-CN" sz="3600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altLang="zh-CN" sz="3600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altLang="zh-CN" sz="3600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altLang="zh-CN" sz="3600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altLang="zh-CN" sz="3600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altLang="zh-CN" sz="3600" dirty="0"/>
          </a:p>
          <a:p>
            <a:endParaRPr lang="en-US" altLang="zh-CN" sz="36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altLang="zh-CN" sz="3600" dirty="0"/>
              <a:t>Word-level contrastive focus: raised pitch, elongated duration, etc. </a:t>
            </a:r>
            <a:r>
              <a:rPr lang="en-US" altLang="zh-CN" sz="3600" dirty="0">
                <a:sym typeface="Wingdings" pitchFamily="2" charset="2"/>
              </a:rPr>
              <a:t> both eye-brow raising and chin &amp; lip movement.</a:t>
            </a:r>
            <a:r>
              <a:rPr lang="en-US" altLang="zh-CN" sz="3600" dirty="0"/>
              <a:t>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altLang="zh-CN" sz="3600" dirty="0"/>
              <a:t>Sentence-level intonation: F0 variation </a:t>
            </a:r>
            <a:r>
              <a:rPr lang="en-US" altLang="zh-CN" sz="3600" dirty="0">
                <a:sym typeface="Wingdings" pitchFamily="2" charset="2"/>
              </a:rPr>
              <a:t> eye-brow raising &amp; head movement. 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30445859" y="19711654"/>
            <a:ext cx="12668475" cy="1303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b="1" dirty="0"/>
              <a:t>Segments </a:t>
            </a:r>
            <a:r>
              <a:rPr kumimoji="1" lang="en-US" altLang="zh-CN" sz="2800" b="1" dirty="0" err="1"/>
              <a:t>v.s</a:t>
            </a:r>
            <a:r>
              <a:rPr kumimoji="1" lang="en-US" altLang="zh-CN" sz="2800" b="1" dirty="0"/>
              <a:t>. prosody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CA" sz="2800" dirty="0"/>
              <a:t>A</a:t>
            </a:r>
            <a:r>
              <a:rPr lang="en-CA" sz="2800" dirty="0">
                <a:effectLst/>
              </a:rPr>
              <a:t> greater emphasis on looking to the mouth for segmental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CA" altLang="zh-CN" sz="2800" b="1" dirty="0"/>
              <a:t>Words </a:t>
            </a:r>
            <a:r>
              <a:rPr kumimoji="1" lang="en-CA" altLang="zh-CN" sz="2800" b="1" dirty="0" err="1"/>
              <a:t>v.s</a:t>
            </a:r>
            <a:r>
              <a:rPr kumimoji="1" lang="en-CA" altLang="zh-CN" sz="2800" b="1" dirty="0"/>
              <a:t>. phrases </a:t>
            </a:r>
            <a:r>
              <a:rPr kumimoji="1" lang="en-CA" altLang="zh-CN" sz="2800" b="1" dirty="0" err="1"/>
              <a:t>v.s</a:t>
            </a:r>
            <a:r>
              <a:rPr kumimoji="1" lang="en-CA" altLang="zh-CN" sz="2800" b="1" dirty="0"/>
              <a:t>. sentences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CA" altLang="zh-CN" sz="2800" dirty="0"/>
              <a:t>Looking patterns changed, along with visual prominence of cues and different distribution of critical information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US" altLang="zh-CN" sz="2800" dirty="0"/>
              <a:t>Word-level: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kumimoji="1" lang="en-US" altLang="zh-CN" sz="2800" dirty="0"/>
              <a:t>Visual cues from both eyes and mouth were important for prosody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kumimoji="1" lang="en-US" altLang="zh-CN" sz="2800" dirty="0"/>
              <a:t>Cues overlapped in mouth for both prosody and segments: prioritized mouth for efficiency, because mouth carried more prominent cues for both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US" altLang="zh-CN" sz="2800" dirty="0"/>
              <a:t>Phrase-level: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kumimoji="1" lang="en-US" altLang="zh-CN" sz="2800" dirty="0"/>
              <a:t> Attended to mouth quickly for segmental information and slowly for prosody when critical information was concentrated within a chunk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US" altLang="zh-CN" sz="2800" dirty="0"/>
              <a:t>Sentence-level: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kumimoji="1" lang="en-US" altLang="zh-CN" sz="2800" dirty="0"/>
              <a:t>Intonation </a:t>
            </a:r>
            <a:r>
              <a:rPr kumimoji="1" lang="en-US" altLang="zh-CN" sz="2800" dirty="0">
                <a:sym typeface="Wingdings" pitchFamily="2" charset="2"/>
              </a:rPr>
              <a:t> eyes; Segments  mouth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kumimoji="1" lang="en-US" altLang="zh-CN" sz="2800" dirty="0">
                <a:sym typeface="Wingdings" pitchFamily="2" charset="2"/>
              </a:rPr>
              <a:t>Both information both mouth and eyes because eyes </a:t>
            </a:r>
            <a:r>
              <a:rPr kumimoji="1" lang="en-US" altLang="zh-CN" sz="2800" dirty="0"/>
              <a:t>carried more prominent cues for intonation</a:t>
            </a:r>
          </a:p>
          <a:p>
            <a:endParaRPr kumimoji="1" lang="en-US" altLang="zh-CN" sz="2800" b="1" dirty="0"/>
          </a:p>
          <a:p>
            <a:r>
              <a:rPr kumimoji="1" lang="en-US" altLang="zh-CN" sz="2800" b="1" dirty="0"/>
              <a:t>References</a:t>
            </a:r>
            <a:r>
              <a:rPr kumimoji="1" lang="en-US" altLang="zh-CN" sz="2800" dirty="0"/>
              <a:t>:</a:t>
            </a:r>
          </a:p>
          <a:p>
            <a:r>
              <a:rPr lang="en-CA" sz="1200" dirty="0">
                <a:effectLst/>
                <a:latin typeface="Times New Roman" panose="02020603050405020304" pitchFamily="18" charset="0"/>
              </a:rPr>
              <a:t>[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1]J. Navarra, H. H. Yeung, J. F.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Werker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and S. Soto-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Faraco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“24 Multisensory and sensorimotor interactions in speech perception,”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The Handbook of Multisensory Processing.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pp. 435, 2012.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[2] K. W. Grant and P.-F. Seitz, “The use of visible speech cues for improving auditory detection of spoken sentences,”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J. </a:t>
            </a:r>
            <a:r>
              <a:rPr lang="en-CA" sz="1100" i="1" dirty="0" err="1">
                <a:effectLst/>
                <a:latin typeface="Times New Roman" panose="02020603050405020304" pitchFamily="18" charset="0"/>
              </a:rPr>
              <a:t>Acoust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. Soc. Am.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108, no. 3, p. 1197, 2000.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[3] M. E.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Król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“Auditory noise increases the allocation of attention to the mouth, and the eyes pay the price: An eye-tracking study,” </a:t>
            </a:r>
            <a:r>
              <a:rPr lang="en-CA" sz="1100" i="1" dirty="0" err="1">
                <a:effectLst/>
                <a:latin typeface="Times New Roman" panose="02020603050405020304" pitchFamily="18" charset="0"/>
              </a:rPr>
              <a:t>PLoS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 One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13, no. 3, pp. 1–15, 2018.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[4] W. H.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Sumby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 and I. Pollack, “Visual Contribution to Speech Intelligibility in Noise,”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J. </a:t>
            </a:r>
            <a:r>
              <a:rPr lang="en-CA" sz="1100" i="1" dirty="0" err="1">
                <a:effectLst/>
                <a:latin typeface="Times New Roman" panose="02020603050405020304" pitchFamily="18" charset="0"/>
              </a:rPr>
              <a:t>Acoust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. Soc. Am.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26, no. 2, pp. 212–215, 1954.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[5] E.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Vatikiotis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-Bateson, I. M.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Eigsti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S. Yano, and K. G. Munhall, “Eye movement of perceivers during audiovisual speech perception,”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Percept. </a:t>
            </a:r>
            <a:r>
              <a:rPr lang="en-CA" sz="1100" i="1" dirty="0" err="1">
                <a:effectLst/>
                <a:latin typeface="Times New Roman" panose="02020603050405020304" pitchFamily="18" charset="0"/>
              </a:rPr>
              <a:t>Psychophys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60, no. 6, pp. 926–940, 1998.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[6] M.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Dohen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 and H.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Loevenbruck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“Interaction of Audition and Vision for the Perception of Prosodic Contrastive Focus,”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Lang. Speech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52, no. 2–3, pp. 177–206, 2009.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[7] M.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Swerts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 and E.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Krahmer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“Facial expression and prosodic prominence: Effects of modality and facial area,”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J. Phon.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36, no. 2, pp. 219–238, 2008.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[8] C. R. Lansing and G. W. McConkie, “Word identification and eye fixation locations in visual and visual-plus-auditory presentations of spoken sentences,”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Percept. </a:t>
            </a:r>
            <a:r>
              <a:rPr lang="en-CA" sz="1100" i="1" dirty="0" err="1">
                <a:effectLst/>
                <a:latin typeface="Times New Roman" panose="02020603050405020304" pitchFamily="18" charset="0"/>
              </a:rPr>
              <a:t>Psychophys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65, no. 4, pp. 536–552, 2003.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[9] C. R. Lansing and G. W. McConkie, “Attention to Facial Regions in Segmental and Prosodic Visual Speech Perception Tasks,”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J. Speech, Lang. Hear. Res.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42, pp. 526–539, 1999.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[10] E.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Cvejic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J. Kim, C. Davis, and G.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Gibert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“Prosody for the eyes: Quantifying visual prosody using guided principal component analysis,”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Proc. 11th </a:t>
            </a:r>
            <a:r>
              <a:rPr lang="en-CA" sz="1100" i="1" dirty="0" err="1">
                <a:effectLst/>
                <a:latin typeface="Times New Roman" panose="02020603050405020304" pitchFamily="18" charset="0"/>
              </a:rPr>
              <a:t>Annu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. Conf. Int. Speech </a:t>
            </a:r>
            <a:r>
              <a:rPr lang="en-CA" sz="1100" i="1" dirty="0" err="1">
                <a:effectLst/>
                <a:latin typeface="Times New Roman" panose="02020603050405020304" pitchFamily="18" charset="0"/>
              </a:rPr>
              <a:t>Commun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. Assoc. INTERSPEECH 2010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no. September, pp. 1433–1436, 2010.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[11] J. M. Foxton, L. D. Riviere, and P. Barone, “Cross-modal facilitation in speech prosody,”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Cognition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115, no. 1, pp. 71–78, 2010.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[12] K. G. Munhall, J. A. Jones, D. E. Callan, T.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Kuratate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and E.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Vatikiotis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-Bateson, “Visual Prosody and Speech Intelligibility: Head Movement Improves Auditory Speech Perception,”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Psychol. Sci.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15, no. 2, pp. 133–137, 2004.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[13] S. Garg, G.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Hamarneh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A.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Jongman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J. A. Sereno, and Y. Wang, “Computer-vision analysis reveals facial movements made during Mandarin tone production align with pitch trajectories,”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Speech </a:t>
            </a:r>
            <a:r>
              <a:rPr lang="en-CA" sz="1100" i="1" dirty="0" err="1">
                <a:effectLst/>
                <a:latin typeface="Times New Roman" panose="02020603050405020304" pitchFamily="18" charset="0"/>
              </a:rPr>
              <a:t>Commun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113, no. April, pp. 47–62, 2019.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[14] R. E.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Ronquest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S. V. Levi, and D. B.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Pisoni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“Language identification from visual-only speech signals,”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Attention, Perception and Psychophysics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72, no. 6, pp. 1601–1613, 2010.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[15] P. Prieto, C.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Puglesi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J.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Borràs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-Comes, E. Arroyo, and J. Blat, “Exploring the contribution of prosody and gesture to the perception of focus using an animated agent,”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J. Phon.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49, pp. 41–54, 2015.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[16] L. G. Lusk and A. D. Mitchel, “Differential Gaze Patterns on Eyes and Mouth During Audiovisual Speech Segmentation,”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Front. Psychol.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7, no. February, pp. 1–11, 2016.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[17] D. J. Lewkowicz, M.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Schmuckler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and V. Agrawal, “The multisensory cocktail party problem in adults: Perceptual segregation of talking faces on the basis of audiovisual temporal synchrony,”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Cognition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214, no. September, pp. 104743, 2021.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[18] C.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Cavé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et al.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“About the Relationship between Eyebrow Movements and F0 Variations,”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Proceeding Fourth Int. Conf. </a:t>
            </a:r>
            <a:r>
              <a:rPr lang="en-CA" sz="1100" i="1" dirty="0" err="1">
                <a:effectLst/>
                <a:latin typeface="Times New Roman" panose="02020603050405020304" pitchFamily="18" charset="0"/>
              </a:rPr>
              <a:t>Spok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. Lang. Process.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4, pp. 2175–2178, 1996.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[19] R. Scarborough, P. Keating, S. L.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Mattys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T. Cho, and A.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Alwan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“Optical Phonetics and Visual Perception of Lexical and Phrasal Stress in English,”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Lang. Speech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52, no. 2–3, pp. 135–175, 2009.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[20] M.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Dohen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H.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Loevenbruck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M.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Cathiard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and J. Schwartz, “Can we see Focus ? A Visual Perception Study of Contrastive Focus in French,”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Speech Prosody 2004, International Conference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2004.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[21] J. W. Dink and B. Ferguson, “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Eyetracking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 R: An R Library for Eye-Tracking Data Analysis.,” 2015.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URL http://</a:t>
            </a:r>
            <a:r>
              <a:rPr lang="en-CA" sz="1100" i="1" dirty="0" err="1">
                <a:effectLst/>
                <a:latin typeface="Times New Roman" panose="02020603050405020304" pitchFamily="18" charset="0"/>
              </a:rPr>
              <a:t>www.eyetrackingr.com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 </a:t>
            </a:r>
            <a:endParaRPr lang="en-CA" sz="1100" dirty="0">
              <a:effectLst/>
              <a:latin typeface="Times New Roman" panose="02020603050405020304" pitchFamily="18" charset="0"/>
            </a:endParaRP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[22] D. Mirman, J. A. Dixon, and J. S. Magnuson, “Statistical and computational models of the visual world paradigm: Growth curves and individual differences,”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J. Mem. Lang.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59, no. 4, pp. 475–494, 2008. </a:t>
            </a:r>
          </a:p>
          <a:p>
            <a:r>
              <a:rPr lang="en-CA" sz="1100" dirty="0">
                <a:effectLst/>
                <a:latin typeface="Times New Roman" panose="02020603050405020304" pitchFamily="18" charset="0"/>
              </a:rPr>
              <a:t>[23] S. </a:t>
            </a:r>
            <a:r>
              <a:rPr lang="en-CA" sz="1100" dirty="0" err="1">
                <a:effectLst/>
                <a:latin typeface="Times New Roman" panose="02020603050405020304" pitchFamily="18" charset="0"/>
              </a:rPr>
              <a:t>Kalénine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D. Mirman, E. L. Middleton, and L. J. Buxbaum, “Temporal dynamics of activation of thematic and functional knowledge during conceptual processing of manipulable artifacts,” 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J. Exp. Psychol. Learn. Mem. </a:t>
            </a:r>
            <a:r>
              <a:rPr lang="en-CA" sz="1100" i="1" dirty="0" err="1">
                <a:effectLst/>
                <a:latin typeface="Times New Roman" panose="02020603050405020304" pitchFamily="18" charset="0"/>
              </a:rPr>
              <a:t>Cogn</a:t>
            </a:r>
            <a:r>
              <a:rPr lang="en-CA" sz="1100" i="1" dirty="0">
                <a:effectLst/>
                <a:latin typeface="Times New Roman" panose="02020603050405020304" pitchFamily="18" charset="0"/>
              </a:rPr>
              <a:t>.</a:t>
            </a:r>
            <a:r>
              <a:rPr lang="en-CA" sz="1100" dirty="0">
                <a:effectLst/>
                <a:latin typeface="Times New Roman" panose="02020603050405020304" pitchFamily="18" charset="0"/>
              </a:rPr>
              <a:t>, vol. 38, no. 5, pp. 1274–1295, 2012. </a:t>
            </a:r>
          </a:p>
          <a:p>
            <a:endParaRPr kumimoji="1" lang="zh-CN" altLang="en-US" sz="2800" dirty="0"/>
          </a:p>
        </p:txBody>
      </p:sp>
      <p:pic>
        <p:nvPicPr>
          <p:cNvPr id="35" name="Image 20">
            <a:extLst>
              <a:ext uri="{FF2B5EF4-FFF2-40B4-BE49-F238E27FC236}">
                <a16:creationId xmlns:a16="http://schemas.microsoft.com/office/drawing/2014/main" id="{32A15AE2-97EA-E84E-BF69-C8B5741FF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67" y="70030"/>
            <a:ext cx="4328790" cy="4824563"/>
          </a:xfrm>
          <a:prstGeom prst="rect">
            <a:avLst/>
          </a:prstGeom>
        </p:spPr>
      </p:pic>
      <p:pic>
        <p:nvPicPr>
          <p:cNvPr id="37" name="Image 19">
            <a:extLst>
              <a:ext uri="{FF2B5EF4-FFF2-40B4-BE49-F238E27FC236}">
                <a16:creationId xmlns:a16="http://schemas.microsoft.com/office/drawing/2014/main" id="{72F5D2FC-7DE9-CE48-A7DD-69831869D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2321" y="119934"/>
            <a:ext cx="4179503" cy="4824563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620ADF45-758D-934E-937D-805DA8728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385" y="10361470"/>
            <a:ext cx="10312400" cy="5829300"/>
          </a:xfrm>
          <a:prstGeom prst="rect">
            <a:avLst/>
          </a:prstGeom>
        </p:spPr>
      </p:pic>
      <p:pic>
        <p:nvPicPr>
          <p:cNvPr id="42" name="Picture 41" descr="A picture containing indoor, wall, person, green&#10;&#10;Description automatically generated">
            <a:extLst>
              <a:ext uri="{FF2B5EF4-FFF2-40B4-BE49-F238E27FC236}">
                <a16:creationId xmlns:a16="http://schemas.microsoft.com/office/drawing/2014/main" id="{BD009CC2-F331-E044-A9D0-B1960406D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65" y="18936757"/>
            <a:ext cx="2980826" cy="2235620"/>
          </a:xfrm>
          <a:prstGeom prst="rect">
            <a:avLst/>
          </a:prstGeom>
        </p:spPr>
      </p:pic>
      <p:pic>
        <p:nvPicPr>
          <p:cNvPr id="43" name="Picture 42" descr="A picture containing person, indoor, wall, green&#10;&#10;Description automatically generated">
            <a:extLst>
              <a:ext uri="{FF2B5EF4-FFF2-40B4-BE49-F238E27FC236}">
                <a16:creationId xmlns:a16="http://schemas.microsoft.com/office/drawing/2014/main" id="{EB43AE50-6D5D-0147-8B1E-CBEC8B743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49" y="18936757"/>
            <a:ext cx="2904560" cy="219709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EE407F-4914-F04D-AE8E-2EED9917E96E}"/>
              </a:ext>
            </a:extLst>
          </p:cNvPr>
          <p:cNvSpPr txBox="1"/>
          <p:nvPr/>
        </p:nvSpPr>
        <p:spPr>
          <a:xfrm>
            <a:off x="11084836" y="20661942"/>
            <a:ext cx="2664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B. More looking to the lower part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78F879-F6E8-A448-A325-B95A771E8471}"/>
              </a:ext>
            </a:extLst>
          </p:cNvPr>
          <p:cNvSpPr txBox="1"/>
          <p:nvPr/>
        </p:nvSpPr>
        <p:spPr>
          <a:xfrm>
            <a:off x="5304282" y="20553614"/>
            <a:ext cx="3343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A. More looking to the upper part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091B0A-DF27-2249-838D-28E90CAF7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47047"/>
              </p:ext>
            </p:extLst>
          </p:nvPr>
        </p:nvGraphicFramePr>
        <p:xfrm>
          <a:off x="16673186" y="9052942"/>
          <a:ext cx="9996814" cy="77924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46866">
                  <a:extLst>
                    <a:ext uri="{9D8B030D-6E8A-4147-A177-3AD203B41FA5}">
                      <a16:colId xmlns:a16="http://schemas.microsoft.com/office/drawing/2014/main" val="1816600499"/>
                    </a:ext>
                  </a:extLst>
                </a:gridCol>
                <a:gridCol w="3449948">
                  <a:extLst>
                    <a:ext uri="{9D8B030D-6E8A-4147-A177-3AD203B41FA5}">
                      <a16:colId xmlns:a16="http://schemas.microsoft.com/office/drawing/2014/main" val="3470672134"/>
                    </a:ext>
                  </a:extLst>
                </a:gridCol>
              </a:tblGrid>
              <a:tr h="234445">
                <a:tc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</a:rPr>
                        <a:t>Word focus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>
                          <a:effectLst/>
                        </a:rPr>
                        <a:t>Condition 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2220230"/>
                  </a:ext>
                </a:extLst>
              </a:tr>
              <a:tr h="468892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No, JESS found her PLAIN dress for KYLA’S wedding.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139700"/>
                      <a:r>
                        <a:rPr lang="en-GB" sz="2000" dirty="0">
                          <a:effectLst/>
                        </a:rPr>
                        <a:t>Reference Sentence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8711957"/>
                  </a:ext>
                </a:extLst>
              </a:tr>
              <a:tr h="468892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No, Jess FOUND her plain DRESS for Kyla’s WEDDING.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Prosody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6190958"/>
                  </a:ext>
                </a:extLst>
              </a:tr>
              <a:tr h="468892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No, ANNE found her BLUE dress for JIMMY’S wedding.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Segments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9924087"/>
                  </a:ext>
                </a:extLst>
              </a:tr>
              <a:tr h="673331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No, Anne FOUND her blue DRESS for Jimmy’s WEDDING.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Both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6000384"/>
                  </a:ext>
                </a:extLst>
              </a:tr>
              <a:tr h="234445">
                <a:tc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</a:rPr>
                        <a:t>Phrasal bracketing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9834343"/>
                  </a:ext>
                </a:extLst>
              </a:tr>
              <a:tr h="703337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Vanessa and [Alexander or Katrina] will pick up the popcorn.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69850" algn="l"/>
                      <a:r>
                        <a:rPr lang="en-GB" sz="2000" dirty="0">
                          <a:effectLst/>
                        </a:rPr>
                        <a:t>Reference Sentence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6929266"/>
                  </a:ext>
                </a:extLst>
              </a:tr>
              <a:tr h="703337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[Vanessa and Alexander] or Katrina will pick up the popcorn.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Prosody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5741308"/>
                  </a:ext>
                </a:extLst>
              </a:tr>
              <a:tr h="741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Christina and [Zachariah or Maria] will pick up the popcorn.                    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Segments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119088"/>
                  </a:ext>
                </a:extLst>
              </a:tr>
              <a:tr h="703337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[Christina and Zachariah] or Maria will pick up the popcorn.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Both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6643472"/>
                  </a:ext>
                </a:extLst>
              </a:tr>
              <a:tr h="249543">
                <a:tc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</a:rPr>
                        <a:t>Intonation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>
                          <a:effectLst/>
                        </a:rPr>
                        <a:t> 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2946923"/>
                  </a:ext>
                </a:extLst>
              </a:tr>
              <a:tr h="486652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Sally will make a call [before the salon closes?]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Reference Sentence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849870"/>
                  </a:ext>
                </a:extLst>
              </a:tr>
              <a:tr h="486652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Sally will make a call [before the salon closes.]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Prosody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6254165"/>
                  </a:ext>
                </a:extLst>
              </a:tr>
              <a:tr h="486652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Sally will make a call [after she finishes lunch?]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Segment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7738506"/>
                  </a:ext>
                </a:extLst>
              </a:tr>
              <a:tr h="486652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Sally will make a call [after she finishes lunch.]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Both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6945953"/>
                  </a:ext>
                </a:extLst>
              </a:tr>
            </a:tbl>
          </a:graphicData>
        </a:graphic>
      </p:graphicFrame>
      <p:pic>
        <p:nvPicPr>
          <p:cNvPr id="46" name="Picture 45" descr="Timeline&#10;&#10;Description automatically generated">
            <a:extLst>
              <a:ext uri="{FF2B5EF4-FFF2-40B4-BE49-F238E27FC236}">
                <a16:creationId xmlns:a16="http://schemas.microsoft.com/office/drawing/2014/main" id="{08477E82-39D0-534A-8282-7D0A0A2F34EF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8263564" y="19400614"/>
            <a:ext cx="6781689" cy="518872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1536414-32A1-A04E-948D-C2145E3045BB}"/>
              </a:ext>
            </a:extLst>
          </p:cNvPr>
          <p:cNvSpPr/>
          <p:nvPr/>
        </p:nvSpPr>
        <p:spPr>
          <a:xfrm>
            <a:off x="15243324" y="26657748"/>
            <a:ext cx="13617337" cy="577989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8CFC826-0ED0-7042-98FC-5C73B864473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32980375" y="8686067"/>
            <a:ext cx="7758584" cy="5384459"/>
          </a:xfrm>
          <a:prstGeom prst="rect">
            <a:avLst/>
          </a:prstGeom>
        </p:spPr>
      </p:pic>
      <p:sp>
        <p:nvSpPr>
          <p:cNvPr id="54" name="文本框 2">
            <a:extLst>
              <a:ext uri="{FF2B5EF4-FFF2-40B4-BE49-F238E27FC236}">
                <a16:creationId xmlns:a16="http://schemas.microsoft.com/office/drawing/2014/main" id="{E6F8EF9B-D84A-FA49-9DBF-BC9C2212F175}"/>
              </a:ext>
            </a:extLst>
          </p:cNvPr>
          <p:cNvSpPr txBox="1"/>
          <p:nvPr/>
        </p:nvSpPr>
        <p:spPr>
          <a:xfrm>
            <a:off x="15483877" y="26397580"/>
            <a:ext cx="1358431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b="1" dirty="0"/>
              <a:t>Analysis: three growth curve analyses on the three prosodic types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US" altLang="zh-CN" sz="2800" dirty="0"/>
              <a:t>Fixed factor: the 3 conditions (segments, prosody, both)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US" altLang="zh-CN" sz="2800" dirty="0"/>
              <a:t>Dependent variable: Fixation proportions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US" altLang="zh-CN" sz="2800" dirty="0"/>
              <a:t>Random factors: subject, item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US" altLang="zh-CN" sz="2800" dirty="0"/>
              <a:t>Fourth-order polynomial terms: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kumimoji="1" lang="en-US" altLang="zh-CN" sz="2800" dirty="0"/>
              <a:t>Intercept: overall fixation proportions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kumimoji="1" lang="en-US" altLang="zh-CN" sz="2800" dirty="0"/>
              <a:t>Quadratic, cubic and quartic terms: steepness of curves </a:t>
            </a:r>
            <a:r>
              <a:rPr lang="en-CA" sz="2800" dirty="0">
                <a:effectLst/>
              </a:rPr>
              <a:t>around the inflection points at the extremities </a:t>
            </a:r>
            <a:r>
              <a:rPr lang="en-CA" sz="2800" dirty="0">
                <a:effectLst/>
                <a:sym typeface="Wingdings" pitchFamily="2" charset="2"/>
              </a:rPr>
              <a:t> shift between mouth and eyes</a:t>
            </a:r>
            <a:r>
              <a:rPr lang="en-CA" sz="2800" dirty="0">
                <a:effectLst/>
              </a:rPr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CA" altLang="zh-CN" sz="2800" b="1" dirty="0"/>
              <a:t>General looking patterns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CA" altLang="zh-CN" sz="2800" dirty="0"/>
              <a:t>Looking to the mouth – eyes---mouth---eyes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CA" altLang="zh-CN" sz="2800" dirty="0"/>
              <a:t>Word focus: critical information is more diffused </a:t>
            </a:r>
            <a:r>
              <a:rPr kumimoji="1" lang="en-CA" altLang="zh-CN" sz="2800" dirty="0">
                <a:sym typeface="Wingdings" pitchFamily="2" charset="2"/>
              </a:rPr>
              <a:t> stopped searching after the first differentiating word</a:t>
            </a:r>
          </a:p>
          <a:p>
            <a:endParaRPr kumimoji="1" lang="en-US" altLang="zh-CN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kumimoji="1" lang="en-US" altLang="zh-CN" sz="2800" dirty="0"/>
          </a:p>
          <a:p>
            <a:endParaRPr kumimoji="1" lang="en-US" altLang="zh-CN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0273C-3260-714D-B699-740864D898B2}"/>
              </a:ext>
            </a:extLst>
          </p:cNvPr>
          <p:cNvSpPr txBox="1"/>
          <p:nvPr/>
        </p:nvSpPr>
        <p:spPr>
          <a:xfrm>
            <a:off x="32980374" y="14019845"/>
            <a:ext cx="80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effectLst/>
              </a:rPr>
              <a:t>Plot A, Plot B and Plot C reflect raw </a:t>
            </a:r>
            <a:r>
              <a:rPr lang="en-CA" sz="1600" dirty="0" err="1">
                <a:effectLst/>
              </a:rPr>
              <a:t>Elog</a:t>
            </a:r>
            <a:r>
              <a:rPr lang="en-CA" sz="1600" dirty="0">
                <a:effectLst/>
              </a:rPr>
              <a:t> values and model fits (solid lines) in word-focus, phrasal bracketing and intonation type respectively. 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59058-53DE-3B4E-B05F-214573B22189}"/>
              </a:ext>
            </a:extLst>
          </p:cNvPr>
          <p:cNvSpPr txBox="1"/>
          <p:nvPr/>
        </p:nvSpPr>
        <p:spPr>
          <a:xfrm>
            <a:off x="30821360" y="14525465"/>
            <a:ext cx="119174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Summary of results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US" altLang="zh-CN" sz="2800" dirty="0"/>
              <a:t>Overall fixations to mouth (intercept): segments &gt; prosody in all three prosodic types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US" altLang="zh-CN" sz="2800" dirty="0"/>
              <a:t>Shift between mouth and eyes (quadratic, cubic and quartic terms):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kumimoji="1" lang="en-US" altLang="zh-CN" sz="2800" dirty="0"/>
              <a:t>Word focus: prosody &gt; segments&gt; both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kumimoji="1" lang="en-US" altLang="zh-CN" sz="2800" dirty="0"/>
              <a:t>Phrasal bracketing: segments= both &gt; prosody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kumimoji="1" lang="en-US" altLang="zh-CN" sz="2800" dirty="0"/>
              <a:t>Intonation: both &gt; segments &gt; prosody</a:t>
            </a:r>
          </a:p>
          <a:p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F35B1-8DBD-264E-966A-77D44A9BDF93}"/>
              </a:ext>
            </a:extLst>
          </p:cNvPr>
          <p:cNvSpPr txBox="1"/>
          <p:nvPr/>
        </p:nvSpPr>
        <p:spPr>
          <a:xfrm>
            <a:off x="30821360" y="6375285"/>
            <a:ext cx="12283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CA" altLang="zh-CN" sz="2800" dirty="0">
                <a:sym typeface="Wingdings" pitchFamily="2" charset="2"/>
              </a:rPr>
              <a:t>Phrasal bracketing: critical information is concentrated with the first or second half of the sentences  shift to the critical facial areas quickly depending on when the critical information starts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kumimoji="1" lang="en-CA" altLang="zh-CN" sz="2800" dirty="0">
                <a:sym typeface="Wingdings" pitchFamily="2" charset="2"/>
              </a:rPr>
              <a:t>Intonation: prosody over the whole sentences &amp; segments within the second half more parallel looking to the critical facial areas</a:t>
            </a:r>
            <a:endParaRPr kumimoji="1" lang="en-CA" altLang="zh-CN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524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1977</Words>
  <Application>Microsoft Macintosh PowerPoint</Application>
  <PresentationFormat>Custom</PresentationFormat>
  <Paragraphs>168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</vt:vector>
  </TitlesOfParts>
  <Manager/>
  <Company>University of Pennsylvania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Biomedical Library</dc:creator>
  <cp:keywords/>
  <dc:description/>
  <cp:lastModifiedBy>Microsoft Office User</cp:lastModifiedBy>
  <cp:revision>74</cp:revision>
  <cp:lastPrinted>2017-11-08T21:51:36Z</cp:lastPrinted>
  <dcterms:created xsi:type="dcterms:W3CDTF">2017-11-08T21:49:39Z</dcterms:created>
  <dcterms:modified xsi:type="dcterms:W3CDTF">2023-08-03T21:38:32Z</dcterms:modified>
  <cp:category/>
</cp:coreProperties>
</file>