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2" r:id="rId6"/>
    <p:sldId id="258" r:id="rId7"/>
    <p:sldId id="273" r:id="rId8"/>
    <p:sldId id="358" r:id="rId9"/>
    <p:sldId id="259" r:id="rId10"/>
    <p:sldId id="359" r:id="rId11"/>
    <p:sldId id="264" r:id="rId12"/>
    <p:sldId id="361" r:id="rId13"/>
    <p:sldId id="362" r:id="rId14"/>
    <p:sldId id="363" r:id="rId15"/>
    <p:sldId id="3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B5A-DA23-0A4B-BA64-0557529A8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D30-DA41-4044-B6A0-5254244C3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9430-C654-0544-BAF4-1E0BEC74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FAA7-0DAE-D94F-A440-BD41A1AC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8EAC-D07A-9B4A-A4D7-B3E37B84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36C9-CA30-1447-A78B-D1D1B863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0571-95E9-0D49-8E34-A814CDAA5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71A8-8DEF-AF42-AE88-DE39FF7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CD48-C3DB-6846-BCA6-6EE4338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C75C-2CF9-AB44-A1FE-BB92FBC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DAA1-203B-7543-BEEB-F356CBDA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562D-C43B-6C4E-B414-7D1A58EA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33A3-6DE1-5542-B70E-E2D7E46E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960A-DE7D-0642-A806-5A339DA9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D254-F353-B94C-B7A7-57621DFF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616E-F3EB-2549-9E1A-0EB7CCE0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C60F-937D-9642-B270-3CB981ED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DFF1-E9BA-2A4D-A67E-2387546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54CF-786E-F842-B06F-58B0E4EC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6149-00E4-754A-BD88-35F9E495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0DE2-6313-DB41-A14C-3A89A40D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7C7E-2442-5746-968F-3AB21F8B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784A-0222-4942-A099-EFDD38A1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5044-43DB-A249-9486-3254A067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C24E-E903-7640-A388-2208FA1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C2CD-472F-144F-8D12-7E301381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E13B-5B51-A941-BAA6-6507C3BF5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10C63-EC61-5F41-8755-1178485F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D413-D882-0D41-A701-D851FF39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19E3-2104-2A44-98BE-8F571892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84E2A-28EA-534C-A125-47AEB6E9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A3FE-7793-9947-877E-2595D429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1636-B65B-C34C-8056-9F363AEE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B2D12-06AC-A04F-A2BD-77D02BC7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07515-1975-C64F-B4F5-051AFBCA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CC8D1-48F6-6147-80DE-1B3F833F0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FA82D-6656-EF4F-B4C7-2F4793D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CE43E-5341-DC4A-9B4C-4637ECEF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CCDC-2BED-A641-A712-DF4F1F6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5637-5D48-1547-93F7-623ED3F0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3DE10-35B8-634B-8D47-8AC11EA2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1ABC9-1372-7848-A6B5-AABC2B50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69088-064A-724F-A7FB-47B2BABE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089D7-B02D-D849-B414-445FD202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B1D0-8698-E54D-9966-61DFEA6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9EF9-FF0B-FA46-8B1C-2AB39E63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272A-121A-844D-81BD-3BA16CD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E5E2-DF94-534B-B988-BAEDD0E6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CFC46-4D22-004A-A43D-C85E4873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C6902-6FE4-4042-8323-AAC1AF0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840D-FB84-5645-8D43-2DD73C88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53CB-4F7A-484C-95A4-3C3C91D7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A87B-C7C5-E84A-BD51-653339B3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F73C7-5182-7D4B-A136-851FF0195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B927-DB93-2446-B5AB-BCF9BFA7B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8105-93CC-7842-A1F5-4D2B7D70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9893-5FC1-9146-B347-B8260231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8C79-0D62-3045-820F-BB775649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40FE4-214E-6244-8797-3B5442E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48812-9EE5-1E40-999F-A61FD44B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B2D9-441D-624C-BC89-6933811F6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402-7EDF-B645-AD9F-E2D73DC2077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9F50-48A8-484C-8D3B-B055B076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053A-1213-F34B-BB8E-C84A3594E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F5E3-EAB6-B344-BB28-91C1591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1EA8-E34C-F64A-8423-81FAFBF7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640"/>
            <a:ext cx="9144000" cy="2925603"/>
          </a:xfrm>
        </p:spPr>
        <p:txBody>
          <a:bodyPr>
            <a:normAutofit fontScale="90000"/>
          </a:bodyPr>
          <a:lstStyle/>
          <a:p>
            <a:br>
              <a:rPr lang="en-CA" sz="3200" dirty="0"/>
            </a:br>
            <a:r>
              <a:rPr lang="en-CA" sz="32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Teoh, Ahmed, F., &amp; Lalor, E. C. (2022). Attention Differentially Affects Acoustic and Phonetic Feature Encoding in a Multispeaker Environment. </a:t>
            </a:r>
            <a:r>
              <a:rPr lang="en-CA" sz="3200" b="0" i="1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Journal of Neuroscience</a:t>
            </a:r>
            <a:r>
              <a:rPr lang="en-CA" sz="32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CA" sz="3200" b="0" i="1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42</a:t>
            </a:r>
            <a:r>
              <a:rPr lang="en-CA" sz="32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(4), 682–691. https://doi.org/10.1523/JNEUROSCI.1455-20.2021</a:t>
            </a:r>
            <a:r>
              <a:rPr lang="en-CA" sz="3200" dirty="0"/>
              <a:t> 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0423-31FD-7249-AF84-A1E8402E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6077"/>
            <a:ext cx="9144000" cy="1655762"/>
          </a:xfrm>
        </p:spPr>
        <p:txBody>
          <a:bodyPr/>
          <a:lstStyle/>
          <a:p>
            <a:r>
              <a:rPr lang="en-US" dirty="0"/>
              <a:t>Keywords: </a:t>
            </a:r>
          </a:p>
          <a:p>
            <a:r>
              <a:rPr lang="en-US" dirty="0"/>
              <a:t>multi-speaker environment, attention, phonetic feature encoding, EEG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7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0F70-5EC0-4B33-9630-E0BED27A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Stimuli (specific phonetic contrasts)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A537-09CA-4ACB-BABA-086CC52A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781493"/>
            <a:ext cx="4770120" cy="4351338"/>
          </a:xfrm>
        </p:spPr>
        <p:txBody>
          <a:bodyPr/>
          <a:lstStyle/>
          <a:p>
            <a:r>
              <a:rPr lang="en-US" dirty="0"/>
              <a:t>Speech Representations Measured: </a:t>
            </a:r>
          </a:p>
          <a:p>
            <a:pPr lvl="1"/>
            <a:r>
              <a:rPr lang="en-US" dirty="0"/>
              <a:t>Acoustic features:</a:t>
            </a:r>
          </a:p>
          <a:p>
            <a:pPr lvl="2"/>
            <a:r>
              <a:rPr lang="en-US" dirty="0" err="1"/>
              <a:t>Spectogram</a:t>
            </a:r>
            <a:r>
              <a:rPr lang="en-US" dirty="0"/>
              <a:t> (</a:t>
            </a:r>
            <a:r>
              <a:rPr lang="en-US" i="1" dirty="0"/>
              <a:t>s)</a:t>
            </a:r>
          </a:p>
          <a:p>
            <a:pPr lvl="2"/>
            <a:r>
              <a:rPr lang="en-US" dirty="0" err="1"/>
              <a:t>Spectogram</a:t>
            </a:r>
            <a:r>
              <a:rPr lang="en-US" dirty="0"/>
              <a:t> Derivative (</a:t>
            </a:r>
            <a:r>
              <a:rPr lang="en-US" i="1" dirty="0" err="1"/>
              <a:t>sD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Phonetic features:</a:t>
            </a:r>
          </a:p>
          <a:p>
            <a:pPr lvl="2"/>
            <a:r>
              <a:rPr lang="en-US" dirty="0"/>
              <a:t>Phonetic Features (</a:t>
            </a:r>
            <a:r>
              <a:rPr lang="en-US" i="1" dirty="0"/>
              <a:t>f)</a:t>
            </a:r>
          </a:p>
          <a:p>
            <a:pPr lvl="2"/>
            <a:r>
              <a:rPr lang="en-US" dirty="0"/>
              <a:t>Phonetic Feature Onsets </a:t>
            </a:r>
            <a:r>
              <a:rPr lang="en-US" i="1" dirty="0"/>
              <a:t>(</a:t>
            </a:r>
            <a:r>
              <a:rPr lang="en-US" i="1" dirty="0" err="1"/>
              <a:t>fo</a:t>
            </a:r>
            <a:r>
              <a:rPr lang="en-US" i="1" dirty="0"/>
              <a:t>)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6A35F-A616-4686-ABBA-B7543F450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4" t="23883" r="20916" b="10863"/>
          <a:stretch/>
        </p:blipFill>
        <p:spPr>
          <a:xfrm>
            <a:off x="5978687" y="1713548"/>
            <a:ext cx="5751839" cy="3529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80852-4A96-4E27-AAC3-B2A7318638A3}"/>
              </a:ext>
            </a:extLst>
          </p:cNvPr>
          <p:cNvSpPr txBox="1"/>
          <p:nvPr/>
        </p:nvSpPr>
        <p:spPr>
          <a:xfrm>
            <a:off x="8514609" y="52427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10334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643-CFEF-4F40-9A45-9550220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F597-035C-564E-A61A-9014435E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CA" b="1" dirty="0"/>
              <a:t>Does the brain process speech at the level of phonemes and, if so, does it do so for both attended and unattended speech?</a:t>
            </a:r>
          </a:p>
          <a:p>
            <a:r>
              <a:rPr lang="en-US" dirty="0"/>
              <a:t>Compared performance of different models in predicting EEG responses to speech </a:t>
            </a:r>
          </a:p>
          <a:p>
            <a:pPr lvl="1"/>
            <a:r>
              <a:rPr lang="en-US" dirty="0"/>
              <a:t>Determined whether or not inclusion of categorial phonetic feature representation of speech (</a:t>
            </a:r>
            <a:r>
              <a:rPr lang="en-US" i="1" dirty="0"/>
              <a:t>f</a:t>
            </a:r>
            <a:r>
              <a:rPr lang="en-US" dirty="0"/>
              <a:t>) could improve prediction of EEG beyond other features </a:t>
            </a:r>
          </a:p>
          <a:p>
            <a:pPr lvl="1"/>
            <a:r>
              <a:rPr lang="en-US" dirty="0"/>
              <a:t>Determined whether improved prediction would hold for both attended and unattended speech </a:t>
            </a:r>
          </a:p>
          <a:p>
            <a:pPr marL="0" indent="0">
              <a:buNone/>
            </a:pPr>
            <a:r>
              <a:rPr lang="en-CA" b="1" dirty="0"/>
              <a:t>2)    At what hierarchical levels does attention influence processing?</a:t>
            </a:r>
            <a:r>
              <a:rPr lang="en-CA" dirty="0"/>
              <a:t>	 </a:t>
            </a:r>
          </a:p>
          <a:p>
            <a:r>
              <a:rPr lang="en-CA" dirty="0"/>
              <a:t>Identified ability of each stimulus feature to predict unique variance in the EEG responses and assessing whether that unique predictive contribution was affected by attention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964-0C87-4CFC-BFC9-2257C82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A78-3334-4578-8AD6-65864188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/>
          <a:lstStyle/>
          <a:p>
            <a:r>
              <a:rPr lang="en-CA" dirty="0"/>
              <a:t>1. For attended speech, including 19-dimensional phonetic features representation improved the prediction of the EEG responses beyond that obtained when only using acoustic features</a:t>
            </a:r>
          </a:p>
          <a:p>
            <a:pPr lvl="1"/>
            <a:r>
              <a:rPr lang="en-CA" dirty="0"/>
              <a:t>Was not true for unattended speech </a:t>
            </a:r>
          </a:p>
          <a:p>
            <a:r>
              <a:rPr lang="en-CA" dirty="0"/>
              <a:t>2. Unique predictive power of the phonetic feature representation was enhanced for attended versus unattended speech</a:t>
            </a:r>
          </a:p>
          <a:p>
            <a:pPr lvl="1"/>
            <a:r>
              <a:rPr lang="en-CA" dirty="0"/>
              <a:t>Was not true for any other feature </a:t>
            </a:r>
          </a:p>
        </p:txBody>
      </p:sp>
    </p:spTree>
    <p:extLst>
      <p:ext uri="{BB962C8B-B14F-4D97-AF65-F5344CB8AC3E}">
        <p14:creationId xmlns:p14="http://schemas.microsoft.com/office/powerpoint/2010/main" val="200698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F0F75-067F-4322-8C42-9F0230F9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2001" r="16417" b="1450"/>
          <a:stretch/>
        </p:blipFill>
        <p:spPr>
          <a:xfrm>
            <a:off x="1572250" y="609600"/>
            <a:ext cx="904750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42FC9-BFD6-4D9E-BEB0-FD2F9F4C0EA7}"/>
              </a:ext>
            </a:extLst>
          </p:cNvPr>
          <p:cNvSpPr txBox="1"/>
          <p:nvPr/>
        </p:nvSpPr>
        <p:spPr>
          <a:xfrm>
            <a:off x="5416006" y="62484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169539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E3602-C2AE-4003-9AC4-46598FAE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7" t="31568" r="17083" b="5491"/>
          <a:stretch/>
        </p:blipFill>
        <p:spPr>
          <a:xfrm>
            <a:off x="873038" y="721360"/>
            <a:ext cx="10445923" cy="541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C4250-60D5-45A2-AF59-BAEF5297068A}"/>
              </a:ext>
            </a:extLst>
          </p:cNvPr>
          <p:cNvSpPr txBox="1"/>
          <p:nvPr/>
        </p:nvSpPr>
        <p:spPr>
          <a:xfrm>
            <a:off x="5756002" y="595197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293316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E88D2-F114-47F5-94F7-890272DAF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4" t="23256" r="24333" b="4274"/>
          <a:stretch/>
        </p:blipFill>
        <p:spPr>
          <a:xfrm>
            <a:off x="2434838" y="761087"/>
            <a:ext cx="7322324" cy="5335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F464C-8D60-420A-B918-D9638FA39401}"/>
              </a:ext>
            </a:extLst>
          </p:cNvPr>
          <p:cNvSpPr txBox="1"/>
          <p:nvPr/>
        </p:nvSpPr>
        <p:spPr>
          <a:xfrm>
            <a:off x="5756003" y="60969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1329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B8E9-D210-404E-861A-51435BC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relevant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6300-544D-4345-B4C6-C6429837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5242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 contributions to literature</a:t>
            </a:r>
          </a:p>
          <a:p>
            <a:pPr lvl="1"/>
            <a:r>
              <a:rPr lang="en-US" dirty="0"/>
              <a:t>1. contribute to debate around pre-lexical speech processing in cortex</a:t>
            </a:r>
          </a:p>
          <a:p>
            <a:pPr lvl="1"/>
            <a:r>
              <a:rPr lang="en-US" dirty="0"/>
              <a:t>2. contribute to debate on how selective attention affects processing of speech </a:t>
            </a:r>
          </a:p>
          <a:p>
            <a:r>
              <a:rPr lang="en-US" dirty="0"/>
              <a:t>Study shows that a phonetic feature representation has unique predictive power when modelling responses to attended speech, but not for unattended speech </a:t>
            </a:r>
          </a:p>
          <a:p>
            <a:pPr lvl="1"/>
            <a:r>
              <a:rPr lang="en-US" dirty="0"/>
              <a:t>Suggests processing attended speech may involve mapping from an acoustic to a categorical phonemic presentation</a:t>
            </a:r>
          </a:p>
          <a:p>
            <a:pPr lvl="2"/>
            <a:r>
              <a:rPr lang="en-US" dirty="0"/>
              <a:t>Controversial idea in current literature </a:t>
            </a:r>
          </a:p>
          <a:p>
            <a:pPr lvl="1"/>
            <a:r>
              <a:rPr lang="en-US" dirty="0"/>
              <a:t>Cocktail Party Attention debate: Study shows attention differentially modulates cortical processing of acoustic and phonetic information </a:t>
            </a:r>
          </a:p>
          <a:p>
            <a:pPr lvl="2"/>
            <a:r>
              <a:rPr lang="en-US" dirty="0"/>
              <a:t>Confirms </a:t>
            </a:r>
            <a:r>
              <a:rPr lang="en-CA" dirty="0"/>
              <a:t>stronger attention effects at higher levels of the speech processing hierarchy</a:t>
            </a:r>
            <a:endParaRPr lang="en-US" dirty="0"/>
          </a:p>
          <a:p>
            <a:r>
              <a:rPr lang="en-US" dirty="0"/>
              <a:t>These results combined with previous literature suggest </a:t>
            </a:r>
            <a:r>
              <a:rPr lang="en-CA" dirty="0"/>
              <a:t>that attention is categorically selective for speaker-invariant representations and, at most, attenuates lower-level acoustic (speaker dependent) measures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7309-3E39-4831-BB09-F0C11ABD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6BE0-65B8-4B7C-9412-9B1DBD26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Cocktail Party Problem: the ability to focus on a single talker amidst multiple sounds </a:t>
            </a:r>
          </a:p>
          <a:p>
            <a:r>
              <a:rPr lang="en-CA" dirty="0"/>
              <a:t>Various theories model attention as a selective filter that rejects unattended message beyond a certain information processing stage (Cherry 1953; Broadbent 1958; Moray 1959; Deutsch and Deutsch 1963; </a:t>
            </a:r>
            <a:r>
              <a:rPr lang="en-CA" dirty="0" err="1"/>
              <a:t>Treisman</a:t>
            </a:r>
            <a:r>
              <a:rPr lang="en-CA" dirty="0"/>
              <a:t> 1964; Johnston and Wilson 1980)</a:t>
            </a:r>
          </a:p>
          <a:p>
            <a:r>
              <a:rPr lang="en-CA" dirty="0"/>
              <a:t>Question: Does this filter operate at early or late stages of speech processing?</a:t>
            </a:r>
          </a:p>
        </p:txBody>
      </p:sp>
    </p:spTree>
    <p:extLst>
      <p:ext uri="{BB962C8B-B14F-4D97-AF65-F5344CB8AC3E}">
        <p14:creationId xmlns:p14="http://schemas.microsoft.com/office/powerpoint/2010/main" val="4006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CF9D-09DF-45FC-825F-5AF52AA0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C6E-FE79-4792-AA90-07A2E25D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Question: How does attention affect processing in different brain areas and at different latencies?</a:t>
            </a:r>
          </a:p>
          <a:p>
            <a:r>
              <a:rPr lang="en-CA" dirty="0"/>
              <a:t>Neuroimaging studies</a:t>
            </a:r>
          </a:p>
          <a:p>
            <a:pPr lvl="1"/>
            <a:r>
              <a:rPr lang="en-CA" dirty="0"/>
              <a:t>Single talker: core auditory regions code low-level features and combined in higher areas to yield more abstract neural codes (Binder et al. 2000; Davis and </a:t>
            </a:r>
            <a:r>
              <a:rPr lang="en-CA" dirty="0" err="1"/>
              <a:t>Johnsrude</a:t>
            </a:r>
            <a:r>
              <a:rPr lang="en-CA" dirty="0"/>
              <a:t> 2003; Okada et al. 2010)</a:t>
            </a:r>
          </a:p>
          <a:p>
            <a:pPr lvl="1"/>
            <a:r>
              <a:rPr lang="en-CA" dirty="0"/>
              <a:t>Multi-speaker selective attention: primary auditory cortical responses represent all talkers irrespective of attentional state but only attended speaker is represented at higher areas </a:t>
            </a:r>
            <a:r>
              <a:rPr lang="en-CA" dirty="0" err="1"/>
              <a:t>ie</a:t>
            </a:r>
            <a:r>
              <a:rPr lang="en-CA" dirty="0"/>
              <a:t>. superior temporal gyrus (</a:t>
            </a:r>
            <a:r>
              <a:rPr lang="en-CA" dirty="0" err="1"/>
              <a:t>Mesgarani</a:t>
            </a:r>
            <a:r>
              <a:rPr lang="en-CA" dirty="0"/>
              <a:t> and Chang 2012; Zion </a:t>
            </a:r>
            <a:r>
              <a:rPr lang="en-CA" dirty="0" err="1"/>
              <a:t>Golumbic</a:t>
            </a:r>
            <a:r>
              <a:rPr lang="en-CA" dirty="0"/>
              <a:t> et al. 2013; J. O’Sullivan et al. 2019)</a:t>
            </a:r>
          </a:p>
          <a:p>
            <a:r>
              <a:rPr lang="en-CA" dirty="0"/>
              <a:t>EEG/MEG studies</a:t>
            </a:r>
          </a:p>
          <a:p>
            <a:pPr lvl="1"/>
            <a:r>
              <a:rPr lang="en-CA" dirty="0"/>
              <a:t>All talkers co-represented in early components, with distinct responses to the attended speaker appearing only in later components (Ding and Simon 2012b; Power et al. 2012; </a:t>
            </a:r>
            <a:r>
              <a:rPr lang="en-CA" dirty="0" err="1"/>
              <a:t>Puvvada</a:t>
            </a:r>
            <a:r>
              <a:rPr lang="en-CA" dirty="0"/>
              <a:t> and Simon 2017)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159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7A35-DDE2-48C8-8BF1-CCFC3CB5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A2B9-BC48-47B8-92BE-AEBDC95D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Question: How does attention influence encoding of different speech representations thought to be encoded by the hierarchical network of the human cortex?</a:t>
            </a:r>
          </a:p>
          <a:p>
            <a:r>
              <a:rPr lang="en-CA" dirty="0"/>
              <a:t>Encoding/decoding methods: </a:t>
            </a:r>
          </a:p>
          <a:p>
            <a:pPr lvl="1"/>
            <a:r>
              <a:rPr lang="en-CA" dirty="0"/>
              <a:t>Neural indices of lexical and semantic processing can only be found for attended speech, in contrast to acoustically-driven measures (</a:t>
            </a:r>
            <a:r>
              <a:rPr lang="en-CA" dirty="0" err="1"/>
              <a:t>ie</a:t>
            </a:r>
            <a:r>
              <a:rPr lang="en-CA" dirty="0"/>
              <a:t>. those based on the amplitude envelope) that are less affected by attention (</a:t>
            </a:r>
            <a:r>
              <a:rPr lang="en-CA" dirty="0" err="1"/>
              <a:t>Brodbeck</a:t>
            </a:r>
            <a:r>
              <a:rPr lang="en-CA" dirty="0"/>
              <a:t> et al., 2018)</a:t>
            </a:r>
          </a:p>
          <a:p>
            <a:r>
              <a:rPr lang="en-CA" dirty="0"/>
              <a:t>All of these findings supports notion that higher-order regions and higher-level representations are more greatly modulated by attention 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6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0AA6-9710-9945-A525-AF192638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or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36A6-E54D-DD4D-A91A-DA1E2082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Examine how attention might differentially affect neurophysiological indices of hierarchical acoustic and linguistic speech representations at pre-lexical levels </a:t>
            </a:r>
          </a:p>
          <a:p>
            <a:r>
              <a:rPr lang="en-CA" dirty="0"/>
              <a:t>2 main questions:</a:t>
            </a:r>
          </a:p>
          <a:p>
            <a:pPr lvl="1"/>
            <a:r>
              <a:rPr lang="en-US" b="1" dirty="0"/>
              <a:t>1. </a:t>
            </a:r>
            <a:r>
              <a:rPr lang="en-CA" b="1" dirty="0"/>
              <a:t>Does the brain process speech at the level of phonemes and, if so, does it do so for both attended and unattended speech?</a:t>
            </a:r>
          </a:p>
          <a:p>
            <a:pPr lvl="2"/>
            <a:r>
              <a:rPr lang="en-CA" dirty="0"/>
              <a:t>Categorical responses to phonetic features OR simple acoustic features </a:t>
            </a:r>
          </a:p>
          <a:p>
            <a:pPr lvl="2"/>
            <a:r>
              <a:rPr lang="en-CA" dirty="0"/>
              <a:t>To determine this, study will explore brain responses to speakers with very different acoustics (male vs. female)</a:t>
            </a:r>
          </a:p>
          <a:p>
            <a:pPr lvl="1"/>
            <a:r>
              <a:rPr lang="en-CA" b="1" dirty="0"/>
              <a:t>2. At what hierarchical levels does attention influence processing? </a:t>
            </a:r>
          </a:p>
          <a:p>
            <a:pPr lvl="2"/>
            <a:r>
              <a:rPr lang="en-CA" dirty="0"/>
              <a:t>Hypothesis: will see stronger attention effects on isolated measures of phonetic feature processing than on isolated measures of acoustic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F57C-4FB2-3242-8D90-1E3B531E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5EBE-CD9B-F04A-91D3-C8FC979F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subjects (9 female + 5 male)</a:t>
            </a:r>
          </a:p>
          <a:p>
            <a:r>
              <a:rPr lang="en-US" dirty="0"/>
              <a:t>Between ages 19 – 30 </a:t>
            </a:r>
          </a:p>
          <a:p>
            <a:r>
              <a:rPr lang="en-US" dirty="0"/>
              <a:t>Right-handed </a:t>
            </a:r>
          </a:p>
          <a:p>
            <a:r>
              <a:rPr lang="en-US" dirty="0"/>
              <a:t>Primary language: English </a:t>
            </a:r>
          </a:p>
          <a:p>
            <a:r>
              <a:rPr lang="en-US" dirty="0"/>
              <a:t>No history of hearing impairment or neurological disorder </a:t>
            </a:r>
          </a:p>
        </p:txBody>
      </p:sp>
    </p:spTree>
    <p:extLst>
      <p:ext uri="{BB962C8B-B14F-4D97-AF65-F5344CB8AC3E}">
        <p14:creationId xmlns:p14="http://schemas.microsoft.com/office/powerpoint/2010/main" val="3894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82B-56D0-4620-9771-94BB50A0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Materials &amp; 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18DF-BA8E-4DEC-B1C2-116F7942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Undertook 40 one-minute trails in 2 separate blocks </a:t>
            </a:r>
          </a:p>
          <a:p>
            <a:r>
              <a:rPr lang="en-CA" dirty="0"/>
              <a:t>Stimuli presented through headphones, with one side playing female talker and one side playing male talker</a:t>
            </a:r>
          </a:p>
          <a:p>
            <a:r>
              <a:rPr lang="en-CA" dirty="0"/>
              <a:t>Subjects instructed to attend to one of two talkers </a:t>
            </a:r>
          </a:p>
          <a:p>
            <a:pPr lvl="1"/>
            <a:r>
              <a:rPr lang="en-CA" dirty="0"/>
              <a:t>Counterbalanced paradigm shift used to ensure subjects attend to both male and female talkers and at both locations </a:t>
            </a:r>
          </a:p>
          <a:p>
            <a:r>
              <a:rPr lang="en-CA" dirty="0"/>
              <a:t>Attended story segments presented contiguously and unattended segments presented in random order </a:t>
            </a:r>
          </a:p>
          <a:p>
            <a:r>
              <a:rPr lang="en-CA" dirty="0"/>
              <a:t>After each 60s trial, subjects answered 4 multiple choice comprehension questions on both stories (attended and unattended)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08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359-C0F4-432F-8AA3-11C4609A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EEG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328C-9087-4FC9-8290-1628D611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Conducted in soundproof room </a:t>
            </a:r>
          </a:p>
          <a:p>
            <a:r>
              <a:rPr lang="en-CA" dirty="0" err="1"/>
              <a:t>Biosemi</a:t>
            </a:r>
            <a:r>
              <a:rPr lang="en-CA" dirty="0"/>
              <a:t> </a:t>
            </a:r>
            <a:r>
              <a:rPr lang="en-CA" dirty="0" err="1"/>
              <a:t>ActiveTwo</a:t>
            </a:r>
            <a:r>
              <a:rPr lang="en-CA" dirty="0"/>
              <a:t> system used to record EEG data from 128 electrode positions on scalp and 2 over mastoid processes </a:t>
            </a:r>
          </a:p>
          <a:p>
            <a:r>
              <a:rPr lang="en-CA" dirty="0"/>
              <a:t>Digitized at 512Hz</a:t>
            </a:r>
          </a:p>
        </p:txBody>
      </p:sp>
    </p:spTree>
    <p:extLst>
      <p:ext uri="{BB962C8B-B14F-4D97-AF65-F5344CB8AC3E}">
        <p14:creationId xmlns:p14="http://schemas.microsoft.com/office/powerpoint/2010/main" val="335892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4FD6-0129-F245-B7FD-B7657F5B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Stimuli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82E1-A82C-3242-864F-EF206B67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Stimuli taken from 2 works of fiction, one narrated by a female talker and one narrated by a male talker </a:t>
            </a:r>
          </a:p>
          <a:p>
            <a:pPr lvl="1"/>
            <a:r>
              <a:rPr lang="en-US" dirty="0"/>
              <a:t>Sherlock Holmes Novels </a:t>
            </a:r>
          </a:p>
          <a:p>
            <a:pPr lvl="2"/>
            <a:r>
              <a:rPr lang="en-US" dirty="0"/>
              <a:t>Male Speaker: </a:t>
            </a:r>
            <a:r>
              <a:rPr lang="en-CA" dirty="0"/>
              <a:t>The Hound of the Baskervilles</a:t>
            </a:r>
            <a:endParaRPr lang="en-US" dirty="0"/>
          </a:p>
          <a:p>
            <a:pPr lvl="2"/>
            <a:r>
              <a:rPr lang="en-US" dirty="0"/>
              <a:t>Female Speaker: A Study in Scarlett </a:t>
            </a:r>
          </a:p>
          <a:p>
            <a:r>
              <a:rPr lang="en-US" dirty="0"/>
              <a:t>Stimuli filtered using Head-Related Transfer functions, giving rise to perception of talkers at 90 degrees to left and right of subject </a:t>
            </a:r>
          </a:p>
        </p:txBody>
      </p:sp>
    </p:spTree>
    <p:extLst>
      <p:ext uri="{BB962C8B-B14F-4D97-AF65-F5344CB8AC3E}">
        <p14:creationId xmlns:p14="http://schemas.microsoft.com/office/powerpoint/2010/main" val="5809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8070</TotalTime>
  <Words>1045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Sans Pro</vt:lpstr>
      <vt:lpstr>Office Theme</vt:lpstr>
      <vt:lpstr> Teoh, Ahmed, F., &amp; Lalor, E. C. (2022). Attention Differentially Affects Acoustic and Phonetic Feature Encoding in a Multispeaker Environment. The Journal of Neuroscience, 42(4), 682–691. https://doi.org/10.1523/JNEUROSCI.1455-20.2021  </vt:lpstr>
      <vt:lpstr>Background</vt:lpstr>
      <vt:lpstr>Background</vt:lpstr>
      <vt:lpstr>Background</vt:lpstr>
      <vt:lpstr>Research questions or hypotheses</vt:lpstr>
      <vt:lpstr>Speaker Information </vt:lpstr>
      <vt:lpstr>Materials &amp; Procedures </vt:lpstr>
      <vt:lpstr>EEG Data</vt:lpstr>
      <vt:lpstr> Stimuli </vt:lpstr>
      <vt:lpstr>Stimuli (specific phonetic contrasts)</vt:lpstr>
      <vt:lpstr>Two-stage Data Analysis </vt:lpstr>
      <vt:lpstr>Findings </vt:lpstr>
      <vt:lpstr>PowerPoint Presentation</vt:lpstr>
      <vt:lpstr>PowerPoint Presentation</vt:lpstr>
      <vt:lpstr>PowerPoint Presentation</vt:lpstr>
      <vt:lpstr>Most relevant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</dc:title>
  <dc:creator>Yue Wang</dc:creator>
  <cp:lastModifiedBy>Tyrone Chao</cp:lastModifiedBy>
  <cp:revision>10</cp:revision>
  <dcterms:created xsi:type="dcterms:W3CDTF">2022-03-08T16:52:53Z</dcterms:created>
  <dcterms:modified xsi:type="dcterms:W3CDTF">2022-04-11T21:34:17Z</dcterms:modified>
</cp:coreProperties>
</file>