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embeddedFontLst>
    <p:embeddedFont>
      <p:font typeface="Red Hat Text Medium"/>
      <p:regular r:id="rId32"/>
      <p:bold r:id="rId33"/>
      <p:italic r:id="rId34"/>
      <p:boldItalic r:id="rId35"/>
    </p:embeddedFont>
    <p:embeddedFont>
      <p:font typeface="Red Hat Display Medium"/>
      <p:regular r:id="rId36"/>
      <p:bold r:id="rId37"/>
      <p:italic r:id="rId38"/>
      <p:boldItalic r:id="rId39"/>
    </p:embeddedFont>
    <p:embeddedFont>
      <p:font typeface="Red Hat Display"/>
      <p:regular r:id="rId40"/>
      <p:bold r:id="rId41"/>
      <p:italic r:id="rId42"/>
      <p:boldItalic r:id="rId43"/>
    </p:embeddedFont>
    <p:embeddedFont>
      <p:font typeface="Red Hat Text"/>
      <p:regular r:id="rId44"/>
      <p:bold r:id="rId45"/>
      <p:italic r:id="rId46"/>
      <p:boldItalic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61C8C3-181F-472C-928E-46552FAE9DC1}">
  <a:tblStyle styleId="{C161C8C3-181F-472C-928E-46552FAE9D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edHatDisplay-regular.fntdata"/><Relationship Id="rId42" Type="http://schemas.openxmlformats.org/officeDocument/2006/relationships/font" Target="fonts/RedHatDisplay-italic.fntdata"/><Relationship Id="rId41" Type="http://schemas.openxmlformats.org/officeDocument/2006/relationships/font" Target="fonts/RedHatDisplay-bold.fntdata"/><Relationship Id="rId44" Type="http://schemas.openxmlformats.org/officeDocument/2006/relationships/font" Target="fonts/RedHatText-regular.fntdata"/><Relationship Id="rId43" Type="http://schemas.openxmlformats.org/officeDocument/2006/relationships/font" Target="fonts/RedHatDisplay-boldItalic.fntdata"/><Relationship Id="rId46" Type="http://schemas.openxmlformats.org/officeDocument/2006/relationships/font" Target="fonts/RedHatText-italic.fntdata"/><Relationship Id="rId45" Type="http://schemas.openxmlformats.org/officeDocument/2006/relationships/font" Target="fonts/RedHatTex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regular.fntdata"/><Relationship Id="rId47" Type="http://schemas.openxmlformats.org/officeDocument/2006/relationships/font" Target="fonts/RedHatText-boldItalic.fntdata"/><Relationship Id="rId49"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edHatTextMedium-bold.fntdata"/><Relationship Id="rId32" Type="http://schemas.openxmlformats.org/officeDocument/2006/relationships/font" Target="fonts/RedHatTextMedium-regular.fntdata"/><Relationship Id="rId35" Type="http://schemas.openxmlformats.org/officeDocument/2006/relationships/font" Target="fonts/RedHatTextMedium-boldItalic.fntdata"/><Relationship Id="rId34" Type="http://schemas.openxmlformats.org/officeDocument/2006/relationships/font" Target="fonts/RedHatTextMedium-italic.fntdata"/><Relationship Id="rId37" Type="http://schemas.openxmlformats.org/officeDocument/2006/relationships/font" Target="fonts/RedHatDisplayMedium-bold.fntdata"/><Relationship Id="rId36" Type="http://schemas.openxmlformats.org/officeDocument/2006/relationships/font" Target="fonts/RedHatDisplayMedium-regular.fntdata"/><Relationship Id="rId39" Type="http://schemas.openxmlformats.org/officeDocument/2006/relationships/font" Target="fonts/RedHatDisplayMedium-boldItalic.fntdata"/><Relationship Id="rId38" Type="http://schemas.openxmlformats.org/officeDocument/2006/relationships/font" Target="fonts/RedHatDisplayMedium-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boldItalic.fntdata"/><Relationship Id="rId5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819dbb68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819dbb68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8ece29b2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8ece29b2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must also establish trust, commonly done by private keys and public certificates signed by the trusted entity (the server)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8ece29b2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8ece29b2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819dbb68e7_0_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819dbb68e7_0_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dfc7f386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dfc7f386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dfc7f386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dfc7f386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819dbb68e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819dbb68e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ServiceAccounts are resources just like Pods, ConfigMaps, Routes, and by default are scoped to a Namespace. A default ServiceAccount is automatically created for each namespace. Within the pod the authentication token for the ServiceAccount is located in /var/run/secrets/kubernetes.io/serviceaccount/token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pod is associated with exactly one ServiceAccount but multiple pods can use the same ServiceAccount. If you do not provide a ServiceAccount in the pod’s manifest the default one is used.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8ece29b26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8ece29b26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Remember we talked previously about API verbs and how they map/relate to HTTP methods. We utilize the user, group, and serviceaccount to deal with authentication; ensuring you are who you say you are. How do we deal with whether or not you can do (verb) what you are trying to do? RBAC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819dbb68e7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819dbb68e7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and ClusterRoles specify which verbs can be performed on which resources. RoleBindings and ClusterRoleBindings bind the roles to specific users, groups, or ServiceAccounts. Roles define what can be done, bindings define who can do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8ece29b26f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8ece29b26f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Roles/RoleBindings can exist in a single namespace, multiple ClusterRoles/ClusterRoleBindings can be created.</a:t>
            </a:r>
            <a:endParaRPr/>
          </a:p>
          <a:p>
            <a:pPr indent="0" lvl="0" marL="0" rtl="0" algn="l">
              <a:spcBef>
                <a:spcPts val="0"/>
              </a:spcBef>
              <a:spcAft>
                <a:spcPts val="0"/>
              </a:spcAft>
              <a:buNone/>
            </a:pPr>
            <a:r>
              <a:rPr lang="en"/>
              <a:t>although namespaced, RoleBindings can point to ClusterRoles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8ece29b26f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8ece29b26f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actions are allowed against these objects within this namespace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8ece29b2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8ece29b2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8ece29b26f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8ece29b26f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utilizing the RoleBinding we are now allowing the specific ServiceAccount, default here, to perform the actions on the objects within this namespace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8ece29b26f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8ece29b26f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add ClusterRoles as targets for RoleBindings, but you cannot access cluster-scoped resources because RoleBindings imply namespace isolation and PersistentVolumes are not namespaced scoped.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8ece29b26f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8ece29b26f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perform actions against Cluster-level Resources a ClusterRoleBinding and ClusterRole combination is required.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8ece29b26f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8ece29b26f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ClusterRoleBindings and ClusterRoles are themselves cluster-level resources so when you utilize them for say allowing get, list, and watch against namespace resources like Pods, Services, Endpoints, etc, you allow the associated ServiceAccount(s) to perform these actions against the referenced resources in all namespaces.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8ece29b26f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8ece29b26f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dfc7f386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dfc7f386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8ece29b2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8ece29b2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genericapifilters </a:t>
            </a:r>
            <a:r>
              <a:rPr lang="en" sz="900">
                <a:solidFill>
                  <a:srgbClr val="032F62"/>
                </a:solidFill>
                <a:highlight>
                  <a:srgbClr val="FFFFFF"/>
                </a:highlight>
                <a:latin typeface="Courier New"/>
                <a:ea typeface="Courier New"/>
                <a:cs typeface="Courier New"/>
                <a:sym typeface="Courier New"/>
              </a:rPr>
              <a:t>"k8s.io/apiserver/pkg/endpoints/filters"</a:t>
            </a:r>
            <a:endParaRPr sz="900">
              <a:solidFill>
                <a:srgbClr val="032F6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genericfilters </a:t>
            </a:r>
            <a:r>
              <a:rPr lang="en" sz="900">
                <a:solidFill>
                  <a:srgbClr val="032F62"/>
                </a:solidFill>
                <a:highlight>
                  <a:srgbClr val="FFFFFF"/>
                </a:highlight>
                <a:latin typeface="Courier New"/>
                <a:ea typeface="Courier New"/>
                <a:cs typeface="Courier New"/>
                <a:sym typeface="Courier New"/>
              </a:rPr>
              <a:t>"k8s.io/apiserver/pkg/server/filters"</a:t>
            </a:r>
            <a:endParaRPr sz="900">
              <a:solidFill>
                <a:srgbClr val="032F62"/>
              </a:solidFill>
              <a:highlight>
                <a:srgbClr val="FFFFFF"/>
              </a:highlight>
              <a:latin typeface="Courier New"/>
              <a:ea typeface="Courier New"/>
              <a:cs typeface="Courier New"/>
              <a:sym typeface="Courier Ne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819dbb68e7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819dbb68e7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uses client certificates, bearer tokens, an authenticating proxy, or HTTP basic auth to authenticate API requests through authentication plugins.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8ece29b2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8ece29b2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Authentication</a:t>
            </a:r>
            <a:endParaRPr/>
          </a:p>
          <a:p>
            <a:pPr indent="0" lvl="0" marL="0" rtl="0" algn="l">
              <a:spcBef>
                <a:spcPts val="0"/>
              </a:spcBef>
              <a:spcAft>
                <a:spcPts val="0"/>
              </a:spcAft>
              <a:buClr>
                <a:schemeClr val="dk1"/>
              </a:buClr>
              <a:buSzPts val="1100"/>
              <a:buFont typeface="Arial"/>
              <a:buNone/>
            </a:pPr>
            <a:r>
              <a:rPr lang="en"/>
              <a:t>In Kubernetes, every API call needs to authenticate with the API server, regardless of whether it comes from outside the cluster, such as those made by kubectl, or a process inside the cluster, such as those made by kubelet.</a:t>
            </a:r>
            <a:endParaRPr/>
          </a:p>
          <a:p>
            <a:pPr indent="0" lvl="0" marL="0" rtl="0" algn="l">
              <a:spcBef>
                <a:spcPts val="0"/>
              </a:spcBef>
              <a:spcAft>
                <a:spcPts val="0"/>
              </a:spcAft>
              <a:buClr>
                <a:schemeClr val="dk1"/>
              </a:buClr>
              <a:buSzPts val="1100"/>
              <a:buFont typeface="Arial"/>
              <a:buNone/>
            </a:pPr>
            <a:r>
              <a:rPr lang="en"/>
              <a:t>When an HTTP request is sent to the API server, the API server needs to authenticate the client sending this request.</a:t>
            </a:r>
            <a:endParaRPr/>
          </a:p>
          <a:p>
            <a:pPr indent="0" lvl="0" marL="0" rtl="0" algn="l">
              <a:spcBef>
                <a:spcPts val="0"/>
              </a:spcBef>
              <a:spcAft>
                <a:spcPts val="0"/>
              </a:spcAft>
              <a:buClr>
                <a:schemeClr val="dk1"/>
              </a:buClr>
              <a:buSzPts val="1100"/>
              <a:buFont typeface="Arial"/>
              <a:buNone/>
            </a:pPr>
            <a:r>
              <a:rPr lang="en"/>
              <a:t>The HTTP request will contain the information required for authentication, such as the username, user ID, and group.</a:t>
            </a:r>
            <a:endParaRPr/>
          </a:p>
          <a:p>
            <a:pPr indent="0" lvl="0" marL="0" rtl="0" algn="l">
              <a:spcBef>
                <a:spcPts val="0"/>
              </a:spcBef>
              <a:spcAft>
                <a:spcPts val="0"/>
              </a:spcAft>
              <a:buClr>
                <a:schemeClr val="dk1"/>
              </a:buClr>
              <a:buSzPts val="1100"/>
              <a:buFont typeface="Arial"/>
              <a:buNone/>
            </a:pPr>
            <a:r>
              <a:rPr lang="en"/>
              <a:t>The authentication method will be determined by either the header or the certificate of the request.</a:t>
            </a:r>
            <a:endParaRPr/>
          </a:p>
          <a:p>
            <a:pPr indent="0" lvl="0" marL="0" rtl="0" algn="l">
              <a:spcBef>
                <a:spcPts val="0"/>
              </a:spcBef>
              <a:spcAft>
                <a:spcPts val="0"/>
              </a:spcAft>
              <a:buNone/>
            </a:pPr>
            <a:r>
              <a:rPr lang="en"/>
              <a:t>To deal with these different methods, the API server has different authentication plugins, such as ServiceAccount tokens, which are used to authenticate ServiceAccounts, and at least one other method to authenticate users, such as X.509 client certificates.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8ece29b2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8ece29b2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admission controller is a piece of code that intercepts requests to the Kubernetes API server prior to persistence of the object, but after the request is authenticated and authorized.</a:t>
            </a:r>
            <a:endParaRPr/>
          </a:p>
          <a:p>
            <a:pPr indent="0" lvl="0" marL="0" rtl="0" algn="l">
              <a:spcBef>
                <a:spcPts val="0"/>
              </a:spcBef>
              <a:spcAft>
                <a:spcPts val="0"/>
              </a:spcAft>
              <a:buClr>
                <a:schemeClr val="dk1"/>
              </a:buClr>
              <a:buSzPts val="1100"/>
              <a:buFont typeface="Arial"/>
              <a:buNone/>
            </a:pPr>
            <a:r>
              <a:rPr lang="en"/>
              <a:t>Admission controllers may be "validating", "mutating", or both. Mutating controllers may modify the objects they admit; validating controllers may not.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Admission controllers limit requests to create, delete, modify or connect to (proxy). They do not support read requests.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admission control process proceeds in two phases. In the first phase, mutating admission controllers are run. In the second phase, validating admission controllers are run. Note again that some of the controllers are both.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AlwaysPullImages</a:t>
            </a:r>
            <a:endParaRPr/>
          </a:p>
          <a:p>
            <a:pPr indent="0" lvl="0" marL="0" rtl="0" algn="l">
              <a:spcBef>
                <a:spcPts val="0"/>
              </a:spcBef>
              <a:spcAft>
                <a:spcPts val="0"/>
              </a:spcAft>
              <a:buNone/>
            </a:pPr>
            <a:r>
              <a:rPr lang="en"/>
              <a:t>This admission controller modifies every new Pod to force the image pull policy to Always. This is useful in a multitenant cluster so that users can be assured that their private images can only be used by those who have the credentials to pull them. Without this admission controller, once an image has been pulled to a node, any pod from any user can use it by knowing the image's name (assuming the Pod is scheduled onto the right node), without any authorization check against the image. When this admission controller is enabled, images are always pulled prior to starting containers, which means valid credentials are required.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819dbb68e7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819dbb68e7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819dbb68e7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819dbb68e7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Kubeconfig. Contains all information necessary to talk to a given “cluster”, organized into “contexts” which represents a given cluster definition with a given user definition.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8ece29b26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8ece29b26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Clusters rely on establishing trust using TLS, and as such the client may need certificate authority data, so we can define that in our cluster definition.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 Id="rId3"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10" name="Google Shape;110;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1" name="Google Shape;111;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12" name="Google Shape;112;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114" name="Google Shape;114;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17" name="Google Shape;117;p12"/>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pic>
        <p:nvPicPr>
          <p:cNvPr id="118" name="Google Shape;118;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19" name="Google Shape;119;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0" name="Google Shape;120;p12"/>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21" name="Google Shape;121;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22" name="Google Shape;122;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25" name="Google Shape;125;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26" name="Google Shape;126;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27" name="Google Shape;127;p13"/>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128" name="Google Shape;128;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29" name="Shape 129"/>
        <p:cNvGrpSpPr/>
        <p:nvPr/>
      </p:nvGrpSpPr>
      <p:grpSpPr>
        <a:xfrm>
          <a:off x="0" y="0"/>
          <a:ext cx="0" cy="0"/>
          <a:chOff x="0" y="0"/>
          <a:chExt cx="0" cy="0"/>
        </a:xfrm>
      </p:grpSpPr>
      <p:sp>
        <p:nvSpPr>
          <p:cNvPr id="130" name="Google Shape;130;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1" name="Google Shape;131;p1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32" name="Google Shape;132;p1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3" name="Google Shape;133;p1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4" name="Google Shape;134;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5" name="Google Shape;135;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6" name="Google Shape;136;p1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7" name="Google Shape;137;p1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38" name="Shape 138"/>
        <p:cNvGrpSpPr/>
        <p:nvPr/>
      </p:nvGrpSpPr>
      <p:grpSpPr>
        <a:xfrm>
          <a:off x="0" y="0"/>
          <a:ext cx="0" cy="0"/>
          <a:chOff x="0" y="0"/>
          <a:chExt cx="0" cy="0"/>
        </a:xfrm>
      </p:grpSpPr>
      <p:sp>
        <p:nvSpPr>
          <p:cNvPr id="139" name="Google Shape;139;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40" name="Google Shape;140;p1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41" name="Google Shape;141;p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42" name="Google Shape;142;p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43" name="Google Shape;143;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5" name="Google Shape;145;p1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46" name="Google Shape;146;p1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7" name="Google Shape;147;p15"/>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ph idx="4"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a:lnSpc>
                <a:spcPct val="115000"/>
              </a:lnSpc>
              <a:spcBef>
                <a:spcPts val="0"/>
              </a:spcBef>
              <a:spcAft>
                <a:spcPts val="0"/>
              </a:spcAft>
              <a:buNone/>
              <a:defRPr/>
            </a:lvl1pPr>
            <a:lvl2pPr lvl="1">
              <a:lnSpc>
                <a:spcPct val="115000"/>
              </a:lnSpc>
              <a:spcBef>
                <a:spcPts val="1000"/>
              </a:spcBef>
              <a:spcAft>
                <a:spcPts val="0"/>
              </a:spcAft>
              <a:buNone/>
              <a:defRPr/>
            </a:lvl2pPr>
            <a:lvl3pPr lvl="2">
              <a:lnSpc>
                <a:spcPct val="115000"/>
              </a:lnSpc>
              <a:spcBef>
                <a:spcPts val="1000"/>
              </a:spcBef>
              <a:spcAft>
                <a:spcPts val="0"/>
              </a:spcAft>
              <a:buNone/>
              <a:defRPr/>
            </a:lvl3pPr>
            <a:lvl4pPr lvl="3">
              <a:lnSpc>
                <a:spcPct val="115000"/>
              </a:lnSpc>
              <a:spcBef>
                <a:spcPts val="1000"/>
              </a:spcBef>
              <a:spcAft>
                <a:spcPts val="0"/>
              </a:spcAft>
              <a:buNone/>
              <a:defRPr/>
            </a:lvl4pPr>
            <a:lvl5pPr lvl="4">
              <a:lnSpc>
                <a:spcPct val="115000"/>
              </a:lnSpc>
              <a:spcBef>
                <a:spcPts val="1000"/>
              </a:spcBef>
              <a:spcAft>
                <a:spcPts val="0"/>
              </a:spcAft>
              <a:buNone/>
              <a:defRPr/>
            </a:lvl5pPr>
            <a:lvl6pPr lvl="5">
              <a:lnSpc>
                <a:spcPct val="115000"/>
              </a:lnSpc>
              <a:spcBef>
                <a:spcPts val="1000"/>
              </a:spcBef>
              <a:spcAft>
                <a:spcPts val="0"/>
              </a:spcAft>
              <a:buNone/>
              <a:defRPr/>
            </a:lvl6pPr>
            <a:lvl7pPr lvl="6">
              <a:lnSpc>
                <a:spcPct val="115000"/>
              </a:lnSpc>
              <a:spcBef>
                <a:spcPts val="1000"/>
              </a:spcBef>
              <a:spcAft>
                <a:spcPts val="0"/>
              </a:spcAft>
              <a:buNone/>
              <a:defRPr/>
            </a:lvl7pPr>
            <a:lvl8pPr lvl="7">
              <a:lnSpc>
                <a:spcPct val="115000"/>
              </a:lnSpc>
              <a:spcBef>
                <a:spcPts val="1000"/>
              </a:spcBef>
              <a:spcAft>
                <a:spcPts val="0"/>
              </a:spcAft>
              <a:buNone/>
              <a:defRPr/>
            </a:lvl8pPr>
            <a:lvl9pPr lvl="8">
              <a:lnSpc>
                <a:spcPct val="115000"/>
              </a:lnSpc>
              <a:spcBef>
                <a:spcPts val="1000"/>
              </a:spcBef>
              <a:spcAft>
                <a:spcPts val="1000"/>
              </a:spcAft>
              <a:buNone/>
              <a:defRPr/>
            </a:lvl9pPr>
          </a:lstStyle>
          <a:p/>
        </p:txBody>
      </p:sp>
      <p:sp>
        <p:nvSpPr>
          <p:cNvPr id="153" name="Google Shape;153;p15"/>
          <p:cNvSpPr txBox="1"/>
          <p:nvPr>
            <p:ph idx="5"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4" name="Google Shape;154;p15"/>
          <p:cNvSpPr txBox="1"/>
          <p:nvPr>
            <p:ph idx="6"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55" name="Shape 155"/>
        <p:cNvGrpSpPr/>
        <p:nvPr/>
      </p:nvGrpSpPr>
      <p:grpSpPr>
        <a:xfrm>
          <a:off x="0" y="0"/>
          <a:ext cx="0" cy="0"/>
          <a:chOff x="0" y="0"/>
          <a:chExt cx="0" cy="0"/>
        </a:xfrm>
      </p:grpSpPr>
      <p:sp>
        <p:nvSpPr>
          <p:cNvPr id="156" name="Google Shape;156;p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7" name="Google Shape;157;p1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58" name="Google Shape;158;p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59" name="Google Shape;159;p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0" name="Google Shape;160;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1" name="Google Shape;161;p1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2" name="Google Shape;162;p1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3" name="Google Shape;163;p1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4" name="Google Shape;164;p16"/>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txBox="1"/>
          <p:nvPr>
            <p:ph idx="4"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9" name="Google Shape;169;p16"/>
          <p:cNvSpPr txBox="1"/>
          <p:nvPr>
            <p:ph idx="5" type="subTitle"/>
          </p:nvPr>
        </p:nvSpPr>
        <p:spPr>
          <a:xfrm>
            <a:off x="5863800" y="2473650"/>
            <a:ext cx="6328200" cy="2702400"/>
          </a:xfrm>
          <a:prstGeom prst="rect">
            <a:avLst/>
          </a:prstGeom>
        </p:spPr>
        <p:txBody>
          <a:bodyPr anchorCtr="0" anchor="ctr" bIns="0" lIns="1188700"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70" name="Shape 170"/>
        <p:cNvGrpSpPr/>
        <p:nvPr/>
      </p:nvGrpSpPr>
      <p:grpSpPr>
        <a:xfrm>
          <a:off x="0" y="0"/>
          <a:ext cx="0" cy="0"/>
          <a:chOff x="0" y="0"/>
          <a:chExt cx="0" cy="0"/>
        </a:xfrm>
      </p:grpSpPr>
      <p:sp>
        <p:nvSpPr>
          <p:cNvPr id="171" name="Google Shape;171;p1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2" name="Google Shape;172;p17"/>
          <p:cNvSpPr txBox="1"/>
          <p:nvPr>
            <p:ph type="title"/>
          </p:nvPr>
        </p:nvSpPr>
        <p:spPr>
          <a:xfrm>
            <a:off x="884963"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3" name="Google Shape;173;p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4" name="Google Shape;174;p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5" name="Google Shape;175;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6" name="Google Shape;176;p1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7" name="Google Shape;177;p17"/>
          <p:cNvSpPr txBox="1"/>
          <p:nvPr>
            <p:ph idx="2" type="subTitle"/>
          </p:nvPr>
        </p:nvSpPr>
        <p:spPr>
          <a:xfrm>
            <a:off x="885038"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8" name="Google Shape;178;p1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79" name="Google Shape;179;p17"/>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180" name="Google Shape;180;p17"/>
          <p:cNvSpPr txBox="1"/>
          <p:nvPr>
            <p:ph idx="4" type="subTitle"/>
          </p:nvPr>
        </p:nvSpPr>
        <p:spPr>
          <a:xfrm>
            <a:off x="1977450" y="2894055"/>
            <a:ext cx="2343600" cy="2052000"/>
          </a:xfrm>
          <a:prstGeom prst="rect">
            <a:avLst/>
          </a:prstGeom>
        </p:spPr>
        <p:txBody>
          <a:bodyPr anchorCtr="0" anchor="ctr" bIns="91425" lIns="274300" spcFirstLastPara="1" rIns="274300" wrap="square" tIns="91425">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p:txBody>
      </p:sp>
      <p:sp>
        <p:nvSpPr>
          <p:cNvPr id="181" name="Google Shape;181;p17"/>
          <p:cNvSpPr txBox="1"/>
          <p:nvPr>
            <p:ph idx="5" type="subTitle"/>
          </p:nvPr>
        </p:nvSpPr>
        <p:spPr>
          <a:xfrm>
            <a:off x="492420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2" name="Google Shape;182;p17"/>
          <p:cNvSpPr txBox="1"/>
          <p:nvPr>
            <p:ph idx="6" type="subTitle"/>
          </p:nvPr>
        </p:nvSpPr>
        <p:spPr>
          <a:xfrm>
            <a:off x="787095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83" name="Shape 183"/>
        <p:cNvGrpSpPr/>
        <p:nvPr/>
      </p:nvGrpSpPr>
      <p:grpSpPr>
        <a:xfrm>
          <a:off x="0" y="0"/>
          <a:ext cx="0" cy="0"/>
          <a:chOff x="0" y="0"/>
          <a:chExt cx="0" cy="0"/>
        </a:xfrm>
      </p:grpSpPr>
      <p:sp>
        <p:nvSpPr>
          <p:cNvPr id="184" name="Google Shape;184;p1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85" name="Google Shape;185;p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86" name="Google Shape;186;p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87" name="Google Shape;187;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8" name="Google Shape;188;p1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89" name="Google Shape;189;p1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190" name="Shape 190"/>
        <p:cNvGrpSpPr/>
        <p:nvPr/>
      </p:nvGrpSpPr>
      <p:grpSpPr>
        <a:xfrm>
          <a:off x="0" y="0"/>
          <a:ext cx="0" cy="0"/>
          <a:chOff x="0" y="0"/>
          <a:chExt cx="0" cy="0"/>
        </a:xfrm>
      </p:grpSpPr>
      <p:sp>
        <p:nvSpPr>
          <p:cNvPr id="191" name="Google Shape;191;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92" name="Google Shape;192;p1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93" name="Google Shape;193;p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4" name="Google Shape;194;p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5" name="Google Shape;195;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6" name="Google Shape;196;p1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7" name="Google Shape;197;p1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98" name="Google Shape;198;p1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9" name="Google Shape;199;p19"/>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a:lnSpc>
                <a:spcPct val="140000"/>
              </a:lnSpc>
              <a:spcBef>
                <a:spcPts val="1000"/>
              </a:spcBef>
              <a:spcAft>
                <a:spcPts val="0"/>
              </a:spcAft>
              <a:buSzPts val="1400"/>
              <a:buChar char="▸"/>
              <a:defRPr sz="1400"/>
            </a:lvl1pPr>
            <a:lvl2pPr indent="-304800" lvl="1" marL="914400">
              <a:lnSpc>
                <a:spcPct val="140000"/>
              </a:lnSpc>
              <a:spcBef>
                <a:spcPts val="1000"/>
              </a:spcBef>
              <a:spcAft>
                <a:spcPts val="0"/>
              </a:spcAft>
              <a:buSzPts val="1200"/>
              <a:buChar char="･"/>
              <a:defRPr sz="1200"/>
            </a:lvl2pPr>
            <a:lvl3pPr indent="-304800" lvl="2" marL="1371600">
              <a:lnSpc>
                <a:spcPct val="140000"/>
              </a:lnSpc>
              <a:spcBef>
                <a:spcPts val="1000"/>
              </a:spcBef>
              <a:spcAft>
                <a:spcPts val="0"/>
              </a:spcAft>
              <a:buSzPts val="1200"/>
              <a:buChar char="･"/>
              <a:defRPr sz="1200"/>
            </a:lvl3pPr>
            <a:lvl4pPr indent="-304800" lvl="3" marL="1828800">
              <a:lnSpc>
                <a:spcPct val="140000"/>
              </a:lnSpc>
              <a:spcBef>
                <a:spcPts val="1000"/>
              </a:spcBef>
              <a:spcAft>
                <a:spcPts val="0"/>
              </a:spcAft>
              <a:buSzPts val="1200"/>
              <a:buChar char="･"/>
              <a:defRPr sz="1200"/>
            </a:lvl4pPr>
            <a:lvl5pPr indent="-304800" lvl="4" marL="2286000">
              <a:lnSpc>
                <a:spcPct val="140000"/>
              </a:lnSpc>
              <a:spcBef>
                <a:spcPts val="1000"/>
              </a:spcBef>
              <a:spcAft>
                <a:spcPts val="0"/>
              </a:spcAft>
              <a:buSzPts val="1200"/>
              <a:buChar char="･"/>
              <a:defRPr sz="1200"/>
            </a:lvl5pPr>
            <a:lvl6pPr indent="-304800" lvl="5" marL="2743200">
              <a:lnSpc>
                <a:spcPct val="140000"/>
              </a:lnSpc>
              <a:spcBef>
                <a:spcPts val="1000"/>
              </a:spcBef>
              <a:spcAft>
                <a:spcPts val="0"/>
              </a:spcAft>
              <a:buSzPts val="1200"/>
              <a:buChar char="･"/>
              <a:defRPr sz="1200"/>
            </a:lvl6pPr>
            <a:lvl7pPr indent="-304800" lvl="6" marL="3200400">
              <a:lnSpc>
                <a:spcPct val="140000"/>
              </a:lnSpc>
              <a:spcBef>
                <a:spcPts val="1000"/>
              </a:spcBef>
              <a:spcAft>
                <a:spcPts val="0"/>
              </a:spcAft>
              <a:buSzPts val="1200"/>
              <a:buChar char="･"/>
              <a:defRPr sz="1200"/>
            </a:lvl7pPr>
            <a:lvl8pPr indent="-304800" lvl="7" marL="3657600">
              <a:lnSpc>
                <a:spcPct val="140000"/>
              </a:lnSpc>
              <a:spcBef>
                <a:spcPts val="1000"/>
              </a:spcBef>
              <a:spcAft>
                <a:spcPts val="0"/>
              </a:spcAft>
              <a:buSzPts val="1200"/>
              <a:buChar char="･"/>
              <a:defRPr sz="1200"/>
            </a:lvl8pPr>
            <a:lvl9pPr indent="-304800" lvl="8" marL="411480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200" name="Shape 200"/>
        <p:cNvGrpSpPr/>
        <p:nvPr/>
      </p:nvGrpSpPr>
      <p:grpSpPr>
        <a:xfrm>
          <a:off x="0" y="0"/>
          <a:ext cx="0" cy="0"/>
          <a:chOff x="0" y="0"/>
          <a:chExt cx="0" cy="0"/>
        </a:xfrm>
      </p:grpSpPr>
      <p:sp>
        <p:nvSpPr>
          <p:cNvPr id="201" name="Google Shape;201;p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2" name="Google Shape;202;p2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3" name="Google Shape;203;p2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4" name="Google Shape;204;p2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5" name="Google Shape;205;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6" name="Google Shape;206;p2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7" name="Google Shape;207;p2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8" name="Google Shape;208;p20"/>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2" name="Google Shape;22;p3"/>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23" name="Google Shape;23;p3"/>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24" name="Google Shape;24;p3"/>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25" name="Google Shape;25;p3"/>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
        <p:nvSpPr>
          <p:cNvPr id="26" name="Google Shape;26;p3"/>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27" name="Google Shape;27;p3"/>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28" name="Google Shape;28;p3"/>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29" name="Google Shape;29;p3"/>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30" name="Google Shape;30;p3"/>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31" name="Google Shape;31;p3"/>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32" name="Google Shape;32;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209" name="Shape 209"/>
        <p:cNvGrpSpPr/>
        <p:nvPr/>
      </p:nvGrpSpPr>
      <p:grpSpPr>
        <a:xfrm>
          <a:off x="0" y="0"/>
          <a:ext cx="0" cy="0"/>
          <a:chOff x="0" y="0"/>
          <a:chExt cx="0" cy="0"/>
        </a:xfrm>
      </p:grpSpPr>
      <p:sp>
        <p:nvSpPr>
          <p:cNvPr id="210" name="Google Shape;210;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11" name="Google Shape;211;p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2" name="Google Shape;212;p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3" name="Google Shape;213;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4" name="Google Shape;214;p2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5" name="Google Shape;215;p2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6" name="Google Shape;216;p21"/>
          <p:cNvSpPr txBox="1"/>
          <p:nvPr>
            <p:ph idx="3" type="body"/>
          </p:nvPr>
        </p:nvSpPr>
        <p:spPr>
          <a:xfrm>
            <a:off x="2438400" y="886600"/>
            <a:ext cx="7315200" cy="4800600"/>
          </a:xfrm>
          <a:prstGeom prst="rect">
            <a:avLst/>
          </a:prstGeom>
        </p:spPr>
        <p:txBody>
          <a:bodyPr anchorCtr="0" anchor="ctr"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217" name="Shape 217"/>
        <p:cNvGrpSpPr/>
        <p:nvPr/>
      </p:nvGrpSpPr>
      <p:grpSpPr>
        <a:xfrm>
          <a:off x="0" y="0"/>
          <a:ext cx="0" cy="0"/>
          <a:chOff x="0" y="0"/>
          <a:chExt cx="0" cy="0"/>
        </a:xfrm>
      </p:grpSpPr>
      <p:sp>
        <p:nvSpPr>
          <p:cNvPr id="218" name="Google Shape;218;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19" name="Google Shape;219;p2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0" name="Google Shape;220;p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21" name="Google Shape;221;p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22" name="Google Shape;222;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3" name="Google Shape;223;p2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4" name="Google Shape;224;p2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25" name="Google Shape;225;p2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26" name="Google Shape;226;p22"/>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
        <p:nvSpPr>
          <p:cNvPr id="227" name="Google Shape;227;p22"/>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228" name="Shape 228"/>
        <p:cNvGrpSpPr/>
        <p:nvPr/>
      </p:nvGrpSpPr>
      <p:grpSpPr>
        <a:xfrm>
          <a:off x="0" y="0"/>
          <a:ext cx="0" cy="0"/>
          <a:chOff x="0" y="0"/>
          <a:chExt cx="0" cy="0"/>
        </a:xfrm>
      </p:grpSpPr>
      <p:sp>
        <p:nvSpPr>
          <p:cNvPr id="229" name="Google Shape;229;p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30" name="Google Shape;230;p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31" name="Google Shape;231;p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32" name="Google Shape;232;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3" name="Google Shape;233;p2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4" name="Google Shape;234;p2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35" name="Google Shape;235;p23"/>
          <p:cNvCxnSpPr/>
          <p:nvPr/>
        </p:nvCxnSpPr>
        <p:spPr>
          <a:xfrm>
            <a:off x="4146414" y="-7350"/>
            <a:ext cx="0" cy="6872700"/>
          </a:xfrm>
          <a:prstGeom prst="straightConnector1">
            <a:avLst/>
          </a:prstGeom>
          <a:noFill/>
          <a:ln cap="flat" cmpd="sng" w="28575">
            <a:solidFill>
              <a:srgbClr val="D5D5D5"/>
            </a:solidFill>
            <a:prstDash val="solid"/>
            <a:round/>
            <a:headEnd len="med" w="med" type="none"/>
            <a:tailEnd len="med" w="med" type="none"/>
          </a:ln>
        </p:spPr>
      </p:cxnSp>
      <p:sp>
        <p:nvSpPr>
          <p:cNvPr id="236" name="Google Shape;236;p23"/>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37" name="Google Shape;237;p23"/>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238" name="Google Shape;238;p23"/>
          <p:cNvSpPr txBox="1"/>
          <p:nvPr>
            <p:ph idx="5" type="subTitle"/>
          </p:nvPr>
        </p:nvSpPr>
        <p:spPr>
          <a:xfrm>
            <a:off x="3362500" y="1832876"/>
            <a:ext cx="690000" cy="2349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239" name="Shape 239"/>
        <p:cNvGrpSpPr/>
        <p:nvPr/>
      </p:nvGrpSpPr>
      <p:grpSpPr>
        <a:xfrm>
          <a:off x="0" y="0"/>
          <a:ext cx="0" cy="0"/>
          <a:chOff x="0" y="0"/>
          <a:chExt cx="0" cy="0"/>
        </a:xfrm>
      </p:grpSpPr>
      <p:sp>
        <p:nvSpPr>
          <p:cNvPr id="240" name="Google Shape;240;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41" name="Google Shape;241;p2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2" name="Google Shape;242;p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3" name="Google Shape;243;p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4" name="Google Shape;244;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5" name="Google Shape;245;p2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6" name="Google Shape;246;p2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47" name="Google Shape;247;p2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48" name="Google Shape;248;p24"/>
          <p:cNvSpPr txBox="1"/>
          <p:nvPr>
            <p:ph idx="4" type="subTitle"/>
          </p:nvPr>
        </p:nvSpPr>
        <p:spPr>
          <a:xfrm>
            <a:off x="2042425" y="2497493"/>
            <a:ext cx="2106900" cy="3792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49" name="Google Shape;249;p24"/>
          <p:cNvSpPr txBox="1"/>
          <p:nvPr>
            <p:ph idx="5" type="subTitle"/>
          </p:nvPr>
        </p:nvSpPr>
        <p:spPr>
          <a:xfrm>
            <a:off x="2042425" y="2903475"/>
            <a:ext cx="2106900" cy="675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50" name="Google Shape;250;p24"/>
          <p:cNvSpPr txBox="1"/>
          <p:nvPr>
            <p:ph idx="6" type="subTitle"/>
          </p:nvPr>
        </p:nvSpPr>
        <p:spPr>
          <a:xfrm>
            <a:off x="1596475" y="4403575"/>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51" name="Google Shape;251;p24"/>
          <p:cNvSpPr txBox="1"/>
          <p:nvPr>
            <p:ph idx="7" type="subTitle"/>
          </p:nvPr>
        </p:nvSpPr>
        <p:spPr>
          <a:xfrm>
            <a:off x="3278975" y="3892511"/>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52" name="Google Shape;252;p24"/>
          <p:cNvSpPr txBox="1"/>
          <p:nvPr>
            <p:ph idx="8" type="subTitle"/>
          </p:nvPr>
        </p:nvSpPr>
        <p:spPr>
          <a:xfrm>
            <a:off x="1713425" y="4752722"/>
            <a:ext cx="2106900" cy="3792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gn="r">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gn="r">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gn="r">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gn="r">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gn="r">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gn="r">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gn="r">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gn="r">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53" name="Google Shape;253;p24"/>
          <p:cNvSpPr txBox="1"/>
          <p:nvPr>
            <p:ph idx="9" type="subTitle"/>
          </p:nvPr>
        </p:nvSpPr>
        <p:spPr>
          <a:xfrm>
            <a:off x="1713425" y="5158703"/>
            <a:ext cx="2106900" cy="6753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1200"/>
            </a:lvl1pPr>
            <a:lvl2pPr lvl="1" rtl="0" algn="r">
              <a:lnSpc>
                <a:spcPct val="115000"/>
              </a:lnSpc>
              <a:spcBef>
                <a:spcPts val="0"/>
              </a:spcBef>
              <a:spcAft>
                <a:spcPts val="0"/>
              </a:spcAft>
              <a:buNone/>
              <a:defRPr sz="1200"/>
            </a:lvl2pPr>
            <a:lvl3pPr lvl="2" rtl="0" algn="r">
              <a:lnSpc>
                <a:spcPct val="115000"/>
              </a:lnSpc>
              <a:spcBef>
                <a:spcPts val="0"/>
              </a:spcBef>
              <a:spcAft>
                <a:spcPts val="0"/>
              </a:spcAft>
              <a:buNone/>
              <a:defRPr sz="1200"/>
            </a:lvl3pPr>
            <a:lvl4pPr lvl="3" rtl="0" algn="r">
              <a:lnSpc>
                <a:spcPct val="115000"/>
              </a:lnSpc>
              <a:spcBef>
                <a:spcPts val="0"/>
              </a:spcBef>
              <a:spcAft>
                <a:spcPts val="0"/>
              </a:spcAft>
              <a:buNone/>
              <a:defRPr sz="1200"/>
            </a:lvl4pPr>
            <a:lvl5pPr lvl="4" rtl="0" algn="r">
              <a:lnSpc>
                <a:spcPct val="115000"/>
              </a:lnSpc>
              <a:spcBef>
                <a:spcPts val="0"/>
              </a:spcBef>
              <a:spcAft>
                <a:spcPts val="0"/>
              </a:spcAft>
              <a:buNone/>
              <a:defRPr sz="1200"/>
            </a:lvl5pPr>
            <a:lvl6pPr lvl="5" rtl="0" algn="r">
              <a:lnSpc>
                <a:spcPct val="115000"/>
              </a:lnSpc>
              <a:spcBef>
                <a:spcPts val="0"/>
              </a:spcBef>
              <a:spcAft>
                <a:spcPts val="0"/>
              </a:spcAft>
              <a:buNone/>
              <a:defRPr sz="1200"/>
            </a:lvl6pPr>
            <a:lvl7pPr lvl="6" rtl="0" algn="r">
              <a:lnSpc>
                <a:spcPct val="115000"/>
              </a:lnSpc>
              <a:spcBef>
                <a:spcPts val="0"/>
              </a:spcBef>
              <a:spcAft>
                <a:spcPts val="0"/>
              </a:spcAft>
              <a:buNone/>
              <a:defRPr sz="1200"/>
            </a:lvl7pPr>
            <a:lvl8pPr lvl="7" rtl="0" algn="r">
              <a:lnSpc>
                <a:spcPct val="115000"/>
              </a:lnSpc>
              <a:spcBef>
                <a:spcPts val="0"/>
              </a:spcBef>
              <a:spcAft>
                <a:spcPts val="0"/>
              </a:spcAft>
              <a:buNone/>
              <a:defRPr sz="1200"/>
            </a:lvl8pPr>
            <a:lvl9pPr lvl="8" rtl="0" algn="r">
              <a:lnSpc>
                <a:spcPct val="115000"/>
              </a:lnSpc>
              <a:spcBef>
                <a:spcPts val="0"/>
              </a:spcBef>
              <a:spcAft>
                <a:spcPts val="0"/>
              </a:spcAft>
              <a:buNone/>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254" name="Shape 254"/>
        <p:cNvGrpSpPr/>
        <p:nvPr/>
      </p:nvGrpSpPr>
      <p:grpSpPr>
        <a:xfrm>
          <a:off x="0" y="0"/>
          <a:ext cx="0" cy="0"/>
          <a:chOff x="0" y="0"/>
          <a:chExt cx="0" cy="0"/>
        </a:xfrm>
      </p:grpSpPr>
      <p:sp>
        <p:nvSpPr>
          <p:cNvPr id="255" name="Google Shape;255;p25"/>
          <p:cNvSpPr txBox="1"/>
          <p:nvPr>
            <p:ph idx="1" type="subTitle"/>
          </p:nvPr>
        </p:nvSpPr>
        <p:spPr>
          <a:xfrm>
            <a:off x="100890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6" name="Google Shape;256;p25"/>
          <p:cNvSpPr txBox="1"/>
          <p:nvPr>
            <p:ph idx="2" type="subTitle"/>
          </p:nvPr>
        </p:nvSpPr>
        <p:spPr>
          <a:xfrm>
            <a:off x="45886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7" name="Google Shape;257;p25"/>
          <p:cNvSpPr txBox="1"/>
          <p:nvPr>
            <p:ph idx="3" type="subTitle"/>
          </p:nvPr>
        </p:nvSpPr>
        <p:spPr>
          <a:xfrm>
            <a:off x="81683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8" name="Google Shape;258;p25"/>
          <p:cNvSpPr txBox="1"/>
          <p:nvPr>
            <p:ph idx="4"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59" name="Google Shape;259;p2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60" name="Google Shape;260;p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1" name="Google Shape;261;p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2" name="Google Shape;262;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3" name="Google Shape;263;p2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4" name="Google Shape;264;p25"/>
          <p:cNvSpPr txBox="1"/>
          <p:nvPr>
            <p:ph idx="5"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65" name="Google Shape;265;p25"/>
          <p:cNvSpPr txBox="1"/>
          <p:nvPr>
            <p:ph idx="6"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66" name="Google Shape;266;p25"/>
          <p:cNvCxnSpPr/>
          <p:nvPr/>
        </p:nvCxnSpPr>
        <p:spPr>
          <a:xfrm>
            <a:off x="4306145" y="2661025"/>
            <a:ext cx="0" cy="2556600"/>
          </a:xfrm>
          <a:prstGeom prst="straightConnector1">
            <a:avLst/>
          </a:prstGeom>
          <a:noFill/>
          <a:ln cap="flat" cmpd="sng" w="9525">
            <a:solidFill>
              <a:schemeClr val="dk2"/>
            </a:solidFill>
            <a:prstDash val="dot"/>
            <a:round/>
            <a:headEnd len="med" w="med" type="none"/>
            <a:tailEnd len="med" w="med" type="none"/>
          </a:ln>
        </p:spPr>
      </p:cxnSp>
      <p:cxnSp>
        <p:nvCxnSpPr>
          <p:cNvPr id="267" name="Google Shape;267;p25"/>
          <p:cNvCxnSpPr/>
          <p:nvPr/>
        </p:nvCxnSpPr>
        <p:spPr>
          <a:xfrm>
            <a:off x="7885845" y="2661025"/>
            <a:ext cx="0" cy="2556600"/>
          </a:xfrm>
          <a:prstGeom prst="straightConnector1">
            <a:avLst/>
          </a:prstGeom>
          <a:noFill/>
          <a:ln cap="flat" cmpd="sng" w="9525">
            <a:solidFill>
              <a:schemeClr val="dk2"/>
            </a:solidFill>
            <a:prstDash val="dot"/>
            <a:round/>
            <a:headEnd len="med" w="med" type="none"/>
            <a:tailEnd len="med" w="med" type="none"/>
          </a:ln>
        </p:spPr>
      </p:cxnSp>
      <p:sp>
        <p:nvSpPr>
          <p:cNvPr id="268" name="Google Shape;268;p25"/>
          <p:cNvSpPr txBox="1"/>
          <p:nvPr>
            <p:ph idx="7" type="subTitle"/>
          </p:nvPr>
        </p:nvSpPr>
        <p:spPr>
          <a:xfrm>
            <a:off x="44683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69" name="Google Shape;269;p25"/>
          <p:cNvSpPr txBox="1"/>
          <p:nvPr>
            <p:ph idx="8" type="subTitle"/>
          </p:nvPr>
        </p:nvSpPr>
        <p:spPr>
          <a:xfrm>
            <a:off x="44684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70" name="Google Shape;270;p25"/>
          <p:cNvSpPr txBox="1"/>
          <p:nvPr>
            <p:ph idx="9" type="subTitle"/>
          </p:nvPr>
        </p:nvSpPr>
        <p:spPr>
          <a:xfrm>
            <a:off x="80480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1" name="Google Shape;271;p25"/>
          <p:cNvSpPr txBox="1"/>
          <p:nvPr>
            <p:ph idx="13" type="subTitle"/>
          </p:nvPr>
        </p:nvSpPr>
        <p:spPr>
          <a:xfrm>
            <a:off x="80481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72" name="Google Shape;272;p25"/>
          <p:cNvSpPr txBox="1"/>
          <p:nvPr>
            <p:ph idx="14" type="subTitle"/>
          </p:nvPr>
        </p:nvSpPr>
        <p:spPr>
          <a:xfrm>
            <a:off x="8886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3" name="Google Shape;273;p25"/>
          <p:cNvSpPr txBox="1"/>
          <p:nvPr>
            <p:ph idx="15" type="subTitle"/>
          </p:nvPr>
        </p:nvSpPr>
        <p:spPr>
          <a:xfrm>
            <a:off x="8887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274" name="Shape 274"/>
        <p:cNvGrpSpPr/>
        <p:nvPr/>
      </p:nvGrpSpPr>
      <p:grpSpPr>
        <a:xfrm>
          <a:off x="0" y="0"/>
          <a:ext cx="0" cy="0"/>
          <a:chOff x="0" y="0"/>
          <a:chExt cx="0" cy="0"/>
        </a:xfrm>
      </p:grpSpPr>
      <p:sp>
        <p:nvSpPr>
          <p:cNvPr id="275" name="Google Shape;275;p26"/>
          <p:cNvSpPr txBox="1"/>
          <p:nvPr>
            <p:ph idx="1" type="subTitle"/>
          </p:nvPr>
        </p:nvSpPr>
        <p:spPr>
          <a:xfrm>
            <a:off x="4555550" y="2436425"/>
            <a:ext cx="3014700" cy="1240800"/>
          </a:xfrm>
          <a:prstGeom prst="rect">
            <a:avLst/>
          </a:prstGeom>
        </p:spPr>
        <p:txBody>
          <a:bodyPr anchorCtr="0" anchor="t" bIns="0" lIns="0" spcFirstLastPara="1" rIns="0" wrap="square" tIns="0">
            <a:noAutofit/>
          </a:bodyPr>
          <a:lstStyle>
            <a:lvl1pPr lvl="0">
              <a:spcBef>
                <a:spcPts val="0"/>
              </a:spcBef>
              <a:spcAft>
                <a:spcPts val="0"/>
              </a:spcAft>
              <a:buNone/>
              <a:defRPr sz="8000">
                <a:solidFill>
                  <a:schemeClr val="accent1"/>
                </a:solidFill>
              </a:defRPr>
            </a:lvl1pPr>
            <a:lvl2pPr lvl="1">
              <a:spcBef>
                <a:spcPts val="500"/>
              </a:spcBef>
              <a:spcAft>
                <a:spcPts val="0"/>
              </a:spcAft>
              <a:buNone/>
              <a:defRPr sz="8000">
                <a:solidFill>
                  <a:schemeClr val="accent1"/>
                </a:solidFill>
              </a:defRPr>
            </a:lvl2pPr>
            <a:lvl3pPr lvl="2">
              <a:spcBef>
                <a:spcPts val="500"/>
              </a:spcBef>
              <a:spcAft>
                <a:spcPts val="0"/>
              </a:spcAft>
              <a:buNone/>
              <a:defRPr sz="8000">
                <a:solidFill>
                  <a:schemeClr val="accent1"/>
                </a:solidFill>
              </a:defRPr>
            </a:lvl3pPr>
            <a:lvl4pPr lvl="3">
              <a:spcBef>
                <a:spcPts val="500"/>
              </a:spcBef>
              <a:spcAft>
                <a:spcPts val="0"/>
              </a:spcAft>
              <a:buNone/>
              <a:defRPr sz="8000">
                <a:solidFill>
                  <a:schemeClr val="accent1"/>
                </a:solidFill>
              </a:defRPr>
            </a:lvl4pPr>
            <a:lvl5pPr lvl="4">
              <a:spcBef>
                <a:spcPts val="500"/>
              </a:spcBef>
              <a:spcAft>
                <a:spcPts val="0"/>
              </a:spcAft>
              <a:buNone/>
              <a:defRPr sz="8000">
                <a:solidFill>
                  <a:schemeClr val="accent1"/>
                </a:solidFill>
              </a:defRPr>
            </a:lvl5pPr>
            <a:lvl6pPr lvl="5">
              <a:spcBef>
                <a:spcPts val="500"/>
              </a:spcBef>
              <a:spcAft>
                <a:spcPts val="0"/>
              </a:spcAft>
              <a:buNone/>
              <a:defRPr sz="8000">
                <a:solidFill>
                  <a:schemeClr val="accent1"/>
                </a:solidFill>
              </a:defRPr>
            </a:lvl6pPr>
            <a:lvl7pPr lvl="6">
              <a:spcBef>
                <a:spcPts val="500"/>
              </a:spcBef>
              <a:spcAft>
                <a:spcPts val="0"/>
              </a:spcAft>
              <a:buNone/>
              <a:defRPr sz="8000">
                <a:solidFill>
                  <a:schemeClr val="accent1"/>
                </a:solidFill>
              </a:defRPr>
            </a:lvl7pPr>
            <a:lvl8pPr lvl="7">
              <a:spcBef>
                <a:spcPts val="500"/>
              </a:spcBef>
              <a:spcAft>
                <a:spcPts val="0"/>
              </a:spcAft>
              <a:buNone/>
              <a:defRPr sz="8000">
                <a:solidFill>
                  <a:schemeClr val="accent1"/>
                </a:solidFill>
              </a:defRPr>
            </a:lvl8pPr>
            <a:lvl9pPr lvl="8">
              <a:spcBef>
                <a:spcPts val="500"/>
              </a:spcBef>
              <a:spcAft>
                <a:spcPts val="500"/>
              </a:spcAft>
              <a:buNone/>
              <a:defRPr sz="8000">
                <a:solidFill>
                  <a:schemeClr val="accent1"/>
                </a:solidFill>
              </a:defRPr>
            </a:lvl9pPr>
          </a:lstStyle>
          <a:p/>
        </p:txBody>
      </p:sp>
      <p:sp>
        <p:nvSpPr>
          <p:cNvPr id="276" name="Google Shape;276;p26"/>
          <p:cNvSpPr txBox="1"/>
          <p:nvPr>
            <p:ph idx="2" type="subTitle"/>
          </p:nvPr>
        </p:nvSpPr>
        <p:spPr>
          <a:xfrm>
            <a:off x="7972925"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277" name="Google Shape;277;p26"/>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78" name="Google Shape;278;p2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79" name="Google Shape;279;p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80" name="Google Shape;280;p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81" name="Google Shape;281;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2" name="Google Shape;282;p2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83" name="Google Shape;283;p26"/>
          <p:cNvSpPr txBox="1"/>
          <p:nvPr>
            <p:ph idx="4"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84" name="Google Shape;284;p26"/>
          <p:cNvSpPr txBox="1"/>
          <p:nvPr>
            <p:ph idx="5"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85" name="Google Shape;285;p26"/>
          <p:cNvSpPr txBox="1"/>
          <p:nvPr>
            <p:ph idx="6"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286" name="Google Shape;286;p26"/>
          <p:cNvCxnSpPr/>
          <p:nvPr/>
        </p:nvCxnSpPr>
        <p:spPr>
          <a:xfrm>
            <a:off x="7885850" y="3677350"/>
            <a:ext cx="0" cy="1404600"/>
          </a:xfrm>
          <a:prstGeom prst="straightConnector1">
            <a:avLst/>
          </a:prstGeom>
          <a:noFill/>
          <a:ln cap="flat" cmpd="sng" w="9525">
            <a:solidFill>
              <a:schemeClr val="dk2"/>
            </a:solidFill>
            <a:prstDash val="dot"/>
            <a:round/>
            <a:headEnd len="med" w="med" type="none"/>
            <a:tailEnd len="med" w="med" type="none"/>
          </a:ln>
        </p:spPr>
      </p:cxnSp>
      <p:sp>
        <p:nvSpPr>
          <p:cNvPr id="287" name="Google Shape;287;p26"/>
          <p:cNvSpPr txBox="1"/>
          <p:nvPr>
            <p:ph idx="7" type="subTitle"/>
          </p:nvPr>
        </p:nvSpPr>
        <p:spPr>
          <a:xfrm>
            <a:off x="4620750"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8" name="Google Shape;288;p26"/>
          <p:cNvSpPr txBox="1"/>
          <p:nvPr>
            <p:ph idx="8" type="subTitle"/>
          </p:nvPr>
        </p:nvSpPr>
        <p:spPr>
          <a:xfrm>
            <a:off x="4620750"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89" name="Google Shape;289;p26"/>
          <p:cNvSpPr txBox="1"/>
          <p:nvPr>
            <p:ph idx="9" type="subTitle"/>
          </p:nvPr>
        </p:nvSpPr>
        <p:spPr>
          <a:xfrm>
            <a:off x="8051175"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90" name="Google Shape;290;p26"/>
          <p:cNvSpPr txBox="1"/>
          <p:nvPr>
            <p:ph idx="13" type="subTitle"/>
          </p:nvPr>
        </p:nvSpPr>
        <p:spPr>
          <a:xfrm>
            <a:off x="8051175"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291" name="Shape 291"/>
        <p:cNvGrpSpPr/>
        <p:nvPr/>
      </p:nvGrpSpPr>
      <p:grpSpPr>
        <a:xfrm>
          <a:off x="0" y="0"/>
          <a:ext cx="0" cy="0"/>
          <a:chOff x="0" y="0"/>
          <a:chExt cx="0" cy="0"/>
        </a:xfrm>
      </p:grpSpPr>
      <p:sp>
        <p:nvSpPr>
          <p:cNvPr id="292" name="Google Shape;292;p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93" name="Google Shape;293;p2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94" name="Google Shape;294;p2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95" name="Google Shape;295;p2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96" name="Google Shape;296;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97" name="Google Shape;297;p2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98" name="Google Shape;298;p2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99" name="Google Shape;299;p2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300" name="Google Shape;300;p27"/>
          <p:cNvCxnSpPr/>
          <p:nvPr/>
        </p:nvCxnSpPr>
        <p:spPr>
          <a:xfrm>
            <a:off x="7885850" y="4439350"/>
            <a:ext cx="0" cy="1404600"/>
          </a:xfrm>
          <a:prstGeom prst="straightConnector1">
            <a:avLst/>
          </a:prstGeom>
          <a:noFill/>
          <a:ln cap="flat" cmpd="sng" w="9525">
            <a:solidFill>
              <a:schemeClr val="dk2"/>
            </a:solidFill>
            <a:prstDash val="dot"/>
            <a:round/>
            <a:headEnd len="med" w="med" type="none"/>
            <a:tailEnd len="med" w="med" type="none"/>
          </a:ln>
        </p:spPr>
      </p:cxnSp>
      <p:sp>
        <p:nvSpPr>
          <p:cNvPr id="301" name="Google Shape;301;p27"/>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02" name="Google Shape;302;p27"/>
          <p:cNvSpPr txBox="1"/>
          <p:nvPr>
            <p:ph idx="5" type="subTitle"/>
          </p:nvPr>
        </p:nvSpPr>
        <p:spPr>
          <a:xfrm>
            <a:off x="4620750"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303" name="Google Shape;303;p27"/>
          <p:cNvSpPr txBox="1"/>
          <p:nvPr>
            <p:ph idx="6" type="subTitle"/>
          </p:nvPr>
        </p:nvSpPr>
        <p:spPr>
          <a:xfrm>
            <a:off x="4620750"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304" name="Google Shape;304;p27"/>
          <p:cNvSpPr txBox="1"/>
          <p:nvPr>
            <p:ph idx="7" type="subTitle"/>
          </p:nvPr>
        </p:nvSpPr>
        <p:spPr>
          <a:xfrm>
            <a:off x="8051175"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305" name="Google Shape;305;p27"/>
          <p:cNvSpPr txBox="1"/>
          <p:nvPr>
            <p:ph idx="8" type="subTitle"/>
          </p:nvPr>
        </p:nvSpPr>
        <p:spPr>
          <a:xfrm>
            <a:off x="8051175"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306" name="Shape 306"/>
        <p:cNvGrpSpPr/>
        <p:nvPr/>
      </p:nvGrpSpPr>
      <p:grpSpPr>
        <a:xfrm>
          <a:off x="0" y="0"/>
          <a:ext cx="0" cy="0"/>
          <a:chOff x="0" y="0"/>
          <a:chExt cx="0" cy="0"/>
        </a:xfrm>
      </p:grpSpPr>
      <p:sp>
        <p:nvSpPr>
          <p:cNvPr id="307" name="Google Shape;307;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08" name="Google Shape;308;p2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09" name="Google Shape;309;p2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10" name="Google Shape;310;p2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11" name="Google Shape;311;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12" name="Google Shape;312;p2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3" name="Google Shape;313;p2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14" name="Google Shape;314;p2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15" name="Google Shape;315;p28"/>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16" name="Google Shape;316;p28"/>
          <p:cNvSpPr txBox="1"/>
          <p:nvPr>
            <p:ph idx="5" type="subTitle"/>
          </p:nvPr>
        </p:nvSpPr>
        <p:spPr>
          <a:xfrm>
            <a:off x="9078238"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7" name="Google Shape;317;p28"/>
          <p:cNvSpPr txBox="1"/>
          <p:nvPr>
            <p:ph idx="6" type="subTitle"/>
          </p:nvPr>
        </p:nvSpPr>
        <p:spPr>
          <a:xfrm>
            <a:off x="10284513"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8" name="Google Shape;318;p28"/>
          <p:cNvSpPr txBox="1"/>
          <p:nvPr>
            <p:ph idx="7" type="subTitle"/>
          </p:nvPr>
        </p:nvSpPr>
        <p:spPr>
          <a:xfrm>
            <a:off x="9078238"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9" name="Google Shape;319;p28"/>
          <p:cNvSpPr txBox="1"/>
          <p:nvPr>
            <p:ph idx="8" type="subTitle"/>
          </p:nvPr>
        </p:nvSpPr>
        <p:spPr>
          <a:xfrm>
            <a:off x="10284513"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20" name="Google Shape;320;p28"/>
          <p:cNvSpPr txBox="1"/>
          <p:nvPr>
            <p:ph idx="9" type="subTitle"/>
          </p:nvPr>
        </p:nvSpPr>
        <p:spPr>
          <a:xfrm>
            <a:off x="9078238"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21" name="Google Shape;321;p28"/>
          <p:cNvSpPr txBox="1"/>
          <p:nvPr>
            <p:ph idx="13" type="subTitle"/>
          </p:nvPr>
        </p:nvSpPr>
        <p:spPr>
          <a:xfrm>
            <a:off x="10284513"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322" name="Shape 322"/>
        <p:cNvGrpSpPr/>
        <p:nvPr/>
      </p:nvGrpSpPr>
      <p:grpSpPr>
        <a:xfrm>
          <a:off x="0" y="0"/>
          <a:ext cx="0" cy="0"/>
          <a:chOff x="0" y="0"/>
          <a:chExt cx="0" cy="0"/>
        </a:xfrm>
      </p:grpSpPr>
      <p:sp>
        <p:nvSpPr>
          <p:cNvPr id="323" name="Google Shape;323;p2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24" name="Google Shape;324;p2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25" name="Google Shape;325;p2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26" name="Google Shape;326;p2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27" name="Google Shape;327;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28" name="Google Shape;328;p2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29" name="Google Shape;329;p2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30" name="Google Shape;330;p2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31" name="Google Shape;331;p29"/>
          <p:cNvSpPr txBox="1"/>
          <p:nvPr>
            <p:ph idx="4" type="subTitle"/>
          </p:nvPr>
        </p:nvSpPr>
        <p:spPr>
          <a:xfrm>
            <a:off x="8048050" y="28986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32" name="Google Shape;332;p29"/>
          <p:cNvSpPr txBox="1"/>
          <p:nvPr>
            <p:ph idx="5" type="subTitle"/>
          </p:nvPr>
        </p:nvSpPr>
        <p:spPr>
          <a:xfrm>
            <a:off x="8048050" y="25406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333" name="Google Shape;333;p29"/>
          <p:cNvSpPr txBox="1"/>
          <p:nvPr>
            <p:ph idx="6" type="subTitle"/>
          </p:nvPr>
        </p:nvSpPr>
        <p:spPr>
          <a:xfrm>
            <a:off x="8048050" y="46768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34" name="Google Shape;334;p29"/>
          <p:cNvSpPr txBox="1"/>
          <p:nvPr>
            <p:ph idx="7" type="subTitle"/>
          </p:nvPr>
        </p:nvSpPr>
        <p:spPr>
          <a:xfrm>
            <a:off x="8048050" y="43188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335" name="Google Shape;335;p29"/>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535" name="Shape 535"/>
        <p:cNvGrpSpPr/>
        <p:nvPr/>
      </p:nvGrpSpPr>
      <p:grpSpPr>
        <a:xfrm>
          <a:off x="0" y="0"/>
          <a:ext cx="0" cy="0"/>
          <a:chOff x="0" y="0"/>
          <a:chExt cx="0" cy="0"/>
        </a:xfrm>
      </p:grpSpPr>
      <p:sp>
        <p:nvSpPr>
          <p:cNvPr id="536" name="Google Shape;536;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37" name="Google Shape;537;p3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38" name="Google Shape;538;p3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39" name="Google Shape;539;p3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40" name="Google Shape;540;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1" name="Google Shape;541;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42" name="Google Shape;542;p3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43" name="Google Shape;543;p3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44" name="Google Shape;544;p30"/>
          <p:cNvCxnSpPr/>
          <p:nvPr/>
        </p:nvCxnSpPr>
        <p:spPr>
          <a:xfrm>
            <a:off x="4307600" y="2776950"/>
            <a:ext cx="0" cy="2302500"/>
          </a:xfrm>
          <a:prstGeom prst="straightConnector1">
            <a:avLst/>
          </a:prstGeom>
          <a:noFill/>
          <a:ln cap="flat" cmpd="sng" w="9525">
            <a:solidFill>
              <a:schemeClr val="dk2"/>
            </a:solidFill>
            <a:prstDash val="dot"/>
            <a:round/>
            <a:headEnd len="med" w="med" type="none"/>
            <a:tailEnd len="med" w="med" type="none"/>
          </a:ln>
        </p:spPr>
      </p:cxnSp>
      <p:cxnSp>
        <p:nvCxnSpPr>
          <p:cNvPr id="545" name="Google Shape;545;p30"/>
          <p:cNvCxnSpPr/>
          <p:nvPr/>
        </p:nvCxnSpPr>
        <p:spPr>
          <a:xfrm>
            <a:off x="7890550" y="2776950"/>
            <a:ext cx="0" cy="2302500"/>
          </a:xfrm>
          <a:prstGeom prst="straightConnector1">
            <a:avLst/>
          </a:prstGeom>
          <a:noFill/>
          <a:ln cap="flat" cmpd="sng" w="9525">
            <a:solidFill>
              <a:schemeClr val="dk2"/>
            </a:solidFill>
            <a:prstDash val="dot"/>
            <a:round/>
            <a:headEnd len="med" w="med" type="none"/>
            <a:tailEnd len="med" w="med" type="none"/>
          </a:ln>
        </p:spPr>
      </p:cxnSp>
      <p:sp>
        <p:nvSpPr>
          <p:cNvPr id="546" name="Google Shape;546;p30"/>
          <p:cNvSpPr txBox="1"/>
          <p:nvPr>
            <p:ph idx="4" type="subTitle"/>
          </p:nvPr>
        </p:nvSpPr>
        <p:spPr>
          <a:xfrm>
            <a:off x="11409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47" name="Google Shape;547;p30"/>
          <p:cNvSpPr txBox="1"/>
          <p:nvPr>
            <p:ph idx="5" type="subTitle"/>
          </p:nvPr>
        </p:nvSpPr>
        <p:spPr>
          <a:xfrm>
            <a:off x="11409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48" name="Google Shape;548;p30"/>
          <p:cNvSpPr txBox="1"/>
          <p:nvPr>
            <p:ph idx="6" type="subTitle"/>
          </p:nvPr>
        </p:nvSpPr>
        <p:spPr>
          <a:xfrm>
            <a:off x="472387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49" name="Google Shape;549;p30"/>
          <p:cNvSpPr txBox="1"/>
          <p:nvPr>
            <p:ph idx="7" type="subTitle"/>
          </p:nvPr>
        </p:nvSpPr>
        <p:spPr>
          <a:xfrm>
            <a:off x="83068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50" name="Google Shape;550;p30"/>
          <p:cNvSpPr txBox="1"/>
          <p:nvPr>
            <p:ph idx="8" type="subTitle"/>
          </p:nvPr>
        </p:nvSpPr>
        <p:spPr>
          <a:xfrm>
            <a:off x="4720800"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1" name="Google Shape;551;p30"/>
          <p:cNvSpPr txBox="1"/>
          <p:nvPr>
            <p:ph idx="9" type="subTitle"/>
          </p:nvPr>
        </p:nvSpPr>
        <p:spPr>
          <a:xfrm>
            <a:off x="83068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552" name="Google Shape;552;p30"/>
          <p:cNvPicPr preferRelativeResize="0"/>
          <p:nvPr/>
        </p:nvPicPr>
        <p:blipFill>
          <a:blip r:embed="rId3">
            <a:alphaModFix/>
          </a:blip>
          <a:stretch>
            <a:fillRect/>
          </a:stretch>
        </p:blipFill>
        <p:spPr>
          <a:xfrm>
            <a:off x="1044805" y="2217196"/>
            <a:ext cx="553219" cy="553200"/>
          </a:xfrm>
          <a:prstGeom prst="rect">
            <a:avLst/>
          </a:prstGeom>
          <a:noFill/>
          <a:ln>
            <a:noFill/>
          </a:ln>
        </p:spPr>
      </p:pic>
      <p:pic>
        <p:nvPicPr>
          <p:cNvPr id="553" name="Google Shape;553;p30"/>
          <p:cNvPicPr preferRelativeResize="0"/>
          <p:nvPr/>
        </p:nvPicPr>
        <p:blipFill>
          <a:blip r:embed="rId3">
            <a:alphaModFix/>
          </a:blip>
          <a:stretch>
            <a:fillRect/>
          </a:stretch>
        </p:blipFill>
        <p:spPr>
          <a:xfrm>
            <a:off x="4627759" y="2217196"/>
            <a:ext cx="553219" cy="553200"/>
          </a:xfrm>
          <a:prstGeom prst="rect">
            <a:avLst/>
          </a:prstGeom>
          <a:noFill/>
          <a:ln>
            <a:noFill/>
          </a:ln>
        </p:spPr>
      </p:pic>
      <p:pic>
        <p:nvPicPr>
          <p:cNvPr id="554" name="Google Shape;554;p30"/>
          <p:cNvPicPr preferRelativeResize="0"/>
          <p:nvPr/>
        </p:nvPicPr>
        <p:blipFill>
          <a:blip r:embed="rId3">
            <a:alphaModFix/>
          </a:blip>
          <a:stretch>
            <a:fillRect/>
          </a:stretch>
        </p:blipFill>
        <p:spPr>
          <a:xfrm>
            <a:off x="8210712" y="2217196"/>
            <a:ext cx="553219" cy="55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36" name="Google Shape;36;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37" name="Google Shape;37;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38" name="Google Shape;38;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39" name="Google Shape;39;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40" name="Google Shape;40;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1" name="Google Shape;41;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555" name="Shape 555"/>
        <p:cNvGrpSpPr/>
        <p:nvPr/>
      </p:nvGrpSpPr>
      <p:grpSpPr>
        <a:xfrm>
          <a:off x="0" y="0"/>
          <a:ext cx="0" cy="0"/>
          <a:chOff x="0" y="0"/>
          <a:chExt cx="0" cy="0"/>
        </a:xfrm>
      </p:grpSpPr>
      <p:sp>
        <p:nvSpPr>
          <p:cNvPr id="556" name="Google Shape;556;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57" name="Google Shape;557;p3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58" name="Google Shape;558;p3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59" name="Google Shape;559;p3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60" name="Google Shape;560;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61" name="Google Shape;561;p3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62" name="Google Shape;562;p3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63" name="Google Shape;563;p3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64" name="Google Shape;564;p31"/>
          <p:cNvCxnSpPr/>
          <p:nvPr/>
        </p:nvCxnSpPr>
        <p:spPr>
          <a:xfrm>
            <a:off x="6098909" y="2796200"/>
            <a:ext cx="0" cy="2923500"/>
          </a:xfrm>
          <a:prstGeom prst="straightConnector1">
            <a:avLst/>
          </a:prstGeom>
          <a:noFill/>
          <a:ln cap="flat" cmpd="sng" w="9525">
            <a:solidFill>
              <a:schemeClr val="dk2"/>
            </a:solidFill>
            <a:prstDash val="dot"/>
            <a:round/>
            <a:headEnd len="med" w="med" type="none"/>
            <a:tailEnd len="med" w="med" type="none"/>
          </a:ln>
        </p:spPr>
      </p:cxnSp>
      <p:sp>
        <p:nvSpPr>
          <p:cNvPr id="565" name="Google Shape;565;p31"/>
          <p:cNvSpPr txBox="1"/>
          <p:nvPr>
            <p:ph idx="4" type="subTitle"/>
          </p:nvPr>
        </p:nvSpPr>
        <p:spPr>
          <a:xfrm>
            <a:off x="13431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66" name="Google Shape;566;p31"/>
          <p:cNvSpPr txBox="1"/>
          <p:nvPr>
            <p:ph idx="5" type="subTitle"/>
          </p:nvPr>
        </p:nvSpPr>
        <p:spPr>
          <a:xfrm>
            <a:off x="13431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567" name="Google Shape;567;p31"/>
          <p:cNvSpPr txBox="1"/>
          <p:nvPr>
            <p:ph idx="6" type="subTitle"/>
          </p:nvPr>
        </p:nvSpPr>
        <p:spPr>
          <a:xfrm>
            <a:off x="65293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68" name="Google Shape;568;p31"/>
          <p:cNvSpPr txBox="1"/>
          <p:nvPr>
            <p:ph idx="7" type="subTitle"/>
          </p:nvPr>
        </p:nvSpPr>
        <p:spPr>
          <a:xfrm>
            <a:off x="65293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569" name="Google Shape;569;p31"/>
          <p:cNvPicPr preferRelativeResize="0"/>
          <p:nvPr/>
        </p:nvPicPr>
        <p:blipFill>
          <a:blip r:embed="rId3">
            <a:alphaModFix/>
          </a:blip>
          <a:stretch>
            <a:fillRect/>
          </a:stretch>
        </p:blipFill>
        <p:spPr>
          <a:xfrm>
            <a:off x="1227082" y="2044890"/>
            <a:ext cx="731700" cy="731684"/>
          </a:xfrm>
          <a:prstGeom prst="rect">
            <a:avLst/>
          </a:prstGeom>
          <a:noFill/>
          <a:ln>
            <a:noFill/>
          </a:ln>
        </p:spPr>
      </p:pic>
      <p:pic>
        <p:nvPicPr>
          <p:cNvPr id="570" name="Google Shape;570;p31"/>
          <p:cNvPicPr preferRelativeResize="0"/>
          <p:nvPr/>
        </p:nvPicPr>
        <p:blipFill>
          <a:blip r:embed="rId3">
            <a:alphaModFix/>
          </a:blip>
          <a:stretch>
            <a:fillRect/>
          </a:stretch>
        </p:blipFill>
        <p:spPr>
          <a:xfrm>
            <a:off x="6413282" y="2044890"/>
            <a:ext cx="731700" cy="73168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571" name="Shape 571"/>
        <p:cNvGrpSpPr/>
        <p:nvPr/>
      </p:nvGrpSpPr>
      <p:grpSpPr>
        <a:xfrm>
          <a:off x="0" y="0"/>
          <a:ext cx="0" cy="0"/>
          <a:chOff x="0" y="0"/>
          <a:chExt cx="0" cy="0"/>
        </a:xfrm>
      </p:grpSpPr>
      <p:sp>
        <p:nvSpPr>
          <p:cNvPr id="572" name="Google Shape;572;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573" name="Google Shape;573;p3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74" name="Google Shape;574;p3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75" name="Google Shape;575;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76" name="Google Shape;576;p3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77" name="Google Shape;577;p3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78" name="Google Shape;578;p32"/>
          <p:cNvSpPr txBox="1"/>
          <p:nvPr>
            <p:ph type="title"/>
          </p:nvPr>
        </p:nvSpPr>
        <p:spPr>
          <a:xfrm>
            <a:off x="4465550" y="1455375"/>
            <a:ext cx="6724800" cy="3200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579" name="Google Shape;579;p32"/>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580" name="Google Shape;580;p32"/>
          <p:cNvPicPr preferRelativeResize="0"/>
          <p:nvPr/>
        </p:nvPicPr>
        <p:blipFill>
          <a:blip r:embed="rId3">
            <a:alphaModFix/>
          </a:blip>
          <a:stretch>
            <a:fillRect/>
          </a:stretch>
        </p:blipFill>
        <p:spPr>
          <a:xfrm>
            <a:off x="3419450" y="1298452"/>
            <a:ext cx="731700" cy="73168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581" name="Shape 581"/>
        <p:cNvGrpSpPr/>
        <p:nvPr/>
      </p:nvGrpSpPr>
      <p:grpSpPr>
        <a:xfrm>
          <a:off x="0" y="0"/>
          <a:ext cx="0" cy="0"/>
          <a:chOff x="0" y="0"/>
          <a:chExt cx="0" cy="0"/>
        </a:xfrm>
      </p:grpSpPr>
      <p:sp>
        <p:nvSpPr>
          <p:cNvPr id="582" name="Google Shape;582;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83" name="Google Shape;583;p3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84" name="Google Shape;584;p3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85" name="Google Shape;585;p3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86" name="Google Shape;586;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87" name="Google Shape;587;p3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88" name="Google Shape;588;p3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89" name="Google Shape;589;p3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90" name="Google Shape;590;p33"/>
          <p:cNvSpPr txBox="1"/>
          <p:nvPr>
            <p:ph idx="4" type="subTitle"/>
          </p:nvPr>
        </p:nvSpPr>
        <p:spPr>
          <a:xfrm>
            <a:off x="6855088"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1" name="Google Shape;591;p33"/>
          <p:cNvSpPr txBox="1"/>
          <p:nvPr>
            <p:ph idx="5" type="subTitle"/>
          </p:nvPr>
        </p:nvSpPr>
        <p:spPr>
          <a:xfrm>
            <a:off x="6855081"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2" name="Google Shape;592;p33"/>
          <p:cNvSpPr txBox="1"/>
          <p:nvPr>
            <p:ph idx="6" type="subTitle"/>
          </p:nvPr>
        </p:nvSpPr>
        <p:spPr>
          <a:xfrm>
            <a:off x="6855088"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3" name="Google Shape;593;p33"/>
          <p:cNvSpPr txBox="1"/>
          <p:nvPr>
            <p:ph idx="7" type="subTitle"/>
          </p:nvPr>
        </p:nvSpPr>
        <p:spPr>
          <a:xfrm>
            <a:off x="6855081"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4" name="Google Shape;594;p33"/>
          <p:cNvSpPr txBox="1"/>
          <p:nvPr>
            <p:ph idx="8" type="subTitle"/>
          </p:nvPr>
        </p:nvSpPr>
        <p:spPr>
          <a:xfrm>
            <a:off x="2084625"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5" name="Google Shape;595;p33"/>
          <p:cNvSpPr txBox="1"/>
          <p:nvPr>
            <p:ph idx="9" type="subTitle"/>
          </p:nvPr>
        </p:nvSpPr>
        <p:spPr>
          <a:xfrm>
            <a:off x="2084600"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6" name="Google Shape;596;p33"/>
          <p:cNvSpPr txBox="1"/>
          <p:nvPr>
            <p:ph idx="13" type="subTitle"/>
          </p:nvPr>
        </p:nvSpPr>
        <p:spPr>
          <a:xfrm>
            <a:off x="2084625"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7" name="Google Shape;597;p33"/>
          <p:cNvSpPr txBox="1"/>
          <p:nvPr>
            <p:ph idx="14" type="subTitle"/>
          </p:nvPr>
        </p:nvSpPr>
        <p:spPr>
          <a:xfrm>
            <a:off x="2084600"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598" name="Shape 598"/>
        <p:cNvGrpSpPr/>
        <p:nvPr/>
      </p:nvGrpSpPr>
      <p:grpSpPr>
        <a:xfrm>
          <a:off x="0" y="0"/>
          <a:ext cx="0" cy="0"/>
          <a:chOff x="0" y="0"/>
          <a:chExt cx="0" cy="0"/>
        </a:xfrm>
      </p:grpSpPr>
      <p:sp>
        <p:nvSpPr>
          <p:cNvPr id="599" name="Google Shape;599;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00" name="Google Shape;600;p3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01" name="Google Shape;601;p3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02" name="Google Shape;602;p3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03" name="Google Shape;603;p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04" name="Google Shape;604;p3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05" name="Google Shape;605;p3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06" name="Google Shape;606;p3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07" name="Google Shape;607;p34"/>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608" name="Google Shape;608;p34"/>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609" name="Google Shape;609;p34"/>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610" name="Google Shape;610;p34"/>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1" name="Google Shape;611;p34"/>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2" name="Google Shape;612;p34"/>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3" name="Google Shape;613;p34"/>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4" name="Google Shape;614;p34"/>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5" name="Google Shape;615;p34"/>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6" name="Google Shape;616;p34"/>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7" name="Google Shape;617;p34"/>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618" name="Shape 618"/>
        <p:cNvGrpSpPr/>
        <p:nvPr/>
      </p:nvGrpSpPr>
      <p:grpSpPr>
        <a:xfrm>
          <a:off x="0" y="0"/>
          <a:ext cx="0" cy="0"/>
          <a:chOff x="0" y="0"/>
          <a:chExt cx="0" cy="0"/>
        </a:xfrm>
      </p:grpSpPr>
      <p:sp>
        <p:nvSpPr>
          <p:cNvPr id="619" name="Google Shape;619;p35"/>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620" name="Google Shape;620;p35"/>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621" name="Google Shape;621;p35"/>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22" name="Google Shape;622;p3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23" name="Google Shape;623;p3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24" name="Google Shape;624;p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25" name="Google Shape;625;p3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26" name="Google Shape;626;p3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27" name="Google Shape;627;p35"/>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28" name="Google Shape;628;p35"/>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29" name="Google Shape;629;p35"/>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30" name="Google Shape;630;p35"/>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1" name="Google Shape;631;p35"/>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32" name="Google Shape;632;p35"/>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633" name="Shape 633"/>
        <p:cNvGrpSpPr/>
        <p:nvPr/>
      </p:nvGrpSpPr>
      <p:grpSpPr>
        <a:xfrm>
          <a:off x="0" y="0"/>
          <a:ext cx="0" cy="0"/>
          <a:chOff x="0" y="0"/>
          <a:chExt cx="0" cy="0"/>
        </a:xfrm>
      </p:grpSpPr>
      <p:sp>
        <p:nvSpPr>
          <p:cNvPr id="634" name="Google Shape;634;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35" name="Google Shape;635;p3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36" name="Google Shape;636;p3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37" name="Google Shape;637;p3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38" name="Google Shape;638;p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39" name="Google Shape;639;p3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40" name="Google Shape;640;p3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41" name="Google Shape;641;p3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42" name="Google Shape;642;p36"/>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643" name="Google Shape;643;p36"/>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644" name="Google Shape;644;p36"/>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5" name="Google Shape;645;p36"/>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46" name="Google Shape;646;p36"/>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7" name="Google Shape;647;p36"/>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48" name="Google Shape;648;p36"/>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9" name="Google Shape;649;p36"/>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650" name="Shape 650"/>
        <p:cNvGrpSpPr/>
        <p:nvPr/>
      </p:nvGrpSpPr>
      <p:grpSpPr>
        <a:xfrm>
          <a:off x="0" y="0"/>
          <a:ext cx="0" cy="0"/>
          <a:chOff x="0" y="0"/>
          <a:chExt cx="0" cy="0"/>
        </a:xfrm>
      </p:grpSpPr>
      <p:sp>
        <p:nvSpPr>
          <p:cNvPr id="651" name="Google Shape;651;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52" name="Google Shape;652;p3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53" name="Google Shape;653;p3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54" name="Google Shape;654;p3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55" name="Google Shape;655;p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56" name="Google Shape;656;p3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57" name="Google Shape;657;p3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58" name="Google Shape;658;p3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59" name="Google Shape;659;p37"/>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660" name="Shape 660"/>
        <p:cNvGrpSpPr/>
        <p:nvPr/>
      </p:nvGrpSpPr>
      <p:grpSpPr>
        <a:xfrm>
          <a:off x="0" y="0"/>
          <a:ext cx="0" cy="0"/>
          <a:chOff x="0" y="0"/>
          <a:chExt cx="0" cy="0"/>
        </a:xfrm>
      </p:grpSpPr>
      <p:sp>
        <p:nvSpPr>
          <p:cNvPr id="661" name="Google Shape;661;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62" name="Google Shape;662;p3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63" name="Google Shape;663;p3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64" name="Google Shape;664;p3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65" name="Google Shape;665;p3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66" name="Google Shape;666;p3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67" name="Google Shape;667;p3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68" name="Google Shape;668;p38"/>
          <p:cNvSpPr txBox="1"/>
          <p:nvPr>
            <p:ph idx="3"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69" name="Google Shape;669;p38"/>
          <p:cNvSpPr txBox="1"/>
          <p:nvPr>
            <p:ph idx="4" type="subTitle"/>
          </p:nvPr>
        </p:nvSpPr>
        <p:spPr>
          <a:xfrm>
            <a:off x="2087850" y="2416425"/>
            <a:ext cx="8044800" cy="1304100"/>
          </a:xfrm>
          <a:prstGeom prst="rect">
            <a:avLst/>
          </a:prstGeom>
        </p:spPr>
        <p:txBody>
          <a:bodyPr anchorCtr="0" anchor="t" bIns="0" lIns="0" spcFirstLastPara="1" rIns="0" wrap="square" tIns="0">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670" name="Shape 670"/>
        <p:cNvGrpSpPr/>
        <p:nvPr/>
      </p:nvGrpSpPr>
      <p:grpSpPr>
        <a:xfrm>
          <a:off x="0" y="0"/>
          <a:ext cx="0" cy="0"/>
          <a:chOff x="0" y="0"/>
          <a:chExt cx="0" cy="0"/>
        </a:xfrm>
      </p:grpSpPr>
      <p:sp>
        <p:nvSpPr>
          <p:cNvPr id="671" name="Google Shape;671;p39"/>
          <p:cNvSpPr txBox="1"/>
          <p:nvPr>
            <p:ph type="title"/>
          </p:nvPr>
        </p:nvSpPr>
        <p:spPr>
          <a:xfrm>
            <a:off x="3280375" y="1653075"/>
            <a:ext cx="7431000" cy="39318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672" name="Google Shape;672;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73" name="Google Shape;673;p3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74" name="Google Shape;674;p3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75" name="Google Shape;675;p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76" name="Google Shape;676;p3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77" name="Google Shape;677;p3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678" name="Shape 678"/>
        <p:cNvGrpSpPr/>
        <p:nvPr/>
      </p:nvGrpSpPr>
      <p:grpSpPr>
        <a:xfrm>
          <a:off x="0" y="0"/>
          <a:ext cx="0" cy="0"/>
          <a:chOff x="0" y="0"/>
          <a:chExt cx="0" cy="0"/>
        </a:xfrm>
      </p:grpSpPr>
      <p:sp>
        <p:nvSpPr>
          <p:cNvPr id="679" name="Google Shape;679;p40"/>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680" name="Google Shape;680;p4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81" name="Google Shape;681;p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682" name="Google Shape;682;p4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pic>
        <p:nvPicPr>
          <p:cNvPr id="683" name="Google Shape;683;p40"/>
          <p:cNvPicPr preferRelativeResize="0"/>
          <p:nvPr/>
        </p:nvPicPr>
        <p:blipFill>
          <a:blip r:embed="rId2">
            <a:alphaModFix/>
          </a:blip>
          <a:stretch>
            <a:fillRect/>
          </a:stretch>
        </p:blipFill>
        <p:spPr>
          <a:xfrm>
            <a:off x="10711279" y="6312505"/>
            <a:ext cx="975850" cy="229612"/>
          </a:xfrm>
          <a:prstGeom prst="rect">
            <a:avLst/>
          </a:prstGeom>
          <a:noFill/>
          <a:ln>
            <a:noFill/>
          </a:ln>
        </p:spPr>
      </p:pic>
      <p:sp>
        <p:nvSpPr>
          <p:cNvPr id="684" name="Google Shape;684;p4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Red Hat Text Medium"/>
                <a:ea typeface="Red Hat Text Medium"/>
                <a:cs typeface="Red Hat Text Medium"/>
                <a:sym typeface="Red Hat Text Medium"/>
              </a:defRPr>
            </a:lvl1pPr>
            <a:lvl2pPr lvl="1" rtl="0" algn="ctr">
              <a:buNone/>
              <a:defRPr sz="800">
                <a:solidFill>
                  <a:schemeClr val="lt1"/>
                </a:solidFill>
                <a:latin typeface="Red Hat Text Medium"/>
                <a:ea typeface="Red Hat Text Medium"/>
                <a:cs typeface="Red Hat Text Medium"/>
                <a:sym typeface="Red Hat Text Medium"/>
              </a:defRPr>
            </a:lvl2pPr>
            <a:lvl3pPr lvl="2" rtl="0" algn="ctr">
              <a:buNone/>
              <a:defRPr sz="800">
                <a:solidFill>
                  <a:schemeClr val="lt1"/>
                </a:solidFill>
                <a:latin typeface="Red Hat Text Medium"/>
                <a:ea typeface="Red Hat Text Medium"/>
                <a:cs typeface="Red Hat Text Medium"/>
                <a:sym typeface="Red Hat Text Medium"/>
              </a:defRPr>
            </a:lvl3pPr>
            <a:lvl4pPr lvl="3" rtl="0" algn="ctr">
              <a:buNone/>
              <a:defRPr sz="800">
                <a:solidFill>
                  <a:schemeClr val="lt1"/>
                </a:solidFill>
                <a:latin typeface="Red Hat Text Medium"/>
                <a:ea typeface="Red Hat Text Medium"/>
                <a:cs typeface="Red Hat Text Medium"/>
                <a:sym typeface="Red Hat Text Medium"/>
              </a:defRPr>
            </a:lvl4pPr>
            <a:lvl5pPr lvl="4" rtl="0" algn="ctr">
              <a:buNone/>
              <a:defRPr sz="800">
                <a:solidFill>
                  <a:schemeClr val="lt1"/>
                </a:solidFill>
                <a:latin typeface="Red Hat Text Medium"/>
                <a:ea typeface="Red Hat Text Medium"/>
                <a:cs typeface="Red Hat Text Medium"/>
                <a:sym typeface="Red Hat Text Medium"/>
              </a:defRPr>
            </a:lvl5pPr>
            <a:lvl6pPr lvl="5" rtl="0" algn="ctr">
              <a:buNone/>
              <a:defRPr sz="800">
                <a:solidFill>
                  <a:schemeClr val="lt1"/>
                </a:solidFill>
                <a:latin typeface="Red Hat Text Medium"/>
                <a:ea typeface="Red Hat Text Medium"/>
                <a:cs typeface="Red Hat Text Medium"/>
                <a:sym typeface="Red Hat Text Medium"/>
              </a:defRPr>
            </a:lvl6pPr>
            <a:lvl7pPr lvl="6" rtl="0" algn="ctr">
              <a:buNone/>
              <a:defRPr sz="800">
                <a:solidFill>
                  <a:schemeClr val="lt1"/>
                </a:solidFill>
                <a:latin typeface="Red Hat Text Medium"/>
                <a:ea typeface="Red Hat Text Medium"/>
                <a:cs typeface="Red Hat Text Medium"/>
                <a:sym typeface="Red Hat Text Medium"/>
              </a:defRPr>
            </a:lvl7pPr>
            <a:lvl8pPr lvl="7" rtl="0" algn="ctr">
              <a:buNone/>
              <a:defRPr sz="800">
                <a:solidFill>
                  <a:schemeClr val="lt1"/>
                </a:solidFill>
                <a:latin typeface="Red Hat Text Medium"/>
                <a:ea typeface="Red Hat Text Medium"/>
                <a:cs typeface="Red Hat Text Medium"/>
                <a:sym typeface="Red Hat Text Medium"/>
              </a:defRPr>
            </a:lvl8pPr>
            <a:lvl9pPr lvl="8" rtl="0" algn="ctr">
              <a:buNone/>
              <a:defRPr sz="8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685" name="Google Shape;685;p4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686" name="Google Shape;686;p40"/>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87" name="Google Shape;687;p40"/>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88" name="Google Shape;688;p40"/>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45" name="Google Shape;45;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46" name="Google Shape;46;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7" name="Google Shape;47;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48" name="Google Shape;48;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49" name="Google Shape;49;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50" name="Google Shape;50;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51" name="Google Shape;51;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52" name="Google Shape;52;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3" name="Google Shape;53;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55" name="Google Shape;55;p5"/>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56" name="Google Shape;56;p5"/>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57" name="Google Shape;57;p5"/>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689" name="Shape 689"/>
        <p:cNvGrpSpPr/>
        <p:nvPr/>
      </p:nvGrpSpPr>
      <p:grpSpPr>
        <a:xfrm>
          <a:off x="0" y="0"/>
          <a:ext cx="0" cy="0"/>
          <a:chOff x="0" y="0"/>
          <a:chExt cx="0" cy="0"/>
        </a:xfrm>
      </p:grpSpPr>
      <p:sp>
        <p:nvSpPr>
          <p:cNvPr id="690" name="Google Shape;690;p41"/>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691" name="Google Shape;691;p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92" name="Google Shape;692;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693" name="Google Shape;693;p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94" name="Google Shape;694;p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95" name="Google Shape;695;p4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96" name="Google Shape;696;p4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97" name="Google Shape;697;p41"/>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98" name="Google Shape;698;p41"/>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99" name="Google Shape;699;p41"/>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1" name="Google Shape;61;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2" name="Google Shape;62;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63" name="Google Shape;63;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64" name="Google Shape;64;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65" name="Google Shape;65;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66" name="Google Shape;66;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7"/>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0" name="Google Shape;70;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71" name="Google Shape;71;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72" name="Google Shape;72;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3" name="Google Shape;73;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74" name="Google Shape;74;p7"/>
          <p:cNvSpPr txBox="1"/>
          <p:nvPr/>
        </p:nvSpPr>
        <p:spPr>
          <a:xfrm>
            <a:off x="5903450"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linkedin.com/company/red-hat</a:t>
            </a:r>
            <a:endParaRPr sz="1200">
              <a:solidFill>
                <a:schemeClr val="dk1"/>
              </a:solidFill>
              <a:latin typeface="Red Hat Text"/>
              <a:ea typeface="Red Hat Text"/>
              <a:cs typeface="Red Hat Text"/>
              <a:sym typeface="Red Hat Text"/>
            </a:endParaRPr>
          </a:p>
        </p:txBody>
      </p:sp>
      <p:sp>
        <p:nvSpPr>
          <p:cNvPr id="75" name="Google Shape;75;p7"/>
          <p:cNvSpPr txBox="1"/>
          <p:nvPr/>
        </p:nvSpPr>
        <p:spPr>
          <a:xfrm>
            <a:off x="5903450"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youtube.com/user/RedHatVideos</a:t>
            </a:r>
            <a:endParaRPr sz="1200">
              <a:solidFill>
                <a:schemeClr val="dk1"/>
              </a:solidFill>
              <a:latin typeface="Red Hat Text"/>
              <a:ea typeface="Red Hat Text"/>
              <a:cs typeface="Red Hat Text"/>
              <a:sym typeface="Red Hat Text"/>
            </a:endParaRPr>
          </a:p>
        </p:txBody>
      </p:sp>
      <p:sp>
        <p:nvSpPr>
          <p:cNvPr id="76" name="Google Shape;76;p7"/>
          <p:cNvSpPr txBox="1"/>
          <p:nvPr/>
        </p:nvSpPr>
        <p:spPr>
          <a:xfrm>
            <a:off x="8815525"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facebook.com/redhatinc</a:t>
            </a:r>
            <a:endParaRPr sz="1200">
              <a:solidFill>
                <a:schemeClr val="dk1"/>
              </a:solidFill>
              <a:latin typeface="Red Hat Text"/>
              <a:ea typeface="Red Hat Text"/>
              <a:cs typeface="Red Hat Text"/>
              <a:sym typeface="Red Hat Text"/>
            </a:endParaRPr>
          </a:p>
        </p:txBody>
      </p:sp>
      <p:sp>
        <p:nvSpPr>
          <p:cNvPr id="77" name="Google Shape;77;p7"/>
          <p:cNvSpPr txBox="1"/>
          <p:nvPr/>
        </p:nvSpPr>
        <p:spPr>
          <a:xfrm>
            <a:off x="8815525"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twitter.com/RedHat</a:t>
            </a:r>
            <a:endParaRPr sz="1200">
              <a:solidFill>
                <a:schemeClr val="dk1"/>
              </a:solidFill>
              <a:latin typeface="Red Hat Text"/>
              <a:ea typeface="Red Hat Text"/>
              <a:cs typeface="Red Hat Text"/>
              <a:sym typeface="Red Hat Text"/>
            </a:endParaRPr>
          </a:p>
        </p:txBody>
      </p:sp>
      <p:pic>
        <p:nvPicPr>
          <p:cNvPr id="78" name="Google Shape;78;p7"/>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79" name="Google Shape;79;p7"/>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80" name="Google Shape;80;p7"/>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81" name="Google Shape;81;p7"/>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
        <p:nvSpPr>
          <p:cNvPr id="82" name="Google Shape;82;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85" name="Google Shape;85;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6" name="Google Shape;86;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7" name="Google Shape;87;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88" name="Google Shape;88;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89" name="Google Shape;89;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90" name="Google Shape;90;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93" name="Google Shape;93;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94" name="Google Shape;94;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96" name="Google Shape;96;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97" name="Google Shape;97;p9"/>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98" name="Google Shape;98;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01" name="Google Shape;101;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02" name="Google Shape;102;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3" name="Google Shape;103;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04" name="Google Shape;104;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5" name="Google Shape;105;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06" name="Google Shape;106;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07" name="Google Shape;107;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3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3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2"/>
          <p:cNvSpPr txBox="1"/>
          <p:nvPr>
            <p:ph type="title"/>
          </p:nvPr>
        </p:nvSpPr>
        <p:spPr>
          <a:xfrm>
            <a:off x="885050" y="871750"/>
            <a:ext cx="10422000" cy="132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we’ll </a:t>
            </a:r>
            <a:br>
              <a:rPr lang="en"/>
            </a:br>
            <a:r>
              <a:rPr lang="en"/>
              <a:t>discuss today</a:t>
            </a:r>
            <a:endParaRPr/>
          </a:p>
        </p:txBody>
      </p:sp>
      <p:sp>
        <p:nvSpPr>
          <p:cNvPr id="705" name="Google Shape;705;p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Agenda</a:t>
            </a:r>
            <a:endParaRPr/>
          </a:p>
        </p:txBody>
      </p:sp>
      <p:sp>
        <p:nvSpPr>
          <p:cNvPr id="706" name="Google Shape;706;p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7" name="Google Shape;707;p4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Source:</a:t>
            </a:r>
            <a:endParaRPr/>
          </a:p>
        </p:txBody>
      </p:sp>
      <p:sp>
        <p:nvSpPr>
          <p:cNvPr id="708" name="Google Shape;708;p42"/>
          <p:cNvSpPr txBox="1"/>
          <p:nvPr>
            <p:ph idx="3" type="subTitle"/>
          </p:nvPr>
        </p:nvSpPr>
        <p:spPr>
          <a:xfrm>
            <a:off x="3279500" y="2664350"/>
            <a:ext cx="6977100" cy="2714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Securing the API</a:t>
            </a:r>
            <a:endParaRPr/>
          </a:p>
          <a:p>
            <a:pPr indent="-330200" lvl="0" marL="457200" rtl="0" algn="l">
              <a:spcBef>
                <a:spcPts val="2000"/>
              </a:spcBef>
              <a:spcAft>
                <a:spcPts val="0"/>
              </a:spcAft>
              <a:buSzPts val="1600"/>
              <a:buChar char="●"/>
            </a:pPr>
            <a:r>
              <a:rPr lang="en"/>
              <a:t>Understanding API Authentication</a:t>
            </a:r>
            <a:endParaRPr/>
          </a:p>
          <a:p>
            <a:pPr indent="-330200" lvl="0" marL="457200" rtl="0" algn="l">
              <a:spcBef>
                <a:spcPts val="0"/>
              </a:spcBef>
              <a:spcAft>
                <a:spcPts val="0"/>
              </a:spcAft>
              <a:buSzPts val="1600"/>
              <a:buChar char="●"/>
            </a:pPr>
            <a:r>
              <a:rPr lang="en"/>
              <a:t>Users, Groups, and Service Accounts</a:t>
            </a:r>
            <a:endParaRPr/>
          </a:p>
          <a:p>
            <a:pPr indent="-330200" lvl="0" marL="457200" rtl="0" algn="l">
              <a:spcBef>
                <a:spcPts val="0"/>
              </a:spcBef>
              <a:spcAft>
                <a:spcPts val="0"/>
              </a:spcAft>
              <a:buSzPts val="1600"/>
              <a:buChar char="●"/>
            </a:pPr>
            <a:r>
              <a:rPr lang="en"/>
              <a:t>Roles and RoleBindings</a:t>
            </a:r>
            <a:endParaRPr/>
          </a:p>
          <a:p>
            <a:pPr indent="-330200" lvl="0" marL="457200" rtl="0" algn="l">
              <a:spcBef>
                <a:spcPts val="0"/>
              </a:spcBef>
              <a:spcAft>
                <a:spcPts val="0"/>
              </a:spcAft>
              <a:buSzPts val="1600"/>
              <a:buChar char="●"/>
            </a:pPr>
            <a:r>
              <a:rPr lang="en"/>
              <a:t>ClusterRoles and ClusterRoleBindings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796" name="Google Shape;796;p5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7" name="Google Shape;797;p5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98" name="Google Shape;798;p51"/>
          <p:cNvSpPr txBox="1"/>
          <p:nvPr>
            <p:ph idx="3" type="body"/>
          </p:nvPr>
        </p:nvSpPr>
        <p:spPr>
          <a:xfrm>
            <a:off x="5357825" y="838800"/>
            <a:ext cx="5506500" cy="5180400"/>
          </a:xfrm>
          <a:prstGeom prst="rect">
            <a:avLst/>
          </a:prstGeom>
          <a:solidFill>
            <a:srgbClr val="241E30"/>
          </a:solidFill>
        </p:spPr>
        <p:txBody>
          <a:bodyPr anchorCtr="0" anchor="ctr" bIns="91425" lIns="182875" spcFirstLastPara="1" rIns="91425" wrap="square" tIns="91425">
            <a:noAutofit/>
          </a:bodyPr>
          <a:lstStyle/>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apiVersion:</a:t>
            </a:r>
            <a:r>
              <a:rPr lang="en" sz="1500">
                <a:solidFill>
                  <a:srgbClr val="FFFFFF"/>
                </a:solidFill>
                <a:latin typeface="Roboto Mono"/>
                <a:ea typeface="Roboto Mono"/>
                <a:cs typeface="Roboto Mono"/>
                <a:sym typeface="Roboto Mono"/>
              </a:rPr>
              <a:t> v1</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kind:</a:t>
            </a:r>
            <a:r>
              <a:rPr lang="en" sz="1500">
                <a:solidFill>
                  <a:srgbClr val="FFFFFF"/>
                </a:solidFill>
                <a:latin typeface="Roboto Mono"/>
                <a:ea typeface="Roboto Mono"/>
                <a:cs typeface="Roboto Mono"/>
                <a:sym typeface="Roboto Mono"/>
              </a:rPr>
              <a:t> Config</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preferences:</a:t>
            </a:r>
            <a:r>
              <a:rPr lang="en" sz="1500">
                <a:solidFill>
                  <a:srgbClr val="FFFFFF"/>
                </a:solidFill>
                <a:latin typeface="Roboto Mono"/>
                <a:ea typeface="Roboto Mono"/>
                <a:cs typeface="Roboto Mono"/>
                <a:sym typeface="Roboto Mono"/>
              </a:rPr>
              <a:t>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users:</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name:</a:t>
            </a:r>
            <a:r>
              <a:rPr lang="en" sz="1500">
                <a:solidFill>
                  <a:srgbClr val="FFFFFF"/>
                </a:solidFill>
                <a:latin typeface="Roboto Mono"/>
                <a:ea typeface="Roboto Mono"/>
                <a:cs typeface="Roboto Mono"/>
                <a:sym typeface="Roboto Mono"/>
              </a:rPr>
              <a:t> admin</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user:</a:t>
            </a:r>
            <a:endParaRPr sz="1500">
              <a:solidFill>
                <a:srgbClr val="1CDEC9"/>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client-certificate-data:</a:t>
            </a:r>
            <a:r>
              <a:rPr lang="en" sz="1500">
                <a:solidFill>
                  <a:srgbClr val="FFFFFF"/>
                </a:solidFill>
                <a:latin typeface="Roboto Mono"/>
                <a:ea typeface="Roboto Mono"/>
                <a:cs typeface="Roboto Mono"/>
                <a:sym typeface="Roboto Mono"/>
              </a:rPr>
              <a:t>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client-key-data:</a:t>
            </a:r>
            <a:r>
              <a:rPr lang="en" sz="1500">
                <a:solidFill>
                  <a:srgbClr val="FFFFFF"/>
                </a:solidFill>
                <a:latin typeface="Roboto Mono"/>
                <a:ea typeface="Roboto Mono"/>
                <a:cs typeface="Roboto Mono"/>
                <a:sym typeface="Roboto Mono"/>
              </a:rPr>
              <a:t>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rgbClr val="1CDEC9"/>
                </a:solidFill>
                <a:latin typeface="Roboto Mono"/>
                <a:ea typeface="Roboto Mono"/>
                <a:cs typeface="Roboto Mono"/>
                <a:sym typeface="Roboto Mono"/>
              </a:rPr>
              <a:t>users:</a:t>
            </a:r>
            <a:endParaRPr sz="15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rgbClr val="1CDEC9"/>
                </a:solidFill>
                <a:latin typeface="Roboto Mono"/>
                <a:ea typeface="Roboto Mono"/>
                <a:cs typeface="Roboto Mono"/>
                <a:sym typeface="Roboto Mono"/>
              </a:rPr>
              <a:t>- name:</a:t>
            </a:r>
            <a:r>
              <a:rPr lang="en" sz="1500">
                <a:solidFill>
                  <a:schemeClr val="lt1"/>
                </a:solidFill>
                <a:latin typeface="Roboto Mono"/>
                <a:ea typeface="Roboto Mono"/>
                <a:cs typeface="Roboto Mono"/>
                <a:sym typeface="Roboto Mono"/>
              </a:rPr>
              <a:t> john</a:t>
            </a:r>
            <a:endParaRPr sz="15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chemeClr val="lt1"/>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user:</a:t>
            </a:r>
            <a:endParaRPr sz="1500">
              <a:solidFill>
                <a:srgbClr val="1CDEC9"/>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chemeClr val="lt1"/>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client-certificate-data:</a:t>
            </a:r>
            <a:r>
              <a:rPr lang="en" sz="1500">
                <a:solidFill>
                  <a:schemeClr val="lt1"/>
                </a:solidFill>
                <a:latin typeface="Roboto Mono"/>
                <a:ea typeface="Roboto Mono"/>
                <a:cs typeface="Roboto Mono"/>
                <a:sym typeface="Roboto Mono"/>
              </a:rPr>
              <a:t> ...</a:t>
            </a:r>
            <a:endParaRPr sz="15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chemeClr val="lt1"/>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client-key-data:</a:t>
            </a:r>
            <a:r>
              <a:rPr lang="en" sz="1500">
                <a:solidFill>
                  <a:schemeClr val="lt1"/>
                </a:solidFill>
                <a:latin typeface="Roboto Mono"/>
                <a:ea typeface="Roboto Mono"/>
                <a:cs typeface="Roboto Mono"/>
                <a:sym typeface="Roboto Mono"/>
              </a:rPr>
              <a:t> ...</a:t>
            </a:r>
            <a:endParaRPr sz="15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a:t>
            </a:r>
            <a:endParaRPr sz="1500">
              <a:solidFill>
                <a:srgbClr val="FFFFFF"/>
              </a:solidFill>
              <a:latin typeface="Roboto Mono"/>
              <a:ea typeface="Roboto Mono"/>
              <a:cs typeface="Roboto Mono"/>
              <a:sym typeface="Roboto Mono"/>
            </a:endParaRPr>
          </a:p>
        </p:txBody>
      </p:sp>
      <p:sp>
        <p:nvSpPr>
          <p:cNvPr id="799" name="Google Shape;799;p51"/>
          <p:cNvSpPr txBox="1"/>
          <p:nvPr>
            <p:ph idx="4294967295" type="title"/>
          </p:nvPr>
        </p:nvSpPr>
        <p:spPr>
          <a:xfrm>
            <a:off x="885050" y="871750"/>
            <a:ext cx="44727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Authentication Definitions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805" name="Google Shape;805;p5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6" name="Google Shape;806;p5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07" name="Google Shape;807;p52"/>
          <p:cNvSpPr txBox="1"/>
          <p:nvPr>
            <p:ph idx="3" type="body"/>
          </p:nvPr>
        </p:nvSpPr>
        <p:spPr>
          <a:xfrm>
            <a:off x="2756250" y="838800"/>
            <a:ext cx="6679500" cy="5180400"/>
          </a:xfrm>
          <a:prstGeom prst="rect">
            <a:avLst/>
          </a:prstGeom>
          <a:solidFill>
            <a:srgbClr val="241E30"/>
          </a:solidFill>
        </p:spPr>
        <p:txBody>
          <a:bodyPr anchorCtr="0" anchor="ctr" bIns="91425" lIns="182875" spcFirstLastPara="1" rIns="91425" wrap="square" tIns="91425">
            <a:noAutofit/>
          </a:bodyPr>
          <a:lstStyle/>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apiVersion:</a:t>
            </a:r>
            <a:r>
              <a:rPr lang="en" sz="1500">
                <a:solidFill>
                  <a:srgbClr val="FFFFFF"/>
                </a:solidFill>
                <a:latin typeface="Roboto Mono"/>
                <a:ea typeface="Roboto Mono"/>
                <a:cs typeface="Roboto Mono"/>
                <a:sym typeface="Roboto Mono"/>
              </a:rPr>
              <a:t> v1</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kind:</a:t>
            </a:r>
            <a:r>
              <a:rPr lang="en" sz="1500">
                <a:solidFill>
                  <a:srgbClr val="FFFFFF"/>
                </a:solidFill>
                <a:latin typeface="Roboto Mono"/>
                <a:ea typeface="Roboto Mono"/>
                <a:cs typeface="Roboto Mono"/>
                <a:sym typeface="Roboto Mono"/>
              </a:rPr>
              <a:t> Config</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preferences:</a:t>
            </a:r>
            <a:r>
              <a:rPr lang="en" sz="1500">
                <a:solidFill>
                  <a:srgbClr val="FFFFFF"/>
                </a:solidFill>
                <a:latin typeface="Roboto Mono"/>
                <a:ea typeface="Roboto Mono"/>
                <a:cs typeface="Roboto Mono"/>
                <a:sym typeface="Roboto Mono"/>
              </a:rPr>
              <a:t>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contexts:</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context:</a:t>
            </a:r>
            <a:endParaRPr sz="1500">
              <a:solidFill>
                <a:srgbClr val="1CDEC9"/>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cluster: </a:t>
            </a:r>
            <a:r>
              <a:rPr lang="en" sz="1500">
                <a:solidFill>
                  <a:srgbClr val="FFFFFF"/>
                </a:solidFill>
                <a:latin typeface="Roboto Mono"/>
                <a:ea typeface="Roboto Mono"/>
                <a:cs typeface="Roboto Mono"/>
                <a:sym typeface="Roboto Mono"/>
              </a:rPr>
              <a:t>lab</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user: </a:t>
            </a:r>
            <a:r>
              <a:rPr lang="en" sz="1500">
                <a:solidFill>
                  <a:srgbClr val="FFFFFF"/>
                </a:solidFill>
                <a:latin typeface="Roboto Mono"/>
                <a:ea typeface="Roboto Mono"/>
                <a:cs typeface="Roboto Mono"/>
                <a:sym typeface="Roboto Mono"/>
              </a:rPr>
              <a:t>admin</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name:</a:t>
            </a:r>
            <a:r>
              <a:rPr lang="en" sz="1500">
                <a:solidFill>
                  <a:srgbClr val="FFFFFF"/>
                </a:solidFill>
                <a:latin typeface="Roboto Mono"/>
                <a:ea typeface="Roboto Mono"/>
                <a:cs typeface="Roboto Mono"/>
                <a:sym typeface="Roboto Mono"/>
              </a:rPr>
              <a:t> owner</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rgbClr val="1CDEC9"/>
                </a:solidFill>
                <a:latin typeface="Roboto Mono"/>
                <a:ea typeface="Roboto Mono"/>
                <a:cs typeface="Roboto Mono"/>
                <a:sym typeface="Roboto Mono"/>
              </a:rPr>
              <a:t>- context:</a:t>
            </a:r>
            <a:endParaRPr sz="1500">
              <a:solidFill>
                <a:srgbClr val="1CDEC9"/>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rgbClr val="1CDEC9"/>
                </a:solidFill>
                <a:latin typeface="Roboto Mono"/>
                <a:ea typeface="Roboto Mono"/>
                <a:cs typeface="Roboto Mono"/>
                <a:sym typeface="Roboto Mono"/>
              </a:rPr>
              <a:t>    cluster: </a:t>
            </a:r>
            <a:r>
              <a:rPr lang="en" sz="1500">
                <a:solidFill>
                  <a:schemeClr val="lt1"/>
                </a:solidFill>
                <a:latin typeface="Roboto Mono"/>
                <a:ea typeface="Roboto Mono"/>
                <a:cs typeface="Roboto Mono"/>
                <a:sym typeface="Roboto Mono"/>
              </a:rPr>
              <a:t>prod</a:t>
            </a:r>
            <a:endParaRPr sz="15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rgbClr val="1CDEC9"/>
                </a:solidFill>
                <a:latin typeface="Roboto Mono"/>
                <a:ea typeface="Roboto Mono"/>
                <a:cs typeface="Roboto Mono"/>
                <a:sym typeface="Roboto Mono"/>
              </a:rPr>
              <a:t>    user: </a:t>
            </a:r>
            <a:r>
              <a:rPr lang="en" sz="1500">
                <a:solidFill>
                  <a:schemeClr val="lt1"/>
                </a:solidFill>
                <a:latin typeface="Roboto Mono"/>
                <a:ea typeface="Roboto Mono"/>
                <a:cs typeface="Roboto Mono"/>
                <a:sym typeface="Roboto Mono"/>
              </a:rPr>
              <a:t>john</a:t>
            </a:r>
            <a:endParaRPr sz="15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chemeClr val="lt1"/>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name:</a:t>
            </a:r>
            <a:r>
              <a:rPr lang="en" sz="1500">
                <a:solidFill>
                  <a:schemeClr val="lt1"/>
                </a:solidFill>
                <a:latin typeface="Roboto Mono"/>
                <a:ea typeface="Roboto Mono"/>
                <a:cs typeface="Roboto Mono"/>
                <a:sym typeface="Roboto Mono"/>
              </a:rPr>
              <a:t> dev</a:t>
            </a:r>
            <a:endParaRPr sz="1500">
              <a:solidFill>
                <a:srgbClr val="FFFFFF"/>
              </a:solidFill>
              <a:latin typeface="Roboto Mono"/>
              <a:ea typeface="Roboto Mono"/>
              <a:cs typeface="Roboto Mono"/>
              <a:sym typeface="Roboto Mono"/>
            </a:endParaRPr>
          </a:p>
        </p:txBody>
      </p:sp>
      <p:sp>
        <p:nvSpPr>
          <p:cNvPr id="808" name="Google Shape;808;p52"/>
          <p:cNvSpPr txBox="1"/>
          <p:nvPr>
            <p:ph idx="4294967295"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Contexts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814" name="Google Shape;814;p5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15" name="Google Shape;815;p5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16" name="Google Shape;816;p53"/>
          <p:cNvSpPr txBox="1"/>
          <p:nvPr>
            <p:ph idx="4" type="body"/>
          </p:nvPr>
        </p:nvSpPr>
        <p:spPr>
          <a:xfrm>
            <a:off x="2438400" y="2286000"/>
            <a:ext cx="7315200" cy="3657600"/>
          </a:xfrm>
          <a:prstGeom prst="rect">
            <a:avLst/>
          </a:prstGeom>
          <a:solidFill>
            <a:srgbClr val="241E30"/>
          </a:solidFill>
        </p:spPr>
        <p:txBody>
          <a:bodyPr anchorCtr="0" anchor="t" bIns="91425" lIns="182875" spcFirstLastPara="1" rIns="91425" wrap="square" tIns="91425">
            <a:noAutofit/>
          </a:bodyPr>
          <a:lstStyle/>
          <a:p>
            <a:pPr indent="0" lvl="0" marL="0" rtl="0" algn="l">
              <a:spcBef>
                <a:spcPts val="1000"/>
              </a:spcBef>
              <a:spcAft>
                <a:spcPts val="0"/>
              </a:spcAft>
              <a:buNone/>
            </a:pPr>
            <a:r>
              <a:rPr lang="en" sz="2000">
                <a:solidFill>
                  <a:srgbClr val="1CDEC9"/>
                </a:solidFill>
                <a:latin typeface="Roboto Mono"/>
                <a:ea typeface="Roboto Mono"/>
                <a:cs typeface="Roboto Mono"/>
                <a:sym typeface="Roboto Mono"/>
              </a:rPr>
              <a:t>[root@node-0]#</a:t>
            </a:r>
            <a:r>
              <a:rPr lang="en" sz="2000">
                <a:solidFill>
                  <a:srgbClr val="FFFFFF"/>
                </a:solidFill>
                <a:latin typeface="Roboto Mono"/>
                <a:ea typeface="Roboto Mono"/>
                <a:cs typeface="Roboto Mono"/>
                <a:sym typeface="Roboto Mono"/>
              </a:rPr>
              <a:t> oc config get-contexts</a:t>
            </a:r>
            <a:endParaRPr sz="2000">
              <a:solidFill>
                <a:srgbClr val="FFFFFF"/>
              </a:solidFill>
              <a:latin typeface="Roboto Mono"/>
              <a:ea typeface="Roboto Mono"/>
              <a:cs typeface="Roboto Mono"/>
              <a:sym typeface="Roboto Mono"/>
            </a:endParaRPr>
          </a:p>
          <a:p>
            <a:pPr indent="0" lvl="0" marL="0" rtl="0" algn="l">
              <a:spcBef>
                <a:spcPts val="1000"/>
              </a:spcBef>
              <a:spcAft>
                <a:spcPts val="0"/>
              </a:spcAft>
              <a:buNone/>
            </a:pPr>
            <a:r>
              <a:rPr lang="en" sz="2000">
                <a:solidFill>
                  <a:srgbClr val="FFFFFF"/>
                </a:solidFill>
                <a:latin typeface="Roboto Mono"/>
                <a:ea typeface="Roboto Mono"/>
                <a:cs typeface="Roboto Mono"/>
                <a:sym typeface="Roboto Mono"/>
              </a:rPr>
              <a:t>CURRENT   NAME    CLUSTER   AUTHINFO   NAMESPACE</a:t>
            </a:r>
            <a:endParaRPr sz="2000">
              <a:solidFill>
                <a:srgbClr val="FFFFFF"/>
              </a:solidFill>
              <a:latin typeface="Roboto Mono"/>
              <a:ea typeface="Roboto Mono"/>
              <a:cs typeface="Roboto Mono"/>
              <a:sym typeface="Roboto Mono"/>
            </a:endParaRPr>
          </a:p>
          <a:p>
            <a:pPr indent="0" lvl="0" marL="0" rtl="0" algn="l">
              <a:spcBef>
                <a:spcPts val="1000"/>
              </a:spcBef>
              <a:spcAft>
                <a:spcPts val="0"/>
              </a:spcAft>
              <a:buNone/>
            </a:pPr>
            <a:r>
              <a:rPr lang="en" sz="2000">
                <a:solidFill>
                  <a:srgbClr val="FFFFFF"/>
                </a:solidFill>
                <a:latin typeface="Roboto Mono"/>
                <a:ea typeface="Roboto Mono"/>
                <a:cs typeface="Roboto Mono"/>
                <a:sym typeface="Roboto Mono"/>
              </a:rPr>
              <a:t>*         owner   lab       admin</a:t>
            </a:r>
            <a:endParaRPr sz="2000">
              <a:solidFill>
                <a:srgbClr val="FFFFFF"/>
              </a:solidFill>
              <a:latin typeface="Roboto Mono"/>
              <a:ea typeface="Roboto Mono"/>
              <a:cs typeface="Roboto Mono"/>
              <a:sym typeface="Roboto Mono"/>
            </a:endParaRPr>
          </a:p>
          <a:p>
            <a:pPr indent="0" lvl="0" marL="0" rtl="0" algn="l">
              <a:spcBef>
                <a:spcPts val="1000"/>
              </a:spcBef>
              <a:spcAft>
                <a:spcPts val="1000"/>
              </a:spcAft>
              <a:buNone/>
            </a:pPr>
            <a:r>
              <a:rPr lang="en" sz="2000">
                <a:solidFill>
                  <a:schemeClr val="lt1"/>
                </a:solidFill>
                <a:latin typeface="Roboto Mono"/>
                <a:ea typeface="Roboto Mono"/>
                <a:cs typeface="Roboto Mono"/>
                <a:sym typeface="Roboto Mono"/>
              </a:rPr>
              <a:t> </a:t>
            </a:r>
            <a:r>
              <a:rPr lang="en" sz="2000">
                <a:solidFill>
                  <a:schemeClr val="lt1"/>
                </a:solidFill>
                <a:latin typeface="Roboto Mono"/>
                <a:ea typeface="Roboto Mono"/>
                <a:cs typeface="Roboto Mono"/>
                <a:sym typeface="Roboto Mono"/>
              </a:rPr>
              <a:t>         dev     prod      john</a:t>
            </a:r>
            <a:endParaRPr sz="2000">
              <a:solidFill>
                <a:srgbClr val="FFFFFF"/>
              </a:solidFill>
              <a:latin typeface="Roboto Mono"/>
              <a:ea typeface="Roboto Mono"/>
              <a:cs typeface="Roboto Mono"/>
              <a:sym typeface="Roboto Mono"/>
            </a:endParaRPr>
          </a:p>
        </p:txBody>
      </p:sp>
      <p:sp>
        <p:nvSpPr>
          <p:cNvPr id="817" name="Google Shape;817;p53"/>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Contexts</a:t>
            </a:r>
            <a:endParaRPr/>
          </a:p>
        </p:txBody>
      </p:sp>
      <p:sp>
        <p:nvSpPr>
          <p:cNvPr id="818" name="Google Shape;818;p5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Combine an </a:t>
            </a:r>
            <a:r>
              <a:rPr b="1" lang="en"/>
              <a:t>authentication</a:t>
            </a:r>
            <a:r>
              <a:rPr lang="en"/>
              <a:t> definition with a </a:t>
            </a:r>
            <a:r>
              <a:rPr b="1" lang="en"/>
              <a:t>cluster</a:t>
            </a:r>
            <a:r>
              <a:rPr lang="en"/>
              <a:t> definition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5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24" name="Google Shape;824;p54"/>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Kubeconfigs...</a:t>
            </a:r>
            <a:endParaRPr/>
          </a:p>
        </p:txBody>
      </p:sp>
      <p:sp>
        <p:nvSpPr>
          <p:cNvPr id="825" name="Google Shape;825;p5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26" name="Google Shape;826;p5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
        <p:nvSpPr>
          <p:cNvPr id="827" name="Google Shape;827;p5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28" name="Google Shape;828;p54"/>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p>
            <a:pPr indent="-368300" lvl="0" marL="457200" rtl="0" algn="l">
              <a:spcBef>
                <a:spcPts val="1000"/>
              </a:spcBef>
              <a:spcAft>
                <a:spcPts val="0"/>
              </a:spcAft>
              <a:buSzPts val="2200"/>
              <a:buChar char="●"/>
            </a:pPr>
            <a:r>
              <a:rPr lang="en" sz="2200"/>
              <a:t>contain...</a:t>
            </a:r>
            <a:endParaRPr sz="2200"/>
          </a:p>
          <a:p>
            <a:pPr indent="-368300" lvl="1" marL="914400" rtl="0" algn="l">
              <a:spcBef>
                <a:spcPts val="0"/>
              </a:spcBef>
              <a:spcAft>
                <a:spcPts val="0"/>
              </a:spcAft>
              <a:buSzPts val="2200"/>
              <a:buChar char="○"/>
            </a:pPr>
            <a:r>
              <a:rPr b="1" lang="en" sz="2200"/>
              <a:t>Authentication</a:t>
            </a:r>
            <a:r>
              <a:rPr lang="en" sz="2200"/>
              <a:t> Definitions</a:t>
            </a:r>
            <a:endParaRPr sz="2200"/>
          </a:p>
          <a:p>
            <a:pPr indent="-368300" lvl="1" marL="914400" rtl="0" algn="l">
              <a:spcBef>
                <a:spcPts val="0"/>
              </a:spcBef>
              <a:spcAft>
                <a:spcPts val="0"/>
              </a:spcAft>
              <a:buSzPts val="2200"/>
              <a:buChar char="○"/>
            </a:pPr>
            <a:r>
              <a:rPr b="1" lang="en" sz="2200"/>
              <a:t>Cluster</a:t>
            </a:r>
            <a:r>
              <a:rPr lang="en" sz="2200"/>
              <a:t> Definitions</a:t>
            </a:r>
            <a:endParaRPr sz="2200"/>
          </a:p>
          <a:p>
            <a:pPr indent="-368300" lvl="1" marL="914400" rtl="0" algn="l">
              <a:spcBef>
                <a:spcPts val="0"/>
              </a:spcBef>
              <a:spcAft>
                <a:spcPts val="0"/>
              </a:spcAft>
              <a:buSzPts val="2200"/>
              <a:buChar char="○"/>
            </a:pPr>
            <a:r>
              <a:rPr b="1" lang="en" sz="2200"/>
              <a:t>Contexts</a:t>
            </a:r>
            <a:r>
              <a:rPr lang="en" sz="2200"/>
              <a:t>, or associations of </a:t>
            </a:r>
            <a:r>
              <a:rPr b="1" lang="en" sz="2200"/>
              <a:t>authentication</a:t>
            </a:r>
            <a:r>
              <a:rPr lang="en" sz="2200"/>
              <a:t> definitions to </a:t>
            </a:r>
            <a:r>
              <a:rPr b="1" lang="en" sz="2200"/>
              <a:t>cluster</a:t>
            </a:r>
            <a:r>
              <a:rPr lang="en" sz="2200"/>
              <a:t> definitions</a:t>
            </a:r>
            <a:endParaRPr sz="2200"/>
          </a:p>
          <a:p>
            <a:pPr indent="-368300" lvl="0" marL="457200" rtl="0" algn="l">
              <a:spcBef>
                <a:spcPts val="0"/>
              </a:spcBef>
              <a:spcAft>
                <a:spcPts val="0"/>
              </a:spcAft>
              <a:buSzPts val="2200"/>
              <a:buChar char="●"/>
            </a:pPr>
            <a:r>
              <a:rPr lang="en" sz="2200"/>
              <a:t>are commonly used by </a:t>
            </a:r>
            <a:r>
              <a:rPr b="1" lang="en" sz="2200"/>
              <a:t>users</a:t>
            </a:r>
            <a:r>
              <a:rPr lang="en" sz="2200"/>
              <a:t> interacting with a cluster</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34" name="Google Shape;834;p5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835" name="Google Shape;835;p55"/>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sz="4600"/>
              <a:t>Restricting Access to Resources</a:t>
            </a:r>
            <a:endParaRPr sz="4600"/>
          </a:p>
        </p:txBody>
      </p:sp>
      <p:sp>
        <p:nvSpPr>
          <p:cNvPr id="836" name="Google Shape;836;p55"/>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5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Securing the API</a:t>
            </a:r>
            <a:endParaRPr/>
          </a:p>
        </p:txBody>
      </p:sp>
      <p:sp>
        <p:nvSpPr>
          <p:cNvPr id="842" name="Google Shape;842;p5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43" name="Google Shape;843;p56"/>
          <p:cNvPicPr preferRelativeResize="0"/>
          <p:nvPr/>
        </p:nvPicPr>
        <p:blipFill>
          <a:blip r:embed="rId3">
            <a:alphaModFix/>
          </a:blip>
          <a:stretch>
            <a:fillRect/>
          </a:stretch>
        </p:blipFill>
        <p:spPr>
          <a:xfrm>
            <a:off x="1405488" y="1584593"/>
            <a:ext cx="9381025" cy="3688800"/>
          </a:xfrm>
          <a:prstGeom prst="rect">
            <a:avLst/>
          </a:prstGeom>
          <a:noFill/>
          <a:ln>
            <a:noFill/>
          </a:ln>
        </p:spPr>
      </p:pic>
      <p:sp>
        <p:nvSpPr>
          <p:cNvPr id="844" name="Google Shape;844;p56"/>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a:t>https://learning.oreilly.com/library/view/kubernetes-in-action/9781617293726/kindle_split_024.html</a:t>
            </a:r>
            <a:endParaRPr/>
          </a:p>
        </p:txBody>
      </p:sp>
      <p:sp>
        <p:nvSpPr>
          <p:cNvPr id="845" name="Google Shape;845;p56"/>
          <p:cNvSpPr txBox="1"/>
          <p:nvPr/>
        </p:nvSpPr>
        <p:spPr>
          <a:xfrm>
            <a:off x="813675" y="974225"/>
            <a:ext cx="975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ed Hat Display"/>
                <a:ea typeface="Red Hat Display"/>
                <a:cs typeface="Red Hat Display"/>
                <a:sym typeface="Red Hat Display"/>
              </a:rPr>
              <a:t>Namespaces are your logical boundaries</a:t>
            </a:r>
            <a:endParaRPr sz="2100">
              <a:latin typeface="Red Hat Display"/>
              <a:ea typeface="Red Hat Display"/>
              <a:cs typeface="Red Hat Display"/>
              <a:sym typeface="Red Hat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5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Securing the API</a:t>
            </a:r>
            <a:endParaRPr/>
          </a:p>
        </p:txBody>
      </p:sp>
      <p:sp>
        <p:nvSpPr>
          <p:cNvPr id="851" name="Google Shape;851;p5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Kubernetes API Actions and HTTP Methods</a:t>
            </a:r>
            <a:endParaRPr/>
          </a:p>
        </p:txBody>
      </p:sp>
      <p:sp>
        <p:nvSpPr>
          <p:cNvPr id="852" name="Google Shape;852;p5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53" name="Google Shape;853;p5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lang="en"/>
              <a:t>The possible actions an identity can perform are documented</a:t>
            </a:r>
            <a:endParaRPr/>
          </a:p>
          <a:p>
            <a:pPr indent="0" lvl="0" marL="0" rtl="0" algn="ctr">
              <a:lnSpc>
                <a:spcPct val="100000"/>
              </a:lnSpc>
              <a:spcBef>
                <a:spcPts val="500"/>
              </a:spcBef>
              <a:spcAft>
                <a:spcPts val="500"/>
              </a:spcAft>
              <a:buNone/>
            </a:pPr>
            <a:r>
              <a:rPr lang="en"/>
              <a:t>How do we know if an identity can perform these action?</a:t>
            </a:r>
            <a:endParaRPr/>
          </a:p>
        </p:txBody>
      </p:sp>
      <p:sp>
        <p:nvSpPr>
          <p:cNvPr id="854" name="Google Shape;854;p5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graphicFrame>
        <p:nvGraphicFramePr>
          <p:cNvPr id="855" name="Google Shape;855;p57"/>
          <p:cNvGraphicFramePr/>
          <p:nvPr/>
        </p:nvGraphicFramePr>
        <p:xfrm>
          <a:off x="952500" y="2683750"/>
          <a:ext cx="3000000" cy="3000000"/>
        </p:xfrm>
        <a:graphic>
          <a:graphicData uri="http://schemas.openxmlformats.org/drawingml/2006/table">
            <a:tbl>
              <a:tblPr>
                <a:noFill/>
                <a:tableStyleId>{C161C8C3-181F-472C-928E-46552FAE9DC1}</a:tableStyleId>
              </a:tblPr>
              <a:tblGrid>
                <a:gridCol w="5143500"/>
                <a:gridCol w="5143500"/>
              </a:tblGrid>
              <a:tr h="381000">
                <a:tc>
                  <a:txBody>
                    <a:bodyPr/>
                    <a:lstStyle/>
                    <a:p>
                      <a:pPr indent="0" lvl="0" marL="0" rtl="0" algn="l">
                        <a:spcBef>
                          <a:spcPts val="0"/>
                        </a:spcBef>
                        <a:spcAft>
                          <a:spcPts val="0"/>
                        </a:spcAft>
                        <a:buNone/>
                      </a:pPr>
                      <a:r>
                        <a:rPr lang="en" sz="1800"/>
                        <a:t>get</a:t>
                      </a:r>
                      <a:endParaRPr sz="1800"/>
                    </a:p>
                  </a:txBody>
                  <a:tcPr marT="91425" marB="91425" marR="91425" marL="91425"/>
                </a:tc>
                <a:tc>
                  <a:txBody>
                    <a:bodyPr/>
                    <a:lstStyle/>
                    <a:p>
                      <a:pPr indent="0" lvl="0" marL="0" rtl="0" algn="l">
                        <a:spcBef>
                          <a:spcPts val="0"/>
                        </a:spcBef>
                        <a:spcAft>
                          <a:spcPts val="0"/>
                        </a:spcAft>
                        <a:buNone/>
                      </a:pPr>
                      <a:r>
                        <a:rPr lang="en" sz="1800"/>
                        <a:t>GET</a:t>
                      </a:r>
                      <a:endParaRPr sz="1800"/>
                    </a:p>
                  </a:txBody>
                  <a:tcPr marT="91425" marB="91425" marR="91425" marL="91425"/>
                </a:tc>
              </a:tr>
              <a:tr h="381000">
                <a:tc>
                  <a:txBody>
                    <a:bodyPr/>
                    <a:lstStyle/>
                    <a:p>
                      <a:pPr indent="0" lvl="0" marL="0" rtl="0" algn="l">
                        <a:spcBef>
                          <a:spcPts val="0"/>
                        </a:spcBef>
                        <a:spcAft>
                          <a:spcPts val="0"/>
                        </a:spcAft>
                        <a:buNone/>
                      </a:pPr>
                      <a:r>
                        <a:rPr lang="en" sz="1800"/>
                        <a:t>list</a:t>
                      </a:r>
                      <a:endParaRPr sz="1800"/>
                    </a:p>
                  </a:txBody>
                  <a:tcPr marT="91425" marB="91425" marR="91425" marL="91425"/>
                </a:tc>
                <a:tc>
                  <a:txBody>
                    <a:bodyPr/>
                    <a:lstStyle/>
                    <a:p>
                      <a:pPr indent="0" lvl="0" marL="0" rtl="0" algn="l">
                        <a:spcBef>
                          <a:spcPts val="0"/>
                        </a:spcBef>
                        <a:spcAft>
                          <a:spcPts val="0"/>
                        </a:spcAft>
                        <a:buNone/>
                      </a:pPr>
                      <a:r>
                        <a:rPr lang="en" sz="1800"/>
                        <a:t>GET</a:t>
                      </a:r>
                      <a:endParaRPr sz="1800"/>
                    </a:p>
                  </a:txBody>
                  <a:tcPr marT="91425" marB="91425" marR="91425" marL="91425"/>
                </a:tc>
              </a:tr>
              <a:tr h="381000">
                <a:tc>
                  <a:txBody>
                    <a:bodyPr/>
                    <a:lstStyle/>
                    <a:p>
                      <a:pPr indent="0" lvl="0" marL="0" rtl="0" algn="l">
                        <a:spcBef>
                          <a:spcPts val="0"/>
                        </a:spcBef>
                        <a:spcAft>
                          <a:spcPts val="0"/>
                        </a:spcAft>
                        <a:buNone/>
                      </a:pPr>
                      <a:r>
                        <a:rPr lang="en" sz="1800"/>
                        <a:t>watch</a:t>
                      </a:r>
                      <a:endParaRPr sz="1800"/>
                    </a:p>
                  </a:txBody>
                  <a:tcPr marT="91425" marB="91425" marR="91425" marL="91425"/>
                </a:tc>
                <a:tc>
                  <a:txBody>
                    <a:bodyPr/>
                    <a:lstStyle/>
                    <a:p>
                      <a:pPr indent="0" lvl="0" marL="0" rtl="0" algn="l">
                        <a:spcBef>
                          <a:spcPts val="0"/>
                        </a:spcBef>
                        <a:spcAft>
                          <a:spcPts val="0"/>
                        </a:spcAft>
                        <a:buNone/>
                      </a:pPr>
                      <a:r>
                        <a:rPr lang="en" sz="1800"/>
                        <a:t>GET</a:t>
                      </a:r>
                      <a:endParaRPr sz="1800"/>
                    </a:p>
                  </a:txBody>
                  <a:tcPr marT="91425" marB="91425" marR="91425" marL="91425"/>
                </a:tc>
              </a:tr>
              <a:tr h="381000">
                <a:tc>
                  <a:txBody>
                    <a:bodyPr/>
                    <a:lstStyle/>
                    <a:p>
                      <a:pPr indent="0" lvl="0" marL="0" rtl="0" algn="l">
                        <a:spcBef>
                          <a:spcPts val="0"/>
                        </a:spcBef>
                        <a:spcAft>
                          <a:spcPts val="0"/>
                        </a:spcAft>
                        <a:buNone/>
                      </a:pPr>
                      <a:r>
                        <a:rPr lang="en" sz="1800"/>
                        <a:t>create</a:t>
                      </a:r>
                      <a:endParaRPr sz="1800"/>
                    </a:p>
                  </a:txBody>
                  <a:tcPr marT="91425" marB="91425" marR="91425" marL="91425"/>
                </a:tc>
                <a:tc>
                  <a:txBody>
                    <a:bodyPr/>
                    <a:lstStyle/>
                    <a:p>
                      <a:pPr indent="0" lvl="0" marL="0" rtl="0" algn="l">
                        <a:spcBef>
                          <a:spcPts val="0"/>
                        </a:spcBef>
                        <a:spcAft>
                          <a:spcPts val="0"/>
                        </a:spcAft>
                        <a:buNone/>
                      </a:pPr>
                      <a:r>
                        <a:rPr lang="en" sz="1800"/>
                        <a:t>POST</a:t>
                      </a:r>
                      <a:endParaRPr sz="1800"/>
                    </a:p>
                  </a:txBody>
                  <a:tcPr marT="91425" marB="91425" marR="91425" marL="91425"/>
                </a:tc>
              </a:tr>
              <a:tr h="381000">
                <a:tc>
                  <a:txBody>
                    <a:bodyPr/>
                    <a:lstStyle/>
                    <a:p>
                      <a:pPr indent="0" lvl="0" marL="0" rtl="0" algn="l">
                        <a:spcBef>
                          <a:spcPts val="0"/>
                        </a:spcBef>
                        <a:spcAft>
                          <a:spcPts val="0"/>
                        </a:spcAft>
                        <a:buNone/>
                      </a:pPr>
                      <a:r>
                        <a:rPr lang="en" sz="1800"/>
                        <a:t>update</a:t>
                      </a:r>
                      <a:endParaRPr sz="1800"/>
                    </a:p>
                  </a:txBody>
                  <a:tcPr marT="91425" marB="91425" marR="91425" marL="91425"/>
                </a:tc>
                <a:tc>
                  <a:txBody>
                    <a:bodyPr/>
                    <a:lstStyle/>
                    <a:p>
                      <a:pPr indent="0" lvl="0" marL="0" rtl="0" algn="l">
                        <a:spcBef>
                          <a:spcPts val="0"/>
                        </a:spcBef>
                        <a:spcAft>
                          <a:spcPts val="0"/>
                        </a:spcAft>
                        <a:buNone/>
                      </a:pPr>
                      <a:r>
                        <a:rPr lang="en" sz="1800"/>
                        <a:t>PUT</a:t>
                      </a:r>
                      <a:endParaRPr sz="1800"/>
                    </a:p>
                  </a:txBody>
                  <a:tcPr marT="91425" marB="91425" marR="91425" marL="91425"/>
                </a:tc>
              </a:tr>
              <a:tr h="381000">
                <a:tc>
                  <a:txBody>
                    <a:bodyPr/>
                    <a:lstStyle/>
                    <a:p>
                      <a:pPr indent="0" lvl="0" marL="0" rtl="0" algn="l">
                        <a:spcBef>
                          <a:spcPts val="0"/>
                        </a:spcBef>
                        <a:spcAft>
                          <a:spcPts val="0"/>
                        </a:spcAft>
                        <a:buNone/>
                      </a:pPr>
                      <a:r>
                        <a:rPr lang="en" sz="1800"/>
                        <a:t>patch</a:t>
                      </a:r>
                      <a:endParaRPr sz="1800"/>
                    </a:p>
                  </a:txBody>
                  <a:tcPr marT="91425" marB="91425" marR="91425" marL="91425"/>
                </a:tc>
                <a:tc>
                  <a:txBody>
                    <a:bodyPr/>
                    <a:lstStyle/>
                    <a:p>
                      <a:pPr indent="0" lvl="0" marL="0" rtl="0" algn="l">
                        <a:spcBef>
                          <a:spcPts val="0"/>
                        </a:spcBef>
                        <a:spcAft>
                          <a:spcPts val="0"/>
                        </a:spcAft>
                        <a:buNone/>
                      </a:pPr>
                      <a:r>
                        <a:rPr lang="en" sz="1800"/>
                        <a:t>PATCH</a:t>
                      </a:r>
                      <a:endParaRPr sz="1800"/>
                    </a:p>
                  </a:txBody>
                  <a:tcPr marT="91425" marB="91425" marR="91425" marL="91425"/>
                </a:tc>
              </a:tr>
              <a:tr h="381000">
                <a:tc>
                  <a:txBody>
                    <a:bodyPr/>
                    <a:lstStyle/>
                    <a:p>
                      <a:pPr indent="0" lvl="0" marL="0" rtl="0" algn="l">
                        <a:spcBef>
                          <a:spcPts val="0"/>
                        </a:spcBef>
                        <a:spcAft>
                          <a:spcPts val="0"/>
                        </a:spcAft>
                        <a:buNone/>
                      </a:pPr>
                      <a:r>
                        <a:rPr lang="en" sz="1800"/>
                        <a:t>delete</a:t>
                      </a:r>
                      <a:endParaRPr sz="1800"/>
                    </a:p>
                  </a:txBody>
                  <a:tcPr marT="91425" marB="91425" marR="91425" marL="91425"/>
                </a:tc>
                <a:tc>
                  <a:txBody>
                    <a:bodyPr/>
                    <a:lstStyle/>
                    <a:p>
                      <a:pPr indent="0" lvl="0" marL="0" rtl="0" algn="l">
                        <a:spcBef>
                          <a:spcPts val="0"/>
                        </a:spcBef>
                        <a:spcAft>
                          <a:spcPts val="0"/>
                        </a:spcAft>
                        <a:buNone/>
                      </a:pPr>
                      <a:r>
                        <a:rPr lang="en" sz="1800"/>
                        <a:t>DELETE</a:t>
                      </a:r>
                      <a:endParaRPr sz="1800"/>
                    </a:p>
                  </a:txBody>
                  <a:tcPr marT="91425" marB="91425" marR="91425" marL="91425"/>
                </a:tc>
              </a:tr>
              <a:tr h="381000">
                <a:tc>
                  <a:txBody>
                    <a:bodyPr/>
                    <a:lstStyle/>
                    <a:p>
                      <a:pPr indent="0" lvl="0" marL="0" rtl="0" algn="l">
                        <a:spcBef>
                          <a:spcPts val="0"/>
                        </a:spcBef>
                        <a:spcAft>
                          <a:spcPts val="0"/>
                        </a:spcAft>
                        <a:buNone/>
                      </a:pPr>
                      <a:r>
                        <a:rPr lang="en" sz="1800"/>
                        <a:t>deletecollection</a:t>
                      </a:r>
                      <a:endParaRPr sz="1800"/>
                    </a:p>
                  </a:txBody>
                  <a:tcPr marT="91425" marB="91425" marR="91425" marL="91425"/>
                </a:tc>
                <a:tc>
                  <a:txBody>
                    <a:bodyPr/>
                    <a:lstStyle/>
                    <a:p>
                      <a:pPr indent="0" lvl="0" marL="0" rtl="0" algn="l">
                        <a:spcBef>
                          <a:spcPts val="0"/>
                        </a:spcBef>
                        <a:spcAft>
                          <a:spcPts val="0"/>
                        </a:spcAft>
                        <a:buNone/>
                      </a:pPr>
                      <a:r>
                        <a:rPr lang="en" sz="1800"/>
                        <a:t>DELETE</a:t>
                      </a:r>
                      <a:endParaRPr sz="1800"/>
                    </a:p>
                  </a:txBody>
                  <a:tcPr marT="91425" marB="91425" marR="91425" marL="91425"/>
                </a:tc>
              </a:tr>
            </a:tbl>
          </a:graphicData>
        </a:graphic>
      </p:graphicFrame>
      <p:sp>
        <p:nvSpPr>
          <p:cNvPr id="856" name="Google Shape;856;p57"/>
          <p:cNvSpPr txBox="1"/>
          <p:nvPr>
            <p:ph type="title"/>
          </p:nvPr>
        </p:nvSpPr>
        <p:spPr>
          <a:xfrm>
            <a:off x="885000" y="20709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        Verb (API)                                            HTTP Method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862" name="Google Shape;862;p5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63" name="Google Shape;863;p58"/>
          <p:cNvPicPr preferRelativeResize="0"/>
          <p:nvPr/>
        </p:nvPicPr>
        <p:blipFill rotWithShape="1">
          <a:blip r:embed="rId3">
            <a:alphaModFix/>
          </a:blip>
          <a:srcRect b="-2825" l="-1681" r="-1464" t="-2227"/>
          <a:stretch/>
        </p:blipFill>
        <p:spPr>
          <a:xfrm>
            <a:off x="2026125" y="1465825"/>
            <a:ext cx="8120350" cy="3953175"/>
          </a:xfrm>
          <a:prstGeom prst="rect">
            <a:avLst/>
          </a:prstGeom>
          <a:noFill/>
          <a:ln>
            <a:noFill/>
          </a:ln>
        </p:spPr>
      </p:pic>
      <p:sp>
        <p:nvSpPr>
          <p:cNvPr id="864" name="Google Shape;864;p5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a:t>https://learning.oreilly.com/library/view/kubernetes-in-action/9781617293726/kindle_split_024.html</a:t>
            </a:r>
            <a:endParaRPr/>
          </a:p>
        </p:txBody>
      </p:sp>
      <p:sp>
        <p:nvSpPr>
          <p:cNvPr id="865" name="Google Shape;865;p58"/>
          <p:cNvSpPr txBox="1"/>
          <p:nvPr>
            <p:ph idx="4294967295"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t>RBAC: Defining </a:t>
            </a:r>
            <a:r>
              <a:rPr b="1" lang="en" sz="2800"/>
              <a:t>who</a:t>
            </a:r>
            <a:r>
              <a:rPr lang="en" sz="2800"/>
              <a:t> can do </a:t>
            </a:r>
            <a:r>
              <a:rPr b="1" lang="en" sz="2800"/>
              <a:t>what </a:t>
            </a:r>
            <a:r>
              <a:rPr lang="en" sz="2800"/>
              <a:t>and</a:t>
            </a:r>
            <a:r>
              <a:rPr b="1" lang="en" sz="2800"/>
              <a:t> where</a:t>
            </a:r>
            <a:endParaRPr b="1"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5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871" name="Google Shape;871;p5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72" name="Google Shape;872;p59"/>
          <p:cNvPicPr preferRelativeResize="0"/>
          <p:nvPr/>
        </p:nvPicPr>
        <p:blipFill rotWithShape="1">
          <a:blip r:embed="rId3">
            <a:alphaModFix/>
          </a:blip>
          <a:srcRect b="-3883" l="-1870" r="-2057" t="-4283"/>
          <a:stretch/>
        </p:blipFill>
        <p:spPr>
          <a:xfrm>
            <a:off x="1874175" y="1245950"/>
            <a:ext cx="8439000" cy="4376575"/>
          </a:xfrm>
          <a:prstGeom prst="rect">
            <a:avLst/>
          </a:prstGeom>
          <a:noFill/>
          <a:ln>
            <a:noFill/>
          </a:ln>
        </p:spPr>
      </p:pic>
      <p:sp>
        <p:nvSpPr>
          <p:cNvPr id="873" name="Google Shape;873;p5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a:t>https://learning.oreilly.com/library/view/kubernetes-in-action/9781617293726/kindle_split_024.html</a:t>
            </a:r>
            <a:endParaRPr/>
          </a:p>
        </p:txBody>
      </p:sp>
      <p:sp>
        <p:nvSpPr>
          <p:cNvPr id="874" name="Google Shape;874;p59"/>
          <p:cNvSpPr txBox="1"/>
          <p:nvPr>
            <p:ph idx="4294967295"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t>Role and RoleBinding Scopes</a:t>
            </a:r>
            <a:endParaRPr b="1"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6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880" name="Google Shape;880;p6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81" name="Google Shape;881;p60"/>
          <p:cNvPicPr preferRelativeResize="0"/>
          <p:nvPr/>
        </p:nvPicPr>
        <p:blipFill rotWithShape="1">
          <a:blip r:embed="rId3">
            <a:alphaModFix/>
          </a:blip>
          <a:srcRect b="-2870" l="-2454" r="-1539" t="-3830"/>
          <a:stretch/>
        </p:blipFill>
        <p:spPr>
          <a:xfrm>
            <a:off x="2073575" y="1476300"/>
            <a:ext cx="7956424" cy="3873975"/>
          </a:xfrm>
          <a:prstGeom prst="rect">
            <a:avLst/>
          </a:prstGeom>
          <a:noFill/>
          <a:ln>
            <a:noFill/>
          </a:ln>
        </p:spPr>
      </p:pic>
      <p:sp>
        <p:nvSpPr>
          <p:cNvPr id="882" name="Google Shape;882;p6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a:t>https://learning.oreilly.com/library/view/kubernetes-in-action/9781617293726/kindle_split_024.html</a:t>
            </a:r>
            <a:endParaRPr/>
          </a:p>
        </p:txBody>
      </p:sp>
      <p:sp>
        <p:nvSpPr>
          <p:cNvPr id="883" name="Google Shape;883;p60"/>
          <p:cNvSpPr txBox="1"/>
          <p:nvPr>
            <p:ph idx="4294967295"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t>Ensuring namespaces isolation</a:t>
            </a:r>
            <a:endParaRPr b="1"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3"/>
          <p:cNvSpPr txBox="1"/>
          <p:nvPr>
            <p:ph type="title"/>
          </p:nvPr>
        </p:nvSpPr>
        <p:spPr>
          <a:xfrm>
            <a:off x="2076025" y="1883250"/>
            <a:ext cx="7992000" cy="30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happens when an HTTP request hits the Kubernetes API?</a:t>
            </a:r>
            <a:endParaRPr/>
          </a:p>
        </p:txBody>
      </p:sp>
      <p:sp>
        <p:nvSpPr>
          <p:cNvPr id="714" name="Google Shape;714;p4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rPr lang="en"/>
              <a:t>Securing the API</a:t>
            </a:r>
            <a:endParaRPr/>
          </a:p>
        </p:txBody>
      </p:sp>
      <p:sp>
        <p:nvSpPr>
          <p:cNvPr id="715" name="Google Shape;715;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6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889" name="Google Shape;889;p6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90" name="Google Shape;890;p61"/>
          <p:cNvPicPr preferRelativeResize="0"/>
          <p:nvPr/>
        </p:nvPicPr>
        <p:blipFill rotWithShape="1">
          <a:blip r:embed="rId3">
            <a:alphaModFix/>
          </a:blip>
          <a:srcRect b="-7313" l="-3067" r="-3067" t="-7313"/>
          <a:stretch/>
        </p:blipFill>
        <p:spPr>
          <a:xfrm>
            <a:off x="2073575" y="1476300"/>
            <a:ext cx="7956424" cy="3873975"/>
          </a:xfrm>
          <a:prstGeom prst="rect">
            <a:avLst/>
          </a:prstGeom>
          <a:noFill/>
          <a:ln>
            <a:noFill/>
          </a:ln>
        </p:spPr>
      </p:pic>
      <p:sp>
        <p:nvSpPr>
          <p:cNvPr id="891" name="Google Shape;891;p6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a:t>https://learning.oreilly.com/library/view/kubernetes-in-action/9781617293726/kindle_split_024.html</a:t>
            </a:r>
            <a:endParaRPr/>
          </a:p>
        </p:txBody>
      </p:sp>
      <p:sp>
        <p:nvSpPr>
          <p:cNvPr id="892" name="Google Shape;892;p61"/>
          <p:cNvSpPr txBox="1"/>
          <p:nvPr>
            <p:ph idx="4294967295"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t>Accessing resources in your namespace</a:t>
            </a:r>
            <a:endParaRPr b="1"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6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898" name="Google Shape;898;p6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99" name="Google Shape;899;p62"/>
          <p:cNvPicPr preferRelativeResize="0"/>
          <p:nvPr/>
        </p:nvPicPr>
        <p:blipFill rotWithShape="1">
          <a:blip r:embed="rId3">
            <a:alphaModFix/>
          </a:blip>
          <a:srcRect b="-9059" l="-2621" r="-2642" t="-9059"/>
          <a:stretch/>
        </p:blipFill>
        <p:spPr>
          <a:xfrm>
            <a:off x="2073575" y="1476300"/>
            <a:ext cx="7956424" cy="3873975"/>
          </a:xfrm>
          <a:prstGeom prst="rect">
            <a:avLst/>
          </a:prstGeom>
          <a:noFill/>
          <a:ln>
            <a:noFill/>
          </a:ln>
        </p:spPr>
      </p:pic>
      <p:sp>
        <p:nvSpPr>
          <p:cNvPr id="900" name="Google Shape;900;p6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a:t>https://learning.oreilly.com/library/view/kubernetes-in-action/9781617293726/kindle_split_024.html</a:t>
            </a:r>
            <a:endParaRPr/>
          </a:p>
        </p:txBody>
      </p:sp>
      <p:sp>
        <p:nvSpPr>
          <p:cNvPr id="901" name="Google Shape;901;p62"/>
          <p:cNvSpPr txBox="1"/>
          <p:nvPr>
            <p:ph idx="4294967295"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t>Attempting to access cluster-scoped resources</a:t>
            </a:r>
            <a:endParaRPr b="1"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6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907" name="Google Shape;907;p6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08" name="Google Shape;908;p63"/>
          <p:cNvPicPr preferRelativeResize="0"/>
          <p:nvPr/>
        </p:nvPicPr>
        <p:blipFill rotWithShape="1">
          <a:blip r:embed="rId3">
            <a:alphaModFix/>
          </a:blip>
          <a:srcRect b="-13696" l="-2334" r="-2334" t="-13708"/>
          <a:stretch/>
        </p:blipFill>
        <p:spPr>
          <a:xfrm>
            <a:off x="2073575" y="1476300"/>
            <a:ext cx="7956424" cy="3873975"/>
          </a:xfrm>
          <a:prstGeom prst="rect">
            <a:avLst/>
          </a:prstGeom>
          <a:noFill/>
          <a:ln>
            <a:noFill/>
          </a:ln>
        </p:spPr>
      </p:pic>
      <p:sp>
        <p:nvSpPr>
          <p:cNvPr id="909" name="Google Shape;909;p6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a:t>https://learning.oreilly.com/library/view/kubernetes-in-action/9781617293726/kindle_split_024.html</a:t>
            </a:r>
            <a:endParaRPr/>
          </a:p>
        </p:txBody>
      </p:sp>
      <p:sp>
        <p:nvSpPr>
          <p:cNvPr id="910" name="Google Shape;910;p63"/>
          <p:cNvSpPr txBox="1"/>
          <p:nvPr>
            <p:ph idx="4294967295"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t>Successfully accessing cluster-scoped resources</a:t>
            </a:r>
            <a:endParaRPr b="1"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6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916" name="Google Shape;916;p6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17" name="Google Shape;917;p64"/>
          <p:cNvPicPr preferRelativeResize="0"/>
          <p:nvPr/>
        </p:nvPicPr>
        <p:blipFill rotWithShape="1">
          <a:blip r:embed="rId3">
            <a:alphaModFix/>
          </a:blip>
          <a:srcRect b="-2910" l="-5066" r="-5066" t="-2910"/>
          <a:stretch/>
        </p:blipFill>
        <p:spPr>
          <a:xfrm>
            <a:off x="2073575" y="1476300"/>
            <a:ext cx="7956424" cy="3873975"/>
          </a:xfrm>
          <a:prstGeom prst="rect">
            <a:avLst/>
          </a:prstGeom>
          <a:noFill/>
          <a:ln>
            <a:noFill/>
          </a:ln>
        </p:spPr>
      </p:pic>
      <p:sp>
        <p:nvSpPr>
          <p:cNvPr id="918" name="Google Shape;918;p64"/>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a:t>https://learning.oreilly.com/library/view/kubernetes-in-action/9781617293726/kindle_split_024.html</a:t>
            </a:r>
            <a:endParaRPr/>
          </a:p>
        </p:txBody>
      </p:sp>
      <p:sp>
        <p:nvSpPr>
          <p:cNvPr id="919" name="Google Shape;919;p64"/>
          <p:cNvSpPr txBox="1"/>
          <p:nvPr>
            <p:ph idx="4294967295"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t>Successfully accessing cluster-scoped resources</a:t>
            </a:r>
            <a:endParaRPr b="1"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Securing the API</a:t>
            </a:r>
            <a:endParaRPr/>
          </a:p>
        </p:txBody>
      </p:sp>
      <p:sp>
        <p:nvSpPr>
          <p:cNvPr id="925" name="Google Shape;925;p6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Key Takeaways</a:t>
            </a:r>
            <a:endParaRPr/>
          </a:p>
        </p:txBody>
      </p:sp>
      <p:sp>
        <p:nvSpPr>
          <p:cNvPr id="926" name="Google Shape;926;p6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27" name="Google Shape;927;p65"/>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28" name="Google Shape;928;p65"/>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p>
            <a:pPr indent="-330200" lvl="0" marL="457200" rtl="0" algn="l">
              <a:lnSpc>
                <a:spcPct val="100000"/>
              </a:lnSpc>
              <a:spcBef>
                <a:spcPts val="0"/>
              </a:spcBef>
              <a:spcAft>
                <a:spcPts val="0"/>
              </a:spcAft>
              <a:buSzPts val="1600"/>
              <a:buChar char="▸"/>
            </a:pPr>
            <a:r>
              <a:rPr lang="en" sz="1600"/>
              <a:t>Each HTTP request goes through various filters and if they pass additional context is added or if they fail a proper status is returned.</a:t>
            </a:r>
            <a:endParaRPr sz="1600"/>
          </a:p>
          <a:p>
            <a:pPr indent="-330200" lvl="0" marL="457200" rtl="0" algn="l">
              <a:lnSpc>
                <a:spcPct val="100000"/>
              </a:lnSpc>
              <a:spcBef>
                <a:spcPts val="0"/>
              </a:spcBef>
              <a:spcAft>
                <a:spcPts val="0"/>
              </a:spcAft>
              <a:buSzPts val="1600"/>
              <a:buChar char="▸"/>
            </a:pPr>
            <a:r>
              <a:rPr lang="en" sz="1600"/>
              <a:t>Your kubeconfig can be used to access multiple clusters at once using what is known as a context and certain access based on the context is given.</a:t>
            </a:r>
            <a:endParaRPr sz="1600"/>
          </a:p>
          <a:p>
            <a:pPr indent="-330200" lvl="0" marL="457200" rtl="0" algn="l">
              <a:lnSpc>
                <a:spcPct val="100000"/>
              </a:lnSpc>
              <a:spcBef>
                <a:spcPts val="0"/>
              </a:spcBef>
              <a:spcAft>
                <a:spcPts val="0"/>
              </a:spcAft>
              <a:buSzPts val="1600"/>
              <a:buChar char="▸"/>
            </a:pPr>
            <a:r>
              <a:rPr lang="en" sz="1600"/>
              <a:t>Pods run under the default ServiceAccount, which is created for each namespace automatically, unless changed.</a:t>
            </a:r>
            <a:endParaRPr sz="1600"/>
          </a:p>
          <a:p>
            <a:pPr indent="-330200" lvl="0" marL="457200" rtl="0" algn="l">
              <a:lnSpc>
                <a:spcPct val="100000"/>
              </a:lnSpc>
              <a:spcBef>
                <a:spcPts val="0"/>
              </a:spcBef>
              <a:spcAft>
                <a:spcPts val="0"/>
              </a:spcAft>
              <a:buSzPts val="1600"/>
              <a:buChar char="▸"/>
            </a:pPr>
            <a:r>
              <a:rPr lang="en" sz="1600"/>
              <a:t>Roles and ClusterRoles define what actions can be performed on which resources.</a:t>
            </a:r>
            <a:endParaRPr sz="1600"/>
          </a:p>
          <a:p>
            <a:pPr indent="-330200" lvl="0" marL="457200" rtl="0" algn="l">
              <a:lnSpc>
                <a:spcPct val="100000"/>
              </a:lnSpc>
              <a:spcBef>
                <a:spcPts val="0"/>
              </a:spcBef>
              <a:spcAft>
                <a:spcPts val="0"/>
              </a:spcAft>
              <a:buSzPts val="1600"/>
              <a:buChar char="▸"/>
            </a:pPr>
            <a:r>
              <a:rPr lang="en" sz="1600"/>
              <a:t>RoleBindings and ClusterRoleBindings bind Roles and ClusterRoles to users, groups, and ServiceAccounts.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66"/>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34" name="Google Shape;934;p66"/>
          <p:cNvSpPr txBox="1"/>
          <p:nvPr>
            <p:ph type="title"/>
          </p:nvPr>
        </p:nvSpPr>
        <p:spPr>
          <a:xfrm>
            <a:off x="2083875" y="1743625"/>
            <a:ext cx="75333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Questions?</a:t>
            </a:r>
            <a:endParaRPr/>
          </a:p>
        </p:txBody>
      </p:sp>
      <p:sp>
        <p:nvSpPr>
          <p:cNvPr id="935" name="Google Shape;935;p6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936" name="Google Shape;936;p66"/>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37" name="Google Shape;937;p66"/>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Securing the API</a:t>
            </a:r>
            <a:endParaRPr/>
          </a:p>
        </p:txBody>
      </p:sp>
      <p:sp>
        <p:nvSpPr>
          <p:cNvPr id="721" name="Google Shape;721;p44"/>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High Level Workflow</a:t>
            </a:r>
            <a:endParaRPr/>
          </a:p>
        </p:txBody>
      </p:sp>
      <p:sp>
        <p:nvSpPr>
          <p:cNvPr id="722" name="Google Shape;722;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3" name="Google Shape;723;p44"/>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24" name="Google Shape;724;p44"/>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en" sz="2400"/>
              <a:t>HTTP request is processed by a chain of filters</a:t>
            </a:r>
            <a:endParaRPr sz="2400"/>
          </a:p>
          <a:p>
            <a:pPr indent="-381000" lvl="0" marL="457200" rtl="0" algn="l">
              <a:spcBef>
                <a:spcPts val="0"/>
              </a:spcBef>
              <a:spcAft>
                <a:spcPts val="0"/>
              </a:spcAft>
              <a:buSzPts val="2400"/>
              <a:buChar char="▸"/>
            </a:pPr>
            <a:r>
              <a:rPr lang="en" sz="2400"/>
              <a:t>Depending on the HTTP path the request is routed to an appropriate handler</a:t>
            </a:r>
            <a:endParaRPr sz="2400"/>
          </a:p>
          <a:p>
            <a:pPr indent="-381000" lvl="0" marL="457200" rtl="0" algn="l">
              <a:spcBef>
                <a:spcPts val="0"/>
              </a:spcBef>
              <a:spcAft>
                <a:spcPts val="0"/>
              </a:spcAft>
              <a:buSzPts val="2400"/>
              <a:buChar char="▸"/>
            </a:pPr>
            <a:r>
              <a:rPr lang="en" sz="2400"/>
              <a:t>The handler takes the request as well as context and retrieves as well as delivers object from etcd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Securing the API</a:t>
            </a:r>
            <a:endParaRPr/>
          </a:p>
        </p:txBody>
      </p:sp>
      <p:sp>
        <p:nvSpPr>
          <p:cNvPr id="730" name="Google Shape;730;p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31" name="Google Shape;731;p45"/>
          <p:cNvPicPr preferRelativeResize="0"/>
          <p:nvPr/>
        </p:nvPicPr>
        <p:blipFill rotWithShape="1">
          <a:blip r:embed="rId3">
            <a:alphaModFix/>
          </a:blip>
          <a:srcRect b="-38471" l="-1749" r="-1749" t="-38488"/>
          <a:stretch/>
        </p:blipFill>
        <p:spPr>
          <a:xfrm>
            <a:off x="1405488" y="1584593"/>
            <a:ext cx="9381026" cy="3688800"/>
          </a:xfrm>
          <a:prstGeom prst="rect">
            <a:avLst/>
          </a:prstGeom>
          <a:noFill/>
          <a:ln>
            <a:noFill/>
          </a:ln>
        </p:spPr>
      </p:pic>
      <p:sp>
        <p:nvSpPr>
          <p:cNvPr id="732" name="Google Shape;732;p45"/>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Securing the API</a:t>
            </a:r>
            <a:endParaRPr/>
          </a:p>
        </p:txBody>
      </p:sp>
      <p:sp>
        <p:nvSpPr>
          <p:cNvPr id="738" name="Google Shape;738;p4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API HTTP handler and authn+authz</a:t>
            </a:r>
            <a:endParaRPr/>
          </a:p>
        </p:txBody>
      </p:sp>
      <p:sp>
        <p:nvSpPr>
          <p:cNvPr id="739" name="Google Shape;739;p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0" name="Google Shape;740;p4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https://github.com/kubernetes/apiserver/blob/master/pkg/server/config.go#L722-L771</a:t>
            </a:r>
            <a:endParaRPr/>
          </a:p>
          <a:p>
            <a:pPr indent="0" lvl="0" marL="0" rtl="0" algn="l">
              <a:spcBef>
                <a:spcPts val="0"/>
              </a:spcBef>
              <a:spcAft>
                <a:spcPts val="0"/>
              </a:spcAft>
              <a:buNone/>
            </a:pPr>
            <a:r>
              <a:rPr lang="en"/>
              <a:t>https://kubernetes.io/docs/reference/access-authn-authz/</a:t>
            </a:r>
            <a:endParaRPr/>
          </a:p>
        </p:txBody>
      </p:sp>
      <p:sp>
        <p:nvSpPr>
          <p:cNvPr id="741" name="Google Shape;741;p46"/>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rPr lang="en" sz="2400"/>
              <a:t>Chain of filters that either pass and attach respective information to the context or if filter does not pass return appropriate HTTP response; E.g. 401 for a failed auth</a:t>
            </a:r>
            <a:endParaRPr sz="2400"/>
          </a:p>
        </p:txBody>
      </p:sp>
      <p:sp>
        <p:nvSpPr>
          <p:cNvPr id="742" name="Google Shape;742;p4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pic>
        <p:nvPicPr>
          <p:cNvPr id="743" name="Google Shape;743;p46"/>
          <p:cNvPicPr preferRelativeResize="0"/>
          <p:nvPr/>
        </p:nvPicPr>
        <p:blipFill rotWithShape="1">
          <a:blip r:embed="rId3">
            <a:alphaModFix/>
          </a:blip>
          <a:srcRect b="-38471" l="-1749" r="-1749" t="-38488"/>
          <a:stretch/>
        </p:blipFill>
        <p:spPr>
          <a:xfrm>
            <a:off x="813674" y="3429000"/>
            <a:ext cx="4613627" cy="181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Securing the API</a:t>
            </a:r>
            <a:endParaRPr/>
          </a:p>
        </p:txBody>
      </p:sp>
      <p:sp>
        <p:nvSpPr>
          <p:cNvPr id="749" name="Google Shape;749;p4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Admission, Validation, and Persistence</a:t>
            </a:r>
            <a:endParaRPr/>
          </a:p>
        </p:txBody>
      </p:sp>
      <p:sp>
        <p:nvSpPr>
          <p:cNvPr id="750" name="Google Shape;750;p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1" name="Google Shape;751;p4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https://kubernetes.io/docs/reference/access-authn-authz/admission-controllers/#what-does-each-admission-controller-do</a:t>
            </a:r>
            <a:endParaRPr/>
          </a:p>
        </p:txBody>
      </p:sp>
      <p:sp>
        <p:nvSpPr>
          <p:cNvPr id="752" name="Google Shape;752;p47"/>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2000"/>
              <a:t>Admission</a:t>
            </a:r>
            <a:endParaRPr sz="2000"/>
          </a:p>
          <a:p>
            <a:pPr indent="-342900" lvl="0" marL="457200" rtl="0" algn="l">
              <a:lnSpc>
                <a:spcPct val="100000"/>
              </a:lnSpc>
              <a:spcBef>
                <a:spcPts val="0"/>
              </a:spcBef>
              <a:spcAft>
                <a:spcPts val="0"/>
              </a:spcAft>
              <a:buSzPts val="1800"/>
              <a:buChar char="●"/>
            </a:pPr>
            <a:r>
              <a:rPr lang="en" sz="1800"/>
              <a:t>Mutate, validate, or both; mutate can set image pull policy, validation can verify namespace exists before creating object in respective namespace</a:t>
            </a:r>
            <a:endParaRPr sz="1800"/>
          </a:p>
          <a:p>
            <a:pPr indent="0" lvl="0" marL="0" rtl="0" algn="l">
              <a:lnSpc>
                <a:spcPct val="100000"/>
              </a:lnSpc>
              <a:spcBef>
                <a:spcPts val="0"/>
              </a:spcBef>
              <a:spcAft>
                <a:spcPts val="0"/>
              </a:spcAft>
              <a:buNone/>
            </a:pPr>
            <a:r>
              <a:rPr lang="en" sz="2000"/>
              <a:t>Validation</a:t>
            </a:r>
            <a:endParaRPr sz="2000"/>
          </a:p>
          <a:p>
            <a:pPr indent="-342900" lvl="0" marL="457200" rtl="0" algn="l">
              <a:lnSpc>
                <a:spcPct val="100000"/>
              </a:lnSpc>
              <a:spcBef>
                <a:spcPts val="0"/>
              </a:spcBef>
              <a:spcAft>
                <a:spcPts val="0"/>
              </a:spcAft>
              <a:buSzPts val="1800"/>
              <a:buChar char="●"/>
            </a:pPr>
            <a:r>
              <a:rPr lang="en" sz="1800"/>
              <a:t>Objects are checked to ensure they adhere to validation logic; i.e. string formats are checked to verify only valid DNS-compatible characters are used</a:t>
            </a:r>
            <a:endParaRPr sz="1800"/>
          </a:p>
          <a:p>
            <a:pPr indent="0" lvl="0" marL="0" rtl="0" algn="l">
              <a:lnSpc>
                <a:spcPct val="100000"/>
              </a:lnSpc>
              <a:spcBef>
                <a:spcPts val="0"/>
              </a:spcBef>
              <a:spcAft>
                <a:spcPts val="0"/>
              </a:spcAft>
              <a:buNone/>
            </a:pPr>
            <a:r>
              <a:rPr lang="en" sz="2000"/>
              <a:t>Persistence</a:t>
            </a:r>
            <a:endParaRPr sz="2000"/>
          </a:p>
          <a:p>
            <a:pPr indent="-342900" lvl="0" marL="457200" rtl="0" algn="l">
              <a:lnSpc>
                <a:spcPct val="100000"/>
              </a:lnSpc>
              <a:spcBef>
                <a:spcPts val="0"/>
              </a:spcBef>
              <a:spcAft>
                <a:spcPts val="0"/>
              </a:spcAft>
              <a:buSzPts val="1800"/>
              <a:buChar char="●"/>
            </a:pPr>
            <a:r>
              <a:rPr lang="en" sz="1800"/>
              <a:t>CRUD implementation; optimistic concurrency</a:t>
            </a:r>
            <a:endParaRPr sz="1800"/>
          </a:p>
        </p:txBody>
      </p:sp>
      <p:sp>
        <p:nvSpPr>
          <p:cNvPr id="753" name="Google Shape;753;p4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pic>
        <p:nvPicPr>
          <p:cNvPr id="754" name="Google Shape;754;p47"/>
          <p:cNvPicPr preferRelativeResize="0"/>
          <p:nvPr/>
        </p:nvPicPr>
        <p:blipFill rotWithShape="1">
          <a:blip r:embed="rId3">
            <a:alphaModFix/>
          </a:blip>
          <a:srcRect b="-38471" l="-1749" r="-1749" t="-38488"/>
          <a:stretch/>
        </p:blipFill>
        <p:spPr>
          <a:xfrm>
            <a:off x="813674" y="3429000"/>
            <a:ext cx="4613627" cy="181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760" name="Google Shape;760;p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1" name="Google Shape;761;p48"/>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Users</a:t>
            </a:r>
            <a:endParaRPr/>
          </a:p>
        </p:txBody>
      </p:sp>
      <p:sp>
        <p:nvSpPr>
          <p:cNvPr id="762" name="Google Shape;762;p4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Source:</a:t>
            </a:r>
            <a:endParaRPr/>
          </a:p>
        </p:txBody>
      </p:sp>
      <p:sp>
        <p:nvSpPr>
          <p:cNvPr id="763" name="Google Shape;763;p48"/>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Managed by external systems such as Single Sign-On (SSO) as an example; cannot be created, updated, or deleted via the API server.</a:t>
            </a:r>
            <a:endParaRPr/>
          </a:p>
        </p:txBody>
      </p:sp>
      <p:sp>
        <p:nvSpPr>
          <p:cNvPr id="764" name="Google Shape;764;p48"/>
          <p:cNvSpPr/>
          <p:nvPr/>
        </p:nvSpPr>
        <p:spPr>
          <a:xfrm>
            <a:off x="4100225" y="1441171"/>
            <a:ext cx="92400" cy="298800"/>
          </a:xfrm>
          <a:prstGeom prst="rect">
            <a:avLst/>
          </a:prstGeom>
          <a:solidFill>
            <a:srgbClr val="EE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8"/>
          <p:cNvSpPr/>
          <p:nvPr/>
        </p:nvSpPr>
        <p:spPr>
          <a:xfrm>
            <a:off x="4100225" y="3088627"/>
            <a:ext cx="92400" cy="298800"/>
          </a:xfrm>
          <a:prstGeom prst="rect">
            <a:avLst/>
          </a:prstGeom>
          <a:solidFill>
            <a:srgbClr val="EE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8"/>
          <p:cNvSpPr/>
          <p:nvPr/>
        </p:nvSpPr>
        <p:spPr>
          <a:xfrm>
            <a:off x="4100225" y="4743208"/>
            <a:ext cx="92400" cy="298800"/>
          </a:xfrm>
          <a:prstGeom prst="rect">
            <a:avLst/>
          </a:prstGeom>
          <a:solidFill>
            <a:srgbClr val="EE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8"/>
          <p:cNvSpPr txBox="1"/>
          <p:nvPr>
            <p:ph idx="4" type="subTitle"/>
          </p:nvPr>
        </p:nvSpPr>
        <p:spPr>
          <a:xfrm>
            <a:off x="4467775" y="3088625"/>
            <a:ext cx="4538700" cy="2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Groups</a:t>
            </a:r>
            <a:endParaRPr/>
          </a:p>
        </p:txBody>
      </p:sp>
      <p:sp>
        <p:nvSpPr>
          <p:cNvPr id="768" name="Google Shape;768;p48"/>
          <p:cNvSpPr txBox="1"/>
          <p:nvPr>
            <p:ph idx="3" type="subTitle"/>
          </p:nvPr>
        </p:nvSpPr>
        <p:spPr>
          <a:xfrm>
            <a:off x="4467775" y="3480201"/>
            <a:ext cx="5115600" cy="64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Allow granting permissions to more than one user/service account at once. There are several built-in groups that have special meaning.</a:t>
            </a:r>
            <a:endParaRPr/>
          </a:p>
        </p:txBody>
      </p:sp>
      <p:sp>
        <p:nvSpPr>
          <p:cNvPr id="769" name="Google Shape;769;p48"/>
          <p:cNvSpPr txBox="1"/>
          <p:nvPr>
            <p:ph idx="4" type="subTitle"/>
          </p:nvPr>
        </p:nvSpPr>
        <p:spPr>
          <a:xfrm>
            <a:off x="4467775" y="4743200"/>
            <a:ext cx="4538700" cy="2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Service Accounts</a:t>
            </a:r>
            <a:endParaRPr/>
          </a:p>
        </p:txBody>
      </p:sp>
      <p:sp>
        <p:nvSpPr>
          <p:cNvPr id="770" name="Google Shape;770;p48"/>
          <p:cNvSpPr txBox="1"/>
          <p:nvPr>
            <p:ph idx="3" type="subTitle"/>
          </p:nvPr>
        </p:nvSpPr>
        <p:spPr>
          <a:xfrm>
            <a:off x="4467775" y="5134776"/>
            <a:ext cx="5115600" cy="64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Allow an application/service/daemon running inside of a pod to authenticate itself with the API server.</a:t>
            </a:r>
            <a:endParaRPr/>
          </a:p>
        </p:txBody>
      </p:sp>
      <p:pic>
        <p:nvPicPr>
          <p:cNvPr id="771" name="Google Shape;771;p48"/>
          <p:cNvPicPr preferRelativeResize="0"/>
          <p:nvPr/>
        </p:nvPicPr>
        <p:blipFill>
          <a:blip r:embed="rId3">
            <a:alphaModFix/>
          </a:blip>
          <a:stretch>
            <a:fillRect/>
          </a:stretch>
        </p:blipFill>
        <p:spPr>
          <a:xfrm>
            <a:off x="152400" y="3092918"/>
            <a:ext cx="246220" cy="3647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777" name="Google Shape;777;p4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8" name="Google Shape;778;p4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79" name="Google Shape;779;p49"/>
          <p:cNvSpPr txBox="1"/>
          <p:nvPr>
            <p:ph idx="3" type="body"/>
          </p:nvPr>
        </p:nvSpPr>
        <p:spPr>
          <a:xfrm>
            <a:off x="2438400" y="838800"/>
            <a:ext cx="7315200" cy="5180400"/>
          </a:xfrm>
          <a:prstGeom prst="rect">
            <a:avLst/>
          </a:prstGeom>
          <a:solidFill>
            <a:srgbClr val="241E30"/>
          </a:solidFill>
        </p:spPr>
        <p:txBody>
          <a:bodyPr anchorCtr="0" anchor="ctr" bIns="91425" lIns="182875" spcFirstLastPara="1" rIns="91425" wrap="square" tIns="91425">
            <a:noAutofit/>
          </a:bodyPr>
          <a:lstStyle/>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apiVersion:</a:t>
            </a:r>
            <a:r>
              <a:rPr lang="en" sz="1500">
                <a:solidFill>
                  <a:srgbClr val="FFFFFF"/>
                </a:solidFill>
                <a:latin typeface="Roboto Mono"/>
                <a:ea typeface="Roboto Mono"/>
                <a:cs typeface="Roboto Mono"/>
                <a:sym typeface="Roboto Mono"/>
              </a:rPr>
              <a:t> v1</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kind:</a:t>
            </a:r>
            <a:r>
              <a:rPr lang="en" sz="1500">
                <a:solidFill>
                  <a:srgbClr val="FFFFFF"/>
                </a:solidFill>
                <a:latin typeface="Roboto Mono"/>
                <a:ea typeface="Roboto Mono"/>
                <a:cs typeface="Roboto Mono"/>
                <a:sym typeface="Roboto Mono"/>
              </a:rPr>
              <a:t> Config</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preferences:</a:t>
            </a:r>
            <a:r>
              <a:rPr lang="en" sz="1500">
                <a:solidFill>
                  <a:srgbClr val="FFFFFF"/>
                </a:solidFill>
                <a:latin typeface="Roboto Mono"/>
                <a:ea typeface="Roboto Mono"/>
                <a:cs typeface="Roboto Mono"/>
                <a:sym typeface="Roboto Mono"/>
              </a:rPr>
              <a:t>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clusters:</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cluster:</a:t>
            </a:r>
            <a:endParaRPr sz="1500">
              <a:solidFill>
                <a:srgbClr val="1CDEC9"/>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certificate-authority-data:</a:t>
            </a:r>
            <a:r>
              <a:rPr lang="en" sz="1500">
                <a:solidFill>
                  <a:srgbClr val="FFFFFF"/>
                </a:solidFill>
                <a:latin typeface="Roboto Mono"/>
                <a:ea typeface="Roboto Mono"/>
                <a:cs typeface="Roboto Mono"/>
                <a:sym typeface="Roboto Mono"/>
              </a:rPr>
              <a:t> </a:t>
            </a:r>
            <a:r>
              <a:rPr lang="en" sz="1500">
                <a:solidFill>
                  <a:srgbClr val="FFFFFF"/>
                </a:solidFill>
                <a:latin typeface="Roboto Mono"/>
                <a:ea typeface="Roboto Mono"/>
                <a:cs typeface="Roboto Mono"/>
                <a:sym typeface="Roboto Mono"/>
              </a:rPr>
              <a:t>...</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server: </a:t>
            </a:r>
            <a:r>
              <a:rPr lang="en" sz="1500">
                <a:solidFill>
                  <a:srgbClr val="FFFFFF"/>
                </a:solidFill>
                <a:latin typeface="Roboto Mono"/>
                <a:ea typeface="Roboto Mono"/>
                <a:cs typeface="Roboto Mono"/>
                <a:sym typeface="Roboto Mono"/>
              </a:rPr>
              <a:t>https://lab.tld:6443</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name:</a:t>
            </a:r>
            <a:r>
              <a:rPr lang="en" sz="1500">
                <a:solidFill>
                  <a:srgbClr val="FFFFFF"/>
                </a:solidFill>
                <a:latin typeface="Roboto Mono"/>
                <a:ea typeface="Roboto Mono"/>
                <a:cs typeface="Roboto Mono"/>
                <a:sym typeface="Roboto Mono"/>
              </a:rPr>
              <a:t> lab</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users:</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name:</a:t>
            </a:r>
            <a:r>
              <a:rPr lang="en" sz="1500">
                <a:solidFill>
                  <a:srgbClr val="FFFFFF"/>
                </a:solidFill>
                <a:latin typeface="Roboto Mono"/>
                <a:ea typeface="Roboto Mono"/>
                <a:cs typeface="Roboto Mono"/>
                <a:sym typeface="Roboto Mono"/>
              </a:rPr>
              <a:t> admin</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user:</a:t>
            </a:r>
            <a:endParaRPr sz="1500">
              <a:solidFill>
                <a:srgbClr val="1CDEC9"/>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client-certificate-data:</a:t>
            </a:r>
            <a:r>
              <a:rPr lang="en" sz="1500">
                <a:solidFill>
                  <a:srgbClr val="FFFFFF"/>
                </a:solidFill>
                <a:latin typeface="Roboto Mono"/>
                <a:ea typeface="Roboto Mono"/>
                <a:cs typeface="Roboto Mono"/>
                <a:sym typeface="Roboto Mono"/>
              </a:rPr>
              <a:t> </a:t>
            </a:r>
            <a:r>
              <a:rPr lang="en" sz="1500">
                <a:solidFill>
                  <a:srgbClr val="FFFFFF"/>
                </a:solidFill>
                <a:latin typeface="Roboto Mono"/>
                <a:ea typeface="Roboto Mono"/>
                <a:cs typeface="Roboto Mono"/>
                <a:sym typeface="Roboto Mono"/>
              </a:rPr>
              <a:t>...</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client-key-data:</a:t>
            </a:r>
            <a:r>
              <a:rPr lang="en" sz="1500">
                <a:solidFill>
                  <a:srgbClr val="FFFFFF"/>
                </a:solidFill>
                <a:latin typeface="Roboto Mono"/>
                <a:ea typeface="Roboto Mono"/>
                <a:cs typeface="Roboto Mono"/>
                <a:sym typeface="Roboto Mono"/>
              </a:rPr>
              <a:t> </a:t>
            </a:r>
            <a:r>
              <a:rPr lang="en" sz="1500">
                <a:solidFill>
                  <a:srgbClr val="FFFFFF"/>
                </a:solidFill>
                <a:latin typeface="Roboto Mono"/>
                <a:ea typeface="Roboto Mono"/>
                <a:cs typeface="Roboto Mono"/>
                <a:sym typeface="Roboto Mono"/>
              </a:rPr>
              <a:t>...</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contexts:</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context:</a:t>
            </a:r>
            <a:endParaRPr sz="1500">
              <a:solidFill>
                <a:srgbClr val="1CDEC9"/>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cluster: </a:t>
            </a:r>
            <a:r>
              <a:rPr lang="en" sz="1500">
                <a:solidFill>
                  <a:srgbClr val="FFFFFF"/>
                </a:solidFill>
                <a:latin typeface="Roboto Mono"/>
                <a:ea typeface="Roboto Mono"/>
                <a:cs typeface="Roboto Mono"/>
                <a:sym typeface="Roboto Mono"/>
              </a:rPr>
              <a:t>lab</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user: </a:t>
            </a:r>
            <a:r>
              <a:rPr lang="en" sz="1500">
                <a:solidFill>
                  <a:srgbClr val="FFFFFF"/>
                </a:solidFill>
                <a:latin typeface="Roboto Mono"/>
                <a:ea typeface="Roboto Mono"/>
                <a:cs typeface="Roboto Mono"/>
                <a:sym typeface="Roboto Mono"/>
              </a:rPr>
              <a:t>admin</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name:</a:t>
            </a:r>
            <a:r>
              <a:rPr lang="en" sz="1500">
                <a:solidFill>
                  <a:srgbClr val="FFFFFF"/>
                </a:solidFill>
                <a:latin typeface="Roboto Mono"/>
                <a:ea typeface="Roboto Mono"/>
                <a:cs typeface="Roboto Mono"/>
                <a:sym typeface="Roboto Mono"/>
              </a:rPr>
              <a:t> owner</a:t>
            </a:r>
            <a:endParaRPr sz="1500">
              <a:solidFill>
                <a:srgbClr val="FFFFFF"/>
              </a:solidFill>
              <a:latin typeface="Roboto Mono"/>
              <a:ea typeface="Roboto Mono"/>
              <a:cs typeface="Roboto Mono"/>
              <a:sym typeface="Roboto Mono"/>
            </a:endParaRPr>
          </a:p>
        </p:txBody>
      </p:sp>
      <p:sp>
        <p:nvSpPr>
          <p:cNvPr id="780" name="Google Shape;780;p49"/>
          <p:cNvSpPr txBox="1"/>
          <p:nvPr/>
        </p:nvSpPr>
        <p:spPr>
          <a:xfrm>
            <a:off x="582300" y="838800"/>
            <a:ext cx="602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ed Hat Text"/>
                <a:ea typeface="Red Hat Text"/>
                <a:cs typeface="Red Hat Text"/>
                <a:sym typeface="Red Hat Text"/>
              </a:rPr>
              <a:t>Kubeconfig</a:t>
            </a:r>
            <a:endParaRPr sz="2700">
              <a:latin typeface="Red Hat Text"/>
              <a:ea typeface="Red Hat Text"/>
              <a:cs typeface="Red Hat Text"/>
              <a:sym typeface="Red Hat Tex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Securing the API</a:t>
            </a:r>
            <a:endParaRPr/>
          </a:p>
        </p:txBody>
      </p:sp>
      <p:sp>
        <p:nvSpPr>
          <p:cNvPr id="786" name="Google Shape;786;p5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7" name="Google Shape;787;p5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88" name="Google Shape;788;p50"/>
          <p:cNvSpPr txBox="1"/>
          <p:nvPr>
            <p:ph idx="4294967295" type="body"/>
          </p:nvPr>
        </p:nvSpPr>
        <p:spPr>
          <a:xfrm>
            <a:off x="2438400" y="1948300"/>
            <a:ext cx="7315200" cy="4071000"/>
          </a:xfrm>
          <a:prstGeom prst="rect">
            <a:avLst/>
          </a:prstGeom>
          <a:solidFill>
            <a:srgbClr val="241E30"/>
          </a:solidFill>
        </p:spPr>
        <p:txBody>
          <a:bodyPr anchorCtr="0" anchor="t" bIns="91425" lIns="182875" spcFirstLastPara="1" rIns="91425" wrap="square" tIns="91425">
            <a:noAutofit/>
          </a:bodyPr>
          <a:lstStyle/>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apiVersion:</a:t>
            </a:r>
            <a:r>
              <a:rPr lang="en" sz="1500">
                <a:solidFill>
                  <a:srgbClr val="FFFFFF"/>
                </a:solidFill>
                <a:latin typeface="Roboto Mono"/>
                <a:ea typeface="Roboto Mono"/>
                <a:cs typeface="Roboto Mono"/>
                <a:sym typeface="Roboto Mono"/>
              </a:rPr>
              <a:t> v1</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kind:</a:t>
            </a:r>
            <a:r>
              <a:rPr lang="en" sz="1500">
                <a:solidFill>
                  <a:srgbClr val="FFFFFF"/>
                </a:solidFill>
                <a:latin typeface="Roboto Mono"/>
                <a:ea typeface="Roboto Mono"/>
                <a:cs typeface="Roboto Mono"/>
                <a:sym typeface="Roboto Mono"/>
              </a:rPr>
              <a:t> Config</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preferences:</a:t>
            </a:r>
            <a:r>
              <a:rPr lang="en" sz="1500">
                <a:solidFill>
                  <a:srgbClr val="FFFFFF"/>
                </a:solidFill>
                <a:latin typeface="Roboto Mono"/>
                <a:ea typeface="Roboto Mono"/>
                <a:cs typeface="Roboto Mono"/>
                <a:sym typeface="Roboto Mono"/>
              </a:rPr>
              <a:t>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clusters:</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cluster:</a:t>
            </a:r>
            <a:endParaRPr sz="1500">
              <a:solidFill>
                <a:srgbClr val="1CDEC9"/>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certificate-authority-data:</a:t>
            </a:r>
            <a:r>
              <a:rPr lang="en" sz="1500">
                <a:solidFill>
                  <a:srgbClr val="FFFFFF"/>
                </a:solidFill>
                <a:latin typeface="Roboto Mono"/>
                <a:ea typeface="Roboto Mono"/>
                <a:cs typeface="Roboto Mono"/>
                <a:sym typeface="Roboto Mono"/>
              </a:rPr>
              <a:t> ...</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1CDEC9"/>
                </a:solidFill>
                <a:latin typeface="Roboto Mono"/>
                <a:ea typeface="Roboto Mono"/>
                <a:cs typeface="Roboto Mono"/>
                <a:sym typeface="Roboto Mono"/>
              </a:rPr>
              <a:t>    server: </a:t>
            </a:r>
            <a:r>
              <a:rPr lang="en" sz="1500">
                <a:solidFill>
                  <a:srgbClr val="FFFFFF"/>
                </a:solidFill>
                <a:latin typeface="Roboto Mono"/>
                <a:ea typeface="Roboto Mono"/>
                <a:cs typeface="Roboto Mono"/>
                <a:sym typeface="Roboto Mono"/>
              </a:rPr>
              <a:t>https://lab.tld:6443</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name:</a:t>
            </a:r>
            <a:r>
              <a:rPr lang="en" sz="1500">
                <a:solidFill>
                  <a:srgbClr val="FFFFFF"/>
                </a:solidFill>
                <a:latin typeface="Roboto Mono"/>
                <a:ea typeface="Roboto Mono"/>
                <a:cs typeface="Roboto Mono"/>
                <a:sym typeface="Roboto Mono"/>
              </a:rPr>
              <a:t> lab</a:t>
            </a:r>
            <a:endParaRPr sz="1500">
              <a:solidFill>
                <a:srgbClr val="FFFFF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rgbClr val="1CDEC9"/>
                </a:solidFill>
                <a:latin typeface="Roboto Mono"/>
                <a:ea typeface="Roboto Mono"/>
                <a:cs typeface="Roboto Mono"/>
                <a:sym typeface="Roboto Mono"/>
              </a:rPr>
              <a:t>- cluster:</a:t>
            </a:r>
            <a:endParaRPr sz="1500">
              <a:solidFill>
                <a:srgbClr val="1CDEC9"/>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rgbClr val="1CDEC9"/>
                </a:solidFill>
                <a:latin typeface="Roboto Mono"/>
                <a:ea typeface="Roboto Mono"/>
                <a:cs typeface="Roboto Mono"/>
                <a:sym typeface="Roboto Mono"/>
              </a:rPr>
              <a:t>    certificate-authority-data:</a:t>
            </a:r>
            <a:r>
              <a:rPr lang="en" sz="1500">
                <a:solidFill>
                  <a:schemeClr val="lt1"/>
                </a:solidFill>
                <a:latin typeface="Roboto Mono"/>
                <a:ea typeface="Roboto Mono"/>
                <a:cs typeface="Roboto Mono"/>
                <a:sym typeface="Roboto Mono"/>
              </a:rPr>
              <a:t> ...</a:t>
            </a:r>
            <a:endParaRPr sz="15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rgbClr val="1CDEC9"/>
                </a:solidFill>
                <a:latin typeface="Roboto Mono"/>
                <a:ea typeface="Roboto Mono"/>
                <a:cs typeface="Roboto Mono"/>
                <a:sym typeface="Roboto Mono"/>
              </a:rPr>
              <a:t>    server: </a:t>
            </a:r>
            <a:r>
              <a:rPr lang="en" sz="1500">
                <a:solidFill>
                  <a:schemeClr val="lt1"/>
                </a:solidFill>
                <a:latin typeface="Roboto Mono"/>
                <a:ea typeface="Roboto Mono"/>
                <a:cs typeface="Roboto Mono"/>
                <a:sym typeface="Roboto Mono"/>
              </a:rPr>
              <a:t>https://production.tld:6443</a:t>
            </a:r>
            <a:endParaRPr sz="15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500">
                <a:solidFill>
                  <a:schemeClr val="lt1"/>
                </a:solidFill>
                <a:latin typeface="Roboto Mono"/>
                <a:ea typeface="Roboto Mono"/>
                <a:cs typeface="Roboto Mono"/>
                <a:sym typeface="Roboto Mono"/>
              </a:rPr>
              <a:t>  </a:t>
            </a:r>
            <a:r>
              <a:rPr lang="en" sz="1500">
                <a:solidFill>
                  <a:srgbClr val="1CDEC9"/>
                </a:solidFill>
                <a:latin typeface="Roboto Mono"/>
                <a:ea typeface="Roboto Mono"/>
                <a:cs typeface="Roboto Mono"/>
                <a:sym typeface="Roboto Mono"/>
              </a:rPr>
              <a:t>name:</a:t>
            </a:r>
            <a:r>
              <a:rPr lang="en" sz="1500">
                <a:solidFill>
                  <a:schemeClr val="lt1"/>
                </a:solidFill>
                <a:latin typeface="Roboto Mono"/>
                <a:ea typeface="Roboto Mono"/>
                <a:cs typeface="Roboto Mono"/>
                <a:sym typeface="Roboto Mono"/>
              </a:rPr>
              <a:t> prod</a:t>
            </a:r>
            <a:endParaRPr sz="15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solidFill>
                  <a:srgbClr val="FFFFFF"/>
                </a:solidFill>
                <a:latin typeface="Roboto Mono"/>
                <a:ea typeface="Roboto Mono"/>
                <a:cs typeface="Roboto Mono"/>
                <a:sym typeface="Roboto Mono"/>
              </a:rPr>
              <a:t>...</a:t>
            </a:r>
            <a:endParaRPr sz="1500">
              <a:solidFill>
                <a:srgbClr val="FFFFFF"/>
              </a:solidFill>
              <a:latin typeface="Roboto Mono"/>
              <a:ea typeface="Roboto Mono"/>
              <a:cs typeface="Roboto Mono"/>
              <a:sym typeface="Roboto Mono"/>
            </a:endParaRPr>
          </a:p>
        </p:txBody>
      </p:sp>
      <p:sp>
        <p:nvSpPr>
          <p:cNvPr id="789" name="Google Shape;789;p50"/>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Cluster definitions</a:t>
            </a:r>
            <a:endParaRPr/>
          </a:p>
        </p:txBody>
      </p:sp>
      <p:sp>
        <p:nvSpPr>
          <p:cNvPr id="790" name="Google Shape;790;p5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Answering questions: “Where is the server” and “How do I establish trust with that server”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