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ed Hat Text Medium"/>
      <p:regular r:id="rId26"/>
      <p:bold r:id="rId27"/>
      <p:italic r:id="rId28"/>
      <p:boldItalic r:id="rId29"/>
    </p:embeddedFont>
    <p:embeddedFont>
      <p:font typeface="Red Hat Display Medium"/>
      <p:regular r:id="rId30"/>
      <p:bold r:id="rId31"/>
      <p:italic r:id="rId32"/>
      <p:boldItalic r:id="rId33"/>
    </p:embeddedFont>
    <p:embeddedFont>
      <p:font typeface="Red Hat Display"/>
      <p:regular r:id="rId34"/>
      <p:bold r:id="rId35"/>
      <p:italic r:id="rId36"/>
      <p:boldItalic r:id="rId37"/>
    </p:embeddedFont>
    <p:embeddedFont>
      <p:font typeface="Red Hat Tex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3A449B-9230-44FA-9E05-17152053514D}">
  <a:tblStyle styleId="{D03A449B-9230-44FA-9E05-1715205351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Text-italic.fntdata"/><Relationship Id="rId20" Type="http://schemas.openxmlformats.org/officeDocument/2006/relationships/slide" Target="slides/slide14.xml"/><Relationship Id="rId41" Type="http://schemas.openxmlformats.org/officeDocument/2006/relationships/font" Target="fonts/RedHatTex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edHatTextMedium-regular.fntdata"/><Relationship Id="rId25" Type="http://schemas.openxmlformats.org/officeDocument/2006/relationships/slide" Target="slides/slide19.xml"/><Relationship Id="rId28" Type="http://schemas.openxmlformats.org/officeDocument/2006/relationships/font" Target="fonts/RedHatTextMedium-italic.fntdata"/><Relationship Id="rId27" Type="http://schemas.openxmlformats.org/officeDocument/2006/relationships/font" Target="fonts/RedHatText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edHatText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edHatDisplayMedium-bold.fntdata"/><Relationship Id="rId30" Type="http://schemas.openxmlformats.org/officeDocument/2006/relationships/font" Target="fonts/RedHatDisplayMedium-regular.fntdata"/><Relationship Id="rId11" Type="http://schemas.openxmlformats.org/officeDocument/2006/relationships/slide" Target="slides/slide5.xml"/><Relationship Id="rId33" Type="http://schemas.openxmlformats.org/officeDocument/2006/relationships/font" Target="fonts/RedHatDisplayMedium-boldItalic.fntdata"/><Relationship Id="rId10" Type="http://schemas.openxmlformats.org/officeDocument/2006/relationships/slide" Target="slides/slide4.xml"/><Relationship Id="rId32" Type="http://schemas.openxmlformats.org/officeDocument/2006/relationships/font" Target="fonts/RedHatDisplayMedium-italic.fntdata"/><Relationship Id="rId13" Type="http://schemas.openxmlformats.org/officeDocument/2006/relationships/slide" Target="slides/slide7.xml"/><Relationship Id="rId35" Type="http://schemas.openxmlformats.org/officeDocument/2006/relationships/font" Target="fonts/RedHatDisplay-bold.fntdata"/><Relationship Id="rId12" Type="http://schemas.openxmlformats.org/officeDocument/2006/relationships/slide" Target="slides/slide6.xml"/><Relationship Id="rId34" Type="http://schemas.openxmlformats.org/officeDocument/2006/relationships/font" Target="fonts/RedHatDisplay-regular.fntdata"/><Relationship Id="rId15" Type="http://schemas.openxmlformats.org/officeDocument/2006/relationships/slide" Target="slides/slide9.xml"/><Relationship Id="rId37" Type="http://schemas.openxmlformats.org/officeDocument/2006/relationships/font" Target="fonts/RedHatDisplay-boldItalic.fntdata"/><Relationship Id="rId14" Type="http://schemas.openxmlformats.org/officeDocument/2006/relationships/slide" Target="slides/slide8.xml"/><Relationship Id="rId36" Type="http://schemas.openxmlformats.org/officeDocument/2006/relationships/font" Target="fonts/RedHatDisplay-italic.fntdata"/><Relationship Id="rId17" Type="http://schemas.openxmlformats.org/officeDocument/2006/relationships/slide" Target="slides/slide11.xml"/><Relationship Id="rId39" Type="http://schemas.openxmlformats.org/officeDocument/2006/relationships/font" Target="fonts/RedHatText-bold.fntdata"/><Relationship Id="rId16" Type="http://schemas.openxmlformats.org/officeDocument/2006/relationships/slide" Target="slides/slide10.xml"/><Relationship Id="rId38" Type="http://schemas.openxmlformats.org/officeDocument/2006/relationships/font" Target="fonts/RedHatTex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81a284ac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81a284ac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81a284ac77_1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81a284ac77_1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InClusterConfig returns a config object which uses the service account kubernetes gives to pods. It's intended for clients that expect to be running inside a pod running on kubernetes. It will return ErrNotInCluster if called from a process not running in a kubernetes environment.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dfa65584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dfa65584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8d4129e0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8d4129e0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REFLECTOR</a:t>
            </a:r>
            <a:br>
              <a:rPr lang="en"/>
            </a:br>
            <a:r>
              <a:rPr lang="en"/>
              <a:t>A reflector watches the Kubernetes API for the specified resource type (kind). This could be an in-built resource or it could be a custom resource. When it receives notification about existence of new resource instance through the watch API, it gets the newly created object using the corresponding listing API. It then puts the object in a Delta Fifo queue.</a:t>
            </a:r>
            <a:br>
              <a:rPr lang="en"/>
            </a:br>
            <a:br>
              <a:rPr lang="en"/>
            </a:br>
            <a:r>
              <a:rPr lang="en"/>
              <a:t>INFORMER</a:t>
            </a:r>
            <a:endParaRPr/>
          </a:p>
          <a:p>
            <a:pPr indent="0" lvl="0" marL="0" rtl="0" algn="l">
              <a:spcBef>
                <a:spcPts val="0"/>
              </a:spcBef>
              <a:spcAft>
                <a:spcPts val="0"/>
              </a:spcAft>
              <a:buNone/>
            </a:pPr>
            <a:r>
              <a:rPr lang="en"/>
              <a:t>If a controller wants to check the state of an object, it has to make a http request to the API server. However performing such API calls frequently would bring down the performance of the entire system. Informers solve this problem by querying the data store for a specific object only for the first time. This information is stored in local cache of the controller. After that it starts watching that resource continuously and informs the controller only when it detects a change to an object state.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the local cache created by the informer will be used by the informer alone. However in Kubernetes, multiple controllers might be watching a single resource and in such cases each controller will populate its own cache with information and there are chances that this information will be different for each controller since the caches are not in sync. Therefore another kind of informer called as a Shared Informer is used so that the cache is shared among all the controllers.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QUEUE</a:t>
            </a:r>
            <a:endParaRPr/>
          </a:p>
          <a:p>
            <a:pPr indent="0" lvl="0" marL="0" rtl="0" algn="l">
              <a:spcBef>
                <a:spcPts val="0"/>
              </a:spcBef>
              <a:spcAft>
                <a:spcPts val="0"/>
              </a:spcAft>
              <a:buClr>
                <a:schemeClr val="dk1"/>
              </a:buClr>
              <a:buSzPts val="1100"/>
              <a:buFont typeface="Arial"/>
              <a:buNone/>
            </a:pPr>
            <a:r>
              <a:rPr lang="en"/>
              <a:t>A shared informer cannot track the activity of each controller and depends on an external queuing mechanism which is provided by a work queue.</a:t>
            </a:r>
            <a:endParaRPr/>
          </a:p>
          <a:p>
            <a:pPr indent="0" lvl="0" marL="0" rtl="0" algn="l">
              <a:spcBef>
                <a:spcPts val="0"/>
              </a:spcBef>
              <a:spcAft>
                <a:spcPts val="0"/>
              </a:spcAft>
              <a:buClr>
                <a:schemeClr val="dk1"/>
              </a:buClr>
              <a:buSzPts val="1100"/>
              <a:buFont typeface="Arial"/>
              <a:buNone/>
            </a:pPr>
            <a:r>
              <a:rPr lang="en"/>
              <a:t>Whenever an informers event handler receives an event, it places a unique key resource_namespace&gt;/&lt;resource_name&gt; in the workqueue which will be later used by workers to process this event. If the name space portion is empty then the key will be just the resource name. We can write functions to process the events placed on the queue. If we fail to process an event we can choose to re queue the item or discard it. This logic will also depend on the type of workqueue that is being used. There are many types of work queues available and the one I am using is called as Rate Limiting Queue. Check the k8s.io/client-go/util/workqueue library for more information on workqueue.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INFORMER: a concept made available by client-go that enables developers to get events for resources from the APIServer which then </a:t>
            </a:r>
            <a:r>
              <a:rPr lang="en"/>
              <a:t>triggers</a:t>
            </a:r>
            <a:r>
              <a:rPr lang="en"/>
              <a:t> the control loop running your business logic</a:t>
            </a:r>
            <a:endParaRPr/>
          </a:p>
          <a:p>
            <a:pPr indent="0" lvl="0" marL="0" rtl="0" algn="l">
              <a:spcBef>
                <a:spcPts val="0"/>
              </a:spcBef>
              <a:spcAft>
                <a:spcPts val="0"/>
              </a:spcAft>
              <a:buNone/>
            </a:pPr>
            <a:r>
              <a:rPr lang="en"/>
              <a:t>Composed of:</a:t>
            </a:r>
            <a:endParaRPr/>
          </a:p>
          <a:p>
            <a:pPr indent="0" lvl="0" marL="0" rtl="0" algn="l">
              <a:spcBef>
                <a:spcPts val="0"/>
              </a:spcBef>
              <a:spcAft>
                <a:spcPts val="0"/>
              </a:spcAft>
              <a:buNone/>
            </a:pPr>
            <a:r>
              <a:rPr lang="en"/>
              <a:t>REFLECTOR: Responsible for interacting with the APIServer directly, establishing a list and watch - or in effect, listing the resources of interest, watching for events that the APIServer sees, and making sure those are reflected in the local store</a:t>
            </a:r>
            <a:endParaRPr/>
          </a:p>
          <a:p>
            <a:pPr indent="0" lvl="0" marL="0" rtl="0" algn="l">
              <a:spcBef>
                <a:spcPts val="0"/>
              </a:spcBef>
              <a:spcAft>
                <a:spcPts val="0"/>
              </a:spcAft>
              <a:buNone/>
            </a:pPr>
            <a:r>
              <a:rPr lang="en"/>
              <a:t>DeltaFIFO: First in first out queueing system that has the reflector (reflecting change events from the apiserver into the local store)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events in the DeltaFIFO queue, the controller Workqueue then obtains work, potentially informed by the given delta value (Add Update Delete) which might change the EventHandler that’s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business logic is applied/called with the context of exactly which resource triggered the event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Business logic may then need ot interact with the API programmatically… using clients,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a local store? Because there are numerous controllers that might be deployed - some might be listing and watching overlapping </a:t>
            </a:r>
            <a:r>
              <a:rPr lang="en"/>
              <a:t>resources</a:t>
            </a:r>
            <a:r>
              <a:rPr lang="en"/>
              <a:t>, but informing different things - the local store intends to help with scalability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e2dd3244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e2dd3244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INFORMER: a concept made available by client-go that enables developers to get events for resources from the APIServer which then triggers the control loop running your business logic</a:t>
            </a:r>
            <a:endParaRPr/>
          </a:p>
          <a:p>
            <a:pPr indent="0" lvl="0" marL="0" rtl="0" algn="l">
              <a:spcBef>
                <a:spcPts val="0"/>
              </a:spcBef>
              <a:spcAft>
                <a:spcPts val="0"/>
              </a:spcAft>
              <a:buNone/>
            </a:pPr>
            <a:r>
              <a:rPr lang="en"/>
              <a:t>Composed of:</a:t>
            </a:r>
            <a:endParaRPr/>
          </a:p>
          <a:p>
            <a:pPr indent="0" lvl="0" marL="0" rtl="0" algn="l">
              <a:spcBef>
                <a:spcPts val="0"/>
              </a:spcBef>
              <a:spcAft>
                <a:spcPts val="0"/>
              </a:spcAft>
              <a:buNone/>
            </a:pPr>
            <a:r>
              <a:rPr lang="en"/>
              <a:t>REFLECTOR: Responsible for interacting with the APIServer directly, establishing a list and watch - or in effect, listing the resources of interest, watching for events that the APIServer sees, and making sure those are reflected in the local store</a:t>
            </a:r>
            <a:endParaRPr/>
          </a:p>
          <a:p>
            <a:pPr indent="0" lvl="0" marL="0" rtl="0" algn="l">
              <a:spcBef>
                <a:spcPts val="0"/>
              </a:spcBef>
              <a:spcAft>
                <a:spcPts val="0"/>
              </a:spcAft>
              <a:buNone/>
            </a:pPr>
            <a:r>
              <a:rPr lang="en"/>
              <a:t>DeltaFIFO: First in first out queueing system that has the reflector (reflecting change events from the apiserver into the local store)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events in the DeltaFIFO queue, the controller Workqueue then obtains work, potentially informed by the given delta value (Add Update Delete) which might change the EventHandler that’s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business logic is applied/called with the context of exactly which resource triggered the event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Business logic may then need ot interact with the API programmatically… using clients,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a local store? Because there are numerous controllers that might be deployed - some might be listing and watching overlapping resources, but informing different things - the local store intends to help with scalability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c7ecda19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c7ecda19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informers cause load on the api server, one binary should instantiate only one informer per GroupVersionResource</a:t>
            </a:r>
            <a:endParaRPr/>
          </a:p>
          <a:p>
            <a:pPr indent="0" lvl="0" marL="0" rtl="0" algn="l">
              <a:spcBef>
                <a:spcPts val="0"/>
              </a:spcBef>
              <a:spcAft>
                <a:spcPts val="0"/>
              </a:spcAft>
              <a:buNone/>
            </a:pPr>
            <a:r>
              <a:rPr lang="en"/>
              <a:t>use sharedinformer as it allows different control loops to use the same watch connection to the api server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c7ecda19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c7ecda19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c7ecda199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c7ecda199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547716335e_0_2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547716335e_0_2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c7ecda199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c7ecda19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dfa65584a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dfa65584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81a284ac77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81a284ac77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client-go is a collection of tools/frameworks in the form of Go packages for all your Kubernetes programming needs. client-go provides the most features and compatibility when working with Kubernetes.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81a284ac7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81a284ac7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k8s.io is github.com/kubernetes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81a284ac7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81a284ac7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dfca2f70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dfca2f70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63eb69fdaf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63eb69fdaf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8d4129e0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8d4129e0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8d4129e0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d4129e0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k8s.io/api (kubernetes API definition package) - canonical location for the Kubernetes API</a:t>
            </a:r>
            <a:endParaRPr/>
          </a:p>
          <a:p>
            <a:pPr indent="0" lvl="0" marL="0" rtl="0" algn="l">
              <a:spcBef>
                <a:spcPts val="0"/>
              </a:spcBef>
              <a:spcAft>
                <a:spcPts val="0"/>
              </a:spcAft>
              <a:buNone/>
            </a:pPr>
            <a:r>
              <a:rPr lang="en"/>
              <a:t>k8s.io/apimachinery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6445211f9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6445211f9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10" name="Google Shape;110;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1" name="Google Shape;111;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2" name="Google Shape;112;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17" name="Google Shape;117;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18" name="Google Shape;118;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19" name="Google Shape;119;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0" name="Google Shape;120;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21" name="Google Shape;121;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25" name="Google Shape;125;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27" name="Google Shape;127;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28" name="Google Shape;128;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29" name="Shape 129"/>
        <p:cNvGrpSpPr/>
        <p:nvPr/>
      </p:nvGrpSpPr>
      <p:grpSpPr>
        <a:xfrm>
          <a:off x="0" y="0"/>
          <a:ext cx="0" cy="0"/>
          <a:chOff x="0" y="0"/>
          <a:chExt cx="0" cy="0"/>
        </a:xfrm>
      </p:grpSpPr>
      <p:sp>
        <p:nvSpPr>
          <p:cNvPr id="130" name="Google Shape;130;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1" name="Google Shape;131;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2" name="Google Shape;132;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4" name="Google Shape;134;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5" name="Google Shape;135;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6" name="Google Shape;136;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7" name="Google Shape;137;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38" name="Shape 138"/>
        <p:cNvGrpSpPr/>
        <p:nvPr/>
      </p:nvGrpSpPr>
      <p:grpSpPr>
        <a:xfrm>
          <a:off x="0" y="0"/>
          <a:ext cx="0" cy="0"/>
          <a:chOff x="0" y="0"/>
          <a:chExt cx="0" cy="0"/>
        </a:xfrm>
      </p:grpSpPr>
      <p:sp>
        <p:nvSpPr>
          <p:cNvPr id="139" name="Google Shape;139;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0" name="Google Shape;140;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1" name="Google Shape;141;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3" name="Google Shape;143;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5" name="Google Shape;145;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6" name="Google Shape;146;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7" name="Google Shape;147;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53" name="Google Shape;153;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4" name="Google Shape;154;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55" name="Shape 155"/>
        <p:cNvGrpSpPr/>
        <p:nvPr/>
      </p:nvGrpSpPr>
      <p:grpSpPr>
        <a:xfrm>
          <a:off x="0" y="0"/>
          <a:ext cx="0" cy="0"/>
          <a:chOff x="0" y="0"/>
          <a:chExt cx="0" cy="0"/>
        </a:xfrm>
      </p:grpSpPr>
      <p:sp>
        <p:nvSpPr>
          <p:cNvPr id="156" name="Google Shape;156;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7" name="Google Shape;157;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8" name="Google Shape;158;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9" name="Google Shape;159;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0" name="Google Shape;160;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1" name="Google Shape;161;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2" name="Google Shape;162;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3" name="Google Shape;163;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4" name="Google Shape;164;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9" name="Google Shape;169;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70" name="Shape 170"/>
        <p:cNvGrpSpPr/>
        <p:nvPr/>
      </p:nvGrpSpPr>
      <p:grpSpPr>
        <a:xfrm>
          <a:off x="0" y="0"/>
          <a:ext cx="0" cy="0"/>
          <a:chOff x="0" y="0"/>
          <a:chExt cx="0" cy="0"/>
        </a:xfrm>
      </p:grpSpPr>
      <p:sp>
        <p:nvSpPr>
          <p:cNvPr id="171" name="Google Shape;171;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2" name="Google Shape;172;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3" name="Google Shape;173;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7" name="Google Shape;177;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8" name="Google Shape;178;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79" name="Google Shape;179;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80" name="Google Shape;180;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81" name="Google Shape;181;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82" name="Google Shape;182;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83" name="Shape 183"/>
        <p:cNvGrpSpPr/>
        <p:nvPr/>
      </p:nvGrpSpPr>
      <p:grpSpPr>
        <a:xfrm>
          <a:off x="0" y="0"/>
          <a:ext cx="0" cy="0"/>
          <a:chOff x="0" y="0"/>
          <a:chExt cx="0" cy="0"/>
        </a:xfrm>
      </p:grpSpPr>
      <p:sp>
        <p:nvSpPr>
          <p:cNvPr id="184" name="Google Shape;184;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85" name="Google Shape;185;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6" name="Google Shape;186;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7" name="Google Shape;187;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8" name="Google Shape;188;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9" name="Google Shape;189;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2" name="Google Shape;192;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93" name="Google Shape;193;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4" name="Google Shape;194;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5" name="Google Shape;195;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6" name="Google Shape;196;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7" name="Google Shape;197;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98" name="Google Shape;198;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9" name="Google Shape;199;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2" name="Google Shape;202;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3" name="Google Shape;203;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5" name="Google Shape;205;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6" name="Google Shape;206;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7" name="Google Shape;207;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8" name="Google Shape;208;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09" name="Shape 209"/>
        <p:cNvGrpSpPr/>
        <p:nvPr/>
      </p:nvGrpSpPr>
      <p:grpSpPr>
        <a:xfrm>
          <a:off x="0" y="0"/>
          <a:ext cx="0" cy="0"/>
          <a:chOff x="0" y="0"/>
          <a:chExt cx="0" cy="0"/>
        </a:xfrm>
      </p:grpSpPr>
      <p:sp>
        <p:nvSpPr>
          <p:cNvPr id="210" name="Google Shape;210;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1" name="Google Shape;211;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2" name="Google Shape;212;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3" name="Google Shape;213;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4" name="Google Shape;214;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5" name="Google Shape;215;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6" name="Google Shape;216;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17" name="Shape 217"/>
        <p:cNvGrpSpPr/>
        <p:nvPr/>
      </p:nvGrpSpPr>
      <p:grpSpPr>
        <a:xfrm>
          <a:off x="0" y="0"/>
          <a:ext cx="0" cy="0"/>
          <a:chOff x="0" y="0"/>
          <a:chExt cx="0" cy="0"/>
        </a:xfrm>
      </p:grpSpPr>
      <p:sp>
        <p:nvSpPr>
          <p:cNvPr id="218" name="Google Shape;218;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9" name="Google Shape;219;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0" name="Google Shape;220;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1" name="Google Shape;221;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2" name="Google Shape;222;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3" name="Google Shape;223;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4" name="Google Shape;224;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5" name="Google Shape;225;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6" name="Google Shape;226;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27" name="Google Shape;227;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28" name="Shape 228"/>
        <p:cNvGrpSpPr/>
        <p:nvPr/>
      </p:nvGrpSpPr>
      <p:grpSpPr>
        <a:xfrm>
          <a:off x="0" y="0"/>
          <a:ext cx="0" cy="0"/>
          <a:chOff x="0" y="0"/>
          <a:chExt cx="0" cy="0"/>
        </a:xfrm>
      </p:grpSpPr>
      <p:sp>
        <p:nvSpPr>
          <p:cNvPr id="229" name="Google Shape;229;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30" name="Google Shape;230;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31" name="Google Shape;231;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32" name="Google Shape;232;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3" name="Google Shape;233;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4" name="Google Shape;234;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35" name="Google Shape;235;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36" name="Google Shape;236;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37" name="Google Shape;237;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38" name="Google Shape;238;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39" name="Shape 239"/>
        <p:cNvGrpSpPr/>
        <p:nvPr/>
      </p:nvGrpSpPr>
      <p:grpSpPr>
        <a:xfrm>
          <a:off x="0" y="0"/>
          <a:ext cx="0" cy="0"/>
          <a:chOff x="0" y="0"/>
          <a:chExt cx="0" cy="0"/>
        </a:xfrm>
      </p:grpSpPr>
      <p:sp>
        <p:nvSpPr>
          <p:cNvPr id="240" name="Google Shape;240;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1" name="Google Shape;241;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2" name="Google Shape;242;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3" name="Google Shape;243;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4" name="Google Shape;24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5" name="Google Shape;245;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6" name="Google Shape;246;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7" name="Google Shape;247;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48" name="Google Shape;248;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49" name="Google Shape;249;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50" name="Google Shape;250;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1" name="Google Shape;251;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52" name="Google Shape;252;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53" name="Google Shape;253;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54" name="Shape 254"/>
        <p:cNvGrpSpPr/>
        <p:nvPr/>
      </p:nvGrpSpPr>
      <p:grpSpPr>
        <a:xfrm>
          <a:off x="0" y="0"/>
          <a:ext cx="0" cy="0"/>
          <a:chOff x="0" y="0"/>
          <a:chExt cx="0" cy="0"/>
        </a:xfrm>
      </p:grpSpPr>
      <p:sp>
        <p:nvSpPr>
          <p:cNvPr id="255" name="Google Shape;255;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6" name="Google Shape;256;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7" name="Google Shape;257;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58" name="Google Shape;258;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59" name="Google Shape;259;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0" name="Google Shape;260;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3" name="Google Shape;263;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4" name="Google Shape;264;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5" name="Google Shape;265;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6" name="Google Shape;266;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67" name="Google Shape;267;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68" name="Google Shape;268;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69" name="Google Shape;269;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0" name="Google Shape;270;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1" name="Google Shape;271;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72" name="Google Shape;272;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3" name="Google Shape;273;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74" name="Shape 274"/>
        <p:cNvGrpSpPr/>
        <p:nvPr/>
      </p:nvGrpSpPr>
      <p:grpSpPr>
        <a:xfrm>
          <a:off x="0" y="0"/>
          <a:ext cx="0" cy="0"/>
          <a:chOff x="0" y="0"/>
          <a:chExt cx="0" cy="0"/>
        </a:xfrm>
      </p:grpSpPr>
      <p:sp>
        <p:nvSpPr>
          <p:cNvPr id="275" name="Google Shape;275;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76" name="Google Shape;276;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77" name="Google Shape;277;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8" name="Google Shape;278;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9" name="Google Shape;279;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80" name="Google Shape;280;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1" name="Google Shape;281;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2" name="Google Shape;282;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3" name="Google Shape;283;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4" name="Google Shape;284;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85" name="Google Shape;285;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86" name="Google Shape;286;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87" name="Google Shape;287;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8" name="Google Shape;288;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9" name="Google Shape;289;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90" name="Google Shape;290;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91" name="Shape 291"/>
        <p:cNvGrpSpPr/>
        <p:nvPr/>
      </p:nvGrpSpPr>
      <p:grpSpPr>
        <a:xfrm>
          <a:off x="0" y="0"/>
          <a:ext cx="0" cy="0"/>
          <a:chOff x="0" y="0"/>
          <a:chExt cx="0" cy="0"/>
        </a:xfrm>
      </p:grpSpPr>
      <p:sp>
        <p:nvSpPr>
          <p:cNvPr id="292" name="Google Shape;292;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3" name="Google Shape;293;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4" name="Google Shape;294;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5" name="Google Shape;295;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7" name="Google Shape;297;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8" name="Google Shape;298;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9" name="Google Shape;299;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300" name="Google Shape;300;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301" name="Google Shape;301;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2" name="Google Shape;302;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3" name="Google Shape;303;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304" name="Google Shape;304;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305" name="Google Shape;305;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306" name="Shape 306"/>
        <p:cNvGrpSpPr/>
        <p:nvPr/>
      </p:nvGrpSpPr>
      <p:grpSpPr>
        <a:xfrm>
          <a:off x="0" y="0"/>
          <a:ext cx="0" cy="0"/>
          <a:chOff x="0" y="0"/>
          <a:chExt cx="0" cy="0"/>
        </a:xfrm>
      </p:grpSpPr>
      <p:sp>
        <p:nvSpPr>
          <p:cNvPr id="307" name="Google Shape;307;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16" name="Google Shape;316;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7" name="Google Shape;317;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8" name="Google Shape;318;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19" name="Google Shape;319;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0" name="Google Shape;320;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21" name="Google Shape;321;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22" name="Shape 322"/>
        <p:cNvGrpSpPr/>
        <p:nvPr/>
      </p:nvGrpSpPr>
      <p:grpSpPr>
        <a:xfrm>
          <a:off x="0" y="0"/>
          <a:ext cx="0" cy="0"/>
          <a:chOff x="0" y="0"/>
          <a:chExt cx="0" cy="0"/>
        </a:xfrm>
      </p:grpSpPr>
      <p:sp>
        <p:nvSpPr>
          <p:cNvPr id="323" name="Google Shape;323;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24" name="Google Shape;324;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25" name="Google Shape;325;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26" name="Google Shape;326;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27" name="Google Shape;327;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8" name="Google Shape;328;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29" name="Google Shape;329;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30" name="Google Shape;330;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31" name="Google Shape;331;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2" name="Google Shape;332;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33" name="Google Shape;333;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34" name="Google Shape;334;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35" name="Google Shape;335;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35" name="Shape 535"/>
        <p:cNvGrpSpPr/>
        <p:nvPr/>
      </p:nvGrpSpPr>
      <p:grpSpPr>
        <a:xfrm>
          <a:off x="0" y="0"/>
          <a:ext cx="0" cy="0"/>
          <a:chOff x="0" y="0"/>
          <a:chExt cx="0" cy="0"/>
        </a:xfrm>
      </p:grpSpPr>
      <p:sp>
        <p:nvSpPr>
          <p:cNvPr id="536" name="Google Shape;53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37" name="Google Shape;537;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38" name="Google Shape;538;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39" name="Google Shape;539;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0" name="Google Shape;540;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1" name="Google Shape;541;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2" name="Google Shape;542;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3" name="Google Shape;543;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4" name="Google Shape;544;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45" name="Google Shape;545;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46" name="Google Shape;546;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47" name="Google Shape;547;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8" name="Google Shape;548;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49" name="Google Shape;549;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50" name="Google Shape;550;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1" name="Google Shape;551;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52" name="Google Shape;552;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53" name="Google Shape;553;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54" name="Google Shape;554;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55" name="Shape 555"/>
        <p:cNvGrpSpPr/>
        <p:nvPr/>
      </p:nvGrpSpPr>
      <p:grpSpPr>
        <a:xfrm>
          <a:off x="0" y="0"/>
          <a:ext cx="0" cy="0"/>
          <a:chOff x="0" y="0"/>
          <a:chExt cx="0" cy="0"/>
        </a:xfrm>
      </p:grpSpPr>
      <p:sp>
        <p:nvSpPr>
          <p:cNvPr id="556" name="Google Shape;556;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57" name="Google Shape;557;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58" name="Google Shape;558;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60" name="Google Shape;560;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1" name="Google Shape;561;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2" name="Google Shape;562;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63" name="Google Shape;563;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64" name="Google Shape;564;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65" name="Google Shape;565;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6" name="Google Shape;566;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67" name="Google Shape;567;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68" name="Google Shape;568;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69" name="Google Shape;569;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70" name="Google Shape;570;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71" name="Shape 571"/>
        <p:cNvGrpSpPr/>
        <p:nvPr/>
      </p:nvGrpSpPr>
      <p:grpSpPr>
        <a:xfrm>
          <a:off x="0" y="0"/>
          <a:ext cx="0" cy="0"/>
          <a:chOff x="0" y="0"/>
          <a:chExt cx="0" cy="0"/>
        </a:xfrm>
      </p:grpSpPr>
      <p:sp>
        <p:nvSpPr>
          <p:cNvPr id="572" name="Google Shape;572;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73" name="Google Shape;573;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74" name="Google Shape;574;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5" name="Google Shape;575;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6" name="Google Shape;576;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7" name="Google Shape;577;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8" name="Google Shape;578;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79" name="Google Shape;579;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80" name="Google Shape;580;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81" name="Shape 581"/>
        <p:cNvGrpSpPr/>
        <p:nvPr/>
      </p:nvGrpSpPr>
      <p:grpSpPr>
        <a:xfrm>
          <a:off x="0" y="0"/>
          <a:ext cx="0" cy="0"/>
          <a:chOff x="0" y="0"/>
          <a:chExt cx="0" cy="0"/>
        </a:xfrm>
      </p:grpSpPr>
      <p:sp>
        <p:nvSpPr>
          <p:cNvPr id="582" name="Google Shape;582;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3" name="Google Shape;583;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4" name="Google Shape;584;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5" name="Google Shape;585;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6" name="Google Shape;586;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7" name="Google Shape;587;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8" name="Google Shape;588;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89" name="Google Shape;589;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90" name="Google Shape;590;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1" name="Google Shape;591;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2" name="Google Shape;592;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3" name="Google Shape;593;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4" name="Google Shape;594;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5" name="Google Shape;595;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97" name="Google Shape;597;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98" name="Shape 598"/>
        <p:cNvGrpSpPr/>
        <p:nvPr/>
      </p:nvGrpSpPr>
      <p:grpSpPr>
        <a:xfrm>
          <a:off x="0" y="0"/>
          <a:ext cx="0" cy="0"/>
          <a:chOff x="0" y="0"/>
          <a:chExt cx="0" cy="0"/>
        </a:xfrm>
      </p:grpSpPr>
      <p:sp>
        <p:nvSpPr>
          <p:cNvPr id="599" name="Google Shape;599;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01" name="Google Shape;601;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3" name="Google Shape;603;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4" name="Google Shape;604;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05" name="Google Shape;605;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06" name="Google Shape;606;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07" name="Google Shape;607;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8" name="Google Shape;608;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609" name="Google Shape;609;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610" name="Google Shape;610;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1" name="Google Shape;611;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2" name="Google Shape;612;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3" name="Google Shape;613;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4" name="Google Shape;614;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5" name="Google Shape;615;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6" name="Google Shape;616;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17" name="Google Shape;617;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18" name="Shape 618"/>
        <p:cNvGrpSpPr/>
        <p:nvPr/>
      </p:nvGrpSpPr>
      <p:grpSpPr>
        <a:xfrm>
          <a:off x="0" y="0"/>
          <a:ext cx="0" cy="0"/>
          <a:chOff x="0" y="0"/>
          <a:chExt cx="0" cy="0"/>
        </a:xfrm>
      </p:grpSpPr>
      <p:sp>
        <p:nvSpPr>
          <p:cNvPr id="619" name="Google Shape;619;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20" name="Google Shape;620;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21" name="Google Shape;621;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22" name="Google Shape;622;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4" name="Google Shape;624;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5" name="Google Shape;625;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6" name="Google Shape;626;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27" name="Google Shape;627;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28" name="Google Shape;628;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0" name="Google Shape;630;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32" name="Google Shape;632;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33" name="Shape 633"/>
        <p:cNvGrpSpPr/>
        <p:nvPr/>
      </p:nvGrpSpPr>
      <p:grpSpPr>
        <a:xfrm>
          <a:off x="0" y="0"/>
          <a:ext cx="0" cy="0"/>
          <a:chOff x="0" y="0"/>
          <a:chExt cx="0" cy="0"/>
        </a:xfrm>
      </p:grpSpPr>
      <p:sp>
        <p:nvSpPr>
          <p:cNvPr id="634" name="Google Shape;634;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5" name="Google Shape;635;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6" name="Google Shape;636;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7" name="Google Shape;637;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8" name="Google Shape;638;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39" name="Google Shape;639;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0" name="Google Shape;640;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1" name="Google Shape;641;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42" name="Google Shape;642;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43" name="Google Shape;643;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44" name="Google Shape;644;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5" name="Google Shape;645;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6" name="Google Shape;646;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7" name="Google Shape;647;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48" name="Google Shape;648;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49" name="Google Shape;649;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50" name="Shape 650"/>
        <p:cNvGrpSpPr/>
        <p:nvPr/>
      </p:nvGrpSpPr>
      <p:grpSpPr>
        <a:xfrm>
          <a:off x="0" y="0"/>
          <a:ext cx="0" cy="0"/>
          <a:chOff x="0" y="0"/>
          <a:chExt cx="0" cy="0"/>
        </a:xfrm>
      </p:grpSpPr>
      <p:sp>
        <p:nvSpPr>
          <p:cNvPr id="651" name="Google Shape;651;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52" name="Google Shape;652;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53" name="Google Shape;653;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4" name="Google Shape;654;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5" name="Google Shape;655;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6" name="Google Shape;656;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7" name="Google Shape;657;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8" name="Google Shape;658;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9" name="Google Shape;659;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60" name="Shape 660"/>
        <p:cNvGrpSpPr/>
        <p:nvPr/>
      </p:nvGrpSpPr>
      <p:grpSpPr>
        <a:xfrm>
          <a:off x="0" y="0"/>
          <a:ext cx="0" cy="0"/>
          <a:chOff x="0" y="0"/>
          <a:chExt cx="0" cy="0"/>
        </a:xfrm>
      </p:grpSpPr>
      <p:sp>
        <p:nvSpPr>
          <p:cNvPr id="661" name="Google Shape;661;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62" name="Google Shape;662;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63" name="Google Shape;663;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64" name="Google Shape;664;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65" name="Google Shape;665;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6" name="Google Shape;666;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7" name="Google Shape;667;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68" name="Google Shape;668;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69" name="Google Shape;669;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70" name="Shape 670"/>
        <p:cNvGrpSpPr/>
        <p:nvPr/>
      </p:nvGrpSpPr>
      <p:grpSpPr>
        <a:xfrm>
          <a:off x="0" y="0"/>
          <a:ext cx="0" cy="0"/>
          <a:chOff x="0" y="0"/>
          <a:chExt cx="0" cy="0"/>
        </a:xfrm>
      </p:grpSpPr>
      <p:sp>
        <p:nvSpPr>
          <p:cNvPr id="671" name="Google Shape;671;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72" name="Google Shape;672;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73" name="Google Shape;673;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75" name="Google Shape;675;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6" name="Google Shape;676;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77" name="Google Shape;677;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78" name="Shape 678"/>
        <p:cNvGrpSpPr/>
        <p:nvPr/>
      </p:nvGrpSpPr>
      <p:grpSpPr>
        <a:xfrm>
          <a:off x="0" y="0"/>
          <a:ext cx="0" cy="0"/>
          <a:chOff x="0" y="0"/>
          <a:chExt cx="0" cy="0"/>
        </a:xfrm>
      </p:grpSpPr>
      <p:sp>
        <p:nvSpPr>
          <p:cNvPr id="679" name="Google Shape;679;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80" name="Google Shape;680;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1" name="Google Shape;681;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82" name="Google Shape;682;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83" name="Google Shape;683;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84" name="Google Shape;684;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85" name="Google Shape;685;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86" name="Google Shape;686;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7" name="Google Shape;687;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88" name="Google Shape;688;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52" name="Google Shape;52;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3" name="Google Shape;53;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55" name="Google Shape;55;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56" name="Google Shape;56;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57" name="Google Shape;57;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89" name="Shape 689"/>
        <p:cNvGrpSpPr/>
        <p:nvPr/>
      </p:nvGrpSpPr>
      <p:grpSpPr>
        <a:xfrm>
          <a:off x="0" y="0"/>
          <a:ext cx="0" cy="0"/>
          <a:chOff x="0" y="0"/>
          <a:chExt cx="0" cy="0"/>
        </a:xfrm>
      </p:grpSpPr>
      <p:sp>
        <p:nvSpPr>
          <p:cNvPr id="690" name="Google Shape;690;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91" name="Google Shape;691;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92" name="Google Shape;692;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93" name="Google Shape;693;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94" name="Google Shape;694;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95" name="Google Shape;695;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6" name="Google Shape;696;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97" name="Google Shape;697;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8" name="Google Shape;698;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99" name="Google Shape;699;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63" name="Google Shape;63;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64" name="Google Shape;64;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65" name="Google Shape;65;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6" name="Google Shape;66;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72" name="Google Shape;72;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3" name="Google Shape;73;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74" name="Google Shape;74;p7"/>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75" name="Google Shape;75;p7"/>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76" name="Google Shape;76;p7"/>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77" name="Google Shape;77;p7"/>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78" name="Google Shape;78;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9" name="Google Shape;79;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0" name="Google Shape;80;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1" name="Google Shape;81;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
        <p:nvSpPr>
          <p:cNvPr id="82" name="Google Shape;82;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8" name="Google Shape;88;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9" name="Google Shape;89;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93" name="Google Shape;93;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94" name="Google Shape;94;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96" name="Google Shape;96;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97" name="Google Shape;97;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98" name="Google Shape;98;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01" name="Google Shape;101;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04" name="Google Shape;104;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5" name="Google Shape;105;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6" name="Google Shape;106;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07" name="Google Shape;107;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hyperlink" Target="https://kubernetes.io/docs/tasks/access-application-cluster/access-cluster/#accessing-the-api-from-a-pod" TargetMode="External"/><Relationship Id="rId4" Type="http://schemas.openxmlformats.org/officeDocument/2006/relationships/hyperlink" Target="https://github.com/kubernetes/client-go/blob/master/examples/in-cluster-client-configuration/main.g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github.com/kubernetes/community/blob/master/contributors/devel/sig-api-machinery/controllers.md" TargetMode="External"/><Relationship Id="rId4" Type="http://schemas.openxmlformats.org/officeDocument/2006/relationships/hyperlink" Target="https://github.com/kubernetes/community/blob/master/contributors/devel/sig-api-machinery/controllers.md#rough-structu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2"/>
          <p:cNvSpPr txBox="1"/>
          <p:nvPr>
            <p:ph type="title"/>
          </p:nvPr>
        </p:nvSpPr>
        <p:spPr>
          <a:xfrm>
            <a:off x="885050" y="871750"/>
            <a:ext cx="10422000" cy="132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we will discuss</a:t>
            </a:r>
            <a:endParaRPr/>
          </a:p>
        </p:txBody>
      </p:sp>
      <p:sp>
        <p:nvSpPr>
          <p:cNvPr id="705" name="Google Shape;705;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Agenda</a:t>
            </a:r>
            <a:endParaRPr/>
          </a:p>
        </p:txBody>
      </p:sp>
      <p:sp>
        <p:nvSpPr>
          <p:cNvPr id="706" name="Google Shape;706;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7" name="Google Shape;707;p4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08" name="Google Shape;708;p42"/>
          <p:cNvSpPr txBox="1"/>
          <p:nvPr>
            <p:ph idx="3" type="subTitle"/>
          </p:nvPr>
        </p:nvSpPr>
        <p:spPr>
          <a:xfrm>
            <a:off x="3279500" y="2664350"/>
            <a:ext cx="6977100" cy="2714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Programmatically Interacting with the API</a:t>
            </a:r>
            <a:endParaRPr/>
          </a:p>
          <a:p>
            <a:pPr indent="-330200" lvl="0" marL="457200" rtl="0" algn="l">
              <a:spcBef>
                <a:spcPts val="2000"/>
              </a:spcBef>
              <a:spcAft>
                <a:spcPts val="0"/>
              </a:spcAft>
              <a:buSzPts val="1600"/>
              <a:buChar char="●"/>
            </a:pPr>
            <a:r>
              <a:rPr lang="en"/>
              <a:t>Kubernetes Objects in Go</a:t>
            </a:r>
            <a:endParaRPr/>
          </a:p>
          <a:p>
            <a:pPr indent="-330200" lvl="0" marL="457200" rtl="0" algn="l">
              <a:spcBef>
                <a:spcPts val="0"/>
              </a:spcBef>
              <a:spcAft>
                <a:spcPts val="0"/>
              </a:spcAft>
              <a:buSzPts val="1600"/>
              <a:buChar char="●"/>
            </a:pPr>
            <a:r>
              <a:rPr lang="en"/>
              <a:t>In vs Out of Cluster Authentication</a:t>
            </a:r>
            <a:endParaRPr/>
          </a:p>
          <a:p>
            <a:pPr indent="-330200" lvl="0" marL="457200" rtl="0" algn="l">
              <a:spcBef>
                <a:spcPts val="0"/>
              </a:spcBef>
              <a:spcAft>
                <a:spcPts val="0"/>
              </a:spcAft>
              <a:buSzPts val="1600"/>
              <a:buChar char="●"/>
            </a:pPr>
            <a:r>
              <a:rPr lang="en"/>
              <a:t>Client</a:t>
            </a:r>
            <a:r>
              <a:rPr lang="en"/>
              <a:t>Set</a:t>
            </a:r>
            <a:r>
              <a:rPr lang="en"/>
              <a:t>s</a:t>
            </a:r>
            <a:endParaRPr/>
          </a:p>
          <a:p>
            <a:pPr indent="-330200" lvl="0" marL="457200" rtl="0" algn="l">
              <a:spcBef>
                <a:spcPts val="0"/>
              </a:spcBef>
              <a:spcAft>
                <a:spcPts val="0"/>
              </a:spcAft>
              <a:buSzPts val="1600"/>
              <a:buChar char="●"/>
            </a:pPr>
            <a:r>
              <a:rPr lang="en"/>
              <a:t>API Machinery</a:t>
            </a:r>
            <a:endParaRPr/>
          </a:p>
          <a:p>
            <a:pPr indent="-330200" lvl="0" marL="457200" rtl="0" algn="l">
              <a:spcBef>
                <a:spcPts val="0"/>
              </a:spcBef>
              <a:spcAft>
                <a:spcPts val="0"/>
              </a:spcAft>
              <a:buSzPts val="1600"/>
              <a:buChar char="●"/>
            </a:pPr>
            <a:r>
              <a:rPr lang="en"/>
              <a:t>Informers and Caching</a:t>
            </a:r>
            <a:endParaRPr/>
          </a:p>
          <a:p>
            <a:pPr indent="-330200" lvl="0" marL="457200" rtl="0" algn="l">
              <a:spcBef>
                <a:spcPts val="0"/>
              </a:spcBef>
              <a:spcAft>
                <a:spcPts val="0"/>
              </a:spcAft>
              <a:buSzPts val="1600"/>
              <a:buChar char="●"/>
            </a:pPr>
            <a:r>
              <a:rPr lang="en"/>
              <a:t>Guidelines for Writing Controllers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814" name="Google Shape;814;p51"/>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 Programmatic Example: In-Cluster vs Out-of-Cluster Authn</a:t>
            </a:r>
            <a:endParaRPr/>
          </a:p>
        </p:txBody>
      </p:sp>
      <p:sp>
        <p:nvSpPr>
          <p:cNvPr id="815" name="Google Shape;815;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16" name="Google Shape;816;p5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https://kubernetes.io/docs/tasks/access-application-cluster/access-cluster/#accessing-the-api-from-a-pod</a:t>
            </a:r>
            <a:endParaRPr/>
          </a:p>
          <a:p>
            <a:pPr indent="0" lvl="0" marL="0" rtl="0" algn="l">
              <a:spcBef>
                <a:spcPts val="0"/>
              </a:spcBef>
              <a:spcAft>
                <a:spcPts val="0"/>
              </a:spcAft>
              <a:buNone/>
            </a:pPr>
            <a:r>
              <a:rPr lang="en" u="sng">
                <a:solidFill>
                  <a:schemeClr val="hlink"/>
                </a:solidFill>
                <a:hlinkClick r:id="rId4"/>
              </a:rPr>
              <a:t>https://github.com/kubernetes/client-go/blob/master/examples/in-cluster-client-configuration/main.go</a:t>
            </a:r>
            <a:endParaRPr/>
          </a:p>
        </p:txBody>
      </p:sp>
      <p:sp>
        <p:nvSpPr>
          <p:cNvPr id="817" name="Google Shape;817;p51"/>
          <p:cNvSpPr txBox="1"/>
          <p:nvPr>
            <p:ph idx="3" type="body"/>
          </p:nvPr>
        </p:nvSpPr>
        <p:spPr>
          <a:xfrm>
            <a:off x="2094750" y="1838725"/>
            <a:ext cx="8002500" cy="4114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250">
                <a:solidFill>
                  <a:srgbClr val="000088"/>
                </a:solidFill>
                <a:latin typeface="Courier New"/>
                <a:ea typeface="Courier New"/>
                <a:cs typeface="Courier New"/>
                <a:sym typeface="Courier New"/>
              </a:rPr>
              <a:t>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rest</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InClusterConfig</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50">
                <a:solidFill>
                  <a:srgbClr val="006699"/>
                </a:solidFill>
                <a:latin typeface="Courier New"/>
                <a:ea typeface="Courier New"/>
                <a:cs typeface="Courier New"/>
                <a:sym typeface="Courier New"/>
              </a:rPr>
              <a:t>if</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b="1" lang="en" sz="1250">
                <a:solidFill>
                  <a:srgbClr val="006699"/>
                </a:solidFill>
                <a:latin typeface="Courier New"/>
                <a:ea typeface="Courier New"/>
                <a:cs typeface="Courier New"/>
                <a:sym typeface="Courier New"/>
              </a:rPr>
              <a:t>nil</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i="1" lang="en" sz="1250">
                <a:solidFill>
                  <a:srgbClr val="35586C"/>
                </a:solidFill>
                <a:latin typeface="Courier New"/>
                <a:ea typeface="Courier New"/>
                <a:cs typeface="Courier New"/>
                <a:sym typeface="Courier New"/>
              </a:rPr>
              <a:t>// fallback to kubeconfig</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kubeconfig</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filepath</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Join</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".kube"</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"config"</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b="1" lang="en" sz="1250">
                <a:solidFill>
                  <a:srgbClr val="006699"/>
                </a:solidFill>
                <a:latin typeface="Courier New"/>
                <a:ea typeface="Courier New"/>
                <a:cs typeface="Courier New"/>
                <a:sym typeface="Courier New"/>
              </a:rPr>
              <a:t>if</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envvar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os</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Getenv</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"KUBECONFIG"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336666"/>
                </a:solidFill>
                <a:latin typeface="Courier New"/>
                <a:ea typeface="Courier New"/>
                <a:cs typeface="Courier New"/>
                <a:sym typeface="Courier New"/>
              </a:rPr>
              <a:t>len</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envvar</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&gt;</a:t>
            </a:r>
            <a:r>
              <a:rPr lang="en" sz="1250">
                <a:solidFill>
                  <a:srgbClr val="FF6600"/>
                </a:solidFill>
                <a:latin typeface="Courier New"/>
                <a:ea typeface="Courier New"/>
                <a:cs typeface="Courier New"/>
                <a:sym typeface="Courier New"/>
              </a:rPr>
              <a:t>0</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kubeconfig</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envvar</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clientcmd</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BuildConfigFromFlags</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kubeconfig</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b="1" lang="en" sz="1250">
                <a:solidFill>
                  <a:srgbClr val="006699"/>
                </a:solidFill>
                <a:latin typeface="Courier New"/>
                <a:ea typeface="Courier New"/>
                <a:cs typeface="Courier New"/>
                <a:sym typeface="Courier New"/>
              </a:rPr>
              <a:t>if</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b="1" lang="en" sz="1250">
                <a:solidFill>
                  <a:srgbClr val="006699"/>
                </a:solidFill>
                <a:latin typeface="Courier New"/>
                <a:ea typeface="Courier New"/>
                <a:cs typeface="Courier New"/>
                <a:sym typeface="Courier New"/>
              </a:rPr>
              <a:t>nil</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fmt</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Printf</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"The kubeconfig cannot be loaded: %v\n"</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os</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Exit</a:t>
            </a:r>
            <a:r>
              <a:rPr lang="en" sz="1250">
                <a:solidFill>
                  <a:schemeClr val="dk1"/>
                </a:solidFill>
                <a:latin typeface="Courier New"/>
                <a:ea typeface="Courier New"/>
                <a:cs typeface="Courier New"/>
                <a:sym typeface="Courier New"/>
              </a:rPr>
              <a:t>(</a:t>
            </a:r>
            <a:r>
              <a:rPr lang="en" sz="1250">
                <a:solidFill>
                  <a:srgbClr val="FF6600"/>
                </a:solidFill>
                <a:latin typeface="Courier New"/>
                <a:ea typeface="Courier New"/>
                <a:cs typeface="Courier New"/>
                <a:sym typeface="Courier New"/>
              </a:rPr>
              <a:t>1</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chemeClr val="dk1"/>
                </a:solidFill>
                <a:latin typeface="Courier New"/>
                <a:ea typeface="Courier New"/>
                <a:cs typeface="Courier New"/>
                <a:sym typeface="Courier New"/>
              </a:rPr>
              <a:t>}</a:t>
            </a:r>
            <a:endParaRPr sz="1600">
              <a:solidFill>
                <a:schemeClr val="dk1"/>
              </a:solidFill>
            </a:endParaRPr>
          </a:p>
          <a:p>
            <a:pPr indent="-317500" lvl="0" marL="457200" rtl="0" algn="l">
              <a:spcBef>
                <a:spcPts val="1000"/>
              </a:spcBef>
              <a:spcAft>
                <a:spcPts val="0"/>
              </a:spcAft>
              <a:buSzPts val="1400"/>
              <a:buChar char="▸"/>
            </a:pPr>
            <a:r>
              <a:rPr lang="en"/>
              <a:t>We add an additional import k8s.io/client-go/rest</a:t>
            </a:r>
            <a:endParaRPr/>
          </a:p>
          <a:p>
            <a:pPr indent="-317500" lvl="0" marL="457200" rtl="0" algn="l">
              <a:spcBef>
                <a:spcPts val="0"/>
              </a:spcBef>
              <a:spcAft>
                <a:spcPts val="0"/>
              </a:spcAft>
              <a:buSzPts val="1400"/>
              <a:buChar char="▸"/>
            </a:pPr>
            <a:r>
              <a:rPr lang="en"/>
              <a:t>When running a binary inside of a pod in a cluster kubelet will automatically mount a ServiceAccount into the container; /var/run/secrets/kubernetes.io/serviceaccount</a:t>
            </a:r>
            <a:endParaRPr/>
          </a:p>
          <a:p>
            <a:pPr indent="-317500" lvl="0" marL="457200" rtl="0" algn="l">
              <a:spcBef>
                <a:spcPts val="0"/>
              </a:spcBef>
              <a:spcAft>
                <a:spcPts val="0"/>
              </a:spcAft>
              <a:buSzPts val="1400"/>
              <a:buChar char="▸"/>
            </a:pPr>
            <a:r>
              <a:rPr lang="en"/>
              <a:t>If we are not in the cluster i.e. able to get the default service account, we handle the error, in this case we fallback to looking for the kubeconfig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3" name="Google Shape;823;p52"/>
          <p:cNvSpPr txBox="1"/>
          <p:nvPr>
            <p:ph type="title"/>
          </p:nvPr>
        </p:nvSpPr>
        <p:spPr>
          <a:xfrm>
            <a:off x="2083875" y="1743625"/>
            <a:ext cx="75333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Controller Concepts </a:t>
            </a:r>
            <a:endParaRPr/>
          </a:p>
        </p:txBody>
      </p:sp>
      <p:sp>
        <p:nvSpPr>
          <p:cNvPr id="824" name="Google Shape;824;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5" name="Google Shape;825;p5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Leveraging these Libraries</a:t>
            </a:r>
            <a:endParaRPr/>
          </a:p>
        </p:txBody>
      </p:sp>
      <p:sp>
        <p:nvSpPr>
          <p:cNvPr id="826" name="Google Shape;826;p5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3"/>
          <p:cNvSpPr/>
          <p:nvPr/>
        </p:nvSpPr>
        <p:spPr>
          <a:xfrm>
            <a:off x="973725" y="2209225"/>
            <a:ext cx="10710900" cy="37653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d Hat Text"/>
              <a:ea typeface="Red Hat Text"/>
              <a:cs typeface="Red Hat Text"/>
              <a:sym typeface="Red Hat Text"/>
            </a:endParaRPr>
          </a:p>
        </p:txBody>
      </p:sp>
      <p:sp>
        <p:nvSpPr>
          <p:cNvPr id="832" name="Google Shape;832;p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833" name="Google Shape;833;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4" name="Google Shape;834;p5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35" name="Google Shape;835;p53"/>
          <p:cNvSpPr/>
          <p:nvPr/>
        </p:nvSpPr>
        <p:spPr>
          <a:xfrm>
            <a:off x="6851625" y="3670250"/>
            <a:ext cx="1403700" cy="559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workqueue</a:t>
            </a:r>
            <a:endParaRPr>
              <a:latin typeface="Red Hat Text"/>
              <a:ea typeface="Red Hat Text"/>
              <a:cs typeface="Red Hat Text"/>
              <a:sym typeface="Red Hat Text"/>
            </a:endParaRPr>
          </a:p>
        </p:txBody>
      </p:sp>
      <p:sp>
        <p:nvSpPr>
          <p:cNvPr id="836" name="Google Shape;836;p53"/>
          <p:cNvSpPr/>
          <p:nvPr/>
        </p:nvSpPr>
        <p:spPr>
          <a:xfrm>
            <a:off x="4506275" y="3116062"/>
            <a:ext cx="1664775" cy="1664750"/>
          </a:xfrm>
          <a:prstGeom prst="flowChartDecision">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Add</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Update</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Delete</a:t>
            </a:r>
            <a:endParaRPr>
              <a:latin typeface="Red Hat Text"/>
              <a:ea typeface="Red Hat Text"/>
              <a:cs typeface="Red Hat Text"/>
              <a:sym typeface="Red Hat Text"/>
            </a:endParaRPr>
          </a:p>
        </p:txBody>
      </p:sp>
      <p:sp>
        <p:nvSpPr>
          <p:cNvPr id="837" name="Google Shape;837;p53"/>
          <p:cNvSpPr/>
          <p:nvPr/>
        </p:nvSpPr>
        <p:spPr>
          <a:xfrm>
            <a:off x="6407797" y="554425"/>
            <a:ext cx="1968408" cy="1501740"/>
          </a:xfrm>
          <a:prstGeom prst="cloud">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API Server</a:t>
            </a:r>
            <a:endParaRPr>
              <a:latin typeface="Red Hat Text"/>
              <a:ea typeface="Red Hat Text"/>
              <a:cs typeface="Red Hat Text"/>
              <a:sym typeface="Red Hat Text"/>
            </a:endParaRPr>
          </a:p>
        </p:txBody>
      </p:sp>
      <p:sp>
        <p:nvSpPr>
          <p:cNvPr id="838" name="Google Shape;838;p53"/>
          <p:cNvSpPr/>
          <p:nvPr/>
        </p:nvSpPr>
        <p:spPr>
          <a:xfrm>
            <a:off x="1235475" y="2523325"/>
            <a:ext cx="2450100" cy="3224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d Hat Text"/>
              <a:ea typeface="Red Hat Text"/>
              <a:cs typeface="Red Hat Text"/>
              <a:sym typeface="Red Hat Text"/>
            </a:endParaRPr>
          </a:p>
        </p:txBody>
      </p:sp>
      <p:sp>
        <p:nvSpPr>
          <p:cNvPr id="839" name="Google Shape;839;p53"/>
          <p:cNvSpPr/>
          <p:nvPr/>
        </p:nvSpPr>
        <p:spPr>
          <a:xfrm>
            <a:off x="9266150" y="3151475"/>
            <a:ext cx="1968408" cy="1968408"/>
          </a:xfrm>
          <a:prstGeom prst="irregularSeal1">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Business</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Logic</a:t>
            </a:r>
            <a:endParaRPr>
              <a:latin typeface="Red Hat Text"/>
              <a:ea typeface="Red Hat Text"/>
              <a:cs typeface="Red Hat Text"/>
              <a:sym typeface="Red Hat Text"/>
            </a:endParaRPr>
          </a:p>
        </p:txBody>
      </p:sp>
      <p:sp>
        <p:nvSpPr>
          <p:cNvPr id="840" name="Google Shape;840;p53"/>
          <p:cNvSpPr/>
          <p:nvPr/>
        </p:nvSpPr>
        <p:spPr>
          <a:xfrm>
            <a:off x="1706025" y="3674475"/>
            <a:ext cx="1204200" cy="559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DeltaFIFO</a:t>
            </a:r>
            <a:endParaRPr>
              <a:latin typeface="Red Hat Text"/>
              <a:ea typeface="Red Hat Text"/>
              <a:cs typeface="Red Hat Text"/>
              <a:sym typeface="Red Hat Text"/>
            </a:endParaRPr>
          </a:p>
        </p:txBody>
      </p:sp>
      <p:sp>
        <p:nvSpPr>
          <p:cNvPr id="841" name="Google Shape;841;p53"/>
          <p:cNvSpPr/>
          <p:nvPr/>
        </p:nvSpPr>
        <p:spPr>
          <a:xfrm>
            <a:off x="1862000" y="4604000"/>
            <a:ext cx="901525" cy="1005125"/>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Local</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Store</a:t>
            </a:r>
            <a:endParaRPr>
              <a:latin typeface="Red Hat Text"/>
              <a:ea typeface="Red Hat Text"/>
              <a:cs typeface="Red Hat Text"/>
              <a:sym typeface="Red Hat Text"/>
            </a:endParaRPr>
          </a:p>
        </p:txBody>
      </p:sp>
      <p:sp>
        <p:nvSpPr>
          <p:cNvPr id="842" name="Google Shape;842;p53"/>
          <p:cNvSpPr txBox="1"/>
          <p:nvPr/>
        </p:nvSpPr>
        <p:spPr>
          <a:xfrm>
            <a:off x="2763525" y="5207516"/>
            <a:ext cx="1507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ed Hat Text"/>
                <a:ea typeface="Red Hat Text"/>
                <a:cs typeface="Red Hat Text"/>
                <a:sym typeface="Red Hat Text"/>
              </a:rPr>
              <a:t>Shared Informer</a:t>
            </a:r>
            <a:endParaRPr b="1">
              <a:latin typeface="Red Hat Text"/>
              <a:ea typeface="Red Hat Text"/>
              <a:cs typeface="Red Hat Text"/>
              <a:sym typeface="Red Hat Text"/>
            </a:endParaRPr>
          </a:p>
        </p:txBody>
      </p:sp>
      <p:sp>
        <p:nvSpPr>
          <p:cNvPr id="843" name="Google Shape;843;p53"/>
          <p:cNvSpPr txBox="1"/>
          <p:nvPr/>
        </p:nvSpPr>
        <p:spPr>
          <a:xfrm>
            <a:off x="10417300" y="5495125"/>
            <a:ext cx="1507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ed Hat Text"/>
                <a:ea typeface="Red Hat Text"/>
                <a:cs typeface="Red Hat Text"/>
                <a:sym typeface="Red Hat Text"/>
              </a:rPr>
              <a:t>Controller</a:t>
            </a:r>
            <a:endParaRPr b="1">
              <a:latin typeface="Red Hat Text"/>
              <a:ea typeface="Red Hat Text"/>
              <a:cs typeface="Red Hat Text"/>
              <a:sym typeface="Red Hat Text"/>
            </a:endParaRPr>
          </a:p>
        </p:txBody>
      </p:sp>
      <p:cxnSp>
        <p:nvCxnSpPr>
          <p:cNvPr id="844" name="Google Shape;844;p53"/>
          <p:cNvCxnSpPr>
            <a:stCxn id="840" idx="3"/>
            <a:endCxn id="836" idx="1"/>
          </p:cNvCxnSpPr>
          <p:nvPr/>
        </p:nvCxnSpPr>
        <p:spPr>
          <a:xfrm flipH="1" rot="10800000">
            <a:off x="2910225" y="3948375"/>
            <a:ext cx="1596000" cy="6000"/>
          </a:xfrm>
          <a:prstGeom prst="straightConnector1">
            <a:avLst/>
          </a:prstGeom>
          <a:noFill/>
          <a:ln cap="flat" cmpd="sng" w="9525">
            <a:solidFill>
              <a:schemeClr val="dk2"/>
            </a:solidFill>
            <a:prstDash val="solid"/>
            <a:round/>
            <a:headEnd len="med" w="med" type="none"/>
            <a:tailEnd len="med" w="med" type="triangle"/>
          </a:ln>
        </p:spPr>
      </p:cxnSp>
      <p:cxnSp>
        <p:nvCxnSpPr>
          <p:cNvPr id="845" name="Google Shape;845;p53"/>
          <p:cNvCxnSpPr>
            <a:stCxn id="836" idx="3"/>
            <a:endCxn id="835" idx="1"/>
          </p:cNvCxnSpPr>
          <p:nvPr/>
        </p:nvCxnSpPr>
        <p:spPr>
          <a:xfrm>
            <a:off x="6171050" y="3948437"/>
            <a:ext cx="680700" cy="1800"/>
          </a:xfrm>
          <a:prstGeom prst="straightConnector1">
            <a:avLst/>
          </a:prstGeom>
          <a:noFill/>
          <a:ln cap="flat" cmpd="sng" w="9525">
            <a:solidFill>
              <a:schemeClr val="dk2"/>
            </a:solidFill>
            <a:prstDash val="solid"/>
            <a:round/>
            <a:headEnd len="med" w="med" type="none"/>
            <a:tailEnd len="med" w="med" type="triangle"/>
          </a:ln>
        </p:spPr>
      </p:cxnSp>
      <p:cxnSp>
        <p:nvCxnSpPr>
          <p:cNvPr id="846" name="Google Shape;846;p53"/>
          <p:cNvCxnSpPr>
            <a:stCxn id="835" idx="3"/>
            <a:endCxn id="839" idx="1"/>
          </p:cNvCxnSpPr>
          <p:nvPr/>
        </p:nvCxnSpPr>
        <p:spPr>
          <a:xfrm flipH="1" rot="10800000">
            <a:off x="8255325" y="3936650"/>
            <a:ext cx="1010700" cy="13500"/>
          </a:xfrm>
          <a:prstGeom prst="straightConnector1">
            <a:avLst/>
          </a:prstGeom>
          <a:noFill/>
          <a:ln cap="flat" cmpd="sng" w="9525">
            <a:solidFill>
              <a:schemeClr val="dk2"/>
            </a:solidFill>
            <a:prstDash val="solid"/>
            <a:round/>
            <a:headEnd len="med" w="med" type="none"/>
            <a:tailEnd len="med" w="med" type="triangle"/>
          </a:ln>
        </p:spPr>
      </p:cxnSp>
      <p:sp>
        <p:nvSpPr>
          <p:cNvPr id="847" name="Google Shape;847;p53"/>
          <p:cNvSpPr/>
          <p:nvPr/>
        </p:nvSpPr>
        <p:spPr>
          <a:xfrm>
            <a:off x="1858425" y="2744950"/>
            <a:ext cx="1204200" cy="559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Reflector</a:t>
            </a:r>
            <a:endParaRPr>
              <a:latin typeface="Red Hat Text"/>
              <a:ea typeface="Red Hat Text"/>
              <a:cs typeface="Red Hat Text"/>
              <a:sym typeface="Red Hat Text"/>
            </a:endParaRPr>
          </a:p>
        </p:txBody>
      </p:sp>
      <p:cxnSp>
        <p:nvCxnSpPr>
          <p:cNvPr id="848" name="Google Shape;848;p53"/>
          <p:cNvCxnSpPr>
            <a:stCxn id="847" idx="0"/>
            <a:endCxn id="837" idx="2"/>
          </p:cNvCxnSpPr>
          <p:nvPr/>
        </p:nvCxnSpPr>
        <p:spPr>
          <a:xfrm rot="-5400000">
            <a:off x="3717375" y="48400"/>
            <a:ext cx="1439700" cy="3953400"/>
          </a:xfrm>
          <a:prstGeom prst="curvedConnector2">
            <a:avLst/>
          </a:prstGeom>
          <a:noFill/>
          <a:ln cap="flat" cmpd="sng" w="9525">
            <a:solidFill>
              <a:schemeClr val="dk2"/>
            </a:solidFill>
            <a:prstDash val="solid"/>
            <a:round/>
            <a:headEnd len="med" w="med" type="none"/>
            <a:tailEnd len="med" w="med" type="triangle"/>
          </a:ln>
        </p:spPr>
      </p:cxnSp>
      <p:sp>
        <p:nvSpPr>
          <p:cNvPr id="849" name="Google Shape;849;p53"/>
          <p:cNvSpPr txBox="1"/>
          <p:nvPr/>
        </p:nvSpPr>
        <p:spPr>
          <a:xfrm>
            <a:off x="3282500" y="1168338"/>
            <a:ext cx="1581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List/Watch</a:t>
            </a:r>
            <a:endParaRPr>
              <a:latin typeface="Red Hat Text"/>
              <a:ea typeface="Red Hat Text"/>
              <a:cs typeface="Red Hat Text"/>
              <a:sym typeface="Red Hat Text"/>
            </a:endParaRPr>
          </a:p>
        </p:txBody>
      </p:sp>
      <p:cxnSp>
        <p:nvCxnSpPr>
          <p:cNvPr id="850" name="Google Shape;850;p53"/>
          <p:cNvCxnSpPr>
            <a:stCxn id="840" idx="2"/>
            <a:endCxn id="841" idx="1"/>
          </p:cNvCxnSpPr>
          <p:nvPr/>
        </p:nvCxnSpPr>
        <p:spPr>
          <a:xfrm>
            <a:off x="2308125" y="4234275"/>
            <a:ext cx="4500" cy="3696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53"/>
          <p:cNvSpPr txBox="1"/>
          <p:nvPr/>
        </p:nvSpPr>
        <p:spPr>
          <a:xfrm>
            <a:off x="2460525" y="4237488"/>
            <a:ext cx="1581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Write</a:t>
            </a:r>
            <a:endParaRPr>
              <a:latin typeface="Red Hat Text"/>
              <a:ea typeface="Red Hat Text"/>
              <a:cs typeface="Red Hat Text"/>
              <a:sym typeface="Red Hat Text"/>
            </a:endParaRPr>
          </a:p>
        </p:txBody>
      </p:sp>
      <p:grpSp>
        <p:nvGrpSpPr>
          <p:cNvPr id="852" name="Google Shape;852;p53"/>
          <p:cNvGrpSpPr/>
          <p:nvPr/>
        </p:nvGrpSpPr>
        <p:grpSpPr>
          <a:xfrm>
            <a:off x="8374450" y="924575"/>
            <a:ext cx="3310175" cy="3438018"/>
            <a:chOff x="8374450" y="924575"/>
            <a:chExt cx="3310175" cy="3438018"/>
          </a:xfrm>
        </p:grpSpPr>
        <p:sp>
          <p:nvSpPr>
            <p:cNvPr id="853" name="Google Shape;853;p53"/>
            <p:cNvSpPr/>
            <p:nvPr/>
          </p:nvSpPr>
          <p:spPr>
            <a:xfrm>
              <a:off x="9622150" y="2429100"/>
              <a:ext cx="1089000" cy="439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clients</a:t>
              </a:r>
              <a:endParaRPr>
                <a:latin typeface="Red Hat Text"/>
                <a:ea typeface="Red Hat Text"/>
                <a:cs typeface="Red Hat Text"/>
                <a:sym typeface="Red Hat Text"/>
              </a:endParaRPr>
            </a:p>
          </p:txBody>
        </p:sp>
        <p:cxnSp>
          <p:nvCxnSpPr>
            <p:cNvPr id="854" name="Google Shape;854;p53"/>
            <p:cNvCxnSpPr>
              <a:stCxn id="853" idx="0"/>
              <a:endCxn id="837" idx="0"/>
            </p:cNvCxnSpPr>
            <p:nvPr/>
          </p:nvCxnSpPr>
          <p:spPr>
            <a:xfrm flipH="1" rot="5400000">
              <a:off x="8708650" y="971100"/>
              <a:ext cx="1123800" cy="1792200"/>
            </a:xfrm>
            <a:prstGeom prst="curvedConnector2">
              <a:avLst/>
            </a:prstGeom>
            <a:noFill/>
            <a:ln cap="flat" cmpd="sng" w="9525">
              <a:solidFill>
                <a:schemeClr val="dk2"/>
              </a:solidFill>
              <a:prstDash val="solid"/>
              <a:round/>
              <a:headEnd len="med" w="med" type="none"/>
              <a:tailEnd len="med" w="med" type="triangle"/>
            </a:ln>
          </p:spPr>
        </p:cxnSp>
        <p:cxnSp>
          <p:nvCxnSpPr>
            <p:cNvPr id="855" name="Google Shape;855;p53"/>
            <p:cNvCxnSpPr>
              <a:stCxn id="839" idx="3"/>
              <a:endCxn id="853" idx="3"/>
            </p:cNvCxnSpPr>
            <p:nvPr/>
          </p:nvCxnSpPr>
          <p:spPr>
            <a:xfrm rot="10800000">
              <a:off x="10711058" y="2648993"/>
              <a:ext cx="523500" cy="1713600"/>
            </a:xfrm>
            <a:prstGeom prst="bentConnector3">
              <a:avLst>
                <a:gd fmla="val -45487" name="adj1"/>
              </a:avLst>
            </a:prstGeom>
            <a:noFill/>
            <a:ln cap="flat" cmpd="sng" w="9525">
              <a:solidFill>
                <a:schemeClr val="dk2"/>
              </a:solidFill>
              <a:prstDash val="solid"/>
              <a:round/>
              <a:headEnd len="med" w="med" type="none"/>
              <a:tailEnd len="med" w="med" type="triangle"/>
            </a:ln>
          </p:spPr>
        </p:cxnSp>
        <p:sp>
          <p:nvSpPr>
            <p:cNvPr id="856" name="Google Shape;856;p53"/>
            <p:cNvSpPr txBox="1"/>
            <p:nvPr/>
          </p:nvSpPr>
          <p:spPr>
            <a:xfrm>
              <a:off x="9155325" y="924575"/>
              <a:ext cx="25293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Create/Read/Update/Delete</a:t>
              </a:r>
              <a:endParaRPr>
                <a:latin typeface="Red Hat Text"/>
                <a:ea typeface="Red Hat Text"/>
                <a:cs typeface="Red Hat Text"/>
                <a:sym typeface="Red Hat Tex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par>
                                <p:cTn fill="hold" nodeType="with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0" name="Shape 860"/>
        <p:cNvGrpSpPr/>
        <p:nvPr/>
      </p:nvGrpSpPr>
      <p:grpSpPr>
        <a:xfrm>
          <a:off x="0" y="0"/>
          <a:ext cx="0" cy="0"/>
          <a:chOff x="0" y="0"/>
          <a:chExt cx="0" cy="0"/>
        </a:xfrm>
      </p:grpSpPr>
      <p:sp>
        <p:nvSpPr>
          <p:cNvPr id="861" name="Google Shape;861;p54"/>
          <p:cNvSpPr/>
          <p:nvPr/>
        </p:nvSpPr>
        <p:spPr>
          <a:xfrm>
            <a:off x="973725" y="2209225"/>
            <a:ext cx="10710900" cy="37653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d Hat Text"/>
              <a:ea typeface="Red Hat Text"/>
              <a:cs typeface="Red Hat Text"/>
              <a:sym typeface="Red Hat Text"/>
            </a:endParaRPr>
          </a:p>
        </p:txBody>
      </p:sp>
      <p:sp>
        <p:nvSpPr>
          <p:cNvPr id="862" name="Google Shape;862;p5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863" name="Google Shape;863;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4" name="Google Shape;864;p5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65" name="Google Shape;865;p54"/>
          <p:cNvSpPr/>
          <p:nvPr/>
        </p:nvSpPr>
        <p:spPr>
          <a:xfrm>
            <a:off x="6851625" y="3670250"/>
            <a:ext cx="1403700" cy="559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workqueue</a:t>
            </a:r>
            <a:endParaRPr>
              <a:latin typeface="Red Hat Text"/>
              <a:ea typeface="Red Hat Text"/>
              <a:cs typeface="Red Hat Text"/>
              <a:sym typeface="Red Hat Text"/>
            </a:endParaRPr>
          </a:p>
        </p:txBody>
      </p:sp>
      <p:sp>
        <p:nvSpPr>
          <p:cNvPr id="866" name="Google Shape;866;p54"/>
          <p:cNvSpPr/>
          <p:nvPr/>
        </p:nvSpPr>
        <p:spPr>
          <a:xfrm>
            <a:off x="4506275" y="3116062"/>
            <a:ext cx="1664775" cy="1664750"/>
          </a:xfrm>
          <a:prstGeom prst="flowChartDecision">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Add</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Update</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Delete</a:t>
            </a:r>
            <a:endParaRPr>
              <a:latin typeface="Red Hat Text"/>
              <a:ea typeface="Red Hat Text"/>
              <a:cs typeface="Red Hat Text"/>
              <a:sym typeface="Red Hat Text"/>
            </a:endParaRPr>
          </a:p>
        </p:txBody>
      </p:sp>
      <p:sp>
        <p:nvSpPr>
          <p:cNvPr id="867" name="Google Shape;867;p54"/>
          <p:cNvSpPr/>
          <p:nvPr/>
        </p:nvSpPr>
        <p:spPr>
          <a:xfrm>
            <a:off x="6407797" y="554425"/>
            <a:ext cx="1968408" cy="1501740"/>
          </a:xfrm>
          <a:prstGeom prst="cloud">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API Server</a:t>
            </a:r>
            <a:endParaRPr>
              <a:latin typeface="Red Hat Text"/>
              <a:ea typeface="Red Hat Text"/>
              <a:cs typeface="Red Hat Text"/>
              <a:sym typeface="Red Hat Text"/>
            </a:endParaRPr>
          </a:p>
        </p:txBody>
      </p:sp>
      <p:sp>
        <p:nvSpPr>
          <p:cNvPr id="868" name="Google Shape;868;p54"/>
          <p:cNvSpPr/>
          <p:nvPr/>
        </p:nvSpPr>
        <p:spPr>
          <a:xfrm>
            <a:off x="1235475" y="2523325"/>
            <a:ext cx="2450100" cy="3224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d Hat Text"/>
              <a:ea typeface="Red Hat Text"/>
              <a:cs typeface="Red Hat Text"/>
              <a:sym typeface="Red Hat Text"/>
            </a:endParaRPr>
          </a:p>
        </p:txBody>
      </p:sp>
      <p:sp>
        <p:nvSpPr>
          <p:cNvPr id="869" name="Google Shape;869;p54"/>
          <p:cNvSpPr/>
          <p:nvPr/>
        </p:nvSpPr>
        <p:spPr>
          <a:xfrm>
            <a:off x="9266150" y="3151475"/>
            <a:ext cx="1968408" cy="1968408"/>
          </a:xfrm>
          <a:prstGeom prst="irregularSeal1">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Business</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Logic</a:t>
            </a:r>
            <a:endParaRPr>
              <a:latin typeface="Red Hat Text"/>
              <a:ea typeface="Red Hat Text"/>
              <a:cs typeface="Red Hat Text"/>
              <a:sym typeface="Red Hat Text"/>
            </a:endParaRPr>
          </a:p>
        </p:txBody>
      </p:sp>
      <p:sp>
        <p:nvSpPr>
          <p:cNvPr id="870" name="Google Shape;870;p54"/>
          <p:cNvSpPr/>
          <p:nvPr/>
        </p:nvSpPr>
        <p:spPr>
          <a:xfrm>
            <a:off x="1706025" y="3674475"/>
            <a:ext cx="1204200" cy="559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DeltaFIFO</a:t>
            </a:r>
            <a:endParaRPr>
              <a:latin typeface="Red Hat Text"/>
              <a:ea typeface="Red Hat Text"/>
              <a:cs typeface="Red Hat Text"/>
              <a:sym typeface="Red Hat Text"/>
            </a:endParaRPr>
          </a:p>
        </p:txBody>
      </p:sp>
      <p:sp>
        <p:nvSpPr>
          <p:cNvPr id="871" name="Google Shape;871;p54"/>
          <p:cNvSpPr/>
          <p:nvPr/>
        </p:nvSpPr>
        <p:spPr>
          <a:xfrm>
            <a:off x="1862000" y="4604000"/>
            <a:ext cx="901525" cy="1005125"/>
          </a:xfrm>
          <a:prstGeom prst="flowChartMagneticDisk">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Local</a:t>
            </a:r>
            <a:endParaRPr>
              <a:latin typeface="Red Hat Text"/>
              <a:ea typeface="Red Hat Text"/>
              <a:cs typeface="Red Hat Text"/>
              <a:sym typeface="Red Hat Text"/>
            </a:endParaRPr>
          </a:p>
          <a:p>
            <a:pPr indent="0" lvl="0" marL="0" rtl="0" algn="ctr">
              <a:spcBef>
                <a:spcPts val="0"/>
              </a:spcBef>
              <a:spcAft>
                <a:spcPts val="0"/>
              </a:spcAft>
              <a:buNone/>
            </a:pPr>
            <a:r>
              <a:rPr lang="en">
                <a:latin typeface="Red Hat Text"/>
                <a:ea typeface="Red Hat Text"/>
                <a:cs typeface="Red Hat Text"/>
                <a:sym typeface="Red Hat Text"/>
              </a:rPr>
              <a:t>Store</a:t>
            </a:r>
            <a:endParaRPr>
              <a:latin typeface="Red Hat Text"/>
              <a:ea typeface="Red Hat Text"/>
              <a:cs typeface="Red Hat Text"/>
              <a:sym typeface="Red Hat Text"/>
            </a:endParaRPr>
          </a:p>
        </p:txBody>
      </p:sp>
      <p:sp>
        <p:nvSpPr>
          <p:cNvPr id="872" name="Google Shape;872;p54"/>
          <p:cNvSpPr txBox="1"/>
          <p:nvPr/>
        </p:nvSpPr>
        <p:spPr>
          <a:xfrm>
            <a:off x="2737375" y="5384725"/>
            <a:ext cx="1507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ed Hat Text"/>
                <a:ea typeface="Red Hat Text"/>
                <a:cs typeface="Red Hat Text"/>
                <a:sym typeface="Red Hat Text"/>
              </a:rPr>
              <a:t>Informer</a:t>
            </a:r>
            <a:endParaRPr b="1">
              <a:latin typeface="Red Hat Text"/>
              <a:ea typeface="Red Hat Text"/>
              <a:cs typeface="Red Hat Text"/>
              <a:sym typeface="Red Hat Text"/>
            </a:endParaRPr>
          </a:p>
        </p:txBody>
      </p:sp>
      <p:sp>
        <p:nvSpPr>
          <p:cNvPr id="873" name="Google Shape;873;p54"/>
          <p:cNvSpPr txBox="1"/>
          <p:nvPr/>
        </p:nvSpPr>
        <p:spPr>
          <a:xfrm>
            <a:off x="10417300" y="5495125"/>
            <a:ext cx="1507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ed Hat Text"/>
                <a:ea typeface="Red Hat Text"/>
                <a:cs typeface="Red Hat Text"/>
                <a:sym typeface="Red Hat Text"/>
              </a:rPr>
              <a:t>Controller</a:t>
            </a:r>
            <a:endParaRPr b="1">
              <a:latin typeface="Red Hat Text"/>
              <a:ea typeface="Red Hat Text"/>
              <a:cs typeface="Red Hat Text"/>
              <a:sym typeface="Red Hat Text"/>
            </a:endParaRPr>
          </a:p>
        </p:txBody>
      </p:sp>
      <p:cxnSp>
        <p:nvCxnSpPr>
          <p:cNvPr id="874" name="Google Shape;874;p54"/>
          <p:cNvCxnSpPr>
            <a:stCxn id="870" idx="3"/>
            <a:endCxn id="866" idx="1"/>
          </p:cNvCxnSpPr>
          <p:nvPr/>
        </p:nvCxnSpPr>
        <p:spPr>
          <a:xfrm flipH="1" rot="10800000">
            <a:off x="2910225" y="3948375"/>
            <a:ext cx="1596000" cy="6000"/>
          </a:xfrm>
          <a:prstGeom prst="straightConnector1">
            <a:avLst/>
          </a:prstGeom>
          <a:noFill/>
          <a:ln cap="flat" cmpd="sng" w="9525">
            <a:solidFill>
              <a:schemeClr val="dk2"/>
            </a:solidFill>
            <a:prstDash val="solid"/>
            <a:round/>
            <a:headEnd len="med" w="med" type="none"/>
            <a:tailEnd len="med" w="med" type="triangle"/>
          </a:ln>
        </p:spPr>
      </p:cxnSp>
      <p:cxnSp>
        <p:nvCxnSpPr>
          <p:cNvPr id="875" name="Google Shape;875;p54"/>
          <p:cNvCxnSpPr>
            <a:stCxn id="866" idx="3"/>
            <a:endCxn id="865" idx="1"/>
          </p:cNvCxnSpPr>
          <p:nvPr/>
        </p:nvCxnSpPr>
        <p:spPr>
          <a:xfrm>
            <a:off x="6171050" y="3948437"/>
            <a:ext cx="680700" cy="180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54"/>
          <p:cNvCxnSpPr>
            <a:stCxn id="865" idx="3"/>
            <a:endCxn id="869" idx="1"/>
          </p:cNvCxnSpPr>
          <p:nvPr/>
        </p:nvCxnSpPr>
        <p:spPr>
          <a:xfrm flipH="1" rot="10800000">
            <a:off x="8255325" y="3936650"/>
            <a:ext cx="1010700" cy="13500"/>
          </a:xfrm>
          <a:prstGeom prst="straightConnector1">
            <a:avLst/>
          </a:prstGeom>
          <a:noFill/>
          <a:ln cap="flat" cmpd="sng" w="9525">
            <a:solidFill>
              <a:schemeClr val="dk2"/>
            </a:solidFill>
            <a:prstDash val="solid"/>
            <a:round/>
            <a:headEnd len="med" w="med" type="none"/>
            <a:tailEnd len="med" w="med" type="triangle"/>
          </a:ln>
        </p:spPr>
      </p:cxnSp>
      <p:sp>
        <p:nvSpPr>
          <p:cNvPr id="877" name="Google Shape;877;p54"/>
          <p:cNvSpPr/>
          <p:nvPr/>
        </p:nvSpPr>
        <p:spPr>
          <a:xfrm>
            <a:off x="1858425" y="2744950"/>
            <a:ext cx="1204200" cy="559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Reflector</a:t>
            </a:r>
            <a:endParaRPr>
              <a:latin typeface="Red Hat Text"/>
              <a:ea typeface="Red Hat Text"/>
              <a:cs typeface="Red Hat Text"/>
              <a:sym typeface="Red Hat Text"/>
            </a:endParaRPr>
          </a:p>
        </p:txBody>
      </p:sp>
      <p:cxnSp>
        <p:nvCxnSpPr>
          <p:cNvPr id="878" name="Google Shape;878;p54"/>
          <p:cNvCxnSpPr>
            <a:stCxn id="877" idx="0"/>
            <a:endCxn id="867" idx="2"/>
          </p:cNvCxnSpPr>
          <p:nvPr/>
        </p:nvCxnSpPr>
        <p:spPr>
          <a:xfrm rot="-5400000">
            <a:off x="3717375" y="48400"/>
            <a:ext cx="1439700" cy="3953400"/>
          </a:xfrm>
          <a:prstGeom prst="curvedConnector2">
            <a:avLst/>
          </a:prstGeom>
          <a:noFill/>
          <a:ln cap="flat" cmpd="sng" w="9525">
            <a:solidFill>
              <a:schemeClr val="dk2"/>
            </a:solidFill>
            <a:prstDash val="solid"/>
            <a:round/>
            <a:headEnd len="med" w="med" type="none"/>
            <a:tailEnd len="med" w="med" type="triangle"/>
          </a:ln>
        </p:spPr>
      </p:cxnSp>
      <p:sp>
        <p:nvSpPr>
          <p:cNvPr id="879" name="Google Shape;879;p54"/>
          <p:cNvSpPr txBox="1"/>
          <p:nvPr/>
        </p:nvSpPr>
        <p:spPr>
          <a:xfrm>
            <a:off x="3282500" y="1168338"/>
            <a:ext cx="1581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List/Watch</a:t>
            </a:r>
            <a:endParaRPr>
              <a:latin typeface="Red Hat Text"/>
              <a:ea typeface="Red Hat Text"/>
              <a:cs typeface="Red Hat Text"/>
              <a:sym typeface="Red Hat Text"/>
            </a:endParaRPr>
          </a:p>
        </p:txBody>
      </p:sp>
      <p:cxnSp>
        <p:nvCxnSpPr>
          <p:cNvPr id="880" name="Google Shape;880;p54"/>
          <p:cNvCxnSpPr>
            <a:stCxn id="870" idx="2"/>
            <a:endCxn id="871" idx="1"/>
          </p:cNvCxnSpPr>
          <p:nvPr/>
        </p:nvCxnSpPr>
        <p:spPr>
          <a:xfrm>
            <a:off x="2308125" y="4234275"/>
            <a:ext cx="4500" cy="369600"/>
          </a:xfrm>
          <a:prstGeom prst="straightConnector1">
            <a:avLst/>
          </a:prstGeom>
          <a:noFill/>
          <a:ln cap="flat" cmpd="sng" w="9525">
            <a:solidFill>
              <a:schemeClr val="dk2"/>
            </a:solidFill>
            <a:prstDash val="solid"/>
            <a:round/>
            <a:headEnd len="med" w="med" type="none"/>
            <a:tailEnd len="med" w="med" type="triangle"/>
          </a:ln>
        </p:spPr>
      </p:cxnSp>
      <p:sp>
        <p:nvSpPr>
          <p:cNvPr id="881" name="Google Shape;881;p54"/>
          <p:cNvSpPr txBox="1"/>
          <p:nvPr/>
        </p:nvSpPr>
        <p:spPr>
          <a:xfrm>
            <a:off x="2460525" y="4237488"/>
            <a:ext cx="1581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Write</a:t>
            </a:r>
            <a:endParaRPr>
              <a:latin typeface="Red Hat Text"/>
              <a:ea typeface="Red Hat Text"/>
              <a:cs typeface="Red Hat Text"/>
              <a:sym typeface="Red Hat Text"/>
            </a:endParaRPr>
          </a:p>
        </p:txBody>
      </p:sp>
      <p:grpSp>
        <p:nvGrpSpPr>
          <p:cNvPr id="882" name="Google Shape;882;p54"/>
          <p:cNvGrpSpPr/>
          <p:nvPr/>
        </p:nvGrpSpPr>
        <p:grpSpPr>
          <a:xfrm>
            <a:off x="8374450" y="924575"/>
            <a:ext cx="3310175" cy="3438018"/>
            <a:chOff x="8374450" y="924575"/>
            <a:chExt cx="3310175" cy="3438018"/>
          </a:xfrm>
        </p:grpSpPr>
        <p:sp>
          <p:nvSpPr>
            <p:cNvPr id="883" name="Google Shape;883;p54"/>
            <p:cNvSpPr/>
            <p:nvPr/>
          </p:nvSpPr>
          <p:spPr>
            <a:xfrm>
              <a:off x="9622150" y="2429100"/>
              <a:ext cx="1089000" cy="439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clients</a:t>
              </a:r>
              <a:endParaRPr>
                <a:latin typeface="Red Hat Text"/>
                <a:ea typeface="Red Hat Text"/>
                <a:cs typeface="Red Hat Text"/>
                <a:sym typeface="Red Hat Text"/>
              </a:endParaRPr>
            </a:p>
          </p:txBody>
        </p:sp>
        <p:cxnSp>
          <p:nvCxnSpPr>
            <p:cNvPr id="884" name="Google Shape;884;p54"/>
            <p:cNvCxnSpPr>
              <a:stCxn id="883" idx="0"/>
              <a:endCxn id="867" idx="0"/>
            </p:cNvCxnSpPr>
            <p:nvPr/>
          </p:nvCxnSpPr>
          <p:spPr>
            <a:xfrm flipH="1" rot="5400000">
              <a:off x="8708650" y="971100"/>
              <a:ext cx="1123800" cy="1792200"/>
            </a:xfrm>
            <a:prstGeom prst="curvedConnector2">
              <a:avLst/>
            </a:prstGeom>
            <a:noFill/>
            <a:ln cap="flat" cmpd="sng" w="9525">
              <a:solidFill>
                <a:schemeClr val="dk2"/>
              </a:solidFill>
              <a:prstDash val="solid"/>
              <a:round/>
              <a:headEnd len="med" w="med" type="none"/>
              <a:tailEnd len="med" w="med" type="triangle"/>
            </a:ln>
          </p:spPr>
        </p:cxnSp>
        <p:cxnSp>
          <p:nvCxnSpPr>
            <p:cNvPr id="885" name="Google Shape;885;p54"/>
            <p:cNvCxnSpPr>
              <a:stCxn id="869" idx="3"/>
              <a:endCxn id="883" idx="3"/>
            </p:cNvCxnSpPr>
            <p:nvPr/>
          </p:nvCxnSpPr>
          <p:spPr>
            <a:xfrm rot="10800000">
              <a:off x="10711058" y="2648993"/>
              <a:ext cx="523500" cy="1713600"/>
            </a:xfrm>
            <a:prstGeom prst="bentConnector3">
              <a:avLst>
                <a:gd fmla="val -45487" name="adj1"/>
              </a:avLst>
            </a:prstGeom>
            <a:noFill/>
            <a:ln cap="flat" cmpd="sng" w="9525">
              <a:solidFill>
                <a:schemeClr val="dk2"/>
              </a:solidFill>
              <a:prstDash val="solid"/>
              <a:round/>
              <a:headEnd len="med" w="med" type="none"/>
              <a:tailEnd len="med" w="med" type="triangle"/>
            </a:ln>
          </p:spPr>
        </p:cxnSp>
        <p:sp>
          <p:nvSpPr>
            <p:cNvPr id="886" name="Google Shape;886;p54"/>
            <p:cNvSpPr txBox="1"/>
            <p:nvPr/>
          </p:nvSpPr>
          <p:spPr>
            <a:xfrm>
              <a:off x="9155325" y="924575"/>
              <a:ext cx="25293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Create/Read/Update/Delete</a:t>
              </a:r>
              <a:endParaRPr>
                <a:latin typeface="Red Hat Text"/>
                <a:ea typeface="Red Hat Text"/>
                <a:cs typeface="Red Hat Text"/>
                <a:sym typeface="Red Hat Tex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92" name="Google Shape;892;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3" name="Google Shape;893;p5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94" name="Google Shape;894;p55"/>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Shared data cache</a:t>
            </a:r>
            <a:endParaRPr/>
          </a:p>
          <a:p>
            <a:pPr indent="-317500" lvl="0" marL="457200" rtl="0" algn="l">
              <a:spcBef>
                <a:spcPts val="0"/>
              </a:spcBef>
              <a:spcAft>
                <a:spcPts val="0"/>
              </a:spcAft>
              <a:buSzPts val="1400"/>
              <a:buChar char="▸"/>
            </a:pPr>
            <a:r>
              <a:rPr lang="en"/>
              <a:t>Distributes data to all the listeners that are interested in knowing about the change events</a:t>
            </a:r>
            <a:endParaRPr/>
          </a:p>
          <a:p>
            <a:pPr indent="-317500" lvl="0" marL="457200" rtl="0" algn="l">
              <a:spcBef>
                <a:spcPts val="0"/>
              </a:spcBef>
              <a:spcAft>
                <a:spcPts val="0"/>
              </a:spcAft>
              <a:buSzPts val="1400"/>
              <a:buChar char="▸"/>
            </a:pPr>
            <a:r>
              <a:rPr lang="en"/>
              <a:t>Register your handlers</a:t>
            </a:r>
            <a:endParaRPr/>
          </a:p>
          <a:p>
            <a:pPr indent="-304800" lvl="1" marL="914400" rtl="0" algn="l">
              <a:spcBef>
                <a:spcPts val="0"/>
              </a:spcBef>
              <a:spcAft>
                <a:spcPts val="0"/>
              </a:spcAft>
              <a:buSzPts val="1200"/>
              <a:buChar char="･"/>
            </a:pPr>
            <a:r>
              <a:rPr lang="en"/>
              <a:t>AddFunc</a:t>
            </a:r>
            <a:endParaRPr/>
          </a:p>
          <a:p>
            <a:pPr indent="-304800" lvl="1" marL="914400" rtl="0" algn="l">
              <a:spcBef>
                <a:spcPts val="0"/>
              </a:spcBef>
              <a:spcAft>
                <a:spcPts val="0"/>
              </a:spcAft>
              <a:buSzPts val="1200"/>
              <a:buChar char="･"/>
            </a:pPr>
            <a:r>
              <a:rPr lang="en"/>
              <a:t>UpdateFunc</a:t>
            </a:r>
            <a:endParaRPr/>
          </a:p>
          <a:p>
            <a:pPr indent="-304800" lvl="1" marL="914400" rtl="0" algn="l">
              <a:spcBef>
                <a:spcPts val="0"/>
              </a:spcBef>
              <a:spcAft>
                <a:spcPts val="0"/>
              </a:spcAft>
              <a:buSzPts val="1200"/>
              <a:buChar char="･"/>
            </a:pPr>
            <a:r>
              <a:rPr lang="en"/>
              <a:t>DeleteFunc</a:t>
            </a:r>
            <a:endParaRPr/>
          </a:p>
          <a:p>
            <a:pPr indent="-317500" lvl="0" marL="457200" rtl="0" algn="l">
              <a:spcBef>
                <a:spcPts val="0"/>
              </a:spcBef>
              <a:spcAft>
                <a:spcPts val="0"/>
              </a:spcAft>
              <a:buSzPts val="1400"/>
              <a:buChar char="▸"/>
            </a:pPr>
            <a:r>
              <a:rPr lang="en"/>
              <a:t>Alleviates load on the APIServer by allowing multiple controllers to share a single watch to the</a:t>
            </a:r>
            <a:br>
              <a:rPr lang="en"/>
            </a:br>
            <a:r>
              <a:rPr lang="en"/>
              <a:t>APIServer</a:t>
            </a:r>
            <a:endParaRPr/>
          </a:p>
        </p:txBody>
      </p:sp>
      <p:sp>
        <p:nvSpPr>
          <p:cNvPr id="895" name="Google Shape;895;p5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Shared Informers</a:t>
            </a:r>
            <a:endParaRPr/>
          </a:p>
        </p:txBody>
      </p:sp>
      <p:sp>
        <p:nvSpPr>
          <p:cNvPr id="896" name="Google Shape;896;p5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897" name="Google Shape;897;p55"/>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0" lvl="0" marL="0" rtl="0" algn="l">
              <a:spcBef>
                <a:spcPts val="1000"/>
              </a:spcBef>
              <a:spcAft>
                <a:spcPts val="1000"/>
              </a:spcAft>
              <a:buNone/>
            </a:pPr>
            <a:r>
              <a:t/>
            </a:r>
            <a:endParaRPr/>
          </a:p>
        </p:txBody>
      </p:sp>
      <p:pic>
        <p:nvPicPr>
          <p:cNvPr id="898" name="Google Shape;898;p55"/>
          <p:cNvPicPr preferRelativeResize="0"/>
          <p:nvPr/>
        </p:nvPicPr>
        <p:blipFill>
          <a:blip r:embed="rId3">
            <a:alphaModFix/>
          </a:blip>
          <a:stretch>
            <a:fillRect/>
          </a:stretch>
        </p:blipFill>
        <p:spPr>
          <a:xfrm>
            <a:off x="5596675" y="3086363"/>
            <a:ext cx="5715000" cy="1724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5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04" name="Google Shape;904;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05" name="Google Shape;905;p56"/>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06" name="Google Shape;906;p56"/>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A queuing system used by the controller to process events stored in the informer’s DeltaFIFO</a:t>
            </a:r>
            <a:endParaRPr/>
          </a:p>
          <a:p>
            <a:pPr indent="-317500" lvl="0" marL="457200" rtl="0" algn="l">
              <a:spcBef>
                <a:spcPts val="0"/>
              </a:spcBef>
              <a:spcAft>
                <a:spcPts val="0"/>
              </a:spcAft>
              <a:buSzPts val="1400"/>
              <a:buChar char="▸"/>
            </a:pPr>
            <a:r>
              <a:rPr lang="en"/>
              <a:t>Controllers may process work at different rates than the Informer receives change events, so the controller workqueue has different configurations, different rate limiting interfaces, etc.</a:t>
            </a:r>
            <a:endParaRPr/>
          </a:p>
          <a:p>
            <a:pPr indent="-317500" lvl="0" marL="457200" rtl="0" algn="l">
              <a:spcBef>
                <a:spcPts val="0"/>
              </a:spcBef>
              <a:spcAft>
                <a:spcPts val="0"/>
              </a:spcAft>
              <a:buSzPts val="1400"/>
              <a:buChar char="▸"/>
            </a:pPr>
            <a:r>
              <a:rPr lang="en"/>
              <a:t>Generic interface that queue types are derived from</a:t>
            </a:r>
            <a:endParaRPr/>
          </a:p>
          <a:p>
            <a:pPr indent="-304800" lvl="1" marL="914400" rtl="0" algn="l">
              <a:spcBef>
                <a:spcPts val="0"/>
              </a:spcBef>
              <a:spcAft>
                <a:spcPts val="0"/>
              </a:spcAft>
              <a:buSzPts val="1200"/>
              <a:buChar char="･"/>
            </a:pPr>
            <a:r>
              <a:rPr lang="en"/>
              <a:t>DelayingInterface - add an item at a later time</a:t>
            </a:r>
            <a:endParaRPr/>
          </a:p>
          <a:p>
            <a:pPr indent="-304800" lvl="1" marL="914400" rtl="0" algn="l">
              <a:spcBef>
                <a:spcPts val="0"/>
              </a:spcBef>
              <a:spcAft>
                <a:spcPts val="0"/>
              </a:spcAft>
              <a:buSzPts val="1200"/>
              <a:buChar char="･"/>
            </a:pPr>
            <a:r>
              <a:rPr lang="en"/>
              <a:t>RateLimitingInterface - extends DelayingInterface</a:t>
            </a:r>
            <a:endParaRPr/>
          </a:p>
          <a:p>
            <a:pPr indent="-317500" lvl="0" marL="457200" rtl="0" algn="l">
              <a:spcBef>
                <a:spcPts val="0"/>
              </a:spcBef>
              <a:spcAft>
                <a:spcPts val="0"/>
              </a:spcAft>
              <a:buSzPts val="1400"/>
              <a:buChar char="▸"/>
            </a:pPr>
            <a:r>
              <a:rPr lang="en"/>
              <a:t>Various rate-limiters available</a:t>
            </a:r>
            <a:endParaRPr/>
          </a:p>
          <a:p>
            <a:pPr indent="-304800" lvl="1" marL="914400" rtl="0" algn="l">
              <a:spcBef>
                <a:spcPts val="0"/>
              </a:spcBef>
              <a:spcAft>
                <a:spcPts val="0"/>
              </a:spcAft>
              <a:buSzPts val="1200"/>
              <a:buChar char="･"/>
            </a:pPr>
            <a:r>
              <a:rPr lang="en"/>
              <a:t>BucketRateLimiter</a:t>
            </a:r>
            <a:endParaRPr/>
          </a:p>
          <a:p>
            <a:pPr indent="-304800" lvl="1" marL="914400" rtl="0" algn="l">
              <a:spcBef>
                <a:spcPts val="0"/>
              </a:spcBef>
              <a:spcAft>
                <a:spcPts val="0"/>
              </a:spcAft>
              <a:buSzPts val="1200"/>
              <a:buChar char="･"/>
            </a:pPr>
            <a:r>
              <a:rPr lang="en"/>
              <a:t>ItemExponentialFailureRateLimiter</a:t>
            </a:r>
            <a:endParaRPr/>
          </a:p>
          <a:p>
            <a:pPr indent="-304800" lvl="1" marL="914400" rtl="0" algn="l">
              <a:spcBef>
                <a:spcPts val="0"/>
              </a:spcBef>
              <a:spcAft>
                <a:spcPts val="0"/>
              </a:spcAft>
              <a:buSzPts val="1200"/>
              <a:buChar char="･"/>
            </a:pPr>
            <a:r>
              <a:rPr lang="en"/>
              <a:t>ItemFastSlowRateLimiter</a:t>
            </a:r>
            <a:endParaRPr/>
          </a:p>
          <a:p>
            <a:pPr indent="-304800" lvl="1" marL="914400" rtl="0" algn="l">
              <a:spcBef>
                <a:spcPts val="0"/>
              </a:spcBef>
              <a:spcAft>
                <a:spcPts val="0"/>
              </a:spcAft>
              <a:buSzPts val="1200"/>
              <a:buChar char="･"/>
            </a:pPr>
            <a:r>
              <a:rPr lang="en"/>
              <a:t>MaxOfRateLimiter</a:t>
            </a:r>
            <a:endParaRPr/>
          </a:p>
          <a:p>
            <a:pPr indent="-317500" lvl="0" marL="457200" rtl="0" algn="l">
              <a:spcBef>
                <a:spcPts val="0"/>
              </a:spcBef>
              <a:spcAft>
                <a:spcPts val="0"/>
              </a:spcAft>
              <a:buSzPts val="1400"/>
              <a:buChar char="▸"/>
            </a:pPr>
            <a:r>
              <a:rPr lang="en"/>
              <a:t>Most </a:t>
            </a:r>
            <a:r>
              <a:rPr lang="en"/>
              <a:t>controllers</a:t>
            </a:r>
            <a:r>
              <a:rPr lang="en"/>
              <a:t> will use DefaultControlRateLimiter() *RateLimiter functions</a:t>
            </a:r>
            <a:endParaRPr/>
          </a:p>
        </p:txBody>
      </p:sp>
      <p:sp>
        <p:nvSpPr>
          <p:cNvPr id="907" name="Google Shape;907;p56"/>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Workqueue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4" name="Google Shape;914;p5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15" name="Google Shape;915;p57"/>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lnSpc>
                <a:spcPct val="150000"/>
              </a:lnSpc>
              <a:spcBef>
                <a:spcPts val="1000"/>
              </a:spcBef>
              <a:spcAft>
                <a:spcPts val="0"/>
              </a:spcAft>
              <a:buSzPts val="1400"/>
              <a:buChar char="▸"/>
            </a:pPr>
            <a:r>
              <a:rPr lang="en"/>
              <a:t>Where we implement the logic of our controller</a:t>
            </a:r>
            <a:endParaRPr/>
          </a:p>
          <a:p>
            <a:pPr indent="0" lvl="0" marL="0" rtl="0" algn="l">
              <a:lnSpc>
                <a:spcPct val="150000"/>
              </a:lnSpc>
              <a:spcBef>
                <a:spcPts val="1000"/>
              </a:spcBef>
              <a:spcAft>
                <a:spcPts val="0"/>
              </a:spcAft>
              <a:buNone/>
            </a:pPr>
            <a:r>
              <a:t/>
            </a:r>
            <a:endParaRPr/>
          </a:p>
          <a:p>
            <a:pPr indent="-317500" lvl="0" marL="457200" rtl="0" algn="l">
              <a:lnSpc>
                <a:spcPct val="150000"/>
              </a:lnSpc>
              <a:spcBef>
                <a:spcPts val="1000"/>
              </a:spcBef>
              <a:spcAft>
                <a:spcPts val="0"/>
              </a:spcAft>
              <a:buSzPts val="1400"/>
              <a:buChar char="▸"/>
            </a:pPr>
            <a:r>
              <a:rPr lang="en">
                <a:solidFill>
                  <a:schemeClr val="dk1"/>
                </a:solidFill>
              </a:rPr>
              <a:t>May also interact with the API directly using embedded clients</a:t>
            </a:r>
            <a:endParaRPr>
              <a:solidFill>
                <a:schemeClr val="dk1"/>
              </a:solidFill>
            </a:endParaRPr>
          </a:p>
          <a:p>
            <a:pPr indent="0" lvl="0" marL="0" rtl="0" algn="l">
              <a:lnSpc>
                <a:spcPct val="150000"/>
              </a:lnSpc>
              <a:spcBef>
                <a:spcPts val="1000"/>
              </a:spcBef>
              <a:spcAft>
                <a:spcPts val="0"/>
              </a:spcAft>
              <a:buNone/>
            </a:pPr>
            <a:r>
              <a:t/>
            </a:r>
            <a:endParaRPr>
              <a:solidFill>
                <a:schemeClr val="dk1"/>
              </a:solidFill>
            </a:endParaRPr>
          </a:p>
          <a:p>
            <a:pPr indent="-317500" lvl="0" marL="457200" rtl="0" algn="l">
              <a:lnSpc>
                <a:spcPct val="150000"/>
              </a:lnSpc>
              <a:spcBef>
                <a:spcPts val="1000"/>
              </a:spcBef>
              <a:spcAft>
                <a:spcPts val="0"/>
              </a:spcAft>
              <a:buSzPts val="1400"/>
              <a:buChar char="▸"/>
            </a:pPr>
            <a:r>
              <a:rPr lang="en"/>
              <a:t>We do not actually see the object we get the name and namespace from the queue</a:t>
            </a:r>
            <a:endParaRPr/>
          </a:p>
          <a:p>
            <a:pPr indent="0" lvl="0" marL="0" rtl="0" algn="l">
              <a:lnSpc>
                <a:spcPct val="150000"/>
              </a:lnSpc>
              <a:spcBef>
                <a:spcPts val="1000"/>
              </a:spcBef>
              <a:spcAft>
                <a:spcPts val="0"/>
              </a:spcAft>
              <a:buNone/>
            </a:pPr>
            <a:r>
              <a:t/>
            </a:r>
            <a:endParaRPr/>
          </a:p>
          <a:p>
            <a:pPr indent="-317500" lvl="0" marL="457200" rtl="0" algn="l">
              <a:lnSpc>
                <a:spcPct val="150000"/>
              </a:lnSpc>
              <a:spcBef>
                <a:spcPts val="1000"/>
              </a:spcBef>
              <a:spcAft>
                <a:spcPts val="0"/>
              </a:spcAft>
              <a:buSzPts val="1400"/>
              <a:buChar char="▸"/>
            </a:pPr>
            <a:r>
              <a:rPr lang="en">
                <a:solidFill>
                  <a:schemeClr val="dk1"/>
                </a:solidFill>
              </a:rPr>
              <a:t>Changes to resources for which our informers are watching may trigger the processes again</a:t>
            </a:r>
            <a:endParaRPr/>
          </a:p>
        </p:txBody>
      </p:sp>
      <p:sp>
        <p:nvSpPr>
          <p:cNvPr id="916" name="Google Shape;916;p5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Reconciliation / Business Logic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0" name="Shape 920"/>
        <p:cNvGrpSpPr/>
        <p:nvPr/>
      </p:nvGrpSpPr>
      <p:grpSpPr>
        <a:xfrm>
          <a:off x="0" y="0"/>
          <a:ext cx="0" cy="0"/>
          <a:chOff x="0" y="0"/>
          <a:chExt cx="0" cy="0"/>
        </a:xfrm>
      </p:grpSpPr>
      <p:sp>
        <p:nvSpPr>
          <p:cNvPr id="921" name="Google Shape;921;p5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922" name="Google Shape;922;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3" name="Google Shape;923;p58"/>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6000">
                <a:solidFill>
                  <a:srgbClr val="EE0000"/>
                </a:solidFill>
              </a:rPr>
              <a:t>Informers</a:t>
            </a:r>
            <a:endParaRPr sz="6000">
              <a:solidFill>
                <a:srgbClr val="EE0000"/>
              </a:solidFill>
            </a:endParaRPr>
          </a:p>
          <a:p>
            <a:pPr indent="0" lvl="0" marL="0" rtl="0" algn="l">
              <a:lnSpc>
                <a:spcPct val="100000"/>
              </a:lnSpc>
              <a:spcBef>
                <a:spcPts val="0"/>
              </a:spcBef>
              <a:spcAft>
                <a:spcPts val="0"/>
              </a:spcAft>
              <a:buNone/>
            </a:pPr>
            <a:r>
              <a:rPr lang="en" sz="6000">
                <a:solidFill>
                  <a:srgbClr val="EE0000"/>
                </a:solidFill>
              </a:rPr>
              <a:t>and Caching</a:t>
            </a:r>
            <a:endParaRPr sz="6000">
              <a:solidFill>
                <a:srgbClr val="EE0000"/>
              </a:solidFill>
            </a:endParaRPr>
          </a:p>
          <a:p>
            <a:pPr indent="-330200" lvl="0" marL="457200" rtl="0" algn="l">
              <a:lnSpc>
                <a:spcPct val="115000"/>
              </a:lnSpc>
              <a:spcBef>
                <a:spcPts val="1000"/>
              </a:spcBef>
              <a:spcAft>
                <a:spcPts val="0"/>
              </a:spcAft>
              <a:buSzPts val="1600"/>
              <a:buAutoNum type="arabicPeriod"/>
            </a:pPr>
            <a:r>
              <a:rPr lang="en" sz="1600"/>
              <a:t>List and Watch</a:t>
            </a:r>
            <a:endParaRPr sz="1600"/>
          </a:p>
          <a:p>
            <a:pPr indent="-330200" lvl="0" marL="457200" rtl="0" algn="l">
              <a:lnSpc>
                <a:spcPct val="115000"/>
              </a:lnSpc>
              <a:spcBef>
                <a:spcPts val="0"/>
              </a:spcBef>
              <a:spcAft>
                <a:spcPts val="0"/>
              </a:spcAft>
              <a:buSzPts val="1600"/>
              <a:buAutoNum type="arabicPeriod"/>
            </a:pPr>
            <a:r>
              <a:rPr lang="en" sz="1600"/>
              <a:t>Add Object</a:t>
            </a:r>
            <a:endParaRPr sz="1600"/>
          </a:p>
          <a:p>
            <a:pPr indent="-330200" lvl="0" marL="457200" rtl="0" algn="l">
              <a:lnSpc>
                <a:spcPct val="115000"/>
              </a:lnSpc>
              <a:spcBef>
                <a:spcPts val="0"/>
              </a:spcBef>
              <a:spcAft>
                <a:spcPts val="0"/>
              </a:spcAft>
              <a:buSzPts val="1600"/>
              <a:buAutoNum type="arabicPeriod"/>
            </a:pPr>
            <a:r>
              <a:rPr lang="en" sz="1600"/>
              <a:t>Pop Object</a:t>
            </a:r>
            <a:endParaRPr sz="1600"/>
          </a:p>
          <a:p>
            <a:pPr indent="-330200" lvl="0" marL="457200" rtl="0" algn="l">
              <a:lnSpc>
                <a:spcPct val="115000"/>
              </a:lnSpc>
              <a:spcBef>
                <a:spcPts val="0"/>
              </a:spcBef>
              <a:spcAft>
                <a:spcPts val="0"/>
              </a:spcAft>
              <a:buSzPts val="1600"/>
              <a:buAutoNum type="arabicPeriod"/>
            </a:pPr>
            <a:r>
              <a:rPr lang="en" sz="1600"/>
              <a:t>Add Object</a:t>
            </a:r>
            <a:endParaRPr sz="1600"/>
          </a:p>
          <a:p>
            <a:pPr indent="-330200" lvl="0" marL="457200" rtl="0" algn="l">
              <a:lnSpc>
                <a:spcPct val="115000"/>
              </a:lnSpc>
              <a:spcBef>
                <a:spcPts val="0"/>
              </a:spcBef>
              <a:spcAft>
                <a:spcPts val="0"/>
              </a:spcAft>
              <a:buSzPts val="1600"/>
              <a:buAutoNum type="arabicPeriod"/>
            </a:pPr>
            <a:r>
              <a:rPr lang="en" sz="1600"/>
              <a:t>Store Object and Key</a:t>
            </a:r>
            <a:endParaRPr sz="1600"/>
          </a:p>
          <a:p>
            <a:pPr indent="-330200" lvl="0" marL="457200" rtl="0" algn="l">
              <a:lnSpc>
                <a:spcPct val="115000"/>
              </a:lnSpc>
              <a:spcBef>
                <a:spcPts val="0"/>
              </a:spcBef>
              <a:spcAft>
                <a:spcPts val="0"/>
              </a:spcAft>
              <a:buSzPts val="1600"/>
              <a:buAutoNum type="arabicPeriod"/>
            </a:pPr>
            <a:r>
              <a:rPr lang="en" sz="1600"/>
              <a:t>Dispatch Event Handler Functions</a:t>
            </a:r>
            <a:endParaRPr sz="1600"/>
          </a:p>
          <a:p>
            <a:pPr indent="-330200" lvl="0" marL="457200" rtl="0" algn="l">
              <a:lnSpc>
                <a:spcPct val="115000"/>
              </a:lnSpc>
              <a:spcBef>
                <a:spcPts val="0"/>
              </a:spcBef>
              <a:spcAft>
                <a:spcPts val="0"/>
              </a:spcAft>
              <a:buSzPts val="1600"/>
              <a:buAutoNum type="arabicPeriod"/>
            </a:pPr>
            <a:r>
              <a:rPr lang="en" sz="1600"/>
              <a:t>Enqueue Object Key</a:t>
            </a:r>
            <a:endParaRPr sz="1600"/>
          </a:p>
          <a:p>
            <a:pPr indent="-330200" lvl="0" marL="457200" rtl="0" algn="l">
              <a:lnSpc>
                <a:spcPct val="115000"/>
              </a:lnSpc>
              <a:spcBef>
                <a:spcPts val="0"/>
              </a:spcBef>
              <a:spcAft>
                <a:spcPts val="0"/>
              </a:spcAft>
              <a:buSzPts val="1600"/>
              <a:buAutoNum type="arabicPeriod"/>
            </a:pPr>
            <a:r>
              <a:rPr lang="en" sz="1600"/>
              <a:t>Get Key</a:t>
            </a:r>
            <a:endParaRPr sz="1600"/>
          </a:p>
          <a:p>
            <a:pPr indent="-330200" lvl="0" marL="457200" rtl="0" algn="l">
              <a:lnSpc>
                <a:spcPct val="115000"/>
              </a:lnSpc>
              <a:spcBef>
                <a:spcPts val="0"/>
              </a:spcBef>
              <a:spcAft>
                <a:spcPts val="0"/>
              </a:spcAft>
              <a:buSzPts val="1600"/>
              <a:buAutoNum type="arabicPeriod"/>
            </a:pPr>
            <a:r>
              <a:rPr lang="en" sz="1600"/>
              <a:t>Get Object for Key</a:t>
            </a:r>
            <a:endParaRPr sz="1600"/>
          </a:p>
        </p:txBody>
      </p:sp>
      <p:pic>
        <p:nvPicPr>
          <p:cNvPr id="924" name="Google Shape;924;p58"/>
          <p:cNvPicPr preferRelativeResize="0"/>
          <p:nvPr/>
        </p:nvPicPr>
        <p:blipFill>
          <a:blip r:embed="rId3">
            <a:alphaModFix/>
          </a:blip>
          <a:stretch>
            <a:fillRect/>
          </a:stretch>
        </p:blipFill>
        <p:spPr>
          <a:xfrm>
            <a:off x="5381383" y="646112"/>
            <a:ext cx="6290489" cy="5565777"/>
          </a:xfrm>
          <a:prstGeom prst="rect">
            <a:avLst/>
          </a:prstGeom>
          <a:noFill/>
          <a:ln>
            <a:noFill/>
          </a:ln>
        </p:spPr>
      </p:pic>
      <p:grpSp>
        <p:nvGrpSpPr>
          <p:cNvPr id="925" name="Google Shape;925;p58"/>
          <p:cNvGrpSpPr/>
          <p:nvPr/>
        </p:nvGrpSpPr>
        <p:grpSpPr>
          <a:xfrm>
            <a:off x="8763550" y="871750"/>
            <a:ext cx="277800" cy="277800"/>
            <a:chOff x="8763550" y="871750"/>
            <a:chExt cx="277800" cy="277800"/>
          </a:xfrm>
        </p:grpSpPr>
        <p:sp>
          <p:nvSpPr>
            <p:cNvPr id="926" name="Google Shape;926;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27" name="Google Shape;927;p58"/>
            <p:cNvSpPr txBox="1"/>
            <p:nvPr/>
          </p:nvSpPr>
          <p:spPr>
            <a:xfrm>
              <a:off x="8865000"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1</a:t>
              </a:r>
              <a:endParaRPr b="1">
                <a:solidFill>
                  <a:srgbClr val="FFFFFF"/>
                </a:solidFill>
                <a:latin typeface="Red Hat Text"/>
                <a:ea typeface="Red Hat Text"/>
                <a:cs typeface="Red Hat Text"/>
                <a:sym typeface="Red Hat Text"/>
              </a:endParaRPr>
            </a:p>
          </p:txBody>
        </p:sp>
      </p:grpSp>
      <p:grpSp>
        <p:nvGrpSpPr>
          <p:cNvPr id="928" name="Google Shape;928;p58"/>
          <p:cNvGrpSpPr/>
          <p:nvPr/>
        </p:nvGrpSpPr>
        <p:grpSpPr>
          <a:xfrm>
            <a:off x="6687100" y="1424200"/>
            <a:ext cx="277800" cy="277800"/>
            <a:chOff x="8763550" y="871750"/>
            <a:chExt cx="277800" cy="277800"/>
          </a:xfrm>
        </p:grpSpPr>
        <p:sp>
          <p:nvSpPr>
            <p:cNvPr id="929" name="Google Shape;929;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30" name="Google Shape;930;p58"/>
            <p:cNvSpPr txBox="1"/>
            <p:nvPr/>
          </p:nvSpPr>
          <p:spPr>
            <a:xfrm>
              <a:off x="8853800"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2</a:t>
              </a:r>
              <a:endParaRPr b="1">
                <a:solidFill>
                  <a:srgbClr val="FFFFFF"/>
                </a:solidFill>
                <a:latin typeface="Red Hat Text"/>
                <a:ea typeface="Red Hat Text"/>
                <a:cs typeface="Red Hat Text"/>
                <a:sym typeface="Red Hat Text"/>
              </a:endParaRPr>
            </a:p>
          </p:txBody>
        </p:sp>
      </p:grpSp>
      <p:grpSp>
        <p:nvGrpSpPr>
          <p:cNvPr id="931" name="Google Shape;931;p58"/>
          <p:cNvGrpSpPr/>
          <p:nvPr/>
        </p:nvGrpSpPr>
        <p:grpSpPr>
          <a:xfrm>
            <a:off x="6687100" y="2643400"/>
            <a:ext cx="277800" cy="277800"/>
            <a:chOff x="8763550" y="871750"/>
            <a:chExt cx="277800" cy="277800"/>
          </a:xfrm>
        </p:grpSpPr>
        <p:sp>
          <p:nvSpPr>
            <p:cNvPr id="932" name="Google Shape;932;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33" name="Google Shape;933;p58"/>
            <p:cNvSpPr txBox="1"/>
            <p:nvPr/>
          </p:nvSpPr>
          <p:spPr>
            <a:xfrm>
              <a:off x="8853800"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3</a:t>
              </a:r>
              <a:endParaRPr b="1">
                <a:solidFill>
                  <a:srgbClr val="FFFFFF"/>
                </a:solidFill>
                <a:latin typeface="Red Hat Text"/>
                <a:ea typeface="Red Hat Text"/>
                <a:cs typeface="Red Hat Text"/>
                <a:sym typeface="Red Hat Text"/>
              </a:endParaRPr>
            </a:p>
          </p:txBody>
        </p:sp>
      </p:grpSp>
      <p:grpSp>
        <p:nvGrpSpPr>
          <p:cNvPr id="934" name="Google Shape;934;p58"/>
          <p:cNvGrpSpPr/>
          <p:nvPr/>
        </p:nvGrpSpPr>
        <p:grpSpPr>
          <a:xfrm>
            <a:off x="7925350" y="2805325"/>
            <a:ext cx="277800" cy="277800"/>
            <a:chOff x="8763550" y="871750"/>
            <a:chExt cx="277800" cy="277800"/>
          </a:xfrm>
        </p:grpSpPr>
        <p:sp>
          <p:nvSpPr>
            <p:cNvPr id="935" name="Google Shape;935;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36" name="Google Shape;936;p58"/>
            <p:cNvSpPr txBox="1"/>
            <p:nvPr/>
          </p:nvSpPr>
          <p:spPr>
            <a:xfrm>
              <a:off x="8838868"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4</a:t>
              </a:r>
              <a:endParaRPr b="1">
                <a:solidFill>
                  <a:srgbClr val="FFFFFF"/>
                </a:solidFill>
                <a:latin typeface="Red Hat Text"/>
                <a:ea typeface="Red Hat Text"/>
                <a:cs typeface="Red Hat Text"/>
                <a:sym typeface="Red Hat Text"/>
              </a:endParaRPr>
            </a:p>
          </p:txBody>
        </p:sp>
      </p:grpSp>
      <p:grpSp>
        <p:nvGrpSpPr>
          <p:cNvPr id="937" name="Google Shape;937;p58"/>
          <p:cNvGrpSpPr/>
          <p:nvPr/>
        </p:nvGrpSpPr>
        <p:grpSpPr>
          <a:xfrm>
            <a:off x="9382675" y="2805325"/>
            <a:ext cx="277800" cy="277800"/>
            <a:chOff x="8763550" y="871750"/>
            <a:chExt cx="277800" cy="277800"/>
          </a:xfrm>
        </p:grpSpPr>
        <p:sp>
          <p:nvSpPr>
            <p:cNvPr id="938" name="Google Shape;938;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39" name="Google Shape;939;p58"/>
            <p:cNvSpPr txBox="1"/>
            <p:nvPr/>
          </p:nvSpPr>
          <p:spPr>
            <a:xfrm>
              <a:off x="8851000"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5</a:t>
              </a:r>
              <a:endParaRPr b="1">
                <a:solidFill>
                  <a:srgbClr val="FFFFFF"/>
                </a:solidFill>
                <a:latin typeface="Red Hat Text"/>
                <a:ea typeface="Red Hat Text"/>
                <a:cs typeface="Red Hat Text"/>
                <a:sym typeface="Red Hat Text"/>
              </a:endParaRPr>
            </a:p>
          </p:txBody>
        </p:sp>
      </p:grpSp>
      <p:grpSp>
        <p:nvGrpSpPr>
          <p:cNvPr id="940" name="Google Shape;940;p58"/>
          <p:cNvGrpSpPr/>
          <p:nvPr/>
        </p:nvGrpSpPr>
        <p:grpSpPr>
          <a:xfrm>
            <a:off x="6409300" y="3729250"/>
            <a:ext cx="277800" cy="277800"/>
            <a:chOff x="8763550" y="871750"/>
            <a:chExt cx="277800" cy="277800"/>
          </a:xfrm>
        </p:grpSpPr>
        <p:sp>
          <p:nvSpPr>
            <p:cNvPr id="941" name="Google Shape;941;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42" name="Google Shape;942;p58"/>
            <p:cNvSpPr txBox="1"/>
            <p:nvPr/>
          </p:nvSpPr>
          <p:spPr>
            <a:xfrm>
              <a:off x="8844467"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6</a:t>
              </a:r>
              <a:endParaRPr b="1">
                <a:solidFill>
                  <a:srgbClr val="FFFFFF"/>
                </a:solidFill>
                <a:latin typeface="Red Hat Text"/>
                <a:ea typeface="Red Hat Text"/>
                <a:cs typeface="Red Hat Text"/>
                <a:sym typeface="Red Hat Text"/>
              </a:endParaRPr>
            </a:p>
          </p:txBody>
        </p:sp>
      </p:grpSp>
      <p:grpSp>
        <p:nvGrpSpPr>
          <p:cNvPr id="943" name="Google Shape;943;p58"/>
          <p:cNvGrpSpPr/>
          <p:nvPr/>
        </p:nvGrpSpPr>
        <p:grpSpPr>
          <a:xfrm>
            <a:off x="6029875" y="5691400"/>
            <a:ext cx="277800" cy="277800"/>
            <a:chOff x="8763550" y="871750"/>
            <a:chExt cx="277800" cy="277800"/>
          </a:xfrm>
        </p:grpSpPr>
        <p:sp>
          <p:nvSpPr>
            <p:cNvPr id="944" name="Google Shape;944;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45" name="Google Shape;945;p58"/>
            <p:cNvSpPr txBox="1"/>
            <p:nvPr/>
          </p:nvSpPr>
          <p:spPr>
            <a:xfrm>
              <a:off x="8859400"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7</a:t>
              </a:r>
              <a:endParaRPr b="1">
                <a:solidFill>
                  <a:srgbClr val="FFFFFF"/>
                </a:solidFill>
                <a:latin typeface="Red Hat Text"/>
                <a:ea typeface="Red Hat Text"/>
                <a:cs typeface="Red Hat Text"/>
                <a:sym typeface="Red Hat Text"/>
              </a:endParaRPr>
            </a:p>
          </p:txBody>
        </p:sp>
      </p:grpSp>
      <p:grpSp>
        <p:nvGrpSpPr>
          <p:cNvPr id="946" name="Google Shape;946;p58"/>
          <p:cNvGrpSpPr/>
          <p:nvPr/>
        </p:nvGrpSpPr>
        <p:grpSpPr>
          <a:xfrm>
            <a:off x="7687225" y="5691400"/>
            <a:ext cx="277800" cy="277800"/>
            <a:chOff x="8763550" y="871750"/>
            <a:chExt cx="277800" cy="277800"/>
          </a:xfrm>
        </p:grpSpPr>
        <p:sp>
          <p:nvSpPr>
            <p:cNvPr id="947" name="Google Shape;947;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48" name="Google Shape;948;p58"/>
            <p:cNvSpPr txBox="1"/>
            <p:nvPr/>
          </p:nvSpPr>
          <p:spPr>
            <a:xfrm>
              <a:off x="8848201"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8</a:t>
              </a:r>
              <a:endParaRPr b="1">
                <a:solidFill>
                  <a:srgbClr val="FFFFFF"/>
                </a:solidFill>
                <a:latin typeface="Red Hat Text"/>
                <a:ea typeface="Red Hat Text"/>
                <a:cs typeface="Red Hat Text"/>
                <a:sym typeface="Red Hat Text"/>
              </a:endParaRPr>
            </a:p>
          </p:txBody>
        </p:sp>
      </p:grpSp>
      <p:grpSp>
        <p:nvGrpSpPr>
          <p:cNvPr id="949" name="Google Shape;949;p58"/>
          <p:cNvGrpSpPr/>
          <p:nvPr/>
        </p:nvGrpSpPr>
        <p:grpSpPr>
          <a:xfrm>
            <a:off x="9887500" y="4815100"/>
            <a:ext cx="277800" cy="277800"/>
            <a:chOff x="8763550" y="871750"/>
            <a:chExt cx="277800" cy="277800"/>
          </a:xfrm>
        </p:grpSpPr>
        <p:sp>
          <p:nvSpPr>
            <p:cNvPr id="950" name="Google Shape;950;p58"/>
            <p:cNvSpPr/>
            <p:nvPr/>
          </p:nvSpPr>
          <p:spPr>
            <a:xfrm>
              <a:off x="8763550" y="871750"/>
              <a:ext cx="277800" cy="277800"/>
            </a:xfrm>
            <a:prstGeom prst="ellipse">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Red Hat Text"/>
                <a:ea typeface="Red Hat Text"/>
                <a:cs typeface="Red Hat Text"/>
                <a:sym typeface="Red Hat Text"/>
              </a:endParaRPr>
            </a:p>
          </p:txBody>
        </p:sp>
        <p:sp>
          <p:nvSpPr>
            <p:cNvPr id="951" name="Google Shape;951;p58"/>
            <p:cNvSpPr txBox="1"/>
            <p:nvPr/>
          </p:nvSpPr>
          <p:spPr>
            <a:xfrm>
              <a:off x="8852867" y="906550"/>
              <a:ext cx="86100" cy="20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solidFill>
                    <a:srgbClr val="FFFFFF"/>
                  </a:solidFill>
                  <a:latin typeface="Red Hat Text"/>
                  <a:ea typeface="Red Hat Text"/>
                  <a:cs typeface="Red Hat Text"/>
                  <a:sym typeface="Red Hat Text"/>
                </a:rPr>
                <a:t>9</a:t>
              </a:r>
              <a:endParaRPr b="1">
                <a:solidFill>
                  <a:srgbClr val="FFFFFF"/>
                </a:solidFill>
                <a:latin typeface="Red Hat Text"/>
                <a:ea typeface="Red Hat Text"/>
                <a:cs typeface="Red Hat Text"/>
                <a:sym typeface="Red Hat Tex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5" name="Shape 955"/>
        <p:cNvGrpSpPr/>
        <p:nvPr/>
      </p:nvGrpSpPr>
      <p:grpSpPr>
        <a:xfrm>
          <a:off x="0" y="0"/>
          <a:ext cx="0" cy="0"/>
          <a:chOff x="0" y="0"/>
          <a:chExt cx="0" cy="0"/>
        </a:xfrm>
      </p:grpSpPr>
      <p:sp>
        <p:nvSpPr>
          <p:cNvPr id="956" name="Google Shape;956;p5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57" name="Google Shape;957;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58" name="Google Shape;958;p5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https://github.com/kubernetes/community/blob/master/contributors/devel/sig-api-machinery/controllers.md</a:t>
            </a:r>
            <a:endParaRPr/>
          </a:p>
          <a:p>
            <a:pPr indent="0" lvl="0" marL="0" rtl="0" algn="l">
              <a:spcBef>
                <a:spcPts val="0"/>
              </a:spcBef>
              <a:spcAft>
                <a:spcPts val="0"/>
              </a:spcAft>
              <a:buNone/>
            </a:pPr>
            <a:r>
              <a:rPr lang="en" u="sng">
                <a:solidFill>
                  <a:schemeClr val="hlink"/>
                </a:solidFill>
                <a:hlinkClick r:id="rId4"/>
              </a:rPr>
              <a:t>https://github.com/kubernetes/community/blob/master/contributors/devel/sig-api-machinery/controllers.md#rough-structure</a:t>
            </a:r>
            <a:endParaRPr/>
          </a:p>
        </p:txBody>
      </p:sp>
      <p:sp>
        <p:nvSpPr>
          <p:cNvPr id="959" name="Google Shape;959;p59"/>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Operate on one item at a time.</a:t>
            </a:r>
            <a:endParaRPr/>
          </a:p>
          <a:p>
            <a:pPr indent="-317500" lvl="0" marL="457200" rtl="0" algn="l">
              <a:spcBef>
                <a:spcPts val="0"/>
              </a:spcBef>
              <a:spcAft>
                <a:spcPts val="0"/>
              </a:spcAft>
              <a:buSzPts val="1400"/>
              <a:buChar char="▸"/>
            </a:pPr>
            <a:r>
              <a:rPr lang="en"/>
              <a:t>Random ordering between resources.</a:t>
            </a:r>
            <a:endParaRPr/>
          </a:p>
          <a:p>
            <a:pPr indent="-317500" lvl="0" marL="457200" rtl="0" algn="l">
              <a:spcBef>
                <a:spcPts val="0"/>
              </a:spcBef>
              <a:spcAft>
                <a:spcPts val="0"/>
              </a:spcAft>
              <a:buSzPts val="1400"/>
              <a:buChar char="▸"/>
            </a:pPr>
            <a:r>
              <a:rPr lang="en"/>
              <a:t>Level driven, not edge driven.</a:t>
            </a:r>
            <a:endParaRPr/>
          </a:p>
          <a:p>
            <a:pPr indent="-317500" lvl="0" marL="457200" rtl="0" algn="l">
              <a:spcBef>
                <a:spcPts val="0"/>
              </a:spcBef>
              <a:spcAft>
                <a:spcPts val="0"/>
              </a:spcAft>
              <a:buSzPts val="1400"/>
              <a:buChar char="▸"/>
            </a:pPr>
            <a:r>
              <a:rPr lang="en"/>
              <a:t>Use SharedInformers.</a:t>
            </a:r>
            <a:endParaRPr/>
          </a:p>
          <a:p>
            <a:pPr indent="-317500" lvl="0" marL="457200" rtl="0" algn="l">
              <a:spcBef>
                <a:spcPts val="0"/>
              </a:spcBef>
              <a:spcAft>
                <a:spcPts val="0"/>
              </a:spcAft>
              <a:buSzPts val="1400"/>
              <a:buChar char="▸"/>
            </a:pPr>
            <a:r>
              <a:rPr lang="en"/>
              <a:t>Never mutate original objects.</a:t>
            </a:r>
            <a:endParaRPr/>
          </a:p>
          <a:p>
            <a:pPr indent="-317500" lvl="0" marL="457200" rtl="0" algn="l">
              <a:spcBef>
                <a:spcPts val="0"/>
              </a:spcBef>
              <a:spcAft>
                <a:spcPts val="0"/>
              </a:spcAft>
              <a:buSzPts val="1400"/>
              <a:buChar char="▸"/>
            </a:pPr>
            <a:r>
              <a:rPr lang="en"/>
              <a:t>There are other actors in the system.</a:t>
            </a:r>
            <a:endParaRPr/>
          </a:p>
          <a:p>
            <a:pPr indent="-317500" lvl="0" marL="457200" rtl="0" algn="l">
              <a:spcBef>
                <a:spcPts val="0"/>
              </a:spcBef>
              <a:spcAft>
                <a:spcPts val="0"/>
              </a:spcAft>
              <a:buSzPts val="1400"/>
              <a:buChar char="▸"/>
            </a:pPr>
            <a:r>
              <a:rPr lang="en"/>
              <a:t>Percolate errors to the top level for consistent re-queuing.</a:t>
            </a:r>
            <a:endParaRPr/>
          </a:p>
          <a:p>
            <a:pPr indent="-317500" lvl="0" marL="457200" rtl="0" algn="l">
              <a:spcBef>
                <a:spcPts val="0"/>
              </a:spcBef>
              <a:spcAft>
                <a:spcPts val="0"/>
              </a:spcAft>
              <a:buSzPts val="1400"/>
              <a:buChar char="▸"/>
            </a:pPr>
            <a:r>
              <a:rPr lang="en"/>
              <a:t>Watches and Informers will “sync”.</a:t>
            </a:r>
            <a:endParaRPr/>
          </a:p>
          <a:p>
            <a:pPr indent="-317500" lvl="0" marL="457200" rtl="0" algn="l">
              <a:spcBef>
                <a:spcPts val="0"/>
              </a:spcBef>
              <a:spcAft>
                <a:spcPts val="0"/>
              </a:spcAft>
              <a:buSzPts val="1400"/>
              <a:buChar char="▸"/>
            </a:pPr>
            <a:r>
              <a:rPr lang="en"/>
              <a:t>If the primary resource your controller is reconciling supports ObservedGeneration in its status, make sure you correctly set it to metadata.Generation whenever the values between the two fields mismatches.</a:t>
            </a:r>
            <a:endParaRPr/>
          </a:p>
          <a:p>
            <a:pPr indent="-317500" lvl="0" marL="457200" rtl="0" algn="l">
              <a:spcBef>
                <a:spcPts val="0"/>
              </a:spcBef>
              <a:spcAft>
                <a:spcPts val="0"/>
              </a:spcAft>
              <a:buSzPts val="1400"/>
              <a:buChar char="▸"/>
            </a:pPr>
            <a:r>
              <a:rPr lang="en"/>
              <a:t>Consider using owner references for resources that result in the creation of other resources (eg. a ReplicaSet results in creating Pods).</a:t>
            </a:r>
            <a:endParaRPr/>
          </a:p>
        </p:txBody>
      </p:sp>
      <p:sp>
        <p:nvSpPr>
          <p:cNvPr id="960" name="Google Shape;960;p59"/>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Guidelines for Writing Controllers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60"/>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6" name="Google Shape;966;p60"/>
          <p:cNvSpPr txBox="1"/>
          <p:nvPr>
            <p:ph type="title"/>
          </p:nvPr>
        </p:nvSpPr>
        <p:spPr>
          <a:xfrm>
            <a:off x="2083875" y="1743625"/>
            <a:ext cx="75333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latin typeface="Red Hat Text"/>
                <a:ea typeface="Red Hat Text"/>
                <a:cs typeface="Red Hat Text"/>
                <a:sym typeface="Red Hat Text"/>
              </a:rPr>
              <a:t>Questions?</a:t>
            </a:r>
            <a:endParaRPr/>
          </a:p>
        </p:txBody>
      </p:sp>
      <p:sp>
        <p:nvSpPr>
          <p:cNvPr id="967" name="Google Shape;967;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68" name="Google Shape;968;p60"/>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9" name="Google Shape;969;p60"/>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Programmatically Interacting with the API</a:t>
            </a:r>
            <a:endParaRPr/>
          </a:p>
        </p:txBody>
      </p:sp>
      <p:sp>
        <p:nvSpPr>
          <p:cNvPr id="714" name="Google Shape;714;p43"/>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Client Libraries</a:t>
            </a:r>
            <a:endParaRPr/>
          </a:p>
        </p:txBody>
      </p:sp>
      <p:sp>
        <p:nvSpPr>
          <p:cNvPr id="715" name="Google Shape;715;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6" name="Google Shape;716;p4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17" name="Google Shape;717;p43"/>
          <p:cNvSpPr txBox="1"/>
          <p:nvPr>
            <p:ph idx="4294967295" type="body"/>
          </p:nvPr>
        </p:nvSpPr>
        <p:spPr>
          <a:xfrm>
            <a:off x="2438400" y="1828800"/>
            <a:ext cx="7315200" cy="411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client-go</a:t>
            </a:r>
            <a:endParaRPr sz="2400"/>
          </a:p>
          <a:p>
            <a:pPr indent="-381000" lvl="0" marL="457200" rtl="0" algn="l">
              <a:spcBef>
                <a:spcPts val="0"/>
              </a:spcBef>
              <a:spcAft>
                <a:spcPts val="0"/>
              </a:spcAft>
              <a:buSzPts val="2400"/>
              <a:buChar char="▸"/>
            </a:pPr>
            <a:r>
              <a:rPr lang="en" sz="2400"/>
              <a:t>kubernetes-client</a:t>
            </a:r>
            <a:endParaRPr sz="2400"/>
          </a:p>
          <a:p>
            <a:pPr indent="-381000" lvl="1" marL="914400" rtl="0" algn="l">
              <a:spcBef>
                <a:spcPts val="0"/>
              </a:spcBef>
              <a:spcAft>
                <a:spcPts val="0"/>
              </a:spcAft>
              <a:buSzPts val="2400"/>
              <a:buChar char="･"/>
            </a:pPr>
            <a:r>
              <a:rPr lang="en" sz="2400"/>
              <a:t>Python</a:t>
            </a:r>
            <a:endParaRPr sz="2400"/>
          </a:p>
          <a:p>
            <a:pPr indent="-381000" lvl="1" marL="914400" rtl="0" algn="l">
              <a:spcBef>
                <a:spcPts val="0"/>
              </a:spcBef>
              <a:spcAft>
                <a:spcPts val="0"/>
              </a:spcAft>
              <a:buSzPts val="2400"/>
              <a:buChar char="･"/>
            </a:pPr>
            <a:r>
              <a:rPr lang="en" sz="2400"/>
              <a:t>Java</a:t>
            </a:r>
            <a:endParaRPr sz="2400"/>
          </a:p>
          <a:p>
            <a:pPr indent="-381000" lvl="1" marL="914400" rtl="0" algn="l">
              <a:spcBef>
                <a:spcPts val="0"/>
              </a:spcBef>
              <a:spcAft>
                <a:spcPts val="0"/>
              </a:spcAft>
              <a:buSzPts val="2400"/>
              <a:buChar char="･"/>
            </a:pPr>
            <a:r>
              <a:rPr lang="en" sz="2400"/>
              <a:t>dotnet</a:t>
            </a:r>
            <a:endParaRPr sz="2400"/>
          </a:p>
          <a:p>
            <a:pPr indent="-381000" lvl="1" marL="914400" rtl="0" algn="l">
              <a:spcBef>
                <a:spcPts val="0"/>
              </a:spcBef>
              <a:spcAft>
                <a:spcPts val="0"/>
              </a:spcAft>
              <a:buSzPts val="2400"/>
              <a:buChar char="･"/>
            </a:pPr>
            <a:r>
              <a:rPr lang="en" sz="2400"/>
              <a:t>JavaScript</a:t>
            </a:r>
            <a:endParaRPr sz="2400"/>
          </a:p>
          <a:p>
            <a:pPr indent="-381000" lvl="1" marL="914400" rtl="0" algn="l">
              <a:spcBef>
                <a:spcPts val="0"/>
              </a:spcBef>
              <a:spcAft>
                <a:spcPts val="0"/>
              </a:spcAft>
              <a:buSzPts val="2400"/>
              <a:buChar char="･"/>
            </a:pPr>
            <a:r>
              <a:rPr lang="en" sz="2400"/>
              <a:t>Haskell</a:t>
            </a:r>
            <a:endParaRPr sz="2400"/>
          </a:p>
        </p:txBody>
      </p:sp>
      <p:sp>
        <p:nvSpPr>
          <p:cNvPr id="718" name="Google Shape;718;p4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rPr lang="en"/>
              <a:t>https://github.com/kubernetes-client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4"/>
          <p:cNvSpPr txBox="1"/>
          <p:nvPr>
            <p:ph type="title"/>
          </p:nvPr>
        </p:nvSpPr>
        <p:spPr>
          <a:xfrm>
            <a:off x="2100000" y="1835950"/>
            <a:ext cx="7992000" cy="3071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t>Kinds are represented as Golang structs; usually in a package whose path corresponds to the GVK</a:t>
            </a:r>
            <a:endParaRPr sz="2800"/>
          </a:p>
          <a:p>
            <a:pPr indent="0" lvl="0" marL="0" rtl="0" algn="l">
              <a:spcBef>
                <a:spcPts val="0"/>
              </a:spcBef>
              <a:spcAft>
                <a:spcPts val="0"/>
              </a:spcAft>
              <a:buNone/>
            </a:pPr>
            <a:r>
              <a:t/>
            </a:r>
            <a:endParaRPr sz="2800">
              <a:latin typeface="Consolas"/>
              <a:ea typeface="Consolas"/>
              <a:cs typeface="Consolas"/>
              <a:sym typeface="Consolas"/>
            </a:endParaRPr>
          </a:p>
          <a:p>
            <a:pPr indent="0" lvl="0" marL="0" rtl="0" algn="l">
              <a:spcBef>
                <a:spcPts val="0"/>
              </a:spcBef>
              <a:spcAft>
                <a:spcPts val="0"/>
              </a:spcAft>
              <a:buNone/>
            </a:pPr>
            <a:r>
              <a:rPr lang="en" sz="2800">
                <a:solidFill>
                  <a:schemeClr val="accent6"/>
                </a:solidFill>
                <a:latin typeface="Consolas"/>
                <a:ea typeface="Consolas"/>
                <a:cs typeface="Consolas"/>
                <a:sym typeface="Consolas"/>
              </a:rPr>
              <a:t>pkg/apis/</a:t>
            </a:r>
            <a:r>
              <a:rPr i="1" lang="en" sz="2800">
                <a:solidFill>
                  <a:schemeClr val="accent6"/>
                </a:solidFill>
                <a:latin typeface="Consolas"/>
                <a:ea typeface="Consolas"/>
                <a:cs typeface="Consolas"/>
                <a:sym typeface="Consolas"/>
              </a:rPr>
              <a:t>group</a:t>
            </a:r>
            <a:r>
              <a:rPr lang="en" sz="2800">
                <a:solidFill>
                  <a:schemeClr val="accent6"/>
                </a:solidFill>
                <a:latin typeface="Consolas"/>
                <a:ea typeface="Consolas"/>
                <a:cs typeface="Consolas"/>
                <a:sym typeface="Consolas"/>
              </a:rPr>
              <a:t>/</a:t>
            </a:r>
            <a:r>
              <a:rPr i="1" lang="en" sz="2800">
                <a:solidFill>
                  <a:schemeClr val="accent6"/>
                </a:solidFill>
                <a:latin typeface="Consolas"/>
                <a:ea typeface="Consolas"/>
                <a:cs typeface="Consolas"/>
                <a:sym typeface="Consolas"/>
              </a:rPr>
              <a:t>version</a:t>
            </a:r>
            <a:r>
              <a:rPr lang="en" sz="2800">
                <a:solidFill>
                  <a:schemeClr val="accent6"/>
                </a:solidFill>
                <a:latin typeface="Consolas"/>
                <a:ea typeface="Consolas"/>
                <a:cs typeface="Consolas"/>
                <a:sym typeface="Consolas"/>
              </a:rPr>
              <a:t>/types.go</a:t>
            </a:r>
            <a:endParaRPr sz="2800">
              <a:solidFill>
                <a:schemeClr val="accent6"/>
              </a:solidFill>
              <a:latin typeface="Consolas"/>
              <a:ea typeface="Consolas"/>
              <a:cs typeface="Consolas"/>
              <a:sym typeface="Consolas"/>
            </a:endParaRPr>
          </a:p>
          <a:p>
            <a:pPr indent="0" lvl="0" marL="0" rtl="0" algn="l">
              <a:spcBef>
                <a:spcPts val="0"/>
              </a:spcBef>
              <a:spcAft>
                <a:spcPts val="0"/>
              </a:spcAft>
              <a:buNone/>
            </a:pPr>
            <a:r>
              <a:t/>
            </a:r>
            <a:endParaRPr sz="2800">
              <a:solidFill>
                <a:schemeClr val="accent6"/>
              </a:solidFill>
              <a:latin typeface="Consolas"/>
              <a:ea typeface="Consolas"/>
              <a:cs typeface="Consolas"/>
              <a:sym typeface="Consolas"/>
            </a:endParaRPr>
          </a:p>
          <a:p>
            <a:pPr indent="0" lvl="0" marL="0" rtl="0" algn="l">
              <a:spcBef>
                <a:spcPts val="0"/>
              </a:spcBef>
              <a:spcAft>
                <a:spcPts val="0"/>
              </a:spcAft>
              <a:buNone/>
            </a:pPr>
            <a:r>
              <a:rPr lang="en" sz="2800">
                <a:solidFill>
                  <a:schemeClr val="accent6"/>
                </a:solidFill>
                <a:latin typeface="Consolas"/>
                <a:ea typeface="Consolas"/>
                <a:cs typeface="Consolas"/>
                <a:sym typeface="Consolas"/>
              </a:rPr>
              <a:t>Deployment for example is found in: </a:t>
            </a:r>
            <a:r>
              <a:rPr lang="en" sz="2800">
                <a:solidFill>
                  <a:schemeClr val="accent6"/>
                </a:solidFill>
                <a:latin typeface="Consolas"/>
                <a:ea typeface="Consolas"/>
                <a:cs typeface="Consolas"/>
                <a:sym typeface="Consolas"/>
              </a:rPr>
              <a:t>k8s.io/kubernetes/apps/v1/types.go</a:t>
            </a:r>
            <a:endParaRPr sz="2800">
              <a:solidFill>
                <a:schemeClr val="accent6"/>
              </a:solidFill>
              <a:latin typeface="Consolas"/>
              <a:ea typeface="Consolas"/>
              <a:cs typeface="Consolas"/>
              <a:sym typeface="Consolas"/>
            </a:endParaRPr>
          </a:p>
        </p:txBody>
      </p:sp>
      <p:sp>
        <p:nvSpPr>
          <p:cNvPr id="724" name="Google Shape;724;p44"/>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25" name="Google Shape;725;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5"/>
          <p:cNvSpPr txBox="1"/>
          <p:nvPr>
            <p:ph type="title"/>
          </p:nvPr>
        </p:nvSpPr>
        <p:spPr>
          <a:xfrm>
            <a:off x="2076025" y="1883250"/>
            <a:ext cx="7992000" cy="3071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550">
                <a:solidFill>
                  <a:srgbClr val="008000"/>
                </a:solidFill>
                <a:highlight>
                  <a:srgbClr val="FFFFFF"/>
                </a:highlight>
                <a:latin typeface="Consolas"/>
                <a:ea typeface="Consolas"/>
                <a:cs typeface="Consolas"/>
                <a:sym typeface="Consolas"/>
              </a:rPr>
              <a:t>// Deployment provides declarative updates for Pods and ReplicaSets.</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rgbClr val="0000FF"/>
                </a:solidFill>
                <a:highlight>
                  <a:srgbClr val="FFFFFF"/>
                </a:highlight>
                <a:latin typeface="Consolas"/>
                <a:ea typeface="Consolas"/>
                <a:cs typeface="Consolas"/>
                <a:sym typeface="Consolas"/>
              </a:rPr>
              <a:t>type</a:t>
            </a:r>
            <a:r>
              <a:rPr lang="en" sz="1550">
                <a:solidFill>
                  <a:schemeClr val="dk1"/>
                </a:solidFill>
                <a:highlight>
                  <a:srgbClr val="FFFFFF"/>
                </a:highlight>
                <a:latin typeface="Consolas"/>
                <a:ea typeface="Consolas"/>
                <a:cs typeface="Consolas"/>
                <a:sym typeface="Consolas"/>
              </a:rPr>
              <a:t> </a:t>
            </a:r>
            <a:r>
              <a:rPr lang="en" sz="1550">
                <a:solidFill>
                  <a:srgbClr val="267F99"/>
                </a:solidFill>
                <a:highlight>
                  <a:srgbClr val="FFFFFF"/>
                </a:highlight>
                <a:latin typeface="Consolas"/>
                <a:ea typeface="Consolas"/>
                <a:cs typeface="Consolas"/>
                <a:sym typeface="Consolas"/>
              </a:rPr>
              <a:t>Deployment</a:t>
            </a:r>
            <a:r>
              <a:rPr lang="en" sz="1550">
                <a:solidFill>
                  <a:schemeClr val="dk1"/>
                </a:solidFill>
                <a:highlight>
                  <a:srgbClr val="FFFFFF"/>
                </a:highlight>
                <a:latin typeface="Consolas"/>
                <a:ea typeface="Consolas"/>
                <a:cs typeface="Consolas"/>
                <a:sym typeface="Consolas"/>
              </a:rPr>
              <a:t> </a:t>
            </a:r>
            <a:r>
              <a:rPr lang="en" sz="1550">
                <a:solidFill>
                  <a:srgbClr val="0000FF"/>
                </a:solidFill>
                <a:highlight>
                  <a:srgbClr val="FFFFFF"/>
                </a:highlight>
                <a:latin typeface="Consolas"/>
                <a:ea typeface="Consolas"/>
                <a:cs typeface="Consolas"/>
                <a:sym typeface="Consolas"/>
              </a:rPr>
              <a:t>struct</a:t>
            </a:r>
            <a:r>
              <a:rPr lang="en" sz="1550">
                <a:solidFill>
                  <a:schemeClr val="dk1"/>
                </a:solidFill>
                <a:highlight>
                  <a:srgbClr val="FFFFFF"/>
                </a:highlight>
                <a:latin typeface="Consolas"/>
                <a:ea typeface="Consolas"/>
                <a:cs typeface="Consolas"/>
                <a:sym typeface="Consolas"/>
              </a:rPr>
              <a:t> {</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metav1.TypeMeta</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a:t>
            </a:r>
            <a:r>
              <a:rPr lang="en" sz="1550">
                <a:solidFill>
                  <a:srgbClr val="008000"/>
                </a:solidFill>
                <a:highlight>
                  <a:srgbClr val="FFFFFF"/>
                </a:highlight>
                <a:latin typeface="Consolas"/>
                <a:ea typeface="Consolas"/>
                <a:cs typeface="Consolas"/>
                <a:sym typeface="Consolas"/>
              </a:rPr>
              <a:t>// +optional</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metav1.ObjectMeta</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a:t>
            </a:r>
            <a:r>
              <a:rPr lang="en" sz="1550">
                <a:solidFill>
                  <a:srgbClr val="008000"/>
                </a:solidFill>
                <a:highlight>
                  <a:srgbClr val="FFFFFF"/>
                </a:highlight>
                <a:latin typeface="Consolas"/>
                <a:ea typeface="Consolas"/>
                <a:cs typeface="Consolas"/>
                <a:sym typeface="Consolas"/>
              </a:rPr>
              <a:t>// Specification of the desired behavior of the Deployment.</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a:t>
            </a:r>
            <a:r>
              <a:rPr lang="en" sz="1550">
                <a:solidFill>
                  <a:srgbClr val="008000"/>
                </a:solidFill>
                <a:highlight>
                  <a:srgbClr val="FFFFFF"/>
                </a:highlight>
                <a:latin typeface="Consolas"/>
                <a:ea typeface="Consolas"/>
                <a:cs typeface="Consolas"/>
                <a:sym typeface="Consolas"/>
              </a:rPr>
              <a:t>// +optional</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Spec DeploymentSpec</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a:t>
            </a:r>
            <a:r>
              <a:rPr lang="en" sz="1550">
                <a:solidFill>
                  <a:srgbClr val="008000"/>
                </a:solidFill>
                <a:highlight>
                  <a:srgbClr val="FFFFFF"/>
                </a:highlight>
                <a:latin typeface="Consolas"/>
                <a:ea typeface="Consolas"/>
                <a:cs typeface="Consolas"/>
                <a:sym typeface="Consolas"/>
              </a:rPr>
              <a:t>// Most recently observed status of the Deployment.</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a:t>
            </a:r>
            <a:r>
              <a:rPr lang="en" sz="1550">
                <a:solidFill>
                  <a:srgbClr val="008000"/>
                </a:solidFill>
                <a:highlight>
                  <a:srgbClr val="FFFFFF"/>
                </a:highlight>
                <a:latin typeface="Consolas"/>
                <a:ea typeface="Consolas"/>
                <a:cs typeface="Consolas"/>
                <a:sym typeface="Consolas"/>
              </a:rPr>
              <a:t>// +optional</a:t>
            </a:r>
            <a:endParaRPr sz="1550">
              <a:solidFill>
                <a:srgbClr val="008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   Status DeploymentStatus</a:t>
            </a:r>
            <a:endParaRPr sz="155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50">
                <a:solidFill>
                  <a:schemeClr val="dk1"/>
                </a:solidFill>
                <a:highlight>
                  <a:srgbClr val="FFFFFF"/>
                </a:highlight>
                <a:latin typeface="Consolas"/>
                <a:ea typeface="Consolas"/>
                <a:cs typeface="Consolas"/>
                <a:sym typeface="Consolas"/>
              </a:rPr>
              <a:t>}</a:t>
            </a:r>
            <a:endParaRPr sz="155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latin typeface="Red Hat Text"/>
              <a:ea typeface="Red Hat Text"/>
              <a:cs typeface="Red Hat Text"/>
              <a:sym typeface="Red Hat Text"/>
            </a:endParaRPr>
          </a:p>
        </p:txBody>
      </p:sp>
      <p:sp>
        <p:nvSpPr>
          <p:cNvPr id="731" name="Google Shape;731;p45"/>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32" name="Google Shape;732;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6"/>
          <p:cNvSpPr txBox="1"/>
          <p:nvPr>
            <p:ph type="title"/>
          </p:nvPr>
        </p:nvSpPr>
        <p:spPr>
          <a:xfrm>
            <a:off x="885050" y="20909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do we interact with the cluster in Go?</a:t>
            </a:r>
            <a:endParaRPr/>
          </a:p>
        </p:txBody>
      </p:sp>
      <p:sp>
        <p:nvSpPr>
          <p:cNvPr id="738" name="Google Shape;738;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39" name="Google Shape;739;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740" name="Google Shape;740;p4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7"/>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46" name="Google Shape;746;p47"/>
          <p:cNvSpPr txBox="1"/>
          <p:nvPr>
            <p:ph type="title"/>
          </p:nvPr>
        </p:nvSpPr>
        <p:spPr>
          <a:xfrm>
            <a:off x="813675" y="1635750"/>
            <a:ext cx="3959700" cy="4213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800" u="sng">
                <a:latin typeface="Red Hat Text"/>
                <a:ea typeface="Red Hat Text"/>
                <a:cs typeface="Red Hat Text"/>
                <a:sym typeface="Red Hat Text"/>
              </a:rPr>
              <a:t>What’s Included:</a:t>
            </a:r>
            <a:endParaRPr sz="1800" u="sng">
              <a:latin typeface="Red Hat Text"/>
              <a:ea typeface="Red Hat Text"/>
              <a:cs typeface="Red Hat Text"/>
              <a:sym typeface="Red Hat Text"/>
            </a:endParaRPr>
          </a:p>
          <a:p>
            <a:pPr indent="0" lvl="0" marL="0" rtl="0" algn="l">
              <a:lnSpc>
                <a:spcPct val="100000"/>
              </a:lnSpc>
              <a:spcBef>
                <a:spcPts val="0"/>
              </a:spcBef>
              <a:spcAft>
                <a:spcPts val="0"/>
              </a:spcAft>
              <a:buNone/>
            </a:pPr>
            <a:r>
              <a:t/>
            </a:r>
            <a:endParaRPr sz="16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kubernetes</a:t>
            </a:r>
            <a:r>
              <a:rPr lang="en" sz="1400">
                <a:latin typeface="Red Hat Text"/>
                <a:ea typeface="Red Hat Text"/>
                <a:cs typeface="Red Hat Text"/>
                <a:sym typeface="Red Hat Text"/>
              </a:rPr>
              <a:t> package contains the clientset to access Kubernetes API.</a:t>
            </a:r>
            <a:endParaRPr sz="14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discovery</a:t>
            </a:r>
            <a:r>
              <a:rPr lang="en" sz="1400">
                <a:latin typeface="Red Hat Text"/>
                <a:ea typeface="Red Hat Text"/>
                <a:cs typeface="Red Hat Text"/>
                <a:sym typeface="Red Hat Text"/>
              </a:rPr>
              <a:t> package is used to discover APIs supported by a Kubernetes API server.</a:t>
            </a:r>
            <a:endParaRPr sz="14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dynamic</a:t>
            </a:r>
            <a:r>
              <a:rPr lang="en" sz="1400">
                <a:latin typeface="Red Hat Text"/>
                <a:ea typeface="Red Hat Text"/>
                <a:cs typeface="Red Hat Text"/>
                <a:sym typeface="Red Hat Text"/>
              </a:rPr>
              <a:t> package contains a dynamic client that can perform generic operations on arbitrary Kubernetes API objects.</a:t>
            </a:r>
            <a:endParaRPr sz="14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plugin/pkg/client/auth</a:t>
            </a:r>
            <a:r>
              <a:rPr lang="en" sz="1400">
                <a:latin typeface="Red Hat Text"/>
                <a:ea typeface="Red Hat Text"/>
                <a:cs typeface="Red Hat Text"/>
                <a:sym typeface="Red Hat Text"/>
              </a:rPr>
              <a:t> packages contain optional authentication plugins for obtaining credentials from external sources.</a:t>
            </a:r>
            <a:endParaRPr sz="14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transport</a:t>
            </a:r>
            <a:r>
              <a:rPr lang="en" sz="1400">
                <a:latin typeface="Red Hat Text"/>
                <a:ea typeface="Red Hat Text"/>
                <a:cs typeface="Red Hat Text"/>
                <a:sym typeface="Red Hat Text"/>
              </a:rPr>
              <a:t> package is used to set up auth and start a connection.</a:t>
            </a:r>
            <a:endParaRPr sz="1400">
              <a:latin typeface="Red Hat Text"/>
              <a:ea typeface="Red Hat Text"/>
              <a:cs typeface="Red Hat Text"/>
              <a:sym typeface="Red Hat Text"/>
            </a:endParaRPr>
          </a:p>
          <a:p>
            <a:pPr indent="-317500" lvl="0" marL="457200" rtl="0" algn="l">
              <a:lnSpc>
                <a:spcPct val="100000"/>
              </a:lnSpc>
              <a:spcBef>
                <a:spcPts val="0"/>
              </a:spcBef>
              <a:spcAft>
                <a:spcPts val="0"/>
              </a:spcAft>
              <a:buSzPts val="1400"/>
              <a:buFont typeface="Red Hat Text"/>
              <a:buChar char="●"/>
            </a:pPr>
            <a:r>
              <a:rPr lang="en" sz="1400">
                <a:latin typeface="Red Hat Text"/>
                <a:ea typeface="Red Hat Text"/>
                <a:cs typeface="Red Hat Text"/>
                <a:sym typeface="Red Hat Text"/>
              </a:rPr>
              <a:t>The </a:t>
            </a:r>
            <a:r>
              <a:rPr b="1" lang="en" sz="1400">
                <a:latin typeface="Red Hat Text"/>
                <a:ea typeface="Red Hat Text"/>
                <a:cs typeface="Red Hat Text"/>
                <a:sym typeface="Red Hat Text"/>
              </a:rPr>
              <a:t>tools/cache</a:t>
            </a:r>
            <a:r>
              <a:rPr lang="en" sz="1400">
                <a:latin typeface="Red Hat Text"/>
                <a:ea typeface="Red Hat Text"/>
                <a:cs typeface="Red Hat Text"/>
                <a:sym typeface="Red Hat Text"/>
              </a:rPr>
              <a:t> package is useful for writing controllers.</a:t>
            </a:r>
            <a:endParaRPr sz="1400">
              <a:latin typeface="Red Hat Text"/>
              <a:ea typeface="Red Hat Text"/>
              <a:cs typeface="Red Hat Text"/>
              <a:sym typeface="Red Hat Text"/>
            </a:endParaRPr>
          </a:p>
        </p:txBody>
      </p:sp>
      <p:sp>
        <p:nvSpPr>
          <p:cNvPr id="747" name="Google Shape;747;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8" name="Google Shape;748;p4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Source:</a:t>
            </a:r>
            <a:endParaRPr/>
          </a:p>
          <a:p>
            <a:pPr indent="0" lvl="0" marL="0" rtl="0" algn="l">
              <a:spcBef>
                <a:spcPts val="0"/>
              </a:spcBef>
              <a:spcAft>
                <a:spcPts val="0"/>
              </a:spcAft>
              <a:buNone/>
            </a:pPr>
            <a:r>
              <a:rPr lang="en"/>
              <a:t>https://github.com/kubernetes/client-go/</a:t>
            </a:r>
            <a:endParaRPr/>
          </a:p>
        </p:txBody>
      </p:sp>
      <p:graphicFrame>
        <p:nvGraphicFramePr>
          <p:cNvPr id="749" name="Google Shape;749;p47"/>
          <p:cNvGraphicFramePr/>
          <p:nvPr/>
        </p:nvGraphicFramePr>
        <p:xfrm>
          <a:off x="4917500" y="1996950"/>
          <a:ext cx="3000000" cy="3000000"/>
        </p:xfrm>
        <a:graphic>
          <a:graphicData uri="http://schemas.openxmlformats.org/drawingml/2006/table">
            <a:tbl>
              <a:tblPr>
                <a:noFill/>
                <a:tableStyleId>{D03A449B-9230-44FA-9E05-17152053514D}</a:tableStyleId>
              </a:tblPr>
              <a:tblGrid>
                <a:gridCol w="1736900"/>
                <a:gridCol w="1736900"/>
                <a:gridCol w="1736900"/>
                <a:gridCol w="1736900"/>
              </a:tblGrid>
              <a:tr h="507125">
                <a:tc>
                  <a:txBody>
                    <a:bodyPr/>
                    <a:lstStyle/>
                    <a:p>
                      <a:pPr indent="0" lvl="0" marL="0" rtl="0" algn="l">
                        <a:spcBef>
                          <a:spcPts val="0"/>
                        </a:spcBef>
                        <a:spcAft>
                          <a:spcPts val="0"/>
                        </a:spcAft>
                        <a:buNone/>
                      </a:pPr>
                      <a:r>
                        <a:t/>
                      </a:r>
                      <a:endParaRPr>
                        <a:latin typeface="Red Hat Text"/>
                        <a:ea typeface="Red Hat Text"/>
                        <a:cs typeface="Red Hat Text"/>
                        <a:sym typeface="Red Hat Tex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latin typeface="Red Hat Text Medium"/>
                          <a:ea typeface="Red Hat Text Medium"/>
                          <a:cs typeface="Red Hat Text Medium"/>
                          <a:sym typeface="Red Hat Text Medium"/>
                        </a:rPr>
                        <a:t>Kubernetes 1.18</a:t>
                      </a:r>
                      <a:endParaRPr>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ed Hat Text Medium"/>
                          <a:ea typeface="Red Hat Text Medium"/>
                          <a:cs typeface="Red Hat Text Medium"/>
                          <a:sym typeface="Red Hat Text Medium"/>
                        </a:rPr>
                        <a:t>Kubernetes 1.19</a:t>
                      </a:r>
                      <a:endParaRPr>
                        <a:solidFill>
                          <a:schemeClr val="dk1"/>
                        </a:solidFill>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ed Hat Text Medium"/>
                          <a:ea typeface="Red Hat Text Medium"/>
                          <a:cs typeface="Red Hat Text Medium"/>
                          <a:sym typeface="Red Hat Text Medium"/>
                        </a:rPr>
                        <a:t>Kubernetes 1.20</a:t>
                      </a:r>
                      <a:endParaRPr>
                        <a:solidFill>
                          <a:schemeClr val="dk1"/>
                        </a:solidFill>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507125">
                <a:tc>
                  <a:txBody>
                    <a:bodyPr/>
                    <a:lstStyle/>
                    <a:p>
                      <a:pPr indent="0" lvl="0" marL="0" rtl="0" algn="l">
                        <a:spcBef>
                          <a:spcPts val="0"/>
                        </a:spcBef>
                        <a:spcAft>
                          <a:spcPts val="0"/>
                        </a:spcAft>
                        <a:buNone/>
                      </a:pPr>
                      <a:r>
                        <a:rPr lang="en">
                          <a:latin typeface="Red Hat Text Medium"/>
                          <a:ea typeface="Red Hat Text Medium"/>
                          <a:cs typeface="Red Hat Text Medium"/>
                          <a:sym typeface="Red Hat Text Medium"/>
                        </a:rPr>
                        <a:t>kubernetes-1.18.0 / v0.2.18</a:t>
                      </a:r>
                      <a:endParaRPr>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EBEBEB"/>
                      </a:solidFill>
                      <a:prstDash val="solid"/>
                      <a:round/>
                      <a:headEnd len="sm" w="sm" type="none"/>
                      <a:tailEnd len="sm" w="sm" type="none"/>
                    </a:lnB>
                  </a:tcPr>
                </a:tc>
              </a:tr>
              <a:tr h="50712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ed Hat Text Medium"/>
                          <a:ea typeface="Red Hat Text Medium"/>
                          <a:cs typeface="Red Hat Text Medium"/>
                          <a:sym typeface="Red Hat Text Medium"/>
                        </a:rPr>
                        <a:t>kubernetes-1.19.0 / v0.19.0</a:t>
                      </a:r>
                      <a:endParaRPr>
                        <a:solidFill>
                          <a:schemeClr val="dk1"/>
                        </a:solidFill>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r>
              <a:tr h="50712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ed Hat Text Medium"/>
                          <a:ea typeface="Red Hat Text Medium"/>
                          <a:cs typeface="Red Hat Text Medium"/>
                          <a:sym typeface="Red Hat Text Medium"/>
                        </a:rPr>
                        <a:t>kubernetes-1.20.0 / v0.20.0</a:t>
                      </a:r>
                      <a:endParaRPr>
                        <a:solidFill>
                          <a:schemeClr val="dk1"/>
                        </a:solidFill>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tcPr>
                </a:tc>
              </a:tr>
              <a:tr h="50712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ed Hat Text Medium"/>
                          <a:ea typeface="Red Hat Text Medium"/>
                          <a:cs typeface="Red Hat Text Medium"/>
                          <a:sym typeface="Red Hat Text Medium"/>
                        </a:rPr>
                        <a:t>HEAD</a:t>
                      </a:r>
                      <a:endParaRPr>
                        <a:solidFill>
                          <a:schemeClr val="dk1"/>
                        </a:solidFill>
                        <a:latin typeface="Red Hat Text Medium"/>
                        <a:ea typeface="Red Hat Text Medium"/>
                        <a:cs typeface="Red Hat Text Medium"/>
                        <a:sym typeface="Red Hat Text Medium"/>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Clr>
                          <a:schemeClr val="dk1"/>
                        </a:buClr>
                        <a:buSzPts val="1100"/>
                        <a:buFont typeface="Arial"/>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c>
                  <a:txBody>
                    <a:bodyPr/>
                    <a:lstStyle/>
                    <a:p>
                      <a:pPr indent="0" lvl="0" marL="0" rtl="0" algn="l">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a:txBody>
                  <a:tcPr marT="91425" marB="91425" marR="137150" marL="137150" anchor="ctr">
                    <a:lnL cap="flat" cmpd="sng" w="9525">
                      <a:solidFill>
                        <a:srgbClr val="EBEBEB"/>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7F7F7"/>
                    </a:solidFill>
                  </a:tcPr>
                </a:tc>
              </a:tr>
            </a:tbl>
          </a:graphicData>
        </a:graphic>
      </p:graphicFrame>
      <p:sp>
        <p:nvSpPr>
          <p:cNvPr id="750" name="Google Shape;750;p47"/>
          <p:cNvSpPr txBox="1"/>
          <p:nvPr/>
        </p:nvSpPr>
        <p:spPr>
          <a:xfrm>
            <a:off x="4999850" y="1635750"/>
            <a:ext cx="6486600" cy="361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EE0000"/>
                </a:solidFill>
                <a:latin typeface="Red Hat Text Medium"/>
                <a:ea typeface="Red Hat Text Medium"/>
                <a:cs typeface="Red Hat Text Medium"/>
                <a:sym typeface="Red Hat Text Medium"/>
              </a:rPr>
              <a:t>01</a:t>
            </a:r>
            <a:r>
              <a:rPr lang="en" sz="1800">
                <a:latin typeface="Red Hat Text Medium"/>
                <a:ea typeface="Red Hat Text Medium"/>
                <a:cs typeface="Red Hat Text Medium"/>
                <a:sym typeface="Red Hat Text Medium"/>
              </a:rPr>
              <a:t>   </a:t>
            </a:r>
            <a:r>
              <a:rPr lang="en" sz="1800">
                <a:latin typeface="Red Hat Text"/>
                <a:ea typeface="Red Hat Text"/>
                <a:cs typeface="Red Hat Text"/>
                <a:sym typeface="Red Hat Text"/>
              </a:rPr>
              <a:t>Compatibility Matrix</a:t>
            </a:r>
            <a:endParaRPr sz="1800">
              <a:latin typeface="Red Hat Text"/>
              <a:ea typeface="Red Hat Text"/>
              <a:cs typeface="Red Hat Text"/>
              <a:sym typeface="Red Hat Text"/>
            </a:endParaRPr>
          </a:p>
        </p:txBody>
      </p:sp>
      <p:sp>
        <p:nvSpPr>
          <p:cNvPr id="751" name="Google Shape;751;p47"/>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client-go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57" name="Google Shape;757;p48"/>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Contents of client-go</a:t>
            </a:r>
            <a:endParaRPr/>
          </a:p>
        </p:txBody>
      </p:sp>
      <p:sp>
        <p:nvSpPr>
          <p:cNvPr id="758" name="Google Shape;758;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9" name="Google Shape;759;p4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p>
            <a:pPr indent="0" lvl="0" marL="0" rtl="0" algn="ctr">
              <a:spcBef>
                <a:spcPts val="0"/>
              </a:spcBef>
              <a:spcAft>
                <a:spcPts val="500"/>
              </a:spcAft>
              <a:buNone/>
            </a:pPr>
            <a:r>
              <a:t/>
            </a:r>
            <a:endParaRPr/>
          </a:p>
        </p:txBody>
      </p:sp>
      <p:sp>
        <p:nvSpPr>
          <p:cNvPr id="760" name="Google Shape;760;p4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61" name="Google Shape;761;p48"/>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sz="2000"/>
              <a:t>Clients</a:t>
            </a:r>
            <a:endParaRPr sz="2000"/>
          </a:p>
          <a:p>
            <a:pPr indent="-355600" lvl="0" marL="457200" rtl="0" algn="l">
              <a:spcBef>
                <a:spcPts val="1000"/>
              </a:spcBef>
              <a:spcAft>
                <a:spcPts val="0"/>
              </a:spcAft>
              <a:buSzPts val="2000"/>
              <a:buChar char="▸"/>
            </a:pPr>
            <a:r>
              <a:rPr lang="en" sz="2000"/>
              <a:t>Clientset</a:t>
            </a:r>
            <a:endParaRPr sz="2000"/>
          </a:p>
          <a:p>
            <a:pPr indent="-355600" lvl="0" marL="457200" rtl="0" algn="l">
              <a:spcBef>
                <a:spcPts val="0"/>
              </a:spcBef>
              <a:spcAft>
                <a:spcPts val="0"/>
              </a:spcAft>
              <a:buSzPts val="2000"/>
              <a:buChar char="▸"/>
            </a:pPr>
            <a:r>
              <a:rPr lang="en" sz="2000"/>
              <a:t>Dynamic Client</a:t>
            </a:r>
            <a:endParaRPr sz="2000"/>
          </a:p>
          <a:p>
            <a:pPr indent="-355600" lvl="0" marL="457200" rtl="0" algn="l">
              <a:spcBef>
                <a:spcPts val="0"/>
              </a:spcBef>
              <a:spcAft>
                <a:spcPts val="0"/>
              </a:spcAft>
              <a:buSzPts val="2000"/>
              <a:buChar char="▸"/>
            </a:pPr>
            <a:r>
              <a:rPr lang="en" sz="2000"/>
              <a:t>RESTclient</a:t>
            </a:r>
            <a:endParaRPr sz="2000"/>
          </a:p>
        </p:txBody>
      </p:sp>
      <p:sp>
        <p:nvSpPr>
          <p:cNvPr id="762" name="Google Shape;762;p48"/>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 sz="2000"/>
              <a:t>Utilities for Writing Controllers</a:t>
            </a:r>
            <a:endParaRPr sz="2000"/>
          </a:p>
          <a:p>
            <a:pPr indent="-355600" lvl="0" marL="457200" rtl="0" algn="l">
              <a:spcBef>
                <a:spcPts val="1000"/>
              </a:spcBef>
              <a:spcAft>
                <a:spcPts val="0"/>
              </a:spcAft>
              <a:buSzPts val="2000"/>
              <a:buChar char="▸"/>
            </a:pPr>
            <a:r>
              <a:rPr lang="en" sz="2000"/>
              <a:t>Workqueue</a:t>
            </a:r>
            <a:endParaRPr sz="2000"/>
          </a:p>
          <a:p>
            <a:pPr indent="-355600" lvl="0" marL="457200" rtl="0" algn="l">
              <a:spcBef>
                <a:spcPts val="0"/>
              </a:spcBef>
              <a:spcAft>
                <a:spcPts val="0"/>
              </a:spcAft>
              <a:buSzPts val="2000"/>
              <a:buChar char="▸"/>
            </a:pPr>
            <a:r>
              <a:rPr lang="en" sz="2000"/>
              <a:t>Informers</a:t>
            </a:r>
            <a:endParaRPr sz="2000"/>
          </a:p>
          <a:p>
            <a:pPr indent="-355600" lvl="0" marL="457200" rtl="0" algn="l">
              <a:spcBef>
                <a:spcPts val="0"/>
              </a:spcBef>
              <a:spcAft>
                <a:spcPts val="0"/>
              </a:spcAft>
              <a:buSzPts val="2000"/>
              <a:buChar char="▸"/>
            </a:pPr>
            <a:r>
              <a:rPr lang="en" sz="2000"/>
              <a:t>Shared Informers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768" name="Google Shape;768;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9" name="Google Shape;769;p4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grpSp>
        <p:nvGrpSpPr>
          <p:cNvPr id="770" name="Google Shape;770;p49"/>
          <p:cNvGrpSpPr/>
          <p:nvPr/>
        </p:nvGrpSpPr>
        <p:grpSpPr>
          <a:xfrm>
            <a:off x="4169850" y="1713875"/>
            <a:ext cx="7509900" cy="3929320"/>
            <a:chOff x="1473450" y="1214550"/>
            <a:chExt cx="7509900" cy="4428900"/>
          </a:xfrm>
        </p:grpSpPr>
        <p:sp>
          <p:nvSpPr>
            <p:cNvPr id="771" name="Google Shape;771;p49"/>
            <p:cNvSpPr/>
            <p:nvPr/>
          </p:nvSpPr>
          <p:spPr>
            <a:xfrm>
              <a:off x="1473450" y="1214550"/>
              <a:ext cx="7509900" cy="442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9"/>
            <p:cNvSpPr/>
            <p:nvPr/>
          </p:nvSpPr>
          <p:spPr>
            <a:xfrm>
              <a:off x="1947475" y="1998081"/>
              <a:ext cx="1141200" cy="429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clientcmd</a:t>
              </a:r>
              <a:endParaRPr>
                <a:latin typeface="Red Hat Text"/>
                <a:ea typeface="Red Hat Text"/>
                <a:cs typeface="Red Hat Text"/>
                <a:sym typeface="Red Hat Text"/>
              </a:endParaRPr>
            </a:p>
          </p:txBody>
        </p:sp>
        <p:sp>
          <p:nvSpPr>
            <p:cNvPr id="773" name="Google Shape;773;p49"/>
            <p:cNvSpPr/>
            <p:nvPr/>
          </p:nvSpPr>
          <p:spPr>
            <a:xfrm>
              <a:off x="3343500" y="1998081"/>
              <a:ext cx="1141200" cy="429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tools/cache</a:t>
              </a:r>
              <a:endParaRPr>
                <a:latin typeface="Red Hat Text"/>
                <a:ea typeface="Red Hat Text"/>
                <a:cs typeface="Red Hat Text"/>
                <a:sym typeface="Red Hat Text"/>
              </a:endParaRPr>
            </a:p>
          </p:txBody>
        </p:sp>
        <p:sp>
          <p:nvSpPr>
            <p:cNvPr id="774" name="Google Shape;774;p49"/>
            <p:cNvSpPr/>
            <p:nvPr/>
          </p:nvSpPr>
          <p:spPr>
            <a:xfrm>
              <a:off x="4739525" y="1998081"/>
              <a:ext cx="1141200" cy="429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informers</a:t>
              </a:r>
              <a:endParaRPr>
                <a:latin typeface="Red Hat Text"/>
                <a:ea typeface="Red Hat Text"/>
                <a:cs typeface="Red Hat Text"/>
                <a:sym typeface="Red Hat Text"/>
              </a:endParaRPr>
            </a:p>
          </p:txBody>
        </p:sp>
        <p:sp>
          <p:nvSpPr>
            <p:cNvPr id="775" name="Google Shape;775;p49"/>
            <p:cNvSpPr/>
            <p:nvPr/>
          </p:nvSpPr>
          <p:spPr>
            <a:xfrm>
              <a:off x="6135550" y="1998081"/>
              <a:ext cx="1141200" cy="429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workqueue</a:t>
              </a:r>
              <a:endParaRPr>
                <a:latin typeface="Red Hat Text"/>
                <a:ea typeface="Red Hat Text"/>
                <a:cs typeface="Red Hat Text"/>
                <a:sym typeface="Red Hat Text"/>
              </a:endParaRPr>
            </a:p>
          </p:txBody>
        </p:sp>
        <p:sp>
          <p:nvSpPr>
            <p:cNvPr id="776" name="Google Shape;776;p49"/>
            <p:cNvSpPr/>
            <p:nvPr/>
          </p:nvSpPr>
          <p:spPr>
            <a:xfrm>
              <a:off x="7531575" y="1998081"/>
              <a:ext cx="939300" cy="429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ed Hat Text"/>
                  <a:ea typeface="Red Hat Text"/>
                  <a:cs typeface="Red Hat Text"/>
                  <a:sym typeface="Red Hat Text"/>
                </a:rPr>
                <a:t>...</a:t>
              </a:r>
              <a:endParaRPr>
                <a:latin typeface="Red Hat Text"/>
                <a:ea typeface="Red Hat Text"/>
                <a:cs typeface="Red Hat Text"/>
                <a:sym typeface="Red Hat Text"/>
              </a:endParaRPr>
            </a:p>
          </p:txBody>
        </p:sp>
        <p:sp>
          <p:nvSpPr>
            <p:cNvPr id="777" name="Google Shape;777;p49"/>
            <p:cNvSpPr txBox="1"/>
            <p:nvPr/>
          </p:nvSpPr>
          <p:spPr>
            <a:xfrm>
              <a:off x="1863700" y="1361125"/>
              <a:ext cx="3025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client-go Tools/Frameworks</a:t>
              </a:r>
              <a:endParaRPr>
                <a:latin typeface="Red Hat Text"/>
                <a:ea typeface="Red Hat Text"/>
                <a:cs typeface="Red Hat Text"/>
                <a:sym typeface="Red Hat Text"/>
              </a:endParaRPr>
            </a:p>
          </p:txBody>
        </p:sp>
      </p:grpSp>
      <p:grpSp>
        <p:nvGrpSpPr>
          <p:cNvPr id="778" name="Google Shape;778;p49"/>
          <p:cNvGrpSpPr/>
          <p:nvPr/>
        </p:nvGrpSpPr>
        <p:grpSpPr>
          <a:xfrm>
            <a:off x="4622925" y="3107244"/>
            <a:ext cx="6544500" cy="2535972"/>
            <a:chOff x="1926525" y="2785074"/>
            <a:chExt cx="6544500" cy="2858400"/>
          </a:xfrm>
        </p:grpSpPr>
        <p:sp>
          <p:nvSpPr>
            <p:cNvPr id="779" name="Google Shape;779;p49"/>
            <p:cNvSpPr/>
            <p:nvPr/>
          </p:nvSpPr>
          <p:spPr>
            <a:xfrm>
              <a:off x="1926525" y="2785074"/>
              <a:ext cx="6544500" cy="2858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9"/>
            <p:cNvSpPr txBox="1"/>
            <p:nvPr/>
          </p:nvSpPr>
          <p:spPr>
            <a:xfrm>
              <a:off x="2042025" y="2922350"/>
              <a:ext cx="3025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Kubernetes Clientset</a:t>
              </a:r>
              <a:endParaRPr>
                <a:latin typeface="Red Hat Text"/>
                <a:ea typeface="Red Hat Text"/>
                <a:cs typeface="Red Hat Text"/>
                <a:sym typeface="Red Hat Text"/>
              </a:endParaRPr>
            </a:p>
          </p:txBody>
        </p:sp>
      </p:grpSp>
      <p:grpSp>
        <p:nvGrpSpPr>
          <p:cNvPr id="781" name="Google Shape;781;p49"/>
          <p:cNvGrpSpPr/>
          <p:nvPr/>
        </p:nvGrpSpPr>
        <p:grpSpPr>
          <a:xfrm>
            <a:off x="4738425" y="3789169"/>
            <a:ext cx="6313500" cy="1853804"/>
            <a:chOff x="2042025" y="3553700"/>
            <a:chExt cx="6313500" cy="2089500"/>
          </a:xfrm>
        </p:grpSpPr>
        <p:sp>
          <p:nvSpPr>
            <p:cNvPr id="782" name="Google Shape;782;p49"/>
            <p:cNvSpPr/>
            <p:nvPr/>
          </p:nvSpPr>
          <p:spPr>
            <a:xfrm>
              <a:off x="2042025" y="3553700"/>
              <a:ext cx="6313500" cy="2089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9"/>
            <p:cNvSpPr txBox="1"/>
            <p:nvPr/>
          </p:nvSpPr>
          <p:spPr>
            <a:xfrm>
              <a:off x="2152550" y="3657600"/>
              <a:ext cx="3025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RESTClient</a:t>
              </a:r>
              <a:endParaRPr>
                <a:latin typeface="Red Hat Text"/>
                <a:ea typeface="Red Hat Text"/>
                <a:cs typeface="Red Hat Text"/>
                <a:sym typeface="Red Hat Text"/>
              </a:endParaRPr>
            </a:p>
          </p:txBody>
        </p:sp>
      </p:grpSp>
      <p:grpSp>
        <p:nvGrpSpPr>
          <p:cNvPr id="784" name="Google Shape;784;p49"/>
          <p:cNvGrpSpPr/>
          <p:nvPr/>
        </p:nvGrpSpPr>
        <p:grpSpPr>
          <a:xfrm>
            <a:off x="5285775" y="4343735"/>
            <a:ext cx="5218800" cy="1299393"/>
            <a:chOff x="2589375" y="4178775"/>
            <a:chExt cx="5218800" cy="1464600"/>
          </a:xfrm>
        </p:grpSpPr>
        <p:sp>
          <p:nvSpPr>
            <p:cNvPr id="785" name="Google Shape;785;p49"/>
            <p:cNvSpPr/>
            <p:nvPr/>
          </p:nvSpPr>
          <p:spPr>
            <a:xfrm>
              <a:off x="2589375" y="4178775"/>
              <a:ext cx="5218800" cy="1464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9"/>
            <p:cNvSpPr txBox="1"/>
            <p:nvPr/>
          </p:nvSpPr>
          <p:spPr>
            <a:xfrm>
              <a:off x="2702825" y="4348925"/>
              <a:ext cx="3025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k8s.io/apimachinery</a:t>
              </a:r>
              <a:endParaRPr>
                <a:latin typeface="Red Hat Text"/>
                <a:ea typeface="Red Hat Text"/>
                <a:cs typeface="Red Hat Text"/>
                <a:sym typeface="Red Hat Text"/>
              </a:endParaRPr>
            </a:p>
          </p:txBody>
        </p:sp>
      </p:grpSp>
      <p:grpSp>
        <p:nvGrpSpPr>
          <p:cNvPr id="787" name="Google Shape;787;p49"/>
          <p:cNvGrpSpPr/>
          <p:nvPr/>
        </p:nvGrpSpPr>
        <p:grpSpPr>
          <a:xfrm>
            <a:off x="6037800" y="5032435"/>
            <a:ext cx="3774000" cy="610837"/>
            <a:chOff x="3341400" y="4955038"/>
            <a:chExt cx="3774000" cy="688500"/>
          </a:xfrm>
        </p:grpSpPr>
        <p:sp>
          <p:nvSpPr>
            <p:cNvPr id="788" name="Google Shape;788;p49"/>
            <p:cNvSpPr/>
            <p:nvPr/>
          </p:nvSpPr>
          <p:spPr>
            <a:xfrm>
              <a:off x="3341400" y="4955038"/>
              <a:ext cx="3774000" cy="688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txBox="1"/>
            <p:nvPr/>
          </p:nvSpPr>
          <p:spPr>
            <a:xfrm>
              <a:off x="3431075" y="4980050"/>
              <a:ext cx="30258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k8s.io/api</a:t>
              </a:r>
              <a:endParaRPr>
                <a:latin typeface="Red Hat Text"/>
                <a:ea typeface="Red Hat Text"/>
                <a:cs typeface="Red Hat Text"/>
                <a:sym typeface="Red Hat Text"/>
              </a:endParaRPr>
            </a:p>
          </p:txBody>
        </p:sp>
      </p:grpSp>
      <p:sp>
        <p:nvSpPr>
          <p:cNvPr id="790" name="Google Shape;790;p49"/>
          <p:cNvSpPr txBox="1"/>
          <p:nvPr>
            <p:ph idx="3" type="body"/>
          </p:nvPr>
        </p:nvSpPr>
        <p:spPr>
          <a:xfrm>
            <a:off x="448450" y="1713875"/>
            <a:ext cx="3526800" cy="3927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t>Kubernetes API definition packages.</a:t>
            </a:r>
            <a:endParaRPr/>
          </a:p>
        </p:txBody>
      </p:sp>
      <p:sp>
        <p:nvSpPr>
          <p:cNvPr id="791" name="Google Shape;791;p49"/>
          <p:cNvSpPr txBox="1"/>
          <p:nvPr>
            <p:ph idx="3" type="body"/>
          </p:nvPr>
        </p:nvSpPr>
        <p:spPr>
          <a:xfrm>
            <a:off x="451250" y="2012400"/>
            <a:ext cx="3526800" cy="6885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solidFill>
                  <a:schemeClr val="dk1"/>
                </a:solidFill>
              </a:rPr>
              <a:t>Scheme, defaulting, encoding, decoding, and conversion</a:t>
            </a:r>
            <a:endParaRPr/>
          </a:p>
        </p:txBody>
      </p:sp>
      <p:sp>
        <p:nvSpPr>
          <p:cNvPr id="792" name="Google Shape;792;p49"/>
          <p:cNvSpPr txBox="1"/>
          <p:nvPr>
            <p:ph idx="3" type="body"/>
          </p:nvPr>
        </p:nvSpPr>
        <p:spPr>
          <a:xfrm>
            <a:off x="447775" y="2611478"/>
            <a:ext cx="3526800" cy="985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solidFill>
                  <a:schemeClr val="dk1"/>
                </a:solidFill>
              </a:rPr>
              <a:t>Performs generic REST functions such as Get, Put, Post, and Delete on specified paths</a:t>
            </a:r>
            <a:endParaRPr>
              <a:solidFill>
                <a:schemeClr val="dk1"/>
              </a:solidFill>
            </a:endParaRPr>
          </a:p>
        </p:txBody>
      </p:sp>
      <p:sp>
        <p:nvSpPr>
          <p:cNvPr id="793" name="Google Shape;793;p49"/>
          <p:cNvSpPr txBox="1"/>
          <p:nvPr>
            <p:ph idx="3" type="body"/>
          </p:nvPr>
        </p:nvSpPr>
        <p:spPr>
          <a:xfrm>
            <a:off x="451250" y="3504326"/>
            <a:ext cx="3526800" cy="1261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solidFill>
                  <a:schemeClr val="dk1"/>
                </a:solidFill>
              </a:rPr>
              <a:t>Automatically generated clientset. With few exceptions provide access to clients for all groups and resources defined in k8s.io/api</a:t>
            </a:r>
            <a:endParaRPr>
              <a:solidFill>
                <a:schemeClr val="dk1"/>
              </a:solidFill>
            </a:endParaRPr>
          </a:p>
        </p:txBody>
      </p:sp>
      <p:sp>
        <p:nvSpPr>
          <p:cNvPr id="794" name="Google Shape;794;p49"/>
          <p:cNvSpPr txBox="1"/>
          <p:nvPr>
            <p:ph idx="3" type="body"/>
          </p:nvPr>
        </p:nvSpPr>
        <p:spPr>
          <a:xfrm>
            <a:off x="447775" y="4687843"/>
            <a:ext cx="3526800" cy="1261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lang="en">
                <a:solidFill>
                  <a:schemeClr val="dk1"/>
                </a:solidFill>
              </a:rPr>
              <a:t>Various libraries/tools/frameworks for programmatically interacting with our apiserver but specifically writing controllers</a:t>
            </a:r>
            <a:endParaRPr>
              <a:solidFill>
                <a:schemeClr val="dk1"/>
              </a:solidFill>
            </a:endParaRPr>
          </a:p>
        </p:txBody>
      </p:sp>
      <p:sp>
        <p:nvSpPr>
          <p:cNvPr id="795" name="Google Shape;795;p49"/>
          <p:cNvSpPr txBox="1"/>
          <p:nvPr/>
        </p:nvSpPr>
        <p:spPr>
          <a:xfrm>
            <a:off x="813675" y="1203575"/>
            <a:ext cx="6222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Red Hat Display"/>
                <a:ea typeface="Red Hat Display"/>
                <a:cs typeface="Red Hat Display"/>
                <a:sym typeface="Red Hat Display"/>
              </a:rPr>
              <a:t>The libraries and tools build on each other</a:t>
            </a:r>
            <a:endParaRPr sz="1900">
              <a:solidFill>
                <a:schemeClr val="accent1"/>
              </a:solidFill>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Programmatically Interacting with the API</a:t>
            </a:r>
            <a:endParaRPr/>
          </a:p>
        </p:txBody>
      </p:sp>
      <p:sp>
        <p:nvSpPr>
          <p:cNvPr id="801" name="Google Shape;801;p50"/>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 Programmatic Example: In-Cluster vs Out-of-Cluster Authn</a:t>
            </a:r>
            <a:endParaRPr/>
          </a:p>
        </p:txBody>
      </p:sp>
      <p:sp>
        <p:nvSpPr>
          <p:cNvPr id="802" name="Google Shape;802;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3" name="Google Shape;803;p5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4" name="Google Shape;804;p50"/>
          <p:cNvSpPr txBox="1"/>
          <p:nvPr>
            <p:ph idx="3" type="body"/>
          </p:nvPr>
        </p:nvSpPr>
        <p:spPr>
          <a:xfrm>
            <a:off x="2094750" y="1612263"/>
            <a:ext cx="8002500" cy="2769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 sz="1250">
                <a:solidFill>
                  <a:srgbClr val="006699"/>
                </a:solidFill>
                <a:latin typeface="Courier New"/>
                <a:ea typeface="Courier New"/>
                <a:cs typeface="Courier New"/>
                <a:sym typeface="Courier New"/>
              </a:rPr>
              <a:t>import</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metav1</a:t>
            </a: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"k8s.io/apimachinery/pkg/apis/meta/v1"</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"k8s.io/client-go/tools/clientcmd"</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"k8s.io/client-go/kubernetes"</a:t>
            </a:r>
            <a:endParaRPr sz="1250">
              <a:solidFill>
                <a:srgbClr val="CC33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"flag"</a:t>
            </a:r>
            <a:endParaRPr sz="1250">
              <a:solidFill>
                <a:srgbClr val="CC33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000088"/>
                </a:solidFill>
                <a:latin typeface="Courier New"/>
                <a:ea typeface="Courier New"/>
                <a:cs typeface="Courier New"/>
                <a:sym typeface="Courier New"/>
              </a:rPr>
              <a:t>kubeconfig</a:t>
            </a:r>
            <a:r>
              <a:rPr lang="en" sz="1250">
                <a:solidFill>
                  <a:srgbClr val="404040"/>
                </a:solidFill>
                <a:latin typeface="Courier New"/>
                <a:ea typeface="Courier New"/>
                <a:cs typeface="Courier New"/>
                <a:sym typeface="Courier New"/>
              </a:rPr>
              <a:t> </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flag</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String</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"kubeconfig"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"~/.kube/config"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CC3300"/>
                </a:solidFill>
                <a:latin typeface="Courier New"/>
                <a:ea typeface="Courier New"/>
                <a:cs typeface="Courier New"/>
                <a:sym typeface="Courier New"/>
              </a:rPr>
              <a:t>"kubeconfig file"</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000088"/>
                </a:solidFill>
                <a:latin typeface="Courier New"/>
                <a:ea typeface="Courier New"/>
                <a:cs typeface="Courier New"/>
                <a:sym typeface="Courier New"/>
              </a:rPr>
              <a:t>flag</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Parse</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000088"/>
                </a:solidFill>
                <a:latin typeface="Courier New"/>
                <a:ea typeface="Courier New"/>
                <a:cs typeface="Courier New"/>
                <a:sym typeface="Courier New"/>
              </a:rPr>
              <a:t>config</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clientcmd</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BuildConfigFromFlags</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kubeconfig</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50">
                <a:solidFill>
                  <a:srgbClr val="000088"/>
                </a:solidFill>
                <a:latin typeface="Courier New"/>
                <a:ea typeface="Courier New"/>
                <a:cs typeface="Courier New"/>
                <a:sym typeface="Courier New"/>
              </a:rPr>
              <a:t>clientset</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kubernetes</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NewForConfig</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config</a:t>
            </a:r>
            <a:r>
              <a:rPr lang="en" sz="1250">
                <a:solidFill>
                  <a:schemeClr val="dk1"/>
                </a:solidFill>
                <a:latin typeface="Courier New"/>
                <a:ea typeface="Courier New"/>
                <a:cs typeface="Courier New"/>
                <a:sym typeface="Courier New"/>
              </a:rPr>
              <a:t>)</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50">
              <a:solidFill>
                <a:srgbClr val="4040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50">
                <a:solidFill>
                  <a:srgbClr val="000088"/>
                </a:solidFill>
                <a:latin typeface="Courier New"/>
                <a:ea typeface="Courier New"/>
                <a:cs typeface="Courier New"/>
                <a:sym typeface="Courier New"/>
              </a:rPr>
              <a:t>pod</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err</a:t>
            </a:r>
            <a:r>
              <a:rPr lang="en" sz="1250">
                <a:solidFill>
                  <a:srgbClr val="404040"/>
                </a:solidFill>
                <a:latin typeface="Courier New"/>
                <a:ea typeface="Courier New"/>
                <a:cs typeface="Courier New"/>
                <a:sym typeface="Courier New"/>
              </a:rPr>
              <a:t> </a:t>
            </a:r>
            <a:r>
              <a:rPr lang="en" sz="1250">
                <a:solidFill>
                  <a:srgbClr val="555555"/>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clientset</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CoreV1</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Pods</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"book"</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Get</a:t>
            </a:r>
            <a:r>
              <a:rPr lang="en" sz="1250">
                <a:solidFill>
                  <a:schemeClr val="dk1"/>
                </a:solidFill>
                <a:latin typeface="Courier New"/>
                <a:ea typeface="Courier New"/>
                <a:cs typeface="Courier New"/>
                <a:sym typeface="Courier New"/>
              </a:rPr>
              <a:t>(</a:t>
            </a:r>
            <a:r>
              <a:rPr lang="en" sz="1250">
                <a:solidFill>
                  <a:srgbClr val="CC3300"/>
                </a:solidFill>
                <a:latin typeface="Courier New"/>
                <a:ea typeface="Courier New"/>
                <a:cs typeface="Courier New"/>
                <a:sym typeface="Courier New"/>
              </a:rPr>
              <a:t>"example"</a:t>
            </a:r>
            <a:r>
              <a:rPr lang="en" sz="1250">
                <a:solidFill>
                  <a:schemeClr val="dk1"/>
                </a:solidFill>
                <a:latin typeface="Courier New"/>
                <a:ea typeface="Courier New"/>
                <a:cs typeface="Courier New"/>
                <a:sym typeface="Courier New"/>
              </a:rPr>
              <a:t>,</a:t>
            </a:r>
            <a:r>
              <a:rPr lang="en" sz="1250">
                <a:solidFill>
                  <a:srgbClr val="404040"/>
                </a:solidFill>
                <a:latin typeface="Courier New"/>
                <a:ea typeface="Courier New"/>
                <a:cs typeface="Courier New"/>
                <a:sym typeface="Courier New"/>
              </a:rPr>
              <a:t> </a:t>
            </a:r>
            <a:r>
              <a:rPr lang="en" sz="1250">
                <a:solidFill>
                  <a:srgbClr val="000088"/>
                </a:solidFill>
                <a:latin typeface="Courier New"/>
                <a:ea typeface="Courier New"/>
                <a:cs typeface="Courier New"/>
                <a:sym typeface="Courier New"/>
              </a:rPr>
              <a:t>metav1</a:t>
            </a:r>
            <a:r>
              <a:rPr lang="en" sz="1250">
                <a:solidFill>
                  <a:schemeClr val="dk1"/>
                </a:solidFill>
                <a:latin typeface="Courier New"/>
                <a:ea typeface="Courier New"/>
                <a:cs typeface="Courier New"/>
                <a:sym typeface="Courier New"/>
              </a:rPr>
              <a:t>.</a:t>
            </a:r>
            <a:r>
              <a:rPr lang="en" sz="1250">
                <a:solidFill>
                  <a:srgbClr val="000088"/>
                </a:solidFill>
                <a:latin typeface="Courier New"/>
                <a:ea typeface="Courier New"/>
                <a:cs typeface="Courier New"/>
                <a:sym typeface="Courier New"/>
              </a:rPr>
              <a:t>GetOptions</a:t>
            </a:r>
            <a:r>
              <a:rPr lang="en" sz="1250">
                <a:solidFill>
                  <a:schemeClr val="dk1"/>
                </a:solidFill>
                <a:latin typeface="Courier New"/>
                <a:ea typeface="Courier New"/>
                <a:cs typeface="Courier New"/>
                <a:sym typeface="Courier New"/>
              </a:rPr>
              <a:t>{})</a:t>
            </a:r>
            <a:endParaRPr u="sng"/>
          </a:p>
        </p:txBody>
      </p:sp>
      <p:sp>
        <p:nvSpPr>
          <p:cNvPr id="805" name="Google Shape;805;p50"/>
          <p:cNvSpPr txBox="1"/>
          <p:nvPr>
            <p:ph idx="3" type="body"/>
          </p:nvPr>
        </p:nvSpPr>
        <p:spPr>
          <a:xfrm>
            <a:off x="2094800" y="4597975"/>
            <a:ext cx="8002500" cy="3897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b="1" lang="en">
                <a:solidFill>
                  <a:schemeClr val="dk1"/>
                </a:solidFill>
              </a:rPr>
              <a:t>clientcmd</a:t>
            </a:r>
            <a:r>
              <a:rPr lang="en">
                <a:solidFill>
                  <a:schemeClr val="dk1"/>
                </a:solidFill>
              </a:rPr>
              <a:t> to read and parse the kubeconfig</a:t>
            </a:r>
            <a:endParaRPr u="sng"/>
          </a:p>
        </p:txBody>
      </p:sp>
      <p:sp>
        <p:nvSpPr>
          <p:cNvPr id="806" name="Google Shape;806;p50"/>
          <p:cNvSpPr/>
          <p:nvPr/>
        </p:nvSpPr>
        <p:spPr>
          <a:xfrm>
            <a:off x="3477700" y="3380300"/>
            <a:ext cx="4559100" cy="1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3772759" y="3561925"/>
            <a:ext cx="3017100" cy="1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txBox="1"/>
          <p:nvPr>
            <p:ph idx="3" type="body"/>
          </p:nvPr>
        </p:nvSpPr>
        <p:spPr>
          <a:xfrm>
            <a:off x="2096475" y="4899958"/>
            <a:ext cx="8002500" cy="1045800"/>
          </a:xfrm>
          <a:prstGeom prst="rect">
            <a:avLst/>
          </a:prstGeom>
        </p:spPr>
        <p:txBody>
          <a:bodyPr anchorCtr="0" anchor="t" bIns="0" lIns="0" spcFirstLastPara="1" rIns="0" wrap="square" tIns="0">
            <a:noAutofit/>
          </a:bodyPr>
          <a:lstStyle/>
          <a:p>
            <a:pPr indent="-317500" lvl="0" marL="457200" rtl="0" algn="l">
              <a:spcBef>
                <a:spcPts val="1000"/>
              </a:spcBef>
              <a:spcAft>
                <a:spcPts val="0"/>
              </a:spcAft>
              <a:buSzPts val="1400"/>
              <a:buChar char="▸"/>
            </a:pPr>
            <a:r>
              <a:rPr b="1" lang="en">
                <a:solidFill>
                  <a:schemeClr val="dk1"/>
                </a:solidFill>
              </a:rPr>
              <a:t>kubernetes</a:t>
            </a:r>
            <a:r>
              <a:rPr lang="en">
                <a:solidFill>
                  <a:schemeClr val="dk1"/>
                </a:solidFill>
              </a:rPr>
              <a:t> package for client sets for Kubernetes resources</a:t>
            </a:r>
            <a:endParaRPr>
              <a:solidFill>
                <a:schemeClr val="dk1"/>
              </a:solidFill>
            </a:endParaRPr>
          </a:p>
          <a:p>
            <a:pPr indent="-317500" lvl="0" marL="457200" rtl="0" algn="l">
              <a:spcBef>
                <a:spcPts val="0"/>
              </a:spcBef>
              <a:spcAft>
                <a:spcPts val="0"/>
              </a:spcAft>
              <a:buSzPts val="1400"/>
              <a:buChar char="▸"/>
            </a:pPr>
            <a:r>
              <a:rPr lang="en">
                <a:solidFill>
                  <a:schemeClr val="dk1"/>
                </a:solidFill>
              </a:rPr>
              <a:t>Builds a clientset that gets</a:t>
            </a:r>
            <a:r>
              <a:rPr lang="en">
                <a:solidFill>
                  <a:schemeClr val="dk1"/>
                </a:solidFill>
              </a:rPr>
              <a:t> </a:t>
            </a:r>
            <a:r>
              <a:rPr lang="en" u="sng">
                <a:solidFill>
                  <a:schemeClr val="dk1"/>
                </a:solidFill>
              </a:rPr>
              <a:t>example Pod</a:t>
            </a:r>
            <a:r>
              <a:rPr lang="en">
                <a:solidFill>
                  <a:schemeClr val="dk1"/>
                </a:solidFill>
              </a:rPr>
              <a:t> from </a:t>
            </a:r>
            <a:r>
              <a:rPr lang="en" u="sng">
                <a:solidFill>
                  <a:schemeClr val="dk1"/>
                </a:solidFill>
              </a:rPr>
              <a:t>book Namespace</a:t>
            </a:r>
            <a:endParaRPr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000"/>
                                        <p:tgtEl>
                                          <p:spTgt spid="8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1000"/>
                                        <p:tgtEl>
                                          <p:spTgt spid="8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0" st="0"/>
                                            </p:txEl>
                                          </p:spTgt>
                                        </p:tgtEl>
                                        <p:attrNameLst>
                                          <p:attrName>style.visibility</p:attrName>
                                        </p:attrNameLst>
                                      </p:cBhvr>
                                      <p:to>
                                        <p:strVal val="visible"/>
                                      </p:to>
                                    </p:set>
                                    <p:animEffect filter="fade" transition="in">
                                      <p:cBhvr>
                                        <p:cTn dur="1000"/>
                                        <p:tgtEl>
                                          <p:spTgt spid="8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1" st="1"/>
                                            </p:txEl>
                                          </p:spTgt>
                                        </p:tgtEl>
                                        <p:attrNameLst>
                                          <p:attrName>style.visibility</p:attrName>
                                        </p:attrNameLst>
                                      </p:cBhvr>
                                      <p:to>
                                        <p:strVal val="visible"/>
                                      </p:to>
                                    </p:set>
                                    <p:animEffect filter="fade" transition="in">
                                      <p:cBhvr>
                                        <p:cTn dur="1000"/>
                                        <p:tgtEl>
                                          <p:spTgt spid="8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