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12192000"/>
  <p:notesSz cx="6858000" cy="9144000"/>
  <p:embeddedFontLst>
    <p:embeddedFont>
      <p:font typeface="Red Hat Text Medium"/>
      <p:regular r:id="rId59"/>
      <p:bold r:id="rId60"/>
      <p:italic r:id="rId61"/>
      <p:boldItalic r:id="rId62"/>
    </p:embeddedFont>
    <p:embeddedFont>
      <p:font typeface="Cousine"/>
      <p:regular r:id="rId63"/>
      <p:bold r:id="rId64"/>
      <p:italic r:id="rId65"/>
      <p:boldItalic r:id="rId66"/>
    </p:embeddedFont>
    <p:embeddedFont>
      <p:font typeface="Red Hat Display Medium"/>
      <p:regular r:id="rId67"/>
      <p:bold r:id="rId68"/>
      <p:italic r:id="rId69"/>
      <p:boldItalic r:id="rId70"/>
    </p:embeddedFont>
    <p:embeddedFont>
      <p:font typeface="Red Hat Display"/>
      <p:regular r:id="rId71"/>
      <p:bold r:id="rId72"/>
      <p:italic r:id="rId73"/>
      <p:boldItalic r:id="rId74"/>
    </p:embeddedFont>
    <p:embeddedFont>
      <p:font typeface="Red Hat Text"/>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edHatDisplay-italic.fntdata"/><Relationship Id="rId72" Type="http://schemas.openxmlformats.org/officeDocument/2006/relationships/font" Target="fonts/RedHatDisplay-bold.fntdata"/><Relationship Id="rId31" Type="http://schemas.openxmlformats.org/officeDocument/2006/relationships/slide" Target="slides/slide26.xml"/><Relationship Id="rId75" Type="http://schemas.openxmlformats.org/officeDocument/2006/relationships/font" Target="fonts/RedHatText-regular.fntdata"/><Relationship Id="rId30" Type="http://schemas.openxmlformats.org/officeDocument/2006/relationships/slide" Target="slides/slide25.xml"/><Relationship Id="rId74" Type="http://schemas.openxmlformats.org/officeDocument/2006/relationships/font" Target="fonts/RedHatDisplay-boldItalic.fntdata"/><Relationship Id="rId33" Type="http://schemas.openxmlformats.org/officeDocument/2006/relationships/slide" Target="slides/slide28.xml"/><Relationship Id="rId77" Type="http://schemas.openxmlformats.org/officeDocument/2006/relationships/font" Target="fonts/RedHatText-italic.fntdata"/><Relationship Id="rId32" Type="http://schemas.openxmlformats.org/officeDocument/2006/relationships/slide" Target="slides/slide27.xml"/><Relationship Id="rId76" Type="http://schemas.openxmlformats.org/officeDocument/2006/relationships/font" Target="fonts/RedHatText-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RedHatText-boldItalic.fntdata"/><Relationship Id="rId71" Type="http://schemas.openxmlformats.org/officeDocument/2006/relationships/font" Target="fonts/RedHatDisplay-regular.fntdata"/><Relationship Id="rId70" Type="http://schemas.openxmlformats.org/officeDocument/2006/relationships/font" Target="fonts/RedHatDisplayMedium-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edHatTextMedium-boldItalic.fntdata"/><Relationship Id="rId61" Type="http://schemas.openxmlformats.org/officeDocument/2006/relationships/font" Target="fonts/RedHatTextMedium-italic.fntdata"/><Relationship Id="rId20" Type="http://schemas.openxmlformats.org/officeDocument/2006/relationships/slide" Target="slides/slide15.xml"/><Relationship Id="rId64" Type="http://schemas.openxmlformats.org/officeDocument/2006/relationships/font" Target="fonts/Cousine-bold.fntdata"/><Relationship Id="rId63" Type="http://schemas.openxmlformats.org/officeDocument/2006/relationships/font" Target="fonts/Cousine-regular.fntdata"/><Relationship Id="rId22" Type="http://schemas.openxmlformats.org/officeDocument/2006/relationships/slide" Target="slides/slide17.xml"/><Relationship Id="rId66" Type="http://schemas.openxmlformats.org/officeDocument/2006/relationships/font" Target="fonts/Cousine-boldItalic.fntdata"/><Relationship Id="rId21" Type="http://schemas.openxmlformats.org/officeDocument/2006/relationships/slide" Target="slides/slide16.xml"/><Relationship Id="rId65" Type="http://schemas.openxmlformats.org/officeDocument/2006/relationships/font" Target="fonts/Cousine-italic.fntdata"/><Relationship Id="rId24" Type="http://schemas.openxmlformats.org/officeDocument/2006/relationships/slide" Target="slides/slide19.xml"/><Relationship Id="rId68" Type="http://schemas.openxmlformats.org/officeDocument/2006/relationships/font" Target="fonts/RedHatDisplayMedium-bold.fntdata"/><Relationship Id="rId23" Type="http://schemas.openxmlformats.org/officeDocument/2006/relationships/slide" Target="slides/slide18.xml"/><Relationship Id="rId67" Type="http://schemas.openxmlformats.org/officeDocument/2006/relationships/font" Target="fonts/RedHatDisplayMedium-regular.fntdata"/><Relationship Id="rId60" Type="http://schemas.openxmlformats.org/officeDocument/2006/relationships/font" Target="fonts/RedHatTextMedium-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edHatDisplayMedium-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edHatTextMedium-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cad21569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cad21569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c9131fa47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c9131fa47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c9131fa47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c9131fa47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9131fa47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9131fa47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9131fa47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c9131fa47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797b29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797b29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797b297d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c797b297d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c797b297d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c797b297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I tell the API how to extend itself to accept requests for other, previously unknown resources? Do that using another resource called CustomResourceDefinition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c797b297d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c797b297d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c797b297d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c797b297d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c797b297d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c797b297d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c994c864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c994c864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c797b297d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c797b297d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c797b297d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c797b297d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c797b297d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c797b297d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c797b297d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c797b297d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c797b297d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c797b297d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c797b297d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c797b297d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c797b297d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c797b297d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c797b297d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c797b297d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c797b297d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c797b297d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c797b297d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c797b297d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c994c8649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c994c8649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c797b297d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c797b297d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c797b297d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c797b297d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c797b297d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c797b297d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c797b297d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c797b297d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c797b297d3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c797b297d3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c797b297d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c797b297d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c797b297d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c797b297d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c797b297d3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c797b297d3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c797b297d3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c797b297d3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c7a107bba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c7a107bba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c994c8649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c994c8649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resources are effectively anything that is addressable via the API using the standard Uniform Resource Identifier understood by the Kubernetes APIServer.</a:t>
            </a:r>
            <a:endParaRPr/>
          </a:p>
          <a:p>
            <a:pPr indent="0" lvl="0" marL="0" rtl="0" algn="l">
              <a:spcBef>
                <a:spcPts val="0"/>
              </a:spcBef>
              <a:spcAft>
                <a:spcPts val="0"/>
              </a:spcAft>
              <a:buNone/>
            </a:pPr>
            <a:r>
              <a:rPr lang="en"/>
              <a:t>If we’re familiar with clients, we understand that shown example indicates “get me a list of pods in my current namespace”.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c7a107bb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c7a107bb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c7a107bba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c7a107bba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c7a107bba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c7a107bba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c7a107bba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c7a107bba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c7a107bba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c7a107bba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c7a107bba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c7a107bba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c7a107bba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c7a107bb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c797b297d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c797b297d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ca5f9a9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ca5f9a9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ca5f9a95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ca5f9a95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994c8649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c994c8649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client is handling formulating the URI for us so that we, as users, don’t have to remember the path/URI.</a:t>
            </a:r>
            <a:endParaRPr/>
          </a:p>
          <a:p>
            <a:pPr indent="0" lvl="0" marL="0" rtl="0" algn="l">
              <a:spcBef>
                <a:spcPts val="0"/>
              </a:spcBef>
              <a:spcAft>
                <a:spcPts val="0"/>
              </a:spcAft>
              <a:buNone/>
            </a:pPr>
            <a:r>
              <a:rPr lang="en"/>
              <a:t>In effect, the path that’s passed in is our kubernetes “resource”.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ca5f9a954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ca5f9a954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ca5f9a95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ca5f9a95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ca5f9a954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ca5f9a954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ca5f9a954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ca5f9a954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c994c8649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c994c8649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known approach to requesting lists of Kinds from either all namespaces or our </a:t>
            </a:r>
            <a:r>
              <a:rPr lang="en"/>
              <a:t>existing</a:t>
            </a:r>
            <a:r>
              <a:rPr lang="en"/>
              <a:t> namespace (i.e. the namespace to which we are currently scoped).</a:t>
            </a:r>
            <a:endParaRPr/>
          </a:p>
          <a:p>
            <a:pPr indent="0" lvl="0" marL="0" rtl="0" algn="l">
              <a:spcBef>
                <a:spcPts val="0"/>
              </a:spcBef>
              <a:spcAft>
                <a:spcPts val="0"/>
              </a:spcAft>
              <a:buNone/>
            </a:pPr>
            <a:r>
              <a:rPr lang="en"/>
              <a:t>That means that resources that can live cluster-wide or namespace-only have two resource paths for which they are addressable.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c994c8649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c994c8649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distinction here between the /api/ and /apis/ - the /api/ seems to refer to the core APIGroup (such as namespaces, pods, etc) and otherwise has no distinct behaviors other than being included with Kubernetes and therefore having no formal “Group” </a:t>
            </a:r>
            <a:r>
              <a:rPr lang="en"/>
              <a:t>value</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c994c8649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c994c8649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c994c8649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c994c8649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10" name="Google Shape;110;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1" name="Google Shape;111;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12" name="Google Shape;112;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114" name="Google Shape;114;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17" name="Google Shape;117;p12"/>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pic>
        <p:nvPicPr>
          <p:cNvPr id="118" name="Google Shape;118;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19" name="Google Shape;119;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0" name="Google Shape;120;p12"/>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21" name="Google Shape;121;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22" name="Google Shape;122;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25" name="Google Shape;125;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26" name="Google Shape;126;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27" name="Google Shape;127;p13"/>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128" name="Google Shape;128;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29" name="Shape 129"/>
        <p:cNvGrpSpPr/>
        <p:nvPr/>
      </p:nvGrpSpPr>
      <p:grpSpPr>
        <a:xfrm>
          <a:off x="0" y="0"/>
          <a:ext cx="0" cy="0"/>
          <a:chOff x="0" y="0"/>
          <a:chExt cx="0" cy="0"/>
        </a:xfrm>
      </p:grpSpPr>
      <p:sp>
        <p:nvSpPr>
          <p:cNvPr id="130" name="Google Shape;130;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1" name="Google Shape;131;p1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32" name="Google Shape;132;p1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3" name="Google Shape;133;p1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4" name="Google Shape;134;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5" name="Google Shape;135;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6" name="Google Shape;136;p1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7" name="Google Shape;137;p1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38" name="Shape 138"/>
        <p:cNvGrpSpPr/>
        <p:nvPr/>
      </p:nvGrpSpPr>
      <p:grpSpPr>
        <a:xfrm>
          <a:off x="0" y="0"/>
          <a:ext cx="0" cy="0"/>
          <a:chOff x="0" y="0"/>
          <a:chExt cx="0" cy="0"/>
        </a:xfrm>
      </p:grpSpPr>
      <p:sp>
        <p:nvSpPr>
          <p:cNvPr id="139" name="Google Shape;139;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40" name="Google Shape;140;p1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41" name="Google Shape;141;p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42" name="Google Shape;142;p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43" name="Google Shape;143;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5" name="Google Shape;145;p1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46" name="Google Shape;146;p1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7" name="Google Shape;147;p15"/>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ph idx="4"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a:lnSpc>
                <a:spcPct val="115000"/>
              </a:lnSpc>
              <a:spcBef>
                <a:spcPts val="0"/>
              </a:spcBef>
              <a:spcAft>
                <a:spcPts val="0"/>
              </a:spcAft>
              <a:buNone/>
              <a:defRPr/>
            </a:lvl1pPr>
            <a:lvl2pPr lvl="1">
              <a:lnSpc>
                <a:spcPct val="115000"/>
              </a:lnSpc>
              <a:spcBef>
                <a:spcPts val="1000"/>
              </a:spcBef>
              <a:spcAft>
                <a:spcPts val="0"/>
              </a:spcAft>
              <a:buNone/>
              <a:defRPr/>
            </a:lvl2pPr>
            <a:lvl3pPr lvl="2">
              <a:lnSpc>
                <a:spcPct val="115000"/>
              </a:lnSpc>
              <a:spcBef>
                <a:spcPts val="1000"/>
              </a:spcBef>
              <a:spcAft>
                <a:spcPts val="0"/>
              </a:spcAft>
              <a:buNone/>
              <a:defRPr/>
            </a:lvl3pPr>
            <a:lvl4pPr lvl="3">
              <a:lnSpc>
                <a:spcPct val="115000"/>
              </a:lnSpc>
              <a:spcBef>
                <a:spcPts val="1000"/>
              </a:spcBef>
              <a:spcAft>
                <a:spcPts val="0"/>
              </a:spcAft>
              <a:buNone/>
              <a:defRPr/>
            </a:lvl4pPr>
            <a:lvl5pPr lvl="4">
              <a:lnSpc>
                <a:spcPct val="115000"/>
              </a:lnSpc>
              <a:spcBef>
                <a:spcPts val="1000"/>
              </a:spcBef>
              <a:spcAft>
                <a:spcPts val="0"/>
              </a:spcAft>
              <a:buNone/>
              <a:defRPr/>
            </a:lvl5pPr>
            <a:lvl6pPr lvl="5">
              <a:lnSpc>
                <a:spcPct val="115000"/>
              </a:lnSpc>
              <a:spcBef>
                <a:spcPts val="1000"/>
              </a:spcBef>
              <a:spcAft>
                <a:spcPts val="0"/>
              </a:spcAft>
              <a:buNone/>
              <a:defRPr/>
            </a:lvl6pPr>
            <a:lvl7pPr lvl="6">
              <a:lnSpc>
                <a:spcPct val="115000"/>
              </a:lnSpc>
              <a:spcBef>
                <a:spcPts val="1000"/>
              </a:spcBef>
              <a:spcAft>
                <a:spcPts val="0"/>
              </a:spcAft>
              <a:buNone/>
              <a:defRPr/>
            </a:lvl7pPr>
            <a:lvl8pPr lvl="7">
              <a:lnSpc>
                <a:spcPct val="115000"/>
              </a:lnSpc>
              <a:spcBef>
                <a:spcPts val="1000"/>
              </a:spcBef>
              <a:spcAft>
                <a:spcPts val="0"/>
              </a:spcAft>
              <a:buNone/>
              <a:defRPr/>
            </a:lvl8pPr>
            <a:lvl9pPr lvl="8">
              <a:lnSpc>
                <a:spcPct val="115000"/>
              </a:lnSpc>
              <a:spcBef>
                <a:spcPts val="1000"/>
              </a:spcBef>
              <a:spcAft>
                <a:spcPts val="1000"/>
              </a:spcAft>
              <a:buNone/>
              <a:defRPr/>
            </a:lvl9pPr>
          </a:lstStyle>
          <a:p/>
        </p:txBody>
      </p:sp>
      <p:sp>
        <p:nvSpPr>
          <p:cNvPr id="153" name="Google Shape;153;p15"/>
          <p:cNvSpPr txBox="1"/>
          <p:nvPr>
            <p:ph idx="5"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4" name="Google Shape;154;p15"/>
          <p:cNvSpPr txBox="1"/>
          <p:nvPr>
            <p:ph idx="6"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55" name="Shape 155"/>
        <p:cNvGrpSpPr/>
        <p:nvPr/>
      </p:nvGrpSpPr>
      <p:grpSpPr>
        <a:xfrm>
          <a:off x="0" y="0"/>
          <a:ext cx="0" cy="0"/>
          <a:chOff x="0" y="0"/>
          <a:chExt cx="0" cy="0"/>
        </a:xfrm>
      </p:grpSpPr>
      <p:sp>
        <p:nvSpPr>
          <p:cNvPr id="156" name="Google Shape;156;p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7" name="Google Shape;157;p1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58" name="Google Shape;158;p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59" name="Google Shape;159;p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0" name="Google Shape;160;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1" name="Google Shape;161;p1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2" name="Google Shape;162;p1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3" name="Google Shape;163;p1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4" name="Google Shape;164;p16"/>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txBox="1"/>
          <p:nvPr>
            <p:ph idx="4"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9" name="Google Shape;169;p16"/>
          <p:cNvSpPr txBox="1"/>
          <p:nvPr>
            <p:ph idx="5" type="subTitle"/>
          </p:nvPr>
        </p:nvSpPr>
        <p:spPr>
          <a:xfrm>
            <a:off x="5863800" y="2473650"/>
            <a:ext cx="6328200" cy="2702400"/>
          </a:xfrm>
          <a:prstGeom prst="rect">
            <a:avLst/>
          </a:prstGeom>
        </p:spPr>
        <p:txBody>
          <a:bodyPr anchorCtr="0" anchor="ctr" bIns="0" lIns="1188700"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70" name="Shape 170"/>
        <p:cNvGrpSpPr/>
        <p:nvPr/>
      </p:nvGrpSpPr>
      <p:grpSpPr>
        <a:xfrm>
          <a:off x="0" y="0"/>
          <a:ext cx="0" cy="0"/>
          <a:chOff x="0" y="0"/>
          <a:chExt cx="0" cy="0"/>
        </a:xfrm>
      </p:grpSpPr>
      <p:sp>
        <p:nvSpPr>
          <p:cNvPr id="171" name="Google Shape;171;p1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2" name="Google Shape;172;p17"/>
          <p:cNvSpPr txBox="1"/>
          <p:nvPr>
            <p:ph type="title"/>
          </p:nvPr>
        </p:nvSpPr>
        <p:spPr>
          <a:xfrm>
            <a:off x="884963"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3" name="Google Shape;173;p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4" name="Google Shape;174;p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5" name="Google Shape;175;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6" name="Google Shape;176;p1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7" name="Google Shape;177;p17"/>
          <p:cNvSpPr txBox="1"/>
          <p:nvPr>
            <p:ph idx="2" type="subTitle"/>
          </p:nvPr>
        </p:nvSpPr>
        <p:spPr>
          <a:xfrm>
            <a:off x="885038"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8" name="Google Shape;178;p1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79" name="Google Shape;179;p17"/>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180" name="Google Shape;180;p17"/>
          <p:cNvSpPr txBox="1"/>
          <p:nvPr>
            <p:ph idx="4" type="subTitle"/>
          </p:nvPr>
        </p:nvSpPr>
        <p:spPr>
          <a:xfrm>
            <a:off x="1977450" y="2894055"/>
            <a:ext cx="2343600" cy="2052000"/>
          </a:xfrm>
          <a:prstGeom prst="rect">
            <a:avLst/>
          </a:prstGeom>
        </p:spPr>
        <p:txBody>
          <a:bodyPr anchorCtr="0" anchor="ctr" bIns="91425" lIns="274300" spcFirstLastPara="1" rIns="274300" wrap="square" tIns="91425">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p:txBody>
      </p:sp>
      <p:sp>
        <p:nvSpPr>
          <p:cNvPr id="181" name="Google Shape;181;p17"/>
          <p:cNvSpPr txBox="1"/>
          <p:nvPr>
            <p:ph idx="5" type="subTitle"/>
          </p:nvPr>
        </p:nvSpPr>
        <p:spPr>
          <a:xfrm>
            <a:off x="492420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2" name="Google Shape;182;p17"/>
          <p:cNvSpPr txBox="1"/>
          <p:nvPr>
            <p:ph idx="6" type="subTitle"/>
          </p:nvPr>
        </p:nvSpPr>
        <p:spPr>
          <a:xfrm>
            <a:off x="787095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83" name="Shape 183"/>
        <p:cNvGrpSpPr/>
        <p:nvPr/>
      </p:nvGrpSpPr>
      <p:grpSpPr>
        <a:xfrm>
          <a:off x="0" y="0"/>
          <a:ext cx="0" cy="0"/>
          <a:chOff x="0" y="0"/>
          <a:chExt cx="0" cy="0"/>
        </a:xfrm>
      </p:grpSpPr>
      <p:sp>
        <p:nvSpPr>
          <p:cNvPr id="184" name="Google Shape;184;p1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85" name="Google Shape;185;p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86" name="Google Shape;186;p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87" name="Google Shape;187;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8" name="Google Shape;188;p1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89" name="Google Shape;189;p1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190" name="Shape 190"/>
        <p:cNvGrpSpPr/>
        <p:nvPr/>
      </p:nvGrpSpPr>
      <p:grpSpPr>
        <a:xfrm>
          <a:off x="0" y="0"/>
          <a:ext cx="0" cy="0"/>
          <a:chOff x="0" y="0"/>
          <a:chExt cx="0" cy="0"/>
        </a:xfrm>
      </p:grpSpPr>
      <p:sp>
        <p:nvSpPr>
          <p:cNvPr id="191" name="Google Shape;191;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92" name="Google Shape;192;p1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93" name="Google Shape;193;p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4" name="Google Shape;194;p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5" name="Google Shape;195;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6" name="Google Shape;196;p1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7" name="Google Shape;197;p1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98" name="Google Shape;198;p1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9" name="Google Shape;199;p19"/>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a:lnSpc>
                <a:spcPct val="140000"/>
              </a:lnSpc>
              <a:spcBef>
                <a:spcPts val="1000"/>
              </a:spcBef>
              <a:spcAft>
                <a:spcPts val="0"/>
              </a:spcAft>
              <a:buSzPts val="1400"/>
              <a:buChar char="▸"/>
              <a:defRPr sz="1400"/>
            </a:lvl1pPr>
            <a:lvl2pPr indent="-304800" lvl="1" marL="914400">
              <a:lnSpc>
                <a:spcPct val="140000"/>
              </a:lnSpc>
              <a:spcBef>
                <a:spcPts val="1000"/>
              </a:spcBef>
              <a:spcAft>
                <a:spcPts val="0"/>
              </a:spcAft>
              <a:buSzPts val="1200"/>
              <a:buChar char="･"/>
              <a:defRPr sz="1200"/>
            </a:lvl2pPr>
            <a:lvl3pPr indent="-304800" lvl="2" marL="1371600">
              <a:lnSpc>
                <a:spcPct val="140000"/>
              </a:lnSpc>
              <a:spcBef>
                <a:spcPts val="1000"/>
              </a:spcBef>
              <a:spcAft>
                <a:spcPts val="0"/>
              </a:spcAft>
              <a:buSzPts val="1200"/>
              <a:buChar char="･"/>
              <a:defRPr sz="1200"/>
            </a:lvl3pPr>
            <a:lvl4pPr indent="-304800" lvl="3" marL="1828800">
              <a:lnSpc>
                <a:spcPct val="140000"/>
              </a:lnSpc>
              <a:spcBef>
                <a:spcPts val="1000"/>
              </a:spcBef>
              <a:spcAft>
                <a:spcPts val="0"/>
              </a:spcAft>
              <a:buSzPts val="1200"/>
              <a:buChar char="･"/>
              <a:defRPr sz="1200"/>
            </a:lvl4pPr>
            <a:lvl5pPr indent="-304800" lvl="4" marL="2286000">
              <a:lnSpc>
                <a:spcPct val="140000"/>
              </a:lnSpc>
              <a:spcBef>
                <a:spcPts val="1000"/>
              </a:spcBef>
              <a:spcAft>
                <a:spcPts val="0"/>
              </a:spcAft>
              <a:buSzPts val="1200"/>
              <a:buChar char="･"/>
              <a:defRPr sz="1200"/>
            </a:lvl5pPr>
            <a:lvl6pPr indent="-304800" lvl="5" marL="2743200">
              <a:lnSpc>
                <a:spcPct val="140000"/>
              </a:lnSpc>
              <a:spcBef>
                <a:spcPts val="1000"/>
              </a:spcBef>
              <a:spcAft>
                <a:spcPts val="0"/>
              </a:spcAft>
              <a:buSzPts val="1200"/>
              <a:buChar char="･"/>
              <a:defRPr sz="1200"/>
            </a:lvl6pPr>
            <a:lvl7pPr indent="-304800" lvl="6" marL="3200400">
              <a:lnSpc>
                <a:spcPct val="140000"/>
              </a:lnSpc>
              <a:spcBef>
                <a:spcPts val="1000"/>
              </a:spcBef>
              <a:spcAft>
                <a:spcPts val="0"/>
              </a:spcAft>
              <a:buSzPts val="1200"/>
              <a:buChar char="･"/>
              <a:defRPr sz="1200"/>
            </a:lvl7pPr>
            <a:lvl8pPr indent="-304800" lvl="7" marL="3657600">
              <a:lnSpc>
                <a:spcPct val="140000"/>
              </a:lnSpc>
              <a:spcBef>
                <a:spcPts val="1000"/>
              </a:spcBef>
              <a:spcAft>
                <a:spcPts val="0"/>
              </a:spcAft>
              <a:buSzPts val="1200"/>
              <a:buChar char="･"/>
              <a:defRPr sz="1200"/>
            </a:lvl8pPr>
            <a:lvl9pPr indent="-304800" lvl="8" marL="411480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200" name="Shape 200"/>
        <p:cNvGrpSpPr/>
        <p:nvPr/>
      </p:nvGrpSpPr>
      <p:grpSpPr>
        <a:xfrm>
          <a:off x="0" y="0"/>
          <a:ext cx="0" cy="0"/>
          <a:chOff x="0" y="0"/>
          <a:chExt cx="0" cy="0"/>
        </a:xfrm>
      </p:grpSpPr>
      <p:sp>
        <p:nvSpPr>
          <p:cNvPr id="201" name="Google Shape;201;p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2" name="Google Shape;202;p2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3" name="Google Shape;203;p2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4" name="Google Shape;204;p2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5" name="Google Shape;205;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6" name="Google Shape;206;p2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7" name="Google Shape;207;p2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8" name="Google Shape;208;p20"/>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2" name="Google Shape;22;p3"/>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23" name="Google Shape;23;p3"/>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24" name="Google Shape;24;p3"/>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25" name="Google Shape;25;p3"/>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
        <p:nvSpPr>
          <p:cNvPr id="26" name="Google Shape;26;p3"/>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27" name="Google Shape;27;p3"/>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28" name="Google Shape;28;p3"/>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29" name="Google Shape;29;p3"/>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30" name="Google Shape;30;p3"/>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31" name="Google Shape;31;p3"/>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32" name="Google Shape;32;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209" name="Shape 209"/>
        <p:cNvGrpSpPr/>
        <p:nvPr/>
      </p:nvGrpSpPr>
      <p:grpSpPr>
        <a:xfrm>
          <a:off x="0" y="0"/>
          <a:ext cx="0" cy="0"/>
          <a:chOff x="0" y="0"/>
          <a:chExt cx="0" cy="0"/>
        </a:xfrm>
      </p:grpSpPr>
      <p:sp>
        <p:nvSpPr>
          <p:cNvPr id="210" name="Google Shape;210;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11" name="Google Shape;211;p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2" name="Google Shape;212;p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3" name="Google Shape;213;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4" name="Google Shape;214;p2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5" name="Google Shape;215;p2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6" name="Google Shape;216;p21"/>
          <p:cNvSpPr txBox="1"/>
          <p:nvPr>
            <p:ph idx="3" type="body"/>
          </p:nvPr>
        </p:nvSpPr>
        <p:spPr>
          <a:xfrm>
            <a:off x="2438400" y="886600"/>
            <a:ext cx="7315200" cy="4800600"/>
          </a:xfrm>
          <a:prstGeom prst="rect">
            <a:avLst/>
          </a:prstGeom>
        </p:spPr>
        <p:txBody>
          <a:bodyPr anchorCtr="0" anchor="ctr"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217" name="Shape 217"/>
        <p:cNvGrpSpPr/>
        <p:nvPr/>
      </p:nvGrpSpPr>
      <p:grpSpPr>
        <a:xfrm>
          <a:off x="0" y="0"/>
          <a:ext cx="0" cy="0"/>
          <a:chOff x="0" y="0"/>
          <a:chExt cx="0" cy="0"/>
        </a:xfrm>
      </p:grpSpPr>
      <p:sp>
        <p:nvSpPr>
          <p:cNvPr id="218" name="Google Shape;218;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19" name="Google Shape;219;p2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0" name="Google Shape;220;p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21" name="Google Shape;221;p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22" name="Google Shape;222;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3" name="Google Shape;223;p2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4" name="Google Shape;224;p2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25" name="Google Shape;225;p2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26" name="Google Shape;226;p22"/>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
        <p:nvSpPr>
          <p:cNvPr id="227" name="Google Shape;227;p22"/>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228" name="Shape 228"/>
        <p:cNvGrpSpPr/>
        <p:nvPr/>
      </p:nvGrpSpPr>
      <p:grpSpPr>
        <a:xfrm>
          <a:off x="0" y="0"/>
          <a:ext cx="0" cy="0"/>
          <a:chOff x="0" y="0"/>
          <a:chExt cx="0" cy="0"/>
        </a:xfrm>
      </p:grpSpPr>
      <p:sp>
        <p:nvSpPr>
          <p:cNvPr id="229" name="Google Shape;229;p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30" name="Google Shape;230;p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31" name="Google Shape;231;p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32" name="Google Shape;232;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3" name="Google Shape;233;p2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4" name="Google Shape;234;p2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35" name="Google Shape;235;p23"/>
          <p:cNvCxnSpPr/>
          <p:nvPr/>
        </p:nvCxnSpPr>
        <p:spPr>
          <a:xfrm>
            <a:off x="4146414" y="-7350"/>
            <a:ext cx="0" cy="6872700"/>
          </a:xfrm>
          <a:prstGeom prst="straightConnector1">
            <a:avLst/>
          </a:prstGeom>
          <a:noFill/>
          <a:ln cap="flat" cmpd="sng" w="28575">
            <a:solidFill>
              <a:srgbClr val="D5D5D5"/>
            </a:solidFill>
            <a:prstDash val="solid"/>
            <a:round/>
            <a:headEnd len="med" w="med" type="none"/>
            <a:tailEnd len="med" w="med" type="none"/>
          </a:ln>
        </p:spPr>
      </p:cxnSp>
      <p:sp>
        <p:nvSpPr>
          <p:cNvPr id="236" name="Google Shape;236;p23"/>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37" name="Google Shape;237;p23"/>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238" name="Google Shape;238;p23"/>
          <p:cNvSpPr txBox="1"/>
          <p:nvPr>
            <p:ph idx="5" type="subTitle"/>
          </p:nvPr>
        </p:nvSpPr>
        <p:spPr>
          <a:xfrm>
            <a:off x="3362500" y="1832876"/>
            <a:ext cx="690000" cy="2349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239" name="Shape 239"/>
        <p:cNvGrpSpPr/>
        <p:nvPr/>
      </p:nvGrpSpPr>
      <p:grpSpPr>
        <a:xfrm>
          <a:off x="0" y="0"/>
          <a:ext cx="0" cy="0"/>
          <a:chOff x="0" y="0"/>
          <a:chExt cx="0" cy="0"/>
        </a:xfrm>
      </p:grpSpPr>
      <p:sp>
        <p:nvSpPr>
          <p:cNvPr id="240" name="Google Shape;240;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41" name="Google Shape;241;p2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2" name="Google Shape;242;p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3" name="Google Shape;243;p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4" name="Google Shape;244;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5" name="Google Shape;245;p2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6" name="Google Shape;246;p2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47" name="Google Shape;247;p2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48" name="Google Shape;248;p24"/>
          <p:cNvSpPr txBox="1"/>
          <p:nvPr>
            <p:ph idx="4" type="subTitle"/>
          </p:nvPr>
        </p:nvSpPr>
        <p:spPr>
          <a:xfrm>
            <a:off x="2042425" y="2497493"/>
            <a:ext cx="2106900" cy="3792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49" name="Google Shape;249;p24"/>
          <p:cNvSpPr txBox="1"/>
          <p:nvPr>
            <p:ph idx="5" type="subTitle"/>
          </p:nvPr>
        </p:nvSpPr>
        <p:spPr>
          <a:xfrm>
            <a:off x="2042425" y="2903475"/>
            <a:ext cx="2106900" cy="675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50" name="Google Shape;250;p24"/>
          <p:cNvSpPr txBox="1"/>
          <p:nvPr>
            <p:ph idx="6" type="subTitle"/>
          </p:nvPr>
        </p:nvSpPr>
        <p:spPr>
          <a:xfrm>
            <a:off x="1596475" y="4403575"/>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51" name="Google Shape;251;p24"/>
          <p:cNvSpPr txBox="1"/>
          <p:nvPr>
            <p:ph idx="7" type="subTitle"/>
          </p:nvPr>
        </p:nvSpPr>
        <p:spPr>
          <a:xfrm>
            <a:off x="3278975" y="3892511"/>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52" name="Google Shape;252;p24"/>
          <p:cNvSpPr txBox="1"/>
          <p:nvPr>
            <p:ph idx="8" type="subTitle"/>
          </p:nvPr>
        </p:nvSpPr>
        <p:spPr>
          <a:xfrm>
            <a:off x="1713425" y="4752722"/>
            <a:ext cx="2106900" cy="3792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gn="r">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gn="r">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gn="r">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gn="r">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gn="r">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gn="r">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gn="r">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gn="r">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53" name="Google Shape;253;p24"/>
          <p:cNvSpPr txBox="1"/>
          <p:nvPr>
            <p:ph idx="9" type="subTitle"/>
          </p:nvPr>
        </p:nvSpPr>
        <p:spPr>
          <a:xfrm>
            <a:off x="1713425" y="5158703"/>
            <a:ext cx="2106900" cy="6753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1200"/>
            </a:lvl1pPr>
            <a:lvl2pPr lvl="1" rtl="0" algn="r">
              <a:lnSpc>
                <a:spcPct val="115000"/>
              </a:lnSpc>
              <a:spcBef>
                <a:spcPts val="0"/>
              </a:spcBef>
              <a:spcAft>
                <a:spcPts val="0"/>
              </a:spcAft>
              <a:buNone/>
              <a:defRPr sz="1200"/>
            </a:lvl2pPr>
            <a:lvl3pPr lvl="2" rtl="0" algn="r">
              <a:lnSpc>
                <a:spcPct val="115000"/>
              </a:lnSpc>
              <a:spcBef>
                <a:spcPts val="0"/>
              </a:spcBef>
              <a:spcAft>
                <a:spcPts val="0"/>
              </a:spcAft>
              <a:buNone/>
              <a:defRPr sz="1200"/>
            </a:lvl3pPr>
            <a:lvl4pPr lvl="3" rtl="0" algn="r">
              <a:lnSpc>
                <a:spcPct val="115000"/>
              </a:lnSpc>
              <a:spcBef>
                <a:spcPts val="0"/>
              </a:spcBef>
              <a:spcAft>
                <a:spcPts val="0"/>
              </a:spcAft>
              <a:buNone/>
              <a:defRPr sz="1200"/>
            </a:lvl4pPr>
            <a:lvl5pPr lvl="4" rtl="0" algn="r">
              <a:lnSpc>
                <a:spcPct val="115000"/>
              </a:lnSpc>
              <a:spcBef>
                <a:spcPts val="0"/>
              </a:spcBef>
              <a:spcAft>
                <a:spcPts val="0"/>
              </a:spcAft>
              <a:buNone/>
              <a:defRPr sz="1200"/>
            </a:lvl5pPr>
            <a:lvl6pPr lvl="5" rtl="0" algn="r">
              <a:lnSpc>
                <a:spcPct val="115000"/>
              </a:lnSpc>
              <a:spcBef>
                <a:spcPts val="0"/>
              </a:spcBef>
              <a:spcAft>
                <a:spcPts val="0"/>
              </a:spcAft>
              <a:buNone/>
              <a:defRPr sz="1200"/>
            </a:lvl6pPr>
            <a:lvl7pPr lvl="6" rtl="0" algn="r">
              <a:lnSpc>
                <a:spcPct val="115000"/>
              </a:lnSpc>
              <a:spcBef>
                <a:spcPts val="0"/>
              </a:spcBef>
              <a:spcAft>
                <a:spcPts val="0"/>
              </a:spcAft>
              <a:buNone/>
              <a:defRPr sz="1200"/>
            </a:lvl7pPr>
            <a:lvl8pPr lvl="7" rtl="0" algn="r">
              <a:lnSpc>
                <a:spcPct val="115000"/>
              </a:lnSpc>
              <a:spcBef>
                <a:spcPts val="0"/>
              </a:spcBef>
              <a:spcAft>
                <a:spcPts val="0"/>
              </a:spcAft>
              <a:buNone/>
              <a:defRPr sz="1200"/>
            </a:lvl8pPr>
            <a:lvl9pPr lvl="8" rtl="0" algn="r">
              <a:lnSpc>
                <a:spcPct val="115000"/>
              </a:lnSpc>
              <a:spcBef>
                <a:spcPts val="0"/>
              </a:spcBef>
              <a:spcAft>
                <a:spcPts val="0"/>
              </a:spcAft>
              <a:buNone/>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254" name="Shape 254"/>
        <p:cNvGrpSpPr/>
        <p:nvPr/>
      </p:nvGrpSpPr>
      <p:grpSpPr>
        <a:xfrm>
          <a:off x="0" y="0"/>
          <a:ext cx="0" cy="0"/>
          <a:chOff x="0" y="0"/>
          <a:chExt cx="0" cy="0"/>
        </a:xfrm>
      </p:grpSpPr>
      <p:sp>
        <p:nvSpPr>
          <p:cNvPr id="255" name="Google Shape;255;p25"/>
          <p:cNvSpPr txBox="1"/>
          <p:nvPr>
            <p:ph idx="1" type="subTitle"/>
          </p:nvPr>
        </p:nvSpPr>
        <p:spPr>
          <a:xfrm>
            <a:off x="100890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6" name="Google Shape;256;p25"/>
          <p:cNvSpPr txBox="1"/>
          <p:nvPr>
            <p:ph idx="2" type="subTitle"/>
          </p:nvPr>
        </p:nvSpPr>
        <p:spPr>
          <a:xfrm>
            <a:off x="45886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7" name="Google Shape;257;p25"/>
          <p:cNvSpPr txBox="1"/>
          <p:nvPr>
            <p:ph idx="3" type="subTitle"/>
          </p:nvPr>
        </p:nvSpPr>
        <p:spPr>
          <a:xfrm>
            <a:off x="81683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8" name="Google Shape;258;p25"/>
          <p:cNvSpPr txBox="1"/>
          <p:nvPr>
            <p:ph idx="4"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59" name="Google Shape;259;p2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60" name="Google Shape;260;p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1" name="Google Shape;261;p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2" name="Google Shape;262;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3" name="Google Shape;263;p2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4" name="Google Shape;264;p25"/>
          <p:cNvSpPr txBox="1"/>
          <p:nvPr>
            <p:ph idx="5"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65" name="Google Shape;265;p25"/>
          <p:cNvSpPr txBox="1"/>
          <p:nvPr>
            <p:ph idx="6"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66" name="Google Shape;266;p25"/>
          <p:cNvCxnSpPr/>
          <p:nvPr/>
        </p:nvCxnSpPr>
        <p:spPr>
          <a:xfrm>
            <a:off x="4306145" y="2661025"/>
            <a:ext cx="0" cy="2556600"/>
          </a:xfrm>
          <a:prstGeom prst="straightConnector1">
            <a:avLst/>
          </a:prstGeom>
          <a:noFill/>
          <a:ln cap="flat" cmpd="sng" w="9525">
            <a:solidFill>
              <a:schemeClr val="dk2"/>
            </a:solidFill>
            <a:prstDash val="dot"/>
            <a:round/>
            <a:headEnd len="med" w="med" type="none"/>
            <a:tailEnd len="med" w="med" type="none"/>
          </a:ln>
        </p:spPr>
      </p:cxnSp>
      <p:cxnSp>
        <p:nvCxnSpPr>
          <p:cNvPr id="267" name="Google Shape;267;p25"/>
          <p:cNvCxnSpPr/>
          <p:nvPr/>
        </p:nvCxnSpPr>
        <p:spPr>
          <a:xfrm>
            <a:off x="7885845" y="2661025"/>
            <a:ext cx="0" cy="2556600"/>
          </a:xfrm>
          <a:prstGeom prst="straightConnector1">
            <a:avLst/>
          </a:prstGeom>
          <a:noFill/>
          <a:ln cap="flat" cmpd="sng" w="9525">
            <a:solidFill>
              <a:schemeClr val="dk2"/>
            </a:solidFill>
            <a:prstDash val="dot"/>
            <a:round/>
            <a:headEnd len="med" w="med" type="none"/>
            <a:tailEnd len="med" w="med" type="none"/>
          </a:ln>
        </p:spPr>
      </p:cxnSp>
      <p:sp>
        <p:nvSpPr>
          <p:cNvPr id="268" name="Google Shape;268;p25"/>
          <p:cNvSpPr txBox="1"/>
          <p:nvPr>
            <p:ph idx="7" type="subTitle"/>
          </p:nvPr>
        </p:nvSpPr>
        <p:spPr>
          <a:xfrm>
            <a:off x="44683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69" name="Google Shape;269;p25"/>
          <p:cNvSpPr txBox="1"/>
          <p:nvPr>
            <p:ph idx="8" type="subTitle"/>
          </p:nvPr>
        </p:nvSpPr>
        <p:spPr>
          <a:xfrm>
            <a:off x="44684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70" name="Google Shape;270;p25"/>
          <p:cNvSpPr txBox="1"/>
          <p:nvPr>
            <p:ph idx="9" type="subTitle"/>
          </p:nvPr>
        </p:nvSpPr>
        <p:spPr>
          <a:xfrm>
            <a:off x="80480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1" name="Google Shape;271;p25"/>
          <p:cNvSpPr txBox="1"/>
          <p:nvPr>
            <p:ph idx="13" type="subTitle"/>
          </p:nvPr>
        </p:nvSpPr>
        <p:spPr>
          <a:xfrm>
            <a:off x="80481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72" name="Google Shape;272;p25"/>
          <p:cNvSpPr txBox="1"/>
          <p:nvPr>
            <p:ph idx="14" type="subTitle"/>
          </p:nvPr>
        </p:nvSpPr>
        <p:spPr>
          <a:xfrm>
            <a:off x="8886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3" name="Google Shape;273;p25"/>
          <p:cNvSpPr txBox="1"/>
          <p:nvPr>
            <p:ph idx="15" type="subTitle"/>
          </p:nvPr>
        </p:nvSpPr>
        <p:spPr>
          <a:xfrm>
            <a:off x="8887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274" name="Shape 274"/>
        <p:cNvGrpSpPr/>
        <p:nvPr/>
      </p:nvGrpSpPr>
      <p:grpSpPr>
        <a:xfrm>
          <a:off x="0" y="0"/>
          <a:ext cx="0" cy="0"/>
          <a:chOff x="0" y="0"/>
          <a:chExt cx="0" cy="0"/>
        </a:xfrm>
      </p:grpSpPr>
      <p:sp>
        <p:nvSpPr>
          <p:cNvPr id="275" name="Google Shape;275;p26"/>
          <p:cNvSpPr txBox="1"/>
          <p:nvPr>
            <p:ph idx="1" type="subTitle"/>
          </p:nvPr>
        </p:nvSpPr>
        <p:spPr>
          <a:xfrm>
            <a:off x="4555550" y="2436425"/>
            <a:ext cx="3014700" cy="1240800"/>
          </a:xfrm>
          <a:prstGeom prst="rect">
            <a:avLst/>
          </a:prstGeom>
        </p:spPr>
        <p:txBody>
          <a:bodyPr anchorCtr="0" anchor="t" bIns="0" lIns="0" spcFirstLastPara="1" rIns="0" wrap="square" tIns="0">
            <a:noAutofit/>
          </a:bodyPr>
          <a:lstStyle>
            <a:lvl1pPr lvl="0">
              <a:spcBef>
                <a:spcPts val="0"/>
              </a:spcBef>
              <a:spcAft>
                <a:spcPts val="0"/>
              </a:spcAft>
              <a:buNone/>
              <a:defRPr sz="8000">
                <a:solidFill>
                  <a:schemeClr val="accent1"/>
                </a:solidFill>
              </a:defRPr>
            </a:lvl1pPr>
            <a:lvl2pPr lvl="1">
              <a:spcBef>
                <a:spcPts val="500"/>
              </a:spcBef>
              <a:spcAft>
                <a:spcPts val="0"/>
              </a:spcAft>
              <a:buNone/>
              <a:defRPr sz="8000">
                <a:solidFill>
                  <a:schemeClr val="accent1"/>
                </a:solidFill>
              </a:defRPr>
            </a:lvl2pPr>
            <a:lvl3pPr lvl="2">
              <a:spcBef>
                <a:spcPts val="500"/>
              </a:spcBef>
              <a:spcAft>
                <a:spcPts val="0"/>
              </a:spcAft>
              <a:buNone/>
              <a:defRPr sz="8000">
                <a:solidFill>
                  <a:schemeClr val="accent1"/>
                </a:solidFill>
              </a:defRPr>
            </a:lvl3pPr>
            <a:lvl4pPr lvl="3">
              <a:spcBef>
                <a:spcPts val="500"/>
              </a:spcBef>
              <a:spcAft>
                <a:spcPts val="0"/>
              </a:spcAft>
              <a:buNone/>
              <a:defRPr sz="8000">
                <a:solidFill>
                  <a:schemeClr val="accent1"/>
                </a:solidFill>
              </a:defRPr>
            </a:lvl4pPr>
            <a:lvl5pPr lvl="4">
              <a:spcBef>
                <a:spcPts val="500"/>
              </a:spcBef>
              <a:spcAft>
                <a:spcPts val="0"/>
              </a:spcAft>
              <a:buNone/>
              <a:defRPr sz="8000">
                <a:solidFill>
                  <a:schemeClr val="accent1"/>
                </a:solidFill>
              </a:defRPr>
            </a:lvl5pPr>
            <a:lvl6pPr lvl="5">
              <a:spcBef>
                <a:spcPts val="500"/>
              </a:spcBef>
              <a:spcAft>
                <a:spcPts val="0"/>
              </a:spcAft>
              <a:buNone/>
              <a:defRPr sz="8000">
                <a:solidFill>
                  <a:schemeClr val="accent1"/>
                </a:solidFill>
              </a:defRPr>
            </a:lvl6pPr>
            <a:lvl7pPr lvl="6">
              <a:spcBef>
                <a:spcPts val="500"/>
              </a:spcBef>
              <a:spcAft>
                <a:spcPts val="0"/>
              </a:spcAft>
              <a:buNone/>
              <a:defRPr sz="8000">
                <a:solidFill>
                  <a:schemeClr val="accent1"/>
                </a:solidFill>
              </a:defRPr>
            </a:lvl7pPr>
            <a:lvl8pPr lvl="7">
              <a:spcBef>
                <a:spcPts val="500"/>
              </a:spcBef>
              <a:spcAft>
                <a:spcPts val="0"/>
              </a:spcAft>
              <a:buNone/>
              <a:defRPr sz="8000">
                <a:solidFill>
                  <a:schemeClr val="accent1"/>
                </a:solidFill>
              </a:defRPr>
            </a:lvl8pPr>
            <a:lvl9pPr lvl="8">
              <a:spcBef>
                <a:spcPts val="500"/>
              </a:spcBef>
              <a:spcAft>
                <a:spcPts val="500"/>
              </a:spcAft>
              <a:buNone/>
              <a:defRPr sz="8000">
                <a:solidFill>
                  <a:schemeClr val="accent1"/>
                </a:solidFill>
              </a:defRPr>
            </a:lvl9pPr>
          </a:lstStyle>
          <a:p/>
        </p:txBody>
      </p:sp>
      <p:sp>
        <p:nvSpPr>
          <p:cNvPr id="276" name="Google Shape;276;p26"/>
          <p:cNvSpPr txBox="1"/>
          <p:nvPr>
            <p:ph idx="2" type="subTitle"/>
          </p:nvPr>
        </p:nvSpPr>
        <p:spPr>
          <a:xfrm>
            <a:off x="7972925"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277" name="Google Shape;277;p26"/>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78" name="Google Shape;278;p2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79" name="Google Shape;279;p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80" name="Google Shape;280;p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81" name="Google Shape;281;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2" name="Google Shape;282;p2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83" name="Google Shape;283;p26"/>
          <p:cNvSpPr txBox="1"/>
          <p:nvPr>
            <p:ph idx="4"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84" name="Google Shape;284;p26"/>
          <p:cNvSpPr txBox="1"/>
          <p:nvPr>
            <p:ph idx="5"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85" name="Google Shape;285;p26"/>
          <p:cNvSpPr txBox="1"/>
          <p:nvPr>
            <p:ph idx="6"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286" name="Google Shape;286;p26"/>
          <p:cNvCxnSpPr/>
          <p:nvPr/>
        </p:nvCxnSpPr>
        <p:spPr>
          <a:xfrm>
            <a:off x="7885850" y="3677350"/>
            <a:ext cx="0" cy="1404600"/>
          </a:xfrm>
          <a:prstGeom prst="straightConnector1">
            <a:avLst/>
          </a:prstGeom>
          <a:noFill/>
          <a:ln cap="flat" cmpd="sng" w="9525">
            <a:solidFill>
              <a:schemeClr val="dk2"/>
            </a:solidFill>
            <a:prstDash val="dot"/>
            <a:round/>
            <a:headEnd len="med" w="med" type="none"/>
            <a:tailEnd len="med" w="med" type="none"/>
          </a:ln>
        </p:spPr>
      </p:cxnSp>
      <p:sp>
        <p:nvSpPr>
          <p:cNvPr id="287" name="Google Shape;287;p26"/>
          <p:cNvSpPr txBox="1"/>
          <p:nvPr>
            <p:ph idx="7" type="subTitle"/>
          </p:nvPr>
        </p:nvSpPr>
        <p:spPr>
          <a:xfrm>
            <a:off x="4620750"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8" name="Google Shape;288;p26"/>
          <p:cNvSpPr txBox="1"/>
          <p:nvPr>
            <p:ph idx="8" type="subTitle"/>
          </p:nvPr>
        </p:nvSpPr>
        <p:spPr>
          <a:xfrm>
            <a:off x="4620750"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89" name="Google Shape;289;p26"/>
          <p:cNvSpPr txBox="1"/>
          <p:nvPr>
            <p:ph idx="9" type="subTitle"/>
          </p:nvPr>
        </p:nvSpPr>
        <p:spPr>
          <a:xfrm>
            <a:off x="8051175"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90" name="Google Shape;290;p26"/>
          <p:cNvSpPr txBox="1"/>
          <p:nvPr>
            <p:ph idx="13" type="subTitle"/>
          </p:nvPr>
        </p:nvSpPr>
        <p:spPr>
          <a:xfrm>
            <a:off x="8051175"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291" name="Shape 291"/>
        <p:cNvGrpSpPr/>
        <p:nvPr/>
      </p:nvGrpSpPr>
      <p:grpSpPr>
        <a:xfrm>
          <a:off x="0" y="0"/>
          <a:ext cx="0" cy="0"/>
          <a:chOff x="0" y="0"/>
          <a:chExt cx="0" cy="0"/>
        </a:xfrm>
      </p:grpSpPr>
      <p:sp>
        <p:nvSpPr>
          <p:cNvPr id="292" name="Google Shape;292;p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93" name="Google Shape;293;p2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94" name="Google Shape;294;p2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95" name="Google Shape;295;p2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96" name="Google Shape;296;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97" name="Google Shape;297;p2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98" name="Google Shape;298;p2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99" name="Google Shape;299;p2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300" name="Google Shape;300;p27"/>
          <p:cNvCxnSpPr/>
          <p:nvPr/>
        </p:nvCxnSpPr>
        <p:spPr>
          <a:xfrm>
            <a:off x="7885850" y="4439350"/>
            <a:ext cx="0" cy="1404600"/>
          </a:xfrm>
          <a:prstGeom prst="straightConnector1">
            <a:avLst/>
          </a:prstGeom>
          <a:noFill/>
          <a:ln cap="flat" cmpd="sng" w="9525">
            <a:solidFill>
              <a:schemeClr val="dk2"/>
            </a:solidFill>
            <a:prstDash val="dot"/>
            <a:round/>
            <a:headEnd len="med" w="med" type="none"/>
            <a:tailEnd len="med" w="med" type="none"/>
          </a:ln>
        </p:spPr>
      </p:cxnSp>
      <p:sp>
        <p:nvSpPr>
          <p:cNvPr id="301" name="Google Shape;301;p27"/>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02" name="Google Shape;302;p27"/>
          <p:cNvSpPr txBox="1"/>
          <p:nvPr>
            <p:ph idx="5" type="subTitle"/>
          </p:nvPr>
        </p:nvSpPr>
        <p:spPr>
          <a:xfrm>
            <a:off x="4620750"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303" name="Google Shape;303;p27"/>
          <p:cNvSpPr txBox="1"/>
          <p:nvPr>
            <p:ph idx="6" type="subTitle"/>
          </p:nvPr>
        </p:nvSpPr>
        <p:spPr>
          <a:xfrm>
            <a:off x="4620750"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304" name="Google Shape;304;p27"/>
          <p:cNvSpPr txBox="1"/>
          <p:nvPr>
            <p:ph idx="7" type="subTitle"/>
          </p:nvPr>
        </p:nvSpPr>
        <p:spPr>
          <a:xfrm>
            <a:off x="8051175"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305" name="Google Shape;305;p27"/>
          <p:cNvSpPr txBox="1"/>
          <p:nvPr>
            <p:ph idx="8" type="subTitle"/>
          </p:nvPr>
        </p:nvSpPr>
        <p:spPr>
          <a:xfrm>
            <a:off x="8051175"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306" name="Shape 306"/>
        <p:cNvGrpSpPr/>
        <p:nvPr/>
      </p:nvGrpSpPr>
      <p:grpSpPr>
        <a:xfrm>
          <a:off x="0" y="0"/>
          <a:ext cx="0" cy="0"/>
          <a:chOff x="0" y="0"/>
          <a:chExt cx="0" cy="0"/>
        </a:xfrm>
      </p:grpSpPr>
      <p:sp>
        <p:nvSpPr>
          <p:cNvPr id="307" name="Google Shape;307;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08" name="Google Shape;308;p2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09" name="Google Shape;309;p2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10" name="Google Shape;310;p2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11" name="Google Shape;311;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12" name="Google Shape;312;p2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3" name="Google Shape;313;p2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14" name="Google Shape;314;p2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15" name="Google Shape;315;p28"/>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16" name="Google Shape;316;p28"/>
          <p:cNvSpPr txBox="1"/>
          <p:nvPr>
            <p:ph idx="5" type="subTitle"/>
          </p:nvPr>
        </p:nvSpPr>
        <p:spPr>
          <a:xfrm>
            <a:off x="9078238"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7" name="Google Shape;317;p28"/>
          <p:cNvSpPr txBox="1"/>
          <p:nvPr>
            <p:ph idx="6" type="subTitle"/>
          </p:nvPr>
        </p:nvSpPr>
        <p:spPr>
          <a:xfrm>
            <a:off x="10284513"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8" name="Google Shape;318;p28"/>
          <p:cNvSpPr txBox="1"/>
          <p:nvPr>
            <p:ph idx="7" type="subTitle"/>
          </p:nvPr>
        </p:nvSpPr>
        <p:spPr>
          <a:xfrm>
            <a:off x="9078238"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9" name="Google Shape;319;p28"/>
          <p:cNvSpPr txBox="1"/>
          <p:nvPr>
            <p:ph idx="8" type="subTitle"/>
          </p:nvPr>
        </p:nvSpPr>
        <p:spPr>
          <a:xfrm>
            <a:off x="10284513"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20" name="Google Shape;320;p28"/>
          <p:cNvSpPr txBox="1"/>
          <p:nvPr>
            <p:ph idx="9" type="subTitle"/>
          </p:nvPr>
        </p:nvSpPr>
        <p:spPr>
          <a:xfrm>
            <a:off x="9078238"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21" name="Google Shape;321;p28"/>
          <p:cNvSpPr txBox="1"/>
          <p:nvPr>
            <p:ph idx="13" type="subTitle"/>
          </p:nvPr>
        </p:nvSpPr>
        <p:spPr>
          <a:xfrm>
            <a:off x="10284513"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322" name="Shape 322"/>
        <p:cNvGrpSpPr/>
        <p:nvPr/>
      </p:nvGrpSpPr>
      <p:grpSpPr>
        <a:xfrm>
          <a:off x="0" y="0"/>
          <a:ext cx="0" cy="0"/>
          <a:chOff x="0" y="0"/>
          <a:chExt cx="0" cy="0"/>
        </a:xfrm>
      </p:grpSpPr>
      <p:sp>
        <p:nvSpPr>
          <p:cNvPr id="323" name="Google Shape;323;p2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24" name="Google Shape;324;p2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25" name="Google Shape;325;p2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26" name="Google Shape;326;p2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27" name="Google Shape;327;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28" name="Google Shape;328;p2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29" name="Google Shape;329;p2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30" name="Google Shape;330;p2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31" name="Google Shape;331;p29"/>
          <p:cNvSpPr txBox="1"/>
          <p:nvPr>
            <p:ph idx="4" type="subTitle"/>
          </p:nvPr>
        </p:nvSpPr>
        <p:spPr>
          <a:xfrm>
            <a:off x="8048050" y="28986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32" name="Google Shape;332;p29"/>
          <p:cNvSpPr txBox="1"/>
          <p:nvPr>
            <p:ph idx="5" type="subTitle"/>
          </p:nvPr>
        </p:nvSpPr>
        <p:spPr>
          <a:xfrm>
            <a:off x="8048050" y="25406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333" name="Google Shape;333;p29"/>
          <p:cNvSpPr txBox="1"/>
          <p:nvPr>
            <p:ph idx="6" type="subTitle"/>
          </p:nvPr>
        </p:nvSpPr>
        <p:spPr>
          <a:xfrm>
            <a:off x="8048050" y="46768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34" name="Google Shape;334;p29"/>
          <p:cNvSpPr txBox="1"/>
          <p:nvPr>
            <p:ph idx="7" type="subTitle"/>
          </p:nvPr>
        </p:nvSpPr>
        <p:spPr>
          <a:xfrm>
            <a:off x="8048050" y="43188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335" name="Google Shape;335;p29"/>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535" name="Shape 535"/>
        <p:cNvGrpSpPr/>
        <p:nvPr/>
      </p:nvGrpSpPr>
      <p:grpSpPr>
        <a:xfrm>
          <a:off x="0" y="0"/>
          <a:ext cx="0" cy="0"/>
          <a:chOff x="0" y="0"/>
          <a:chExt cx="0" cy="0"/>
        </a:xfrm>
      </p:grpSpPr>
      <p:sp>
        <p:nvSpPr>
          <p:cNvPr id="536" name="Google Shape;536;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37" name="Google Shape;537;p3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38" name="Google Shape;538;p3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39" name="Google Shape;539;p3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40" name="Google Shape;540;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1" name="Google Shape;541;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42" name="Google Shape;542;p3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43" name="Google Shape;543;p3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44" name="Google Shape;544;p30"/>
          <p:cNvCxnSpPr/>
          <p:nvPr/>
        </p:nvCxnSpPr>
        <p:spPr>
          <a:xfrm>
            <a:off x="4307600" y="2776950"/>
            <a:ext cx="0" cy="2302500"/>
          </a:xfrm>
          <a:prstGeom prst="straightConnector1">
            <a:avLst/>
          </a:prstGeom>
          <a:noFill/>
          <a:ln cap="flat" cmpd="sng" w="9525">
            <a:solidFill>
              <a:schemeClr val="dk2"/>
            </a:solidFill>
            <a:prstDash val="dot"/>
            <a:round/>
            <a:headEnd len="med" w="med" type="none"/>
            <a:tailEnd len="med" w="med" type="none"/>
          </a:ln>
        </p:spPr>
      </p:cxnSp>
      <p:cxnSp>
        <p:nvCxnSpPr>
          <p:cNvPr id="545" name="Google Shape;545;p30"/>
          <p:cNvCxnSpPr/>
          <p:nvPr/>
        </p:nvCxnSpPr>
        <p:spPr>
          <a:xfrm>
            <a:off x="7890550" y="2776950"/>
            <a:ext cx="0" cy="2302500"/>
          </a:xfrm>
          <a:prstGeom prst="straightConnector1">
            <a:avLst/>
          </a:prstGeom>
          <a:noFill/>
          <a:ln cap="flat" cmpd="sng" w="9525">
            <a:solidFill>
              <a:schemeClr val="dk2"/>
            </a:solidFill>
            <a:prstDash val="dot"/>
            <a:round/>
            <a:headEnd len="med" w="med" type="none"/>
            <a:tailEnd len="med" w="med" type="none"/>
          </a:ln>
        </p:spPr>
      </p:cxnSp>
      <p:sp>
        <p:nvSpPr>
          <p:cNvPr id="546" name="Google Shape;546;p30"/>
          <p:cNvSpPr txBox="1"/>
          <p:nvPr>
            <p:ph idx="4" type="subTitle"/>
          </p:nvPr>
        </p:nvSpPr>
        <p:spPr>
          <a:xfrm>
            <a:off x="11409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47" name="Google Shape;547;p30"/>
          <p:cNvSpPr txBox="1"/>
          <p:nvPr>
            <p:ph idx="5" type="subTitle"/>
          </p:nvPr>
        </p:nvSpPr>
        <p:spPr>
          <a:xfrm>
            <a:off x="11409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48" name="Google Shape;548;p30"/>
          <p:cNvSpPr txBox="1"/>
          <p:nvPr>
            <p:ph idx="6" type="subTitle"/>
          </p:nvPr>
        </p:nvSpPr>
        <p:spPr>
          <a:xfrm>
            <a:off x="472387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49" name="Google Shape;549;p30"/>
          <p:cNvSpPr txBox="1"/>
          <p:nvPr>
            <p:ph idx="7" type="subTitle"/>
          </p:nvPr>
        </p:nvSpPr>
        <p:spPr>
          <a:xfrm>
            <a:off x="83068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50" name="Google Shape;550;p30"/>
          <p:cNvSpPr txBox="1"/>
          <p:nvPr>
            <p:ph idx="8" type="subTitle"/>
          </p:nvPr>
        </p:nvSpPr>
        <p:spPr>
          <a:xfrm>
            <a:off x="4720800"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1" name="Google Shape;551;p30"/>
          <p:cNvSpPr txBox="1"/>
          <p:nvPr>
            <p:ph idx="9" type="subTitle"/>
          </p:nvPr>
        </p:nvSpPr>
        <p:spPr>
          <a:xfrm>
            <a:off x="83068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552" name="Google Shape;552;p30"/>
          <p:cNvPicPr preferRelativeResize="0"/>
          <p:nvPr/>
        </p:nvPicPr>
        <p:blipFill>
          <a:blip r:embed="rId3">
            <a:alphaModFix/>
          </a:blip>
          <a:stretch>
            <a:fillRect/>
          </a:stretch>
        </p:blipFill>
        <p:spPr>
          <a:xfrm>
            <a:off x="1044805" y="2217196"/>
            <a:ext cx="553219" cy="553200"/>
          </a:xfrm>
          <a:prstGeom prst="rect">
            <a:avLst/>
          </a:prstGeom>
          <a:noFill/>
          <a:ln>
            <a:noFill/>
          </a:ln>
        </p:spPr>
      </p:pic>
      <p:pic>
        <p:nvPicPr>
          <p:cNvPr id="553" name="Google Shape;553;p30"/>
          <p:cNvPicPr preferRelativeResize="0"/>
          <p:nvPr/>
        </p:nvPicPr>
        <p:blipFill>
          <a:blip r:embed="rId3">
            <a:alphaModFix/>
          </a:blip>
          <a:stretch>
            <a:fillRect/>
          </a:stretch>
        </p:blipFill>
        <p:spPr>
          <a:xfrm>
            <a:off x="4627759" y="2217196"/>
            <a:ext cx="553219" cy="553200"/>
          </a:xfrm>
          <a:prstGeom prst="rect">
            <a:avLst/>
          </a:prstGeom>
          <a:noFill/>
          <a:ln>
            <a:noFill/>
          </a:ln>
        </p:spPr>
      </p:pic>
      <p:pic>
        <p:nvPicPr>
          <p:cNvPr id="554" name="Google Shape;554;p30"/>
          <p:cNvPicPr preferRelativeResize="0"/>
          <p:nvPr/>
        </p:nvPicPr>
        <p:blipFill>
          <a:blip r:embed="rId3">
            <a:alphaModFix/>
          </a:blip>
          <a:stretch>
            <a:fillRect/>
          </a:stretch>
        </p:blipFill>
        <p:spPr>
          <a:xfrm>
            <a:off x="8210712" y="2217196"/>
            <a:ext cx="553219" cy="55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36" name="Google Shape;36;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37" name="Google Shape;37;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38" name="Google Shape;38;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39" name="Google Shape;39;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40" name="Google Shape;40;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1" name="Google Shape;41;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555" name="Shape 555"/>
        <p:cNvGrpSpPr/>
        <p:nvPr/>
      </p:nvGrpSpPr>
      <p:grpSpPr>
        <a:xfrm>
          <a:off x="0" y="0"/>
          <a:ext cx="0" cy="0"/>
          <a:chOff x="0" y="0"/>
          <a:chExt cx="0" cy="0"/>
        </a:xfrm>
      </p:grpSpPr>
      <p:sp>
        <p:nvSpPr>
          <p:cNvPr id="556" name="Google Shape;556;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57" name="Google Shape;557;p3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58" name="Google Shape;558;p3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59" name="Google Shape;559;p3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60" name="Google Shape;560;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61" name="Google Shape;561;p3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62" name="Google Shape;562;p3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63" name="Google Shape;563;p3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64" name="Google Shape;564;p31"/>
          <p:cNvCxnSpPr/>
          <p:nvPr/>
        </p:nvCxnSpPr>
        <p:spPr>
          <a:xfrm>
            <a:off x="6098909" y="2796200"/>
            <a:ext cx="0" cy="2923500"/>
          </a:xfrm>
          <a:prstGeom prst="straightConnector1">
            <a:avLst/>
          </a:prstGeom>
          <a:noFill/>
          <a:ln cap="flat" cmpd="sng" w="9525">
            <a:solidFill>
              <a:schemeClr val="dk2"/>
            </a:solidFill>
            <a:prstDash val="dot"/>
            <a:round/>
            <a:headEnd len="med" w="med" type="none"/>
            <a:tailEnd len="med" w="med" type="none"/>
          </a:ln>
        </p:spPr>
      </p:cxnSp>
      <p:sp>
        <p:nvSpPr>
          <p:cNvPr id="565" name="Google Shape;565;p31"/>
          <p:cNvSpPr txBox="1"/>
          <p:nvPr>
            <p:ph idx="4" type="subTitle"/>
          </p:nvPr>
        </p:nvSpPr>
        <p:spPr>
          <a:xfrm>
            <a:off x="13431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66" name="Google Shape;566;p31"/>
          <p:cNvSpPr txBox="1"/>
          <p:nvPr>
            <p:ph idx="5" type="subTitle"/>
          </p:nvPr>
        </p:nvSpPr>
        <p:spPr>
          <a:xfrm>
            <a:off x="13431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567" name="Google Shape;567;p31"/>
          <p:cNvSpPr txBox="1"/>
          <p:nvPr>
            <p:ph idx="6" type="subTitle"/>
          </p:nvPr>
        </p:nvSpPr>
        <p:spPr>
          <a:xfrm>
            <a:off x="65293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68" name="Google Shape;568;p31"/>
          <p:cNvSpPr txBox="1"/>
          <p:nvPr>
            <p:ph idx="7" type="subTitle"/>
          </p:nvPr>
        </p:nvSpPr>
        <p:spPr>
          <a:xfrm>
            <a:off x="65293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569" name="Google Shape;569;p31"/>
          <p:cNvPicPr preferRelativeResize="0"/>
          <p:nvPr/>
        </p:nvPicPr>
        <p:blipFill>
          <a:blip r:embed="rId3">
            <a:alphaModFix/>
          </a:blip>
          <a:stretch>
            <a:fillRect/>
          </a:stretch>
        </p:blipFill>
        <p:spPr>
          <a:xfrm>
            <a:off x="1227082" y="2044890"/>
            <a:ext cx="731700" cy="731684"/>
          </a:xfrm>
          <a:prstGeom prst="rect">
            <a:avLst/>
          </a:prstGeom>
          <a:noFill/>
          <a:ln>
            <a:noFill/>
          </a:ln>
        </p:spPr>
      </p:pic>
      <p:pic>
        <p:nvPicPr>
          <p:cNvPr id="570" name="Google Shape;570;p31"/>
          <p:cNvPicPr preferRelativeResize="0"/>
          <p:nvPr/>
        </p:nvPicPr>
        <p:blipFill>
          <a:blip r:embed="rId3">
            <a:alphaModFix/>
          </a:blip>
          <a:stretch>
            <a:fillRect/>
          </a:stretch>
        </p:blipFill>
        <p:spPr>
          <a:xfrm>
            <a:off x="6413282" y="2044890"/>
            <a:ext cx="731700" cy="73168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571" name="Shape 571"/>
        <p:cNvGrpSpPr/>
        <p:nvPr/>
      </p:nvGrpSpPr>
      <p:grpSpPr>
        <a:xfrm>
          <a:off x="0" y="0"/>
          <a:ext cx="0" cy="0"/>
          <a:chOff x="0" y="0"/>
          <a:chExt cx="0" cy="0"/>
        </a:xfrm>
      </p:grpSpPr>
      <p:sp>
        <p:nvSpPr>
          <p:cNvPr id="572" name="Google Shape;572;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573" name="Google Shape;573;p3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74" name="Google Shape;574;p3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75" name="Google Shape;575;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76" name="Google Shape;576;p3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77" name="Google Shape;577;p3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78" name="Google Shape;578;p32"/>
          <p:cNvSpPr txBox="1"/>
          <p:nvPr>
            <p:ph type="title"/>
          </p:nvPr>
        </p:nvSpPr>
        <p:spPr>
          <a:xfrm>
            <a:off x="4465550" y="1455375"/>
            <a:ext cx="6724800" cy="3200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579" name="Google Shape;579;p32"/>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580" name="Google Shape;580;p32"/>
          <p:cNvPicPr preferRelativeResize="0"/>
          <p:nvPr/>
        </p:nvPicPr>
        <p:blipFill>
          <a:blip r:embed="rId3">
            <a:alphaModFix/>
          </a:blip>
          <a:stretch>
            <a:fillRect/>
          </a:stretch>
        </p:blipFill>
        <p:spPr>
          <a:xfrm>
            <a:off x="3419450" y="1298452"/>
            <a:ext cx="731700" cy="73168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581" name="Shape 581"/>
        <p:cNvGrpSpPr/>
        <p:nvPr/>
      </p:nvGrpSpPr>
      <p:grpSpPr>
        <a:xfrm>
          <a:off x="0" y="0"/>
          <a:ext cx="0" cy="0"/>
          <a:chOff x="0" y="0"/>
          <a:chExt cx="0" cy="0"/>
        </a:xfrm>
      </p:grpSpPr>
      <p:sp>
        <p:nvSpPr>
          <p:cNvPr id="582" name="Google Shape;582;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83" name="Google Shape;583;p3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84" name="Google Shape;584;p3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85" name="Google Shape;585;p3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86" name="Google Shape;586;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87" name="Google Shape;587;p3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88" name="Google Shape;588;p3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89" name="Google Shape;589;p3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90" name="Google Shape;590;p33"/>
          <p:cNvSpPr txBox="1"/>
          <p:nvPr>
            <p:ph idx="4" type="subTitle"/>
          </p:nvPr>
        </p:nvSpPr>
        <p:spPr>
          <a:xfrm>
            <a:off x="6855088"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1" name="Google Shape;591;p33"/>
          <p:cNvSpPr txBox="1"/>
          <p:nvPr>
            <p:ph idx="5" type="subTitle"/>
          </p:nvPr>
        </p:nvSpPr>
        <p:spPr>
          <a:xfrm>
            <a:off x="6855081"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2" name="Google Shape;592;p33"/>
          <p:cNvSpPr txBox="1"/>
          <p:nvPr>
            <p:ph idx="6" type="subTitle"/>
          </p:nvPr>
        </p:nvSpPr>
        <p:spPr>
          <a:xfrm>
            <a:off x="6855088"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3" name="Google Shape;593;p33"/>
          <p:cNvSpPr txBox="1"/>
          <p:nvPr>
            <p:ph idx="7" type="subTitle"/>
          </p:nvPr>
        </p:nvSpPr>
        <p:spPr>
          <a:xfrm>
            <a:off x="6855081"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4" name="Google Shape;594;p33"/>
          <p:cNvSpPr txBox="1"/>
          <p:nvPr>
            <p:ph idx="8" type="subTitle"/>
          </p:nvPr>
        </p:nvSpPr>
        <p:spPr>
          <a:xfrm>
            <a:off x="2084625"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5" name="Google Shape;595;p33"/>
          <p:cNvSpPr txBox="1"/>
          <p:nvPr>
            <p:ph idx="9" type="subTitle"/>
          </p:nvPr>
        </p:nvSpPr>
        <p:spPr>
          <a:xfrm>
            <a:off x="2084600"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6" name="Google Shape;596;p33"/>
          <p:cNvSpPr txBox="1"/>
          <p:nvPr>
            <p:ph idx="13" type="subTitle"/>
          </p:nvPr>
        </p:nvSpPr>
        <p:spPr>
          <a:xfrm>
            <a:off x="2084625"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7" name="Google Shape;597;p33"/>
          <p:cNvSpPr txBox="1"/>
          <p:nvPr>
            <p:ph idx="14" type="subTitle"/>
          </p:nvPr>
        </p:nvSpPr>
        <p:spPr>
          <a:xfrm>
            <a:off x="2084600"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598" name="Shape 598"/>
        <p:cNvGrpSpPr/>
        <p:nvPr/>
      </p:nvGrpSpPr>
      <p:grpSpPr>
        <a:xfrm>
          <a:off x="0" y="0"/>
          <a:ext cx="0" cy="0"/>
          <a:chOff x="0" y="0"/>
          <a:chExt cx="0" cy="0"/>
        </a:xfrm>
      </p:grpSpPr>
      <p:sp>
        <p:nvSpPr>
          <p:cNvPr id="599" name="Google Shape;599;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00" name="Google Shape;600;p3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01" name="Google Shape;601;p3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02" name="Google Shape;602;p3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03" name="Google Shape;603;p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04" name="Google Shape;604;p3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05" name="Google Shape;605;p3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06" name="Google Shape;606;p3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07" name="Google Shape;607;p34"/>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608" name="Google Shape;608;p34"/>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609" name="Google Shape;609;p34"/>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610" name="Google Shape;610;p34"/>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1" name="Google Shape;611;p34"/>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2" name="Google Shape;612;p34"/>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3" name="Google Shape;613;p34"/>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4" name="Google Shape;614;p34"/>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5" name="Google Shape;615;p34"/>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6" name="Google Shape;616;p34"/>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7" name="Google Shape;617;p34"/>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618" name="Shape 618"/>
        <p:cNvGrpSpPr/>
        <p:nvPr/>
      </p:nvGrpSpPr>
      <p:grpSpPr>
        <a:xfrm>
          <a:off x="0" y="0"/>
          <a:ext cx="0" cy="0"/>
          <a:chOff x="0" y="0"/>
          <a:chExt cx="0" cy="0"/>
        </a:xfrm>
      </p:grpSpPr>
      <p:sp>
        <p:nvSpPr>
          <p:cNvPr id="619" name="Google Shape;619;p35"/>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620" name="Google Shape;620;p35"/>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621" name="Google Shape;621;p35"/>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22" name="Google Shape;622;p3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23" name="Google Shape;623;p3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24" name="Google Shape;624;p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25" name="Google Shape;625;p3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26" name="Google Shape;626;p3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27" name="Google Shape;627;p35"/>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28" name="Google Shape;628;p35"/>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29" name="Google Shape;629;p35"/>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30" name="Google Shape;630;p35"/>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1" name="Google Shape;631;p35"/>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32" name="Google Shape;632;p35"/>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633" name="Shape 633"/>
        <p:cNvGrpSpPr/>
        <p:nvPr/>
      </p:nvGrpSpPr>
      <p:grpSpPr>
        <a:xfrm>
          <a:off x="0" y="0"/>
          <a:ext cx="0" cy="0"/>
          <a:chOff x="0" y="0"/>
          <a:chExt cx="0" cy="0"/>
        </a:xfrm>
      </p:grpSpPr>
      <p:sp>
        <p:nvSpPr>
          <p:cNvPr id="634" name="Google Shape;634;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35" name="Google Shape;635;p3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36" name="Google Shape;636;p3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37" name="Google Shape;637;p3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38" name="Google Shape;638;p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39" name="Google Shape;639;p3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40" name="Google Shape;640;p3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41" name="Google Shape;641;p3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42" name="Google Shape;642;p36"/>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643" name="Google Shape;643;p36"/>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644" name="Google Shape;644;p36"/>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5" name="Google Shape;645;p36"/>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46" name="Google Shape;646;p36"/>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7" name="Google Shape;647;p36"/>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48" name="Google Shape;648;p36"/>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9" name="Google Shape;649;p36"/>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650" name="Shape 650"/>
        <p:cNvGrpSpPr/>
        <p:nvPr/>
      </p:nvGrpSpPr>
      <p:grpSpPr>
        <a:xfrm>
          <a:off x="0" y="0"/>
          <a:ext cx="0" cy="0"/>
          <a:chOff x="0" y="0"/>
          <a:chExt cx="0" cy="0"/>
        </a:xfrm>
      </p:grpSpPr>
      <p:sp>
        <p:nvSpPr>
          <p:cNvPr id="651" name="Google Shape;651;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52" name="Google Shape;652;p3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53" name="Google Shape;653;p3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54" name="Google Shape;654;p3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55" name="Google Shape;655;p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56" name="Google Shape;656;p3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57" name="Google Shape;657;p3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58" name="Google Shape;658;p3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59" name="Google Shape;659;p37"/>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660" name="Shape 660"/>
        <p:cNvGrpSpPr/>
        <p:nvPr/>
      </p:nvGrpSpPr>
      <p:grpSpPr>
        <a:xfrm>
          <a:off x="0" y="0"/>
          <a:ext cx="0" cy="0"/>
          <a:chOff x="0" y="0"/>
          <a:chExt cx="0" cy="0"/>
        </a:xfrm>
      </p:grpSpPr>
      <p:sp>
        <p:nvSpPr>
          <p:cNvPr id="661" name="Google Shape;661;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62" name="Google Shape;662;p3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63" name="Google Shape;663;p3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64" name="Google Shape;664;p3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65" name="Google Shape;665;p3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66" name="Google Shape;666;p3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67" name="Google Shape;667;p3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68" name="Google Shape;668;p38"/>
          <p:cNvSpPr txBox="1"/>
          <p:nvPr>
            <p:ph idx="3"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69" name="Google Shape;669;p38"/>
          <p:cNvSpPr txBox="1"/>
          <p:nvPr>
            <p:ph idx="4" type="subTitle"/>
          </p:nvPr>
        </p:nvSpPr>
        <p:spPr>
          <a:xfrm>
            <a:off x="2087850" y="2416425"/>
            <a:ext cx="8044800" cy="1304100"/>
          </a:xfrm>
          <a:prstGeom prst="rect">
            <a:avLst/>
          </a:prstGeom>
        </p:spPr>
        <p:txBody>
          <a:bodyPr anchorCtr="0" anchor="t" bIns="0" lIns="0" spcFirstLastPara="1" rIns="0" wrap="square" tIns="0">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670" name="Shape 670"/>
        <p:cNvGrpSpPr/>
        <p:nvPr/>
      </p:nvGrpSpPr>
      <p:grpSpPr>
        <a:xfrm>
          <a:off x="0" y="0"/>
          <a:ext cx="0" cy="0"/>
          <a:chOff x="0" y="0"/>
          <a:chExt cx="0" cy="0"/>
        </a:xfrm>
      </p:grpSpPr>
      <p:sp>
        <p:nvSpPr>
          <p:cNvPr id="671" name="Google Shape;671;p39"/>
          <p:cNvSpPr txBox="1"/>
          <p:nvPr>
            <p:ph type="title"/>
          </p:nvPr>
        </p:nvSpPr>
        <p:spPr>
          <a:xfrm>
            <a:off x="3280375" y="1653075"/>
            <a:ext cx="7431000" cy="39318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672" name="Google Shape;672;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73" name="Google Shape;673;p3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74" name="Google Shape;674;p3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75" name="Google Shape;675;p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76" name="Google Shape;676;p3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77" name="Google Shape;677;p3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678" name="Shape 678"/>
        <p:cNvGrpSpPr/>
        <p:nvPr/>
      </p:nvGrpSpPr>
      <p:grpSpPr>
        <a:xfrm>
          <a:off x="0" y="0"/>
          <a:ext cx="0" cy="0"/>
          <a:chOff x="0" y="0"/>
          <a:chExt cx="0" cy="0"/>
        </a:xfrm>
      </p:grpSpPr>
      <p:sp>
        <p:nvSpPr>
          <p:cNvPr id="679" name="Google Shape;679;p40"/>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680" name="Google Shape;680;p4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81" name="Google Shape;681;p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682" name="Google Shape;682;p4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pic>
        <p:nvPicPr>
          <p:cNvPr id="683" name="Google Shape;683;p40"/>
          <p:cNvPicPr preferRelativeResize="0"/>
          <p:nvPr/>
        </p:nvPicPr>
        <p:blipFill>
          <a:blip r:embed="rId2">
            <a:alphaModFix/>
          </a:blip>
          <a:stretch>
            <a:fillRect/>
          </a:stretch>
        </p:blipFill>
        <p:spPr>
          <a:xfrm>
            <a:off x="10711279" y="6312505"/>
            <a:ext cx="975850" cy="229612"/>
          </a:xfrm>
          <a:prstGeom prst="rect">
            <a:avLst/>
          </a:prstGeom>
          <a:noFill/>
          <a:ln>
            <a:noFill/>
          </a:ln>
        </p:spPr>
      </p:pic>
      <p:sp>
        <p:nvSpPr>
          <p:cNvPr id="684" name="Google Shape;684;p4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Red Hat Text Medium"/>
                <a:ea typeface="Red Hat Text Medium"/>
                <a:cs typeface="Red Hat Text Medium"/>
                <a:sym typeface="Red Hat Text Medium"/>
              </a:defRPr>
            </a:lvl1pPr>
            <a:lvl2pPr lvl="1" rtl="0" algn="ctr">
              <a:buNone/>
              <a:defRPr sz="800">
                <a:solidFill>
                  <a:schemeClr val="lt1"/>
                </a:solidFill>
                <a:latin typeface="Red Hat Text Medium"/>
                <a:ea typeface="Red Hat Text Medium"/>
                <a:cs typeface="Red Hat Text Medium"/>
                <a:sym typeface="Red Hat Text Medium"/>
              </a:defRPr>
            </a:lvl2pPr>
            <a:lvl3pPr lvl="2" rtl="0" algn="ctr">
              <a:buNone/>
              <a:defRPr sz="800">
                <a:solidFill>
                  <a:schemeClr val="lt1"/>
                </a:solidFill>
                <a:latin typeface="Red Hat Text Medium"/>
                <a:ea typeface="Red Hat Text Medium"/>
                <a:cs typeface="Red Hat Text Medium"/>
                <a:sym typeface="Red Hat Text Medium"/>
              </a:defRPr>
            </a:lvl3pPr>
            <a:lvl4pPr lvl="3" rtl="0" algn="ctr">
              <a:buNone/>
              <a:defRPr sz="800">
                <a:solidFill>
                  <a:schemeClr val="lt1"/>
                </a:solidFill>
                <a:latin typeface="Red Hat Text Medium"/>
                <a:ea typeface="Red Hat Text Medium"/>
                <a:cs typeface="Red Hat Text Medium"/>
                <a:sym typeface="Red Hat Text Medium"/>
              </a:defRPr>
            </a:lvl4pPr>
            <a:lvl5pPr lvl="4" rtl="0" algn="ctr">
              <a:buNone/>
              <a:defRPr sz="800">
                <a:solidFill>
                  <a:schemeClr val="lt1"/>
                </a:solidFill>
                <a:latin typeface="Red Hat Text Medium"/>
                <a:ea typeface="Red Hat Text Medium"/>
                <a:cs typeface="Red Hat Text Medium"/>
                <a:sym typeface="Red Hat Text Medium"/>
              </a:defRPr>
            </a:lvl5pPr>
            <a:lvl6pPr lvl="5" rtl="0" algn="ctr">
              <a:buNone/>
              <a:defRPr sz="800">
                <a:solidFill>
                  <a:schemeClr val="lt1"/>
                </a:solidFill>
                <a:latin typeface="Red Hat Text Medium"/>
                <a:ea typeface="Red Hat Text Medium"/>
                <a:cs typeface="Red Hat Text Medium"/>
                <a:sym typeface="Red Hat Text Medium"/>
              </a:defRPr>
            </a:lvl6pPr>
            <a:lvl7pPr lvl="6" rtl="0" algn="ctr">
              <a:buNone/>
              <a:defRPr sz="800">
                <a:solidFill>
                  <a:schemeClr val="lt1"/>
                </a:solidFill>
                <a:latin typeface="Red Hat Text Medium"/>
                <a:ea typeface="Red Hat Text Medium"/>
                <a:cs typeface="Red Hat Text Medium"/>
                <a:sym typeface="Red Hat Text Medium"/>
              </a:defRPr>
            </a:lvl7pPr>
            <a:lvl8pPr lvl="7" rtl="0" algn="ctr">
              <a:buNone/>
              <a:defRPr sz="800">
                <a:solidFill>
                  <a:schemeClr val="lt1"/>
                </a:solidFill>
                <a:latin typeface="Red Hat Text Medium"/>
                <a:ea typeface="Red Hat Text Medium"/>
                <a:cs typeface="Red Hat Text Medium"/>
                <a:sym typeface="Red Hat Text Medium"/>
              </a:defRPr>
            </a:lvl8pPr>
            <a:lvl9pPr lvl="8" rtl="0" algn="ctr">
              <a:buNone/>
              <a:defRPr sz="8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685" name="Google Shape;685;p4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686" name="Google Shape;686;p40"/>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87" name="Google Shape;687;p40"/>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88" name="Google Shape;688;p40"/>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45" name="Google Shape;45;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46" name="Google Shape;46;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7" name="Google Shape;47;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48" name="Google Shape;48;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49" name="Google Shape;49;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50" name="Google Shape;50;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51" name="Google Shape;51;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52" name="Google Shape;52;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3" name="Google Shape;53;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55" name="Google Shape;55;p5"/>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56" name="Google Shape;56;p5"/>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57" name="Google Shape;57;p5"/>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689" name="Shape 689"/>
        <p:cNvGrpSpPr/>
        <p:nvPr/>
      </p:nvGrpSpPr>
      <p:grpSpPr>
        <a:xfrm>
          <a:off x="0" y="0"/>
          <a:ext cx="0" cy="0"/>
          <a:chOff x="0" y="0"/>
          <a:chExt cx="0" cy="0"/>
        </a:xfrm>
      </p:grpSpPr>
      <p:sp>
        <p:nvSpPr>
          <p:cNvPr id="690" name="Google Shape;690;p41"/>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691" name="Google Shape;691;p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92" name="Google Shape;692;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693" name="Google Shape;693;p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94" name="Google Shape;694;p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95" name="Google Shape;695;p4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96" name="Google Shape;696;p4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97" name="Google Shape;697;p41"/>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98" name="Google Shape;698;p41"/>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99" name="Google Shape;699;p41"/>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1" name="Google Shape;61;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2" name="Google Shape;62;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63" name="Google Shape;63;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64" name="Google Shape;64;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65" name="Google Shape;65;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66" name="Google Shape;66;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7"/>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0" name="Google Shape;70;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71" name="Google Shape;71;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72" name="Google Shape;72;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3" name="Google Shape;73;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74" name="Google Shape;74;p7"/>
          <p:cNvSpPr txBox="1"/>
          <p:nvPr/>
        </p:nvSpPr>
        <p:spPr>
          <a:xfrm>
            <a:off x="5903450"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linkedin.com/company/red-hat</a:t>
            </a:r>
            <a:endParaRPr sz="1200">
              <a:solidFill>
                <a:schemeClr val="dk1"/>
              </a:solidFill>
              <a:latin typeface="Red Hat Text"/>
              <a:ea typeface="Red Hat Text"/>
              <a:cs typeface="Red Hat Text"/>
              <a:sym typeface="Red Hat Text"/>
            </a:endParaRPr>
          </a:p>
        </p:txBody>
      </p:sp>
      <p:sp>
        <p:nvSpPr>
          <p:cNvPr id="75" name="Google Shape;75;p7"/>
          <p:cNvSpPr txBox="1"/>
          <p:nvPr/>
        </p:nvSpPr>
        <p:spPr>
          <a:xfrm>
            <a:off x="5903450"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youtube.com/user/RedHatVideos</a:t>
            </a:r>
            <a:endParaRPr sz="1200">
              <a:solidFill>
                <a:schemeClr val="dk1"/>
              </a:solidFill>
              <a:latin typeface="Red Hat Text"/>
              <a:ea typeface="Red Hat Text"/>
              <a:cs typeface="Red Hat Text"/>
              <a:sym typeface="Red Hat Text"/>
            </a:endParaRPr>
          </a:p>
        </p:txBody>
      </p:sp>
      <p:sp>
        <p:nvSpPr>
          <p:cNvPr id="76" name="Google Shape;76;p7"/>
          <p:cNvSpPr txBox="1"/>
          <p:nvPr/>
        </p:nvSpPr>
        <p:spPr>
          <a:xfrm>
            <a:off x="8815525"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facebook.com/redhatinc</a:t>
            </a:r>
            <a:endParaRPr sz="1200">
              <a:solidFill>
                <a:schemeClr val="dk1"/>
              </a:solidFill>
              <a:latin typeface="Red Hat Text"/>
              <a:ea typeface="Red Hat Text"/>
              <a:cs typeface="Red Hat Text"/>
              <a:sym typeface="Red Hat Text"/>
            </a:endParaRPr>
          </a:p>
        </p:txBody>
      </p:sp>
      <p:sp>
        <p:nvSpPr>
          <p:cNvPr id="77" name="Google Shape;77;p7"/>
          <p:cNvSpPr txBox="1"/>
          <p:nvPr/>
        </p:nvSpPr>
        <p:spPr>
          <a:xfrm>
            <a:off x="8815525"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twitter.com/RedHat</a:t>
            </a:r>
            <a:endParaRPr sz="1200">
              <a:solidFill>
                <a:schemeClr val="dk1"/>
              </a:solidFill>
              <a:latin typeface="Red Hat Text"/>
              <a:ea typeface="Red Hat Text"/>
              <a:cs typeface="Red Hat Text"/>
              <a:sym typeface="Red Hat Text"/>
            </a:endParaRPr>
          </a:p>
        </p:txBody>
      </p:sp>
      <p:pic>
        <p:nvPicPr>
          <p:cNvPr id="78" name="Google Shape;78;p7"/>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79" name="Google Shape;79;p7"/>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80" name="Google Shape;80;p7"/>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81" name="Google Shape;81;p7"/>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
        <p:nvSpPr>
          <p:cNvPr id="82" name="Google Shape;82;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85" name="Google Shape;85;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6" name="Google Shape;86;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7" name="Google Shape;87;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88" name="Google Shape;88;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89" name="Google Shape;89;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90" name="Google Shape;90;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93" name="Google Shape;93;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94" name="Google Shape;94;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96" name="Google Shape;96;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97" name="Google Shape;97;p9"/>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98" name="Google Shape;98;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01" name="Google Shape;101;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02" name="Google Shape;102;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3" name="Google Shape;103;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04" name="Google Shape;104;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5" name="Google Shape;105;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06" name="Google Shape;106;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07" name="Google Shape;107;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gist.github.com/komish/7ad6360ebe917a90bfe8d4ecfe31fd53#file-etcd-crd-full-yaml-L5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hyperlink" Target="https://gist.github.com/komish/7ad6360ebe917a90bfe8d4ecfe31fd53#file-crd-from-scratch-template-ya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hyperlink" Target="https://gist.github.com/komish/7ad6360ebe917a90bfe8d4ecfe31fd53#file-crd-from-scratch-template-ya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hyperlink" Target="https://gist.github.com/komish/7ad6360ebe917a90bfe8d4ecfe31fd53#file-crd-from-scratch-template-yaml" TargetMode="Externa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hyperlink" Target="https://gist.github.com/komish/7ad6360ebe917a90bfe8d4ecfe31fd53#file-custom-app-generated-crd-ya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Extending the Kubernetes API</a:t>
            </a:r>
            <a:endParaRPr/>
          </a:p>
        </p:txBody>
      </p:sp>
      <p:sp>
        <p:nvSpPr>
          <p:cNvPr id="705" name="Google Shape;705;p42"/>
          <p:cNvSpPr txBox="1"/>
          <p:nvPr>
            <p:ph type="title"/>
          </p:nvPr>
        </p:nvSpPr>
        <p:spPr>
          <a:xfrm>
            <a:off x="2083875" y="1743625"/>
            <a:ext cx="89853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Operator-Framework Workshop</a:t>
            </a:r>
            <a:endParaRPr/>
          </a:p>
        </p:txBody>
      </p:sp>
      <p:sp>
        <p:nvSpPr>
          <p:cNvPr id="706" name="Google Shape;706;p4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p:txBody>
      </p:sp>
      <p:sp>
        <p:nvSpPr>
          <p:cNvPr id="707" name="Google Shape;707;p4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p:txBody>
      </p:sp>
      <p:pic>
        <p:nvPicPr>
          <p:cNvPr id="708" name="Google Shape;708;p42"/>
          <p:cNvPicPr preferRelativeResize="0"/>
          <p:nvPr/>
        </p:nvPicPr>
        <p:blipFill>
          <a:blip r:embed="rId3">
            <a:alphaModFix/>
          </a:blip>
          <a:stretch>
            <a:fillRect/>
          </a:stretch>
        </p:blipFill>
        <p:spPr>
          <a:xfrm>
            <a:off x="1602712" y="817947"/>
            <a:ext cx="2095501" cy="751532"/>
          </a:xfrm>
          <a:prstGeom prst="rect">
            <a:avLst/>
          </a:prstGeom>
          <a:noFill/>
          <a:ln>
            <a:noFill/>
          </a:ln>
        </p:spPr>
      </p:pic>
      <p:sp>
        <p:nvSpPr>
          <p:cNvPr id="709" name="Google Shape;709;p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the Kubernetes API</a:t>
            </a:r>
            <a:endParaRPr/>
          </a:p>
        </p:txBody>
      </p:sp>
      <p:sp>
        <p:nvSpPr>
          <p:cNvPr id="820" name="Google Shape;820;p51"/>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a:t>What’s the Specification?</a:t>
            </a:r>
            <a:endParaRPr/>
          </a:p>
          <a:p>
            <a:pPr indent="0" lvl="0" marL="0" rtl="0" algn="ctr">
              <a:lnSpc>
                <a:spcPct val="140000"/>
              </a:lnSpc>
              <a:spcBef>
                <a:spcPts val="0"/>
              </a:spcBef>
              <a:spcAft>
                <a:spcPts val="0"/>
              </a:spcAft>
              <a:buClr>
                <a:schemeClr val="dk1"/>
              </a:buClr>
              <a:buSzPts val="1100"/>
              <a:buFont typeface="Arial"/>
              <a:buNone/>
            </a:pPr>
            <a:r>
              <a:t/>
            </a:r>
            <a:endParaRPr/>
          </a:p>
          <a:p>
            <a:pPr indent="0" lvl="0" marL="0" rtl="0" algn="ctr">
              <a:spcBef>
                <a:spcPts val="500"/>
              </a:spcBef>
              <a:spcAft>
                <a:spcPts val="0"/>
              </a:spcAft>
              <a:buNone/>
            </a:pPr>
            <a:r>
              <a:t/>
            </a:r>
            <a:endParaRPr/>
          </a:p>
        </p:txBody>
      </p:sp>
      <p:sp>
        <p:nvSpPr>
          <p:cNvPr id="821" name="Google Shape;821;p5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22" name="Google Shape;822;p5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23" name="Google Shape;823;p5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sz="2600">
              <a:solidFill>
                <a:schemeClr val="dk1"/>
              </a:solidFill>
              <a:latin typeface="Red Hat Display"/>
              <a:ea typeface="Red Hat Display"/>
              <a:cs typeface="Red Hat Display"/>
              <a:sym typeface="Red Hat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5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the Kubernetes API</a:t>
            </a:r>
            <a:endParaRPr/>
          </a:p>
        </p:txBody>
      </p:sp>
      <p:sp>
        <p:nvSpPr>
          <p:cNvPr id="829" name="Google Shape;829;p5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30" name="Google Shape;830;p5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31" name="Google Shape;831;p52"/>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Creating Kubernetes Objects</a:t>
            </a:r>
            <a:endParaRPr/>
          </a:p>
        </p:txBody>
      </p:sp>
      <p:sp>
        <p:nvSpPr>
          <p:cNvPr id="832" name="Google Shape;832;p52"/>
          <p:cNvSpPr txBox="1"/>
          <p:nvPr>
            <p:ph idx="4" type="body"/>
          </p:nvPr>
        </p:nvSpPr>
        <p:spPr>
          <a:xfrm>
            <a:off x="885050" y="1605377"/>
            <a:ext cx="4937700" cy="37272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800000"/>
                </a:solidFill>
                <a:latin typeface="Cousine"/>
                <a:ea typeface="Cousine"/>
                <a:cs typeface="Cousine"/>
                <a:sym typeface="Cousine"/>
              </a:rPr>
              <a:t>oc apply -f - &lt;&lt;EOF</a:t>
            </a:r>
            <a:endParaRPr b="1" sz="1200">
              <a:solidFill>
                <a:srgbClr val="800000"/>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rgbClr val="800000"/>
                </a:solidFill>
                <a:latin typeface="Cousine"/>
                <a:ea typeface="Cousine"/>
                <a:cs typeface="Cousine"/>
                <a:sym typeface="Cousine"/>
              </a:rPr>
              <a:t>apiVersion</a:t>
            </a:r>
            <a:r>
              <a:rPr lang="en" sz="1200">
                <a:solidFill>
                  <a:schemeClr val="dk1"/>
                </a:solidFill>
                <a:latin typeface="Cousine"/>
                <a:ea typeface="Cousine"/>
                <a:cs typeface="Cousine"/>
                <a:sym typeface="Cousine"/>
              </a:rPr>
              <a:t>: </a:t>
            </a:r>
            <a:r>
              <a:rPr lang="en" sz="1200">
                <a:solidFill>
                  <a:srgbClr val="0000FF"/>
                </a:solidFill>
                <a:latin typeface="Cousine"/>
                <a:ea typeface="Cousine"/>
                <a:cs typeface="Cousine"/>
                <a:sym typeface="Cousine"/>
              </a:rPr>
              <a:t>v1</a:t>
            </a:r>
            <a:endParaRPr sz="1200">
              <a:solidFill>
                <a:srgbClr val="0000FF"/>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rgbClr val="800000"/>
                </a:solidFill>
                <a:latin typeface="Cousine"/>
                <a:ea typeface="Cousine"/>
                <a:cs typeface="Cousine"/>
                <a:sym typeface="Cousine"/>
              </a:rPr>
              <a:t>kind</a:t>
            </a:r>
            <a:r>
              <a:rPr lang="en" sz="1200">
                <a:solidFill>
                  <a:schemeClr val="dk1"/>
                </a:solidFill>
                <a:latin typeface="Cousine"/>
                <a:ea typeface="Cousine"/>
                <a:cs typeface="Cousine"/>
                <a:sym typeface="Cousine"/>
              </a:rPr>
              <a:t>: </a:t>
            </a:r>
            <a:r>
              <a:rPr lang="en" sz="1200">
                <a:solidFill>
                  <a:srgbClr val="0000FF"/>
                </a:solidFill>
                <a:latin typeface="Cousine"/>
                <a:ea typeface="Cousine"/>
                <a:cs typeface="Cousine"/>
                <a:sym typeface="Cousine"/>
              </a:rPr>
              <a:t>Pod</a:t>
            </a:r>
            <a:endParaRPr sz="1200">
              <a:solidFill>
                <a:srgbClr val="0000FF"/>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rgbClr val="800000"/>
                </a:solidFill>
                <a:latin typeface="Cousine"/>
                <a:ea typeface="Cousine"/>
                <a:cs typeface="Cousine"/>
                <a:sym typeface="Cousine"/>
              </a:rPr>
              <a:t>metadata</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800000"/>
                </a:solidFill>
                <a:latin typeface="Cousine"/>
                <a:ea typeface="Cousine"/>
                <a:cs typeface="Cousine"/>
                <a:sym typeface="Cousine"/>
              </a:rPr>
              <a:t>name</a:t>
            </a:r>
            <a:r>
              <a:rPr lang="en" sz="1200">
                <a:solidFill>
                  <a:schemeClr val="dk1"/>
                </a:solidFill>
                <a:latin typeface="Cousine"/>
                <a:ea typeface="Cousine"/>
                <a:cs typeface="Cousine"/>
                <a:sym typeface="Cousine"/>
              </a:rPr>
              <a:t>: </a:t>
            </a:r>
            <a:r>
              <a:rPr lang="en" sz="1200">
                <a:solidFill>
                  <a:srgbClr val="0000FF"/>
                </a:solidFill>
                <a:latin typeface="Cousine"/>
                <a:ea typeface="Cousine"/>
                <a:cs typeface="Cousine"/>
                <a:sym typeface="Cousine"/>
              </a:rPr>
              <a:t>nginx-pod</a:t>
            </a:r>
            <a:endParaRPr sz="1200">
              <a:solidFill>
                <a:srgbClr val="0000FF"/>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rgbClr val="800000"/>
                </a:solidFill>
                <a:latin typeface="Cousine"/>
                <a:ea typeface="Cousine"/>
                <a:cs typeface="Cousine"/>
                <a:sym typeface="Cousine"/>
              </a:rPr>
              <a:t>spec</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800000"/>
                </a:solidFill>
                <a:latin typeface="Cousine"/>
                <a:ea typeface="Cousine"/>
                <a:cs typeface="Cousine"/>
                <a:sym typeface="Cousine"/>
              </a:rPr>
              <a:t>containers</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 </a:t>
            </a:r>
            <a:r>
              <a:rPr lang="en" sz="1200">
                <a:solidFill>
                  <a:srgbClr val="800000"/>
                </a:solidFill>
                <a:latin typeface="Cousine"/>
                <a:ea typeface="Cousine"/>
                <a:cs typeface="Cousine"/>
                <a:sym typeface="Cousine"/>
              </a:rPr>
              <a:t>name</a:t>
            </a:r>
            <a:r>
              <a:rPr lang="en" sz="1200">
                <a:solidFill>
                  <a:schemeClr val="dk1"/>
                </a:solidFill>
                <a:latin typeface="Cousine"/>
                <a:ea typeface="Cousine"/>
                <a:cs typeface="Cousine"/>
                <a:sym typeface="Cousine"/>
              </a:rPr>
              <a:t>: </a:t>
            </a:r>
            <a:r>
              <a:rPr lang="en" sz="1200">
                <a:solidFill>
                  <a:srgbClr val="0000FF"/>
                </a:solidFill>
                <a:latin typeface="Cousine"/>
                <a:ea typeface="Cousine"/>
                <a:cs typeface="Cousine"/>
                <a:sym typeface="Cousine"/>
              </a:rPr>
              <a:t>nginx</a:t>
            </a:r>
            <a:endParaRPr sz="1200">
              <a:solidFill>
                <a:srgbClr val="0000FF"/>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800000"/>
                </a:solidFill>
                <a:latin typeface="Cousine"/>
                <a:ea typeface="Cousine"/>
                <a:cs typeface="Cousine"/>
                <a:sym typeface="Cousine"/>
              </a:rPr>
              <a:t>image</a:t>
            </a:r>
            <a:r>
              <a:rPr lang="en" sz="1200">
                <a:solidFill>
                  <a:schemeClr val="dk1"/>
                </a:solidFill>
                <a:latin typeface="Cousine"/>
                <a:ea typeface="Cousine"/>
                <a:cs typeface="Cousine"/>
                <a:sym typeface="Cousine"/>
              </a:rPr>
              <a:t>: </a:t>
            </a:r>
            <a:r>
              <a:rPr lang="en" sz="1200">
                <a:solidFill>
                  <a:srgbClr val="0000FF"/>
                </a:solidFill>
                <a:latin typeface="Cousine"/>
                <a:ea typeface="Cousine"/>
                <a:cs typeface="Cousine"/>
                <a:sym typeface="Cousine"/>
              </a:rPr>
              <a:t>nginx:latest</a:t>
            </a:r>
            <a:endParaRPr sz="1200">
              <a:solidFill>
                <a:srgbClr val="0000FF"/>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800000"/>
                </a:solidFill>
                <a:latin typeface="Cousine"/>
                <a:ea typeface="Cousine"/>
                <a:cs typeface="Cousine"/>
                <a:sym typeface="Cousine"/>
              </a:rPr>
              <a:t>ports</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 </a:t>
            </a:r>
            <a:r>
              <a:rPr lang="en" sz="1200">
                <a:solidFill>
                  <a:srgbClr val="800000"/>
                </a:solidFill>
                <a:latin typeface="Cousine"/>
                <a:ea typeface="Cousine"/>
                <a:cs typeface="Cousine"/>
                <a:sym typeface="Cousine"/>
              </a:rPr>
              <a:t>containerPort</a:t>
            </a:r>
            <a:r>
              <a:rPr lang="en" sz="1200">
                <a:solidFill>
                  <a:schemeClr val="dk1"/>
                </a:solidFill>
                <a:latin typeface="Cousine"/>
                <a:ea typeface="Cousine"/>
                <a:cs typeface="Cousine"/>
                <a:sym typeface="Cousine"/>
              </a:rPr>
              <a:t>: </a:t>
            </a:r>
            <a:r>
              <a:rPr lang="en" sz="1200">
                <a:solidFill>
                  <a:srgbClr val="098658"/>
                </a:solidFill>
                <a:latin typeface="Cousine"/>
                <a:ea typeface="Cousine"/>
                <a:cs typeface="Cousine"/>
                <a:sym typeface="Cousine"/>
              </a:rPr>
              <a:t>80</a:t>
            </a:r>
            <a:endParaRPr sz="1200">
              <a:solidFill>
                <a:srgbClr val="098658"/>
              </a:solidFill>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00">
                <a:solidFill>
                  <a:srgbClr val="098658"/>
                </a:solidFill>
                <a:latin typeface="Cousine"/>
                <a:ea typeface="Cousine"/>
                <a:cs typeface="Cousine"/>
                <a:sym typeface="Cousine"/>
              </a:rPr>
              <a:t>EOF</a:t>
            </a:r>
            <a:endParaRPr sz="1200">
              <a:solidFill>
                <a:srgbClr val="098658"/>
              </a:solidFill>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usine"/>
              <a:ea typeface="Cousine"/>
              <a:cs typeface="Cousine"/>
              <a:sym typeface="Cousine"/>
            </a:endParaRPr>
          </a:p>
          <a:p>
            <a:pPr indent="0" lvl="0" marL="0" rtl="0" algn="l">
              <a:spcBef>
                <a:spcPts val="1000"/>
              </a:spcBef>
              <a:spcAft>
                <a:spcPts val="1000"/>
              </a:spcAft>
              <a:buNone/>
            </a:pPr>
            <a:r>
              <a:t/>
            </a:r>
            <a:endParaRPr sz="1200">
              <a:solidFill>
                <a:srgbClr val="800000"/>
              </a:solidFill>
              <a:latin typeface="Cousine"/>
              <a:ea typeface="Cousine"/>
              <a:cs typeface="Cousine"/>
              <a:sym typeface="Cousine"/>
            </a:endParaRPr>
          </a:p>
        </p:txBody>
      </p:sp>
      <p:sp>
        <p:nvSpPr>
          <p:cNvPr id="833" name="Google Shape;833;p52"/>
          <p:cNvSpPr txBox="1"/>
          <p:nvPr>
            <p:ph idx="5" type="body"/>
          </p:nvPr>
        </p:nvSpPr>
        <p:spPr>
          <a:xfrm>
            <a:off x="5505050" y="1605375"/>
            <a:ext cx="5802000" cy="37272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curl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--request POST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--url http:</a:t>
            </a:r>
            <a:r>
              <a:rPr lang="en" sz="1200">
                <a:solidFill>
                  <a:srgbClr val="008000"/>
                </a:solidFill>
                <a:latin typeface="Cousine"/>
                <a:ea typeface="Cousine"/>
                <a:cs typeface="Cousine"/>
                <a:sym typeface="Cousine"/>
              </a:rPr>
              <a:t>//localhost:8080/api/v1/namespaces/default/pods \</a:t>
            </a:r>
            <a:endParaRPr sz="1200">
              <a:solidFill>
                <a:srgbClr val="008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--header 'content-type: application/json'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--data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"apiVersion"</a:t>
            </a:r>
            <a:r>
              <a:rPr lang="en" sz="1200">
                <a:solidFill>
                  <a:schemeClr val="dk1"/>
                </a:solidFill>
                <a:latin typeface="Cousine"/>
                <a:ea typeface="Cousine"/>
                <a:cs typeface="Cousine"/>
                <a:sym typeface="Cousine"/>
              </a:rPr>
              <a:t>:</a:t>
            </a:r>
            <a:r>
              <a:rPr lang="en" sz="1200">
                <a:solidFill>
                  <a:srgbClr val="A31515"/>
                </a:solidFill>
                <a:latin typeface="Cousine"/>
                <a:ea typeface="Cousine"/>
                <a:cs typeface="Cousine"/>
                <a:sym typeface="Cousine"/>
              </a:rPr>
              <a:t>"v1"</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"kind"</a:t>
            </a:r>
            <a:r>
              <a:rPr lang="en" sz="1200">
                <a:solidFill>
                  <a:schemeClr val="dk1"/>
                </a:solidFill>
                <a:latin typeface="Cousine"/>
                <a:ea typeface="Cousine"/>
                <a:cs typeface="Cousine"/>
                <a:sym typeface="Cousine"/>
              </a:rPr>
              <a:t>:</a:t>
            </a:r>
            <a:r>
              <a:rPr lang="en" sz="1200">
                <a:solidFill>
                  <a:srgbClr val="A31515"/>
                </a:solidFill>
                <a:latin typeface="Cousine"/>
                <a:ea typeface="Cousine"/>
                <a:cs typeface="Cousine"/>
                <a:sym typeface="Cousine"/>
              </a:rPr>
              <a:t>"Pod"</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"metadata"</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"name"</a:t>
            </a:r>
            <a:r>
              <a:rPr lang="en" sz="1200">
                <a:solidFill>
                  <a:schemeClr val="dk1"/>
                </a:solidFill>
                <a:latin typeface="Cousine"/>
                <a:ea typeface="Cousine"/>
                <a:cs typeface="Cousine"/>
                <a:sym typeface="Cousine"/>
              </a:rPr>
              <a:t>:</a:t>
            </a:r>
            <a:r>
              <a:rPr lang="en" sz="1200">
                <a:solidFill>
                  <a:srgbClr val="A31515"/>
                </a:solidFill>
                <a:latin typeface="Cousine"/>
                <a:ea typeface="Cousine"/>
                <a:cs typeface="Cousine"/>
                <a:sym typeface="Cousine"/>
              </a:rPr>
              <a:t>"nginx-pod"</a:t>
            </a:r>
            <a:endParaRPr sz="1200">
              <a:solidFill>
                <a:srgbClr val="A31515"/>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"spec"</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"containers"</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"name"</a:t>
            </a:r>
            <a:r>
              <a:rPr lang="en" sz="1200">
                <a:solidFill>
                  <a:schemeClr val="dk1"/>
                </a:solidFill>
                <a:latin typeface="Cousine"/>
                <a:ea typeface="Cousine"/>
                <a:cs typeface="Cousine"/>
                <a:sym typeface="Cousine"/>
              </a:rPr>
              <a:t>:</a:t>
            </a:r>
            <a:r>
              <a:rPr lang="en" sz="1200">
                <a:solidFill>
                  <a:srgbClr val="A31515"/>
                </a:solidFill>
                <a:latin typeface="Cousine"/>
                <a:ea typeface="Cousine"/>
                <a:cs typeface="Cousine"/>
                <a:sym typeface="Cousine"/>
              </a:rPr>
              <a:t>"nginx"</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"image"</a:t>
            </a:r>
            <a:r>
              <a:rPr lang="en" sz="1200">
                <a:solidFill>
                  <a:schemeClr val="dk1"/>
                </a:solidFill>
                <a:latin typeface="Cousine"/>
                <a:ea typeface="Cousine"/>
                <a:cs typeface="Cousine"/>
                <a:sym typeface="Cousine"/>
              </a:rPr>
              <a:t>:</a:t>
            </a:r>
            <a:r>
              <a:rPr lang="en" sz="1200">
                <a:solidFill>
                  <a:srgbClr val="A31515"/>
                </a:solidFill>
                <a:latin typeface="Cousine"/>
                <a:ea typeface="Cousine"/>
                <a:cs typeface="Cousine"/>
                <a:sym typeface="Cousine"/>
              </a:rPr>
              <a:t>"nginx:latest"</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"ports"</a:t>
            </a:r>
            <a:r>
              <a:rPr lang="en" sz="1200">
                <a:solidFill>
                  <a:schemeClr val="dk1"/>
                </a:solidFill>
                <a:latin typeface="Cousine"/>
                <a:ea typeface="Cousine"/>
                <a:cs typeface="Cousine"/>
                <a:sym typeface="Cousine"/>
              </a:rPr>
              <a:t>:[</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r>
              <a:rPr lang="en" sz="1200">
                <a:solidFill>
                  <a:srgbClr val="0451A5"/>
                </a:solidFill>
                <a:latin typeface="Cousine"/>
                <a:ea typeface="Cousine"/>
                <a:cs typeface="Cousine"/>
                <a:sym typeface="Cousine"/>
              </a:rPr>
              <a:t>"containerPort"</a:t>
            </a:r>
            <a:r>
              <a:rPr lang="en" sz="1200">
                <a:solidFill>
                  <a:schemeClr val="dk1"/>
                </a:solidFill>
                <a:latin typeface="Cousine"/>
                <a:ea typeface="Cousine"/>
                <a:cs typeface="Cousine"/>
                <a:sym typeface="Cousine"/>
              </a:rPr>
              <a:t>: </a:t>
            </a:r>
            <a:r>
              <a:rPr lang="en" sz="1200">
                <a:solidFill>
                  <a:srgbClr val="098658"/>
                </a:solidFill>
                <a:latin typeface="Cousine"/>
                <a:ea typeface="Cousine"/>
                <a:cs typeface="Cousine"/>
                <a:sym typeface="Cousine"/>
              </a:rPr>
              <a:t>80</a:t>
            </a:r>
            <a:endParaRPr sz="1200">
              <a:solidFill>
                <a:srgbClr val="098658"/>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ousine"/>
                <a:ea typeface="Cousine"/>
                <a:cs typeface="Cousine"/>
                <a:sym typeface="Cousine"/>
              </a:rPr>
              <a:t>   }</a:t>
            </a:r>
            <a:endParaRPr sz="12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latin typeface="Cousine"/>
                <a:ea typeface="Cousine"/>
                <a:cs typeface="Cousine"/>
                <a:sym typeface="Cousine"/>
              </a:rPr>
              <a:t>}'</a:t>
            </a:r>
            <a:endParaRPr sz="1200">
              <a:latin typeface="Cousine"/>
              <a:ea typeface="Cousine"/>
              <a:cs typeface="Cousine"/>
              <a:sym typeface="Cousi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5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the Kubernetes API</a:t>
            </a:r>
            <a:endParaRPr/>
          </a:p>
        </p:txBody>
      </p:sp>
      <p:sp>
        <p:nvSpPr>
          <p:cNvPr id="839" name="Google Shape;839;p53"/>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What’s the Specification?</a:t>
            </a:r>
            <a:endParaRPr/>
          </a:p>
          <a:p>
            <a:pPr indent="0" lvl="0" marL="0" rtl="0" algn="ctr">
              <a:lnSpc>
                <a:spcPct val="140000"/>
              </a:lnSpc>
              <a:spcBef>
                <a:spcPts val="0"/>
              </a:spcBef>
              <a:spcAft>
                <a:spcPts val="0"/>
              </a:spcAft>
              <a:buNone/>
            </a:pPr>
            <a:r>
              <a:t/>
            </a:r>
            <a:endParaRPr/>
          </a:p>
          <a:p>
            <a:pPr indent="0" lvl="0" marL="0" rtl="0" algn="ctr">
              <a:spcBef>
                <a:spcPts val="500"/>
              </a:spcBef>
              <a:spcAft>
                <a:spcPts val="0"/>
              </a:spcAft>
              <a:buNone/>
            </a:pPr>
            <a:r>
              <a:t/>
            </a:r>
            <a:endParaRPr/>
          </a:p>
        </p:txBody>
      </p:sp>
      <p:sp>
        <p:nvSpPr>
          <p:cNvPr id="840" name="Google Shape;840;p5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41" name="Google Shape;841;p5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42" name="Google Shape;842;p53"/>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As an end user</a:t>
            </a:r>
            <a:endParaRPr/>
          </a:p>
          <a:p>
            <a:pPr indent="-304800" lvl="1" marL="914400" rtl="0" algn="l">
              <a:spcBef>
                <a:spcPts val="0"/>
              </a:spcBef>
              <a:spcAft>
                <a:spcPts val="0"/>
              </a:spcAft>
              <a:buSzPts val="1200"/>
              <a:buChar char="○"/>
            </a:pPr>
            <a:r>
              <a:rPr lang="en"/>
              <a:t>Desired configuration of the resource I want. Ex:</a:t>
            </a:r>
            <a:endParaRPr/>
          </a:p>
          <a:p>
            <a:pPr indent="-304800" lvl="2" marL="1371600" rtl="0" algn="l">
              <a:spcBef>
                <a:spcPts val="0"/>
              </a:spcBef>
              <a:spcAft>
                <a:spcPts val="0"/>
              </a:spcAft>
              <a:buSzPts val="1200"/>
              <a:buChar char="■"/>
            </a:pPr>
            <a:r>
              <a:rPr lang="en"/>
              <a:t>What container image do I want to run?</a:t>
            </a:r>
            <a:endParaRPr/>
          </a:p>
          <a:p>
            <a:pPr indent="-304800" lvl="2" marL="1371600" rtl="0" algn="l">
              <a:spcBef>
                <a:spcPts val="0"/>
              </a:spcBef>
              <a:spcAft>
                <a:spcPts val="0"/>
              </a:spcAft>
              <a:buSzPts val="1200"/>
              <a:buChar char="■"/>
            </a:pPr>
            <a:r>
              <a:rPr lang="en"/>
              <a:t>What ports should be exposed on the network?</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As an operator developer</a:t>
            </a:r>
            <a:endParaRPr/>
          </a:p>
          <a:p>
            <a:pPr indent="-304800" lvl="1" marL="914400" rtl="0" algn="l">
              <a:spcBef>
                <a:spcPts val="0"/>
              </a:spcBef>
              <a:spcAft>
                <a:spcPts val="0"/>
              </a:spcAft>
              <a:buSzPts val="1200"/>
              <a:buChar char="○"/>
            </a:pPr>
            <a:r>
              <a:rPr lang="en"/>
              <a:t>Configuration that changes how my application is deployed.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5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the Kubernetes API</a:t>
            </a:r>
            <a:endParaRPr/>
          </a:p>
        </p:txBody>
      </p:sp>
      <p:sp>
        <p:nvSpPr>
          <p:cNvPr id="848" name="Google Shape;848;p5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49" name="Google Shape;849;p54"/>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 https://kubernetes.io/docs/concepts/extend-kubernetes/api-extension/custom-resources/#custom-resources</a:t>
            </a:r>
            <a:endParaRPr/>
          </a:p>
        </p:txBody>
      </p:sp>
      <p:sp>
        <p:nvSpPr>
          <p:cNvPr id="850" name="Google Shape;850;p54"/>
          <p:cNvSpPr txBox="1"/>
          <p:nvPr>
            <p:ph type="title"/>
          </p:nvPr>
        </p:nvSpPr>
        <p:spPr>
          <a:xfrm>
            <a:off x="4465550" y="1455375"/>
            <a:ext cx="6724800" cy="32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Defining: What is a Kubernetes Resource?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 resource is an endpoint in the Kubernetes API that stores a collection of API objects of a certain kind; for example, the built-in pods resource contains a collection of Pod objects.</a:t>
            </a:r>
            <a:endParaRPr/>
          </a:p>
        </p:txBody>
      </p:sp>
      <p:sp>
        <p:nvSpPr>
          <p:cNvPr id="851" name="Google Shape;851;p54"/>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Through the use of the </a:t>
            </a:r>
            <a:r>
              <a:rPr lang="en"/>
              <a:t>CustomResourceDefinition</a:t>
            </a:r>
            <a:r>
              <a:rPr lang="en"/>
              <a:t> resource, we can define our own resources that can then be used by end-users.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5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57" name="Google Shape;857;p5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858" name="Google Shape;858;p55"/>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Working with Custom Resource Definitions</a:t>
            </a:r>
            <a:endParaRPr/>
          </a:p>
        </p:txBody>
      </p:sp>
      <p:sp>
        <p:nvSpPr>
          <p:cNvPr id="859" name="Google Shape;859;p55"/>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Anatomy of a CRD</a:t>
            </a:r>
            <a:endParaRPr/>
          </a:p>
          <a:p>
            <a:pPr indent="-330200" lvl="0" marL="457200" rtl="0" algn="l">
              <a:spcBef>
                <a:spcPts val="0"/>
              </a:spcBef>
              <a:spcAft>
                <a:spcPts val="0"/>
              </a:spcAft>
              <a:buSzPts val="1600"/>
              <a:buChar char="●"/>
            </a:pPr>
            <a:r>
              <a:rPr lang="en"/>
              <a:t>Generating CRDs</a:t>
            </a:r>
            <a:endParaRPr/>
          </a:p>
          <a:p>
            <a:pPr indent="-330200" lvl="0" marL="457200" rtl="0" algn="l">
              <a:spcBef>
                <a:spcPts val="0"/>
              </a:spcBef>
              <a:spcAft>
                <a:spcPts val="0"/>
              </a:spcAft>
              <a:buSzPts val="1600"/>
              <a:buChar char="●"/>
            </a:pPr>
            <a:r>
              <a:rPr lang="en"/>
              <a:t>CRD Validation</a:t>
            </a:r>
            <a:endParaRPr/>
          </a:p>
          <a:p>
            <a:pPr indent="-330200" lvl="0" marL="457200" rtl="0" algn="l">
              <a:spcBef>
                <a:spcPts val="0"/>
              </a:spcBef>
              <a:spcAft>
                <a:spcPts val="0"/>
              </a:spcAft>
              <a:buSzPts val="1600"/>
              <a:buChar char="●"/>
            </a:pPr>
            <a:r>
              <a:rPr lang="en"/>
              <a:t>CRD Versioning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5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Working with Custom Resource Definitions</a:t>
            </a:r>
            <a:endParaRPr/>
          </a:p>
        </p:txBody>
      </p:sp>
      <p:sp>
        <p:nvSpPr>
          <p:cNvPr id="865" name="Google Shape;865;p5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6" name="Google Shape;866;p5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 Anatomy of a Custom Resource Definition</a:t>
            </a:r>
            <a:endParaRPr/>
          </a:p>
        </p:txBody>
      </p:sp>
      <p:sp>
        <p:nvSpPr>
          <p:cNvPr id="867" name="Google Shape;867;p5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68" name="Google Shape;868;p5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5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solidFill>
                  <a:schemeClr val="accent1"/>
                </a:solidFill>
              </a:rPr>
              <a:t>Working with Custom Resource Definitions</a:t>
            </a:r>
            <a:endParaRPr/>
          </a:p>
        </p:txBody>
      </p:sp>
      <p:sp>
        <p:nvSpPr>
          <p:cNvPr id="874" name="Google Shape;874;p57"/>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Object Metadata</a:t>
            </a:r>
            <a:endParaRPr/>
          </a:p>
          <a:p>
            <a:pPr indent="-330200" lvl="0" marL="457200" rtl="0" algn="l">
              <a:spcBef>
                <a:spcPts val="2000"/>
              </a:spcBef>
              <a:spcAft>
                <a:spcPts val="0"/>
              </a:spcAft>
              <a:buSzPts val="1600"/>
              <a:buChar char="●"/>
            </a:pPr>
            <a:r>
              <a:rPr lang="en"/>
              <a:t>Labels</a:t>
            </a:r>
            <a:endParaRPr/>
          </a:p>
          <a:p>
            <a:pPr indent="-330200" lvl="0" marL="457200" rtl="0" algn="l">
              <a:spcBef>
                <a:spcPts val="0"/>
              </a:spcBef>
              <a:spcAft>
                <a:spcPts val="0"/>
              </a:spcAft>
              <a:buSzPts val="1600"/>
              <a:buChar char="●"/>
            </a:pPr>
            <a:r>
              <a:rPr lang="en"/>
              <a:t>Annotations</a:t>
            </a:r>
            <a:endParaRPr/>
          </a:p>
          <a:p>
            <a:pPr indent="0" lvl="0" marL="0" rtl="0" algn="l">
              <a:spcBef>
                <a:spcPts val="2000"/>
              </a:spcBef>
              <a:spcAft>
                <a:spcPts val="2000"/>
              </a:spcAft>
              <a:buNone/>
            </a:pPr>
            <a:r>
              <a:t/>
            </a:r>
            <a:endParaRPr/>
          </a:p>
        </p:txBody>
      </p:sp>
      <p:sp>
        <p:nvSpPr>
          <p:cNvPr id="875" name="Google Shape;875;p5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876" name="Google Shape;876;p57"/>
          <p:cNvSpPr txBox="1"/>
          <p:nvPr>
            <p:ph type="title"/>
          </p:nvPr>
        </p:nvSpPr>
        <p:spPr>
          <a:xfrm>
            <a:off x="885050" y="871750"/>
            <a:ext cx="10422000" cy="132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Custom Resource Definitions are just Kubernetes Objects.</a:t>
            </a:r>
            <a:endParaRPr/>
          </a:p>
        </p:txBody>
      </p:sp>
      <p:sp>
        <p:nvSpPr>
          <p:cNvPr id="877" name="Google Shape;877;p57"/>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78" name="Google Shape;878;p57"/>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Spec</a:t>
            </a:r>
            <a:endParaRPr/>
          </a:p>
          <a:p>
            <a:pPr indent="-330200" lvl="0" marL="457200" rtl="0" algn="l">
              <a:spcBef>
                <a:spcPts val="2000"/>
              </a:spcBef>
              <a:spcAft>
                <a:spcPts val="0"/>
              </a:spcAft>
              <a:buSzPts val="1600"/>
              <a:buChar char="●"/>
            </a:pPr>
            <a:r>
              <a:rPr lang="en"/>
              <a:t>User provided desired state</a:t>
            </a:r>
            <a:endParaRPr/>
          </a:p>
        </p:txBody>
      </p:sp>
      <p:sp>
        <p:nvSpPr>
          <p:cNvPr id="879" name="Google Shape;879;p57"/>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Status</a:t>
            </a:r>
            <a:endParaRPr/>
          </a:p>
          <a:p>
            <a:pPr indent="-330200" lvl="0" marL="457200" rtl="0" algn="l">
              <a:spcBef>
                <a:spcPts val="2000"/>
              </a:spcBef>
              <a:spcAft>
                <a:spcPts val="0"/>
              </a:spcAft>
              <a:buSzPts val="1600"/>
              <a:buChar char="●"/>
            </a:pPr>
            <a:r>
              <a:rPr lang="en"/>
              <a:t>Controlled observed state of the world</a:t>
            </a:r>
            <a:endParaRPr/>
          </a:p>
        </p:txBody>
      </p:sp>
      <p:sp>
        <p:nvSpPr>
          <p:cNvPr id="880" name="Google Shape;880;p57"/>
          <p:cNvSpPr txBox="1"/>
          <p:nvPr>
            <p:ph idx="3" type="subTitle"/>
          </p:nvPr>
        </p:nvSpPr>
        <p:spPr>
          <a:xfrm>
            <a:off x="89835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Type Metadata</a:t>
            </a:r>
            <a:endParaRPr/>
          </a:p>
          <a:p>
            <a:pPr indent="-330200" lvl="0" marL="457200" rtl="0" algn="l">
              <a:spcBef>
                <a:spcPts val="2000"/>
              </a:spcBef>
              <a:spcAft>
                <a:spcPts val="0"/>
              </a:spcAft>
              <a:buSzPts val="1600"/>
              <a:buChar char="●"/>
            </a:pPr>
            <a:r>
              <a:rPr lang="en"/>
              <a:t>APIGroup</a:t>
            </a:r>
            <a:endParaRPr/>
          </a:p>
          <a:p>
            <a:pPr indent="-330200" lvl="0" marL="457200" rtl="0" algn="l">
              <a:spcBef>
                <a:spcPts val="0"/>
              </a:spcBef>
              <a:spcAft>
                <a:spcPts val="0"/>
              </a:spcAft>
              <a:buSzPts val="1600"/>
              <a:buChar char="●"/>
            </a:pPr>
            <a:r>
              <a:rPr lang="en"/>
              <a:t>Kind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5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Working with Custom Resource Definitions</a:t>
            </a:r>
            <a:endParaRPr/>
          </a:p>
        </p:txBody>
      </p:sp>
      <p:sp>
        <p:nvSpPr>
          <p:cNvPr id="886" name="Google Shape;886;p5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87" name="Google Shape;887;p58"/>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Type Metadata</a:t>
            </a:r>
            <a:endParaRPr/>
          </a:p>
        </p:txBody>
      </p:sp>
      <p:sp>
        <p:nvSpPr>
          <p:cNvPr id="888" name="Google Shape;888;p5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*Custom Resource Definition is a “cluster-scoped” resource, so no namespace value is required. Namespaced resources need additional information in the metadata.</a:t>
            </a:r>
            <a:endParaRPr/>
          </a:p>
        </p:txBody>
      </p:sp>
      <p:sp>
        <p:nvSpPr>
          <p:cNvPr id="889" name="Google Shape;889;p58"/>
          <p:cNvSpPr txBox="1"/>
          <p:nvPr>
            <p:ph idx="3" type="body"/>
          </p:nvPr>
        </p:nvSpPr>
        <p:spPr>
          <a:xfrm>
            <a:off x="1632675" y="2442325"/>
            <a:ext cx="2926800" cy="14835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1050">
                <a:solidFill>
                  <a:srgbClr val="800000"/>
                </a:solidFill>
                <a:highlight>
                  <a:srgbClr val="FFFFFF"/>
                </a:highlight>
                <a:latin typeface="Cousine"/>
                <a:ea typeface="Cousine"/>
                <a:cs typeface="Cousine"/>
                <a:sym typeface="Cousine"/>
              </a:rPr>
              <a:t>kind</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CustomResourceDefinition</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rgbClr val="800000"/>
                </a:solidFill>
                <a:highlight>
                  <a:srgbClr val="FFFFFF"/>
                </a:highlight>
                <a:latin typeface="Cousine"/>
                <a:ea typeface="Cousine"/>
                <a:cs typeface="Cousine"/>
                <a:sym typeface="Cousine"/>
              </a:rPr>
              <a:t>apiVersion</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apiextensions.k8s.io/v1</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rgbClr val="800000"/>
                </a:solidFill>
                <a:highlight>
                  <a:srgbClr val="FFFFFF"/>
                </a:highlight>
                <a:latin typeface="Cousine"/>
                <a:ea typeface="Cousine"/>
                <a:cs typeface="Cousine"/>
                <a:sym typeface="Cousine"/>
              </a:rPr>
              <a:t>metadata</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098658"/>
                </a:solidFill>
                <a:highlight>
                  <a:srgbClr val="FFFFFF"/>
                </a:highlight>
                <a:latin typeface="Cousine"/>
                <a:ea typeface="Cousine"/>
                <a:cs typeface="Cousine"/>
                <a:sym typeface="Cousine"/>
              </a:rPr>
              <a:t>...</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rgbClr val="800000"/>
                </a:solidFill>
                <a:highlight>
                  <a:srgbClr val="FFFFFF"/>
                </a:highlight>
                <a:latin typeface="Cousine"/>
                <a:ea typeface="Cousine"/>
                <a:cs typeface="Cousine"/>
                <a:sym typeface="Cousine"/>
              </a:rPr>
              <a:t>spec</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098658"/>
                </a:solidFill>
                <a:highlight>
                  <a:srgbClr val="FFFFFF"/>
                </a:highlight>
                <a:latin typeface="Cousine"/>
                <a:ea typeface="Cousine"/>
                <a:cs typeface="Cousine"/>
                <a:sym typeface="Cousine"/>
              </a:rPr>
              <a:t>...</a:t>
            </a:r>
            <a:endParaRPr sz="1050">
              <a:solidFill>
                <a:srgbClr val="098658"/>
              </a:solidFill>
              <a:highlight>
                <a:srgbClr val="FFFFFF"/>
              </a:highlight>
              <a:latin typeface="Cousine"/>
              <a:ea typeface="Cousine"/>
              <a:cs typeface="Cousine"/>
              <a:sym typeface="Cousine"/>
            </a:endParaRPr>
          </a:p>
          <a:p>
            <a:pPr indent="0" lvl="0" marL="0" rtl="0" algn="l">
              <a:lnSpc>
                <a:spcPct val="150000"/>
              </a:lnSpc>
              <a:spcBef>
                <a:spcPts val="1000"/>
              </a:spcBef>
              <a:spcAft>
                <a:spcPts val="1000"/>
              </a:spcAft>
              <a:buNone/>
            </a:pPr>
            <a:r>
              <a:t/>
            </a:r>
            <a:endParaRPr>
              <a:latin typeface="Cousine"/>
              <a:ea typeface="Cousine"/>
              <a:cs typeface="Cousine"/>
              <a:sym typeface="Cousine"/>
            </a:endParaRPr>
          </a:p>
        </p:txBody>
      </p:sp>
      <p:cxnSp>
        <p:nvCxnSpPr>
          <p:cNvPr id="890" name="Google Shape;890;p58"/>
          <p:cNvCxnSpPr/>
          <p:nvPr/>
        </p:nvCxnSpPr>
        <p:spPr>
          <a:xfrm rot="10800000">
            <a:off x="4559400" y="2658775"/>
            <a:ext cx="653100" cy="0"/>
          </a:xfrm>
          <a:prstGeom prst="straightConnector1">
            <a:avLst/>
          </a:prstGeom>
          <a:noFill/>
          <a:ln cap="flat" cmpd="sng" w="9525">
            <a:solidFill>
              <a:schemeClr val="dk2"/>
            </a:solidFill>
            <a:prstDash val="solid"/>
            <a:round/>
            <a:headEnd len="med" w="med" type="none"/>
            <a:tailEnd len="med" w="med" type="triangle"/>
          </a:ln>
        </p:spPr>
      </p:cxnSp>
      <p:sp>
        <p:nvSpPr>
          <p:cNvPr id="891" name="Google Shape;891;p58"/>
          <p:cNvSpPr/>
          <p:nvPr/>
        </p:nvSpPr>
        <p:spPr>
          <a:xfrm>
            <a:off x="1556075" y="2442325"/>
            <a:ext cx="2956500" cy="4386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8"/>
          <p:cNvSpPr txBox="1"/>
          <p:nvPr/>
        </p:nvSpPr>
        <p:spPr>
          <a:xfrm>
            <a:off x="5259325" y="2442325"/>
            <a:ext cx="5376600" cy="400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a:solidFill>
                  <a:schemeClr val="dk1"/>
                </a:solidFill>
                <a:latin typeface="Red Hat Text"/>
                <a:ea typeface="Red Hat Text"/>
                <a:cs typeface="Red Hat Text"/>
                <a:sym typeface="Red Hat Text"/>
              </a:rPr>
              <a:t>Everything we need to build our URI*</a:t>
            </a:r>
            <a:endParaRPr b="1">
              <a:solidFill>
                <a:schemeClr val="dk1"/>
              </a:solidFill>
              <a:latin typeface="Red Hat Text"/>
              <a:ea typeface="Red Hat Text"/>
              <a:cs typeface="Red Hat Text"/>
              <a:sym typeface="Red Hat Text"/>
            </a:endParaRPr>
          </a:p>
        </p:txBody>
      </p:sp>
      <p:sp>
        <p:nvSpPr>
          <p:cNvPr id="893" name="Google Shape;893;p58"/>
          <p:cNvSpPr txBox="1"/>
          <p:nvPr/>
        </p:nvSpPr>
        <p:spPr>
          <a:xfrm>
            <a:off x="5259325" y="2842525"/>
            <a:ext cx="5097900" cy="354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sz="1100">
                <a:solidFill>
                  <a:schemeClr val="dk1"/>
                </a:solidFill>
                <a:latin typeface="Cousine"/>
                <a:ea typeface="Cousine"/>
                <a:cs typeface="Cousine"/>
                <a:sym typeface="Cousine"/>
              </a:rPr>
              <a:t>/apis/</a:t>
            </a:r>
            <a:r>
              <a:rPr b="1" lang="en" sz="1100">
                <a:solidFill>
                  <a:schemeClr val="dk1"/>
                </a:solidFill>
                <a:highlight>
                  <a:srgbClr val="FFF2CC"/>
                </a:highlight>
                <a:latin typeface="Cousine"/>
                <a:ea typeface="Cousine"/>
                <a:cs typeface="Cousine"/>
                <a:sym typeface="Cousine"/>
              </a:rPr>
              <a:t>apiextensions.k8s.io</a:t>
            </a:r>
            <a:r>
              <a:rPr lang="en" sz="1100">
                <a:solidFill>
                  <a:schemeClr val="dk1"/>
                </a:solidFill>
                <a:latin typeface="Cousine"/>
                <a:ea typeface="Cousine"/>
                <a:cs typeface="Cousine"/>
                <a:sym typeface="Cousine"/>
              </a:rPr>
              <a:t>/</a:t>
            </a:r>
            <a:r>
              <a:rPr b="1" lang="en" sz="1100">
                <a:solidFill>
                  <a:schemeClr val="dk1"/>
                </a:solidFill>
                <a:highlight>
                  <a:srgbClr val="FFF2CC"/>
                </a:highlight>
                <a:latin typeface="Cousine"/>
                <a:ea typeface="Cousine"/>
                <a:cs typeface="Cousine"/>
                <a:sym typeface="Cousine"/>
              </a:rPr>
              <a:t>v1</a:t>
            </a:r>
            <a:r>
              <a:rPr lang="en" sz="1100">
                <a:solidFill>
                  <a:schemeClr val="dk1"/>
                </a:solidFill>
                <a:latin typeface="Cousine"/>
                <a:ea typeface="Cousine"/>
                <a:cs typeface="Cousine"/>
                <a:sym typeface="Cousine"/>
              </a:rPr>
              <a:t>/</a:t>
            </a:r>
            <a:r>
              <a:rPr lang="en" sz="1100">
                <a:solidFill>
                  <a:schemeClr val="dk1"/>
                </a:solidFill>
                <a:highlight>
                  <a:srgbClr val="FFF2CC"/>
                </a:highlight>
                <a:latin typeface="Cousine"/>
                <a:ea typeface="Cousine"/>
                <a:cs typeface="Cousine"/>
                <a:sym typeface="Cousine"/>
              </a:rPr>
              <a:t>customresourcedefinitions</a:t>
            </a:r>
            <a:endParaRPr sz="1100">
              <a:solidFill>
                <a:schemeClr val="dk1"/>
              </a:solidFill>
              <a:highlight>
                <a:srgbClr val="FFF2CC"/>
              </a:highlight>
              <a:latin typeface="Cousine"/>
              <a:ea typeface="Cousine"/>
              <a:cs typeface="Cousine"/>
              <a:sym typeface="Cousi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9"/>
          <p:cNvSpPr/>
          <p:nvPr/>
        </p:nvSpPr>
        <p:spPr>
          <a:xfrm>
            <a:off x="379050" y="2215425"/>
            <a:ext cx="4268700" cy="26253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00" name="Google Shape;900;p5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01" name="Google Shape;901;p59"/>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Object Metadata</a:t>
            </a:r>
            <a:endParaRPr/>
          </a:p>
        </p:txBody>
      </p:sp>
      <p:sp>
        <p:nvSpPr>
          <p:cNvPr id="902" name="Google Shape;902;p5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03" name="Google Shape;903;p59"/>
          <p:cNvSpPr txBox="1"/>
          <p:nvPr>
            <p:ph idx="3" type="body"/>
          </p:nvPr>
        </p:nvSpPr>
        <p:spPr>
          <a:xfrm>
            <a:off x="894900" y="1766400"/>
            <a:ext cx="4388700" cy="33252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1050">
                <a:solidFill>
                  <a:srgbClr val="800000"/>
                </a:solidFill>
                <a:highlight>
                  <a:srgbClr val="FFFFFF"/>
                </a:highlight>
                <a:latin typeface="Cousine"/>
                <a:ea typeface="Cousine"/>
                <a:cs typeface="Cousine"/>
                <a:sym typeface="Cousine"/>
              </a:rPr>
              <a:t>kind</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CustomResourceDefinition</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rgbClr val="800000"/>
                </a:solidFill>
                <a:highlight>
                  <a:srgbClr val="FFFFFF"/>
                </a:highlight>
                <a:latin typeface="Cousine"/>
                <a:ea typeface="Cousine"/>
                <a:cs typeface="Cousine"/>
                <a:sym typeface="Cousine"/>
              </a:rPr>
              <a:t>apiVersion</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apiextensions.k8s.io/v1</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rgbClr val="800000"/>
                </a:solidFill>
                <a:highlight>
                  <a:srgbClr val="FFFFFF"/>
                </a:highlight>
                <a:latin typeface="Cousine"/>
                <a:ea typeface="Cousine"/>
                <a:cs typeface="Cousine"/>
                <a:sym typeface="Cousine"/>
              </a:rPr>
              <a:t>metadata</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098658"/>
                </a:solidFill>
                <a:highlight>
                  <a:srgbClr val="FFFFFF"/>
                </a:highlight>
                <a:latin typeface="Cousine"/>
                <a:ea typeface="Cousine"/>
                <a:cs typeface="Cousine"/>
                <a:sym typeface="Cousine"/>
              </a:rPr>
              <a:t>...</a:t>
            </a:r>
            <a:endParaRPr sz="10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name</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etcds.operator.openshift.io</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uid</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b8029967-d7c4-4ead-a44b-a9ed99232277</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resourceVersion</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'62981825'</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generation</a:t>
            </a:r>
            <a:r>
              <a:rPr lang="en" sz="1050">
                <a:solidFill>
                  <a:schemeClr val="dk1"/>
                </a:solidFill>
                <a:highlight>
                  <a:srgbClr val="FFFFFF"/>
                </a:highlight>
                <a:latin typeface="Cousine"/>
                <a:ea typeface="Cousine"/>
                <a:cs typeface="Cousine"/>
                <a:sym typeface="Cousine"/>
              </a:rPr>
              <a:t>: </a:t>
            </a:r>
            <a:r>
              <a:rPr lang="en" sz="1050">
                <a:solidFill>
                  <a:srgbClr val="098658"/>
                </a:solidFill>
                <a:highlight>
                  <a:srgbClr val="FFFFFF"/>
                </a:highlight>
                <a:latin typeface="Cousine"/>
                <a:ea typeface="Cousine"/>
                <a:cs typeface="Cousine"/>
                <a:sym typeface="Cousine"/>
              </a:rPr>
              <a:t>1</a:t>
            </a:r>
            <a:endParaRPr sz="10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creationTimestamp</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'2020-12-07T18:34:39Z'</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annotations</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098658"/>
                </a:solidFill>
                <a:highlight>
                  <a:srgbClr val="FFFFFF"/>
                </a:highlight>
                <a:latin typeface="Cousine"/>
                <a:ea typeface="Cousine"/>
                <a:cs typeface="Cousine"/>
                <a:sym typeface="Cousine"/>
              </a:rPr>
              <a:t>...</a:t>
            </a:r>
            <a:endParaRPr sz="10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labels</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098658"/>
                </a:solidFill>
                <a:highlight>
                  <a:srgbClr val="FFFFFF"/>
                </a:highlight>
                <a:latin typeface="Cousine"/>
                <a:ea typeface="Cousine"/>
                <a:cs typeface="Cousine"/>
                <a:sym typeface="Cousine"/>
              </a:rPr>
              <a:t>...</a:t>
            </a:r>
            <a:endParaRPr sz="10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rgbClr val="800000"/>
                </a:solidFill>
                <a:highlight>
                  <a:srgbClr val="FFFFFF"/>
                </a:highlight>
                <a:latin typeface="Cousine"/>
                <a:ea typeface="Cousine"/>
                <a:cs typeface="Cousine"/>
                <a:sym typeface="Cousine"/>
              </a:rPr>
              <a:t>spec</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098658"/>
                </a:solidFill>
                <a:highlight>
                  <a:srgbClr val="FFFFFF"/>
                </a:highlight>
                <a:latin typeface="Cousine"/>
                <a:ea typeface="Cousine"/>
                <a:cs typeface="Cousine"/>
                <a:sym typeface="Cousine"/>
              </a:rPr>
              <a:t>...</a:t>
            </a:r>
            <a:endParaRPr sz="1050">
              <a:solidFill>
                <a:srgbClr val="098658"/>
              </a:solidFill>
              <a:highlight>
                <a:srgbClr val="FFFFFF"/>
              </a:highlight>
              <a:latin typeface="Cousine"/>
              <a:ea typeface="Cousine"/>
              <a:cs typeface="Cousine"/>
              <a:sym typeface="Cousine"/>
            </a:endParaRPr>
          </a:p>
          <a:p>
            <a:pPr indent="0" lvl="0" marL="0" rtl="0" algn="l">
              <a:lnSpc>
                <a:spcPct val="150000"/>
              </a:lnSpc>
              <a:spcBef>
                <a:spcPts val="1000"/>
              </a:spcBef>
              <a:spcAft>
                <a:spcPts val="1000"/>
              </a:spcAft>
              <a:buNone/>
            </a:pPr>
            <a:r>
              <a:t/>
            </a:r>
            <a:endParaRPr sz="1050">
              <a:latin typeface="Cousine"/>
              <a:ea typeface="Cousine"/>
              <a:cs typeface="Cousine"/>
              <a:sym typeface="Cousine"/>
            </a:endParaRPr>
          </a:p>
        </p:txBody>
      </p:sp>
      <p:cxnSp>
        <p:nvCxnSpPr>
          <p:cNvPr id="904" name="Google Shape;904;p59"/>
          <p:cNvCxnSpPr/>
          <p:nvPr/>
        </p:nvCxnSpPr>
        <p:spPr>
          <a:xfrm rot="10800000">
            <a:off x="4690638" y="3528075"/>
            <a:ext cx="653100" cy="0"/>
          </a:xfrm>
          <a:prstGeom prst="straightConnector1">
            <a:avLst/>
          </a:prstGeom>
          <a:noFill/>
          <a:ln cap="flat" cmpd="sng" w="9525">
            <a:solidFill>
              <a:schemeClr val="dk2"/>
            </a:solidFill>
            <a:prstDash val="solid"/>
            <a:round/>
            <a:headEnd len="med" w="med" type="none"/>
            <a:tailEnd len="med" w="med" type="triangle"/>
          </a:ln>
        </p:spPr>
      </p:cxnSp>
      <p:sp>
        <p:nvSpPr>
          <p:cNvPr id="905" name="Google Shape;905;p59"/>
          <p:cNvSpPr txBox="1"/>
          <p:nvPr/>
        </p:nvSpPr>
        <p:spPr>
          <a:xfrm>
            <a:off x="5386650" y="3327975"/>
            <a:ext cx="5772600" cy="400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a:solidFill>
                  <a:schemeClr val="dk1"/>
                </a:solidFill>
                <a:latin typeface="Red Hat Text"/>
                <a:ea typeface="Red Hat Text"/>
                <a:cs typeface="Red Hat Text"/>
                <a:sym typeface="Red Hat Text"/>
              </a:rPr>
              <a:t>Additional metadata specific to </a:t>
            </a:r>
            <a:r>
              <a:rPr b="1" lang="en">
                <a:solidFill>
                  <a:schemeClr val="dk1"/>
                </a:solidFill>
                <a:latin typeface="Red Hat Text"/>
                <a:ea typeface="Red Hat Text"/>
                <a:cs typeface="Red Hat Text"/>
                <a:sym typeface="Red Hat Text"/>
              </a:rPr>
              <a:t>this</a:t>
            </a:r>
            <a:r>
              <a:rPr lang="en">
                <a:solidFill>
                  <a:schemeClr val="dk1"/>
                </a:solidFill>
                <a:latin typeface="Red Hat Text"/>
                <a:ea typeface="Red Hat Text"/>
                <a:cs typeface="Red Hat Text"/>
                <a:sym typeface="Red Hat Text"/>
              </a:rPr>
              <a:t> instance of the </a:t>
            </a:r>
            <a:r>
              <a:rPr lang="en">
                <a:solidFill>
                  <a:schemeClr val="dk1"/>
                </a:solidFill>
                <a:latin typeface="Red Hat Text"/>
                <a:ea typeface="Red Hat Text"/>
                <a:cs typeface="Red Hat Text"/>
                <a:sym typeface="Red Hat Text"/>
              </a:rPr>
              <a:t>given resource.</a:t>
            </a:r>
            <a:endParaRPr b="1">
              <a:solidFill>
                <a:schemeClr val="dk1"/>
              </a:solidFill>
              <a:latin typeface="Red Hat Text"/>
              <a:ea typeface="Red Hat Text"/>
              <a:cs typeface="Red Hat Text"/>
              <a:sym typeface="Red Hat Text"/>
            </a:endParaRPr>
          </a:p>
        </p:txBody>
      </p:sp>
      <p:sp>
        <p:nvSpPr>
          <p:cNvPr id="906" name="Google Shape;906;p59"/>
          <p:cNvSpPr txBox="1"/>
          <p:nvPr/>
        </p:nvSpPr>
        <p:spPr>
          <a:xfrm>
            <a:off x="4776000" y="3863300"/>
            <a:ext cx="7416000" cy="354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sz="1100">
                <a:solidFill>
                  <a:schemeClr val="dk1"/>
                </a:solidFill>
                <a:latin typeface="Cousine"/>
                <a:ea typeface="Cousine"/>
                <a:cs typeface="Cousine"/>
                <a:sym typeface="Cousine"/>
              </a:rPr>
              <a:t>/apis/</a:t>
            </a:r>
            <a:r>
              <a:rPr b="1" lang="en" sz="1100">
                <a:solidFill>
                  <a:schemeClr val="dk1"/>
                </a:solidFill>
                <a:latin typeface="Cousine"/>
                <a:ea typeface="Cousine"/>
                <a:cs typeface="Cousine"/>
                <a:sym typeface="Cousine"/>
              </a:rPr>
              <a:t>apiextensions.k8s.io</a:t>
            </a:r>
            <a:r>
              <a:rPr lang="en" sz="1100">
                <a:solidFill>
                  <a:schemeClr val="dk1"/>
                </a:solidFill>
                <a:latin typeface="Cousine"/>
                <a:ea typeface="Cousine"/>
                <a:cs typeface="Cousine"/>
                <a:sym typeface="Cousine"/>
              </a:rPr>
              <a:t>/</a:t>
            </a:r>
            <a:r>
              <a:rPr b="1" lang="en" sz="1100">
                <a:solidFill>
                  <a:schemeClr val="dk1"/>
                </a:solidFill>
                <a:latin typeface="Cousine"/>
                <a:ea typeface="Cousine"/>
                <a:cs typeface="Cousine"/>
                <a:sym typeface="Cousine"/>
              </a:rPr>
              <a:t>v1</a:t>
            </a:r>
            <a:r>
              <a:rPr lang="en" sz="1100">
                <a:solidFill>
                  <a:schemeClr val="dk1"/>
                </a:solidFill>
                <a:latin typeface="Cousine"/>
                <a:ea typeface="Cousine"/>
                <a:cs typeface="Cousine"/>
                <a:sym typeface="Cousine"/>
              </a:rPr>
              <a:t>/customresourcedefinitions/</a:t>
            </a:r>
            <a:r>
              <a:rPr lang="en" sz="1100">
                <a:solidFill>
                  <a:schemeClr val="dk1"/>
                </a:solidFill>
                <a:highlight>
                  <a:srgbClr val="FFF2CC"/>
                </a:highlight>
                <a:latin typeface="Cousine"/>
                <a:ea typeface="Cousine"/>
                <a:cs typeface="Cousine"/>
                <a:sym typeface="Cousine"/>
              </a:rPr>
              <a:t>etcds.operator.openshift.io</a:t>
            </a:r>
            <a:endParaRPr sz="1100">
              <a:solidFill>
                <a:schemeClr val="dk1"/>
              </a:solidFill>
              <a:highlight>
                <a:srgbClr val="FFF2CC"/>
              </a:highlight>
              <a:latin typeface="Cousine"/>
              <a:ea typeface="Cousine"/>
              <a:cs typeface="Cousine"/>
              <a:sym typeface="Cousi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60"/>
          <p:cNvSpPr/>
          <p:nvPr/>
        </p:nvSpPr>
        <p:spPr>
          <a:xfrm>
            <a:off x="658975" y="2422900"/>
            <a:ext cx="2746800" cy="32805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13" name="Google Shape;913;p6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14" name="Google Shape;914;p60"/>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Spec</a:t>
            </a:r>
            <a:endParaRPr/>
          </a:p>
        </p:txBody>
      </p:sp>
      <p:sp>
        <p:nvSpPr>
          <p:cNvPr id="915" name="Google Shape;915;p6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16" name="Google Shape;916;p60"/>
          <p:cNvSpPr txBox="1"/>
          <p:nvPr>
            <p:ph idx="3" type="body"/>
          </p:nvPr>
        </p:nvSpPr>
        <p:spPr>
          <a:xfrm>
            <a:off x="1106675" y="1669600"/>
            <a:ext cx="2561400" cy="3783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850">
                <a:solidFill>
                  <a:srgbClr val="800000"/>
                </a:solidFill>
                <a:highlight>
                  <a:srgbClr val="FFFFFF"/>
                </a:highlight>
                <a:latin typeface="Cousine"/>
                <a:ea typeface="Cousine"/>
                <a:cs typeface="Cousine"/>
                <a:sym typeface="Cousine"/>
              </a:rPr>
              <a:t>kind</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CustomResourceDefinition</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rgbClr val="800000"/>
                </a:solidFill>
                <a:highlight>
                  <a:srgbClr val="FFFFFF"/>
                </a:highlight>
                <a:latin typeface="Cousine"/>
                <a:ea typeface="Cousine"/>
                <a:cs typeface="Cousine"/>
                <a:sym typeface="Cousine"/>
              </a:rPr>
              <a:t>apiVersion</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apiextensions.k8s.io/v1</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rgbClr val="800000"/>
                </a:solidFill>
                <a:highlight>
                  <a:srgbClr val="FFFFFF"/>
                </a:highlight>
                <a:latin typeface="Cousine"/>
                <a:ea typeface="Cousine"/>
                <a:cs typeface="Cousine"/>
                <a:sym typeface="Cousine"/>
              </a:rPr>
              <a:t>metadata</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rgbClr val="098658"/>
                </a:solidFill>
                <a:highlight>
                  <a:srgbClr val="FFFFFF"/>
                </a:highlight>
                <a:latin typeface="Cousine"/>
                <a:ea typeface="Cousine"/>
                <a:cs typeface="Cousine"/>
                <a:sym typeface="Cousine"/>
              </a:rPr>
              <a:t>    ...</a:t>
            </a:r>
            <a:endParaRPr sz="8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rgbClr val="800000"/>
                </a:solidFill>
                <a:highlight>
                  <a:srgbClr val="FFFFFF"/>
                </a:highlight>
                <a:latin typeface="Cousine"/>
                <a:ea typeface="Cousine"/>
                <a:cs typeface="Cousine"/>
                <a:sym typeface="Cousine"/>
              </a:rPr>
              <a:t>spec</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group</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operator.openshift.io</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names</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plural</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etcds</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singular</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etcd</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kind</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Etcd</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listKind</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EtcdList</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categories</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 </a:t>
            </a:r>
            <a:r>
              <a:rPr lang="en" sz="850">
                <a:solidFill>
                  <a:srgbClr val="0000FF"/>
                </a:solidFill>
                <a:highlight>
                  <a:srgbClr val="FFFFFF"/>
                </a:highlight>
                <a:latin typeface="Cousine"/>
                <a:ea typeface="Cousine"/>
                <a:cs typeface="Cousine"/>
                <a:sym typeface="Cousine"/>
              </a:rPr>
              <a:t>coreoperators</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scope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Cluster</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versions</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 </a:t>
            </a:r>
            <a:r>
              <a:rPr lang="en" sz="850">
                <a:solidFill>
                  <a:srgbClr val="800000"/>
                </a:solidFill>
                <a:highlight>
                  <a:srgbClr val="FFFFFF"/>
                </a:highlight>
                <a:latin typeface="Cousine"/>
                <a:ea typeface="Cousine"/>
                <a:cs typeface="Cousine"/>
                <a:sym typeface="Cousine"/>
              </a:rPr>
              <a:t>name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v1</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served</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true</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storage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true</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schema</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openAPIV3Schema</a:t>
            </a:r>
            <a:r>
              <a:rPr lang="en" sz="850">
                <a:solidFill>
                  <a:schemeClr val="dk1"/>
                </a:solidFill>
                <a:highlight>
                  <a:srgbClr val="FFFFFF"/>
                </a:highlight>
                <a:latin typeface="Cousine"/>
                <a:ea typeface="Cousine"/>
                <a:cs typeface="Cousine"/>
                <a:sym typeface="Cousine"/>
              </a:rPr>
              <a:t>:</a:t>
            </a:r>
            <a:endParaRPr sz="8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rPr lang="en" sz="850">
                <a:solidFill>
                  <a:srgbClr val="098658"/>
                </a:solidFill>
                <a:highlight>
                  <a:srgbClr val="FFFFFF"/>
                </a:highlight>
                <a:latin typeface="Cousine"/>
                <a:ea typeface="Cousine"/>
                <a:cs typeface="Cousine"/>
                <a:sym typeface="Cousine"/>
              </a:rPr>
              <a:t>           ...</a:t>
            </a:r>
            <a:endParaRPr sz="850">
              <a:solidFill>
                <a:srgbClr val="098658"/>
              </a:solidFill>
              <a:highlight>
                <a:srgbClr val="FFFFFF"/>
              </a:highlight>
              <a:latin typeface="Cousine"/>
              <a:ea typeface="Cousine"/>
              <a:cs typeface="Cousine"/>
              <a:sym typeface="Cousine"/>
            </a:endParaRPr>
          </a:p>
        </p:txBody>
      </p:sp>
      <p:sp>
        <p:nvSpPr>
          <p:cNvPr id="917" name="Google Shape;917;p60"/>
          <p:cNvSpPr txBox="1"/>
          <p:nvPr/>
        </p:nvSpPr>
        <p:spPr>
          <a:xfrm>
            <a:off x="5765775" y="2517200"/>
            <a:ext cx="4799700" cy="354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sz="1100">
                <a:solidFill>
                  <a:schemeClr val="dk1"/>
                </a:solidFill>
                <a:latin typeface="Cousine"/>
                <a:ea typeface="Cousine"/>
                <a:cs typeface="Cousine"/>
                <a:sym typeface="Cousine"/>
              </a:rPr>
              <a:t>/apis/</a:t>
            </a:r>
            <a:r>
              <a:rPr b="1" lang="en" sz="1100">
                <a:solidFill>
                  <a:schemeClr val="dk1"/>
                </a:solidFill>
                <a:latin typeface="Cousine"/>
                <a:ea typeface="Cousine"/>
                <a:cs typeface="Cousine"/>
                <a:sym typeface="Cousine"/>
              </a:rPr>
              <a:t>operator.openshift.io</a:t>
            </a:r>
            <a:r>
              <a:rPr lang="en" sz="1100">
                <a:solidFill>
                  <a:schemeClr val="dk1"/>
                </a:solidFill>
                <a:latin typeface="Cousine"/>
                <a:ea typeface="Cousine"/>
                <a:cs typeface="Cousine"/>
                <a:sym typeface="Cousine"/>
              </a:rPr>
              <a:t>/&lt;VERSION&gt;/&lt;KIND&gt;</a:t>
            </a:r>
            <a:endParaRPr sz="1100">
              <a:solidFill>
                <a:schemeClr val="dk1"/>
              </a:solidFill>
              <a:latin typeface="Cousine"/>
              <a:ea typeface="Cousine"/>
              <a:cs typeface="Cousine"/>
              <a:sym typeface="Cousine"/>
            </a:endParaRPr>
          </a:p>
        </p:txBody>
      </p:sp>
      <p:sp>
        <p:nvSpPr>
          <p:cNvPr id="918" name="Google Shape;918;p60"/>
          <p:cNvSpPr txBox="1"/>
          <p:nvPr/>
        </p:nvSpPr>
        <p:spPr>
          <a:xfrm>
            <a:off x="4622700" y="1582125"/>
            <a:ext cx="6206700" cy="702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a:solidFill>
                  <a:schemeClr val="dk1"/>
                </a:solidFill>
                <a:latin typeface="Red Hat Text"/>
                <a:ea typeface="Red Hat Text"/>
                <a:cs typeface="Red Hat Text"/>
                <a:sym typeface="Red Hat Text"/>
              </a:rPr>
              <a:t>All of the information necessary for the Kubernetes APIServer to handle requests for your new resource.</a:t>
            </a:r>
            <a:endParaRPr b="1">
              <a:solidFill>
                <a:schemeClr val="dk1"/>
              </a:solidFill>
              <a:latin typeface="Red Hat Text"/>
              <a:ea typeface="Red Hat Text"/>
              <a:cs typeface="Red Hat Text"/>
              <a:sym typeface="Red Hat Text"/>
            </a:endParaRPr>
          </a:p>
        </p:txBody>
      </p:sp>
      <p:cxnSp>
        <p:nvCxnSpPr>
          <p:cNvPr id="919" name="Google Shape;919;p60"/>
          <p:cNvCxnSpPr/>
          <p:nvPr/>
        </p:nvCxnSpPr>
        <p:spPr>
          <a:xfrm rot="10800000">
            <a:off x="3032475" y="2694200"/>
            <a:ext cx="2733300" cy="0"/>
          </a:xfrm>
          <a:prstGeom prst="straightConnector1">
            <a:avLst/>
          </a:prstGeom>
          <a:noFill/>
          <a:ln cap="flat" cmpd="sng" w="9525">
            <a:solidFill>
              <a:srgbClr val="0000FF"/>
            </a:solidFill>
            <a:prstDash val="solid"/>
            <a:round/>
            <a:headEnd len="med" w="med" type="none"/>
            <a:tailEnd len="med" w="med" type="triangle"/>
          </a:ln>
        </p:spPr>
      </p:cxnSp>
      <p:cxnSp>
        <p:nvCxnSpPr>
          <p:cNvPr id="920" name="Google Shape;920;p60"/>
          <p:cNvCxnSpPr/>
          <p:nvPr/>
        </p:nvCxnSpPr>
        <p:spPr>
          <a:xfrm rot="10800000">
            <a:off x="2262575" y="3254100"/>
            <a:ext cx="3504900" cy="0"/>
          </a:xfrm>
          <a:prstGeom prst="straightConnector1">
            <a:avLst/>
          </a:prstGeom>
          <a:noFill/>
          <a:ln cap="flat" cmpd="sng" w="9525">
            <a:solidFill>
              <a:srgbClr val="0000FF"/>
            </a:solidFill>
            <a:prstDash val="solid"/>
            <a:round/>
            <a:headEnd len="med" w="med" type="none"/>
            <a:tailEnd len="med" w="med" type="triangle"/>
          </a:ln>
        </p:spPr>
      </p:cxnSp>
      <p:cxnSp>
        <p:nvCxnSpPr>
          <p:cNvPr id="921" name="Google Shape;921;p60"/>
          <p:cNvCxnSpPr/>
          <p:nvPr/>
        </p:nvCxnSpPr>
        <p:spPr>
          <a:xfrm rot="10800000">
            <a:off x="2001175" y="4584500"/>
            <a:ext cx="3801300" cy="0"/>
          </a:xfrm>
          <a:prstGeom prst="straightConnector1">
            <a:avLst/>
          </a:prstGeom>
          <a:noFill/>
          <a:ln cap="flat" cmpd="sng" w="9525">
            <a:solidFill>
              <a:srgbClr val="0000FF"/>
            </a:solidFill>
            <a:prstDash val="solid"/>
            <a:round/>
            <a:headEnd len="med" w="med" type="none"/>
            <a:tailEnd len="med" w="med" type="triangle"/>
          </a:ln>
        </p:spPr>
      </p:cxnSp>
      <p:sp>
        <p:nvSpPr>
          <p:cNvPr id="922" name="Google Shape;922;p60"/>
          <p:cNvSpPr txBox="1"/>
          <p:nvPr/>
        </p:nvSpPr>
        <p:spPr>
          <a:xfrm>
            <a:off x="5765775" y="3077100"/>
            <a:ext cx="4799700" cy="354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sz="1100">
                <a:solidFill>
                  <a:schemeClr val="dk1"/>
                </a:solidFill>
                <a:latin typeface="Cousine"/>
                <a:ea typeface="Cousine"/>
                <a:cs typeface="Cousine"/>
                <a:sym typeface="Cousine"/>
              </a:rPr>
              <a:t>/apis/operator.openshift.io/&lt;VERSION&gt;/etcd</a:t>
            </a:r>
            <a:endParaRPr sz="1100">
              <a:solidFill>
                <a:schemeClr val="dk1"/>
              </a:solidFill>
              <a:latin typeface="Cousine"/>
              <a:ea typeface="Cousine"/>
              <a:cs typeface="Cousine"/>
              <a:sym typeface="Cousine"/>
            </a:endParaRPr>
          </a:p>
        </p:txBody>
      </p:sp>
      <p:sp>
        <p:nvSpPr>
          <p:cNvPr id="923" name="Google Shape;923;p60"/>
          <p:cNvSpPr txBox="1"/>
          <p:nvPr/>
        </p:nvSpPr>
        <p:spPr>
          <a:xfrm>
            <a:off x="5802475" y="4407500"/>
            <a:ext cx="4799700" cy="354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sz="1100">
                <a:solidFill>
                  <a:schemeClr val="dk1"/>
                </a:solidFill>
                <a:latin typeface="Cousine"/>
                <a:ea typeface="Cousine"/>
                <a:cs typeface="Cousine"/>
                <a:sym typeface="Cousine"/>
              </a:rPr>
              <a:t>/apis/operator.openshift.io/v1/etcd</a:t>
            </a:r>
            <a:endParaRPr sz="1100">
              <a:solidFill>
                <a:schemeClr val="dk1"/>
              </a:solidFill>
              <a:latin typeface="Cousine"/>
              <a:ea typeface="Cousine"/>
              <a:cs typeface="Cousine"/>
              <a:sym typeface="Cousine"/>
            </a:endParaRPr>
          </a:p>
        </p:txBody>
      </p:sp>
      <p:sp>
        <p:nvSpPr>
          <p:cNvPr id="924" name="Google Shape;924;p60"/>
          <p:cNvSpPr txBox="1"/>
          <p:nvPr/>
        </p:nvSpPr>
        <p:spPr>
          <a:xfrm>
            <a:off x="5802475" y="4679500"/>
            <a:ext cx="25368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40000"/>
              </a:lnSpc>
              <a:spcBef>
                <a:spcPts val="1000"/>
              </a:spcBef>
              <a:spcAft>
                <a:spcPts val="0"/>
              </a:spcAft>
              <a:buSzPts val="1100"/>
              <a:buChar char="●"/>
            </a:pPr>
            <a:r>
              <a:rPr lang="en" sz="1100">
                <a:solidFill>
                  <a:schemeClr val="dk1"/>
                </a:solidFill>
                <a:latin typeface="Red Hat Text"/>
                <a:ea typeface="Red Hat Text"/>
                <a:cs typeface="Red Hat Text"/>
                <a:sym typeface="Red Hat Text"/>
              </a:rPr>
              <a:t>Notice that </a:t>
            </a:r>
            <a:r>
              <a:rPr lang="en" sz="1100">
                <a:solidFill>
                  <a:srgbClr val="800000"/>
                </a:solidFill>
                <a:latin typeface="Cousine"/>
                <a:ea typeface="Cousine"/>
                <a:cs typeface="Cousine"/>
                <a:sym typeface="Cousine"/>
              </a:rPr>
              <a:t>versions</a:t>
            </a:r>
            <a:r>
              <a:rPr lang="en" sz="1100">
                <a:solidFill>
                  <a:schemeClr val="dk1"/>
                </a:solidFill>
                <a:latin typeface="Red Hat Text"/>
                <a:ea typeface="Red Hat Text"/>
                <a:cs typeface="Red Hat Text"/>
                <a:sym typeface="Red Hat Text"/>
              </a:rPr>
              <a:t> is a </a:t>
            </a:r>
            <a:r>
              <a:rPr lang="en" sz="1100">
                <a:solidFill>
                  <a:schemeClr val="dk1"/>
                </a:solidFill>
                <a:latin typeface="Red Hat Text"/>
                <a:ea typeface="Red Hat Text"/>
                <a:cs typeface="Red Hat Text"/>
                <a:sym typeface="Red Hat Text"/>
              </a:rPr>
              <a:t>list!</a:t>
            </a:r>
            <a:endParaRPr b="1" sz="1100">
              <a:solidFill>
                <a:schemeClr val="dk1"/>
              </a:solidFill>
              <a:latin typeface="Red Hat Text"/>
              <a:ea typeface="Red Hat Text"/>
              <a:cs typeface="Red Hat Text"/>
              <a:sym typeface="Red Hat Text"/>
            </a:endParaRPr>
          </a:p>
        </p:txBody>
      </p:sp>
      <p:cxnSp>
        <p:nvCxnSpPr>
          <p:cNvPr id="925" name="Google Shape;925;p60"/>
          <p:cNvCxnSpPr/>
          <p:nvPr/>
        </p:nvCxnSpPr>
        <p:spPr>
          <a:xfrm rot="10800000">
            <a:off x="2584850" y="5377025"/>
            <a:ext cx="3211800" cy="0"/>
          </a:xfrm>
          <a:prstGeom prst="straightConnector1">
            <a:avLst/>
          </a:prstGeom>
          <a:noFill/>
          <a:ln cap="flat" cmpd="sng" w="9525">
            <a:solidFill>
              <a:srgbClr val="0000FF"/>
            </a:solidFill>
            <a:prstDash val="solid"/>
            <a:round/>
            <a:headEnd len="med" w="med" type="none"/>
            <a:tailEnd len="med" w="med" type="triangle"/>
          </a:ln>
        </p:spPr>
      </p:cxnSp>
      <p:sp>
        <p:nvSpPr>
          <p:cNvPr id="926" name="Google Shape;926;p60"/>
          <p:cNvSpPr txBox="1"/>
          <p:nvPr/>
        </p:nvSpPr>
        <p:spPr>
          <a:xfrm>
            <a:off x="5802475" y="5200025"/>
            <a:ext cx="4799700" cy="354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sz="1100">
                <a:solidFill>
                  <a:schemeClr val="dk1"/>
                </a:solidFill>
                <a:latin typeface="Red Hat Text"/>
                <a:ea typeface="Red Hat Text"/>
                <a:cs typeface="Red Hat Text"/>
                <a:sym typeface="Red Hat Text"/>
              </a:rPr>
              <a:t>We’ll talk about this soon!</a:t>
            </a:r>
            <a:endParaRPr sz="1100">
              <a:solidFill>
                <a:schemeClr val="dk1"/>
              </a:solidFill>
              <a:latin typeface="Red Hat Text"/>
              <a:ea typeface="Red Hat Text"/>
              <a:cs typeface="Red Hat Text"/>
              <a:sym typeface="Red Hat Tex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3"/>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rPr lang="en"/>
              <a:t>Resources</a:t>
            </a:r>
            <a:endParaRPr/>
          </a:p>
        </p:txBody>
      </p:sp>
      <p:sp>
        <p:nvSpPr>
          <p:cNvPr id="715" name="Google Shape;715;p43"/>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rPr lang="en"/>
              <a:t>Custom </a:t>
            </a:r>
            <a:br>
              <a:rPr lang="en"/>
            </a:br>
            <a:r>
              <a:rPr lang="en"/>
              <a:t>Resources</a:t>
            </a:r>
            <a:endParaRPr/>
          </a:p>
        </p:txBody>
      </p:sp>
      <p:sp>
        <p:nvSpPr>
          <p:cNvPr id="716" name="Google Shape;716;p4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17" name="Google Shape;717;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718" name="Google Shape;718;p43"/>
          <p:cNvSpPr txBox="1"/>
          <p:nvPr>
            <p:ph type="title"/>
          </p:nvPr>
        </p:nvSpPr>
        <p:spPr>
          <a:xfrm>
            <a:off x="885050" y="871750"/>
            <a:ext cx="10422000" cy="132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Extending The Kubernetes API</a:t>
            </a:r>
            <a:endParaRPr/>
          </a:p>
        </p:txBody>
      </p:sp>
      <p:sp>
        <p:nvSpPr>
          <p:cNvPr id="719" name="Google Shape;719;p4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20" name="Google Shape;720;p43"/>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rPr lang="en"/>
              <a:t>Custom</a:t>
            </a:r>
            <a:br>
              <a:rPr lang="en"/>
            </a:br>
            <a:r>
              <a:rPr lang="en"/>
              <a:t>Resource </a:t>
            </a:r>
            <a:br>
              <a:rPr lang="en"/>
            </a:br>
            <a:r>
              <a:rPr lang="en"/>
              <a:t>Definitions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61"/>
          <p:cNvSpPr/>
          <p:nvPr/>
        </p:nvSpPr>
        <p:spPr>
          <a:xfrm>
            <a:off x="349900" y="1807800"/>
            <a:ext cx="4272900" cy="40296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33" name="Google Shape;933;p6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34" name="Google Shape;934;p61"/>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Status</a:t>
            </a:r>
            <a:endParaRPr/>
          </a:p>
        </p:txBody>
      </p:sp>
      <p:sp>
        <p:nvSpPr>
          <p:cNvPr id="935" name="Google Shape;935;p6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36" name="Google Shape;936;p61"/>
          <p:cNvSpPr txBox="1"/>
          <p:nvPr>
            <p:ph idx="3" type="body"/>
          </p:nvPr>
        </p:nvSpPr>
        <p:spPr>
          <a:xfrm>
            <a:off x="1003050" y="1669600"/>
            <a:ext cx="5015100" cy="38706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850">
                <a:solidFill>
                  <a:srgbClr val="800000"/>
                </a:solidFill>
                <a:highlight>
                  <a:srgbClr val="FFFFFF"/>
                </a:highlight>
                <a:latin typeface="Cousine"/>
                <a:ea typeface="Cousine"/>
                <a:cs typeface="Cousine"/>
                <a:sym typeface="Cousine"/>
              </a:rPr>
              <a:t>...</a:t>
            </a:r>
            <a:endParaRPr sz="850">
              <a:solidFill>
                <a:srgbClr val="800000"/>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rgbClr val="800000"/>
                </a:solidFill>
                <a:highlight>
                  <a:srgbClr val="FFFFFF"/>
                </a:highlight>
                <a:latin typeface="Cousine"/>
                <a:ea typeface="Cousine"/>
                <a:cs typeface="Cousine"/>
                <a:sym typeface="Cousine"/>
              </a:rPr>
              <a:t>status</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conditions</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 </a:t>
            </a:r>
            <a:r>
              <a:rPr lang="en" sz="850">
                <a:solidFill>
                  <a:srgbClr val="800000"/>
                </a:solidFill>
                <a:highlight>
                  <a:srgbClr val="FFFFFF"/>
                </a:highlight>
                <a:latin typeface="Cousine"/>
                <a:ea typeface="Cousine"/>
                <a:cs typeface="Cousine"/>
                <a:sym typeface="Cousine"/>
              </a:rPr>
              <a:t>type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NamesAccepted</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status</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'True'</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lastTransitionTime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'2020-12-07T18:34:40Z'</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reason</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NoConflicts</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message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no conflicts found</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 </a:t>
            </a:r>
            <a:r>
              <a:rPr lang="en" sz="850">
                <a:solidFill>
                  <a:srgbClr val="800000"/>
                </a:solidFill>
                <a:highlight>
                  <a:srgbClr val="FFFFFF"/>
                </a:highlight>
                <a:latin typeface="Cousine"/>
                <a:ea typeface="Cousine"/>
                <a:cs typeface="Cousine"/>
                <a:sym typeface="Cousine"/>
              </a:rPr>
              <a:t>type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Established</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status</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'True'</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lastTransitionTime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'2020-12-07T18:34:40Z'</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reason</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InitialNamesAccepted</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message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the initial names have been accepted</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acceptedNames</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plural</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etcds</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singular</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etcd</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kind</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Etcd</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listKind</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EtcdList</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categories</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 </a:t>
            </a:r>
            <a:r>
              <a:rPr lang="en" sz="850">
                <a:solidFill>
                  <a:srgbClr val="0000FF"/>
                </a:solidFill>
                <a:highlight>
                  <a:srgbClr val="FFFFFF"/>
                </a:highlight>
                <a:latin typeface="Cousine"/>
                <a:ea typeface="Cousine"/>
                <a:cs typeface="Cousine"/>
                <a:sym typeface="Cousine"/>
              </a:rPr>
              <a:t>coreoperators</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storedVersions</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 </a:t>
            </a:r>
            <a:r>
              <a:rPr lang="en" sz="850">
                <a:solidFill>
                  <a:srgbClr val="0000FF"/>
                </a:solidFill>
                <a:highlight>
                  <a:srgbClr val="FFFFFF"/>
                </a:highlight>
                <a:latin typeface="Cousine"/>
                <a:ea typeface="Cousine"/>
                <a:cs typeface="Cousine"/>
                <a:sym typeface="Cousine"/>
              </a:rPr>
              <a:t>v1</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t/>
            </a:r>
            <a:endParaRPr sz="850">
              <a:solidFill>
                <a:srgbClr val="800000"/>
              </a:solidFill>
              <a:highlight>
                <a:srgbClr val="FFFFFF"/>
              </a:highlight>
              <a:latin typeface="Cousine"/>
              <a:ea typeface="Cousine"/>
              <a:cs typeface="Cousine"/>
              <a:sym typeface="Cousine"/>
            </a:endParaRPr>
          </a:p>
        </p:txBody>
      </p:sp>
      <p:sp>
        <p:nvSpPr>
          <p:cNvPr id="937" name="Google Shape;937;p61"/>
          <p:cNvSpPr txBox="1"/>
          <p:nvPr/>
        </p:nvSpPr>
        <p:spPr>
          <a:xfrm>
            <a:off x="4622800" y="3429000"/>
            <a:ext cx="6206700" cy="702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000"/>
              </a:spcBef>
              <a:spcAft>
                <a:spcPts val="1000"/>
              </a:spcAft>
              <a:buNone/>
            </a:pPr>
            <a:r>
              <a:rPr lang="en">
                <a:solidFill>
                  <a:schemeClr val="dk1"/>
                </a:solidFill>
                <a:latin typeface="Red Hat Text"/>
                <a:ea typeface="Red Hat Text"/>
                <a:cs typeface="Red Hat Text"/>
                <a:sym typeface="Red Hat Text"/>
              </a:rPr>
              <a:t>The </a:t>
            </a:r>
            <a:r>
              <a:rPr lang="en">
                <a:solidFill>
                  <a:schemeClr val="dk1"/>
                </a:solidFill>
                <a:latin typeface="Red Hat Text"/>
                <a:ea typeface="Red Hat Text"/>
                <a:cs typeface="Red Hat Text"/>
                <a:sym typeface="Red Hat Text"/>
              </a:rPr>
              <a:t>current status of this resource as determined by the Kubernetes controller responsible for this particular Kind (Custom Resource Definition)</a:t>
            </a:r>
            <a:endParaRPr b="1">
              <a:solidFill>
                <a:schemeClr val="dk1"/>
              </a:solidFill>
              <a:latin typeface="Red Hat Text"/>
              <a:ea typeface="Red Hat Text"/>
              <a:cs typeface="Red Hat Text"/>
              <a:sym typeface="Red Hat Tex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6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43" name="Google Shape;943;p6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44" name="Google Shape;944;p62"/>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Declarative Spec of a Custom Resource</a:t>
            </a:r>
            <a:endParaRPr/>
          </a:p>
        </p:txBody>
      </p:sp>
      <p:sp>
        <p:nvSpPr>
          <p:cNvPr id="945" name="Google Shape;945;p6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46" name="Google Shape;946;p6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6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52" name="Google Shape;952;p6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53" name="Google Shape;953;p63"/>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An Etcd Instance: Creating an instance</a:t>
            </a:r>
            <a:endParaRPr/>
          </a:p>
        </p:txBody>
      </p:sp>
      <p:sp>
        <p:nvSpPr>
          <p:cNvPr id="954" name="Google Shape;954;p6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55" name="Google Shape;955;p63"/>
          <p:cNvSpPr txBox="1"/>
          <p:nvPr>
            <p:ph idx="3" type="body"/>
          </p:nvPr>
        </p:nvSpPr>
        <p:spPr>
          <a:xfrm>
            <a:off x="4535400" y="1790850"/>
            <a:ext cx="3121200" cy="3276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050">
                <a:solidFill>
                  <a:srgbClr val="800000"/>
                </a:solidFill>
                <a:highlight>
                  <a:srgbClr val="FFFFFF"/>
                </a:highlight>
                <a:latin typeface="Cousine"/>
                <a:ea typeface="Cousine"/>
                <a:cs typeface="Cousine"/>
                <a:sym typeface="Cousine"/>
              </a:rPr>
              <a:t>apiVersion</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operator.openshift.io/v1</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rgbClr val="800000"/>
                </a:solidFill>
                <a:highlight>
                  <a:srgbClr val="FFFFFF"/>
                </a:highlight>
                <a:latin typeface="Cousine"/>
                <a:ea typeface="Cousine"/>
                <a:cs typeface="Cousine"/>
                <a:sym typeface="Cousine"/>
              </a:rPr>
              <a:t>kind</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Etcd</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rgbClr val="800000"/>
                </a:solidFill>
                <a:highlight>
                  <a:srgbClr val="FFFFFF"/>
                </a:highlight>
                <a:latin typeface="Cousine"/>
                <a:ea typeface="Cousine"/>
                <a:cs typeface="Cousine"/>
                <a:sym typeface="Cousine"/>
              </a:rPr>
              <a:t>metadata</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annotations</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sine"/>
                <a:ea typeface="Cousine"/>
                <a:cs typeface="Cousine"/>
                <a:sym typeface="Cousine"/>
              </a:rPr>
              <a:t>       </a:t>
            </a:r>
            <a:r>
              <a:rPr lang="en" sz="1050">
                <a:solidFill>
                  <a:srgbClr val="098658"/>
                </a:solidFill>
                <a:highlight>
                  <a:srgbClr val="FFFFFF"/>
                </a:highlight>
                <a:latin typeface="Cousine"/>
                <a:ea typeface="Cousine"/>
                <a:cs typeface="Cousine"/>
                <a:sym typeface="Cousine"/>
              </a:rPr>
              <a:t>...</a:t>
            </a:r>
            <a:endParaRPr sz="10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name</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cluster</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rgbClr val="800000"/>
                </a:solidFill>
                <a:highlight>
                  <a:srgbClr val="FFFFFF"/>
                </a:highlight>
                <a:latin typeface="Cousine"/>
                <a:ea typeface="Cousine"/>
                <a:cs typeface="Cousine"/>
                <a:sym typeface="Cousine"/>
              </a:rPr>
              <a:t>spec</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logLevel</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Normal</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managementState</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Managed</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operatorLogLevel</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Normal</a:t>
            </a:r>
            <a:endParaRPr sz="10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rgbClr val="800000"/>
                </a:solidFill>
                <a:highlight>
                  <a:srgbClr val="FFFFFF"/>
                </a:highlight>
                <a:latin typeface="Cousine"/>
                <a:ea typeface="Cousine"/>
                <a:cs typeface="Cousine"/>
                <a:sym typeface="Cousine"/>
              </a:rPr>
              <a:t>status</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conditions</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sine"/>
                <a:ea typeface="Cousine"/>
                <a:cs typeface="Cousine"/>
                <a:sym typeface="Cousine"/>
              </a:rPr>
              <a:t>       </a:t>
            </a:r>
            <a:r>
              <a:rPr lang="en" sz="1050">
                <a:solidFill>
                  <a:srgbClr val="098658"/>
                </a:solidFill>
                <a:highlight>
                  <a:srgbClr val="FFFFFF"/>
                </a:highlight>
                <a:latin typeface="Cousine"/>
                <a:ea typeface="Cousine"/>
                <a:cs typeface="Cousine"/>
                <a:sym typeface="Cousine"/>
              </a:rPr>
              <a:t>...</a:t>
            </a:r>
            <a:endParaRPr sz="10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t/>
            </a:r>
            <a:endParaRPr sz="850">
              <a:solidFill>
                <a:srgbClr val="800000"/>
              </a:solidFill>
              <a:highlight>
                <a:srgbClr val="FFFFFF"/>
              </a:highlight>
              <a:latin typeface="Cousine"/>
              <a:ea typeface="Cousine"/>
              <a:cs typeface="Cousine"/>
              <a:sym typeface="Cousin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6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61" name="Google Shape;961;p6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62" name="Google Shape;962;p64"/>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An Etcd Instance: What configuration can I declare?</a:t>
            </a:r>
            <a:endParaRPr/>
          </a:p>
        </p:txBody>
      </p:sp>
      <p:sp>
        <p:nvSpPr>
          <p:cNvPr id="963" name="Google Shape;963;p64"/>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Output of </a:t>
            </a:r>
            <a:r>
              <a:rPr lang="en">
                <a:latin typeface="Cousine"/>
                <a:ea typeface="Cousine"/>
                <a:cs typeface="Cousine"/>
                <a:sym typeface="Cousine"/>
              </a:rPr>
              <a:t>oc explain etc.spec </a:t>
            </a:r>
            <a:r>
              <a:rPr lang="en"/>
              <a:t>in a cluster with the etcd operator installed</a:t>
            </a:r>
            <a:endParaRPr/>
          </a:p>
        </p:txBody>
      </p:sp>
      <p:sp>
        <p:nvSpPr>
          <p:cNvPr id="964" name="Google Shape;964;p64"/>
          <p:cNvSpPr txBox="1"/>
          <p:nvPr>
            <p:ph idx="3" type="body"/>
          </p:nvPr>
        </p:nvSpPr>
        <p:spPr>
          <a:xfrm>
            <a:off x="586875" y="1563650"/>
            <a:ext cx="5148900" cy="4114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KIND:     Etcd</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VERSION:  operator.openshift.io/v1</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RESOURCE: spec &lt;Object&gt;</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DESCRIPTION:</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&lt;empty&gt;</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FIELDS:</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b="1" lang="en" sz="850">
                <a:solidFill>
                  <a:srgbClr val="800000"/>
                </a:solidFill>
                <a:latin typeface="Cousine"/>
                <a:ea typeface="Cousine"/>
                <a:cs typeface="Cousine"/>
                <a:sym typeface="Cousine"/>
              </a:rPr>
              <a:t>   failedRevisionLimit	&lt;integer&gt;</a:t>
            </a:r>
            <a:endParaRPr b="1"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failedRevisionLimit is the number of failed static pod installer revisions</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to keep on disk and in the api -1 = unlimited, 0 or unset = 5 (default)</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b="1" lang="en" sz="850">
                <a:solidFill>
                  <a:srgbClr val="800000"/>
                </a:solidFill>
                <a:latin typeface="Cousine"/>
                <a:ea typeface="Cousine"/>
                <a:cs typeface="Cousine"/>
                <a:sym typeface="Cousine"/>
              </a:rPr>
              <a:t>   forceRedeploymentReason	&lt;string&gt;</a:t>
            </a:r>
            <a:endParaRPr b="1"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forceRedeploymentReason can be used to force the redeployment of the</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operand by providing a unique string. This provides a mechanism to kick a</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previously failed deployment and provide a reason why you think it will</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work this time instead of failing again on the same config.</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b="1" lang="en" sz="850">
                <a:solidFill>
                  <a:srgbClr val="800000"/>
                </a:solidFill>
                <a:latin typeface="Cousine"/>
                <a:ea typeface="Cousine"/>
                <a:cs typeface="Cousine"/>
                <a:sym typeface="Cousine"/>
              </a:rPr>
              <a:t>   logLevel	&lt;string&gt;</a:t>
            </a:r>
            <a:endParaRPr b="1"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logLevel is an intent based logging for an overall component. It does not</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give fine grained control, but it is a simple way to manage coarse grained</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logging choices that operators have to interpret for their operands. Valid</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850">
                <a:solidFill>
                  <a:srgbClr val="800000"/>
                </a:solidFill>
                <a:latin typeface="Cousine"/>
                <a:ea typeface="Cousine"/>
                <a:cs typeface="Cousine"/>
                <a:sym typeface="Cousine"/>
              </a:rPr>
              <a:t>     values are: "Normal", "Debug", "Trace", "TraceAll". Defaults to "Normal".</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b="1" lang="en" sz="850">
                <a:solidFill>
                  <a:srgbClr val="800000"/>
                </a:solidFill>
                <a:latin typeface="Cousine"/>
                <a:ea typeface="Cousine"/>
                <a:cs typeface="Cousine"/>
                <a:sym typeface="Cousine"/>
              </a:rPr>
              <a:t>   managementState	&lt;string&gt;</a:t>
            </a:r>
            <a:endParaRPr b="1"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managementState indicates whether and how the operator should manage the</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component</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t/>
            </a:r>
            <a:endParaRPr sz="850">
              <a:solidFill>
                <a:srgbClr val="800000"/>
              </a:solidFill>
              <a:latin typeface="Cousine"/>
              <a:ea typeface="Cousine"/>
              <a:cs typeface="Cousine"/>
              <a:sym typeface="Cousine"/>
            </a:endParaRPr>
          </a:p>
          <a:p>
            <a:pPr indent="0" lvl="0" marL="0" rtl="0" algn="l">
              <a:lnSpc>
                <a:spcPct val="150000"/>
              </a:lnSpc>
              <a:spcBef>
                <a:spcPts val="0"/>
              </a:spcBef>
              <a:spcAft>
                <a:spcPts val="0"/>
              </a:spcAft>
              <a:buNone/>
            </a:pPr>
            <a:r>
              <a:t/>
            </a:r>
            <a:endParaRPr sz="850">
              <a:solidFill>
                <a:srgbClr val="800000"/>
              </a:solidFill>
              <a:latin typeface="Cousine"/>
              <a:ea typeface="Cousine"/>
              <a:cs typeface="Cousine"/>
              <a:sym typeface="Cousine"/>
            </a:endParaRPr>
          </a:p>
        </p:txBody>
      </p:sp>
      <p:sp>
        <p:nvSpPr>
          <p:cNvPr id="965" name="Google Shape;965;p64"/>
          <p:cNvSpPr txBox="1"/>
          <p:nvPr>
            <p:ph idx="3" type="body"/>
          </p:nvPr>
        </p:nvSpPr>
        <p:spPr>
          <a:xfrm>
            <a:off x="5854925" y="2397600"/>
            <a:ext cx="6407400" cy="4114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(continued)...</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b="1" lang="en" sz="850">
                <a:solidFill>
                  <a:srgbClr val="800000"/>
                </a:solidFill>
                <a:latin typeface="Cousine"/>
                <a:ea typeface="Cousine"/>
                <a:cs typeface="Cousine"/>
                <a:sym typeface="Cousine"/>
              </a:rPr>
              <a:t>   observedConfig	&lt;&gt;</a:t>
            </a:r>
            <a:endParaRPr b="1"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observedConfig holds a sparse config that controller has observed from the</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cluster state. It exists in spec because it is an input to the level for</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the operator</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b="1" lang="en" sz="850">
                <a:solidFill>
                  <a:srgbClr val="800000"/>
                </a:solidFill>
                <a:latin typeface="Cousine"/>
                <a:ea typeface="Cousine"/>
                <a:cs typeface="Cousine"/>
                <a:sym typeface="Cousine"/>
              </a:rPr>
              <a:t>   operatorLogLevel	&lt;string&gt;</a:t>
            </a:r>
            <a:endParaRPr b="1"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operatorLogLevel is an intent based logging for the operator itself. It</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does not give fine grained control, but it is a simple way to manage coarse</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grained logging choices that operators have to interpret for themselves.</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Valid values are: "Normal", "Debug", "Trace", "TraceAll". Defaults to</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"Normal".</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b="1" lang="en" sz="850">
                <a:solidFill>
                  <a:srgbClr val="800000"/>
                </a:solidFill>
                <a:latin typeface="Cousine"/>
                <a:ea typeface="Cousine"/>
                <a:cs typeface="Cousine"/>
                <a:sym typeface="Cousine"/>
              </a:rPr>
              <a:t>   succeededRevisionLimit	&lt;integer&gt;</a:t>
            </a:r>
            <a:endParaRPr b="1"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succeededRevisionLimit is the number of successful static pod installer</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revisions to keep on disk and in the api -1 = unlimited, 0 or unset = 5</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(default)</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b="1" lang="en" sz="850">
                <a:solidFill>
                  <a:srgbClr val="800000"/>
                </a:solidFill>
                <a:latin typeface="Cousine"/>
                <a:ea typeface="Cousine"/>
                <a:cs typeface="Cousine"/>
                <a:sym typeface="Cousine"/>
              </a:rPr>
              <a:t>   unsupportedConfigOverrides	&lt;&gt;</a:t>
            </a:r>
            <a:endParaRPr b="1"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unsupportedConfigOverrides holds a sparse config that will override any</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previously set options. It only needs to be the fields to override it will</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end up overlaying in the following order: 1. hardcoded defaults 2.</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rPr lang="en" sz="850">
                <a:solidFill>
                  <a:srgbClr val="800000"/>
                </a:solidFill>
                <a:latin typeface="Cousine"/>
                <a:ea typeface="Cousine"/>
                <a:cs typeface="Cousine"/>
                <a:sym typeface="Cousine"/>
              </a:rPr>
              <a:t>     observedConfig 3. unsupportedConfigOverrides</a:t>
            </a:r>
            <a:endParaRPr sz="850">
              <a:solidFill>
                <a:srgbClr val="800000"/>
              </a:solidFill>
              <a:latin typeface="Cousine"/>
              <a:ea typeface="Cousine"/>
              <a:cs typeface="Cousine"/>
              <a:sym typeface="Cousine"/>
            </a:endParaRPr>
          </a:p>
          <a:p>
            <a:pPr indent="0" lvl="0" marL="0" rtl="0" algn="l">
              <a:lnSpc>
                <a:spcPct val="100000"/>
              </a:lnSpc>
              <a:spcBef>
                <a:spcPts val="0"/>
              </a:spcBef>
              <a:spcAft>
                <a:spcPts val="0"/>
              </a:spcAft>
              <a:buNone/>
            </a:pPr>
            <a:r>
              <a:t/>
            </a:r>
            <a:endParaRPr sz="850">
              <a:solidFill>
                <a:srgbClr val="800000"/>
              </a:solidFill>
              <a:latin typeface="Cousine"/>
              <a:ea typeface="Cousine"/>
              <a:cs typeface="Cousine"/>
              <a:sym typeface="Cousin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6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71" name="Google Shape;971;p6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72" name="Google Shape;972;p6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How do we tell the APIServer how to handle these configurations?</a:t>
            </a:r>
            <a:endParaRPr/>
          </a:p>
        </p:txBody>
      </p:sp>
      <p:sp>
        <p:nvSpPr>
          <p:cNvPr id="973" name="Google Shape;973;p6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74" name="Google Shape;974;p6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The CustomResourceDefinition spec accepts a schema definition using OpenAPI v3.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80" name="Google Shape;980;p6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81" name="Google Shape;981;p6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customresourcedefinition.spec.versions.*schema.openAPIV3Schema</a:t>
            </a:r>
            <a:endParaRPr/>
          </a:p>
        </p:txBody>
      </p:sp>
      <p:sp>
        <p:nvSpPr>
          <p:cNvPr id="982" name="Google Shape;982;p66"/>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83" name="Google Shape;983;p66"/>
          <p:cNvSpPr txBox="1"/>
          <p:nvPr>
            <p:ph idx="3" type="body"/>
          </p:nvPr>
        </p:nvSpPr>
        <p:spPr>
          <a:xfrm>
            <a:off x="4535400" y="1790850"/>
            <a:ext cx="3121200" cy="3276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850">
                <a:solidFill>
                  <a:srgbClr val="800000"/>
                </a:solidFill>
                <a:highlight>
                  <a:srgbClr val="FFFFFF"/>
                </a:highlight>
                <a:latin typeface="Cousine"/>
                <a:ea typeface="Cousine"/>
                <a:cs typeface="Cousine"/>
                <a:sym typeface="Cousine"/>
              </a:rPr>
              <a:t>kind</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CustomResourceDefinition</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rgbClr val="800000"/>
                </a:solidFill>
                <a:highlight>
                  <a:srgbClr val="FFFFFF"/>
                </a:highlight>
                <a:latin typeface="Cousine"/>
                <a:ea typeface="Cousine"/>
                <a:cs typeface="Cousine"/>
                <a:sym typeface="Cousine"/>
              </a:rPr>
              <a:t>apiVersion</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apiextensions.k8s.io/v1</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rgbClr val="800000"/>
                </a:solidFill>
                <a:highlight>
                  <a:srgbClr val="FFFFFF"/>
                </a:highlight>
                <a:latin typeface="Cousine"/>
                <a:ea typeface="Cousine"/>
                <a:cs typeface="Cousine"/>
                <a:sym typeface="Cousine"/>
              </a:rPr>
              <a:t>metadata</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rgbClr val="098658"/>
                </a:solidFill>
                <a:highlight>
                  <a:srgbClr val="FFFFFF"/>
                </a:highlight>
                <a:latin typeface="Cousine"/>
                <a:ea typeface="Cousine"/>
                <a:cs typeface="Cousine"/>
                <a:sym typeface="Cousine"/>
              </a:rPr>
              <a:t>    ...</a:t>
            </a:r>
            <a:endParaRPr sz="8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rgbClr val="800000"/>
                </a:solidFill>
                <a:highlight>
                  <a:srgbClr val="FFFFFF"/>
                </a:highlight>
                <a:latin typeface="Cousine"/>
                <a:ea typeface="Cousine"/>
                <a:cs typeface="Cousine"/>
                <a:sym typeface="Cousine"/>
              </a:rPr>
              <a:t>spec</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rgbClr val="098658"/>
                </a:solidFill>
                <a:highlight>
                  <a:srgbClr val="FFFFFF"/>
                </a:highlight>
                <a:latin typeface="Cousine"/>
                <a:ea typeface="Cousine"/>
                <a:cs typeface="Cousine"/>
                <a:sym typeface="Cousine"/>
              </a:rPr>
              <a:t>    ...</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versions</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 </a:t>
            </a:r>
            <a:r>
              <a:rPr lang="en" sz="850">
                <a:solidFill>
                  <a:srgbClr val="800000"/>
                </a:solidFill>
                <a:highlight>
                  <a:srgbClr val="FFFFFF"/>
                </a:highlight>
                <a:latin typeface="Cousine"/>
                <a:ea typeface="Cousine"/>
                <a:cs typeface="Cousine"/>
                <a:sym typeface="Cousine"/>
              </a:rPr>
              <a:t>name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v1</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served</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true</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storage</a:t>
            </a:r>
            <a:r>
              <a:rPr lang="en" sz="850">
                <a:solidFill>
                  <a:schemeClr val="dk1"/>
                </a:solidFill>
                <a:highlight>
                  <a:srgbClr val="FFFFFF"/>
                </a:highlight>
                <a:latin typeface="Cousine"/>
                <a:ea typeface="Cousine"/>
                <a:cs typeface="Cousine"/>
                <a:sym typeface="Cousine"/>
              </a:rPr>
              <a:t>: </a:t>
            </a:r>
            <a:r>
              <a:rPr lang="en" sz="850">
                <a:solidFill>
                  <a:srgbClr val="0000FF"/>
                </a:solidFill>
                <a:highlight>
                  <a:srgbClr val="FFFFFF"/>
                </a:highlight>
                <a:latin typeface="Cousine"/>
                <a:ea typeface="Cousine"/>
                <a:cs typeface="Cousine"/>
                <a:sym typeface="Cousine"/>
              </a:rPr>
              <a:t>true</a:t>
            </a:r>
            <a:endParaRPr sz="850">
              <a:solidFill>
                <a:srgbClr val="0000FF"/>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schema</a:t>
            </a:r>
            <a:r>
              <a:rPr lang="en" sz="850">
                <a:solidFill>
                  <a:schemeClr val="dk1"/>
                </a:solidFill>
                <a:highlight>
                  <a:srgbClr val="FFFFFF"/>
                </a:highlight>
                <a:latin typeface="Cousine"/>
                <a:ea typeface="Cousine"/>
                <a:cs typeface="Cousine"/>
                <a:sym typeface="Cousine"/>
              </a:rPr>
              <a:t>:</a:t>
            </a:r>
            <a:endParaRPr sz="8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chemeClr val="dk1"/>
                </a:solidFill>
                <a:highlight>
                  <a:srgbClr val="FFFFFF"/>
                </a:highlight>
                <a:latin typeface="Cousine"/>
                <a:ea typeface="Cousine"/>
                <a:cs typeface="Cousine"/>
                <a:sym typeface="Cousine"/>
              </a:rPr>
              <a:t>       </a:t>
            </a:r>
            <a:r>
              <a:rPr lang="en" sz="850">
                <a:solidFill>
                  <a:srgbClr val="800000"/>
                </a:solidFill>
                <a:highlight>
                  <a:srgbClr val="FFFFFF"/>
                </a:highlight>
                <a:latin typeface="Cousine"/>
                <a:ea typeface="Cousine"/>
                <a:cs typeface="Cousine"/>
                <a:sym typeface="Cousine"/>
              </a:rPr>
              <a:t>openAPIV3Schema</a:t>
            </a:r>
            <a:r>
              <a:rPr lang="en" sz="850">
                <a:solidFill>
                  <a:schemeClr val="dk1"/>
                </a:solidFill>
                <a:highlight>
                  <a:srgbClr val="FFFFFF"/>
                </a:highlight>
                <a:latin typeface="Cousine"/>
                <a:ea typeface="Cousine"/>
                <a:cs typeface="Cousine"/>
                <a:sym typeface="Cousine"/>
              </a:rPr>
              <a:t>:</a:t>
            </a:r>
            <a:endParaRPr sz="8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850">
                <a:solidFill>
                  <a:srgbClr val="098658"/>
                </a:solidFill>
                <a:highlight>
                  <a:srgbClr val="FFFFFF"/>
                </a:highlight>
                <a:latin typeface="Cousine"/>
                <a:ea typeface="Cousine"/>
                <a:cs typeface="Cousine"/>
                <a:sym typeface="Cousine"/>
              </a:rPr>
              <a:t>           ...</a:t>
            </a:r>
            <a:endParaRPr sz="850">
              <a:solidFill>
                <a:srgbClr val="098658"/>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None/>
            </a:pPr>
            <a:r>
              <a:t/>
            </a:r>
            <a:endParaRPr sz="1050">
              <a:solidFill>
                <a:srgbClr val="800000"/>
              </a:solidFill>
              <a:highlight>
                <a:srgbClr val="FFFFFF"/>
              </a:highlight>
              <a:latin typeface="Cousine"/>
              <a:ea typeface="Cousine"/>
              <a:cs typeface="Cousine"/>
              <a:sym typeface="Cousin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89" name="Google Shape;989;p6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90" name="Google Shape;990;p6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 closer look at the schema</a:t>
            </a:r>
            <a:endParaRPr/>
          </a:p>
        </p:txBody>
      </p:sp>
      <p:sp>
        <p:nvSpPr>
          <p:cNvPr id="991" name="Google Shape;991;p6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92" name="Google Shape;992;p6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u="sng">
                <a:solidFill>
                  <a:schemeClr val="hlink"/>
                </a:solidFill>
                <a:hlinkClick r:id="rId3"/>
              </a:rPr>
              <a:t>Let’s Go!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6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with Custom Resource Definitions</a:t>
            </a:r>
            <a:endParaRPr/>
          </a:p>
        </p:txBody>
      </p:sp>
      <p:sp>
        <p:nvSpPr>
          <p:cNvPr id="998" name="Google Shape;998;p6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99" name="Google Shape;999;p68"/>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Summary</a:t>
            </a:r>
            <a:endParaRPr/>
          </a:p>
        </p:txBody>
      </p:sp>
      <p:sp>
        <p:nvSpPr>
          <p:cNvPr id="1000" name="Google Shape;1000;p6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01" name="Google Shape;1001;p68"/>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Custom Resource Definitions are instructions that tell the API server how to extend the API.</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Includes a definition of all the valid configuration options a user has when interacting with this new custom Kind.</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Allows for multiple versions of your kind, and with each version, a specification for how users can declare a desired state of your kind.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6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07" name="Google Shape;1007;p6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008" name="Google Shape;1008;p6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Writing CRDs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70"/>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Writing CRDs by hand</a:t>
            </a:r>
            <a:endParaRPr/>
          </a:p>
        </p:txBody>
      </p:sp>
      <p:sp>
        <p:nvSpPr>
          <p:cNvPr id="1014" name="Google Shape;1014;p7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Writing Custom Resource Definitions</a:t>
            </a:r>
            <a:endParaRPr/>
          </a:p>
        </p:txBody>
      </p:sp>
      <p:sp>
        <p:nvSpPr>
          <p:cNvPr id="1015" name="Google Shape;1015;p7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16" name="Google Shape;1016;p7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Template: </a:t>
            </a:r>
            <a:r>
              <a:rPr lang="en" u="sng">
                <a:solidFill>
                  <a:schemeClr val="hlink"/>
                </a:solidFill>
                <a:hlinkClick r:id="rId3"/>
              </a:rPr>
              <a:t>Link</a:t>
            </a:r>
            <a:endParaRPr/>
          </a:p>
        </p:txBody>
      </p:sp>
      <p:sp>
        <p:nvSpPr>
          <p:cNvPr id="1017" name="Google Shape;1017;p70"/>
          <p:cNvSpPr txBox="1"/>
          <p:nvPr>
            <p:ph idx="4" type="body"/>
          </p:nvPr>
        </p:nvSpPr>
        <p:spPr>
          <a:xfrm>
            <a:off x="4565550" y="2209800"/>
            <a:ext cx="3060900" cy="2193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apiVersion</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operators.example.com/v1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kind</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CustomApp</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metadata</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name</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application01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spec</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enableSelfPatching</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   enableMetricsEndpoint</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logLevel</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info</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verbosityLevel</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backup</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dailyfrequency</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08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retentionSeconds</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172800</a:t>
            </a:r>
            <a:r>
              <a:rPr lang="en" sz="1050">
                <a:solidFill>
                  <a:srgbClr val="098658"/>
                </a:solidFill>
                <a:highlight>
                  <a:schemeClr val="lt1"/>
                </a:highlight>
                <a:latin typeface="Cousine"/>
                <a:ea typeface="Cousine"/>
                <a:cs typeface="Cousine"/>
                <a:sym typeface="Cousine"/>
              </a:rPr>
              <a:t>”</a:t>
            </a:r>
            <a:endParaRPr sz="1050">
              <a:solidFill>
                <a:srgbClr val="800000"/>
              </a:solidFill>
              <a:highlight>
                <a:srgbClr val="FFFFFF"/>
              </a:highlight>
              <a:latin typeface="Cousine"/>
              <a:ea typeface="Cousine"/>
              <a:cs typeface="Cousine"/>
              <a:sym typeface="Cousine"/>
            </a:endParaRPr>
          </a:p>
        </p:txBody>
      </p:sp>
      <p:sp>
        <p:nvSpPr>
          <p:cNvPr id="1018" name="Google Shape;1018;p70"/>
          <p:cNvSpPr txBox="1"/>
          <p:nvPr>
            <p:ph idx="2" type="subTitle"/>
          </p:nvPr>
        </p:nvSpPr>
        <p:spPr>
          <a:xfrm>
            <a:off x="885125" y="1424950"/>
            <a:ext cx="10422000" cy="3537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Say we want our user to be able to create our </a:t>
            </a:r>
            <a:r>
              <a:rPr lang="en"/>
              <a:t>custom</a:t>
            </a:r>
            <a:r>
              <a:rPr lang="en"/>
              <a:t> application like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Extending the Kubernetes API</a:t>
            </a:r>
            <a:endParaRPr/>
          </a:p>
        </p:txBody>
      </p:sp>
      <p:sp>
        <p:nvSpPr>
          <p:cNvPr id="726" name="Google Shape;726;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7" name="Google Shape;727;p44"/>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 https://kubernetes.io/docs/concepts/extend-kubernetes/api-extension/custom-resources/#custom-resources</a:t>
            </a:r>
            <a:endParaRPr/>
          </a:p>
        </p:txBody>
      </p:sp>
      <p:sp>
        <p:nvSpPr>
          <p:cNvPr id="728" name="Google Shape;728;p44"/>
          <p:cNvSpPr txBox="1"/>
          <p:nvPr>
            <p:ph type="title"/>
          </p:nvPr>
        </p:nvSpPr>
        <p:spPr>
          <a:xfrm>
            <a:off x="4465550" y="1455375"/>
            <a:ext cx="6724800" cy="32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Defining: </a:t>
            </a:r>
            <a:r>
              <a:rPr b="1" lang="en"/>
              <a:t>What is a Kubernetes Resource?</a:t>
            </a:r>
            <a:endParaRPr/>
          </a:p>
        </p:txBody>
      </p:sp>
      <p:sp>
        <p:nvSpPr>
          <p:cNvPr id="729" name="Google Shape;729;p44"/>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2" name="Shape 1022"/>
        <p:cNvGrpSpPr/>
        <p:nvPr/>
      </p:nvGrpSpPr>
      <p:grpSpPr>
        <a:xfrm>
          <a:off x="0" y="0"/>
          <a:ext cx="0" cy="0"/>
          <a:chOff x="0" y="0"/>
          <a:chExt cx="0" cy="0"/>
        </a:xfrm>
      </p:grpSpPr>
      <p:sp>
        <p:nvSpPr>
          <p:cNvPr id="1023" name="Google Shape;1023;p7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24" name="Google Shape;1024;p7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025" name="Google Shape;1025;p71"/>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t/>
            </a:r>
            <a:endParaRPr/>
          </a:p>
        </p:txBody>
      </p:sp>
      <p:sp>
        <p:nvSpPr>
          <p:cNvPr id="1026" name="Google Shape;1026;p7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27" name="Google Shape;1027;p71"/>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t/>
            </a:r>
            <a:endParaRPr/>
          </a:p>
        </p:txBody>
      </p:sp>
      <p:sp>
        <p:nvSpPr>
          <p:cNvPr id="1028" name="Google Shape;1028;p71"/>
          <p:cNvSpPr txBox="1"/>
          <p:nvPr>
            <p:ph type="title"/>
          </p:nvPr>
        </p:nvSpPr>
        <p:spPr>
          <a:xfrm>
            <a:off x="885050" y="871750"/>
            <a:ext cx="10422000" cy="1322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&lt;Text Editor - Writing a Custom Application CRD by hand&gt;</a:t>
            </a:r>
            <a:endParaRPr/>
          </a:p>
        </p:txBody>
      </p:sp>
      <p:sp>
        <p:nvSpPr>
          <p:cNvPr id="1029" name="Google Shape;1029;p71"/>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72"/>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Writing</a:t>
            </a:r>
            <a:r>
              <a:rPr lang="en"/>
              <a:t> CRDs by hand is tedious</a:t>
            </a:r>
            <a:endParaRPr/>
          </a:p>
        </p:txBody>
      </p:sp>
      <p:sp>
        <p:nvSpPr>
          <p:cNvPr id="1035" name="Google Shape;1035;p7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Writing Custom Resource Definitions</a:t>
            </a:r>
            <a:endParaRPr/>
          </a:p>
        </p:txBody>
      </p:sp>
      <p:sp>
        <p:nvSpPr>
          <p:cNvPr id="1036" name="Google Shape;1036;p7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37" name="Google Shape;1037;p7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Template: </a:t>
            </a:r>
            <a:r>
              <a:rPr lang="en" u="sng">
                <a:solidFill>
                  <a:schemeClr val="hlink"/>
                </a:solidFill>
                <a:hlinkClick r:id="rId3"/>
              </a:rPr>
              <a:t>Link</a:t>
            </a:r>
            <a:endParaRPr/>
          </a:p>
        </p:txBody>
      </p:sp>
      <p:sp>
        <p:nvSpPr>
          <p:cNvPr id="1038" name="Google Shape;1038;p72"/>
          <p:cNvSpPr txBox="1"/>
          <p:nvPr>
            <p:ph idx="4" type="body"/>
          </p:nvPr>
        </p:nvSpPr>
        <p:spPr>
          <a:xfrm>
            <a:off x="4565550" y="2209800"/>
            <a:ext cx="3060900" cy="2193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apiVersion</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operators.example.com/v1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kind</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CustomApp</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metadata</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name</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application01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spec</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enableSelfPatching</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   enableMetricsEndpoint</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logLevel</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info</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verbosityLevel</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backup</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dailyfrequency</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08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retentionSeconds</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172800</a:t>
            </a:r>
            <a:r>
              <a:rPr lang="en" sz="1050">
                <a:solidFill>
                  <a:srgbClr val="098658"/>
                </a:solidFill>
                <a:highlight>
                  <a:schemeClr val="lt1"/>
                </a:highlight>
                <a:latin typeface="Cousine"/>
                <a:ea typeface="Cousine"/>
                <a:cs typeface="Cousine"/>
                <a:sym typeface="Cousine"/>
              </a:rPr>
              <a:t>”</a:t>
            </a:r>
            <a:endParaRPr sz="1050">
              <a:solidFill>
                <a:srgbClr val="800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800000"/>
              </a:solidFill>
              <a:highlight>
                <a:srgbClr val="FFFFFF"/>
              </a:highlight>
              <a:latin typeface="Cousine"/>
              <a:ea typeface="Cousine"/>
              <a:cs typeface="Cousine"/>
              <a:sym typeface="Cousine"/>
            </a:endParaRPr>
          </a:p>
        </p:txBody>
      </p:sp>
      <p:sp>
        <p:nvSpPr>
          <p:cNvPr id="1039" name="Google Shape;1039;p72"/>
          <p:cNvSpPr txBox="1"/>
          <p:nvPr>
            <p:ph idx="2" type="subTitle"/>
          </p:nvPr>
        </p:nvSpPr>
        <p:spPr>
          <a:xfrm>
            <a:off x="885125" y="1424950"/>
            <a:ext cx="10422000" cy="3537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There must be a better way.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73"/>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Tool: </a:t>
            </a:r>
            <a:r>
              <a:rPr b="1" lang="en">
                <a:latin typeface="Cousine"/>
                <a:ea typeface="Cousine"/>
                <a:cs typeface="Cousine"/>
                <a:sym typeface="Cousine"/>
              </a:rPr>
              <a:t>controller-gen</a:t>
            </a:r>
            <a:endParaRPr b="1">
              <a:latin typeface="Cousine"/>
              <a:ea typeface="Cousine"/>
              <a:cs typeface="Cousine"/>
              <a:sym typeface="Cousine"/>
            </a:endParaRPr>
          </a:p>
        </p:txBody>
      </p:sp>
      <p:sp>
        <p:nvSpPr>
          <p:cNvPr id="1045" name="Google Shape;1045;p7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Writing Custom Resource Definitions</a:t>
            </a:r>
            <a:endParaRPr/>
          </a:p>
        </p:txBody>
      </p:sp>
      <p:sp>
        <p:nvSpPr>
          <p:cNvPr id="1046" name="Google Shape;1046;p7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47" name="Google Shape;1047;p7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Template: </a:t>
            </a:r>
            <a:r>
              <a:rPr lang="en" u="sng">
                <a:solidFill>
                  <a:schemeClr val="hlink"/>
                </a:solidFill>
                <a:hlinkClick r:id="rId3"/>
              </a:rPr>
              <a:t>Link</a:t>
            </a:r>
            <a:endParaRPr/>
          </a:p>
        </p:txBody>
      </p:sp>
      <p:sp>
        <p:nvSpPr>
          <p:cNvPr id="1048" name="Google Shape;1048;p73"/>
          <p:cNvSpPr txBox="1"/>
          <p:nvPr>
            <p:ph idx="4" type="body"/>
          </p:nvPr>
        </p:nvSpPr>
        <p:spPr>
          <a:xfrm>
            <a:off x="813675" y="1424950"/>
            <a:ext cx="5443800" cy="37272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CLI tool that parses Golang code for the existence of </a:t>
            </a:r>
            <a:r>
              <a:rPr b="1" lang="en"/>
              <a:t>markers</a:t>
            </a:r>
            <a:r>
              <a:rPr lang="en"/>
              <a:t>.</a:t>
            </a:r>
            <a:endParaRPr/>
          </a:p>
          <a:p>
            <a:pPr indent="-317500" lvl="0" marL="457200" rtl="0" algn="l">
              <a:spcBef>
                <a:spcPts val="0"/>
              </a:spcBef>
              <a:spcAft>
                <a:spcPts val="0"/>
              </a:spcAft>
              <a:buSzPts val="1400"/>
              <a:buChar char="●"/>
            </a:pPr>
            <a:r>
              <a:rPr lang="en"/>
              <a:t>Generates </a:t>
            </a:r>
            <a:r>
              <a:rPr b="1" lang="en"/>
              <a:t>code/assets</a:t>
            </a:r>
            <a:r>
              <a:rPr lang="en"/>
              <a:t> based on the markers found in your Golang codebase.</a:t>
            </a:r>
            <a:endParaRPr/>
          </a:p>
          <a:p>
            <a:pPr indent="-317500" lvl="0" marL="457200" rtl="0" algn="l">
              <a:spcBef>
                <a:spcPts val="0"/>
              </a:spcBef>
              <a:spcAft>
                <a:spcPts val="0"/>
              </a:spcAft>
              <a:buSzPts val="1400"/>
              <a:buChar char="●"/>
            </a:pPr>
            <a:r>
              <a:rPr lang="en"/>
              <a:t>Vastly simplifies the generation of custom resources definitions.</a:t>
            </a:r>
            <a:endParaRPr/>
          </a:p>
          <a:p>
            <a:pPr indent="-317500" lvl="0" marL="457200" rtl="0" algn="l">
              <a:spcBef>
                <a:spcPts val="0"/>
              </a:spcBef>
              <a:spcAft>
                <a:spcPts val="0"/>
              </a:spcAft>
              <a:buSzPts val="1400"/>
              <a:buChar char="●"/>
            </a:pPr>
            <a:r>
              <a:rPr lang="en"/>
              <a:t>Available as a </a:t>
            </a:r>
            <a:r>
              <a:rPr b="1" lang="en"/>
              <a:t>Makefile</a:t>
            </a:r>
            <a:r>
              <a:rPr lang="en"/>
              <a:t> target in OperatorSDK.</a:t>
            </a:r>
            <a:endParaRPr/>
          </a:p>
          <a:p>
            <a:pPr indent="-317500" lvl="0" marL="457200" rtl="0" algn="l">
              <a:spcBef>
                <a:spcPts val="0"/>
              </a:spcBef>
              <a:spcAft>
                <a:spcPts val="0"/>
              </a:spcAft>
              <a:buSzPts val="1400"/>
              <a:buChar char="●"/>
            </a:pPr>
            <a:r>
              <a:rPr lang="en"/>
              <a:t>https://book.kubebuilder.io/reference/controller-gen.html</a:t>
            </a:r>
            <a:endParaRPr/>
          </a:p>
        </p:txBody>
      </p:sp>
      <p:pic>
        <p:nvPicPr>
          <p:cNvPr id="1049" name="Google Shape;1049;p73"/>
          <p:cNvPicPr preferRelativeResize="0"/>
          <p:nvPr/>
        </p:nvPicPr>
        <p:blipFill>
          <a:blip r:embed="rId4">
            <a:alphaModFix/>
          </a:blip>
          <a:stretch>
            <a:fillRect/>
          </a:stretch>
        </p:blipFill>
        <p:spPr>
          <a:xfrm>
            <a:off x="6589625" y="1424950"/>
            <a:ext cx="4000897" cy="48882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7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Writing Custom Resource Definitions</a:t>
            </a:r>
            <a:endParaRPr/>
          </a:p>
        </p:txBody>
      </p:sp>
      <p:sp>
        <p:nvSpPr>
          <p:cNvPr id="1055" name="Google Shape;1055;p74"/>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Markers in your code</a:t>
            </a:r>
            <a:endParaRPr/>
          </a:p>
        </p:txBody>
      </p:sp>
      <p:sp>
        <p:nvSpPr>
          <p:cNvPr id="1056" name="Google Shape;1056;p7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57" name="Google Shape;1057;p7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
        <p:nvSpPr>
          <p:cNvPr id="1058" name="Google Shape;1058;p7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1059" name="Google Shape;1059;p74"/>
          <p:cNvPicPr preferRelativeResize="0"/>
          <p:nvPr/>
        </p:nvPicPr>
        <p:blipFill>
          <a:blip r:embed="rId3">
            <a:alphaModFix/>
          </a:blip>
          <a:stretch>
            <a:fillRect/>
          </a:stretch>
        </p:blipFill>
        <p:spPr>
          <a:xfrm>
            <a:off x="3043238" y="1952625"/>
            <a:ext cx="6105525" cy="2952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7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Writing Custom Resource Definitions</a:t>
            </a:r>
            <a:endParaRPr/>
          </a:p>
        </p:txBody>
      </p:sp>
      <p:sp>
        <p:nvSpPr>
          <p:cNvPr id="1065" name="Google Shape;1065;p7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 Default  Spec</a:t>
            </a:r>
            <a:endParaRPr/>
          </a:p>
        </p:txBody>
      </p:sp>
      <p:sp>
        <p:nvSpPr>
          <p:cNvPr id="1066" name="Google Shape;1066;p7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67" name="Google Shape;1067;p7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
        <p:nvSpPr>
          <p:cNvPr id="1068" name="Google Shape;1068;p7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1069" name="Google Shape;1069;p75"/>
          <p:cNvPicPr preferRelativeResize="0"/>
          <p:nvPr/>
        </p:nvPicPr>
        <p:blipFill>
          <a:blip r:embed="rId3">
            <a:alphaModFix/>
          </a:blip>
          <a:stretch>
            <a:fillRect/>
          </a:stretch>
        </p:blipFill>
        <p:spPr>
          <a:xfrm>
            <a:off x="1038225" y="2286000"/>
            <a:ext cx="10115550" cy="2286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7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Writing Custom Resource Definitions</a:t>
            </a:r>
            <a:endParaRPr/>
          </a:p>
        </p:txBody>
      </p:sp>
      <p:sp>
        <p:nvSpPr>
          <p:cNvPr id="1075" name="Google Shape;1075;p7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Updating the Spec</a:t>
            </a:r>
            <a:endParaRPr/>
          </a:p>
        </p:txBody>
      </p:sp>
      <p:sp>
        <p:nvSpPr>
          <p:cNvPr id="1076" name="Google Shape;1076;p7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77" name="Google Shape;1077;p7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
        <p:nvSpPr>
          <p:cNvPr id="1078" name="Google Shape;1078;p7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1079" name="Google Shape;1079;p76"/>
          <p:cNvPicPr preferRelativeResize="0"/>
          <p:nvPr/>
        </p:nvPicPr>
        <p:blipFill>
          <a:blip r:embed="rId3">
            <a:alphaModFix/>
          </a:blip>
          <a:stretch>
            <a:fillRect/>
          </a:stretch>
        </p:blipFill>
        <p:spPr>
          <a:xfrm>
            <a:off x="2452487" y="1411113"/>
            <a:ext cx="7287025" cy="51025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7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Writing Custom Resource Definitions</a:t>
            </a:r>
            <a:endParaRPr/>
          </a:p>
        </p:txBody>
      </p:sp>
      <p:sp>
        <p:nvSpPr>
          <p:cNvPr id="1085" name="Google Shape;1085;p7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Generating the Custom Resource Definition</a:t>
            </a:r>
            <a:endParaRPr/>
          </a:p>
        </p:txBody>
      </p:sp>
      <p:sp>
        <p:nvSpPr>
          <p:cNvPr id="1086" name="Google Shape;1086;p7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87" name="Google Shape;1087;p7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make generate</a:t>
            </a:r>
            <a:endParaRPr/>
          </a:p>
          <a:p>
            <a:pPr indent="0" lvl="0" marL="0" rtl="0" algn="ctr">
              <a:spcBef>
                <a:spcPts val="500"/>
              </a:spcBef>
              <a:spcAft>
                <a:spcPts val="500"/>
              </a:spcAft>
              <a:buNone/>
            </a:pPr>
            <a:r>
              <a:t/>
            </a:r>
            <a:endParaRPr/>
          </a:p>
        </p:txBody>
      </p:sp>
      <p:sp>
        <p:nvSpPr>
          <p:cNvPr id="1088" name="Google Shape;1088;p7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lnSpc>
                <a:spcPct val="150000"/>
              </a:lnSpc>
              <a:spcBef>
                <a:spcPts val="0"/>
              </a:spcBef>
              <a:spcAft>
                <a:spcPts val="0"/>
              </a:spcAft>
              <a:buNone/>
            </a:pPr>
            <a:r>
              <a:rPr lang="en" sz="700">
                <a:solidFill>
                  <a:srgbClr val="A31515"/>
                </a:solidFill>
                <a:highlight>
                  <a:srgbClr val="FFFFFF"/>
                </a:highlight>
                <a:latin typeface="Cousine"/>
                <a:ea typeface="Cousine"/>
                <a:cs typeface="Cousine"/>
                <a:sym typeface="Cousine"/>
              </a:rPr>
              <a:t>$(</a:t>
            </a:r>
            <a:r>
              <a:rPr lang="en" sz="700">
                <a:solidFill>
                  <a:srgbClr val="001080"/>
                </a:solidFill>
                <a:highlight>
                  <a:srgbClr val="FFFFFF"/>
                </a:highlight>
                <a:latin typeface="Cousine"/>
                <a:ea typeface="Cousine"/>
                <a:cs typeface="Cousine"/>
                <a:sym typeface="Cousine"/>
              </a:rPr>
              <a:t>CONTROLLER_GEN</a:t>
            </a:r>
            <a:r>
              <a:rPr lang="en" sz="700">
                <a:solidFill>
                  <a:srgbClr val="A31515"/>
                </a:solidFill>
                <a:highlight>
                  <a:srgbClr val="FFFFFF"/>
                </a:highlight>
                <a:latin typeface="Cousine"/>
                <a:ea typeface="Cousine"/>
                <a:cs typeface="Cousine"/>
                <a:sym typeface="Cousine"/>
              </a:rPr>
              <a:t>)</a:t>
            </a:r>
            <a:r>
              <a:rPr lang="en" sz="700">
                <a:highlight>
                  <a:srgbClr val="FFFFFF"/>
                </a:highlight>
                <a:latin typeface="Cousine"/>
                <a:ea typeface="Cousine"/>
                <a:cs typeface="Cousine"/>
                <a:sym typeface="Cousine"/>
              </a:rPr>
              <a:t> </a:t>
            </a:r>
            <a:r>
              <a:rPr lang="en" sz="700">
                <a:solidFill>
                  <a:srgbClr val="A31515"/>
                </a:solidFill>
                <a:highlight>
                  <a:srgbClr val="FFFFFF"/>
                </a:highlight>
                <a:latin typeface="Cousine"/>
                <a:ea typeface="Cousine"/>
                <a:cs typeface="Cousine"/>
                <a:sym typeface="Cousine"/>
              </a:rPr>
              <a:t>$(</a:t>
            </a:r>
            <a:r>
              <a:rPr lang="en" sz="700">
                <a:solidFill>
                  <a:srgbClr val="001080"/>
                </a:solidFill>
                <a:highlight>
                  <a:srgbClr val="FFFFFF"/>
                </a:highlight>
                <a:latin typeface="Cousine"/>
                <a:ea typeface="Cousine"/>
                <a:cs typeface="Cousine"/>
                <a:sym typeface="Cousine"/>
              </a:rPr>
              <a:t>CRD_OPTIONS</a:t>
            </a:r>
            <a:r>
              <a:rPr lang="en" sz="700">
                <a:solidFill>
                  <a:srgbClr val="A31515"/>
                </a:solidFill>
                <a:highlight>
                  <a:srgbClr val="FFFFFF"/>
                </a:highlight>
                <a:latin typeface="Cousine"/>
                <a:ea typeface="Cousine"/>
                <a:cs typeface="Cousine"/>
                <a:sym typeface="Cousine"/>
              </a:rPr>
              <a:t>)</a:t>
            </a:r>
            <a:r>
              <a:rPr lang="en" sz="700">
                <a:highlight>
                  <a:srgbClr val="FFFFFF"/>
                </a:highlight>
                <a:latin typeface="Cousine"/>
                <a:ea typeface="Cousine"/>
                <a:cs typeface="Cousine"/>
                <a:sym typeface="Cousine"/>
              </a:rPr>
              <a:t> rbac:roleName=manager-role webhook paths="./..." output:crd:artifacts:config=config/crd/bases</a:t>
            </a:r>
            <a:endParaRPr sz="700">
              <a:latin typeface="Cousine"/>
              <a:ea typeface="Cousine"/>
              <a:cs typeface="Cousine"/>
              <a:sym typeface="Cousin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7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Writing Custom Resource Definitions</a:t>
            </a:r>
            <a:endParaRPr/>
          </a:p>
        </p:txBody>
      </p:sp>
      <p:sp>
        <p:nvSpPr>
          <p:cNvPr id="1094" name="Google Shape;1094;p78"/>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 Resulting CRD</a:t>
            </a:r>
            <a:endParaRPr/>
          </a:p>
        </p:txBody>
      </p:sp>
      <p:sp>
        <p:nvSpPr>
          <p:cNvPr id="1095" name="Google Shape;1095;p7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96" name="Google Shape;1096;p7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u="sng">
                <a:solidFill>
                  <a:schemeClr val="hlink"/>
                </a:solidFill>
                <a:hlinkClick r:id="rId3"/>
              </a:rPr>
              <a:t>Take a look!</a:t>
            </a:r>
            <a:endParaRPr/>
          </a:p>
        </p:txBody>
      </p:sp>
      <p:sp>
        <p:nvSpPr>
          <p:cNvPr id="1097" name="Google Shape;1097;p7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7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103" name="Google Shape;1103;p7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104" name="Google Shape;1104;p7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Validating Custom Resources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80"/>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Validating Custom Resource Definitions</a:t>
            </a:r>
            <a:endParaRPr/>
          </a:p>
        </p:txBody>
      </p:sp>
      <p:sp>
        <p:nvSpPr>
          <p:cNvPr id="1110" name="Google Shape;1110;p8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11" name="Google Shape;1111;p80"/>
          <p:cNvSpPr txBox="1"/>
          <p:nvPr>
            <p:ph type="title"/>
          </p:nvPr>
        </p:nvSpPr>
        <p:spPr>
          <a:xfrm>
            <a:off x="885050" y="1240700"/>
            <a:ext cx="4114800" cy="198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Validating Custom Resources</a:t>
            </a:r>
            <a:endParaRPr/>
          </a:p>
        </p:txBody>
      </p:sp>
      <p:sp>
        <p:nvSpPr>
          <p:cNvPr id="1112" name="Google Shape;1112;p8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13" name="Google Shape;1113;p80"/>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do I ensure the user provides the right type of values?</a:t>
            </a:r>
            <a:endParaRPr/>
          </a:p>
        </p:txBody>
      </p:sp>
      <p:sp>
        <p:nvSpPr>
          <p:cNvPr id="1114" name="Google Shape;1114;p80"/>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E.g. If I can only accept a value from a selection, how do I prevent something outside of that selection from being accepted?</a:t>
            </a:r>
            <a:endParaRPr/>
          </a:p>
        </p:txBody>
      </p:sp>
      <p:sp>
        <p:nvSpPr>
          <p:cNvPr id="1115" name="Google Shape;1115;p80"/>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E.g. If the field calls for an integer, how do I prevent a string from being accepted?</a:t>
            </a:r>
            <a:endParaRPr/>
          </a:p>
        </p:txBody>
      </p:sp>
      <p:sp>
        <p:nvSpPr>
          <p:cNvPr id="1116" name="Google Shape;1116;p80"/>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do I constrain the user to only certain values?</a:t>
            </a:r>
            <a:endParaRPr/>
          </a:p>
        </p:txBody>
      </p:sp>
      <p:sp>
        <p:nvSpPr>
          <p:cNvPr id="1117" name="Google Shape;1117;p80"/>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E.g. if having a value omitted means I cannot proceed to manage an application, how do I make sure a user provides it?</a:t>
            </a:r>
            <a:endParaRPr/>
          </a:p>
        </p:txBody>
      </p:sp>
      <p:sp>
        <p:nvSpPr>
          <p:cNvPr id="1118" name="Google Shape;1118;p80"/>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do I make sure users provide all required values?</a:t>
            </a:r>
            <a:endParaRPr/>
          </a:p>
        </p:txBody>
      </p:sp>
      <p:sp>
        <p:nvSpPr>
          <p:cNvPr id="1119" name="Google Shape;1119;p80"/>
          <p:cNvSpPr txBox="1"/>
          <p:nvPr>
            <p:ph idx="4294967295" type="body"/>
          </p:nvPr>
        </p:nvSpPr>
        <p:spPr>
          <a:xfrm>
            <a:off x="885125" y="1833977"/>
            <a:ext cx="4937700" cy="3727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apiVersion</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operators.example.com/v1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kind</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CustomApp</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metadata</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name</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application01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spec</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enableSelfPatching</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   enableMetricsEndpoint</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logLevel</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info</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verbosityLevel</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backup</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dailyfrequency</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08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retentionSeconds</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172800</a:t>
            </a:r>
            <a:r>
              <a:rPr lang="en" sz="1050">
                <a:solidFill>
                  <a:srgbClr val="098658"/>
                </a:solidFill>
                <a:highlight>
                  <a:schemeClr val="lt1"/>
                </a:highlight>
                <a:latin typeface="Cousine"/>
                <a:ea typeface="Cousine"/>
                <a:cs typeface="Cousine"/>
                <a:sym typeface="Cousine"/>
              </a:rPr>
              <a:t>”</a:t>
            </a:r>
            <a:endParaRPr sz="1050">
              <a:solidFill>
                <a:srgbClr val="800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800000"/>
              </a:solidFill>
              <a:highlight>
                <a:srgbClr val="FFFFFF"/>
              </a:highlight>
              <a:latin typeface="Cousine"/>
              <a:ea typeface="Cousine"/>
              <a:cs typeface="Cousine"/>
              <a:sym typeface="Cousine"/>
            </a:endParaRPr>
          </a:p>
          <a:p>
            <a:pPr indent="0" lvl="0" marL="0" rtl="0" algn="l">
              <a:spcBef>
                <a:spcPts val="0"/>
              </a:spcBef>
              <a:spcAft>
                <a:spcPts val="5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Extending the Kubernetes API</a:t>
            </a:r>
            <a:endParaRPr/>
          </a:p>
        </p:txBody>
      </p:sp>
      <p:sp>
        <p:nvSpPr>
          <p:cNvPr id="735" name="Google Shape;735;p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36" name="Google Shape;736;p45"/>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For a full list, you can run the following command on your cluster: </a:t>
            </a:r>
            <a:r>
              <a:rPr b="1" lang="en">
                <a:latin typeface="Cousine"/>
                <a:ea typeface="Cousine"/>
                <a:cs typeface="Cousine"/>
                <a:sym typeface="Cousine"/>
              </a:rPr>
              <a:t>oc api-resources </a:t>
            </a:r>
            <a:endParaRPr b="1">
              <a:latin typeface="Cousine"/>
              <a:ea typeface="Cousine"/>
              <a:cs typeface="Cousine"/>
              <a:sym typeface="Cousine"/>
            </a:endParaRPr>
          </a:p>
        </p:txBody>
      </p:sp>
      <p:sp>
        <p:nvSpPr>
          <p:cNvPr id="737" name="Google Shape;737;p4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We interact with resources in Kubernetes all the time.</a:t>
            </a:r>
            <a:endParaRPr/>
          </a:p>
        </p:txBody>
      </p:sp>
      <p:sp>
        <p:nvSpPr>
          <p:cNvPr id="738" name="Google Shape;738;p45"/>
          <p:cNvSpPr txBox="1"/>
          <p:nvPr>
            <p:ph idx="3" type="body"/>
          </p:nvPr>
        </p:nvSpPr>
        <p:spPr>
          <a:xfrm>
            <a:off x="2438400" y="1828800"/>
            <a:ext cx="7315200" cy="468000"/>
          </a:xfrm>
          <a:prstGeom prst="rect">
            <a:avLst/>
          </a:prstGeom>
        </p:spPr>
        <p:txBody>
          <a:bodyPr anchorCtr="0" anchor="t" bIns="0" lIns="0" spcFirstLastPara="1" rIns="0" wrap="square" tIns="0">
            <a:noAutofit/>
          </a:bodyPr>
          <a:lstStyle/>
          <a:p>
            <a:pPr indent="0" lvl="0" marL="0" rtl="0" algn="ctr">
              <a:spcBef>
                <a:spcPts val="1000"/>
              </a:spcBef>
              <a:spcAft>
                <a:spcPts val="1000"/>
              </a:spcAft>
              <a:buNone/>
            </a:pPr>
            <a:r>
              <a:rPr lang="en"/>
              <a:t>Any </a:t>
            </a:r>
            <a:r>
              <a:rPr b="1" lang="en"/>
              <a:t>Kind</a:t>
            </a:r>
            <a:r>
              <a:rPr lang="en"/>
              <a:t> that you’ve ever targeted </a:t>
            </a:r>
            <a:r>
              <a:rPr lang="en"/>
              <a:t>with</a:t>
            </a:r>
            <a:r>
              <a:rPr lang="en"/>
              <a:t> </a:t>
            </a:r>
            <a:r>
              <a:rPr b="1" lang="en">
                <a:latin typeface="Cousine"/>
                <a:ea typeface="Cousine"/>
                <a:cs typeface="Cousine"/>
                <a:sym typeface="Cousine"/>
              </a:rPr>
              <a:t>kubectl</a:t>
            </a:r>
            <a:r>
              <a:rPr lang="en"/>
              <a:t> or </a:t>
            </a:r>
            <a:r>
              <a:rPr b="1" lang="en">
                <a:latin typeface="Cousine"/>
                <a:ea typeface="Cousine"/>
                <a:cs typeface="Cousine"/>
                <a:sym typeface="Cousine"/>
              </a:rPr>
              <a:t>oc</a:t>
            </a:r>
            <a:r>
              <a:rPr b="1" lang="en"/>
              <a:t>.</a:t>
            </a:r>
            <a:endParaRPr/>
          </a:p>
        </p:txBody>
      </p:sp>
      <p:sp>
        <p:nvSpPr>
          <p:cNvPr id="739" name="Google Shape;739;p45"/>
          <p:cNvSpPr txBox="1"/>
          <p:nvPr/>
        </p:nvSpPr>
        <p:spPr>
          <a:xfrm>
            <a:off x="4467450" y="2557950"/>
            <a:ext cx="3257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accent3"/>
                </a:solidFill>
                <a:latin typeface="Cousine"/>
                <a:ea typeface="Cousine"/>
                <a:cs typeface="Cousine"/>
                <a:sym typeface="Cousine"/>
              </a:rPr>
              <a:t>o</a:t>
            </a:r>
            <a:r>
              <a:rPr lang="en" sz="2500">
                <a:solidFill>
                  <a:schemeClr val="accent3"/>
                </a:solidFill>
                <a:latin typeface="Cousine"/>
                <a:ea typeface="Cousine"/>
                <a:cs typeface="Cousine"/>
                <a:sym typeface="Cousine"/>
              </a:rPr>
              <a:t>c get pods</a:t>
            </a:r>
            <a:endParaRPr sz="2500">
              <a:solidFill>
                <a:schemeClr val="accent3"/>
              </a:solidFill>
              <a:latin typeface="Cousine"/>
              <a:ea typeface="Cousine"/>
              <a:cs typeface="Cousine"/>
              <a:sym typeface="Cousine"/>
            </a:endParaRPr>
          </a:p>
        </p:txBody>
      </p:sp>
      <p:cxnSp>
        <p:nvCxnSpPr>
          <p:cNvPr id="740" name="Google Shape;740;p45"/>
          <p:cNvCxnSpPr/>
          <p:nvPr/>
        </p:nvCxnSpPr>
        <p:spPr>
          <a:xfrm rot="10800000">
            <a:off x="5212325" y="3127350"/>
            <a:ext cx="0" cy="548700"/>
          </a:xfrm>
          <a:prstGeom prst="straightConnector1">
            <a:avLst/>
          </a:prstGeom>
          <a:noFill/>
          <a:ln cap="flat" cmpd="sng" w="9525">
            <a:solidFill>
              <a:schemeClr val="dk2"/>
            </a:solidFill>
            <a:prstDash val="solid"/>
            <a:round/>
            <a:headEnd len="med" w="med" type="none"/>
            <a:tailEnd len="med" w="med" type="triangle"/>
          </a:ln>
        </p:spPr>
      </p:cxnSp>
      <p:cxnSp>
        <p:nvCxnSpPr>
          <p:cNvPr id="741" name="Google Shape;741;p45"/>
          <p:cNvCxnSpPr/>
          <p:nvPr/>
        </p:nvCxnSpPr>
        <p:spPr>
          <a:xfrm rot="10800000">
            <a:off x="5900625" y="3127300"/>
            <a:ext cx="0" cy="981000"/>
          </a:xfrm>
          <a:prstGeom prst="straightConnector1">
            <a:avLst/>
          </a:prstGeom>
          <a:noFill/>
          <a:ln cap="flat" cmpd="sng" w="9525">
            <a:solidFill>
              <a:schemeClr val="dk2"/>
            </a:solidFill>
            <a:prstDash val="solid"/>
            <a:round/>
            <a:headEnd len="med" w="med" type="none"/>
            <a:tailEnd len="med" w="med" type="triangle"/>
          </a:ln>
        </p:spPr>
      </p:cxnSp>
      <p:cxnSp>
        <p:nvCxnSpPr>
          <p:cNvPr id="742" name="Google Shape;742;p45"/>
          <p:cNvCxnSpPr/>
          <p:nvPr/>
        </p:nvCxnSpPr>
        <p:spPr>
          <a:xfrm rot="10800000">
            <a:off x="6678275" y="3127475"/>
            <a:ext cx="0" cy="1306200"/>
          </a:xfrm>
          <a:prstGeom prst="straightConnector1">
            <a:avLst/>
          </a:prstGeom>
          <a:noFill/>
          <a:ln cap="flat" cmpd="sng" w="9525">
            <a:solidFill>
              <a:schemeClr val="dk2"/>
            </a:solidFill>
            <a:prstDash val="solid"/>
            <a:round/>
            <a:headEnd len="med" w="med" type="none"/>
            <a:tailEnd len="med" w="med" type="triangle"/>
          </a:ln>
        </p:spPr>
      </p:cxnSp>
      <p:sp>
        <p:nvSpPr>
          <p:cNvPr id="743" name="Google Shape;743;p45"/>
          <p:cNvSpPr txBox="1"/>
          <p:nvPr/>
        </p:nvSpPr>
        <p:spPr>
          <a:xfrm>
            <a:off x="4551651" y="3405975"/>
            <a:ext cx="7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client</a:t>
            </a:r>
            <a:endParaRPr>
              <a:latin typeface="Red Hat Text"/>
              <a:ea typeface="Red Hat Text"/>
              <a:cs typeface="Red Hat Text"/>
              <a:sym typeface="Red Hat Text"/>
            </a:endParaRPr>
          </a:p>
        </p:txBody>
      </p:sp>
      <p:sp>
        <p:nvSpPr>
          <p:cNvPr id="744" name="Google Shape;744;p45"/>
          <p:cNvSpPr txBox="1"/>
          <p:nvPr/>
        </p:nvSpPr>
        <p:spPr>
          <a:xfrm>
            <a:off x="5435860" y="3843970"/>
            <a:ext cx="5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verb</a:t>
            </a:r>
            <a:endParaRPr>
              <a:latin typeface="Red Hat Text"/>
              <a:ea typeface="Red Hat Text"/>
              <a:cs typeface="Red Hat Text"/>
              <a:sym typeface="Red Hat Text"/>
            </a:endParaRPr>
          </a:p>
        </p:txBody>
      </p:sp>
      <p:sp>
        <p:nvSpPr>
          <p:cNvPr id="745" name="Google Shape;745;p45"/>
          <p:cNvSpPr txBox="1"/>
          <p:nvPr/>
        </p:nvSpPr>
        <p:spPr>
          <a:xfrm>
            <a:off x="6204200" y="4151175"/>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kind</a:t>
            </a:r>
            <a:endParaRPr>
              <a:latin typeface="Red Hat Text"/>
              <a:ea typeface="Red Hat Text"/>
              <a:cs typeface="Red Hat Text"/>
              <a:sym typeface="Red Hat Text"/>
            </a:endParaRPr>
          </a:p>
        </p:txBody>
      </p:sp>
      <p:sp>
        <p:nvSpPr>
          <p:cNvPr id="746" name="Google Shape;746;p45"/>
          <p:cNvSpPr txBox="1"/>
          <p:nvPr>
            <p:ph idx="3" type="body"/>
          </p:nvPr>
        </p:nvSpPr>
        <p:spPr>
          <a:xfrm>
            <a:off x="2438400" y="4926013"/>
            <a:ext cx="7315200" cy="468000"/>
          </a:xfrm>
          <a:prstGeom prst="rect">
            <a:avLst/>
          </a:prstGeom>
        </p:spPr>
        <p:txBody>
          <a:bodyPr anchorCtr="0" anchor="t" bIns="0" lIns="0" spcFirstLastPara="1" rIns="0" wrap="square" tIns="0">
            <a:noAutofit/>
          </a:bodyPr>
          <a:lstStyle/>
          <a:p>
            <a:pPr indent="0" lvl="0" marL="0" rtl="0" algn="ctr">
              <a:spcBef>
                <a:spcPts val="1000"/>
              </a:spcBef>
              <a:spcAft>
                <a:spcPts val="1000"/>
              </a:spcAft>
              <a:buNone/>
            </a:pPr>
            <a:r>
              <a:rPr b="1" lang="en"/>
              <a:t>Translation</a:t>
            </a:r>
            <a:br>
              <a:rPr b="1" lang="en"/>
            </a:br>
            <a:r>
              <a:rPr b="1" lang="en"/>
              <a:t>“</a:t>
            </a:r>
            <a:r>
              <a:rPr lang="en"/>
              <a:t>g</a:t>
            </a:r>
            <a:r>
              <a:rPr lang="en"/>
              <a:t>et me a collection of all pods in my namespace that currently exist</a:t>
            </a:r>
            <a:r>
              <a:rPr b="1" lang="en"/>
              <a:t>”</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8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Validating Custom Resource Definitions</a:t>
            </a:r>
            <a:endParaRPr/>
          </a:p>
        </p:txBody>
      </p:sp>
      <p:sp>
        <p:nvSpPr>
          <p:cNvPr id="1125" name="Google Shape;1125;p8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26" name="Google Shape;1126;p8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27" name="Google Shape;1127;p81"/>
          <p:cNvSpPr txBox="1"/>
          <p:nvPr>
            <p:ph idx="4" type="body"/>
          </p:nvPr>
        </p:nvSpPr>
        <p:spPr>
          <a:xfrm>
            <a:off x="885125" y="1833977"/>
            <a:ext cx="4937700" cy="3727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apiVersion</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operators.example.com/v1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kind</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CustomApp</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metadata</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name</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application01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spec</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enableSelfPatching</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   enableMetricsEndpoint</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logLevel</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info</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verbosityLevel</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backup</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dailyfrequency</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08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retentionSeconds</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172800</a:t>
            </a:r>
            <a:r>
              <a:rPr lang="en" sz="1050">
                <a:solidFill>
                  <a:srgbClr val="098658"/>
                </a:solidFill>
                <a:highlight>
                  <a:schemeClr val="lt1"/>
                </a:highlight>
                <a:latin typeface="Cousine"/>
                <a:ea typeface="Cousine"/>
                <a:cs typeface="Cousine"/>
                <a:sym typeface="Cousine"/>
              </a:rPr>
              <a:t>”</a:t>
            </a:r>
            <a:endParaRPr sz="1050">
              <a:solidFill>
                <a:srgbClr val="800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800000"/>
              </a:solidFill>
              <a:highlight>
                <a:srgbClr val="FFFFFF"/>
              </a:highlight>
              <a:latin typeface="Cousine"/>
              <a:ea typeface="Cousine"/>
              <a:cs typeface="Cousine"/>
              <a:sym typeface="Cousine"/>
            </a:endParaRPr>
          </a:p>
          <a:p>
            <a:pPr indent="0" lvl="0" marL="0" rtl="0" algn="l">
              <a:spcBef>
                <a:spcPts val="1000"/>
              </a:spcBef>
              <a:spcAft>
                <a:spcPts val="1000"/>
              </a:spcAft>
              <a:buNone/>
            </a:pPr>
            <a:r>
              <a:t/>
            </a:r>
            <a:endParaRPr/>
          </a:p>
        </p:txBody>
      </p:sp>
      <p:sp>
        <p:nvSpPr>
          <p:cNvPr id="1128" name="Google Shape;1128;p81"/>
          <p:cNvSpPr txBox="1"/>
          <p:nvPr>
            <p:ph idx="5" type="body"/>
          </p:nvPr>
        </p:nvSpPr>
        <p:spPr>
          <a:xfrm>
            <a:off x="4951225" y="157575"/>
            <a:ext cx="7112100" cy="3727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000">
                <a:solidFill>
                  <a:srgbClr val="800000"/>
                </a:solidFill>
                <a:highlight>
                  <a:srgbClr val="FFFFFF"/>
                </a:highlight>
                <a:latin typeface="Cousine"/>
                <a:ea typeface="Cousine"/>
                <a:cs typeface="Cousine"/>
                <a:sym typeface="Cousine"/>
              </a:rPr>
              <a:t>spec</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098658"/>
                </a:solidFill>
                <a:highlight>
                  <a:srgbClr val="FFFFFF"/>
                </a:highlight>
                <a:latin typeface="Cousine"/>
                <a:ea typeface="Cousine"/>
                <a:cs typeface="Cousine"/>
                <a:sym typeface="Cousine"/>
              </a:rPr>
              <a:t>...</a:t>
            </a:r>
            <a:endParaRPr sz="1000">
              <a:solidFill>
                <a:srgbClr val="098658"/>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versions</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 </a:t>
            </a:r>
            <a:r>
              <a:rPr lang="en" sz="1000">
                <a:solidFill>
                  <a:srgbClr val="800000"/>
                </a:solidFill>
                <a:highlight>
                  <a:srgbClr val="FFFFFF"/>
                </a:highlight>
                <a:latin typeface="Cousine"/>
                <a:ea typeface="Cousine"/>
                <a:cs typeface="Cousine"/>
                <a:sym typeface="Cousine"/>
              </a:rPr>
              <a:t>name</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v1</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schema</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openAPIV3Schema</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098658"/>
                </a:solidFill>
                <a:highlight>
                  <a:srgbClr val="FFFFFF"/>
                </a:highlight>
                <a:latin typeface="Cousine"/>
                <a:ea typeface="Cousine"/>
                <a:cs typeface="Cousine"/>
                <a:sym typeface="Cousine"/>
              </a:rPr>
              <a:t>...</a:t>
            </a:r>
            <a:endParaRPr sz="1000">
              <a:solidFill>
                <a:srgbClr val="098658"/>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properties</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098658"/>
                </a:solidFill>
                <a:highlight>
                  <a:srgbClr val="FFFFFF"/>
                </a:highlight>
                <a:latin typeface="Cousine"/>
                <a:ea typeface="Cousine"/>
                <a:cs typeface="Cousine"/>
                <a:sym typeface="Cousine"/>
              </a:rPr>
              <a:t>...</a:t>
            </a:r>
            <a:endParaRPr sz="1000">
              <a:solidFill>
                <a:srgbClr val="098658"/>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spec</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098658"/>
                </a:solidFill>
                <a:highlight>
                  <a:srgbClr val="FFFFFF"/>
                </a:highlight>
                <a:latin typeface="Cousine"/>
                <a:ea typeface="Cousine"/>
                <a:cs typeface="Cousine"/>
                <a:sym typeface="Cousine"/>
              </a:rPr>
              <a:t>...</a:t>
            </a:r>
            <a:endParaRPr sz="1000">
              <a:solidFill>
                <a:srgbClr val="098658"/>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properties</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backup</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description</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Backup represents the application automated backup configuration.</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properties</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dailyFrequency</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description</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DailyFrequency indicates how many times the backup</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schedule should run on a daily basis.</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type</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integer</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retentionSeconds</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description</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RetentionSeconds declares the retention period for</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stored backups.</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type</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string</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type</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object</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enableMetricsEndpoint</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description</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EnableMetricsEndpoint controls whether the metrics server</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should be provisioned.</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type</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boolean</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enableSelfPatching</a:t>
            </a:r>
            <a:r>
              <a:rPr lang="en" sz="1000">
                <a:solidFill>
                  <a:schemeClr val="dk1"/>
                </a:solidFill>
                <a:highlight>
                  <a:srgbClr val="FFFFFF"/>
                </a:highlight>
                <a:latin typeface="Cousine"/>
                <a:ea typeface="Cousine"/>
                <a:cs typeface="Cousine"/>
                <a:sym typeface="Cousine"/>
              </a:rPr>
              <a:t>:</a:t>
            </a:r>
            <a:endParaRPr sz="1000">
              <a:solidFill>
                <a:schemeClr val="dk1"/>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description</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EnableSelfPatching controls whether self-patching workflows</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should be enabled.</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chemeClr val="dk1"/>
                </a:solidFill>
                <a:highlight>
                  <a:srgbClr val="FFFFFF"/>
                </a:highlight>
                <a:latin typeface="Cousine"/>
                <a:ea typeface="Cousine"/>
                <a:cs typeface="Cousine"/>
                <a:sym typeface="Cousine"/>
              </a:rPr>
              <a:t>               </a:t>
            </a:r>
            <a:r>
              <a:rPr lang="en" sz="1000">
                <a:solidFill>
                  <a:srgbClr val="800000"/>
                </a:solidFill>
                <a:highlight>
                  <a:srgbClr val="FFFFFF"/>
                </a:highlight>
                <a:latin typeface="Cousine"/>
                <a:ea typeface="Cousine"/>
                <a:cs typeface="Cousine"/>
                <a:sym typeface="Cousine"/>
              </a:rPr>
              <a:t>type</a:t>
            </a:r>
            <a:r>
              <a:rPr lang="en" sz="1000">
                <a:solidFill>
                  <a:schemeClr val="dk1"/>
                </a:solidFill>
                <a:highlight>
                  <a:srgbClr val="FFFFFF"/>
                </a:highlight>
                <a:latin typeface="Cousine"/>
                <a:ea typeface="Cousine"/>
                <a:cs typeface="Cousine"/>
                <a:sym typeface="Cousine"/>
              </a:rPr>
              <a:t>: </a:t>
            </a:r>
            <a:r>
              <a:rPr lang="en" sz="1000">
                <a:solidFill>
                  <a:srgbClr val="0000FF"/>
                </a:solidFill>
                <a:highlight>
                  <a:srgbClr val="FFFFFF"/>
                </a:highlight>
                <a:latin typeface="Cousine"/>
                <a:ea typeface="Cousine"/>
                <a:cs typeface="Cousine"/>
                <a:sym typeface="Cousine"/>
              </a:rPr>
              <a:t>boolean</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0"/>
              </a:spcBef>
              <a:spcAft>
                <a:spcPts val="0"/>
              </a:spcAft>
              <a:buNone/>
            </a:pPr>
            <a:r>
              <a:rPr lang="en" sz="1000">
                <a:solidFill>
                  <a:srgbClr val="0000FF"/>
                </a:solidFill>
                <a:highlight>
                  <a:srgbClr val="FFFFFF"/>
                </a:highlight>
                <a:latin typeface="Cousine"/>
                <a:ea typeface="Cousine"/>
                <a:cs typeface="Cousine"/>
                <a:sym typeface="Cousine"/>
              </a:rPr>
              <a:t>	</a:t>
            </a:r>
            <a:r>
              <a:rPr lang="en" sz="1000">
                <a:solidFill>
                  <a:srgbClr val="098658"/>
                </a:solidFill>
                <a:highlight>
                  <a:srgbClr val="FFFFFF"/>
                </a:highlight>
                <a:latin typeface="Cousine"/>
                <a:ea typeface="Cousine"/>
                <a:cs typeface="Cousine"/>
                <a:sym typeface="Cousine"/>
              </a:rPr>
              <a:t>...</a:t>
            </a:r>
            <a:endParaRPr sz="1000">
              <a:solidFill>
                <a:srgbClr val="0000FF"/>
              </a:solidFill>
              <a:highlight>
                <a:srgbClr val="FFFFFF"/>
              </a:highlight>
              <a:latin typeface="Cousine"/>
              <a:ea typeface="Cousine"/>
              <a:cs typeface="Cousine"/>
              <a:sym typeface="Cousine"/>
            </a:endParaRPr>
          </a:p>
          <a:p>
            <a:pPr indent="0" lvl="0" marL="0" rtl="0" algn="l">
              <a:lnSpc>
                <a:spcPct val="115000"/>
              </a:lnSpc>
              <a:spcBef>
                <a:spcPts val="1000"/>
              </a:spcBef>
              <a:spcAft>
                <a:spcPts val="1000"/>
              </a:spcAft>
              <a:buNone/>
            </a:pPr>
            <a:r>
              <a:t/>
            </a:r>
            <a:endParaRPr sz="1000">
              <a:latin typeface="Cousine"/>
              <a:ea typeface="Cousine"/>
              <a:cs typeface="Cousine"/>
              <a:sym typeface="Cousine"/>
            </a:endParaRPr>
          </a:p>
        </p:txBody>
      </p:sp>
      <p:sp>
        <p:nvSpPr>
          <p:cNvPr id="1129" name="Google Shape;1129;p81"/>
          <p:cNvSpPr txBox="1"/>
          <p:nvPr>
            <p:ph idx="2" type="subTitle"/>
          </p:nvPr>
        </p:nvSpPr>
        <p:spPr>
          <a:xfrm>
            <a:off x="885125" y="1424950"/>
            <a:ext cx="2750400" cy="7056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Implicit Validations</a:t>
            </a:r>
            <a:endParaRPr/>
          </a:p>
        </p:txBody>
      </p:sp>
      <p:cxnSp>
        <p:nvCxnSpPr>
          <p:cNvPr id="1130" name="Google Shape;1130;p81"/>
          <p:cNvCxnSpPr/>
          <p:nvPr/>
        </p:nvCxnSpPr>
        <p:spPr>
          <a:xfrm>
            <a:off x="4886300" y="177975"/>
            <a:ext cx="0" cy="5771100"/>
          </a:xfrm>
          <a:prstGeom prst="straightConnector1">
            <a:avLst/>
          </a:prstGeom>
          <a:noFill/>
          <a:ln cap="flat" cmpd="sng" w="9525">
            <a:solidFill>
              <a:schemeClr val="dk2"/>
            </a:solidFill>
            <a:prstDash val="solid"/>
            <a:round/>
            <a:headEnd len="med" w="med" type="none"/>
            <a:tailEnd len="med" w="med" type="none"/>
          </a:ln>
        </p:spPr>
      </p:cxnSp>
      <p:cxnSp>
        <p:nvCxnSpPr>
          <p:cNvPr id="1131" name="Google Shape;1131;p81"/>
          <p:cNvCxnSpPr/>
          <p:nvPr/>
        </p:nvCxnSpPr>
        <p:spPr>
          <a:xfrm>
            <a:off x="3088950" y="2828375"/>
            <a:ext cx="3006300" cy="2739300"/>
          </a:xfrm>
          <a:prstGeom prst="curvedConnector3">
            <a:avLst>
              <a:gd fmla="val 50000" name="adj1"/>
            </a:avLst>
          </a:prstGeom>
          <a:noFill/>
          <a:ln cap="flat" cmpd="sng" w="9525">
            <a:solidFill>
              <a:schemeClr val="dk2"/>
            </a:solidFill>
            <a:prstDash val="dash"/>
            <a:round/>
            <a:headEnd len="med" w="med" type="triangle"/>
            <a:tailEnd len="med" w="med" type="triangle"/>
          </a:ln>
        </p:spPr>
      </p:cxnSp>
      <p:cxnSp>
        <p:nvCxnSpPr>
          <p:cNvPr id="1132" name="Google Shape;1132;p81"/>
          <p:cNvCxnSpPr/>
          <p:nvPr/>
        </p:nvCxnSpPr>
        <p:spPr>
          <a:xfrm flipH="1">
            <a:off x="2841025" y="3311425"/>
            <a:ext cx="3508500" cy="413100"/>
          </a:xfrm>
          <a:prstGeom prst="curvedConnector3">
            <a:avLst>
              <a:gd fmla="val 50000" name="adj1"/>
            </a:avLst>
          </a:prstGeom>
          <a:noFill/>
          <a:ln cap="flat" cmpd="sng" w="9525">
            <a:solidFill>
              <a:schemeClr val="dk2"/>
            </a:solidFill>
            <a:prstDash val="dash"/>
            <a:round/>
            <a:headEnd len="med" w="med" type="triangle"/>
            <a:tailEnd len="med" w="med" type="triangle"/>
          </a:ln>
        </p:spPr>
      </p:cxnSp>
      <p:sp>
        <p:nvSpPr>
          <p:cNvPr id="1133" name="Google Shape;1133;p81"/>
          <p:cNvSpPr txBox="1"/>
          <p:nvPr>
            <p:ph idx="2" type="subTitle"/>
          </p:nvPr>
        </p:nvSpPr>
        <p:spPr>
          <a:xfrm>
            <a:off x="9267125" y="1424950"/>
            <a:ext cx="2750400" cy="7056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CRD (snippet)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82"/>
          <p:cNvSpPr txBox="1"/>
          <p:nvPr>
            <p:ph idx="1" type="subTitle"/>
          </p:nvPr>
        </p:nvSpPr>
        <p:spPr>
          <a:xfrm>
            <a:off x="428725" y="48016"/>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Validating Custom Resource Definitions</a:t>
            </a:r>
            <a:endParaRPr/>
          </a:p>
        </p:txBody>
      </p:sp>
      <p:sp>
        <p:nvSpPr>
          <p:cNvPr id="1139" name="Google Shape;1139;p8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40" name="Google Shape;1140;p8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41" name="Google Shape;1141;p82"/>
          <p:cNvSpPr txBox="1"/>
          <p:nvPr>
            <p:ph idx="4" type="body"/>
          </p:nvPr>
        </p:nvSpPr>
        <p:spPr>
          <a:xfrm>
            <a:off x="885125" y="1833977"/>
            <a:ext cx="4937700" cy="3727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apiVersion</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operators.example.com/v1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kind</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CustomApp</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metadata</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name</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application01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spec</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enableSelfPatching</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   enableMetricsEndpoint</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logLevel</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info</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verbosityLevel</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backup</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dailyfrequency</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08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retentionSeconds</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172800</a:t>
            </a:r>
            <a:r>
              <a:rPr lang="en" sz="1050">
                <a:solidFill>
                  <a:srgbClr val="098658"/>
                </a:solidFill>
                <a:highlight>
                  <a:schemeClr val="lt1"/>
                </a:highlight>
                <a:latin typeface="Cousine"/>
                <a:ea typeface="Cousine"/>
                <a:cs typeface="Cousine"/>
                <a:sym typeface="Cousine"/>
              </a:rPr>
              <a:t>”</a:t>
            </a:r>
            <a:endParaRPr sz="1050">
              <a:solidFill>
                <a:srgbClr val="800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800000"/>
              </a:solidFill>
              <a:highlight>
                <a:srgbClr val="FFFFFF"/>
              </a:highlight>
              <a:latin typeface="Cousine"/>
              <a:ea typeface="Cousine"/>
              <a:cs typeface="Cousine"/>
              <a:sym typeface="Cousine"/>
            </a:endParaRPr>
          </a:p>
          <a:p>
            <a:pPr indent="0" lvl="0" marL="0" rtl="0" algn="l">
              <a:spcBef>
                <a:spcPts val="1000"/>
              </a:spcBef>
              <a:spcAft>
                <a:spcPts val="1000"/>
              </a:spcAft>
              <a:buNone/>
            </a:pPr>
            <a:r>
              <a:t/>
            </a:r>
            <a:endParaRPr/>
          </a:p>
        </p:txBody>
      </p:sp>
      <p:sp>
        <p:nvSpPr>
          <p:cNvPr id="1142" name="Google Shape;1142;p82"/>
          <p:cNvSpPr txBox="1"/>
          <p:nvPr>
            <p:ph idx="2" type="subTitle"/>
          </p:nvPr>
        </p:nvSpPr>
        <p:spPr>
          <a:xfrm>
            <a:off x="885125" y="1424950"/>
            <a:ext cx="2750400" cy="7056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Implicit Validations</a:t>
            </a:r>
            <a:endParaRPr/>
          </a:p>
        </p:txBody>
      </p:sp>
      <p:cxnSp>
        <p:nvCxnSpPr>
          <p:cNvPr id="1143" name="Google Shape;1143;p82"/>
          <p:cNvCxnSpPr/>
          <p:nvPr/>
        </p:nvCxnSpPr>
        <p:spPr>
          <a:xfrm>
            <a:off x="4886300" y="177975"/>
            <a:ext cx="0" cy="5771100"/>
          </a:xfrm>
          <a:prstGeom prst="straightConnector1">
            <a:avLst/>
          </a:prstGeom>
          <a:noFill/>
          <a:ln cap="flat" cmpd="sng" w="9525">
            <a:solidFill>
              <a:schemeClr val="dk2"/>
            </a:solidFill>
            <a:prstDash val="solid"/>
            <a:round/>
            <a:headEnd len="med" w="med" type="none"/>
            <a:tailEnd len="med" w="med" type="none"/>
          </a:ln>
        </p:spPr>
      </p:cxnSp>
      <p:pic>
        <p:nvPicPr>
          <p:cNvPr id="1144" name="Google Shape;1144;p82"/>
          <p:cNvPicPr preferRelativeResize="0"/>
          <p:nvPr/>
        </p:nvPicPr>
        <p:blipFill>
          <a:blip r:embed="rId3">
            <a:alphaModFix/>
          </a:blip>
          <a:stretch>
            <a:fillRect/>
          </a:stretch>
        </p:blipFill>
        <p:spPr>
          <a:xfrm>
            <a:off x="4904962" y="662138"/>
            <a:ext cx="7287025" cy="5102574"/>
          </a:xfrm>
          <a:prstGeom prst="rect">
            <a:avLst/>
          </a:prstGeom>
          <a:noFill/>
          <a:ln>
            <a:noFill/>
          </a:ln>
        </p:spPr>
      </p:pic>
      <p:cxnSp>
        <p:nvCxnSpPr>
          <p:cNvPr id="1145" name="Google Shape;1145;p82"/>
          <p:cNvCxnSpPr/>
          <p:nvPr/>
        </p:nvCxnSpPr>
        <p:spPr>
          <a:xfrm>
            <a:off x="2841100" y="3711825"/>
            <a:ext cx="4360200" cy="1277700"/>
          </a:xfrm>
          <a:prstGeom prst="curvedConnector3">
            <a:avLst>
              <a:gd fmla="val 50000" name="adj1"/>
            </a:avLst>
          </a:prstGeom>
          <a:noFill/>
          <a:ln cap="flat" cmpd="sng" w="19050">
            <a:solidFill>
              <a:schemeClr val="accent1"/>
            </a:solidFill>
            <a:prstDash val="solid"/>
            <a:round/>
            <a:headEnd len="med" w="med" type="none"/>
            <a:tailEnd len="med" w="med" type="triangle"/>
          </a:ln>
        </p:spPr>
      </p:cxnSp>
      <p:cxnSp>
        <p:nvCxnSpPr>
          <p:cNvPr id="1146" name="Google Shape;1146;p82"/>
          <p:cNvCxnSpPr/>
          <p:nvPr/>
        </p:nvCxnSpPr>
        <p:spPr>
          <a:xfrm flipH="1" rot="10800000">
            <a:off x="3088950" y="1722425"/>
            <a:ext cx="4506300" cy="112500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83"/>
          <p:cNvSpPr txBox="1"/>
          <p:nvPr>
            <p:ph idx="1" type="subTitle"/>
          </p:nvPr>
        </p:nvSpPr>
        <p:spPr>
          <a:xfrm>
            <a:off x="428725" y="48016"/>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Validating Custom Resource Definitions</a:t>
            </a:r>
            <a:endParaRPr/>
          </a:p>
        </p:txBody>
      </p:sp>
      <p:sp>
        <p:nvSpPr>
          <p:cNvPr id="1152" name="Google Shape;1152;p8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53" name="Google Shape;1153;p8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cxnSp>
        <p:nvCxnSpPr>
          <p:cNvPr id="1154" name="Google Shape;1154;p83"/>
          <p:cNvCxnSpPr/>
          <p:nvPr/>
        </p:nvCxnSpPr>
        <p:spPr>
          <a:xfrm>
            <a:off x="4886300" y="177975"/>
            <a:ext cx="0" cy="5771100"/>
          </a:xfrm>
          <a:prstGeom prst="straightConnector1">
            <a:avLst/>
          </a:prstGeom>
          <a:noFill/>
          <a:ln cap="flat" cmpd="sng" w="9525">
            <a:solidFill>
              <a:schemeClr val="dk2"/>
            </a:solidFill>
            <a:prstDash val="solid"/>
            <a:round/>
            <a:headEnd len="med" w="med" type="none"/>
            <a:tailEnd len="med" w="med" type="none"/>
          </a:ln>
        </p:spPr>
      </p:cxnSp>
      <p:pic>
        <p:nvPicPr>
          <p:cNvPr id="1155" name="Google Shape;1155;p83"/>
          <p:cNvPicPr preferRelativeResize="0"/>
          <p:nvPr/>
        </p:nvPicPr>
        <p:blipFill>
          <a:blip r:embed="rId3">
            <a:alphaModFix/>
          </a:blip>
          <a:stretch>
            <a:fillRect/>
          </a:stretch>
        </p:blipFill>
        <p:spPr>
          <a:xfrm>
            <a:off x="4904962" y="662138"/>
            <a:ext cx="7287025" cy="5102574"/>
          </a:xfrm>
          <a:prstGeom prst="rect">
            <a:avLst/>
          </a:prstGeom>
          <a:noFill/>
          <a:ln>
            <a:noFill/>
          </a:ln>
        </p:spPr>
      </p:pic>
      <p:cxnSp>
        <p:nvCxnSpPr>
          <p:cNvPr id="1156" name="Google Shape;1156;p83"/>
          <p:cNvCxnSpPr/>
          <p:nvPr/>
        </p:nvCxnSpPr>
        <p:spPr>
          <a:xfrm rot="10800000">
            <a:off x="3197125" y="2713975"/>
            <a:ext cx="2707500" cy="0"/>
          </a:xfrm>
          <a:prstGeom prst="straightConnector1">
            <a:avLst/>
          </a:prstGeom>
          <a:noFill/>
          <a:ln cap="flat" cmpd="sng" w="9525">
            <a:solidFill>
              <a:schemeClr val="dk2"/>
            </a:solidFill>
            <a:prstDash val="solid"/>
            <a:round/>
            <a:headEnd len="med" w="med" type="none"/>
            <a:tailEnd len="med" w="med" type="triangle"/>
          </a:ln>
        </p:spPr>
      </p:cxnSp>
      <p:cxnSp>
        <p:nvCxnSpPr>
          <p:cNvPr id="1157" name="Google Shape;1157;p83"/>
          <p:cNvCxnSpPr/>
          <p:nvPr/>
        </p:nvCxnSpPr>
        <p:spPr>
          <a:xfrm rot="10800000">
            <a:off x="3197125" y="3133325"/>
            <a:ext cx="2707500" cy="0"/>
          </a:xfrm>
          <a:prstGeom prst="straightConnector1">
            <a:avLst/>
          </a:prstGeom>
          <a:noFill/>
          <a:ln cap="flat" cmpd="sng" w="9525">
            <a:solidFill>
              <a:schemeClr val="dk2"/>
            </a:solidFill>
            <a:prstDash val="solid"/>
            <a:round/>
            <a:headEnd len="med" w="med" type="none"/>
            <a:tailEnd len="med" w="med" type="triangle"/>
          </a:ln>
        </p:spPr>
      </p:cxnSp>
      <p:cxnSp>
        <p:nvCxnSpPr>
          <p:cNvPr id="1158" name="Google Shape;1158;p83"/>
          <p:cNvCxnSpPr/>
          <p:nvPr/>
        </p:nvCxnSpPr>
        <p:spPr>
          <a:xfrm rot="10800000">
            <a:off x="3197125" y="5014500"/>
            <a:ext cx="2707500" cy="0"/>
          </a:xfrm>
          <a:prstGeom prst="straightConnector1">
            <a:avLst/>
          </a:prstGeom>
          <a:noFill/>
          <a:ln cap="flat" cmpd="sng" w="9525">
            <a:solidFill>
              <a:schemeClr val="dk2"/>
            </a:solidFill>
            <a:prstDash val="solid"/>
            <a:round/>
            <a:headEnd len="med" w="med" type="none"/>
            <a:tailEnd len="med" w="med" type="triangle"/>
          </a:ln>
        </p:spPr>
      </p:cxnSp>
      <p:sp>
        <p:nvSpPr>
          <p:cNvPr id="1159" name="Google Shape;1159;p83"/>
          <p:cNvSpPr txBox="1"/>
          <p:nvPr/>
        </p:nvSpPr>
        <p:spPr>
          <a:xfrm>
            <a:off x="393625" y="2529325"/>
            <a:ext cx="28035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Red Hat Text"/>
                <a:ea typeface="Red Hat Text"/>
                <a:cs typeface="Red Hat Text"/>
                <a:sym typeface="Red Hat Text"/>
              </a:rPr>
              <a:t>Values from: info, warn, debug, trace</a:t>
            </a:r>
            <a:endParaRPr sz="1200">
              <a:latin typeface="Red Hat Text"/>
              <a:ea typeface="Red Hat Text"/>
              <a:cs typeface="Red Hat Text"/>
              <a:sym typeface="Red Hat Text"/>
            </a:endParaRPr>
          </a:p>
        </p:txBody>
      </p:sp>
      <p:sp>
        <p:nvSpPr>
          <p:cNvPr id="1160" name="Google Shape;1160;p83"/>
          <p:cNvSpPr txBox="1"/>
          <p:nvPr/>
        </p:nvSpPr>
        <p:spPr>
          <a:xfrm>
            <a:off x="428725" y="2948675"/>
            <a:ext cx="28035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Red Hat Text"/>
                <a:ea typeface="Red Hat Text"/>
                <a:cs typeface="Red Hat Text"/>
                <a:sym typeface="Red Hat Text"/>
              </a:rPr>
              <a:t>Values &lt;= 3</a:t>
            </a:r>
            <a:endParaRPr sz="1200">
              <a:latin typeface="Red Hat Text"/>
              <a:ea typeface="Red Hat Text"/>
              <a:cs typeface="Red Hat Text"/>
              <a:sym typeface="Red Hat Text"/>
            </a:endParaRPr>
          </a:p>
        </p:txBody>
      </p:sp>
      <p:sp>
        <p:nvSpPr>
          <p:cNvPr id="1161" name="Google Shape;1161;p83"/>
          <p:cNvSpPr txBox="1"/>
          <p:nvPr/>
        </p:nvSpPr>
        <p:spPr>
          <a:xfrm>
            <a:off x="393625" y="4829850"/>
            <a:ext cx="28035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Red Hat Text"/>
                <a:ea typeface="Red Hat Text"/>
                <a:cs typeface="Red Hat Text"/>
                <a:sym typeface="Red Hat Text"/>
              </a:rPr>
              <a:t>Even numbers &lt;= 12</a:t>
            </a:r>
            <a:endParaRPr sz="1200">
              <a:latin typeface="Red Hat Text"/>
              <a:ea typeface="Red Hat Text"/>
              <a:cs typeface="Red Hat Text"/>
              <a:sym typeface="Red Hat Text"/>
            </a:endParaRPr>
          </a:p>
        </p:txBody>
      </p:sp>
      <p:cxnSp>
        <p:nvCxnSpPr>
          <p:cNvPr id="1162" name="Google Shape;1162;p83"/>
          <p:cNvCxnSpPr/>
          <p:nvPr/>
        </p:nvCxnSpPr>
        <p:spPr>
          <a:xfrm rot="10800000">
            <a:off x="3197125" y="3552675"/>
            <a:ext cx="2707500" cy="0"/>
          </a:xfrm>
          <a:prstGeom prst="straightConnector1">
            <a:avLst/>
          </a:prstGeom>
          <a:noFill/>
          <a:ln cap="flat" cmpd="sng" w="9525">
            <a:solidFill>
              <a:schemeClr val="dk2"/>
            </a:solidFill>
            <a:prstDash val="solid"/>
            <a:round/>
            <a:headEnd len="med" w="med" type="none"/>
            <a:tailEnd len="med" w="med" type="triangle"/>
          </a:ln>
        </p:spPr>
      </p:cxnSp>
      <p:sp>
        <p:nvSpPr>
          <p:cNvPr id="1163" name="Google Shape;1163;p83"/>
          <p:cNvSpPr txBox="1"/>
          <p:nvPr/>
        </p:nvSpPr>
        <p:spPr>
          <a:xfrm>
            <a:off x="428725" y="3368025"/>
            <a:ext cx="28035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Red Hat Text"/>
                <a:ea typeface="Red Hat Text"/>
                <a:cs typeface="Red Hat Text"/>
                <a:sym typeface="Red Hat Text"/>
              </a:rPr>
              <a:t>Required</a:t>
            </a:r>
            <a:endParaRPr sz="1200">
              <a:latin typeface="Red Hat Text"/>
              <a:ea typeface="Red Hat Text"/>
              <a:cs typeface="Red Hat Text"/>
              <a:sym typeface="Red Hat Tex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8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Validating Custom Resource Definitions</a:t>
            </a:r>
            <a:endParaRPr/>
          </a:p>
        </p:txBody>
      </p:sp>
      <p:sp>
        <p:nvSpPr>
          <p:cNvPr id="1169" name="Google Shape;1169;p8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1170" name="Google Shape;1170;p84"/>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1171" name="Google Shape;1171;p84"/>
          <p:cNvPicPr preferRelativeResize="0"/>
          <p:nvPr/>
        </p:nvPicPr>
        <p:blipFill>
          <a:blip r:embed="rId3">
            <a:alphaModFix/>
          </a:blip>
          <a:stretch>
            <a:fillRect/>
          </a:stretch>
        </p:blipFill>
        <p:spPr>
          <a:xfrm>
            <a:off x="2266050" y="839000"/>
            <a:ext cx="6290524" cy="5180002"/>
          </a:xfrm>
          <a:prstGeom prst="rect">
            <a:avLst/>
          </a:prstGeom>
          <a:noFill/>
          <a:ln>
            <a:noFill/>
          </a:ln>
        </p:spPr>
      </p:pic>
      <p:cxnSp>
        <p:nvCxnSpPr>
          <p:cNvPr id="1172" name="Google Shape;1172;p84"/>
          <p:cNvCxnSpPr/>
          <p:nvPr/>
        </p:nvCxnSpPr>
        <p:spPr>
          <a:xfrm>
            <a:off x="6997825" y="2605925"/>
            <a:ext cx="3260700" cy="0"/>
          </a:xfrm>
          <a:prstGeom prst="straightConnector1">
            <a:avLst/>
          </a:prstGeom>
          <a:noFill/>
          <a:ln cap="flat" cmpd="sng" w="9525">
            <a:solidFill>
              <a:schemeClr val="accent1"/>
            </a:solidFill>
            <a:prstDash val="solid"/>
            <a:round/>
            <a:headEnd len="med" w="med" type="triangle"/>
            <a:tailEnd len="med" w="med" type="none"/>
          </a:ln>
        </p:spPr>
      </p:cxnSp>
      <p:cxnSp>
        <p:nvCxnSpPr>
          <p:cNvPr id="1173" name="Google Shape;1173;p84"/>
          <p:cNvCxnSpPr/>
          <p:nvPr/>
        </p:nvCxnSpPr>
        <p:spPr>
          <a:xfrm>
            <a:off x="5796625" y="3165075"/>
            <a:ext cx="4461900" cy="0"/>
          </a:xfrm>
          <a:prstGeom prst="straightConnector1">
            <a:avLst/>
          </a:prstGeom>
          <a:noFill/>
          <a:ln cap="flat" cmpd="sng" w="9525">
            <a:solidFill>
              <a:schemeClr val="accent1"/>
            </a:solidFill>
            <a:prstDash val="solid"/>
            <a:round/>
            <a:headEnd len="med" w="med" type="triangle"/>
            <a:tailEnd len="med" w="med" type="none"/>
          </a:ln>
        </p:spPr>
      </p:cxnSp>
      <p:cxnSp>
        <p:nvCxnSpPr>
          <p:cNvPr id="1174" name="Google Shape;1174;p84"/>
          <p:cNvCxnSpPr/>
          <p:nvPr/>
        </p:nvCxnSpPr>
        <p:spPr>
          <a:xfrm>
            <a:off x="5796625" y="4995450"/>
            <a:ext cx="4461900" cy="0"/>
          </a:xfrm>
          <a:prstGeom prst="straightConnector1">
            <a:avLst/>
          </a:prstGeom>
          <a:noFill/>
          <a:ln cap="flat" cmpd="sng" w="9525">
            <a:solidFill>
              <a:schemeClr val="accent1"/>
            </a:solidFill>
            <a:prstDash val="solid"/>
            <a:round/>
            <a:headEnd len="med" w="med" type="triangle"/>
            <a:tailEnd len="med" w="med" type="none"/>
          </a:ln>
        </p:spPr>
      </p:cxnSp>
      <p:cxnSp>
        <p:nvCxnSpPr>
          <p:cNvPr id="1175" name="Google Shape;1175;p84"/>
          <p:cNvCxnSpPr/>
          <p:nvPr/>
        </p:nvCxnSpPr>
        <p:spPr>
          <a:xfrm>
            <a:off x="6397225" y="3724125"/>
            <a:ext cx="3861300" cy="0"/>
          </a:xfrm>
          <a:prstGeom prst="straightConnector1">
            <a:avLst/>
          </a:prstGeom>
          <a:noFill/>
          <a:ln cap="flat" cmpd="sng" w="9525">
            <a:solidFill>
              <a:schemeClr val="accent1"/>
            </a:solidFill>
            <a:prstDash val="solid"/>
            <a:round/>
            <a:headEnd len="med" w="med" type="triangl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8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Validating Custom Resource Definitions</a:t>
            </a:r>
            <a:endParaRPr/>
          </a:p>
        </p:txBody>
      </p:sp>
      <p:sp>
        <p:nvSpPr>
          <p:cNvPr id="1181" name="Google Shape;1181;p8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1182" name="Google Shape;1182;p85"/>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83" name="Google Shape;1183;p85"/>
          <p:cNvSpPr txBox="1"/>
          <p:nvPr/>
        </p:nvSpPr>
        <p:spPr>
          <a:xfrm>
            <a:off x="2694900" y="-146200"/>
            <a:ext cx="7290300" cy="726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spec</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description</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CustomAppSpec defines the desired state of CustomApp</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properties</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backup</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description</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Backup represents the application automated backup configuration.</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properties</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dailyFrequency</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description</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DailyFrequency indicates how many times the backup</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schedule should run on a daily basis.</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maximum</a:t>
            </a:r>
            <a:r>
              <a:rPr lang="en" sz="1000">
                <a:solidFill>
                  <a:schemeClr val="dk1"/>
                </a:solidFill>
                <a:latin typeface="Cousine"/>
                <a:ea typeface="Cousine"/>
                <a:cs typeface="Cousine"/>
                <a:sym typeface="Cousine"/>
              </a:rPr>
              <a:t>: </a:t>
            </a:r>
            <a:r>
              <a:rPr lang="en" sz="1000">
                <a:solidFill>
                  <a:srgbClr val="098658"/>
                </a:solidFill>
                <a:latin typeface="Cousine"/>
                <a:ea typeface="Cousine"/>
                <a:cs typeface="Cousine"/>
                <a:sym typeface="Cousine"/>
              </a:rPr>
              <a:t>12</a:t>
            </a:r>
            <a:endParaRPr sz="1000">
              <a:solidFill>
                <a:srgbClr val="098658"/>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multipleOf</a:t>
            </a:r>
            <a:r>
              <a:rPr lang="en" sz="1000">
                <a:solidFill>
                  <a:schemeClr val="dk1"/>
                </a:solidFill>
                <a:latin typeface="Cousine"/>
                <a:ea typeface="Cousine"/>
                <a:cs typeface="Cousine"/>
                <a:sym typeface="Cousine"/>
              </a:rPr>
              <a:t>: </a:t>
            </a:r>
            <a:r>
              <a:rPr lang="en" sz="1000">
                <a:solidFill>
                  <a:srgbClr val="098658"/>
                </a:solidFill>
                <a:latin typeface="Cousine"/>
                <a:ea typeface="Cousine"/>
                <a:cs typeface="Cousine"/>
                <a:sym typeface="Cousine"/>
              </a:rPr>
              <a:t>2</a:t>
            </a:r>
            <a:endParaRPr sz="1000">
              <a:solidFill>
                <a:srgbClr val="098658"/>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type</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integer</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retentionSeconds</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description</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RetentionSeconds declares the retention period for</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stored backups.</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type</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string</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type</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object</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enableMetricsEndpoint</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description</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EnableMetricsEndpoint controls whether the metrics server</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should be provisioned.</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type</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boolean</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enableSelfPatching</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description</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EnableSelfPatching controls whether self-patching workflows</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should be enabled.</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type</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boolean</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logLevel</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description</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LogLevel controls the log level to set for the application</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controller.</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enum</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 </a:t>
            </a:r>
            <a:r>
              <a:rPr lang="en" sz="1000">
                <a:solidFill>
                  <a:srgbClr val="0000FF"/>
                </a:solidFill>
                <a:latin typeface="Cousine"/>
                <a:ea typeface="Cousine"/>
                <a:cs typeface="Cousine"/>
                <a:sym typeface="Cousine"/>
              </a:rPr>
              <a:t>info</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 </a:t>
            </a:r>
            <a:r>
              <a:rPr lang="en" sz="1000">
                <a:solidFill>
                  <a:srgbClr val="0000FF"/>
                </a:solidFill>
                <a:latin typeface="Cousine"/>
                <a:ea typeface="Cousine"/>
                <a:cs typeface="Cousine"/>
                <a:sym typeface="Cousine"/>
              </a:rPr>
              <a:t>warn</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 </a:t>
            </a:r>
            <a:r>
              <a:rPr lang="en" sz="1000">
                <a:solidFill>
                  <a:srgbClr val="0000FF"/>
                </a:solidFill>
                <a:latin typeface="Cousine"/>
                <a:ea typeface="Cousine"/>
                <a:cs typeface="Cousine"/>
                <a:sym typeface="Cousine"/>
              </a:rPr>
              <a:t>debug</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 </a:t>
            </a:r>
            <a:r>
              <a:rPr lang="en" sz="1000">
                <a:solidFill>
                  <a:srgbClr val="0000FF"/>
                </a:solidFill>
                <a:latin typeface="Cousine"/>
                <a:ea typeface="Cousine"/>
                <a:cs typeface="Cousine"/>
                <a:sym typeface="Cousine"/>
              </a:rPr>
              <a:t>trace</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type</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string</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verbosityLevel</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description</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Verbosity level sets the verbosity level of downstream</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workloads.</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enum</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 </a:t>
            </a:r>
            <a:r>
              <a:rPr lang="en" sz="1000">
                <a:solidFill>
                  <a:srgbClr val="098658"/>
                </a:solidFill>
                <a:latin typeface="Cousine"/>
                <a:ea typeface="Cousine"/>
                <a:cs typeface="Cousine"/>
                <a:sym typeface="Cousine"/>
              </a:rPr>
              <a:t>1</a:t>
            </a:r>
            <a:endParaRPr sz="1000">
              <a:solidFill>
                <a:srgbClr val="098658"/>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 </a:t>
            </a:r>
            <a:r>
              <a:rPr lang="en" sz="1000">
                <a:solidFill>
                  <a:srgbClr val="098658"/>
                </a:solidFill>
                <a:latin typeface="Cousine"/>
                <a:ea typeface="Cousine"/>
                <a:cs typeface="Cousine"/>
                <a:sym typeface="Cousine"/>
              </a:rPr>
              <a:t>2</a:t>
            </a:r>
            <a:endParaRPr sz="1000">
              <a:solidFill>
                <a:srgbClr val="098658"/>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 </a:t>
            </a:r>
            <a:r>
              <a:rPr lang="en" sz="1000">
                <a:solidFill>
                  <a:srgbClr val="098658"/>
                </a:solidFill>
                <a:latin typeface="Cousine"/>
                <a:ea typeface="Cousine"/>
                <a:cs typeface="Cousine"/>
                <a:sym typeface="Cousine"/>
              </a:rPr>
              <a:t>3</a:t>
            </a:r>
            <a:endParaRPr sz="1000">
              <a:solidFill>
                <a:srgbClr val="098658"/>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type</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integer</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required</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 </a:t>
            </a:r>
            <a:r>
              <a:rPr lang="en" sz="1000">
                <a:solidFill>
                  <a:srgbClr val="0000FF"/>
                </a:solidFill>
                <a:latin typeface="Cousine"/>
                <a:ea typeface="Cousine"/>
                <a:cs typeface="Cousine"/>
                <a:sym typeface="Cousine"/>
              </a:rPr>
              <a:t>backup</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800000"/>
                </a:solidFill>
                <a:latin typeface="Cousine"/>
                <a:ea typeface="Cousine"/>
                <a:cs typeface="Cousine"/>
                <a:sym typeface="Cousine"/>
              </a:rPr>
              <a:t>type</a:t>
            </a: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object</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latin typeface="Cousine"/>
              <a:ea typeface="Cousine"/>
              <a:cs typeface="Cousine"/>
              <a:sym typeface="Cousine"/>
            </a:endParaRPr>
          </a:p>
        </p:txBody>
      </p:sp>
      <p:cxnSp>
        <p:nvCxnSpPr>
          <p:cNvPr id="1184" name="Google Shape;1184;p85"/>
          <p:cNvCxnSpPr/>
          <p:nvPr/>
        </p:nvCxnSpPr>
        <p:spPr>
          <a:xfrm>
            <a:off x="4298525" y="5904300"/>
            <a:ext cx="1332900" cy="0"/>
          </a:xfrm>
          <a:prstGeom prst="straightConnector1">
            <a:avLst/>
          </a:prstGeom>
          <a:noFill/>
          <a:ln cap="flat" cmpd="sng" w="19050">
            <a:solidFill>
              <a:schemeClr val="accent1"/>
            </a:solidFill>
            <a:prstDash val="solid"/>
            <a:round/>
            <a:headEnd len="med" w="med" type="triangle"/>
            <a:tailEnd len="med" w="med" type="none"/>
          </a:ln>
        </p:spPr>
      </p:cxnSp>
      <p:cxnSp>
        <p:nvCxnSpPr>
          <p:cNvPr id="1185" name="Google Shape;1185;p85"/>
          <p:cNvCxnSpPr/>
          <p:nvPr/>
        </p:nvCxnSpPr>
        <p:spPr>
          <a:xfrm>
            <a:off x="4533700" y="4677475"/>
            <a:ext cx="1332900" cy="0"/>
          </a:xfrm>
          <a:prstGeom prst="straightConnector1">
            <a:avLst/>
          </a:prstGeom>
          <a:noFill/>
          <a:ln cap="flat" cmpd="sng" w="19050">
            <a:solidFill>
              <a:schemeClr val="accent1"/>
            </a:solidFill>
            <a:prstDash val="solid"/>
            <a:round/>
            <a:headEnd len="med" w="med" type="triangle"/>
            <a:tailEnd len="med" w="med" type="none"/>
          </a:ln>
        </p:spPr>
      </p:cxnSp>
      <p:cxnSp>
        <p:nvCxnSpPr>
          <p:cNvPr id="1186" name="Google Shape;1186;p85"/>
          <p:cNvCxnSpPr/>
          <p:nvPr/>
        </p:nvCxnSpPr>
        <p:spPr>
          <a:xfrm>
            <a:off x="4346400" y="6539775"/>
            <a:ext cx="1332900" cy="0"/>
          </a:xfrm>
          <a:prstGeom prst="straightConnector1">
            <a:avLst/>
          </a:prstGeom>
          <a:noFill/>
          <a:ln cap="flat" cmpd="sng" w="19050">
            <a:solidFill>
              <a:schemeClr val="accent1"/>
            </a:solidFill>
            <a:prstDash val="solid"/>
            <a:round/>
            <a:headEnd len="med" w="med" type="triangle"/>
            <a:tailEnd len="med" w="med" type="none"/>
          </a:ln>
        </p:spPr>
      </p:cxnSp>
      <p:cxnSp>
        <p:nvCxnSpPr>
          <p:cNvPr id="1187" name="Google Shape;1187;p85"/>
          <p:cNvCxnSpPr/>
          <p:nvPr/>
        </p:nvCxnSpPr>
        <p:spPr>
          <a:xfrm>
            <a:off x="5234375" y="1454875"/>
            <a:ext cx="1332900" cy="0"/>
          </a:xfrm>
          <a:prstGeom prst="straightConnector1">
            <a:avLst/>
          </a:prstGeom>
          <a:noFill/>
          <a:ln cap="flat" cmpd="sng" w="19050">
            <a:solidFill>
              <a:schemeClr val="accent1"/>
            </a:solidFill>
            <a:prstDash val="solid"/>
            <a:round/>
            <a:headEnd len="med" w="med" type="triangl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8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Validating Custom Resource Definitions</a:t>
            </a:r>
            <a:endParaRPr/>
          </a:p>
        </p:txBody>
      </p:sp>
      <p:sp>
        <p:nvSpPr>
          <p:cNvPr id="1193" name="Google Shape;1193;p8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94" name="Google Shape;1194;p8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95" name="Google Shape;1195;p8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All possible validations</a:t>
            </a:r>
            <a:endParaRPr/>
          </a:p>
        </p:txBody>
      </p:sp>
      <p:sp>
        <p:nvSpPr>
          <p:cNvPr id="1196" name="Google Shape;1196;p8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https://book.kubebuilder.io/reference/markers/crd-validation.html</a:t>
            </a:r>
            <a:endParaRPr/>
          </a:p>
        </p:txBody>
      </p:sp>
      <p:sp>
        <p:nvSpPr>
          <p:cNvPr id="1197" name="Google Shape;1197;p86"/>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8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Validating Custom Resource Definitions</a:t>
            </a:r>
            <a:endParaRPr/>
          </a:p>
        </p:txBody>
      </p:sp>
      <p:sp>
        <p:nvSpPr>
          <p:cNvPr id="1203" name="Google Shape;1203;p8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04" name="Google Shape;1204;p8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Out of scope for this chapter.</a:t>
            </a:r>
            <a:endParaRPr/>
          </a:p>
        </p:txBody>
      </p:sp>
      <p:sp>
        <p:nvSpPr>
          <p:cNvPr id="1205" name="Google Shape;1205;p8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Complex Validations: Dynamic Admission Controllers</a:t>
            </a:r>
            <a:endParaRPr/>
          </a:p>
        </p:txBody>
      </p:sp>
      <p:sp>
        <p:nvSpPr>
          <p:cNvPr id="1206" name="Google Shape;1206;p87"/>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Can handle complex validations, or validations that may not directly relate to the resource itself, but maybe requires tying into an external system (like validating that the creation of this resource does not violate a quota).</a:t>
            </a:r>
            <a:endParaRPr/>
          </a:p>
        </p:txBody>
      </p:sp>
      <p:sp>
        <p:nvSpPr>
          <p:cNvPr id="1207" name="Google Shape;1207;p87"/>
          <p:cNvSpPr txBox="1"/>
          <p:nvPr>
            <p:ph idx="2" type="subTitle"/>
          </p:nvPr>
        </p:nvSpPr>
        <p:spPr>
          <a:xfrm>
            <a:off x="885125" y="1424950"/>
            <a:ext cx="49377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Validating Admission Webhooks</a:t>
            </a:r>
            <a:endParaRPr/>
          </a:p>
        </p:txBody>
      </p:sp>
      <p:sp>
        <p:nvSpPr>
          <p:cNvPr id="1208" name="Google Shape;1208;p87"/>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Handles making changes to the submitted resource, such as making complex decisions to determine defaulting logic. </a:t>
            </a:r>
            <a:endParaRPr/>
          </a:p>
        </p:txBody>
      </p:sp>
      <p:sp>
        <p:nvSpPr>
          <p:cNvPr id="1209" name="Google Shape;1209;p87"/>
          <p:cNvSpPr txBox="1"/>
          <p:nvPr>
            <p:ph idx="2" type="subTitle"/>
          </p:nvPr>
        </p:nvSpPr>
        <p:spPr>
          <a:xfrm>
            <a:off x="6369350" y="1434400"/>
            <a:ext cx="49377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Mutating Admission Webhooks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8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215" name="Google Shape;1215;p8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216" name="Google Shape;1216;p8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Versioning Custom Resources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89"/>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Your custom resources should be versioned!</a:t>
            </a:r>
            <a:endParaRPr/>
          </a:p>
        </p:txBody>
      </p:sp>
      <p:sp>
        <p:nvSpPr>
          <p:cNvPr id="1222" name="Google Shape;1222;p8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Versioning Custom Resources</a:t>
            </a:r>
            <a:endParaRPr/>
          </a:p>
        </p:txBody>
      </p:sp>
      <p:sp>
        <p:nvSpPr>
          <p:cNvPr id="1223" name="Google Shape;1223;p8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24" name="Google Shape;1224;p8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225" name="Google Shape;1225;p89"/>
          <p:cNvSpPr txBox="1"/>
          <p:nvPr>
            <p:ph idx="4" type="body"/>
          </p:nvPr>
        </p:nvSpPr>
        <p:spPr>
          <a:xfrm>
            <a:off x="2438400" y="2286000"/>
            <a:ext cx="7315200" cy="2569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Your custom resource definition </a:t>
            </a:r>
            <a:r>
              <a:rPr b="1" lang="en">
                <a:solidFill>
                  <a:schemeClr val="accent1"/>
                </a:solidFill>
              </a:rPr>
              <a:t>spec</a:t>
            </a:r>
            <a:r>
              <a:rPr lang="en"/>
              <a:t> is your API</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You may want to change your API to better fit your application as it evolves. </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Users expect a certain degree of stability with your API - especially if you’ve promoted your API to a </a:t>
            </a:r>
            <a:r>
              <a:rPr b="1" lang="en">
                <a:solidFill>
                  <a:schemeClr val="accent1"/>
                </a:solidFill>
              </a:rPr>
              <a:t>v1</a:t>
            </a:r>
            <a:r>
              <a:rPr lang="en"/>
              <a:t> and beyond.</a:t>
            </a:r>
            <a:endParaRPr/>
          </a:p>
        </p:txBody>
      </p:sp>
      <p:sp>
        <p:nvSpPr>
          <p:cNvPr id="1226" name="Google Shape;1226;p8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And why you might need multiple versions of your resource.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90"/>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Conversion Strategy: None</a:t>
            </a:r>
            <a:endParaRPr/>
          </a:p>
        </p:txBody>
      </p:sp>
      <p:sp>
        <p:nvSpPr>
          <p:cNvPr id="1232" name="Google Shape;1232;p9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Versioning Custom Resources</a:t>
            </a:r>
            <a:endParaRPr/>
          </a:p>
        </p:txBody>
      </p:sp>
      <p:sp>
        <p:nvSpPr>
          <p:cNvPr id="1233" name="Google Shape;1233;p9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1234" name="Google Shape;1234;p9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A simple example. No change in the spec, just a promoted API. </a:t>
            </a:r>
            <a:endParaRPr/>
          </a:p>
        </p:txBody>
      </p:sp>
      <p:sp>
        <p:nvSpPr>
          <p:cNvPr id="1235" name="Google Shape;1235;p9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236" name="Google Shape;1236;p90"/>
          <p:cNvSpPr txBox="1"/>
          <p:nvPr>
            <p:ph idx="4294967295" type="body"/>
          </p:nvPr>
        </p:nvSpPr>
        <p:spPr>
          <a:xfrm>
            <a:off x="885125" y="2471625"/>
            <a:ext cx="4937700" cy="3089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apiVersion</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operators.example.com/v1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kind</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CustomApp</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metadata</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name</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application01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spec</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enableSelfPatching</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   enableMetricsEndpoint</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logLevel</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info</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verbosityLevel</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backup</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dailyfrequency</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08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retentionSeconds</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172800</a:t>
            </a:r>
            <a:r>
              <a:rPr lang="en" sz="1050">
                <a:solidFill>
                  <a:srgbClr val="098658"/>
                </a:solidFill>
                <a:highlight>
                  <a:schemeClr val="lt1"/>
                </a:highlight>
                <a:latin typeface="Cousine"/>
                <a:ea typeface="Cousine"/>
                <a:cs typeface="Cousine"/>
                <a:sym typeface="Cousine"/>
              </a:rPr>
              <a:t>”</a:t>
            </a:r>
            <a:endParaRPr sz="1050">
              <a:solidFill>
                <a:srgbClr val="800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800000"/>
              </a:solidFill>
              <a:highlight>
                <a:srgbClr val="FFFFFF"/>
              </a:highlight>
              <a:latin typeface="Cousine"/>
              <a:ea typeface="Cousine"/>
              <a:cs typeface="Cousine"/>
              <a:sym typeface="Cousine"/>
            </a:endParaRPr>
          </a:p>
          <a:p>
            <a:pPr indent="0" lvl="0" marL="0" rtl="0" algn="l">
              <a:spcBef>
                <a:spcPts val="0"/>
              </a:spcBef>
              <a:spcAft>
                <a:spcPts val="500"/>
              </a:spcAft>
              <a:buNone/>
            </a:pPr>
            <a:r>
              <a:t/>
            </a:r>
            <a:endParaRPr/>
          </a:p>
        </p:txBody>
      </p:sp>
      <p:sp>
        <p:nvSpPr>
          <p:cNvPr id="1237" name="Google Shape;1237;p90"/>
          <p:cNvSpPr txBox="1"/>
          <p:nvPr>
            <p:ph idx="4294967295" type="body"/>
          </p:nvPr>
        </p:nvSpPr>
        <p:spPr>
          <a:xfrm>
            <a:off x="6096000" y="2471625"/>
            <a:ext cx="4937700" cy="3089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apiVersion</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operators.example.com/v2</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kind</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CustomApp</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metadata</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name</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application01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spec</a:t>
            </a:r>
            <a:r>
              <a:rPr lang="en" sz="1050">
                <a:solidFill>
                  <a:schemeClr val="dk1"/>
                </a:solidFill>
                <a:highlight>
                  <a:schemeClr val="lt1"/>
                </a:highlight>
                <a:latin typeface="Cousine"/>
                <a:ea typeface="Cousine"/>
                <a:cs typeface="Cousine"/>
                <a:sym typeface="Cousine"/>
              </a:rPr>
              <a:t>:</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enableSelfPatching</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rgbClr val="800000"/>
                </a:solidFill>
                <a:highlight>
                  <a:schemeClr val="lt1"/>
                </a:highlight>
                <a:latin typeface="Cousine"/>
                <a:ea typeface="Cousine"/>
                <a:cs typeface="Cousine"/>
                <a:sym typeface="Cousine"/>
              </a:rPr>
              <a:t>   enableMetricsEndpoint</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logLevel</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info</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verbosityLevel</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backup</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dailyfrequency</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08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retentionSeconds</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172800</a:t>
            </a:r>
            <a:r>
              <a:rPr lang="en" sz="1050">
                <a:solidFill>
                  <a:srgbClr val="098658"/>
                </a:solidFill>
                <a:highlight>
                  <a:schemeClr val="lt1"/>
                </a:highlight>
                <a:latin typeface="Cousine"/>
                <a:ea typeface="Cousine"/>
                <a:cs typeface="Cousine"/>
                <a:sym typeface="Cousine"/>
              </a:rPr>
              <a:t>”</a:t>
            </a:r>
            <a:endParaRPr sz="1050">
              <a:solidFill>
                <a:srgbClr val="800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800000"/>
              </a:solidFill>
              <a:highlight>
                <a:srgbClr val="FFFFFF"/>
              </a:highlight>
              <a:latin typeface="Cousine"/>
              <a:ea typeface="Cousine"/>
              <a:cs typeface="Cousine"/>
              <a:sym typeface="Cousine"/>
            </a:endParaRPr>
          </a:p>
          <a:p>
            <a:pPr indent="0" lvl="0" marL="0" rtl="0" algn="l">
              <a:spcBef>
                <a:spcPts val="0"/>
              </a:spcBef>
              <a:spcAft>
                <a:spcPts val="500"/>
              </a:spcAft>
              <a:buNone/>
            </a:pPr>
            <a:r>
              <a:t/>
            </a:r>
            <a:endParaRPr/>
          </a:p>
        </p:txBody>
      </p:sp>
      <p:cxnSp>
        <p:nvCxnSpPr>
          <p:cNvPr id="1238" name="Google Shape;1238;p90"/>
          <p:cNvCxnSpPr/>
          <p:nvPr/>
        </p:nvCxnSpPr>
        <p:spPr>
          <a:xfrm>
            <a:off x="4236200" y="3597950"/>
            <a:ext cx="1458000" cy="6300"/>
          </a:xfrm>
          <a:prstGeom prst="straightConnector1">
            <a:avLst/>
          </a:prstGeom>
          <a:noFill/>
          <a:ln cap="flat" cmpd="sng" w="28575">
            <a:solidFill>
              <a:schemeClr val="accent1"/>
            </a:solidFill>
            <a:prstDash val="solid"/>
            <a:round/>
            <a:headEnd len="med" w="med" type="none"/>
            <a:tailEnd len="med" w="med" type="triangle"/>
          </a:ln>
        </p:spPr>
      </p:cxnSp>
      <p:cxnSp>
        <p:nvCxnSpPr>
          <p:cNvPr id="1239" name="Google Shape;1239;p90"/>
          <p:cNvCxnSpPr/>
          <p:nvPr/>
        </p:nvCxnSpPr>
        <p:spPr>
          <a:xfrm flipH="1" rot="10800000">
            <a:off x="3798175" y="2340150"/>
            <a:ext cx="231600" cy="144000"/>
          </a:xfrm>
          <a:prstGeom prst="straightConnector1">
            <a:avLst/>
          </a:prstGeom>
          <a:noFill/>
          <a:ln cap="flat" cmpd="sng" w="9525">
            <a:solidFill>
              <a:schemeClr val="accent1"/>
            </a:solidFill>
            <a:prstDash val="solid"/>
            <a:round/>
            <a:headEnd len="med" w="med" type="triangle"/>
            <a:tailEnd len="med" w="med" type="none"/>
          </a:ln>
        </p:spPr>
      </p:cxnSp>
      <p:cxnSp>
        <p:nvCxnSpPr>
          <p:cNvPr id="1240" name="Google Shape;1240;p90"/>
          <p:cNvCxnSpPr/>
          <p:nvPr/>
        </p:nvCxnSpPr>
        <p:spPr>
          <a:xfrm flipH="1" rot="10800000">
            <a:off x="8981425" y="2340150"/>
            <a:ext cx="231600" cy="144000"/>
          </a:xfrm>
          <a:prstGeom prst="straightConnector1">
            <a:avLst/>
          </a:prstGeom>
          <a:noFill/>
          <a:ln cap="flat" cmpd="sng" w="9525">
            <a:solidFill>
              <a:schemeClr val="accent1"/>
            </a:solidFill>
            <a:prstDash val="solid"/>
            <a:round/>
            <a:headEnd len="med" w="med" type="triangl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4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the Kubernetes API</a:t>
            </a:r>
            <a:endParaRPr/>
          </a:p>
        </p:txBody>
      </p:sp>
      <p:sp>
        <p:nvSpPr>
          <p:cNvPr id="752" name="Google Shape;752;p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3" name="Google Shape;753;p46"/>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To see the full URL that is being queried for each kind, use the -v=10 flag e.g. </a:t>
            </a:r>
            <a:r>
              <a:rPr b="1" lang="en">
                <a:latin typeface="Cousine"/>
                <a:ea typeface="Cousine"/>
                <a:cs typeface="Cousine"/>
                <a:sym typeface="Cousine"/>
              </a:rPr>
              <a:t>oc get pods -v=10</a:t>
            </a:r>
            <a:endParaRPr b="1">
              <a:latin typeface="Cousine"/>
              <a:ea typeface="Cousine"/>
              <a:cs typeface="Cousine"/>
              <a:sym typeface="Cousine"/>
            </a:endParaRPr>
          </a:p>
        </p:txBody>
      </p:sp>
      <p:sp>
        <p:nvSpPr>
          <p:cNvPr id="754" name="Google Shape;754;p4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Some assumptions have been made for us.</a:t>
            </a:r>
            <a:endParaRPr/>
          </a:p>
        </p:txBody>
      </p:sp>
      <p:sp>
        <p:nvSpPr>
          <p:cNvPr id="755" name="Google Shape;755;p46"/>
          <p:cNvSpPr txBox="1"/>
          <p:nvPr>
            <p:ph idx="3" type="body"/>
          </p:nvPr>
        </p:nvSpPr>
        <p:spPr>
          <a:xfrm>
            <a:off x="2048550" y="2299150"/>
            <a:ext cx="8094900" cy="645600"/>
          </a:xfrm>
          <a:prstGeom prst="rect">
            <a:avLst/>
          </a:prstGeom>
        </p:spPr>
        <p:txBody>
          <a:bodyPr anchorCtr="0" anchor="t" bIns="0" lIns="0" spcFirstLastPara="1" rIns="0" wrap="square" tIns="0">
            <a:spAutoFit/>
          </a:bodyPr>
          <a:lstStyle/>
          <a:p>
            <a:pPr indent="0" lvl="0" marL="0" rtl="0" algn="ctr">
              <a:spcBef>
                <a:spcPts val="1000"/>
              </a:spcBef>
              <a:spcAft>
                <a:spcPts val="0"/>
              </a:spcAft>
              <a:buNone/>
            </a:pPr>
            <a:r>
              <a:rPr lang="en"/>
              <a:t>Actually </a:t>
            </a:r>
            <a:r>
              <a:rPr lang="en"/>
              <a:t>queries the API host at this path:</a:t>
            </a:r>
            <a:endParaRPr/>
          </a:p>
          <a:p>
            <a:pPr indent="0" lvl="0" marL="0" rtl="0" algn="ctr">
              <a:spcBef>
                <a:spcPts val="1000"/>
              </a:spcBef>
              <a:spcAft>
                <a:spcPts val="1000"/>
              </a:spcAft>
              <a:buNone/>
            </a:pPr>
            <a:r>
              <a:rPr b="1" lang="en">
                <a:solidFill>
                  <a:schemeClr val="accent6"/>
                </a:solidFill>
              </a:rPr>
              <a:t>${HOST}</a:t>
            </a:r>
            <a:r>
              <a:rPr b="1" lang="en"/>
              <a:t>/api/v1/namespaces/my-namespace/pods</a:t>
            </a:r>
            <a:endParaRPr/>
          </a:p>
        </p:txBody>
      </p:sp>
      <p:sp>
        <p:nvSpPr>
          <p:cNvPr id="756" name="Google Shape;756;p46"/>
          <p:cNvSpPr txBox="1"/>
          <p:nvPr/>
        </p:nvSpPr>
        <p:spPr>
          <a:xfrm>
            <a:off x="4467450" y="1501150"/>
            <a:ext cx="3571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accent3"/>
                </a:solidFill>
                <a:latin typeface="Cousine"/>
                <a:ea typeface="Cousine"/>
                <a:cs typeface="Cousine"/>
                <a:sym typeface="Cousine"/>
              </a:rPr>
              <a:t>oc get pods</a:t>
            </a:r>
            <a:endParaRPr sz="2500">
              <a:solidFill>
                <a:schemeClr val="accent3"/>
              </a:solidFill>
              <a:latin typeface="Cousine"/>
              <a:ea typeface="Cousine"/>
              <a:cs typeface="Cousine"/>
              <a:sym typeface="Cousine"/>
            </a:endParaRPr>
          </a:p>
        </p:txBody>
      </p:sp>
      <p:sp>
        <p:nvSpPr>
          <p:cNvPr id="757" name="Google Shape;757;p46"/>
          <p:cNvSpPr txBox="1"/>
          <p:nvPr>
            <p:ph idx="3" type="body"/>
          </p:nvPr>
        </p:nvSpPr>
        <p:spPr>
          <a:xfrm>
            <a:off x="2092850" y="4407300"/>
            <a:ext cx="8094900" cy="645600"/>
          </a:xfrm>
          <a:prstGeom prst="rect">
            <a:avLst/>
          </a:prstGeom>
        </p:spPr>
        <p:txBody>
          <a:bodyPr anchorCtr="0" anchor="t" bIns="0" lIns="0" spcFirstLastPara="1" rIns="0" wrap="square" tIns="0">
            <a:spAutoFit/>
          </a:bodyPr>
          <a:lstStyle/>
          <a:p>
            <a:pPr indent="0" lvl="0" marL="0" rtl="0" algn="ctr">
              <a:spcBef>
                <a:spcPts val="1000"/>
              </a:spcBef>
              <a:spcAft>
                <a:spcPts val="0"/>
              </a:spcAft>
              <a:buNone/>
            </a:pPr>
            <a:r>
              <a:rPr lang="en"/>
              <a:t>Actually queries the API host at this path:</a:t>
            </a:r>
            <a:endParaRPr/>
          </a:p>
          <a:p>
            <a:pPr indent="0" lvl="0" marL="0" rtl="0" algn="ctr">
              <a:spcBef>
                <a:spcPts val="1000"/>
              </a:spcBef>
              <a:spcAft>
                <a:spcPts val="1000"/>
              </a:spcAft>
              <a:buNone/>
            </a:pPr>
            <a:r>
              <a:rPr b="1" lang="en">
                <a:solidFill>
                  <a:schemeClr val="accent6"/>
                </a:solidFill>
              </a:rPr>
              <a:t>${HOST}</a:t>
            </a:r>
            <a:r>
              <a:rPr b="1" lang="en"/>
              <a:t>/apis/apps/v1/namespaces/</a:t>
            </a:r>
            <a:r>
              <a:rPr b="1" lang="en">
                <a:solidFill>
                  <a:schemeClr val="dk1"/>
                </a:solidFill>
              </a:rPr>
              <a:t>my-namespace</a:t>
            </a:r>
            <a:r>
              <a:rPr b="1" lang="en"/>
              <a:t>/deployments</a:t>
            </a:r>
            <a:endParaRPr b="1"/>
          </a:p>
        </p:txBody>
      </p:sp>
      <p:sp>
        <p:nvSpPr>
          <p:cNvPr id="758" name="Google Shape;758;p46"/>
          <p:cNvSpPr txBox="1"/>
          <p:nvPr/>
        </p:nvSpPr>
        <p:spPr>
          <a:xfrm>
            <a:off x="4163150" y="3609300"/>
            <a:ext cx="3954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accent3"/>
                </a:solidFill>
                <a:latin typeface="Cousine"/>
                <a:ea typeface="Cousine"/>
                <a:cs typeface="Cousine"/>
                <a:sym typeface="Cousine"/>
              </a:rPr>
              <a:t>oc get deployments</a:t>
            </a:r>
            <a:endParaRPr sz="2500">
              <a:solidFill>
                <a:schemeClr val="accent3"/>
              </a:solidFill>
              <a:latin typeface="Cousine"/>
              <a:ea typeface="Cousine"/>
              <a:cs typeface="Cousine"/>
              <a:sym typeface="Cousine"/>
            </a:endParaRPr>
          </a:p>
        </p:txBody>
      </p:sp>
      <p:cxnSp>
        <p:nvCxnSpPr>
          <p:cNvPr id="759" name="Google Shape;759;p46"/>
          <p:cNvCxnSpPr/>
          <p:nvPr/>
        </p:nvCxnSpPr>
        <p:spPr>
          <a:xfrm>
            <a:off x="6441900" y="2979400"/>
            <a:ext cx="1365300" cy="0"/>
          </a:xfrm>
          <a:prstGeom prst="straightConnector1">
            <a:avLst/>
          </a:prstGeom>
          <a:noFill/>
          <a:ln cap="flat" cmpd="sng" w="9525">
            <a:solidFill>
              <a:srgbClr val="EE0000"/>
            </a:solidFill>
            <a:prstDash val="solid"/>
            <a:round/>
            <a:headEnd len="med" w="med" type="none"/>
            <a:tailEnd len="med" w="med" type="none"/>
          </a:ln>
        </p:spPr>
      </p:cxnSp>
      <p:cxnSp>
        <p:nvCxnSpPr>
          <p:cNvPr id="760" name="Google Shape;760;p46"/>
          <p:cNvCxnSpPr/>
          <p:nvPr/>
        </p:nvCxnSpPr>
        <p:spPr>
          <a:xfrm>
            <a:off x="4645700" y="2979400"/>
            <a:ext cx="291900" cy="0"/>
          </a:xfrm>
          <a:prstGeom prst="straightConnector1">
            <a:avLst/>
          </a:prstGeom>
          <a:noFill/>
          <a:ln cap="flat" cmpd="sng" w="9525">
            <a:solidFill>
              <a:srgbClr val="EE0000"/>
            </a:solidFill>
            <a:prstDash val="solid"/>
            <a:round/>
            <a:headEnd len="med" w="med" type="none"/>
            <a:tailEnd len="med" w="med" type="none"/>
          </a:ln>
        </p:spPr>
      </p:cxnSp>
      <p:cxnSp>
        <p:nvCxnSpPr>
          <p:cNvPr id="761" name="Google Shape;761;p46"/>
          <p:cNvCxnSpPr/>
          <p:nvPr/>
        </p:nvCxnSpPr>
        <p:spPr>
          <a:xfrm>
            <a:off x="4950500" y="5115950"/>
            <a:ext cx="291900" cy="0"/>
          </a:xfrm>
          <a:prstGeom prst="straightConnector1">
            <a:avLst/>
          </a:prstGeom>
          <a:noFill/>
          <a:ln cap="flat" cmpd="sng" w="9525">
            <a:solidFill>
              <a:srgbClr val="EE0000"/>
            </a:solidFill>
            <a:prstDash val="solid"/>
            <a:round/>
            <a:headEnd len="med" w="med" type="none"/>
            <a:tailEnd len="med" w="med" type="none"/>
          </a:ln>
        </p:spPr>
      </p:cxnSp>
      <p:cxnSp>
        <p:nvCxnSpPr>
          <p:cNvPr id="762" name="Google Shape;762;p46"/>
          <p:cNvCxnSpPr/>
          <p:nvPr/>
        </p:nvCxnSpPr>
        <p:spPr>
          <a:xfrm>
            <a:off x="4496800" y="5115950"/>
            <a:ext cx="420300" cy="0"/>
          </a:xfrm>
          <a:prstGeom prst="straightConnector1">
            <a:avLst/>
          </a:prstGeom>
          <a:noFill/>
          <a:ln cap="flat" cmpd="sng" w="9525">
            <a:solidFill>
              <a:srgbClr val="EE0000"/>
            </a:solidFill>
            <a:prstDash val="solid"/>
            <a:round/>
            <a:headEnd len="med" w="med" type="none"/>
            <a:tailEnd len="med" w="med" type="none"/>
          </a:ln>
        </p:spPr>
      </p:cxnSp>
      <p:cxnSp>
        <p:nvCxnSpPr>
          <p:cNvPr id="763" name="Google Shape;763;p46"/>
          <p:cNvCxnSpPr/>
          <p:nvPr/>
        </p:nvCxnSpPr>
        <p:spPr>
          <a:xfrm>
            <a:off x="6060900" y="5115950"/>
            <a:ext cx="13653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91"/>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Conversion</a:t>
            </a:r>
            <a:r>
              <a:rPr lang="en"/>
              <a:t> Strategy: Webhook</a:t>
            </a:r>
            <a:endParaRPr/>
          </a:p>
        </p:txBody>
      </p:sp>
      <p:sp>
        <p:nvSpPr>
          <p:cNvPr id="1246" name="Google Shape;1246;p9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Versioning Custom Resources</a:t>
            </a:r>
            <a:endParaRPr/>
          </a:p>
        </p:txBody>
      </p:sp>
      <p:sp>
        <p:nvSpPr>
          <p:cNvPr id="1247" name="Google Shape;1247;p9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1248" name="Google Shape;1248;p9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Changes in your spec across versions</a:t>
            </a:r>
            <a:endParaRPr/>
          </a:p>
        </p:txBody>
      </p:sp>
      <p:sp>
        <p:nvSpPr>
          <p:cNvPr id="1249" name="Google Shape;1249;p9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CRD Conversion Webhook</a:t>
            </a:r>
            <a:endParaRPr/>
          </a:p>
        </p:txBody>
      </p:sp>
      <p:sp>
        <p:nvSpPr>
          <p:cNvPr id="1250" name="Google Shape;1250;p91"/>
          <p:cNvSpPr txBox="1"/>
          <p:nvPr>
            <p:ph idx="4294967295" type="body"/>
          </p:nvPr>
        </p:nvSpPr>
        <p:spPr>
          <a:xfrm>
            <a:off x="885125" y="2471625"/>
            <a:ext cx="4937700" cy="3089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apiVersion</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operators.example.com/v1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kind</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CustomApp</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metadata</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name</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application01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spec</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enableSelfPatching</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   enableMetricsEndpoint</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logLevel</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info</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verbosityLevel</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backup</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dailyfrequency</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08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retentionSeconds</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172800</a:t>
            </a:r>
            <a:r>
              <a:rPr lang="en" sz="1050">
                <a:solidFill>
                  <a:srgbClr val="098658"/>
                </a:solidFill>
                <a:highlight>
                  <a:schemeClr val="lt1"/>
                </a:highlight>
                <a:latin typeface="Cousine"/>
                <a:ea typeface="Cousine"/>
                <a:cs typeface="Cousine"/>
                <a:sym typeface="Cousine"/>
              </a:rPr>
              <a:t>”</a:t>
            </a:r>
            <a:endParaRPr sz="1050">
              <a:solidFill>
                <a:srgbClr val="800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800000"/>
              </a:solidFill>
              <a:highlight>
                <a:srgbClr val="FFFFFF"/>
              </a:highlight>
              <a:latin typeface="Cousine"/>
              <a:ea typeface="Cousine"/>
              <a:cs typeface="Cousine"/>
              <a:sym typeface="Cousine"/>
            </a:endParaRPr>
          </a:p>
          <a:p>
            <a:pPr indent="0" lvl="0" marL="0" rtl="0" algn="l">
              <a:spcBef>
                <a:spcPts val="0"/>
              </a:spcBef>
              <a:spcAft>
                <a:spcPts val="500"/>
              </a:spcAft>
              <a:buNone/>
            </a:pPr>
            <a:r>
              <a:t/>
            </a:r>
            <a:endParaRPr/>
          </a:p>
        </p:txBody>
      </p:sp>
      <p:sp>
        <p:nvSpPr>
          <p:cNvPr id="1251" name="Google Shape;1251;p91"/>
          <p:cNvSpPr txBox="1"/>
          <p:nvPr>
            <p:ph idx="4294967295" type="body"/>
          </p:nvPr>
        </p:nvSpPr>
        <p:spPr>
          <a:xfrm>
            <a:off x="6096000" y="2471625"/>
            <a:ext cx="4937700" cy="3089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apiVersion</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operators.example.com/v2</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kind</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CustomApp</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metadata</a:t>
            </a:r>
            <a:r>
              <a:rPr lang="en" sz="1050">
                <a:solidFill>
                  <a:schemeClr val="dk1"/>
                </a:solidFill>
                <a:highlight>
                  <a:schemeClr val="lt1"/>
                </a:highlight>
                <a:latin typeface="Cousine"/>
                <a:ea typeface="Cousine"/>
                <a:cs typeface="Cousine"/>
                <a:sym typeface="Cousine"/>
              </a:rPr>
              <a:t>:</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name</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application01</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spec</a:t>
            </a:r>
            <a:r>
              <a:rPr lang="en" sz="1050">
                <a:solidFill>
                  <a:schemeClr val="dk1"/>
                </a:solidFill>
                <a:highlight>
                  <a:schemeClr val="lt1"/>
                </a:highlight>
                <a:latin typeface="Cousine"/>
                <a:ea typeface="Cousine"/>
                <a:cs typeface="Cousine"/>
                <a:sym typeface="Cousine"/>
              </a:rPr>
              <a:t>:</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logLevel</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info</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verbosityLevel</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chemeClr val="dk1"/>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dailyBackupfrequency</a:t>
            </a:r>
            <a:r>
              <a:rPr lang="en" sz="1050">
                <a:solidFill>
                  <a:schemeClr val="dk1"/>
                </a:solidFill>
                <a:highlight>
                  <a:schemeClr val="lt1"/>
                </a:highlight>
                <a:latin typeface="Cousine"/>
                <a:ea typeface="Cousine"/>
                <a:cs typeface="Cousine"/>
                <a:sym typeface="Cousine"/>
              </a:rPr>
              <a:t>: </a:t>
            </a:r>
            <a:r>
              <a:rPr lang="en" sz="1050">
                <a:solidFill>
                  <a:srgbClr val="098658"/>
                </a:solidFill>
                <a:highlight>
                  <a:schemeClr val="lt1"/>
                </a:highlight>
                <a:latin typeface="Cousine"/>
                <a:ea typeface="Cousine"/>
                <a:cs typeface="Cousine"/>
                <a:sym typeface="Cousine"/>
              </a:rPr>
              <a:t>2</a:t>
            </a:r>
            <a:endParaRPr sz="1050">
              <a:solidFill>
                <a:srgbClr val="008000"/>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chemeClr val="dk1"/>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backupRetentionSeconds</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172800</a:t>
            </a:r>
            <a:r>
              <a:rPr lang="en" sz="1050">
                <a:solidFill>
                  <a:srgbClr val="098658"/>
                </a:solidFill>
                <a:highlight>
                  <a:schemeClr val="lt1"/>
                </a:highlight>
                <a:latin typeface="Cousine"/>
                <a:ea typeface="Cousine"/>
                <a:cs typeface="Cousine"/>
                <a:sym typeface="Cousine"/>
              </a:rPr>
              <a:t>”</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   lifecyclePlugins:</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098658"/>
                </a:solidFill>
                <a:highlight>
                  <a:schemeClr val="lt1"/>
                </a:highlight>
                <a:latin typeface="Cousine"/>
                <a:ea typeface="Cousine"/>
                <a:cs typeface="Cousine"/>
                <a:sym typeface="Cousine"/>
              </a:rPr>
              <a:t>      </a:t>
            </a:r>
            <a:r>
              <a:rPr lang="en" sz="1050">
                <a:solidFill>
                  <a:srgbClr val="800000"/>
                </a:solidFill>
                <a:highlight>
                  <a:schemeClr val="lt1"/>
                </a:highlight>
                <a:latin typeface="Cousine"/>
                <a:ea typeface="Cousine"/>
                <a:cs typeface="Cousine"/>
                <a:sym typeface="Cousine"/>
              </a:rPr>
              <a:t>enableSelfPatching</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rPr lang="en" sz="1050">
                <a:solidFill>
                  <a:srgbClr val="800000"/>
                </a:solidFill>
                <a:highlight>
                  <a:schemeClr val="lt1"/>
                </a:highlight>
                <a:latin typeface="Cousine"/>
                <a:ea typeface="Cousine"/>
                <a:cs typeface="Cousine"/>
                <a:sym typeface="Cousine"/>
              </a:rPr>
              <a:t>      enableMetricsEndpoint</a:t>
            </a:r>
            <a:r>
              <a:rPr lang="en" sz="1050">
                <a:solidFill>
                  <a:schemeClr val="dk1"/>
                </a:solidFill>
                <a:highlight>
                  <a:schemeClr val="lt1"/>
                </a:highlight>
                <a:latin typeface="Cousine"/>
                <a:ea typeface="Cousine"/>
                <a:cs typeface="Cousine"/>
                <a:sym typeface="Cousine"/>
              </a:rPr>
              <a:t>: </a:t>
            </a:r>
            <a:r>
              <a:rPr lang="en" sz="1050">
                <a:solidFill>
                  <a:srgbClr val="0000FF"/>
                </a:solidFill>
                <a:highlight>
                  <a:schemeClr val="lt1"/>
                </a:highlight>
                <a:latin typeface="Cousine"/>
                <a:ea typeface="Cousine"/>
                <a:cs typeface="Cousine"/>
                <a:sym typeface="Cousine"/>
              </a:rPr>
              <a:t>true</a:t>
            </a:r>
            <a:endParaRPr sz="1050">
              <a:solidFill>
                <a:srgbClr val="0000FF"/>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098658"/>
              </a:solidFill>
              <a:highlight>
                <a:schemeClr val="lt1"/>
              </a:highlight>
              <a:latin typeface="Cousine"/>
              <a:ea typeface="Cousine"/>
              <a:cs typeface="Cousine"/>
              <a:sym typeface="Cousine"/>
            </a:endParaRPr>
          </a:p>
          <a:p>
            <a:pPr indent="0" lvl="0" marL="0" rtl="0" algn="l">
              <a:lnSpc>
                <a:spcPct val="115000"/>
              </a:lnSpc>
              <a:spcBef>
                <a:spcPts val="0"/>
              </a:spcBef>
              <a:spcAft>
                <a:spcPts val="0"/>
              </a:spcAft>
              <a:buNone/>
            </a:pPr>
            <a:r>
              <a:t/>
            </a:r>
            <a:endParaRPr sz="1050">
              <a:solidFill>
                <a:srgbClr val="800000"/>
              </a:solidFill>
              <a:highlight>
                <a:srgbClr val="FFFFFF"/>
              </a:highlight>
              <a:latin typeface="Cousine"/>
              <a:ea typeface="Cousine"/>
              <a:cs typeface="Cousine"/>
              <a:sym typeface="Cousine"/>
            </a:endParaRPr>
          </a:p>
          <a:p>
            <a:pPr indent="0" lvl="0" marL="0" rtl="0" algn="l">
              <a:spcBef>
                <a:spcPts val="0"/>
              </a:spcBef>
              <a:spcAft>
                <a:spcPts val="500"/>
              </a:spcAft>
              <a:buNone/>
            </a:pPr>
            <a:r>
              <a:t/>
            </a:r>
            <a:endParaRPr/>
          </a:p>
        </p:txBody>
      </p:sp>
      <p:cxnSp>
        <p:nvCxnSpPr>
          <p:cNvPr id="1252" name="Google Shape;1252;p91"/>
          <p:cNvCxnSpPr/>
          <p:nvPr/>
        </p:nvCxnSpPr>
        <p:spPr>
          <a:xfrm>
            <a:off x="4236200" y="3597950"/>
            <a:ext cx="1458000" cy="6300"/>
          </a:xfrm>
          <a:prstGeom prst="straightConnector1">
            <a:avLst/>
          </a:prstGeom>
          <a:noFill/>
          <a:ln cap="flat" cmpd="sng" w="28575">
            <a:solidFill>
              <a:schemeClr val="accent1"/>
            </a:solidFill>
            <a:prstDash val="solid"/>
            <a:round/>
            <a:headEnd len="med" w="med" type="none"/>
            <a:tailEnd len="med" w="med" type="triangle"/>
          </a:ln>
        </p:spPr>
      </p:cxnSp>
      <p:cxnSp>
        <p:nvCxnSpPr>
          <p:cNvPr id="1253" name="Google Shape;1253;p91"/>
          <p:cNvCxnSpPr/>
          <p:nvPr/>
        </p:nvCxnSpPr>
        <p:spPr>
          <a:xfrm flipH="1" rot="10800000">
            <a:off x="3798175" y="2340150"/>
            <a:ext cx="231600" cy="144000"/>
          </a:xfrm>
          <a:prstGeom prst="straightConnector1">
            <a:avLst/>
          </a:prstGeom>
          <a:noFill/>
          <a:ln cap="flat" cmpd="sng" w="9525">
            <a:solidFill>
              <a:schemeClr val="accent1"/>
            </a:solidFill>
            <a:prstDash val="solid"/>
            <a:round/>
            <a:headEnd len="med" w="med" type="triangle"/>
            <a:tailEnd len="med" w="med" type="none"/>
          </a:ln>
        </p:spPr>
      </p:cxnSp>
      <p:cxnSp>
        <p:nvCxnSpPr>
          <p:cNvPr id="1254" name="Google Shape;1254;p91"/>
          <p:cNvCxnSpPr/>
          <p:nvPr/>
        </p:nvCxnSpPr>
        <p:spPr>
          <a:xfrm flipH="1" rot="10800000">
            <a:off x="8981425" y="2340150"/>
            <a:ext cx="231600" cy="144000"/>
          </a:xfrm>
          <a:prstGeom prst="straightConnector1">
            <a:avLst/>
          </a:prstGeom>
          <a:noFill/>
          <a:ln cap="flat" cmpd="sng" w="9525">
            <a:solidFill>
              <a:schemeClr val="accent1"/>
            </a:solidFill>
            <a:prstDash val="solid"/>
            <a:round/>
            <a:headEnd len="med" w="med" type="triangl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9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Versioning Custom Resources</a:t>
            </a:r>
            <a:endParaRPr/>
          </a:p>
        </p:txBody>
      </p:sp>
      <p:sp>
        <p:nvSpPr>
          <p:cNvPr id="1260" name="Google Shape;1260;p92"/>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Supporting multiple versions</a:t>
            </a:r>
            <a:endParaRPr/>
          </a:p>
        </p:txBody>
      </p:sp>
      <p:sp>
        <p:nvSpPr>
          <p:cNvPr id="1261" name="Google Shape;1261;p9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62" name="Google Shape;1262;p9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
        <p:nvSpPr>
          <p:cNvPr id="1263" name="Google Shape;1263;p9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One and only one version can be stored. The controller-gen tool allows you to indicate which version is stored using a marker.</a:t>
            </a:r>
            <a:endParaRPr/>
          </a:p>
        </p:txBody>
      </p:sp>
      <p:sp>
        <p:nvSpPr>
          <p:cNvPr id="1264" name="Google Shape;1264;p92"/>
          <p:cNvSpPr txBox="1"/>
          <p:nvPr>
            <p:ph idx="4" type="body"/>
          </p:nvPr>
        </p:nvSpPr>
        <p:spPr>
          <a:xfrm>
            <a:off x="4483800" y="2286000"/>
            <a:ext cx="3224400" cy="3657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rgbClr val="800000"/>
                </a:solidFill>
                <a:latin typeface="Cousine"/>
                <a:ea typeface="Cousine"/>
                <a:cs typeface="Cousine"/>
                <a:sym typeface="Cousine"/>
              </a:rPr>
              <a:t>apiVersion</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apiextensions.k8s.io/v1</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rgbClr val="800000"/>
                </a:solidFill>
                <a:latin typeface="Cousine"/>
                <a:ea typeface="Cousine"/>
                <a:cs typeface="Cousine"/>
                <a:sym typeface="Cousine"/>
              </a:rPr>
              <a:t>kind</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CustomResourceDefinition</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rgbClr val="800000"/>
                </a:solidFill>
                <a:latin typeface="Cousine"/>
                <a:ea typeface="Cousine"/>
                <a:cs typeface="Cousine"/>
                <a:sym typeface="Cousine"/>
              </a:rPr>
              <a:t>metadata</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name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customapps.operators.example.com</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rgbClr val="800000"/>
                </a:solidFill>
                <a:latin typeface="Cousine"/>
                <a:ea typeface="Cousine"/>
                <a:cs typeface="Cousine"/>
                <a:sym typeface="Cousine"/>
              </a:rPr>
              <a:t>spec</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group</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operators.example.com</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names</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kind</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CustomApp</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098658"/>
                </a:solidFill>
                <a:latin typeface="Cousine"/>
                <a:ea typeface="Cousine"/>
                <a:cs typeface="Cousine"/>
                <a:sym typeface="Cousine"/>
              </a:rPr>
              <a:t>...</a:t>
            </a:r>
            <a:endParaRPr sz="1050">
              <a:solidFill>
                <a:srgbClr val="098658"/>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scope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Cluster</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versions</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 </a:t>
            </a:r>
            <a:r>
              <a:rPr lang="en" sz="1050">
                <a:solidFill>
                  <a:srgbClr val="800000"/>
                </a:solidFill>
                <a:latin typeface="Cousine"/>
                <a:ea typeface="Cousine"/>
                <a:cs typeface="Cousine"/>
                <a:sym typeface="Cousine"/>
              </a:rPr>
              <a:t>name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v1</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schema</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098658"/>
                </a:solidFill>
                <a:latin typeface="Cousine"/>
                <a:ea typeface="Cousine"/>
                <a:cs typeface="Cousine"/>
                <a:sym typeface="Cousine"/>
              </a:rPr>
              <a:t>...</a:t>
            </a:r>
            <a:endParaRPr sz="1050">
              <a:solidFill>
                <a:srgbClr val="098658"/>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served</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true</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storage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true</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 </a:t>
            </a:r>
            <a:r>
              <a:rPr lang="en" sz="1050">
                <a:solidFill>
                  <a:srgbClr val="800000"/>
                </a:solidFill>
                <a:latin typeface="Cousine"/>
                <a:ea typeface="Cousine"/>
                <a:cs typeface="Cousine"/>
                <a:sym typeface="Cousine"/>
              </a:rPr>
              <a:t>name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v2</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schema</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098658"/>
                </a:solidFill>
                <a:latin typeface="Cousine"/>
                <a:ea typeface="Cousine"/>
                <a:cs typeface="Cousine"/>
                <a:sym typeface="Cousine"/>
              </a:rPr>
              <a:t>...</a:t>
            </a:r>
            <a:endParaRPr sz="1050">
              <a:solidFill>
                <a:srgbClr val="098658"/>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served</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true</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storage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false</a:t>
            </a:r>
            <a:endParaRPr sz="1050">
              <a:solidFill>
                <a:srgbClr val="0000FF"/>
              </a:solidFill>
              <a:latin typeface="Cousine"/>
              <a:ea typeface="Cousine"/>
              <a:cs typeface="Cousine"/>
              <a:sym typeface="Cousine"/>
            </a:endParaRPr>
          </a:p>
          <a:p>
            <a:pPr indent="0" lvl="0" marL="0" rtl="0" algn="l">
              <a:lnSpc>
                <a:spcPct val="100000"/>
              </a:lnSpc>
              <a:spcBef>
                <a:spcPts val="1000"/>
              </a:spcBef>
              <a:spcAft>
                <a:spcPts val="1000"/>
              </a:spcAft>
              <a:buNone/>
            </a:pPr>
            <a:r>
              <a:t/>
            </a:r>
            <a:endParaRPr sz="1050">
              <a:latin typeface="Cousine"/>
              <a:ea typeface="Cousine"/>
              <a:cs typeface="Cousine"/>
              <a:sym typeface="Cousine"/>
            </a:endParaRPr>
          </a:p>
        </p:txBody>
      </p:sp>
      <p:sp>
        <p:nvSpPr>
          <p:cNvPr id="1265" name="Google Shape;1265;p92"/>
          <p:cNvSpPr/>
          <p:nvPr/>
        </p:nvSpPr>
        <p:spPr>
          <a:xfrm>
            <a:off x="4423900" y="4223675"/>
            <a:ext cx="1570500" cy="8163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92"/>
          <p:cNvSpPr/>
          <p:nvPr/>
        </p:nvSpPr>
        <p:spPr>
          <a:xfrm>
            <a:off x="4423900" y="5083150"/>
            <a:ext cx="1570500" cy="8163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7" name="Google Shape;1267;p92"/>
          <p:cNvCxnSpPr/>
          <p:nvPr/>
        </p:nvCxnSpPr>
        <p:spPr>
          <a:xfrm>
            <a:off x="6069575" y="4631825"/>
            <a:ext cx="851100" cy="0"/>
          </a:xfrm>
          <a:prstGeom prst="straightConnector1">
            <a:avLst/>
          </a:prstGeom>
          <a:noFill/>
          <a:ln cap="flat" cmpd="sng" w="9525">
            <a:solidFill>
              <a:schemeClr val="dk2"/>
            </a:solidFill>
            <a:prstDash val="solid"/>
            <a:round/>
            <a:headEnd len="med" w="med" type="triangle"/>
            <a:tailEnd len="med" w="med" type="none"/>
          </a:ln>
        </p:spPr>
      </p:cxnSp>
      <p:cxnSp>
        <p:nvCxnSpPr>
          <p:cNvPr id="1268" name="Google Shape;1268;p92"/>
          <p:cNvCxnSpPr/>
          <p:nvPr/>
        </p:nvCxnSpPr>
        <p:spPr>
          <a:xfrm>
            <a:off x="6069575" y="5491300"/>
            <a:ext cx="851100" cy="0"/>
          </a:xfrm>
          <a:prstGeom prst="straightConnector1">
            <a:avLst/>
          </a:prstGeom>
          <a:noFill/>
          <a:ln cap="flat" cmpd="sng" w="9525">
            <a:solidFill>
              <a:schemeClr val="dk2"/>
            </a:solidFill>
            <a:prstDash val="solid"/>
            <a:round/>
            <a:headEnd len="med" w="med" type="triangle"/>
            <a:tailEnd len="med" w="med" type="none"/>
          </a:ln>
        </p:spPr>
      </p:cxnSp>
      <p:sp>
        <p:nvSpPr>
          <p:cNvPr id="1269" name="Google Shape;1269;p92"/>
          <p:cNvSpPr txBox="1"/>
          <p:nvPr/>
        </p:nvSpPr>
        <p:spPr>
          <a:xfrm>
            <a:off x="6920675" y="4431725"/>
            <a:ext cx="32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Storage Version == persisted to Etcd</a:t>
            </a:r>
            <a:endParaRPr>
              <a:latin typeface="Red Hat Text"/>
              <a:ea typeface="Red Hat Text"/>
              <a:cs typeface="Red Hat Text"/>
              <a:sym typeface="Red Hat Text"/>
            </a:endParaRPr>
          </a:p>
        </p:txBody>
      </p:sp>
      <p:sp>
        <p:nvSpPr>
          <p:cNvPr id="1270" name="Google Shape;1270;p92"/>
          <p:cNvSpPr txBox="1"/>
          <p:nvPr/>
        </p:nvSpPr>
        <p:spPr>
          <a:xfrm>
            <a:off x="6920675" y="5300650"/>
            <a:ext cx="39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Served Version == can be requested via the API</a:t>
            </a:r>
            <a:endParaRPr>
              <a:latin typeface="Red Hat Text"/>
              <a:ea typeface="Red Hat Text"/>
              <a:cs typeface="Red Hat Text"/>
              <a:sym typeface="Red Hat Tex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9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Versioning Custom Resources</a:t>
            </a:r>
            <a:endParaRPr/>
          </a:p>
        </p:txBody>
      </p:sp>
      <p:sp>
        <p:nvSpPr>
          <p:cNvPr id="1276" name="Google Shape;1276;p93"/>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Supporting multiple versions</a:t>
            </a:r>
            <a:endParaRPr/>
          </a:p>
        </p:txBody>
      </p:sp>
      <p:sp>
        <p:nvSpPr>
          <p:cNvPr id="1277" name="Google Shape;1277;p9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78" name="Google Shape;1278;p9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One and only one version can be stored.</a:t>
            </a:r>
            <a:endParaRPr/>
          </a:p>
        </p:txBody>
      </p:sp>
      <p:sp>
        <p:nvSpPr>
          <p:cNvPr id="1279" name="Google Shape;1279;p93"/>
          <p:cNvSpPr txBox="1"/>
          <p:nvPr>
            <p:ph idx="4" type="body"/>
          </p:nvPr>
        </p:nvSpPr>
        <p:spPr>
          <a:xfrm>
            <a:off x="3076800" y="1600200"/>
            <a:ext cx="6038400" cy="3657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rgbClr val="800000"/>
                </a:solidFill>
                <a:latin typeface="Cousine"/>
                <a:ea typeface="Cousine"/>
                <a:cs typeface="Cousine"/>
                <a:sym typeface="Cousine"/>
              </a:rPr>
              <a:t>apiVersion</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apiextensions.k8s.io/v1</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rgbClr val="800000"/>
                </a:solidFill>
                <a:latin typeface="Cousine"/>
                <a:ea typeface="Cousine"/>
                <a:cs typeface="Cousine"/>
                <a:sym typeface="Cousine"/>
              </a:rPr>
              <a:t>kind</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CustomResourceDefinition</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rgbClr val="800000"/>
                </a:solidFill>
                <a:latin typeface="Cousine"/>
                <a:ea typeface="Cousine"/>
                <a:cs typeface="Cousine"/>
                <a:sym typeface="Cousine"/>
              </a:rPr>
              <a:t>metadata</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name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customapps.operators.example.com</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rgbClr val="800000"/>
                </a:solidFill>
                <a:latin typeface="Cousine"/>
                <a:ea typeface="Cousine"/>
                <a:cs typeface="Cousine"/>
                <a:sym typeface="Cousine"/>
              </a:rPr>
              <a:t>spec</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group</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operators.example.com</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names</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kind</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CustomApp</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a:t>
            </a:r>
            <a:r>
              <a:rPr lang="en" sz="1050">
                <a:solidFill>
                  <a:srgbClr val="098658"/>
                </a:solidFill>
                <a:latin typeface="Cousine"/>
                <a:ea typeface="Cousine"/>
                <a:cs typeface="Cousine"/>
                <a:sym typeface="Cousine"/>
              </a:rPr>
              <a:t>...</a:t>
            </a:r>
            <a:endParaRPr sz="1050">
              <a:solidFill>
                <a:srgbClr val="098658"/>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scope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Cluster</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a:t>
            </a:r>
            <a:r>
              <a:rPr lang="en" sz="1050">
                <a:solidFill>
                  <a:srgbClr val="800000"/>
                </a:solidFill>
                <a:latin typeface="Cousine"/>
                <a:ea typeface="Cousine"/>
                <a:cs typeface="Cousine"/>
                <a:sym typeface="Cousine"/>
              </a:rPr>
              <a:t>versions</a:t>
            </a:r>
            <a:r>
              <a:rPr lang="en" sz="1050">
                <a:solidFill>
                  <a:schemeClr val="dk1"/>
                </a:solidFill>
                <a:latin typeface="Cousine"/>
                <a:ea typeface="Cousine"/>
                <a:cs typeface="Cousine"/>
                <a:sym typeface="Cousine"/>
              </a:rPr>
              <a:t>:</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 </a:t>
            </a:r>
            <a:r>
              <a:rPr lang="en" sz="1050">
                <a:solidFill>
                  <a:srgbClr val="800000"/>
                </a:solidFill>
                <a:latin typeface="Cousine"/>
                <a:ea typeface="Cousine"/>
                <a:cs typeface="Cousine"/>
                <a:sym typeface="Cousine"/>
              </a:rPr>
              <a:t>name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v1</a:t>
            </a:r>
            <a:endParaRPr sz="105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a:t>
            </a:r>
            <a:r>
              <a:rPr lang="en" sz="1050">
                <a:solidFill>
                  <a:srgbClr val="098658"/>
                </a:solidFill>
                <a:latin typeface="Cousine"/>
                <a:ea typeface="Cousine"/>
                <a:cs typeface="Cousine"/>
                <a:sym typeface="Cousine"/>
              </a:rPr>
              <a:t>...</a:t>
            </a:r>
            <a:endParaRPr sz="1050">
              <a:solidFill>
                <a:srgbClr val="098658"/>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 </a:t>
            </a:r>
            <a:r>
              <a:rPr lang="en" sz="1050">
                <a:solidFill>
                  <a:srgbClr val="800000"/>
                </a:solidFill>
                <a:latin typeface="Cousine"/>
                <a:ea typeface="Cousine"/>
                <a:cs typeface="Cousine"/>
                <a:sym typeface="Cousine"/>
              </a:rPr>
              <a:t>name</a:t>
            </a:r>
            <a:r>
              <a:rPr lang="en" sz="1050">
                <a:solidFill>
                  <a:schemeClr val="dk1"/>
                </a:solidFill>
                <a:latin typeface="Cousine"/>
                <a:ea typeface="Cousine"/>
                <a:cs typeface="Cousine"/>
                <a:sym typeface="Cousine"/>
              </a:rPr>
              <a:t>: </a:t>
            </a:r>
            <a:r>
              <a:rPr lang="en" sz="1050">
                <a:solidFill>
                  <a:srgbClr val="0000FF"/>
                </a:solidFill>
                <a:latin typeface="Cousine"/>
                <a:ea typeface="Cousine"/>
                <a:cs typeface="Cousine"/>
                <a:sym typeface="Cousine"/>
              </a:rPr>
              <a:t>v2</a:t>
            </a:r>
            <a:endParaRPr sz="105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latin typeface="Cousine"/>
                <a:ea typeface="Cousine"/>
                <a:cs typeface="Cousine"/>
                <a:sym typeface="Cousine"/>
              </a:rPr>
              <a:t>     </a:t>
            </a:r>
            <a:r>
              <a:rPr lang="en" sz="1050">
                <a:solidFill>
                  <a:srgbClr val="098658"/>
                </a:solidFill>
                <a:latin typeface="Cousine"/>
                <a:ea typeface="Cousine"/>
                <a:cs typeface="Cousine"/>
                <a:sym typeface="Cousine"/>
              </a:rPr>
              <a:t>...</a:t>
            </a:r>
            <a:endParaRPr sz="1050">
              <a:solidFill>
                <a:srgbClr val="098658"/>
              </a:solidFill>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conversion</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strategy</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Webhook</a:t>
            </a:r>
            <a:endParaRPr sz="105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webhook</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conversionReviewVersions</a:t>
            </a:r>
            <a:r>
              <a:rPr lang="en" sz="1050">
                <a:solidFill>
                  <a:schemeClr val="dk1"/>
                </a:solidFill>
                <a:highlight>
                  <a:srgbClr val="FFFFFF"/>
                </a:highlight>
                <a:latin typeface="Cousine"/>
                <a:ea typeface="Cousine"/>
                <a:cs typeface="Cousine"/>
                <a:sym typeface="Cousine"/>
              </a:rPr>
              <a:t>: [</a:t>
            </a:r>
            <a:r>
              <a:rPr lang="en" sz="1050">
                <a:solidFill>
                  <a:srgbClr val="A31515"/>
                </a:solidFill>
                <a:highlight>
                  <a:srgbClr val="FFFFFF"/>
                </a:highlight>
                <a:latin typeface="Cousine"/>
                <a:ea typeface="Cousine"/>
                <a:cs typeface="Cousine"/>
                <a:sym typeface="Cousine"/>
              </a:rPr>
              <a:t>"v1"</a:t>
            </a:r>
            <a:r>
              <a:rPr lang="en" sz="1050">
                <a:solidFill>
                  <a:schemeClr val="dk1"/>
                </a:solidFill>
                <a:highlight>
                  <a:srgbClr val="FFFFFF"/>
                </a:highlight>
                <a:latin typeface="Cousine"/>
                <a:ea typeface="Cousine"/>
                <a:cs typeface="Cousine"/>
                <a:sym typeface="Cousine"/>
              </a:rPr>
              <a:t>,</a:t>
            </a:r>
            <a:r>
              <a:rPr lang="en" sz="1050">
                <a:solidFill>
                  <a:srgbClr val="A31515"/>
                </a:solidFill>
                <a:highlight>
                  <a:srgbClr val="FFFFFF"/>
                </a:highlight>
                <a:latin typeface="Cousine"/>
                <a:ea typeface="Cousine"/>
                <a:cs typeface="Cousine"/>
                <a:sym typeface="Cousine"/>
              </a:rPr>
              <a:t>"v2"</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clientConfig</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service</a:t>
            </a:r>
            <a:r>
              <a:rPr lang="en" sz="1050">
                <a:solidFill>
                  <a:schemeClr val="dk1"/>
                </a:solidFill>
                <a:highlight>
                  <a:srgbClr val="FFFFFF"/>
                </a:highlight>
                <a:latin typeface="Cousine"/>
                <a:ea typeface="Cousine"/>
                <a:cs typeface="Cousine"/>
                <a:sym typeface="Cousine"/>
              </a:rPr>
              <a:t>:</a:t>
            </a:r>
            <a:endParaRPr sz="10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namespace</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default</a:t>
            </a:r>
            <a:endParaRPr sz="105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name</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example-conversion-webhook-server</a:t>
            </a:r>
            <a:endParaRPr sz="105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path</a:t>
            </a:r>
            <a:r>
              <a:rPr lang="en" sz="1050">
                <a:solidFill>
                  <a:schemeClr val="dk1"/>
                </a:solidFill>
                <a:highlight>
                  <a:srgbClr val="FFFFFF"/>
                </a:highlight>
                <a:latin typeface="Cousine"/>
                <a:ea typeface="Cousine"/>
                <a:cs typeface="Cousine"/>
                <a:sym typeface="Cousine"/>
              </a:rPr>
              <a:t>: </a:t>
            </a:r>
            <a:r>
              <a:rPr lang="en" sz="1050">
                <a:solidFill>
                  <a:srgbClr val="0000FF"/>
                </a:solidFill>
                <a:highlight>
                  <a:srgbClr val="FFFFFF"/>
                </a:highlight>
                <a:latin typeface="Cousine"/>
                <a:ea typeface="Cousine"/>
                <a:cs typeface="Cousine"/>
                <a:sym typeface="Cousine"/>
              </a:rPr>
              <a:t>/crdconvert</a:t>
            </a:r>
            <a:endParaRPr sz="105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050">
                <a:solidFill>
                  <a:schemeClr val="dk1"/>
                </a:solidFill>
                <a:highlight>
                  <a:srgbClr val="FFFFFF"/>
                </a:highlight>
                <a:latin typeface="Cousine"/>
                <a:ea typeface="Cousine"/>
                <a:cs typeface="Cousine"/>
                <a:sym typeface="Cousine"/>
              </a:rPr>
              <a:t>       </a:t>
            </a:r>
            <a:r>
              <a:rPr lang="en" sz="1050">
                <a:solidFill>
                  <a:srgbClr val="800000"/>
                </a:solidFill>
                <a:highlight>
                  <a:srgbClr val="FFFFFF"/>
                </a:highlight>
                <a:latin typeface="Cousine"/>
                <a:ea typeface="Cousine"/>
                <a:cs typeface="Cousine"/>
                <a:sym typeface="Cousine"/>
              </a:rPr>
              <a:t>caBundle</a:t>
            </a:r>
            <a:r>
              <a:rPr lang="en" sz="1050">
                <a:solidFill>
                  <a:schemeClr val="dk1"/>
                </a:solidFill>
                <a:highlight>
                  <a:srgbClr val="FFFFFF"/>
                </a:highlight>
                <a:latin typeface="Cousine"/>
                <a:ea typeface="Cousine"/>
                <a:cs typeface="Cousine"/>
                <a:sym typeface="Cousine"/>
              </a:rPr>
              <a:t>: </a:t>
            </a:r>
            <a:r>
              <a:rPr lang="en" sz="1050">
                <a:solidFill>
                  <a:srgbClr val="A31515"/>
                </a:solidFill>
                <a:highlight>
                  <a:srgbClr val="FFFFFF"/>
                </a:highlight>
                <a:latin typeface="Cousine"/>
                <a:ea typeface="Cousine"/>
                <a:cs typeface="Cousine"/>
                <a:sym typeface="Cousine"/>
              </a:rPr>
              <a:t>"Ci0tLS0tQk...&lt;base64-encoded PEM bundle&gt;...tLS0K"</a:t>
            </a:r>
            <a:endParaRPr sz="1050">
              <a:solidFill>
                <a:srgbClr val="A31515"/>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t/>
            </a:r>
            <a:endParaRPr sz="1050">
              <a:solidFill>
                <a:srgbClr val="098658"/>
              </a:solidFill>
              <a:latin typeface="Cousine"/>
              <a:ea typeface="Cousine"/>
              <a:cs typeface="Cousine"/>
              <a:sym typeface="Cousine"/>
            </a:endParaRPr>
          </a:p>
        </p:txBody>
      </p:sp>
      <p:sp>
        <p:nvSpPr>
          <p:cNvPr id="1280" name="Google Shape;1280;p93"/>
          <p:cNvSpPr/>
          <p:nvPr/>
        </p:nvSpPr>
        <p:spPr>
          <a:xfrm>
            <a:off x="2868925" y="4192400"/>
            <a:ext cx="306600" cy="1683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4"/>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rPr lang="en"/>
              <a:t>Resources</a:t>
            </a:r>
            <a:endParaRPr/>
          </a:p>
        </p:txBody>
      </p:sp>
      <p:sp>
        <p:nvSpPr>
          <p:cNvPr id="1286" name="Google Shape;1286;p94"/>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rPr lang="en"/>
              <a:t>Custom </a:t>
            </a:r>
            <a:br>
              <a:rPr lang="en"/>
            </a:br>
            <a:r>
              <a:rPr lang="en"/>
              <a:t>Resources</a:t>
            </a:r>
            <a:endParaRPr/>
          </a:p>
        </p:txBody>
      </p:sp>
      <p:sp>
        <p:nvSpPr>
          <p:cNvPr id="1287" name="Google Shape;1287;p9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288" name="Google Shape;1288;p9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289" name="Google Shape;1289;p94"/>
          <p:cNvSpPr txBox="1"/>
          <p:nvPr>
            <p:ph type="title"/>
          </p:nvPr>
        </p:nvSpPr>
        <p:spPr>
          <a:xfrm>
            <a:off x="885050" y="871750"/>
            <a:ext cx="10422000" cy="132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Section Summary: Extending the API</a:t>
            </a:r>
            <a:endParaRPr/>
          </a:p>
        </p:txBody>
      </p:sp>
      <p:sp>
        <p:nvSpPr>
          <p:cNvPr id="1290" name="Google Shape;1290;p94"/>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291" name="Google Shape;1291;p94"/>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rPr lang="en"/>
              <a:t>Custom</a:t>
            </a:r>
            <a:br>
              <a:rPr lang="en"/>
            </a:br>
            <a:r>
              <a:rPr lang="en"/>
              <a:t>Resource </a:t>
            </a:r>
            <a:br>
              <a:rPr lang="en"/>
            </a:br>
            <a:r>
              <a:rPr lang="en"/>
              <a:t>Definitions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the Kubernetes API</a:t>
            </a:r>
            <a:endParaRPr/>
          </a:p>
        </p:txBody>
      </p:sp>
      <p:sp>
        <p:nvSpPr>
          <p:cNvPr id="769" name="Google Shape;769;p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0" name="Google Shape;770;p47"/>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71" name="Google Shape;771;p4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if we want objects in all namespaces for a Kind?</a:t>
            </a:r>
            <a:endParaRPr/>
          </a:p>
          <a:p>
            <a:pPr indent="0" lvl="0" marL="0" rtl="0" algn="ctr">
              <a:spcBef>
                <a:spcPts val="0"/>
              </a:spcBef>
              <a:spcAft>
                <a:spcPts val="0"/>
              </a:spcAft>
              <a:buNone/>
            </a:pPr>
            <a:r>
              <a:t/>
            </a:r>
            <a:endParaRPr/>
          </a:p>
        </p:txBody>
      </p:sp>
      <p:sp>
        <p:nvSpPr>
          <p:cNvPr id="772" name="Google Shape;772;p47"/>
          <p:cNvSpPr txBox="1"/>
          <p:nvPr>
            <p:ph idx="3" type="body"/>
          </p:nvPr>
        </p:nvSpPr>
        <p:spPr>
          <a:xfrm>
            <a:off x="1911150" y="2984950"/>
            <a:ext cx="8369700" cy="1935300"/>
          </a:xfrm>
          <a:prstGeom prst="rect">
            <a:avLst/>
          </a:prstGeom>
        </p:spPr>
        <p:txBody>
          <a:bodyPr anchorCtr="0" anchor="t" bIns="0" lIns="0" spcFirstLastPara="1" rIns="0" wrap="square" tIns="0">
            <a:spAutoFit/>
          </a:bodyPr>
          <a:lstStyle/>
          <a:p>
            <a:pPr indent="0" lvl="0" marL="0" rtl="0" algn="ctr">
              <a:spcBef>
                <a:spcPts val="1000"/>
              </a:spcBef>
              <a:spcAft>
                <a:spcPts val="0"/>
              </a:spcAft>
              <a:buNone/>
            </a:pPr>
            <a:r>
              <a:rPr b="1" lang="en">
                <a:solidFill>
                  <a:schemeClr val="accent6"/>
                </a:solidFill>
              </a:rPr>
              <a:t>${HOST}</a:t>
            </a:r>
            <a:r>
              <a:rPr b="1" lang="en"/>
              <a:t>/apis/apps/v1/deployments</a:t>
            </a:r>
            <a:endParaRPr b="1"/>
          </a:p>
          <a:p>
            <a:pPr indent="0" lvl="0" marL="0" rtl="0" algn="ctr">
              <a:spcBef>
                <a:spcPts val="1000"/>
              </a:spcBef>
              <a:spcAft>
                <a:spcPts val="0"/>
              </a:spcAft>
              <a:buNone/>
            </a:pPr>
            <a:r>
              <a:rPr lang="en"/>
              <a:t>compare to</a:t>
            </a:r>
            <a:endParaRPr/>
          </a:p>
          <a:p>
            <a:pPr indent="0" lvl="0" marL="0" rtl="0" algn="ctr">
              <a:spcBef>
                <a:spcPts val="1000"/>
              </a:spcBef>
              <a:spcAft>
                <a:spcPts val="0"/>
              </a:spcAft>
              <a:buNone/>
            </a:pPr>
            <a:r>
              <a:rPr b="1" lang="en">
                <a:solidFill>
                  <a:schemeClr val="accent6"/>
                </a:solidFill>
              </a:rPr>
              <a:t>${HOST}</a:t>
            </a:r>
            <a:r>
              <a:rPr b="1" lang="en">
                <a:solidFill>
                  <a:schemeClr val="dk1"/>
                </a:solidFill>
              </a:rPr>
              <a:t>/apis/apps/v1/</a:t>
            </a:r>
            <a:r>
              <a:rPr b="1" lang="en">
                <a:solidFill>
                  <a:schemeClr val="accent6"/>
                </a:solidFill>
              </a:rPr>
              <a:t>namespaces/my-namespace</a:t>
            </a:r>
            <a:r>
              <a:rPr b="1" lang="en">
                <a:solidFill>
                  <a:schemeClr val="dk1"/>
                </a:solidFill>
              </a:rPr>
              <a:t>/deployments</a:t>
            </a:r>
            <a:endParaRPr b="1">
              <a:solidFill>
                <a:schemeClr val="dk1"/>
              </a:solidFill>
            </a:endParaRPr>
          </a:p>
          <a:p>
            <a:pPr indent="0" lvl="0" marL="0" rtl="0" algn="ctr">
              <a:spcBef>
                <a:spcPts val="1000"/>
              </a:spcBef>
              <a:spcAft>
                <a:spcPts val="0"/>
              </a:spcAft>
              <a:buNone/>
            </a:pPr>
            <a:r>
              <a:t/>
            </a:r>
            <a:endParaRPr b="1"/>
          </a:p>
          <a:p>
            <a:pPr indent="0" lvl="0" marL="0" rtl="0" algn="ctr">
              <a:spcBef>
                <a:spcPts val="1000"/>
              </a:spcBef>
              <a:spcAft>
                <a:spcPts val="1000"/>
              </a:spcAft>
              <a:buNone/>
            </a:pPr>
            <a:r>
              <a:t/>
            </a:r>
            <a:endParaRPr b="1"/>
          </a:p>
        </p:txBody>
      </p:sp>
      <p:sp>
        <p:nvSpPr>
          <p:cNvPr id="773" name="Google Shape;773;p47"/>
          <p:cNvSpPr txBox="1"/>
          <p:nvPr/>
        </p:nvSpPr>
        <p:spPr>
          <a:xfrm>
            <a:off x="2550300" y="2186950"/>
            <a:ext cx="7091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accent3"/>
                </a:solidFill>
                <a:latin typeface="Cousine"/>
                <a:ea typeface="Cousine"/>
                <a:cs typeface="Cousine"/>
                <a:sym typeface="Cousine"/>
              </a:rPr>
              <a:t>oc get deployments --all-namespaces</a:t>
            </a:r>
            <a:endParaRPr sz="2500">
              <a:solidFill>
                <a:schemeClr val="accent3"/>
              </a:solidFill>
              <a:latin typeface="Cousine"/>
              <a:ea typeface="Cousine"/>
              <a:cs typeface="Cousine"/>
              <a:sym typeface="Cousi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the Kubernetes API</a:t>
            </a:r>
            <a:endParaRPr/>
          </a:p>
        </p:txBody>
      </p:sp>
      <p:sp>
        <p:nvSpPr>
          <p:cNvPr id="779" name="Google Shape;779;p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0" name="Google Shape;780;p4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81" name="Google Shape;781;p48"/>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about non-namespaced objects?</a:t>
            </a:r>
            <a:endParaRPr>
              <a:solidFill>
                <a:srgbClr val="D9D9D9"/>
              </a:solidFill>
            </a:endParaRPr>
          </a:p>
          <a:p>
            <a:pPr indent="0" lvl="0" marL="0" rtl="0" algn="ctr">
              <a:spcBef>
                <a:spcPts val="0"/>
              </a:spcBef>
              <a:spcAft>
                <a:spcPts val="0"/>
              </a:spcAft>
              <a:buNone/>
            </a:pPr>
            <a:r>
              <a:t/>
            </a:r>
            <a:endParaRPr/>
          </a:p>
        </p:txBody>
      </p:sp>
      <p:sp>
        <p:nvSpPr>
          <p:cNvPr id="782" name="Google Shape;782;p48"/>
          <p:cNvSpPr txBox="1"/>
          <p:nvPr>
            <p:ph idx="3" type="body"/>
          </p:nvPr>
        </p:nvSpPr>
        <p:spPr>
          <a:xfrm>
            <a:off x="1911150" y="2984950"/>
            <a:ext cx="8369700" cy="215400"/>
          </a:xfrm>
          <a:prstGeom prst="rect">
            <a:avLst/>
          </a:prstGeom>
        </p:spPr>
        <p:txBody>
          <a:bodyPr anchorCtr="0" anchor="t" bIns="0" lIns="0" spcFirstLastPara="1" rIns="0" wrap="square" tIns="0">
            <a:spAutoFit/>
          </a:bodyPr>
          <a:lstStyle/>
          <a:p>
            <a:pPr indent="0" lvl="0" marL="0" rtl="0" algn="ctr">
              <a:spcBef>
                <a:spcPts val="1000"/>
              </a:spcBef>
              <a:spcAft>
                <a:spcPts val="1000"/>
              </a:spcAft>
              <a:buNone/>
            </a:pPr>
            <a:r>
              <a:rPr b="1" lang="en">
                <a:solidFill>
                  <a:schemeClr val="accent6"/>
                </a:solidFill>
              </a:rPr>
              <a:t>${HOST}</a:t>
            </a:r>
            <a:r>
              <a:rPr b="1" lang="en"/>
              <a:t>/api/v1/namespaces</a:t>
            </a:r>
            <a:endParaRPr b="1"/>
          </a:p>
        </p:txBody>
      </p:sp>
      <p:sp>
        <p:nvSpPr>
          <p:cNvPr id="783" name="Google Shape;783;p48"/>
          <p:cNvSpPr txBox="1"/>
          <p:nvPr/>
        </p:nvSpPr>
        <p:spPr>
          <a:xfrm>
            <a:off x="2550300" y="2186950"/>
            <a:ext cx="7091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accent3"/>
                </a:solidFill>
                <a:latin typeface="Cousine"/>
                <a:ea typeface="Cousine"/>
                <a:cs typeface="Cousine"/>
                <a:sym typeface="Cousine"/>
              </a:rPr>
              <a:t>oc get namespaces</a:t>
            </a:r>
            <a:endParaRPr sz="2500">
              <a:solidFill>
                <a:schemeClr val="accent3"/>
              </a:solidFill>
              <a:latin typeface="Cousine"/>
              <a:ea typeface="Cousine"/>
              <a:cs typeface="Cousine"/>
              <a:sym typeface="Cousi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the Kubernetes API</a:t>
            </a:r>
            <a:endParaRPr/>
          </a:p>
        </p:txBody>
      </p:sp>
      <p:sp>
        <p:nvSpPr>
          <p:cNvPr id="789" name="Google Shape;789;p4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0" name="Google Shape;790;p4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91" name="Google Shape;791;p49"/>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We have a blueprint to extend the API.</a:t>
            </a:r>
            <a:endParaRPr/>
          </a:p>
        </p:txBody>
      </p:sp>
      <p:sp>
        <p:nvSpPr>
          <p:cNvPr id="792" name="Google Shape;792;p49"/>
          <p:cNvSpPr txBox="1"/>
          <p:nvPr>
            <p:ph idx="3" type="body"/>
          </p:nvPr>
        </p:nvSpPr>
        <p:spPr>
          <a:xfrm>
            <a:off x="1911150" y="2603950"/>
            <a:ext cx="8369700" cy="1075500"/>
          </a:xfrm>
          <a:prstGeom prst="rect">
            <a:avLst/>
          </a:prstGeom>
        </p:spPr>
        <p:txBody>
          <a:bodyPr anchorCtr="0" anchor="t" bIns="0" lIns="0" spcFirstLastPara="1" rIns="0" wrap="square" tIns="0">
            <a:spAutoFit/>
          </a:bodyPr>
          <a:lstStyle/>
          <a:p>
            <a:pPr indent="0" lvl="0" marL="0" rtl="0" algn="ctr">
              <a:spcBef>
                <a:spcPts val="1000"/>
              </a:spcBef>
              <a:spcAft>
                <a:spcPts val="0"/>
              </a:spcAft>
              <a:buNone/>
            </a:pPr>
            <a:r>
              <a:rPr b="1" lang="en">
                <a:solidFill>
                  <a:schemeClr val="accent6"/>
                </a:solidFill>
              </a:rPr>
              <a:t>${HOST}</a:t>
            </a:r>
            <a:r>
              <a:rPr b="1" lang="en">
                <a:solidFill>
                  <a:schemeClr val="dk1"/>
                </a:solidFill>
              </a:rPr>
              <a:t>/apis/</a:t>
            </a:r>
            <a:r>
              <a:rPr b="1" lang="en">
                <a:solidFill>
                  <a:schemeClr val="accent4"/>
                </a:solidFill>
              </a:rPr>
              <a:t>GROUP</a:t>
            </a:r>
            <a:r>
              <a:rPr b="1" lang="en">
                <a:solidFill>
                  <a:schemeClr val="dk1"/>
                </a:solidFill>
              </a:rPr>
              <a:t>/</a:t>
            </a:r>
            <a:r>
              <a:rPr b="1" lang="en">
                <a:solidFill>
                  <a:schemeClr val="accent4"/>
                </a:solidFill>
              </a:rPr>
              <a:t>VERSION</a:t>
            </a:r>
            <a:r>
              <a:rPr b="1" lang="en">
                <a:solidFill>
                  <a:schemeClr val="dk1"/>
                </a:solidFill>
              </a:rPr>
              <a:t>/</a:t>
            </a:r>
            <a:r>
              <a:rPr b="1" lang="en">
                <a:solidFill>
                  <a:srgbClr val="3C8FF7"/>
                </a:solidFill>
              </a:rPr>
              <a:t>KIND</a:t>
            </a:r>
            <a:endParaRPr b="1">
              <a:solidFill>
                <a:srgbClr val="3C8FF7"/>
              </a:solidFill>
            </a:endParaRPr>
          </a:p>
          <a:p>
            <a:pPr indent="0" lvl="0" marL="0" rtl="0" algn="ctr">
              <a:spcBef>
                <a:spcPts val="1000"/>
              </a:spcBef>
              <a:spcAft>
                <a:spcPts val="0"/>
              </a:spcAft>
              <a:buNone/>
            </a:pPr>
            <a:r>
              <a:t/>
            </a:r>
            <a:endParaRPr>
              <a:solidFill>
                <a:schemeClr val="dk1"/>
              </a:solidFill>
            </a:endParaRPr>
          </a:p>
          <a:p>
            <a:pPr indent="0" lvl="0" marL="0" rtl="0" algn="ctr">
              <a:spcBef>
                <a:spcPts val="1000"/>
              </a:spcBef>
              <a:spcAft>
                <a:spcPts val="1000"/>
              </a:spcAft>
              <a:buNone/>
            </a:pPr>
            <a:r>
              <a:rPr b="1" lang="en">
                <a:solidFill>
                  <a:schemeClr val="accent6"/>
                </a:solidFill>
              </a:rPr>
              <a:t>${HOST}</a:t>
            </a:r>
            <a:r>
              <a:rPr b="1" lang="en">
                <a:solidFill>
                  <a:schemeClr val="dk1"/>
                </a:solidFill>
              </a:rPr>
              <a:t>/apis/</a:t>
            </a:r>
            <a:r>
              <a:rPr b="1" lang="en">
                <a:solidFill>
                  <a:schemeClr val="accent4"/>
                </a:solidFill>
              </a:rPr>
              <a:t>GROUP</a:t>
            </a:r>
            <a:r>
              <a:rPr b="1" lang="en">
                <a:solidFill>
                  <a:schemeClr val="dk1"/>
                </a:solidFill>
              </a:rPr>
              <a:t>/</a:t>
            </a:r>
            <a:r>
              <a:rPr b="1" lang="en">
                <a:solidFill>
                  <a:schemeClr val="accent4"/>
                </a:solidFill>
              </a:rPr>
              <a:t>VERSION</a:t>
            </a:r>
            <a:r>
              <a:rPr b="1" lang="en">
                <a:solidFill>
                  <a:schemeClr val="dk1"/>
                </a:solidFill>
              </a:rPr>
              <a:t>/</a:t>
            </a:r>
            <a:r>
              <a:rPr b="1" lang="en">
                <a:solidFill>
                  <a:schemeClr val="accent6"/>
                </a:solidFill>
              </a:rPr>
              <a:t>namespaces/my-namespace</a:t>
            </a:r>
            <a:r>
              <a:rPr b="1" lang="en">
                <a:solidFill>
                  <a:schemeClr val="dk1"/>
                </a:solidFill>
              </a:rPr>
              <a:t>/</a:t>
            </a:r>
            <a:r>
              <a:rPr b="1" lang="en">
                <a:solidFill>
                  <a:srgbClr val="3C8FF7"/>
                </a:solidFill>
              </a:rPr>
              <a:t>KIND</a:t>
            </a:r>
            <a:endParaRPr b="1">
              <a:solidFill>
                <a:schemeClr val="accent6"/>
              </a:solidFill>
            </a:endParaRPr>
          </a:p>
        </p:txBody>
      </p:sp>
      <p:sp>
        <p:nvSpPr>
          <p:cNvPr id="793" name="Google Shape;793;p49"/>
          <p:cNvSpPr txBox="1"/>
          <p:nvPr>
            <p:ph idx="3" type="body"/>
          </p:nvPr>
        </p:nvSpPr>
        <p:spPr>
          <a:xfrm>
            <a:off x="2438400" y="1752600"/>
            <a:ext cx="7315200" cy="468000"/>
          </a:xfrm>
          <a:prstGeom prst="rect">
            <a:avLst/>
          </a:prstGeom>
        </p:spPr>
        <p:txBody>
          <a:bodyPr anchorCtr="0" anchor="t" bIns="0" lIns="0" spcFirstLastPara="1" rIns="0" wrap="square" tIns="0">
            <a:noAutofit/>
          </a:bodyPr>
          <a:lstStyle/>
          <a:p>
            <a:pPr indent="0" lvl="0" marL="0" rtl="0" algn="ctr">
              <a:spcBef>
                <a:spcPts val="1000"/>
              </a:spcBef>
              <a:spcAft>
                <a:spcPts val="0"/>
              </a:spcAft>
              <a:buNone/>
            </a:pPr>
            <a:r>
              <a:rPr lang="en"/>
              <a:t>We have a standard format to requesting different objects from the API server.</a:t>
            </a:r>
            <a:endParaRPr/>
          </a:p>
          <a:p>
            <a:pPr indent="0" lvl="0" marL="0" rtl="0" algn="ctr">
              <a:spcBef>
                <a:spcPts val="1000"/>
              </a:spcBef>
              <a:spcAft>
                <a:spcPts val="1000"/>
              </a:spcAft>
              <a:buNone/>
            </a:pPr>
            <a:r>
              <a:t/>
            </a:r>
            <a:endParaRPr/>
          </a:p>
        </p:txBody>
      </p:sp>
      <p:sp>
        <p:nvSpPr>
          <p:cNvPr id="794" name="Google Shape;794;p49"/>
          <p:cNvSpPr txBox="1"/>
          <p:nvPr>
            <p:ph idx="3" type="body"/>
          </p:nvPr>
        </p:nvSpPr>
        <p:spPr>
          <a:xfrm>
            <a:off x="2438400" y="4114800"/>
            <a:ext cx="7315200" cy="468000"/>
          </a:xfrm>
          <a:prstGeom prst="rect">
            <a:avLst/>
          </a:prstGeom>
        </p:spPr>
        <p:txBody>
          <a:bodyPr anchorCtr="0" anchor="t" bIns="0" lIns="0" spcFirstLastPara="1" rIns="0" wrap="square" tIns="0">
            <a:noAutofit/>
          </a:bodyPr>
          <a:lstStyle/>
          <a:p>
            <a:pPr indent="0" lvl="0" marL="0" rtl="0" algn="ctr">
              <a:spcBef>
                <a:spcPts val="1000"/>
              </a:spcBef>
              <a:spcAft>
                <a:spcPts val="0"/>
              </a:spcAft>
              <a:buNone/>
            </a:pPr>
            <a:r>
              <a:rPr lang="en"/>
              <a:t>With a standard format, there’s nothing stopping us from defining our own</a:t>
            </a:r>
            <a:endParaRPr/>
          </a:p>
          <a:p>
            <a:pPr indent="0" lvl="0" marL="0" rtl="0" algn="ctr">
              <a:spcBef>
                <a:spcPts val="1000"/>
              </a:spcBef>
              <a:spcAft>
                <a:spcPts val="0"/>
              </a:spcAft>
              <a:buNone/>
            </a:pPr>
            <a:r>
              <a:rPr b="1" lang="en" sz="2100"/>
              <a:t>Custom Resources</a:t>
            </a:r>
            <a:endParaRPr b="1" sz="2100"/>
          </a:p>
          <a:p>
            <a:pPr indent="0" lvl="0" marL="0" rtl="0" algn="ctr">
              <a:spcBef>
                <a:spcPts val="1000"/>
              </a:spcBef>
              <a:spcAft>
                <a:spcPts val="1000"/>
              </a:spcAft>
              <a:buNone/>
            </a:pPr>
            <a:r>
              <a:rPr lang="en">
                <a:solidFill>
                  <a:schemeClr val="dk1"/>
                </a:solidFill>
              </a:rPr>
              <a:t>How do we define them?</a:t>
            </a:r>
            <a:endParaRPr b="1"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the Kubernetes API</a:t>
            </a:r>
            <a:endParaRPr/>
          </a:p>
        </p:txBody>
      </p:sp>
      <p:sp>
        <p:nvSpPr>
          <p:cNvPr id="800" name="Google Shape;800;p5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1" name="Google Shape;801;p5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02" name="Google Shape;802;p50"/>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are Custom Resource Definitions?</a:t>
            </a:r>
            <a:endParaRPr/>
          </a:p>
        </p:txBody>
      </p:sp>
      <p:sp>
        <p:nvSpPr>
          <p:cNvPr id="803" name="Google Shape;803;p50"/>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How your users define their intent, or desired layout for the given Kind.</a:t>
            </a:r>
            <a:endParaRPr/>
          </a:p>
        </p:txBody>
      </p:sp>
      <p:sp>
        <p:nvSpPr>
          <p:cNvPr id="804" name="Google Shape;804;p50"/>
          <p:cNvSpPr txBox="1"/>
          <p:nvPr>
            <p:ph idx="2" type="subTitle"/>
          </p:nvPr>
        </p:nvSpPr>
        <p:spPr>
          <a:xfrm>
            <a:off x="885125" y="1653550"/>
            <a:ext cx="10422000" cy="7056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An extension of the Kubernetes API</a:t>
            </a:r>
            <a:endParaRPr/>
          </a:p>
          <a:p>
            <a:pPr indent="-330200" lvl="0" marL="457200" rtl="0" algn="l">
              <a:spcBef>
                <a:spcPts val="0"/>
              </a:spcBef>
              <a:spcAft>
                <a:spcPts val="0"/>
              </a:spcAft>
              <a:buSzPts val="1600"/>
              <a:buChar char="●"/>
            </a:pPr>
            <a:r>
              <a:rPr lang="en"/>
              <a:t>Contains all information necessary for the Kubernetes API to be able to accept a request for your object as valid.</a:t>
            </a:r>
            <a:endParaRPr/>
          </a:p>
          <a:p>
            <a:pPr indent="-330200" lvl="0" marL="457200" rtl="0" algn="l">
              <a:spcBef>
                <a:spcPts val="0"/>
              </a:spcBef>
              <a:spcAft>
                <a:spcPts val="0"/>
              </a:spcAft>
              <a:buSzPts val="1600"/>
              <a:buChar char="●"/>
            </a:pPr>
            <a:r>
              <a:rPr lang="en"/>
              <a:t>Addressable just like any other Kubernetes API resource (e.g. Pods).</a:t>
            </a:r>
            <a:endParaRPr/>
          </a:p>
        </p:txBody>
      </p:sp>
      <p:sp>
        <p:nvSpPr>
          <p:cNvPr id="805" name="Google Shape;805;p50"/>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Aside from the Core API endpoints (e.g. Pods), all resources are organized into logical “groups”.</a:t>
            </a:r>
            <a:endParaRPr/>
          </a:p>
        </p:txBody>
      </p:sp>
      <p:sp>
        <p:nvSpPr>
          <p:cNvPr id="806" name="Google Shape;806;p50"/>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Group</a:t>
            </a:r>
            <a:endParaRPr/>
          </a:p>
        </p:txBody>
      </p:sp>
      <p:sp>
        <p:nvSpPr>
          <p:cNvPr id="807" name="Google Shape;807;p50"/>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Specification</a:t>
            </a:r>
            <a:endParaRPr/>
          </a:p>
        </p:txBody>
      </p:sp>
      <p:sp>
        <p:nvSpPr>
          <p:cNvPr id="808" name="Google Shape;808;p50"/>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This is how end-users will refer to your resource.</a:t>
            </a:r>
            <a:endParaRPr/>
          </a:p>
        </p:txBody>
      </p:sp>
      <p:sp>
        <p:nvSpPr>
          <p:cNvPr id="809" name="Google Shape;809;p50"/>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Kind</a:t>
            </a:r>
            <a:endParaRPr/>
          </a:p>
        </p:txBody>
      </p:sp>
      <p:sp>
        <p:nvSpPr>
          <p:cNvPr id="810" name="Google Shape;810;p50"/>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Your resource specification might evolve as your needs change, so you’ll associate a version with each specification.</a:t>
            </a:r>
            <a:endParaRPr/>
          </a:p>
        </p:txBody>
      </p:sp>
      <p:sp>
        <p:nvSpPr>
          <p:cNvPr id="811" name="Google Shape;811;p50"/>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Version</a:t>
            </a:r>
            <a:endParaRPr/>
          </a:p>
        </p:txBody>
      </p:sp>
      <p:sp>
        <p:nvSpPr>
          <p:cNvPr id="812" name="Google Shape;812;p50"/>
          <p:cNvSpPr txBox="1"/>
          <p:nvPr>
            <p:ph idx="5" type="subTitle"/>
          </p:nvPr>
        </p:nvSpPr>
        <p:spPr>
          <a:xfrm>
            <a:off x="949975" y="3290225"/>
            <a:ext cx="2383500" cy="379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1000">
                <a:solidFill>
                  <a:schemeClr val="accent3"/>
                </a:solidFill>
              </a:rPr>
              <a:t>apps, storage.k8s.io</a:t>
            </a:r>
            <a:endParaRPr sz="1000">
              <a:solidFill>
                <a:schemeClr val="accent3"/>
              </a:solidFill>
            </a:endParaRPr>
          </a:p>
        </p:txBody>
      </p:sp>
      <p:sp>
        <p:nvSpPr>
          <p:cNvPr id="813" name="Google Shape;813;p50"/>
          <p:cNvSpPr txBox="1"/>
          <p:nvPr>
            <p:ph idx="14" type="subTitle"/>
          </p:nvPr>
        </p:nvSpPr>
        <p:spPr>
          <a:xfrm>
            <a:off x="3564554" y="3331050"/>
            <a:ext cx="2383500" cy="379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1000">
                <a:solidFill>
                  <a:schemeClr val="accent3"/>
                </a:solidFill>
              </a:rPr>
              <a:t>v1, v1beta1</a:t>
            </a:r>
            <a:endParaRPr sz="1000">
              <a:solidFill>
                <a:schemeClr val="accent3"/>
              </a:solidFill>
            </a:endParaRPr>
          </a:p>
        </p:txBody>
      </p:sp>
      <p:sp>
        <p:nvSpPr>
          <p:cNvPr id="814" name="Google Shape;814;p50"/>
          <p:cNvSpPr txBox="1"/>
          <p:nvPr>
            <p:ph idx="9" type="subTitle"/>
          </p:nvPr>
        </p:nvSpPr>
        <p:spPr>
          <a:xfrm>
            <a:off x="6244071" y="3331050"/>
            <a:ext cx="2383500" cy="379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1000">
                <a:solidFill>
                  <a:schemeClr val="accent3"/>
                </a:solidFill>
              </a:rPr>
              <a:t>Pods, Deployments</a:t>
            </a:r>
            <a:endParaRPr sz="1000">
              <a:solidFill>
                <a:schemeClr val="accent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