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ed Hat Text Medium"/>
      <p:regular r:id="rId27"/>
      <p:bold r:id="rId28"/>
      <p:italic r:id="rId29"/>
      <p:boldItalic r:id="rId30"/>
    </p:embeddedFont>
    <p:embeddedFont>
      <p:font typeface="Red Hat Display Medium"/>
      <p:regular r:id="rId31"/>
      <p:bold r:id="rId32"/>
      <p:italic r:id="rId33"/>
      <p:boldItalic r:id="rId34"/>
    </p:embeddedFont>
    <p:embeddedFont>
      <p:font typeface="Overpass"/>
      <p:regular r:id="rId35"/>
      <p:bold r:id="rId36"/>
      <p:italic r:id="rId37"/>
      <p:boldItalic r:id="rId38"/>
    </p:embeddedFont>
    <p:embeddedFont>
      <p:font typeface="Red Hat Display"/>
      <p:regular r:id="rId39"/>
      <p:bold r:id="rId40"/>
      <p:italic r:id="rId41"/>
      <p:boldItalic r:id="rId42"/>
    </p:embeddedFont>
    <p:embeddedFont>
      <p:font typeface="Overpass Light"/>
      <p:regular r:id="rId43"/>
      <p:bold r:id="rId44"/>
      <p:italic r:id="rId45"/>
      <p:boldItalic r:id="rId46"/>
    </p:embeddedFont>
    <p:embeddedFont>
      <p:font typeface="Overpass SemiBold"/>
      <p:regular r:id="rId47"/>
      <p:bold r:id="rId48"/>
      <p:italic r:id="rId49"/>
      <p:boldItalic r:id="rId50"/>
    </p:embeddedFont>
    <p:embeddedFont>
      <p:font typeface="Red Hat Tex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edHatDisplay-bold.fntdata"/><Relationship Id="rId42" Type="http://schemas.openxmlformats.org/officeDocument/2006/relationships/font" Target="fonts/RedHatDisplay-boldItalic.fntdata"/><Relationship Id="rId41" Type="http://schemas.openxmlformats.org/officeDocument/2006/relationships/font" Target="fonts/RedHatDisplay-italic.fntdata"/><Relationship Id="rId44" Type="http://schemas.openxmlformats.org/officeDocument/2006/relationships/font" Target="fonts/OverpassLight-bold.fntdata"/><Relationship Id="rId43" Type="http://schemas.openxmlformats.org/officeDocument/2006/relationships/font" Target="fonts/OverpassLight-regular.fntdata"/><Relationship Id="rId46" Type="http://schemas.openxmlformats.org/officeDocument/2006/relationships/font" Target="fonts/OverpassLight-boldItalic.fntdata"/><Relationship Id="rId45" Type="http://schemas.openxmlformats.org/officeDocument/2006/relationships/font" Target="fonts/Overpass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verpassSemiBold-bold.fntdata"/><Relationship Id="rId47" Type="http://schemas.openxmlformats.org/officeDocument/2006/relationships/font" Target="fonts/OverpassSemiBold-regular.fntdata"/><Relationship Id="rId49" Type="http://schemas.openxmlformats.org/officeDocument/2006/relationships/font" Target="fonts/Overpass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edHatDisplayMedium-regular.fntdata"/><Relationship Id="rId30" Type="http://schemas.openxmlformats.org/officeDocument/2006/relationships/font" Target="fonts/RedHatTextMedium-boldItalic.fntdata"/><Relationship Id="rId33" Type="http://schemas.openxmlformats.org/officeDocument/2006/relationships/font" Target="fonts/RedHatDisplayMedium-italic.fntdata"/><Relationship Id="rId32" Type="http://schemas.openxmlformats.org/officeDocument/2006/relationships/font" Target="fonts/RedHatDisplayMedium-bold.fntdata"/><Relationship Id="rId35" Type="http://schemas.openxmlformats.org/officeDocument/2006/relationships/font" Target="fonts/Overpass-regular.fntdata"/><Relationship Id="rId34" Type="http://schemas.openxmlformats.org/officeDocument/2006/relationships/font" Target="fonts/RedHatDisplayMedium-boldItalic.fntdata"/><Relationship Id="rId37" Type="http://schemas.openxmlformats.org/officeDocument/2006/relationships/font" Target="fonts/Overpass-italic.fntdata"/><Relationship Id="rId36" Type="http://schemas.openxmlformats.org/officeDocument/2006/relationships/font" Target="fonts/Overpass-bold.fntdata"/><Relationship Id="rId39" Type="http://schemas.openxmlformats.org/officeDocument/2006/relationships/font" Target="fonts/RedHatDisplay-regular.fntdata"/><Relationship Id="rId38" Type="http://schemas.openxmlformats.org/officeDocument/2006/relationships/font" Target="fonts/Overpas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edHatTextMedium-bold.fntdata"/><Relationship Id="rId27" Type="http://schemas.openxmlformats.org/officeDocument/2006/relationships/font" Target="fonts/RedHatTextMedium-regular.fntdata"/><Relationship Id="rId29" Type="http://schemas.openxmlformats.org/officeDocument/2006/relationships/font" Target="fonts/RedHatTextMedium-italic.fntdata"/><Relationship Id="rId51" Type="http://schemas.openxmlformats.org/officeDocument/2006/relationships/font" Target="fonts/RedHatText-regular.fntdata"/><Relationship Id="rId50" Type="http://schemas.openxmlformats.org/officeDocument/2006/relationships/font" Target="fonts/OverpassSemiBold-boldItalic.fntdata"/><Relationship Id="rId53" Type="http://schemas.openxmlformats.org/officeDocument/2006/relationships/font" Target="fonts/RedHatText-italic.fntdata"/><Relationship Id="rId52" Type="http://schemas.openxmlformats.org/officeDocument/2006/relationships/font" Target="fonts/RedHatTex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RedHatTex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7279004b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7279004b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cc2115e1f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cc2115e1f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cedb78dc5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cedb78dc5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08432c090_0_2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08432c090_0_2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e08432c090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e08432c090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e08432c090_0_2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e08432c090_0_2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e08432c090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e08432c090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08432c090_0_4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08432c090_0_4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7279004bab_1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7279004bab_1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Start from step 5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cedb78dc50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cedb78dc50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cedb78dc50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cedb78dc50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cedb78dc50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cedb78dc50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cedb78dc50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cedb78dc50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cedb78dc50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cedb78dc50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7279004bab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7279004bab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cedb78dc50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cedb78dc50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cedb78dc50_1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cedb78dc50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cedb78dc5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cedb78dc5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cedb78dc50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cedb78dc50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cc2115e1f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cc2115e1f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when we say role we are referring to an ansible role and not a kubernetes role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7279004bab_1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7279004bab_1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1.png"/><Relationship Id="rId3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5.png"/><Relationship Id="rId3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2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8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3.pn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D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110" name="Google Shape;110;p1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1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12" name="Google Shape;112;p11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1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divider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7" name="Google Shape;117;p1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" name="Google Shape;118;p12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2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divider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25" name="Google Shape;125;p1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3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27" name="Google Shape;12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132" name="Google Shape;132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hevrons">
  <p:cSld name="CUSTOM_4_20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141" name="Google Shape;141;p1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15"/>
          <p:cNvSpPr/>
          <p:nvPr/>
        </p:nvSpPr>
        <p:spPr>
          <a:xfrm>
            <a:off x="2926125" y="185522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852250" y="185523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9" name="Google Shape;149;p15"/>
          <p:cNvSpPr/>
          <p:nvPr/>
        </p:nvSpPr>
        <p:spPr>
          <a:xfrm>
            <a:off x="0" y="185523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0" name="Google Shape;150;p15"/>
          <p:cNvSpPr/>
          <p:nvPr/>
        </p:nvSpPr>
        <p:spPr>
          <a:xfrm>
            <a:off x="0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8303625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idx="4" type="subTitle"/>
          </p:nvPr>
        </p:nvSpPr>
        <p:spPr>
          <a:xfrm>
            <a:off x="2926125" y="1855238"/>
            <a:ext cx="3291900" cy="2026800"/>
          </a:xfrm>
          <a:prstGeom prst="rect">
            <a:avLst/>
          </a:prstGeom>
        </p:spPr>
        <p:txBody>
          <a:bodyPr anchorCtr="0" anchor="ctr" bIns="0" lIns="822950" spcFirstLastPara="1" rIns="342900" wrap="square" tIns="6857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5" type="subTitle"/>
          </p:nvPr>
        </p:nvSpPr>
        <p:spPr>
          <a:xfrm>
            <a:off x="0" y="1855238"/>
            <a:ext cx="3291900" cy="2026800"/>
          </a:xfrm>
          <a:prstGeom prst="rect">
            <a:avLst/>
          </a:prstGeom>
        </p:spPr>
        <p:txBody>
          <a:bodyPr anchorCtr="0" anchor="ctr" bIns="0" lIns="651500" spcFirstLastPara="1" rIns="548625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6" type="subTitle"/>
          </p:nvPr>
        </p:nvSpPr>
        <p:spPr>
          <a:xfrm>
            <a:off x="5852250" y="1855238"/>
            <a:ext cx="3291900" cy="2026800"/>
          </a:xfrm>
          <a:prstGeom prst="rect">
            <a:avLst/>
          </a:prstGeom>
        </p:spPr>
        <p:txBody>
          <a:bodyPr anchorCtr="0" anchor="ctr" bIns="0" lIns="822950" spcFirstLastPara="1" rIns="342900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chevrons">
  <p:cSld name="CUSTOM_4_20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158" name="Google Shape;158;p1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16"/>
          <p:cNvSpPr/>
          <p:nvPr/>
        </p:nvSpPr>
        <p:spPr>
          <a:xfrm>
            <a:off x="0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8303625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397850" y="1855238"/>
            <a:ext cx="47463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7" name="Google Shape;167;p16"/>
          <p:cNvSpPr/>
          <p:nvPr/>
        </p:nvSpPr>
        <p:spPr>
          <a:xfrm>
            <a:off x="0" y="1855238"/>
            <a:ext cx="47463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8" name="Google Shape;168;p16"/>
          <p:cNvSpPr txBox="1"/>
          <p:nvPr>
            <p:ph idx="4" type="subTitle"/>
          </p:nvPr>
        </p:nvSpPr>
        <p:spPr>
          <a:xfrm>
            <a:off x="0" y="1855238"/>
            <a:ext cx="4746300" cy="2026800"/>
          </a:xfrm>
          <a:prstGeom prst="rect">
            <a:avLst/>
          </a:prstGeom>
        </p:spPr>
        <p:txBody>
          <a:bodyPr anchorCtr="0" anchor="ctr" bIns="0" lIns="651500" spcFirstLastPara="1" rIns="685800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5" type="subTitle"/>
          </p:nvPr>
        </p:nvSpPr>
        <p:spPr>
          <a:xfrm>
            <a:off x="4397850" y="1855238"/>
            <a:ext cx="4746300" cy="2026800"/>
          </a:xfrm>
          <a:prstGeom prst="rect">
            <a:avLst/>
          </a:prstGeom>
        </p:spPr>
        <p:txBody>
          <a:bodyPr anchorCtr="0" anchor="ctr" bIns="0" lIns="891525" spcFirstLastPara="1" rIns="685800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ircles">
  <p:cSld name="CUSTOM_4_1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type="title"/>
          </p:nvPr>
        </p:nvSpPr>
        <p:spPr>
          <a:xfrm>
            <a:off x="663722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173" name="Google Shape;173;p1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1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>
            <p:ph idx="2" type="subTitle"/>
          </p:nvPr>
        </p:nvSpPr>
        <p:spPr>
          <a:xfrm>
            <a:off x="663778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79" name="Google Shape;1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029" y="1631821"/>
            <a:ext cx="7013943" cy="261644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/>
          <p:nvPr>
            <p:ph idx="4" type="subTitle"/>
          </p:nvPr>
        </p:nvSpPr>
        <p:spPr>
          <a:xfrm>
            <a:off x="1483088" y="2170541"/>
            <a:ext cx="1757700" cy="15390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1" name="Google Shape;181;p17"/>
          <p:cNvSpPr txBox="1"/>
          <p:nvPr>
            <p:ph idx="5" type="subTitle"/>
          </p:nvPr>
        </p:nvSpPr>
        <p:spPr>
          <a:xfrm>
            <a:off x="3693150" y="2170538"/>
            <a:ext cx="1757700" cy="15390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2" name="Google Shape;182;p17"/>
          <p:cNvSpPr txBox="1"/>
          <p:nvPr>
            <p:ph idx="6" type="subTitle"/>
          </p:nvPr>
        </p:nvSpPr>
        <p:spPr>
          <a:xfrm>
            <a:off x="5903213" y="2170538"/>
            <a:ext cx="1757700" cy="15390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">
  <p:cSld name="CUSTOM_4_18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85" name="Google Shape;185;p1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1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92" name="Google Shape;192;p19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193" name="Google Shape;193;p1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19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19"/>
          <p:cNvSpPr txBox="1"/>
          <p:nvPr>
            <p:ph idx="4" type="body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indent="-285750" lvl="1" marL="9144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indent="-285750" lvl="2" marL="13716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indent="-285750" lvl="3" marL="18288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indent="-285750" lvl="4" marL="22860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indent="-285750" lvl="5" marL="27432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indent="-285750" lvl="6" marL="32004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indent="-285750" lvl="7" marL="36576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indent="-285750" lvl="8" marL="411480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body">
  <p:cSld name="CUSTOM_4_17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203" name="Google Shape;203;p2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20"/>
          <p:cNvSpPr txBox="1"/>
          <p:nvPr>
            <p:ph idx="3" type="body"/>
          </p:nvPr>
        </p:nvSpPr>
        <p:spPr>
          <a:xfrm>
            <a:off x="1828800" y="1371600"/>
            <a:ext cx="5486400" cy="30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indent="-285750" lvl="1" marL="9144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indent="-285750" lvl="2" marL="13716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indent="-285750" lvl="3" marL="18288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indent="-285750" lvl="4" marL="22860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indent="-285750" lvl="5" marL="27432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indent="-285750" lvl="6" marL="32004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indent="-285750" lvl="7" marL="36576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indent="-285750" lvl="8" marL="4114800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closing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200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200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9200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9200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" name="Google Shape;30;p3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ody">
  <p:cSld name="CUSTOM_4_17_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11" name="Google Shape;211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2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1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3" type="body"/>
          </p:nvPr>
        </p:nvSpPr>
        <p:spPr>
          <a:xfrm>
            <a:off x="1828800" y="664950"/>
            <a:ext cx="5486400" cy="360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indent="-285750" lvl="1" marL="9144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indent="-285750" lvl="2" marL="13716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indent="-285750" lvl="3" marL="18288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indent="-285750" lvl="4" marL="22860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indent="-285750" lvl="5" marL="27432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indent="-285750" lvl="6" marL="32004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indent="-285750" lvl="7" marL="36576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indent="-285750" lvl="8" marL="4114800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two column body">
  <p:cSld name="CUSTOM_4_17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19" name="Google Shape;219;p22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220" name="Google Shape;220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5" name="Google Shape;225;p22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idx="4" type="body"/>
          </p:nvPr>
        </p:nvSpPr>
        <p:spPr>
          <a:xfrm>
            <a:off x="663844" y="1718383"/>
            <a:ext cx="3703200" cy="27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indent="-285750" lvl="1" marL="9144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indent="-285750" lvl="2" marL="13716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indent="-285750" lvl="3" marL="18288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indent="-285750" lvl="4" marL="22860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indent="-285750" lvl="5" marL="27432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indent="-285750" lvl="6" marL="32004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indent="-285750" lvl="7" marL="36576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indent="-285750" lvl="8" marL="4114800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/>
        </p:txBody>
      </p:sp>
      <p:sp>
        <p:nvSpPr>
          <p:cNvPr id="227" name="Google Shape;227;p22"/>
          <p:cNvSpPr txBox="1"/>
          <p:nvPr>
            <p:ph idx="5" type="body"/>
          </p:nvPr>
        </p:nvSpPr>
        <p:spPr>
          <a:xfrm>
            <a:off x="4777069" y="1718381"/>
            <a:ext cx="3703200" cy="27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indent="-285750" lvl="1" marL="9144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indent="-285750" lvl="2" marL="13716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indent="-285750" lvl="3" marL="18288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indent="-285750" lvl="4" marL="22860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indent="-285750" lvl="5" marL="27432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indent="-285750" lvl="6" marL="32004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indent="-285750" lvl="7" marL="36576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indent="-285750" lvl="8" marL="4114800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vertical">
  <p:cSld name="CUSTOM_4_16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30" name="Google Shape;230;p2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35" name="Google Shape;235;p23"/>
          <p:cNvCxnSpPr/>
          <p:nvPr/>
        </p:nvCxnSpPr>
        <p:spPr>
          <a:xfrm>
            <a:off x="3109811" y="-5512"/>
            <a:ext cx="0" cy="5154600"/>
          </a:xfrm>
          <a:prstGeom prst="straightConnector1">
            <a:avLst/>
          </a:prstGeom>
          <a:noFill/>
          <a:ln cap="flat" cmpd="sng" w="28575">
            <a:solidFill>
              <a:srgbClr val="D5D5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3"/>
          <p:cNvSpPr txBox="1"/>
          <p:nvPr>
            <p:ph idx="3" type="subTitle"/>
          </p:nvPr>
        </p:nvSpPr>
        <p:spPr>
          <a:xfrm>
            <a:off x="3350831" y="1374657"/>
            <a:ext cx="3836700" cy="4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237" name="Google Shape;237;p23"/>
          <p:cNvSpPr txBox="1"/>
          <p:nvPr>
            <p:ph idx="4" type="subTitle"/>
          </p:nvPr>
        </p:nvSpPr>
        <p:spPr>
          <a:xfrm>
            <a:off x="3350831" y="1080975"/>
            <a:ext cx="3404100" cy="22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8" name="Google Shape;238;p23"/>
          <p:cNvSpPr txBox="1"/>
          <p:nvPr>
            <p:ph idx="5" type="subTitle"/>
          </p:nvPr>
        </p:nvSpPr>
        <p:spPr>
          <a:xfrm>
            <a:off x="2521875" y="1374657"/>
            <a:ext cx="517500" cy="1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horizontal">
  <p:cSld name="CUSTOM_4_15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242" name="Google Shape;242;p2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2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4" type="subTitle"/>
          </p:nvPr>
        </p:nvSpPr>
        <p:spPr>
          <a:xfrm>
            <a:off x="1531819" y="1873120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49" name="Google Shape;249;p24"/>
          <p:cNvSpPr txBox="1"/>
          <p:nvPr>
            <p:ph idx="5" type="subTitle"/>
          </p:nvPr>
        </p:nvSpPr>
        <p:spPr>
          <a:xfrm>
            <a:off x="1531819" y="2177606"/>
            <a:ext cx="1580100" cy="5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250" name="Google Shape;250;p24"/>
          <p:cNvSpPr txBox="1"/>
          <p:nvPr>
            <p:ph idx="6" type="subTitle"/>
          </p:nvPr>
        </p:nvSpPr>
        <p:spPr>
          <a:xfrm>
            <a:off x="1197356" y="3302681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1" name="Google Shape;251;p24"/>
          <p:cNvSpPr txBox="1"/>
          <p:nvPr>
            <p:ph idx="7" type="subTitle"/>
          </p:nvPr>
        </p:nvSpPr>
        <p:spPr>
          <a:xfrm>
            <a:off x="2459231" y="2919383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2" name="Google Shape;252;p24"/>
          <p:cNvSpPr txBox="1"/>
          <p:nvPr>
            <p:ph idx="8" type="subTitle"/>
          </p:nvPr>
        </p:nvSpPr>
        <p:spPr>
          <a:xfrm>
            <a:off x="1285069" y="3564541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3" name="Google Shape;253;p24"/>
          <p:cNvSpPr txBox="1"/>
          <p:nvPr>
            <p:ph idx="9" type="subTitle"/>
          </p:nvPr>
        </p:nvSpPr>
        <p:spPr>
          <a:xfrm>
            <a:off x="1285069" y="3869028"/>
            <a:ext cx="1580100" cy="5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hree callouts">
  <p:cSld name="CUSTOM_4_14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idx="1" type="subTitle"/>
          </p:nvPr>
        </p:nvSpPr>
        <p:spPr>
          <a:xfrm>
            <a:off x="756675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6" name="Google Shape;256;p25"/>
          <p:cNvSpPr txBox="1"/>
          <p:nvPr>
            <p:ph idx="2" type="subTitle"/>
          </p:nvPr>
        </p:nvSpPr>
        <p:spPr>
          <a:xfrm>
            <a:off x="3441488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7" name="Google Shape;257;p25"/>
          <p:cNvSpPr txBox="1"/>
          <p:nvPr>
            <p:ph idx="3" type="subTitle"/>
          </p:nvPr>
        </p:nvSpPr>
        <p:spPr>
          <a:xfrm>
            <a:off x="6126263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8" name="Google Shape;258;p25"/>
          <p:cNvSpPr txBox="1"/>
          <p:nvPr>
            <p:ph idx="4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9" name="Google Shape;259;p25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260" name="Google Shape;260;p2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2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2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5"/>
          <p:cNvSpPr txBox="1"/>
          <p:nvPr>
            <p:ph idx="5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5" name="Google Shape;265;p25"/>
          <p:cNvSpPr txBox="1"/>
          <p:nvPr>
            <p:ph idx="6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66" name="Google Shape;266;p25"/>
          <p:cNvCxnSpPr/>
          <p:nvPr/>
        </p:nvCxnSpPr>
        <p:spPr>
          <a:xfrm>
            <a:off x="3229609" y="1995769"/>
            <a:ext cx="0" cy="19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5"/>
          <p:cNvCxnSpPr/>
          <p:nvPr/>
        </p:nvCxnSpPr>
        <p:spPr>
          <a:xfrm>
            <a:off x="5914384" y="1995769"/>
            <a:ext cx="0" cy="19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8" name="Google Shape;268;p25"/>
          <p:cNvSpPr txBox="1"/>
          <p:nvPr>
            <p:ph idx="7" type="subTitle"/>
          </p:nvPr>
        </p:nvSpPr>
        <p:spPr>
          <a:xfrm>
            <a:off x="3351225" y="2757900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69" name="Google Shape;269;p25"/>
          <p:cNvSpPr txBox="1"/>
          <p:nvPr>
            <p:ph idx="8" type="subTitle"/>
          </p:nvPr>
        </p:nvSpPr>
        <p:spPr>
          <a:xfrm>
            <a:off x="3351300" y="3124819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270" name="Google Shape;270;p25"/>
          <p:cNvSpPr txBox="1"/>
          <p:nvPr>
            <p:ph idx="9" type="subTitle"/>
          </p:nvPr>
        </p:nvSpPr>
        <p:spPr>
          <a:xfrm>
            <a:off x="6036000" y="2757900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1" name="Google Shape;271;p25"/>
          <p:cNvSpPr txBox="1"/>
          <p:nvPr>
            <p:ph idx="13" type="subTitle"/>
          </p:nvPr>
        </p:nvSpPr>
        <p:spPr>
          <a:xfrm>
            <a:off x="6036075" y="3124819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272" name="Google Shape;272;p25"/>
          <p:cNvSpPr txBox="1"/>
          <p:nvPr>
            <p:ph idx="14" type="subTitle"/>
          </p:nvPr>
        </p:nvSpPr>
        <p:spPr>
          <a:xfrm>
            <a:off x="666450" y="2757900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3" name="Google Shape;273;p25"/>
          <p:cNvSpPr txBox="1"/>
          <p:nvPr>
            <p:ph idx="15" type="subTitle"/>
          </p:nvPr>
        </p:nvSpPr>
        <p:spPr>
          <a:xfrm>
            <a:off x="666525" y="3124819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callouts">
  <p:cSld name="CUSTOM_4_13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idx="1" type="subTitle"/>
          </p:nvPr>
        </p:nvSpPr>
        <p:spPr>
          <a:xfrm>
            <a:off x="3416662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6" name="Google Shape;276;p26"/>
          <p:cNvSpPr txBox="1"/>
          <p:nvPr>
            <p:ph idx="2" type="subTitle"/>
          </p:nvPr>
        </p:nvSpPr>
        <p:spPr>
          <a:xfrm>
            <a:off x="5979694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7" name="Google Shape;277;p26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8" name="Google Shape;278;p26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279" name="Google Shape;279;p2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2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6"/>
          <p:cNvSpPr txBox="1"/>
          <p:nvPr>
            <p:ph idx="4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4" name="Google Shape;284;p26"/>
          <p:cNvSpPr txBox="1"/>
          <p:nvPr>
            <p:ph idx="5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26"/>
          <p:cNvSpPr txBox="1"/>
          <p:nvPr>
            <p:ph idx="6" type="subTitle"/>
          </p:nvPr>
        </p:nvSpPr>
        <p:spPr>
          <a:xfrm>
            <a:off x="665850" y="1947525"/>
            <a:ext cx="23871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cxnSp>
        <p:nvCxnSpPr>
          <p:cNvPr id="286" name="Google Shape;286;p26"/>
          <p:cNvCxnSpPr/>
          <p:nvPr/>
        </p:nvCxnSpPr>
        <p:spPr>
          <a:xfrm>
            <a:off x="5914388" y="2758013"/>
            <a:ext cx="0" cy="10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7" name="Google Shape;287;p26"/>
          <p:cNvSpPr txBox="1"/>
          <p:nvPr>
            <p:ph idx="7" type="subTitle"/>
          </p:nvPr>
        </p:nvSpPr>
        <p:spPr>
          <a:xfrm>
            <a:off x="3465563" y="2758041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88" name="Google Shape;288;p26"/>
          <p:cNvSpPr txBox="1"/>
          <p:nvPr>
            <p:ph idx="8" type="subTitle"/>
          </p:nvPr>
        </p:nvSpPr>
        <p:spPr>
          <a:xfrm>
            <a:off x="3465563" y="3124959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289" name="Google Shape;289;p26"/>
          <p:cNvSpPr txBox="1"/>
          <p:nvPr>
            <p:ph idx="9" type="subTitle"/>
          </p:nvPr>
        </p:nvSpPr>
        <p:spPr>
          <a:xfrm>
            <a:off x="6038381" y="2758041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90" name="Google Shape;290;p26"/>
          <p:cNvSpPr txBox="1"/>
          <p:nvPr>
            <p:ph idx="13" type="subTitle"/>
          </p:nvPr>
        </p:nvSpPr>
        <p:spPr>
          <a:xfrm>
            <a:off x="6038381" y="3124959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pies">
  <p:cSld name="CUSTOM_4_12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93" name="Google Shape;293;p27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294" name="Google Shape;294;p2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9" name="Google Shape;299;p27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00" name="Google Shape;300;p27"/>
          <p:cNvCxnSpPr/>
          <p:nvPr/>
        </p:nvCxnSpPr>
        <p:spPr>
          <a:xfrm>
            <a:off x="5914388" y="3329513"/>
            <a:ext cx="0" cy="10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01" name="Google Shape;301;p27"/>
          <p:cNvSpPr txBox="1"/>
          <p:nvPr>
            <p:ph idx="4" type="subTitle"/>
          </p:nvPr>
        </p:nvSpPr>
        <p:spPr>
          <a:xfrm>
            <a:off x="665850" y="1947525"/>
            <a:ext cx="23871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02" name="Google Shape;302;p27"/>
          <p:cNvSpPr txBox="1"/>
          <p:nvPr>
            <p:ph idx="5" type="subTitle"/>
          </p:nvPr>
        </p:nvSpPr>
        <p:spPr>
          <a:xfrm>
            <a:off x="3465563" y="3329513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3" name="Google Shape;303;p27"/>
          <p:cNvSpPr txBox="1"/>
          <p:nvPr>
            <p:ph idx="6" type="subTitle"/>
          </p:nvPr>
        </p:nvSpPr>
        <p:spPr>
          <a:xfrm>
            <a:off x="3465563" y="3696431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304" name="Google Shape;304;p27"/>
          <p:cNvSpPr txBox="1"/>
          <p:nvPr>
            <p:ph idx="7" type="subTitle"/>
          </p:nvPr>
        </p:nvSpPr>
        <p:spPr>
          <a:xfrm>
            <a:off x="6038381" y="3329513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5" name="Google Shape;305;p27"/>
          <p:cNvSpPr txBox="1"/>
          <p:nvPr>
            <p:ph idx="8" type="subTitle"/>
          </p:nvPr>
        </p:nvSpPr>
        <p:spPr>
          <a:xfrm>
            <a:off x="6038381" y="3696431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large pie">
  <p:cSld name="CUSTOM_4_1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8" name="Google Shape;308;p28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309" name="Google Shape;309;p2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2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2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4" name="Google Shape;314;p28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28"/>
          <p:cNvSpPr txBox="1"/>
          <p:nvPr>
            <p:ph idx="4" type="subTitle"/>
          </p:nvPr>
        </p:nvSpPr>
        <p:spPr>
          <a:xfrm>
            <a:off x="665850" y="1947525"/>
            <a:ext cx="23871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16" name="Google Shape;316;p28"/>
          <p:cNvSpPr txBox="1"/>
          <p:nvPr>
            <p:ph idx="5" type="subTitle"/>
          </p:nvPr>
        </p:nvSpPr>
        <p:spPr>
          <a:xfrm>
            <a:off x="6808678" y="2286319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17" name="Google Shape;317;p28"/>
          <p:cNvSpPr txBox="1"/>
          <p:nvPr>
            <p:ph idx="6" type="subTitle"/>
          </p:nvPr>
        </p:nvSpPr>
        <p:spPr>
          <a:xfrm>
            <a:off x="7713384" y="2286319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18" name="Google Shape;318;p28"/>
          <p:cNvSpPr txBox="1"/>
          <p:nvPr>
            <p:ph idx="7" type="subTitle"/>
          </p:nvPr>
        </p:nvSpPr>
        <p:spPr>
          <a:xfrm>
            <a:off x="6808678" y="2881220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19" name="Google Shape;319;p28"/>
          <p:cNvSpPr txBox="1"/>
          <p:nvPr>
            <p:ph idx="8" type="subTitle"/>
          </p:nvPr>
        </p:nvSpPr>
        <p:spPr>
          <a:xfrm>
            <a:off x="7713384" y="2881220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20" name="Google Shape;320;p28"/>
          <p:cNvSpPr txBox="1"/>
          <p:nvPr>
            <p:ph idx="9" type="subTitle"/>
          </p:nvPr>
        </p:nvSpPr>
        <p:spPr>
          <a:xfrm>
            <a:off x="6808678" y="3452645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21" name="Google Shape;321;p28"/>
          <p:cNvSpPr txBox="1"/>
          <p:nvPr>
            <p:ph idx="13" type="subTitle"/>
          </p:nvPr>
        </p:nvSpPr>
        <p:spPr>
          <a:xfrm>
            <a:off x="7713384" y="3452645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percentage bars">
  <p:cSld name="CUSTOM_4_10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24" name="Google Shape;324;p29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325" name="Google Shape;325;p2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8" name="Google Shape;328;p2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9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0" name="Google Shape;330;p29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29"/>
          <p:cNvSpPr txBox="1"/>
          <p:nvPr>
            <p:ph idx="4" type="subTitle"/>
          </p:nvPr>
        </p:nvSpPr>
        <p:spPr>
          <a:xfrm>
            <a:off x="6036038" y="2173950"/>
            <a:ext cx="25578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332" name="Google Shape;332;p29"/>
          <p:cNvSpPr txBox="1"/>
          <p:nvPr>
            <p:ph idx="5" type="subTitle"/>
          </p:nvPr>
        </p:nvSpPr>
        <p:spPr>
          <a:xfrm>
            <a:off x="6036038" y="1905450"/>
            <a:ext cx="2557800" cy="24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3" name="Google Shape;333;p29"/>
          <p:cNvSpPr txBox="1"/>
          <p:nvPr>
            <p:ph idx="6" type="subTitle"/>
          </p:nvPr>
        </p:nvSpPr>
        <p:spPr>
          <a:xfrm>
            <a:off x="6036038" y="3507600"/>
            <a:ext cx="25578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334" name="Google Shape;334;p29"/>
          <p:cNvSpPr txBox="1"/>
          <p:nvPr>
            <p:ph idx="7" type="subTitle"/>
          </p:nvPr>
        </p:nvSpPr>
        <p:spPr>
          <a:xfrm>
            <a:off x="6036038" y="3239100"/>
            <a:ext cx="2557800" cy="24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5" name="Google Shape;335;p29"/>
          <p:cNvSpPr/>
          <p:nvPr/>
        </p:nvSpPr>
        <p:spPr>
          <a:xfrm>
            <a:off x="667144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667144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667144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67144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667144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667144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667144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667144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667144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667144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1189500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1189500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1189500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1189500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1189500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1189500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1189500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1189500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1189500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1189500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55" name="Google Shape;355;p29"/>
          <p:cNvSpPr/>
          <p:nvPr/>
        </p:nvSpPr>
        <p:spPr>
          <a:xfrm>
            <a:off x="1711856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1711856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1711856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1711856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1711856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1711856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1711856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1711856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1711856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1711856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65" name="Google Shape;365;p29"/>
          <p:cNvSpPr/>
          <p:nvPr/>
        </p:nvSpPr>
        <p:spPr>
          <a:xfrm>
            <a:off x="2234213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2234213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2234213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2234213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2234213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2234213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2234213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2234213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2234213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2234213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75" name="Google Shape;375;p29"/>
          <p:cNvSpPr/>
          <p:nvPr/>
        </p:nvSpPr>
        <p:spPr>
          <a:xfrm>
            <a:off x="2756569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2756569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2756569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2756569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2756569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2756569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2756569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2756569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2756569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2756569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5" name="Google Shape;385;p29"/>
          <p:cNvSpPr/>
          <p:nvPr/>
        </p:nvSpPr>
        <p:spPr>
          <a:xfrm>
            <a:off x="3278925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3278925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3278925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3278925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3278925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3278925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3278925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3278925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3278925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3278925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5" name="Google Shape;395;p29"/>
          <p:cNvSpPr/>
          <p:nvPr/>
        </p:nvSpPr>
        <p:spPr>
          <a:xfrm>
            <a:off x="3801281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3801281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3801281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3801281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3801281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3801281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3801281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3801281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3801281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3801281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5" name="Google Shape;405;p29"/>
          <p:cNvSpPr/>
          <p:nvPr/>
        </p:nvSpPr>
        <p:spPr>
          <a:xfrm>
            <a:off x="4323638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4323638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4323638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4323638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4323638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4323638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4323638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4323638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4323638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4323638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5" name="Google Shape;415;p29"/>
          <p:cNvSpPr/>
          <p:nvPr/>
        </p:nvSpPr>
        <p:spPr>
          <a:xfrm>
            <a:off x="4845994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4845994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4845994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4845994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4845994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4845994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4845994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4845994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"/>
          <p:cNvSpPr/>
          <p:nvPr/>
        </p:nvSpPr>
        <p:spPr>
          <a:xfrm>
            <a:off x="4845994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>
            <a:off x="4845994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5" name="Google Shape;425;p29"/>
          <p:cNvSpPr/>
          <p:nvPr/>
        </p:nvSpPr>
        <p:spPr>
          <a:xfrm>
            <a:off x="5368350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5368350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5368350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5368350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5368350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5368350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5368350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5368350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5368350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5368350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35" name="Google Shape;435;p29"/>
          <p:cNvSpPr/>
          <p:nvPr/>
        </p:nvSpPr>
        <p:spPr>
          <a:xfrm>
            <a:off x="667144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"/>
          <p:cNvSpPr/>
          <p:nvPr/>
        </p:nvSpPr>
        <p:spPr>
          <a:xfrm>
            <a:off x="667144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9"/>
          <p:cNvSpPr/>
          <p:nvPr/>
        </p:nvSpPr>
        <p:spPr>
          <a:xfrm>
            <a:off x="667144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667144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"/>
          <p:cNvSpPr/>
          <p:nvPr/>
        </p:nvSpPr>
        <p:spPr>
          <a:xfrm>
            <a:off x="667144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667144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667144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667144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9"/>
          <p:cNvSpPr/>
          <p:nvPr/>
        </p:nvSpPr>
        <p:spPr>
          <a:xfrm>
            <a:off x="667144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"/>
          <p:cNvSpPr/>
          <p:nvPr/>
        </p:nvSpPr>
        <p:spPr>
          <a:xfrm>
            <a:off x="667144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5" name="Google Shape;445;p29"/>
          <p:cNvSpPr/>
          <p:nvPr/>
        </p:nvSpPr>
        <p:spPr>
          <a:xfrm>
            <a:off x="1189500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9"/>
          <p:cNvSpPr/>
          <p:nvPr/>
        </p:nvSpPr>
        <p:spPr>
          <a:xfrm>
            <a:off x="1189500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9"/>
          <p:cNvSpPr/>
          <p:nvPr/>
        </p:nvSpPr>
        <p:spPr>
          <a:xfrm>
            <a:off x="1189500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9"/>
          <p:cNvSpPr/>
          <p:nvPr/>
        </p:nvSpPr>
        <p:spPr>
          <a:xfrm>
            <a:off x="1189500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1189500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1189500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1189500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1189500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1189500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1189500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5" name="Google Shape;455;p29"/>
          <p:cNvSpPr/>
          <p:nvPr/>
        </p:nvSpPr>
        <p:spPr>
          <a:xfrm>
            <a:off x="1711856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"/>
          <p:cNvSpPr/>
          <p:nvPr/>
        </p:nvSpPr>
        <p:spPr>
          <a:xfrm>
            <a:off x="1711856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1711856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"/>
          <p:cNvSpPr/>
          <p:nvPr/>
        </p:nvSpPr>
        <p:spPr>
          <a:xfrm>
            <a:off x="1711856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>
            <a:off x="1711856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1711856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711856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711856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711856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711856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65" name="Google Shape;465;p29"/>
          <p:cNvSpPr/>
          <p:nvPr/>
        </p:nvSpPr>
        <p:spPr>
          <a:xfrm>
            <a:off x="2234213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2234213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2234213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2234213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234213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2234213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2234213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2234213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2234213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2234213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75" name="Google Shape;475;p29"/>
          <p:cNvSpPr/>
          <p:nvPr/>
        </p:nvSpPr>
        <p:spPr>
          <a:xfrm>
            <a:off x="2756569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2756569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2756569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2756569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2756569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2756569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2756569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2756569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2756569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2756569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85" name="Google Shape;485;p29"/>
          <p:cNvSpPr/>
          <p:nvPr/>
        </p:nvSpPr>
        <p:spPr>
          <a:xfrm>
            <a:off x="3278925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3278925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3278925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3278925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3278925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3278925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3278925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3278925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3278925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3278925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95" name="Google Shape;495;p29"/>
          <p:cNvSpPr/>
          <p:nvPr/>
        </p:nvSpPr>
        <p:spPr>
          <a:xfrm>
            <a:off x="3801281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3801281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3801281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3801281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3801281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3801281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3801281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3801281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3801281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3801281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05" name="Google Shape;505;p29"/>
          <p:cNvSpPr/>
          <p:nvPr/>
        </p:nvSpPr>
        <p:spPr>
          <a:xfrm>
            <a:off x="4323638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4323638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4323638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4323638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4323638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4323638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4323638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4323638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4323638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4323638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15" name="Google Shape;515;p29"/>
          <p:cNvSpPr/>
          <p:nvPr/>
        </p:nvSpPr>
        <p:spPr>
          <a:xfrm>
            <a:off x="4845994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4845994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4845994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4845994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4845994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4845994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4845994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4845994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4845994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4845994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25" name="Google Shape;525;p29"/>
          <p:cNvSpPr/>
          <p:nvPr/>
        </p:nvSpPr>
        <p:spPr>
          <a:xfrm>
            <a:off x="5368350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5368350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5368350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5368350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5368350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5368350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5368350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5368350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5368350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5368350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hree column">
  <p:cSld name="CUSTOM_4_9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37" name="Google Shape;537;p30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538" name="Google Shape;538;p3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3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3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1" name="Google Shape;541;p3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0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3" name="Google Shape;543;p30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44" name="Google Shape;544;p30"/>
          <p:cNvCxnSpPr/>
          <p:nvPr/>
        </p:nvCxnSpPr>
        <p:spPr>
          <a:xfrm>
            <a:off x="3230700" y="2082713"/>
            <a:ext cx="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30"/>
          <p:cNvCxnSpPr/>
          <p:nvPr/>
        </p:nvCxnSpPr>
        <p:spPr>
          <a:xfrm>
            <a:off x="5917913" y="2082713"/>
            <a:ext cx="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6" name="Google Shape;546;p30"/>
          <p:cNvSpPr txBox="1"/>
          <p:nvPr>
            <p:ph idx="4" type="subTitle"/>
          </p:nvPr>
        </p:nvSpPr>
        <p:spPr>
          <a:xfrm>
            <a:off x="855694" y="3510788"/>
            <a:ext cx="20628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47" name="Google Shape;547;p30"/>
          <p:cNvSpPr txBox="1"/>
          <p:nvPr>
            <p:ph idx="5" type="subTitle"/>
          </p:nvPr>
        </p:nvSpPr>
        <p:spPr>
          <a:xfrm>
            <a:off x="855694" y="2110282"/>
            <a:ext cx="2062800" cy="11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548" name="Google Shape;548;p30"/>
          <p:cNvSpPr txBox="1"/>
          <p:nvPr>
            <p:ph idx="6" type="subTitle"/>
          </p:nvPr>
        </p:nvSpPr>
        <p:spPr>
          <a:xfrm>
            <a:off x="3542906" y="2110282"/>
            <a:ext cx="2062800" cy="11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549" name="Google Shape;549;p30"/>
          <p:cNvSpPr txBox="1"/>
          <p:nvPr>
            <p:ph idx="7" type="subTitle"/>
          </p:nvPr>
        </p:nvSpPr>
        <p:spPr>
          <a:xfrm>
            <a:off x="6230119" y="2110282"/>
            <a:ext cx="2062800" cy="11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550" name="Google Shape;550;p30"/>
          <p:cNvSpPr txBox="1"/>
          <p:nvPr>
            <p:ph idx="8" type="subTitle"/>
          </p:nvPr>
        </p:nvSpPr>
        <p:spPr>
          <a:xfrm>
            <a:off x="3540600" y="3510788"/>
            <a:ext cx="20628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51" name="Google Shape;551;p30"/>
          <p:cNvSpPr txBox="1"/>
          <p:nvPr>
            <p:ph idx="9" type="subTitle"/>
          </p:nvPr>
        </p:nvSpPr>
        <p:spPr>
          <a:xfrm>
            <a:off x="6230119" y="3510788"/>
            <a:ext cx="20628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pic>
        <p:nvPicPr>
          <p:cNvPr id="552" name="Google Shape;5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04" y="1662897"/>
            <a:ext cx="414914" cy="4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819" y="1662897"/>
            <a:ext cx="414914" cy="4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034" y="1662897"/>
            <a:ext cx="414914" cy="4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9" name="Google Shape;3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wo column">
  <p:cSld name="CUSTOM_4_8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57" name="Google Shape;557;p31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558" name="Google Shape;558;p3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3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Google Shape;561;p3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1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3" name="Google Shape;563;p31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64" name="Google Shape;564;p31"/>
          <p:cNvCxnSpPr/>
          <p:nvPr/>
        </p:nvCxnSpPr>
        <p:spPr>
          <a:xfrm>
            <a:off x="4574182" y="2097150"/>
            <a:ext cx="0" cy="21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5" name="Google Shape;565;p31"/>
          <p:cNvSpPr txBox="1"/>
          <p:nvPr>
            <p:ph idx="4" type="subTitle"/>
          </p:nvPr>
        </p:nvSpPr>
        <p:spPr>
          <a:xfrm>
            <a:off x="1007344" y="3777544"/>
            <a:ext cx="32985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66" name="Google Shape;566;p31"/>
          <p:cNvSpPr txBox="1"/>
          <p:nvPr>
            <p:ph idx="5" type="subTitle"/>
          </p:nvPr>
        </p:nvSpPr>
        <p:spPr>
          <a:xfrm>
            <a:off x="1007344" y="2136075"/>
            <a:ext cx="3298500" cy="13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7" name="Google Shape;567;p31"/>
          <p:cNvSpPr txBox="1"/>
          <p:nvPr>
            <p:ph idx="6" type="subTitle"/>
          </p:nvPr>
        </p:nvSpPr>
        <p:spPr>
          <a:xfrm>
            <a:off x="4896994" y="3777544"/>
            <a:ext cx="32985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68" name="Google Shape;568;p31"/>
          <p:cNvSpPr txBox="1"/>
          <p:nvPr>
            <p:ph idx="7" type="subTitle"/>
          </p:nvPr>
        </p:nvSpPr>
        <p:spPr>
          <a:xfrm>
            <a:off x="4896994" y="2136075"/>
            <a:ext cx="3298500" cy="13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569" name="Google Shape;5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311" y="1533667"/>
            <a:ext cx="548775" cy="54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961" y="1533667"/>
            <a:ext cx="548775" cy="54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573" name="Google Shape;573;p3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3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3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6" name="Google Shape;576;p3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2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8" name="Google Shape;578;p32"/>
          <p:cNvSpPr txBox="1"/>
          <p:nvPr>
            <p:ph type="title"/>
          </p:nvPr>
        </p:nvSpPr>
        <p:spPr>
          <a:xfrm>
            <a:off x="3349163" y="1091531"/>
            <a:ext cx="5043600" cy="240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79" name="Google Shape;579;p32"/>
          <p:cNvSpPr txBox="1"/>
          <p:nvPr>
            <p:ph idx="3" type="subTitle"/>
          </p:nvPr>
        </p:nvSpPr>
        <p:spPr>
          <a:xfrm>
            <a:off x="3349200" y="3777544"/>
            <a:ext cx="30732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pic>
        <p:nvPicPr>
          <p:cNvPr id="580" name="Google Shape;5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587" y="973839"/>
            <a:ext cx="548775" cy="54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by two">
  <p:cSld name="CUSTOM_4_6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83" name="Google Shape;583;p33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584" name="Google Shape;584;p3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3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7" name="Google Shape;587;p3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3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9" name="Google Shape;589;p33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0" name="Google Shape;590;p33"/>
          <p:cNvSpPr txBox="1"/>
          <p:nvPr>
            <p:ph idx="4" type="subTitle"/>
          </p:nvPr>
        </p:nvSpPr>
        <p:spPr>
          <a:xfrm>
            <a:off x="5141316" y="2091075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591" name="Google Shape;591;p33"/>
          <p:cNvSpPr txBox="1"/>
          <p:nvPr>
            <p:ph idx="5" type="subTitle"/>
          </p:nvPr>
        </p:nvSpPr>
        <p:spPr>
          <a:xfrm>
            <a:off x="5141311" y="1764713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2" name="Google Shape;592;p33"/>
          <p:cNvSpPr txBox="1"/>
          <p:nvPr>
            <p:ph idx="6" type="subTitle"/>
          </p:nvPr>
        </p:nvSpPr>
        <p:spPr>
          <a:xfrm>
            <a:off x="5141316" y="3325781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593" name="Google Shape;593;p33"/>
          <p:cNvSpPr txBox="1"/>
          <p:nvPr>
            <p:ph idx="7" type="subTitle"/>
          </p:nvPr>
        </p:nvSpPr>
        <p:spPr>
          <a:xfrm>
            <a:off x="5141311" y="2999419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4" name="Google Shape;594;p33"/>
          <p:cNvSpPr txBox="1"/>
          <p:nvPr>
            <p:ph idx="8" type="subTitle"/>
          </p:nvPr>
        </p:nvSpPr>
        <p:spPr>
          <a:xfrm>
            <a:off x="1563469" y="2091075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595" name="Google Shape;595;p33"/>
          <p:cNvSpPr txBox="1"/>
          <p:nvPr>
            <p:ph idx="9" type="subTitle"/>
          </p:nvPr>
        </p:nvSpPr>
        <p:spPr>
          <a:xfrm>
            <a:off x="1563450" y="1764713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6" name="Google Shape;596;p33"/>
          <p:cNvSpPr txBox="1"/>
          <p:nvPr>
            <p:ph idx="13" type="subTitle"/>
          </p:nvPr>
        </p:nvSpPr>
        <p:spPr>
          <a:xfrm>
            <a:off x="1563469" y="3325781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597" name="Google Shape;597;p33"/>
          <p:cNvSpPr txBox="1"/>
          <p:nvPr>
            <p:ph idx="14" type="subTitle"/>
          </p:nvPr>
        </p:nvSpPr>
        <p:spPr>
          <a:xfrm>
            <a:off x="1563450" y="2999419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four column">
  <p:cSld name="CUSTOM_4_5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00" name="Google Shape;600;p34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601" name="Google Shape;601;p3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3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3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4" name="Google Shape;604;p3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34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6" name="Google Shape;606;p34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07" name="Google Shape;607;p34"/>
          <p:cNvCxnSpPr/>
          <p:nvPr/>
        </p:nvCxnSpPr>
        <p:spPr>
          <a:xfrm>
            <a:off x="2562438" y="2758500"/>
            <a:ext cx="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34"/>
          <p:cNvCxnSpPr/>
          <p:nvPr/>
        </p:nvCxnSpPr>
        <p:spPr>
          <a:xfrm>
            <a:off x="4572075" y="2758500"/>
            <a:ext cx="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34"/>
          <p:cNvCxnSpPr/>
          <p:nvPr/>
        </p:nvCxnSpPr>
        <p:spPr>
          <a:xfrm>
            <a:off x="6581713" y="2758500"/>
            <a:ext cx="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0" name="Google Shape;610;p34"/>
          <p:cNvSpPr txBox="1"/>
          <p:nvPr>
            <p:ph idx="4" type="subTitle"/>
          </p:nvPr>
        </p:nvSpPr>
        <p:spPr>
          <a:xfrm>
            <a:off x="663806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11" name="Google Shape;611;p34"/>
          <p:cNvSpPr txBox="1"/>
          <p:nvPr>
            <p:ph idx="5" type="subTitle"/>
          </p:nvPr>
        </p:nvSpPr>
        <p:spPr>
          <a:xfrm>
            <a:off x="663788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2" name="Google Shape;612;p34"/>
          <p:cNvSpPr txBox="1"/>
          <p:nvPr>
            <p:ph idx="6" type="subTitle"/>
          </p:nvPr>
        </p:nvSpPr>
        <p:spPr>
          <a:xfrm>
            <a:off x="6692719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13" name="Google Shape;613;p34"/>
          <p:cNvSpPr txBox="1"/>
          <p:nvPr>
            <p:ph idx="7" type="subTitle"/>
          </p:nvPr>
        </p:nvSpPr>
        <p:spPr>
          <a:xfrm>
            <a:off x="6692700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4" name="Google Shape;614;p34"/>
          <p:cNvSpPr txBox="1"/>
          <p:nvPr>
            <p:ph idx="8" type="subTitle"/>
          </p:nvPr>
        </p:nvSpPr>
        <p:spPr>
          <a:xfrm>
            <a:off x="4683081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15" name="Google Shape;615;p34"/>
          <p:cNvSpPr txBox="1"/>
          <p:nvPr>
            <p:ph idx="9" type="subTitle"/>
          </p:nvPr>
        </p:nvSpPr>
        <p:spPr>
          <a:xfrm>
            <a:off x="4683063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6" name="Google Shape;616;p34"/>
          <p:cNvSpPr txBox="1"/>
          <p:nvPr>
            <p:ph idx="13" type="subTitle"/>
          </p:nvPr>
        </p:nvSpPr>
        <p:spPr>
          <a:xfrm>
            <a:off x="2673444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17" name="Google Shape;617;p34"/>
          <p:cNvSpPr txBox="1"/>
          <p:nvPr>
            <p:ph idx="14" type="subTitle"/>
          </p:nvPr>
        </p:nvSpPr>
        <p:spPr>
          <a:xfrm>
            <a:off x="2673425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left">
  <p:cSld name="CUSTOM_4_4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5"/>
          <p:cNvSpPr txBox="1"/>
          <p:nvPr>
            <p:ph idx="1" type="subTitle"/>
          </p:nvPr>
        </p:nvSpPr>
        <p:spPr>
          <a:xfrm>
            <a:off x="663788" y="2519025"/>
            <a:ext cx="2469000" cy="14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20" name="Google Shape;620;p35"/>
          <p:cNvSpPr txBox="1"/>
          <p:nvPr>
            <p:ph type="title"/>
          </p:nvPr>
        </p:nvSpPr>
        <p:spPr>
          <a:xfrm>
            <a:off x="663788" y="930525"/>
            <a:ext cx="3086100" cy="14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21" name="Google Shape;621;p35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22" name="Google Shape;622;p3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3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3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5" name="Google Shape;625;p3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35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7" name="Google Shape;627;p35"/>
          <p:cNvSpPr txBox="1"/>
          <p:nvPr>
            <p:ph idx="4" type="subTitle"/>
          </p:nvPr>
        </p:nvSpPr>
        <p:spPr>
          <a:xfrm>
            <a:off x="5143013" y="1233038"/>
            <a:ext cx="3495600" cy="6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28" name="Google Shape;628;p35"/>
          <p:cNvSpPr txBox="1"/>
          <p:nvPr>
            <p:ph idx="5" type="subTitle"/>
          </p:nvPr>
        </p:nvSpPr>
        <p:spPr>
          <a:xfrm>
            <a:off x="5143013" y="930525"/>
            <a:ext cx="3495600" cy="26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29" name="Google Shape;629;p35"/>
          <p:cNvSpPr txBox="1"/>
          <p:nvPr>
            <p:ph idx="6" type="subTitle"/>
          </p:nvPr>
        </p:nvSpPr>
        <p:spPr>
          <a:xfrm>
            <a:off x="5143013" y="2373094"/>
            <a:ext cx="3495600" cy="6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30" name="Google Shape;630;p35"/>
          <p:cNvSpPr txBox="1"/>
          <p:nvPr>
            <p:ph idx="7" type="subTitle"/>
          </p:nvPr>
        </p:nvSpPr>
        <p:spPr>
          <a:xfrm>
            <a:off x="5143013" y="2070581"/>
            <a:ext cx="3495600" cy="26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1" name="Google Shape;631;p35"/>
          <p:cNvSpPr txBox="1"/>
          <p:nvPr>
            <p:ph idx="8" type="subTitle"/>
          </p:nvPr>
        </p:nvSpPr>
        <p:spPr>
          <a:xfrm>
            <a:off x="5143013" y="3513150"/>
            <a:ext cx="3495600" cy="6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32" name="Google Shape;632;p35"/>
          <p:cNvSpPr txBox="1"/>
          <p:nvPr>
            <p:ph idx="9" type="subTitle"/>
          </p:nvPr>
        </p:nvSpPr>
        <p:spPr>
          <a:xfrm>
            <a:off x="5143013" y="3210638"/>
            <a:ext cx="3495600" cy="26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olumn">
  <p:cSld name="CUSTOM_4_3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5" name="Google Shape;635;p36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636" name="Google Shape;636;p3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3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3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9" name="Google Shape;639;p3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36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41" name="Google Shape;641;p36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42" name="Google Shape;642;p36"/>
          <p:cNvCxnSpPr/>
          <p:nvPr/>
        </p:nvCxnSpPr>
        <p:spPr>
          <a:xfrm>
            <a:off x="3229613" y="3172294"/>
            <a:ext cx="0" cy="11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36"/>
          <p:cNvCxnSpPr/>
          <p:nvPr/>
        </p:nvCxnSpPr>
        <p:spPr>
          <a:xfrm>
            <a:off x="5914388" y="3172294"/>
            <a:ext cx="0" cy="11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4" name="Google Shape;644;p36"/>
          <p:cNvSpPr txBox="1"/>
          <p:nvPr>
            <p:ph idx="4" type="subTitle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45" name="Google Shape;645;p36"/>
          <p:cNvSpPr txBox="1"/>
          <p:nvPr>
            <p:ph idx="5" type="subTitle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46" name="Google Shape;646;p36"/>
          <p:cNvSpPr txBox="1"/>
          <p:nvPr>
            <p:ph idx="6" type="subTitle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47" name="Google Shape;647;p36"/>
          <p:cNvSpPr txBox="1"/>
          <p:nvPr>
            <p:ph idx="7" type="subTitle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48" name="Google Shape;648;p36"/>
          <p:cNvSpPr txBox="1"/>
          <p:nvPr>
            <p:ph idx="8" type="subTitle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49" name="Google Shape;649;p36"/>
          <p:cNvSpPr txBox="1"/>
          <p:nvPr>
            <p:ph idx="9" type="subTitle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7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52" name="Google Shape;652;p37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653" name="Google Shape;653;p3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3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" name="Google Shape;655;p3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6" name="Google Shape;656;p3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37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8" name="Google Shape;658;p37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9" name="Google Shape;659;p37"/>
          <p:cNvSpPr txBox="1"/>
          <p:nvPr>
            <p:ph idx="4" type="subTitle"/>
          </p:nvPr>
        </p:nvSpPr>
        <p:spPr>
          <a:xfrm>
            <a:off x="4246556" y="1904438"/>
            <a:ext cx="4114800" cy="237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1500"/>
              </a:spcBef>
              <a:spcAft>
                <a:spcPts val="15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 alt1">
  <p:cSld name="CUSTOM_4_2_2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62" name="Google Shape;662;p38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663" name="Google Shape;663;p3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3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3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6" name="Google Shape;666;p3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38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8" name="Google Shape;668;p38"/>
          <p:cNvSpPr txBox="1"/>
          <p:nvPr>
            <p:ph idx="3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69" name="Google Shape;669;p38"/>
          <p:cNvSpPr txBox="1"/>
          <p:nvPr>
            <p:ph idx="4" type="subTitle"/>
          </p:nvPr>
        </p:nvSpPr>
        <p:spPr>
          <a:xfrm>
            <a:off x="1565888" y="1812319"/>
            <a:ext cx="6033600" cy="97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">
  <p:cSld name="CUSTOM_4_2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9"/>
          <p:cNvSpPr txBox="1"/>
          <p:nvPr>
            <p:ph type="title"/>
          </p:nvPr>
        </p:nvSpPr>
        <p:spPr>
          <a:xfrm>
            <a:off x="2460281" y="1239806"/>
            <a:ext cx="5573100" cy="294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672" name="Google Shape;672;p3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73" name="Google Shape;673;p3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3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3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6" name="Google Shape;676;p3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9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dark">
  <p:cSld name="CUSTOM_4_1">
    <p:bg>
      <p:bgPr>
        <a:solidFill>
          <a:srgbClr val="353535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0"/>
          <p:cNvSpPr txBox="1"/>
          <p:nvPr>
            <p:ph type="title"/>
          </p:nvPr>
        </p:nvSpPr>
        <p:spPr>
          <a:xfrm>
            <a:off x="663788" y="653812"/>
            <a:ext cx="7816500" cy="99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680" name="Google Shape;680;p4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4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82" name="Google Shape;682;p4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3" name="Google Shape;683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4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Google Shape;685;p40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6" name="Google Shape;686;p40"/>
          <p:cNvSpPr txBox="1"/>
          <p:nvPr>
            <p:ph idx="3" type="subTitle"/>
          </p:nvPr>
        </p:nvSpPr>
        <p:spPr>
          <a:xfrm>
            <a:off x="2459625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7" name="Google Shape;687;p40"/>
          <p:cNvSpPr txBox="1"/>
          <p:nvPr>
            <p:ph idx="4" type="subTitle"/>
          </p:nvPr>
        </p:nvSpPr>
        <p:spPr>
          <a:xfrm>
            <a:off x="4245488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8" name="Google Shape;688;p40"/>
          <p:cNvSpPr txBox="1"/>
          <p:nvPr>
            <p:ph idx="5" type="subTitle"/>
          </p:nvPr>
        </p:nvSpPr>
        <p:spPr>
          <a:xfrm>
            <a:off x="6031350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6" name="Google Shape;4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" name="Google Shape;49;p5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1" name="Google Shape;51;p5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200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200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9200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9200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light">
  <p:cSld name="CUSTOM_4_1_1">
    <p:bg>
      <p:bgPr>
        <a:solidFill>
          <a:schemeClr val="lt1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1"/>
          <p:cNvSpPr txBox="1"/>
          <p:nvPr>
            <p:ph type="title"/>
          </p:nvPr>
        </p:nvSpPr>
        <p:spPr>
          <a:xfrm>
            <a:off x="663788" y="653812"/>
            <a:ext cx="7816500" cy="99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691" name="Google Shape;691;p4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4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93" name="Google Shape;693;p4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Google Shape;694;p4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5" name="Google Shape;695;p4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1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7" name="Google Shape;697;p41"/>
          <p:cNvSpPr txBox="1"/>
          <p:nvPr>
            <p:ph idx="3" type="subTitle"/>
          </p:nvPr>
        </p:nvSpPr>
        <p:spPr>
          <a:xfrm>
            <a:off x="2459625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98" name="Google Shape;698;p41"/>
          <p:cNvSpPr txBox="1"/>
          <p:nvPr>
            <p:ph idx="4" type="subTitle"/>
          </p:nvPr>
        </p:nvSpPr>
        <p:spPr>
          <a:xfrm>
            <a:off x="4245488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99" name="Google Shape;699;p41"/>
          <p:cNvSpPr txBox="1"/>
          <p:nvPr>
            <p:ph idx="5" type="subTitle"/>
          </p:nvPr>
        </p:nvSpPr>
        <p:spPr>
          <a:xfrm>
            <a:off x="6031350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_2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3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704" name="Google Shape;704;p4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" name="Google Shape;705;p43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706" name="Google Shape;706;p4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4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8" name="Google Shape;708;p4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43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ack">
  <p:cSld name="TITLE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" name="Google Shape;711;p44"/>
          <p:cNvPicPr preferRelativeResize="0"/>
          <p:nvPr/>
        </p:nvPicPr>
        <p:blipFill rotWithShape="1">
          <a:blip r:embed="rId3">
            <a:alphaModFix/>
          </a:blip>
          <a:srcRect b="228" l="0" r="0" t="219"/>
          <a:stretch/>
        </p:blipFill>
        <p:spPr>
          <a:xfrm>
            <a:off x="8033460" y="4734378"/>
            <a:ext cx="731887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closing 1 1">
  <p:cSld name="TITLE_1_1_1_2">
    <p:bg>
      <p:bgPr>
        <a:solidFill>
          <a:srgbClr val="FFFFFF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3" name="Google Shape;713;p4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4" name="Google Shape;714;p4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15" name="Google Shape;715;p4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1">
  <p:cSld name="CUSTOM_4_22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6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718" name="Google Shape;718;p4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" name="Google Shape;719;p4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720" name="Google Shape;720;p4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" name="Google Shape;721;p4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2" name="Google Shape;722;p4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46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black">
  <p:cSld name="CUSTOM_2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48"/>
          <p:cNvPicPr preferRelativeResize="0"/>
          <p:nvPr/>
        </p:nvPicPr>
        <p:blipFill rotWithShape="1">
          <a:blip r:embed="rId3">
            <a:alphaModFix/>
          </a:blip>
          <a:srcRect b="228" l="0" r="0" t="219"/>
          <a:stretch/>
        </p:blipFill>
        <p:spPr>
          <a:xfrm>
            <a:off x="8033460" y="4734378"/>
            <a:ext cx="731887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ack 1">
  <p:cSld name="TITLE_2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49"/>
          <p:cNvPicPr preferRelativeResize="0"/>
          <p:nvPr/>
        </p:nvPicPr>
        <p:blipFill rotWithShape="1">
          <a:blip r:embed="rId3">
            <a:alphaModFix/>
          </a:blip>
          <a:srcRect b="228" l="0" r="0" t="219"/>
          <a:stretch/>
        </p:blipFill>
        <p:spPr>
          <a:xfrm>
            <a:off x="8033460" y="4734378"/>
            <a:ext cx="731887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1 1">
  <p:cSld name="CUSTOM_4_2_3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0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732" name="Google Shape;732;p5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5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734" name="Google Shape;734;p5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5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6" name="Google Shape;736;p5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50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Titl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6"/>
          <p:cNvSpPr txBox="1"/>
          <p:nvPr>
            <p:ph idx="1" type="subTitle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type="title"/>
          </p:nvPr>
        </p:nvSpPr>
        <p:spPr>
          <a:xfrm>
            <a:off x="4245394" y="1281774"/>
            <a:ext cx="4302300" cy="158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2" type="subTitle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3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closing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7"/>
          <p:cNvSpPr txBox="1"/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2" type="subTitle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7"/>
          <p:cNvSpPr txBox="1"/>
          <p:nvPr/>
        </p:nvSpPr>
        <p:spPr>
          <a:xfrm>
            <a:off x="4427587" y="3501900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4427588" y="3880725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6611644" y="3501900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6611644" y="3880725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78" name="Google Shape;78;p7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7">
            <a:alphaModFix/>
          </a:blip>
          <a:srcRect b="0" l="2326" r="2326" t="0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A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335831" y="813421"/>
            <a:ext cx="51189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85" name="Google Shape;85;p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9pPr>
          </a:lstStyle>
          <a:p/>
        </p:txBody>
      </p:sp>
      <p:pic>
        <p:nvPicPr>
          <p:cNvPr id="89" name="Google Shape;89;p8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B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type="title"/>
          </p:nvPr>
        </p:nvSpPr>
        <p:spPr>
          <a:xfrm>
            <a:off x="335831" y="813421"/>
            <a:ext cx="51189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93" name="Google Shape;93;p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7" name="Google Shape;9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C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335831" y="813421"/>
            <a:ext cx="51189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101" name="Google Shape;101;p1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05" name="Google Shape;105;p10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3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ed Hat Text"/>
              <a:buChar char="▸"/>
              <a:defRPr sz="1200"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298450" lvl="1" marL="9144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298450" lvl="2" marL="13716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298450" lvl="3" marL="18288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298450" lvl="4" marL="22860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298450" lvl="5" marL="27432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298450" lvl="6" marL="32004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298450" lvl="7" marL="36576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298450" lvl="8" marL="4114800" rtl="0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kubernetes.io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7.png"/><Relationship Id="rId4" Type="http://schemas.openxmlformats.org/officeDocument/2006/relationships/image" Target="../media/image50.png"/><Relationship Id="rId5" Type="http://schemas.openxmlformats.org/officeDocument/2006/relationships/image" Target="../media/image5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Relationship Id="rId7" Type="http://schemas.openxmlformats.org/officeDocument/2006/relationships/image" Target="../media/image34.png"/><Relationship Id="rId8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9" Type="http://schemas.openxmlformats.org/officeDocument/2006/relationships/image" Target="../media/image49.png"/><Relationship Id="rId5" Type="http://schemas.openxmlformats.org/officeDocument/2006/relationships/image" Target="../media/image41.png"/><Relationship Id="rId6" Type="http://schemas.openxmlformats.org/officeDocument/2006/relationships/image" Target="../media/image44.png"/><Relationship Id="rId7" Type="http://schemas.openxmlformats.org/officeDocument/2006/relationships/image" Target="../media/image43.png"/><Relationship Id="rId8" Type="http://schemas.openxmlformats.org/officeDocument/2006/relationships/image" Target="../media/image42.png"/><Relationship Id="rId10" Type="http://schemas.openxmlformats.org/officeDocument/2006/relationships/image" Target="../media/image4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1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Operator using Ansible with Operator SDK</a:t>
            </a:r>
            <a:endParaRPr/>
          </a:p>
        </p:txBody>
      </p:sp>
      <p:sp>
        <p:nvSpPr>
          <p:cNvPr id="743" name="Google Shape;743;p51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1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1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0"/>
          <p:cNvSpPr/>
          <p:nvPr/>
        </p:nvSpPr>
        <p:spPr>
          <a:xfrm>
            <a:off x="730950" y="1627575"/>
            <a:ext cx="3861600" cy="28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60"/>
          <p:cNvSpPr txBox="1"/>
          <p:nvPr>
            <p:ph type="title"/>
          </p:nvPr>
        </p:nvSpPr>
        <p:spPr>
          <a:xfrm>
            <a:off x="1162050" y="709500"/>
            <a:ext cx="6857400" cy="55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0000"/>
                </a:solidFill>
              </a:rPr>
              <a:t>Custom resource spec to Ansible extra variables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9" name="Google Shape;849;p60"/>
          <p:cNvSpPr txBox="1"/>
          <p:nvPr/>
        </p:nvSpPr>
        <p:spPr>
          <a:xfrm>
            <a:off x="869225" y="1746000"/>
            <a:ext cx="38616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apiVersion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: app.example.com/v1alpha1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: &lt;kind&gt;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: &lt;name&gt;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  &lt;keys&gt;: &lt;value&gt;</a:t>
            </a:r>
            <a:endParaRPr sz="16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 &lt;key&gt;: &lt;value&gt;</a:t>
            </a:r>
            <a:endParaRPr sz="16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 ….</a:t>
            </a:r>
            <a:endParaRPr sz="16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0" name="Google Shape;850;p60"/>
          <p:cNvSpPr/>
          <p:nvPr/>
        </p:nvSpPr>
        <p:spPr>
          <a:xfrm>
            <a:off x="5283575" y="1808575"/>
            <a:ext cx="3140700" cy="2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Red Hat Text"/>
                <a:ea typeface="Red Hat Text"/>
                <a:cs typeface="Red Hat Text"/>
                <a:sym typeface="Red Hat Text"/>
              </a:rPr>
              <a:t>spec:</a:t>
            </a: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 values will be translated to Ansible extra_vars.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C78D8"/>
                </a:solidFill>
                <a:latin typeface="Red Hat Text"/>
                <a:ea typeface="Red Hat Text"/>
                <a:cs typeface="Red Hat Text"/>
                <a:sym typeface="Red Hat Text"/>
              </a:rPr>
              <a:t>status</a:t>
            </a:r>
            <a:r>
              <a:rPr lang="en" sz="1600">
                <a:solidFill>
                  <a:srgbClr val="3C78D8"/>
                </a:solidFill>
                <a:latin typeface="Red Hat Text"/>
                <a:ea typeface="Red Hat Text"/>
                <a:cs typeface="Red Hat Text"/>
                <a:sym typeface="Red Hat Text"/>
              </a:rPr>
              <a:t>:</a:t>
            </a: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 will be a generic status recorded by the Ansible Operator SDK operator. This will use ansible-runner output to generate meaningful information for the user.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1"/>
          <p:cNvSpPr txBox="1"/>
          <p:nvPr>
            <p:ph type="title"/>
          </p:nvPr>
        </p:nvSpPr>
        <p:spPr>
          <a:xfrm>
            <a:off x="1314450" y="726188"/>
            <a:ext cx="6515100" cy="46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0000"/>
                </a:solidFill>
              </a:rPr>
              <a:t>Anatomy of Ansible-enabled Operator image</a:t>
            </a:r>
            <a:endParaRPr sz="2400">
              <a:solidFill>
                <a:srgbClr val="EE0000"/>
              </a:solidFill>
            </a:endParaRPr>
          </a:p>
        </p:txBody>
      </p:sp>
      <p:sp>
        <p:nvSpPr>
          <p:cNvPr id="856" name="Google Shape;856;p61"/>
          <p:cNvSpPr/>
          <p:nvPr/>
        </p:nvSpPr>
        <p:spPr>
          <a:xfrm>
            <a:off x="2380650" y="1544950"/>
            <a:ext cx="4382700" cy="13221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"/>
                <a:ea typeface="Overpass"/>
                <a:cs typeface="Overpass"/>
                <a:sym typeface="Overpass"/>
              </a:rPr>
              <a:t>your Operator image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57" name="Google Shape;857;p61"/>
          <p:cNvSpPr/>
          <p:nvPr/>
        </p:nvSpPr>
        <p:spPr>
          <a:xfrm>
            <a:off x="4858975" y="2380467"/>
            <a:ext cx="13380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verpass"/>
                <a:ea typeface="Overpass"/>
                <a:cs typeface="Overpass"/>
                <a:sym typeface="Overpass"/>
              </a:rPr>
              <a:t>Ansible Role</a:t>
            </a:r>
            <a:endParaRPr sz="1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58" name="Google Shape;858;p61"/>
          <p:cNvSpPr/>
          <p:nvPr/>
        </p:nvSpPr>
        <p:spPr>
          <a:xfrm>
            <a:off x="4858975" y="2040490"/>
            <a:ext cx="13380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verpass"/>
                <a:ea typeface="Overpass"/>
                <a:cs typeface="Overpass"/>
                <a:sym typeface="Overpass"/>
              </a:rPr>
              <a:t>Ansible Role</a:t>
            </a:r>
            <a:endParaRPr sz="1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59" name="Google Shape;859;p61"/>
          <p:cNvSpPr/>
          <p:nvPr/>
        </p:nvSpPr>
        <p:spPr>
          <a:xfrm>
            <a:off x="3078825" y="2206192"/>
            <a:ext cx="1338000" cy="23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verpass"/>
                <a:ea typeface="Overpass"/>
                <a:cs typeface="Overpass"/>
                <a:sym typeface="Overpass"/>
              </a:rPr>
              <a:t>watches.yaml</a:t>
            </a:r>
            <a:endParaRPr sz="1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60" name="Google Shape;860;p61"/>
          <p:cNvSpPr/>
          <p:nvPr/>
        </p:nvSpPr>
        <p:spPr>
          <a:xfrm>
            <a:off x="2380650" y="3014750"/>
            <a:ext cx="4382700" cy="1244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base Ansible Operator SDK image</a:t>
            </a:r>
            <a:endParaRPr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61" name="Google Shape;861;p61"/>
          <p:cNvSpPr/>
          <p:nvPr/>
        </p:nvSpPr>
        <p:spPr>
          <a:xfrm>
            <a:off x="2549438" y="3551500"/>
            <a:ext cx="1995300" cy="2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verpass"/>
                <a:ea typeface="Overpass"/>
                <a:cs typeface="Overpass"/>
                <a:sym typeface="Overpass"/>
              </a:rPr>
              <a:t>Ansible Operator Binary</a:t>
            </a:r>
            <a:endParaRPr sz="1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62" name="Google Shape;862;p61"/>
          <p:cNvSpPr/>
          <p:nvPr/>
        </p:nvSpPr>
        <p:spPr>
          <a:xfrm>
            <a:off x="2549438" y="3816266"/>
            <a:ext cx="1995300" cy="2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verpass"/>
                <a:ea typeface="Overpass"/>
                <a:cs typeface="Overpass"/>
                <a:sym typeface="Overpass"/>
              </a:rPr>
              <a:t>ansible-runner</a:t>
            </a:r>
            <a:endParaRPr sz="1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63" name="Google Shape;863;p61"/>
          <p:cNvSpPr/>
          <p:nvPr/>
        </p:nvSpPr>
        <p:spPr>
          <a:xfrm>
            <a:off x="4599239" y="3551494"/>
            <a:ext cx="1995300" cy="2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verpass"/>
                <a:ea typeface="Overpass"/>
                <a:cs typeface="Overpass"/>
                <a:sym typeface="Overpass"/>
              </a:rPr>
              <a:t>Ansible</a:t>
            </a:r>
            <a:endParaRPr sz="1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864" name="Google Shape;864;p61"/>
          <p:cNvCxnSpPr>
            <a:stCxn id="859" idx="3"/>
            <a:endCxn id="858" idx="1"/>
          </p:cNvCxnSpPr>
          <p:nvPr/>
        </p:nvCxnSpPr>
        <p:spPr>
          <a:xfrm flipH="1" rot="10800000">
            <a:off x="4416825" y="2157742"/>
            <a:ext cx="4422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61"/>
          <p:cNvCxnSpPr>
            <a:stCxn id="859" idx="3"/>
            <a:endCxn id="857" idx="1"/>
          </p:cNvCxnSpPr>
          <p:nvPr/>
        </p:nvCxnSpPr>
        <p:spPr>
          <a:xfrm>
            <a:off x="4416825" y="2323342"/>
            <a:ext cx="44220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61"/>
          <p:cNvSpPr/>
          <p:nvPr/>
        </p:nvSpPr>
        <p:spPr>
          <a:xfrm>
            <a:off x="4599239" y="3816265"/>
            <a:ext cx="1995300" cy="2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verpass"/>
                <a:ea typeface="Overpass"/>
                <a:cs typeface="Overpass"/>
                <a:sym typeface="Overpass"/>
              </a:rPr>
              <a:t>Python + Libraries</a:t>
            </a:r>
            <a:endParaRPr sz="1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67" name="Google Shape;867;p6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Module 10 - Operators with Ansible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2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62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Operator using Helm</a:t>
            </a:r>
            <a:r>
              <a:rPr lang="en"/>
              <a:t> with Operator SDK</a:t>
            </a:r>
            <a:endParaRPr/>
          </a:p>
        </p:txBody>
      </p:sp>
      <p:sp>
        <p:nvSpPr>
          <p:cNvPr id="874" name="Google Shape;874;p62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62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3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rPr>
              <a:t>What is Helm?</a:t>
            </a:r>
            <a:endParaRPr sz="2400">
              <a:solidFill>
                <a:srgbClr val="EE0000"/>
              </a:solidFill>
            </a:endParaRPr>
          </a:p>
        </p:txBody>
      </p:sp>
      <p:sp>
        <p:nvSpPr>
          <p:cNvPr id="881" name="Google Shape;881;p63"/>
          <p:cNvSpPr txBox="1"/>
          <p:nvPr>
            <p:ph idx="2" type="subTitle"/>
          </p:nvPr>
        </p:nvSpPr>
        <p:spPr>
          <a:xfrm>
            <a:off x="64443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63"/>
          <p:cNvSpPr txBox="1"/>
          <p:nvPr/>
        </p:nvSpPr>
        <p:spPr>
          <a:xfrm>
            <a:off x="927100" y="1485900"/>
            <a:ext cx="74676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ed Hat Text"/>
              <a:buChar char="●"/>
            </a:pPr>
            <a:r>
              <a:rPr lang="en" sz="1900">
                <a:latin typeface="Red Hat Text"/>
                <a:ea typeface="Red Hat Text"/>
                <a:cs typeface="Red Hat Text"/>
                <a:sym typeface="Red Hat Text"/>
              </a:rPr>
              <a:t>Helm is a package manager for Kubernetes applications.</a:t>
            </a:r>
            <a:endParaRPr sz="19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ed Hat Text"/>
              <a:buChar char="●"/>
            </a:pPr>
            <a:r>
              <a:rPr lang="en" sz="1900">
                <a:solidFill>
                  <a:srgbClr val="090E6F"/>
                </a:solidFill>
                <a:latin typeface="Red Hat Text"/>
                <a:ea typeface="Red Hat Text"/>
                <a:cs typeface="Red Hat Text"/>
                <a:sym typeface="Red Hat Text"/>
              </a:rPr>
              <a:t>Helm is a common way to find, share, and use software built for </a:t>
            </a:r>
            <a:r>
              <a:rPr lang="en" sz="1900">
                <a:solidFill>
                  <a:srgbClr val="1B53C2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Kubernetes</a:t>
            </a:r>
            <a:r>
              <a:rPr lang="en" sz="1900">
                <a:solidFill>
                  <a:srgbClr val="090E6F"/>
                </a:solidFill>
                <a:latin typeface="Red Hat Text"/>
                <a:ea typeface="Red Hat Text"/>
                <a:cs typeface="Red Hat Text"/>
                <a:sym typeface="Red Hat Text"/>
              </a:rPr>
              <a:t>.</a:t>
            </a:r>
            <a:endParaRPr sz="1900">
              <a:solidFill>
                <a:srgbClr val="090E6F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90E6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ed Hat Text"/>
              <a:buChar char="●"/>
            </a:pPr>
            <a:r>
              <a:rPr lang="en" sz="1900">
                <a:solidFill>
                  <a:srgbClr val="151515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Helm Charts are useful for addressing the complexities of installation and simple upgrades of particularly stateless applications like web apps</a:t>
            </a:r>
            <a:endParaRPr sz="19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64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rPr>
              <a:t>How does OperatorSDK integrate Helm?</a:t>
            </a:r>
            <a:endParaRPr sz="2400">
              <a:solidFill>
                <a:srgbClr val="EE0000"/>
              </a:solidFill>
            </a:endParaRPr>
          </a:p>
        </p:txBody>
      </p:sp>
      <p:sp>
        <p:nvSpPr>
          <p:cNvPr id="888" name="Google Shape;888;p64"/>
          <p:cNvSpPr txBox="1"/>
          <p:nvPr>
            <p:ph idx="2" type="subTitle"/>
          </p:nvPr>
        </p:nvSpPr>
        <p:spPr>
          <a:xfrm>
            <a:off x="64443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4"/>
          <p:cNvSpPr txBox="1"/>
          <p:nvPr/>
        </p:nvSpPr>
        <p:spPr>
          <a:xfrm>
            <a:off x="927100" y="1485900"/>
            <a:ext cx="74676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ed Hat Text"/>
              <a:buChar char="●"/>
            </a:pPr>
            <a:r>
              <a:rPr lang="en" sz="1900">
                <a:solidFill>
                  <a:srgbClr val="090E6F"/>
                </a:solidFill>
                <a:latin typeface="Red Hat Text"/>
                <a:ea typeface="Red Hat Text"/>
                <a:cs typeface="Red Hat Text"/>
                <a:sym typeface="Red Hat Text"/>
              </a:rPr>
              <a:t>OperatorSDK operators as a Chart runner (Similar to the Ansible operator) </a:t>
            </a:r>
            <a:endParaRPr sz="1900">
              <a:solidFill>
                <a:srgbClr val="090E6F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90E6F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ed Hat Text"/>
              <a:buChar char="●"/>
            </a:pPr>
            <a:r>
              <a:rPr lang="en" sz="1900">
                <a:solidFill>
                  <a:srgbClr val="151515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Helm Operators are passing your Custom Resource spec as a overrides so that spec values take precedence.</a:t>
            </a:r>
            <a:endParaRPr sz="1900">
              <a:solidFill>
                <a:srgbClr val="151515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51515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900"/>
              <a:buFont typeface="Red Hat Text"/>
              <a:buChar char="●"/>
            </a:pPr>
            <a:r>
              <a:rPr lang="en" sz="1900">
                <a:solidFill>
                  <a:srgbClr val="151515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Reconciliation here means “Re-apply the chart”.</a:t>
            </a:r>
            <a:endParaRPr sz="1900">
              <a:solidFill>
                <a:srgbClr val="151515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5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rPr>
              <a:t>How does OperatorSDK integrate Helm?</a:t>
            </a:r>
            <a:endParaRPr sz="2400">
              <a:solidFill>
                <a:srgbClr val="EE0000"/>
              </a:solidFill>
            </a:endParaRPr>
          </a:p>
        </p:txBody>
      </p:sp>
      <p:sp>
        <p:nvSpPr>
          <p:cNvPr id="895" name="Google Shape;895;p65"/>
          <p:cNvSpPr txBox="1"/>
          <p:nvPr>
            <p:ph idx="2" type="subTitle"/>
          </p:nvPr>
        </p:nvSpPr>
        <p:spPr>
          <a:xfrm>
            <a:off x="64443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927100" y="1485900"/>
            <a:ext cx="74676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ed Hat Text"/>
              <a:buChar char="●"/>
            </a:pPr>
            <a:r>
              <a:rPr lang="en" sz="1900">
                <a:solidFill>
                  <a:srgbClr val="090E6F"/>
                </a:solidFill>
                <a:latin typeface="Red Hat Text"/>
                <a:ea typeface="Red Hat Text"/>
                <a:cs typeface="Red Hat Text"/>
                <a:sym typeface="Red Hat Text"/>
              </a:rPr>
              <a:t>OperatorSDK operators as a Chart runner (Similar to the Ansible operator) </a:t>
            </a:r>
            <a:endParaRPr sz="1900">
              <a:solidFill>
                <a:srgbClr val="090E6F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90E6F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ed Hat Text"/>
              <a:buChar char="●"/>
            </a:pPr>
            <a:r>
              <a:rPr lang="en" sz="1900">
                <a:solidFill>
                  <a:srgbClr val="151515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Helm Operators are passing your Custom Resource spec as a overrides so that spec values take precedence.</a:t>
            </a:r>
            <a:endParaRPr sz="1900">
              <a:solidFill>
                <a:srgbClr val="151515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51515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900"/>
              <a:buFont typeface="Red Hat Text"/>
              <a:buChar char="●"/>
            </a:pPr>
            <a:r>
              <a:rPr lang="en" sz="1900">
                <a:solidFill>
                  <a:srgbClr val="151515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Reconciliation here means “Re-apply the chart”.</a:t>
            </a:r>
            <a:endParaRPr sz="1900">
              <a:solidFill>
                <a:srgbClr val="151515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66"/>
          <p:cNvSpPr txBox="1"/>
          <p:nvPr/>
        </p:nvSpPr>
        <p:spPr>
          <a:xfrm>
            <a:off x="1314450" y="644350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Operator capability level</a:t>
            </a:r>
            <a:endParaRPr sz="2400">
              <a:solidFill>
                <a:srgbClr val="EE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02" name="Google Shape;902;p66"/>
          <p:cNvSpPr/>
          <p:nvPr/>
        </p:nvSpPr>
        <p:spPr>
          <a:xfrm>
            <a:off x="223888" y="1264639"/>
            <a:ext cx="1797600" cy="421200"/>
          </a:xfrm>
          <a:prstGeom prst="homePlate">
            <a:avLst>
              <a:gd fmla="val 32780" name="adj"/>
            </a:avLst>
          </a:prstGeom>
          <a:solidFill>
            <a:srgbClr val="7DBD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</a:t>
            </a:r>
            <a:endParaRPr b="1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3" name="Google Shape;903;p66"/>
          <p:cNvSpPr/>
          <p:nvPr/>
        </p:nvSpPr>
        <p:spPr>
          <a:xfrm>
            <a:off x="1965625" y="1264639"/>
            <a:ext cx="1776300" cy="423900"/>
          </a:xfrm>
          <a:prstGeom prst="chevron">
            <a:avLst>
              <a:gd fmla="val 33680" name="adj"/>
            </a:avLst>
          </a:prstGeom>
          <a:solidFill>
            <a:srgbClr val="3A9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04" name="Google Shape;904;p66"/>
          <p:cNvSpPr/>
          <p:nvPr/>
        </p:nvSpPr>
        <p:spPr>
          <a:xfrm>
            <a:off x="3686063" y="1264639"/>
            <a:ext cx="1776300" cy="423900"/>
          </a:xfrm>
          <a:prstGeom prst="chevron">
            <a:avLst>
              <a:gd fmla="val 33680" name="adj"/>
            </a:avLst>
          </a:prstGeom>
          <a:solidFill>
            <a:srgbClr val="007A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05" name="Google Shape;905;p66"/>
          <p:cNvSpPr/>
          <p:nvPr/>
        </p:nvSpPr>
        <p:spPr>
          <a:xfrm>
            <a:off x="5406500" y="1264639"/>
            <a:ext cx="1776300" cy="423900"/>
          </a:xfrm>
          <a:prstGeom prst="chevron">
            <a:avLst>
              <a:gd fmla="val 33680" name="adj"/>
            </a:avLst>
          </a:prstGeom>
          <a:solidFill>
            <a:srgbClr val="005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IV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06" name="Google Shape;906;p66"/>
          <p:cNvSpPr/>
          <p:nvPr/>
        </p:nvSpPr>
        <p:spPr>
          <a:xfrm>
            <a:off x="7126938" y="1264639"/>
            <a:ext cx="1776300" cy="423900"/>
          </a:xfrm>
          <a:prstGeom prst="chevron">
            <a:avLst>
              <a:gd fmla="val 33680" name="adj"/>
            </a:avLst>
          </a:prstGeom>
          <a:solidFill>
            <a:srgbClr val="003D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V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07" name="Google Shape;907;p66"/>
          <p:cNvSpPr txBox="1"/>
          <p:nvPr/>
        </p:nvSpPr>
        <p:spPr>
          <a:xfrm>
            <a:off x="238188" y="1774689"/>
            <a:ext cx="16404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Basic Install</a:t>
            </a:r>
            <a:endParaRPr sz="1200">
              <a:solidFill>
                <a:srgbClr val="1B1C1D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latin typeface="Overpass"/>
                <a:ea typeface="Overpass"/>
                <a:cs typeface="Overpass"/>
                <a:sym typeface="Overpass"/>
              </a:rPr>
            </a:br>
            <a:r>
              <a:rPr lang="en" sz="900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Automated application provisioning and configuration management</a:t>
            </a:r>
            <a:endParaRPr sz="900">
              <a:solidFill>
                <a:srgbClr val="4D5258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66"/>
          <p:cNvSpPr txBox="1"/>
          <p:nvPr/>
        </p:nvSpPr>
        <p:spPr>
          <a:xfrm>
            <a:off x="1971738" y="1774689"/>
            <a:ext cx="16404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Seamless Upgrades</a:t>
            </a:r>
            <a:endParaRPr sz="1200">
              <a:solidFill>
                <a:srgbClr val="1B1C1D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latin typeface="Overpass"/>
                <a:ea typeface="Overpass"/>
                <a:cs typeface="Overpass"/>
                <a:sym typeface="Overpass"/>
              </a:rPr>
            </a:br>
            <a:r>
              <a:rPr lang="en" sz="900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Patch and minor version upgrades supported</a:t>
            </a:r>
            <a:endParaRPr sz="900">
              <a:solidFill>
                <a:srgbClr val="4D5258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66"/>
          <p:cNvSpPr txBox="1"/>
          <p:nvPr/>
        </p:nvSpPr>
        <p:spPr>
          <a:xfrm>
            <a:off x="3695763" y="1774689"/>
            <a:ext cx="16404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Full Lifecycle</a:t>
            </a:r>
            <a:endParaRPr sz="1200">
              <a:solidFill>
                <a:srgbClr val="1B1C1D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latin typeface="Overpass"/>
                <a:ea typeface="Overpass"/>
                <a:cs typeface="Overpass"/>
                <a:sym typeface="Overpass"/>
              </a:rPr>
            </a:br>
            <a:r>
              <a:rPr lang="en" sz="900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App lifecycle, storage lifecycle (backup, failure recovery)</a:t>
            </a:r>
            <a:endParaRPr sz="900">
              <a:solidFill>
                <a:srgbClr val="4D5258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10" name="Google Shape;910;p66"/>
          <p:cNvSpPr txBox="1"/>
          <p:nvPr/>
        </p:nvSpPr>
        <p:spPr>
          <a:xfrm>
            <a:off x="5410263" y="1774689"/>
            <a:ext cx="16404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Deep Insights</a:t>
            </a:r>
            <a:endParaRPr sz="1200">
              <a:solidFill>
                <a:srgbClr val="1B1C1D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latin typeface="Overpass"/>
                <a:ea typeface="Overpass"/>
                <a:cs typeface="Overpass"/>
                <a:sym typeface="Overpass"/>
              </a:rPr>
            </a:br>
            <a:r>
              <a:rPr lang="en" sz="900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Metrics, alerts, log processing and workload analysis</a:t>
            </a:r>
            <a:endParaRPr sz="900">
              <a:solidFill>
                <a:srgbClr val="4D5258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11" name="Google Shape;911;p66"/>
          <p:cNvSpPr txBox="1"/>
          <p:nvPr/>
        </p:nvSpPr>
        <p:spPr>
          <a:xfrm>
            <a:off x="7143813" y="1774689"/>
            <a:ext cx="17763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Auto Pilot</a:t>
            </a:r>
            <a:endParaRPr sz="1200">
              <a:solidFill>
                <a:srgbClr val="1B1C1D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latin typeface="Overpass"/>
                <a:ea typeface="Overpass"/>
                <a:cs typeface="Overpass"/>
                <a:sym typeface="Overpass"/>
              </a:rPr>
            </a:br>
            <a:r>
              <a:rPr lang="en" sz="900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Horizontal/vertical scaling, auto config tuning, abnormal detection, scheduling tuning</a:t>
            </a:r>
            <a:endParaRPr sz="900">
              <a:solidFill>
                <a:srgbClr val="4D5258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912" name="Google Shape;91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88" y="2943439"/>
            <a:ext cx="550800" cy="5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66"/>
          <p:cNvPicPr preferRelativeResize="0"/>
          <p:nvPr/>
        </p:nvPicPr>
        <p:blipFill rotWithShape="1">
          <a:blip r:embed="rId4">
            <a:alphaModFix/>
          </a:blip>
          <a:srcRect b="-4574" l="-18064" r="-18064" t="-4596"/>
          <a:stretch/>
        </p:blipFill>
        <p:spPr>
          <a:xfrm>
            <a:off x="3115418" y="3515689"/>
            <a:ext cx="749750" cy="60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8750" y="4252761"/>
            <a:ext cx="721850" cy="27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5" name="Google Shape;915;p66"/>
          <p:cNvCxnSpPr/>
          <p:nvPr/>
        </p:nvCxnSpPr>
        <p:spPr>
          <a:xfrm>
            <a:off x="1007653" y="3229564"/>
            <a:ext cx="930600" cy="0"/>
          </a:xfrm>
          <a:prstGeom prst="straightConnector1">
            <a:avLst/>
          </a:prstGeom>
          <a:noFill/>
          <a:ln cap="flat" cmpd="sng" w="19050">
            <a:solidFill>
              <a:srgbClr val="277A9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6" name="Google Shape;916;p66"/>
          <p:cNvCxnSpPr/>
          <p:nvPr/>
        </p:nvCxnSpPr>
        <p:spPr>
          <a:xfrm rot="10800000">
            <a:off x="380662" y="3829367"/>
            <a:ext cx="2655000" cy="0"/>
          </a:xfrm>
          <a:prstGeom prst="straightConnector1">
            <a:avLst/>
          </a:prstGeom>
          <a:noFill/>
          <a:ln cap="flat" cmpd="sng" w="19050">
            <a:solidFill>
              <a:srgbClr val="1A191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7" name="Google Shape;917;p66"/>
          <p:cNvCxnSpPr/>
          <p:nvPr/>
        </p:nvCxnSpPr>
        <p:spPr>
          <a:xfrm>
            <a:off x="3969656" y="3829367"/>
            <a:ext cx="4816800" cy="0"/>
          </a:xfrm>
          <a:prstGeom prst="straightConnector1">
            <a:avLst/>
          </a:prstGeom>
          <a:noFill/>
          <a:ln cap="flat" cmpd="sng" w="19050">
            <a:solidFill>
              <a:srgbClr val="1A191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8" name="Google Shape;918;p66"/>
          <p:cNvCxnSpPr/>
          <p:nvPr/>
        </p:nvCxnSpPr>
        <p:spPr>
          <a:xfrm rot="10800000">
            <a:off x="380638" y="4409573"/>
            <a:ext cx="5457000" cy="0"/>
          </a:xfrm>
          <a:prstGeom prst="straightConnector1">
            <a:avLst/>
          </a:prstGeom>
          <a:noFill/>
          <a:ln cap="flat" cmpd="sng" w="19050">
            <a:solidFill>
              <a:srgbClr val="2DBCA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9" name="Google Shape;919;p66"/>
          <p:cNvCxnSpPr/>
          <p:nvPr/>
        </p:nvCxnSpPr>
        <p:spPr>
          <a:xfrm>
            <a:off x="6758588" y="4409573"/>
            <a:ext cx="2027700" cy="0"/>
          </a:xfrm>
          <a:prstGeom prst="straightConnector1">
            <a:avLst/>
          </a:prstGeom>
          <a:noFill/>
          <a:ln cap="flat" cmpd="sng" w="19050">
            <a:solidFill>
              <a:srgbClr val="2DBCA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7"/>
          <p:cNvSpPr txBox="1"/>
          <p:nvPr>
            <p:ph idx="4294967295"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8"/>
          <p:cNvSpPr txBox="1"/>
          <p:nvPr/>
        </p:nvSpPr>
        <p:spPr>
          <a:xfrm>
            <a:off x="315650" y="1279975"/>
            <a:ext cx="6376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Advanced Patterns</a:t>
            </a:r>
            <a:endParaRPr sz="480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69"/>
          <p:cNvSpPr/>
          <p:nvPr/>
        </p:nvSpPr>
        <p:spPr>
          <a:xfrm>
            <a:off x="4362750" y="2045400"/>
            <a:ext cx="4520100" cy="204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69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0000"/>
                </a:solidFill>
              </a:rPr>
              <a:t>Finalizers</a:t>
            </a:r>
            <a:endParaRPr sz="2400">
              <a:solidFill>
                <a:srgbClr val="EE0000"/>
              </a:solidFill>
            </a:endParaRPr>
          </a:p>
        </p:txBody>
      </p:sp>
      <p:sp>
        <p:nvSpPr>
          <p:cNvPr id="936" name="Google Shape;936;p69"/>
          <p:cNvSpPr txBox="1"/>
          <p:nvPr/>
        </p:nvSpPr>
        <p:spPr>
          <a:xfrm>
            <a:off x="4480800" y="2153375"/>
            <a:ext cx="42918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watches.yaml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---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- version: v1alpha1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group: cache.example.com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kind: Memcached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role: /opt/ansible/roles/memcached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finalizer: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name: finalizer.memcached.cache.example.com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role: </a:t>
            </a:r>
            <a:r>
              <a:rPr lang="en" sz="1200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/opt/ansible/roles/memfin</a:t>
            </a:r>
            <a:endParaRPr sz="1200">
              <a:solidFill>
                <a:srgbClr val="EE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7" name="Google Shape;937;p69"/>
          <p:cNvSpPr txBox="1"/>
          <p:nvPr/>
        </p:nvSpPr>
        <p:spPr>
          <a:xfrm>
            <a:off x="371425" y="2077175"/>
            <a:ext cx="3861600" cy="1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Finalizers are a way to run code before an object gets deleted.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Here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/opt/ansible/roles/memfin</a:t>
            </a: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will run while an object is being deleted.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938" name="Google Shape;938;p6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2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2"/>
          <p:cNvSpPr txBox="1"/>
          <p:nvPr>
            <p:ph idx="3" type="body"/>
          </p:nvPr>
        </p:nvSpPr>
        <p:spPr>
          <a:xfrm>
            <a:off x="1828800" y="664950"/>
            <a:ext cx="5486400" cy="360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OperatorSDK allows developers to utilize Ansible playbooks implementing business logic using the operator pattern.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70"/>
          <p:cNvSpPr/>
          <p:nvPr/>
        </p:nvSpPr>
        <p:spPr>
          <a:xfrm>
            <a:off x="4362750" y="2045400"/>
            <a:ext cx="4520100" cy="204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70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0000"/>
                </a:solidFill>
              </a:rPr>
              <a:t>Upgrade</a:t>
            </a:r>
            <a:endParaRPr sz="2400">
              <a:solidFill>
                <a:srgbClr val="EE0000"/>
              </a:solidFill>
            </a:endParaRPr>
          </a:p>
        </p:txBody>
      </p:sp>
      <p:sp>
        <p:nvSpPr>
          <p:cNvPr id="945" name="Google Shape;945;p70"/>
          <p:cNvSpPr txBox="1"/>
          <p:nvPr/>
        </p:nvSpPr>
        <p:spPr>
          <a:xfrm>
            <a:off x="4480800" y="2153375"/>
            <a:ext cx="42918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200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when: version &lt; 1.2</a:t>
            </a:r>
            <a:endParaRPr sz="1200">
              <a:solidFill>
                <a:srgbClr val="EE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block: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- name: “run upgrade tool”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shell: runupgrade.sh --version 1.2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- name: “do more upgrade stuff”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shell: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6" name="Google Shape;946;p70"/>
          <p:cNvSpPr txBox="1"/>
          <p:nvPr/>
        </p:nvSpPr>
        <p:spPr>
          <a:xfrm>
            <a:off x="371425" y="2077175"/>
            <a:ext cx="3861600" cy="1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Operators can be used to orchestrate upgrades of applications and services.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Use Ansible conditionals like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using any available variables in your tasks.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947" name="Google Shape;947;p7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71"/>
          <p:cNvSpPr/>
          <p:nvPr/>
        </p:nvSpPr>
        <p:spPr>
          <a:xfrm>
            <a:off x="4197425" y="1220225"/>
            <a:ext cx="4520100" cy="349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71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0000"/>
                </a:solidFill>
              </a:rPr>
              <a:t>Backup/Restore</a:t>
            </a:r>
            <a:endParaRPr sz="2400">
              <a:solidFill>
                <a:srgbClr val="EE0000"/>
              </a:solidFill>
            </a:endParaRPr>
          </a:p>
        </p:txBody>
      </p:sp>
      <p:sp>
        <p:nvSpPr>
          <p:cNvPr id="954" name="Google Shape;954;p71"/>
          <p:cNvSpPr txBox="1"/>
          <p:nvPr/>
        </p:nvSpPr>
        <p:spPr>
          <a:xfrm>
            <a:off x="4315475" y="1328200"/>
            <a:ext cx="42918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watches.yaml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---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- version: v1beta2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group: etcd.database.coreos.com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kind: EtcdCluster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playbook: /opt/ansible/playbook.yaml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- version: v1beta2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group: etcd.database.coreos.com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kind: EtcdBackup</a:t>
            </a:r>
            <a:endParaRPr sz="1200">
              <a:solidFill>
                <a:srgbClr val="EE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reconcilePeriod: 10h</a:t>
            </a:r>
            <a:endParaRPr sz="1200">
              <a:solidFill>
                <a:srgbClr val="EE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playbook: /opt/ansible/backup_playbook.yaml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- version: v1beta2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group: etcd.database.coreos.com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kind: EtcdRestore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playbook: /opt/ansible/restore_playbook.yaml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5" name="Google Shape;955;p71"/>
          <p:cNvSpPr txBox="1"/>
          <p:nvPr/>
        </p:nvSpPr>
        <p:spPr>
          <a:xfrm>
            <a:off x="371425" y="2077175"/>
            <a:ext cx="3861600" cy="17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You can use Operators to define and perform backups, restores and other maintenance of applications and services.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Here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EtcdBackup</a:t>
            </a: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CR defines how and when a backup should be created.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backup_playbook.yaml</a:t>
            </a: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playbook defines workflow logic for backup.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956" name="Google Shape;956;p7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3"/>
          <p:cNvSpPr/>
          <p:nvPr/>
        </p:nvSpPr>
        <p:spPr>
          <a:xfrm>
            <a:off x="4572000" y="1645920"/>
            <a:ext cx="3474600" cy="274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3"/>
          <p:cNvSpPr/>
          <p:nvPr/>
        </p:nvSpPr>
        <p:spPr>
          <a:xfrm>
            <a:off x="542250" y="1645920"/>
            <a:ext cx="3474600" cy="274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3"/>
          <p:cNvSpPr txBox="1"/>
          <p:nvPr/>
        </p:nvSpPr>
        <p:spPr>
          <a:xfrm>
            <a:off x="645750" y="1673975"/>
            <a:ext cx="3371100" cy="26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apiVersion: v1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kind: ConfigMap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metadata: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name: foo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namespace: default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color: red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0" name="Google Shape;760;p53"/>
          <p:cNvSpPr txBox="1"/>
          <p:nvPr/>
        </p:nvSpPr>
        <p:spPr>
          <a:xfrm>
            <a:off x="4572000" y="1701983"/>
            <a:ext cx="34746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 name: create foo configmap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community.kubernetes.k8s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definition: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apiVersion: v1</a:t>
            </a:r>
            <a:endParaRPr>
              <a:solidFill>
                <a:srgbClr val="EE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      kind: </a:t>
            </a:r>
            <a:r>
              <a:rPr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ConfigMap</a:t>
            </a:r>
            <a:endParaRPr>
              <a:solidFill>
                <a:srgbClr val="EE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      metadata:</a:t>
            </a:r>
            <a:endParaRPr>
              <a:solidFill>
                <a:srgbClr val="EE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        name: </a:t>
            </a:r>
            <a:r>
              <a:rPr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endParaRPr>
              <a:solidFill>
                <a:srgbClr val="EE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        namespace: default</a:t>
            </a:r>
            <a:endParaRPr>
              <a:solidFill>
                <a:srgbClr val="EE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rgbClr val="EE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color: “{{ color }}”</a:t>
            </a:r>
            <a:endParaRPr>
              <a:solidFill>
                <a:srgbClr val="EE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1" name="Google Shape;761;p53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0000"/>
                </a:solidFill>
              </a:rPr>
              <a:t>YAML to describe the desired state of the world</a:t>
            </a:r>
            <a:endParaRPr sz="2400">
              <a:solidFill>
                <a:srgbClr val="EE0000"/>
              </a:solidFill>
            </a:endParaRPr>
          </a:p>
        </p:txBody>
      </p:sp>
      <p:sp>
        <p:nvSpPr>
          <p:cNvPr id="762" name="Google Shape;762;p53"/>
          <p:cNvSpPr txBox="1"/>
          <p:nvPr/>
        </p:nvSpPr>
        <p:spPr>
          <a:xfrm>
            <a:off x="831300" y="1232875"/>
            <a:ext cx="3000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KUBERNETES/KUBECTL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63" name="Google Shape;763;p53"/>
          <p:cNvSpPr txBox="1"/>
          <p:nvPr/>
        </p:nvSpPr>
        <p:spPr>
          <a:xfrm>
            <a:off x="4809300" y="1232875"/>
            <a:ext cx="3000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ANSIBLE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4"/>
          <p:cNvSpPr txBox="1"/>
          <p:nvPr>
            <p:ph idx="3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4"/>
          <p:cNvSpPr txBox="1"/>
          <p:nvPr/>
        </p:nvSpPr>
        <p:spPr>
          <a:xfrm>
            <a:off x="1314450" y="193400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E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70" name="Google Shape;770;p5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54"/>
          <p:cNvSpPr txBox="1"/>
          <p:nvPr>
            <p:ph idx="4" type="subTitle"/>
          </p:nvPr>
        </p:nvSpPr>
        <p:spPr>
          <a:xfrm>
            <a:off x="1565888" y="1812319"/>
            <a:ext cx="6033600" cy="97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Leverage a well-known platform and automation tooling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Utilize existing skills (in your engineering teams) and work (playbooks, modules, etc).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Supports cloud-native &amp; traditional IT automation with one simple language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772" name="Google Shape;772;p54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4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Why build Operators with Ansible?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77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891" y="1539651"/>
            <a:ext cx="2064206" cy="206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4278" y="2087613"/>
            <a:ext cx="738673" cy="732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4475" y="2086745"/>
            <a:ext cx="674455" cy="734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4266" y="2086754"/>
            <a:ext cx="734555" cy="734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5458" y="2086718"/>
            <a:ext cx="734544" cy="73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90086" y="2086718"/>
            <a:ext cx="727866" cy="734544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55"/>
          <p:cNvSpPr/>
          <p:nvPr/>
        </p:nvSpPr>
        <p:spPr>
          <a:xfrm>
            <a:off x="3669027" y="2357570"/>
            <a:ext cx="5631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5"/>
          <p:cNvSpPr txBox="1"/>
          <p:nvPr/>
        </p:nvSpPr>
        <p:spPr>
          <a:xfrm>
            <a:off x="1314459" y="2966105"/>
            <a:ext cx="734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verpass Light"/>
                <a:ea typeface="Overpass Light"/>
                <a:cs typeface="Overpass Light"/>
                <a:sym typeface="Overpass Light"/>
              </a:rPr>
              <a:t>K8S API</a:t>
            </a:r>
            <a:endParaRPr sz="9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86" name="Google Shape;786;p55"/>
          <p:cNvSpPr txBox="1"/>
          <p:nvPr/>
        </p:nvSpPr>
        <p:spPr>
          <a:xfrm>
            <a:off x="2562333" y="2932667"/>
            <a:ext cx="10965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verpass Light"/>
                <a:ea typeface="Overpass Light"/>
                <a:cs typeface="Overpass Light"/>
                <a:sym typeface="Overpass Light"/>
              </a:rPr>
              <a:t>CUSTOM RESOURCE &amp; MY APP STATE</a:t>
            </a:r>
            <a:endParaRPr sz="9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87" name="Google Shape;787;p55"/>
          <p:cNvSpPr txBox="1"/>
          <p:nvPr/>
        </p:nvSpPr>
        <p:spPr>
          <a:xfrm>
            <a:off x="4455986" y="2884651"/>
            <a:ext cx="734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verpass Light"/>
                <a:ea typeface="Overpass Light"/>
                <a:cs typeface="Overpass Light"/>
                <a:sym typeface="Overpass Light"/>
              </a:rPr>
              <a:t>WATCH EVENTS</a:t>
            </a:r>
            <a:endParaRPr sz="9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88" name="Google Shape;788;p55"/>
          <p:cNvSpPr txBox="1"/>
          <p:nvPr/>
        </p:nvSpPr>
        <p:spPr>
          <a:xfrm>
            <a:off x="5286819" y="2921500"/>
            <a:ext cx="7344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verpass Light"/>
                <a:ea typeface="Overpass Light"/>
                <a:cs typeface="Overpass Light"/>
                <a:sym typeface="Overpass Light"/>
              </a:rPr>
              <a:t>RECONCILE</a:t>
            </a:r>
            <a:endParaRPr sz="8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89" name="Google Shape;789;p55"/>
          <p:cNvSpPr txBox="1"/>
          <p:nvPr/>
        </p:nvSpPr>
        <p:spPr>
          <a:xfrm>
            <a:off x="6934041" y="2932667"/>
            <a:ext cx="895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verpass Light"/>
                <a:ea typeface="Overpass Light"/>
                <a:cs typeface="Overpass Light"/>
                <a:sym typeface="Overpass Light"/>
              </a:rPr>
              <a:t>MY K8S APPLICATION</a:t>
            </a:r>
            <a:endParaRPr sz="9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90" name="Google Shape;790;p55"/>
          <p:cNvSpPr txBox="1"/>
          <p:nvPr/>
        </p:nvSpPr>
        <p:spPr>
          <a:xfrm>
            <a:off x="1314450" y="771850"/>
            <a:ext cx="65151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The Operator Pattern</a:t>
            </a:r>
            <a:endParaRPr sz="2400">
              <a:solidFill>
                <a:srgbClr val="EE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1" name="Google Shape;791;p55"/>
          <p:cNvSpPr txBox="1"/>
          <p:nvPr/>
        </p:nvSpPr>
        <p:spPr>
          <a:xfrm>
            <a:off x="4456005" y="1733720"/>
            <a:ext cx="15471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Controller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2" name="Google Shape;792;p55"/>
          <p:cNvSpPr/>
          <p:nvPr/>
        </p:nvSpPr>
        <p:spPr>
          <a:xfrm>
            <a:off x="2120002" y="2357570"/>
            <a:ext cx="5631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5"/>
          <p:cNvSpPr/>
          <p:nvPr/>
        </p:nvSpPr>
        <p:spPr>
          <a:xfrm>
            <a:off x="6373600" y="2357570"/>
            <a:ext cx="5631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" name="Google Shape;79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924" y="1406900"/>
            <a:ext cx="2900780" cy="29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932" y="2336746"/>
            <a:ext cx="636045" cy="68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2471" y="2336755"/>
            <a:ext cx="692723" cy="685541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56"/>
          <p:cNvSpPr txBox="1"/>
          <p:nvPr/>
        </p:nvSpPr>
        <p:spPr>
          <a:xfrm>
            <a:off x="1107625" y="3157433"/>
            <a:ext cx="692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verpass Light"/>
                <a:ea typeface="Overpass Light"/>
                <a:cs typeface="Overpass Light"/>
                <a:sym typeface="Overpass Light"/>
              </a:rPr>
              <a:t>K8S API</a:t>
            </a:r>
            <a:endParaRPr sz="9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802" name="Google Shape;802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0472" y="2355710"/>
            <a:ext cx="696606" cy="6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56"/>
          <p:cNvSpPr txBox="1"/>
          <p:nvPr/>
        </p:nvSpPr>
        <p:spPr>
          <a:xfrm>
            <a:off x="7130475" y="3164325"/>
            <a:ext cx="936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verpass Light"/>
                <a:ea typeface="Overpass Light"/>
                <a:cs typeface="Overpass Light"/>
                <a:sym typeface="Overpass Light"/>
              </a:rPr>
              <a:t>MY K8S APPLICATION</a:t>
            </a:r>
            <a:endParaRPr sz="9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04" name="Google Shape;804;p56"/>
          <p:cNvSpPr txBox="1"/>
          <p:nvPr/>
        </p:nvSpPr>
        <p:spPr>
          <a:xfrm>
            <a:off x="4000500" y="1683175"/>
            <a:ext cx="2456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K8s Operator with Ansible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805" name="Google Shape;805;p56"/>
          <p:cNvGrpSpPr/>
          <p:nvPr/>
        </p:nvGrpSpPr>
        <p:grpSpPr>
          <a:xfrm>
            <a:off x="4959707" y="2408700"/>
            <a:ext cx="610130" cy="670864"/>
            <a:chOff x="4778054" y="4230538"/>
            <a:chExt cx="715191" cy="786384"/>
          </a:xfrm>
        </p:grpSpPr>
        <p:pic>
          <p:nvPicPr>
            <p:cNvPr id="806" name="Google Shape;806;p5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845671" y="4230538"/>
              <a:ext cx="579958" cy="786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7" name="Google Shape;807;p5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778054" y="4280830"/>
              <a:ext cx="715191" cy="685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8" name="Google Shape;808;p56"/>
          <p:cNvSpPr txBox="1"/>
          <p:nvPr/>
        </p:nvSpPr>
        <p:spPr>
          <a:xfrm>
            <a:off x="4918272" y="3129015"/>
            <a:ext cx="693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verpass Light"/>
                <a:ea typeface="Overpass Light"/>
                <a:cs typeface="Overpass Light"/>
                <a:sym typeface="Overpass Light"/>
              </a:rPr>
              <a:t>WATCH FILE</a:t>
            </a:r>
            <a:endParaRPr sz="9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09" name="Google Shape;809;p56"/>
          <p:cNvSpPr txBox="1"/>
          <p:nvPr/>
        </p:nvSpPr>
        <p:spPr>
          <a:xfrm>
            <a:off x="5639052" y="3128900"/>
            <a:ext cx="8028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verpass Light"/>
                <a:ea typeface="Overpass Light"/>
                <a:cs typeface="Overpass Light"/>
                <a:sym typeface="Overpass Light"/>
              </a:rPr>
              <a:t>PLAYBOOK OR ROLE</a:t>
            </a:r>
            <a:endParaRPr sz="9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810" name="Google Shape;810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09659" y="2408697"/>
            <a:ext cx="670880" cy="670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05012" y="2408697"/>
            <a:ext cx="670880" cy="670885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56"/>
          <p:cNvSpPr txBox="1"/>
          <p:nvPr/>
        </p:nvSpPr>
        <p:spPr>
          <a:xfrm>
            <a:off x="4043699" y="3128900"/>
            <a:ext cx="8028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verpass Light"/>
                <a:ea typeface="Overpass Light"/>
                <a:cs typeface="Overpass Light"/>
                <a:sym typeface="Overpass Light"/>
              </a:rPr>
              <a:t>ANSIBLE OPERATOR</a:t>
            </a:r>
            <a:endParaRPr sz="9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verpass Light"/>
                <a:ea typeface="Overpass Light"/>
                <a:cs typeface="Overpass Light"/>
                <a:sym typeface="Overpass Light"/>
              </a:rPr>
              <a:t>BINARY</a:t>
            </a:r>
            <a:endParaRPr sz="9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13" name="Google Shape;813;p56"/>
          <p:cNvSpPr txBox="1"/>
          <p:nvPr>
            <p:ph type="title"/>
          </p:nvPr>
        </p:nvSpPr>
        <p:spPr>
          <a:xfrm>
            <a:off x="1314450" y="712488"/>
            <a:ext cx="6515100" cy="3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0000"/>
                </a:solidFill>
              </a:rPr>
              <a:t>Design overview</a:t>
            </a:r>
            <a:endParaRPr sz="2400">
              <a:solidFill>
                <a:srgbClr val="EE0000"/>
              </a:solidFill>
            </a:endParaRPr>
          </a:p>
        </p:txBody>
      </p:sp>
      <p:sp>
        <p:nvSpPr>
          <p:cNvPr id="814" name="Google Shape;814;p56"/>
          <p:cNvSpPr/>
          <p:nvPr/>
        </p:nvSpPr>
        <p:spPr>
          <a:xfrm>
            <a:off x="1904199" y="2590198"/>
            <a:ext cx="521100" cy="17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6"/>
          <p:cNvSpPr/>
          <p:nvPr/>
        </p:nvSpPr>
        <p:spPr>
          <a:xfrm>
            <a:off x="3252407" y="2590198"/>
            <a:ext cx="521100" cy="17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56"/>
          <p:cNvSpPr/>
          <p:nvPr/>
        </p:nvSpPr>
        <p:spPr>
          <a:xfrm>
            <a:off x="6646311" y="2590198"/>
            <a:ext cx="521100" cy="17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56"/>
          <p:cNvSpPr txBox="1"/>
          <p:nvPr/>
        </p:nvSpPr>
        <p:spPr>
          <a:xfrm>
            <a:off x="2278583" y="3186718"/>
            <a:ext cx="1120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verpass Light"/>
                <a:ea typeface="Overpass Light"/>
                <a:cs typeface="Overpass Light"/>
                <a:sym typeface="Overpass Light"/>
              </a:rPr>
              <a:t>CUSTOM RESOURCE &amp; MY APP STATE</a:t>
            </a:r>
            <a:endParaRPr sz="9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7"/>
          <p:cNvSpPr txBox="1"/>
          <p:nvPr/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Automate with Ansible</a:t>
            </a:r>
            <a:endParaRPr sz="2400">
              <a:solidFill>
                <a:srgbClr val="EE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23" name="Google Shape;823;p57"/>
          <p:cNvSpPr txBox="1"/>
          <p:nvPr/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4D4D4F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24" name="Google Shape;824;p57"/>
          <p:cNvSpPr txBox="1"/>
          <p:nvPr/>
        </p:nvSpPr>
        <p:spPr>
          <a:xfrm>
            <a:off x="826700" y="1625925"/>
            <a:ext cx="7490700" cy="26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</a:pPr>
            <a:r>
              <a:rPr lang="en" sz="1600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Develop or re-use Ansible </a:t>
            </a:r>
            <a:r>
              <a:rPr lang="en" sz="1600">
                <a:latin typeface="Overpass Light"/>
                <a:ea typeface="Overpass Light"/>
                <a:cs typeface="Overpass Light"/>
                <a:sym typeface="Overpass Light"/>
              </a:rPr>
              <a:t>content</a:t>
            </a:r>
            <a:r>
              <a:rPr lang="en" sz="1600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to reconcile Kubernetes applications and manage </a:t>
            </a:r>
            <a:r>
              <a:rPr lang="en" sz="1600">
                <a:latin typeface="Overpass Light"/>
                <a:ea typeface="Overpass Light"/>
                <a:cs typeface="Overpass Light"/>
                <a:sym typeface="Overpass Light"/>
              </a:rPr>
              <a:t>their</a:t>
            </a:r>
            <a:r>
              <a:rPr lang="en" sz="1600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lifecycle</a:t>
            </a:r>
            <a:endParaRPr sz="1600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</a:pPr>
            <a:r>
              <a:rPr lang="en" sz="1600">
                <a:latin typeface="Overpass Light"/>
                <a:ea typeface="Overpass Light"/>
                <a:cs typeface="Overpass Light"/>
                <a:sym typeface="Overpass Light"/>
              </a:rPr>
              <a:t>Typically your automation will leverage the Ansible k8s module and other associated modules to interact with the Kubernetes cluster itself</a:t>
            </a:r>
            <a:endParaRPr sz="16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</a:pPr>
            <a:r>
              <a:rPr lang="en" sz="1600">
                <a:latin typeface="Overpass Light"/>
                <a:ea typeface="Overpass Light"/>
                <a:cs typeface="Overpass Light"/>
                <a:sym typeface="Overpass Light"/>
              </a:rPr>
              <a:t>The other Ansible modules are available for use with resources inside or outside the cluster</a:t>
            </a:r>
            <a:endParaRPr sz="16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8"/>
          <p:cNvSpPr/>
          <p:nvPr/>
        </p:nvSpPr>
        <p:spPr>
          <a:xfrm>
            <a:off x="4767275" y="2132125"/>
            <a:ext cx="3349800" cy="176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8"/>
          <p:cNvSpPr txBox="1"/>
          <p:nvPr>
            <p:ph type="title"/>
          </p:nvPr>
        </p:nvSpPr>
        <p:spPr>
          <a:xfrm>
            <a:off x="1087650" y="810475"/>
            <a:ext cx="6968700" cy="46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0000"/>
                </a:solidFill>
              </a:rPr>
              <a:t>Mapping Kubernetes events to Ansible automation</a:t>
            </a:r>
            <a:endParaRPr sz="2400">
              <a:solidFill>
                <a:srgbClr val="EE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58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a Kubernetes Group Version Kind (GVK) to a role or playbook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58"/>
          <p:cNvSpPr txBox="1"/>
          <p:nvPr/>
        </p:nvSpPr>
        <p:spPr>
          <a:xfrm>
            <a:off x="4993350" y="2132125"/>
            <a:ext cx="30630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watches.yaml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---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version: v1alpha1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group: cache.example.com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kind: Memcached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role: /path/to/role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3" name="Google Shape;833;p58"/>
          <p:cNvSpPr txBox="1"/>
          <p:nvPr/>
        </p:nvSpPr>
        <p:spPr>
          <a:xfrm>
            <a:off x="1026925" y="1522525"/>
            <a:ext cx="35127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ed Hat Text"/>
                <a:ea typeface="Red Hat Text"/>
                <a:cs typeface="Red Hat Text"/>
                <a:sym typeface="Red Hat Text"/>
              </a:rPr>
              <a:t>The “watches” file (</a:t>
            </a:r>
            <a:r>
              <a:rPr lang="en"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watches.yaml) </a:t>
            </a:r>
            <a:r>
              <a:rPr lang="en" sz="1600">
                <a:latin typeface="Red Hat Text"/>
                <a:ea typeface="Red Hat Text"/>
                <a:cs typeface="Red Hat Text"/>
                <a:sym typeface="Red Hat Text"/>
              </a:rPr>
              <a:t>maps a Kubernetes object to your Ansible automation</a:t>
            </a:r>
            <a:endParaRPr sz="16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ed Hat Text"/>
                <a:ea typeface="Red Hat Text"/>
                <a:cs typeface="Red Hat Text"/>
                <a:sym typeface="Red Hat Text"/>
              </a:rPr>
              <a:t>Associates the Kubernetes Group, Version, Kind (GVK) to an Ansible Role or Playbook</a:t>
            </a:r>
            <a:endParaRPr sz="11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ed Hat Text"/>
                <a:ea typeface="Red Hat Text"/>
                <a:cs typeface="Red Hat Text"/>
                <a:sym typeface="Red Hat Text"/>
              </a:rPr>
              <a:t>The Ansible Operator binary watches the cluster for matching events defined in the watches.yml</a:t>
            </a:r>
            <a:endParaRPr sz="11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latin typeface="Red Hat Text"/>
                <a:ea typeface="Red Hat Text"/>
                <a:cs typeface="Red Hat Text"/>
                <a:sym typeface="Red Hat Text"/>
              </a:rPr>
              <a:t>Executes the associated Ansible content when an event occurs</a:t>
            </a:r>
            <a:endParaRPr sz="1100"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9"/>
          <p:cNvSpPr/>
          <p:nvPr/>
        </p:nvSpPr>
        <p:spPr>
          <a:xfrm>
            <a:off x="4942775" y="1359000"/>
            <a:ext cx="3349800" cy="31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59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0000"/>
                </a:solidFill>
              </a:rPr>
              <a:t>Ansible Roles</a:t>
            </a:r>
            <a:endParaRPr sz="2400">
              <a:solidFill>
                <a:srgbClr val="EE0000"/>
              </a:solidFill>
            </a:endParaRPr>
          </a:p>
        </p:txBody>
      </p:sp>
      <p:sp>
        <p:nvSpPr>
          <p:cNvPr id="840" name="Google Shape;840;p59"/>
          <p:cNvSpPr txBox="1"/>
          <p:nvPr/>
        </p:nvSpPr>
        <p:spPr>
          <a:xfrm>
            <a:off x="851275" y="1386450"/>
            <a:ext cx="39078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ed Hat Text"/>
                <a:ea typeface="Red Hat Text"/>
                <a:cs typeface="Red Hat Text"/>
                <a:sym typeface="Red Hat Text"/>
              </a:rPr>
              <a:t>Roles are a package of closely related Ansible content that can be shared more easily than plays alone:</a:t>
            </a:r>
            <a:endParaRPr sz="16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ed Hat Text"/>
                <a:ea typeface="Red Hat Text"/>
                <a:cs typeface="Red Hat Text"/>
                <a:sym typeface="Red Hat Text"/>
              </a:rPr>
              <a:t>Improves readability &amp; maintainability of complex plays</a:t>
            </a:r>
            <a:endParaRPr sz="11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ed Hat Text"/>
                <a:ea typeface="Red Hat Text"/>
                <a:cs typeface="Red Hat Text"/>
                <a:sym typeface="Red Hat Text"/>
              </a:rPr>
              <a:t>Eases sharing, reuse and standardization of automation processes</a:t>
            </a:r>
            <a:endParaRPr sz="11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ed Hat Text"/>
                <a:ea typeface="Red Hat Text"/>
                <a:cs typeface="Red Hat Text"/>
                <a:sym typeface="Red Hat Text"/>
              </a:rPr>
              <a:t>Enables Ansible content to exist independently of playbooks, projects -- even organizations</a:t>
            </a:r>
            <a:endParaRPr sz="11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latin typeface="Red Hat Text"/>
                <a:ea typeface="Red Hat Text"/>
                <a:cs typeface="Red Hat Text"/>
                <a:sym typeface="Red Hat Text"/>
              </a:rPr>
              <a:t>Provides functional conveniences such as file path resolution and default values</a:t>
            </a:r>
            <a:endParaRPr sz="11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841" name="Google Shape;841;p59"/>
          <p:cNvSpPr txBox="1"/>
          <p:nvPr/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842" name="Google Shape;842;p59"/>
          <p:cNvSpPr txBox="1"/>
          <p:nvPr/>
        </p:nvSpPr>
        <p:spPr>
          <a:xfrm>
            <a:off x="5095900" y="1359000"/>
            <a:ext cx="319680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memcached/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├── defaults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└── main.yml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├── files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├── handlers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└── main.yml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├── meta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└── main.yml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├── tasks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└── </a:t>
            </a:r>
            <a:r>
              <a:rPr b="1"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main.yml</a:t>
            </a:r>
            <a:endParaRPr b="1">
              <a:solidFill>
                <a:srgbClr val="EE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├── </a:t>
            </a:r>
            <a:r>
              <a:rPr b="1" lang="en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templates</a:t>
            </a:r>
            <a:endParaRPr b="1">
              <a:solidFill>
                <a:srgbClr val="EE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├── tests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└── vars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└── main.yml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00"/>
      </a:accent1>
      <a:accent2>
        <a:srgbClr val="CC0000"/>
      </a:accent2>
      <a:accent3>
        <a:srgbClr val="A30000"/>
      </a:accent3>
      <a:accent4>
        <a:srgbClr val="820000"/>
      </a:accent4>
      <a:accent5>
        <a:srgbClr val="BFBFBF"/>
      </a:accent5>
      <a:accent6>
        <a:srgbClr val="808080"/>
      </a:accent6>
      <a:hlink>
        <a:srgbClr val="EE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