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1AA0-5F9D-4B97-8C9C-3B58A0255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7B382-2A6B-49D5-B2C9-5ABDF975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3E06-434A-4ACF-B31E-1BB05C73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35A-9838-454A-AED8-1FF2956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2E73-90DC-4D12-9E90-2C928FDD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3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B029-094B-4784-B280-E2E54E1D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B8459-C471-402A-AF3F-53F8702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57B4-85F0-480F-BF64-FA9B9A68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260D-2B13-4FE8-89A0-BB7019FA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9AD1-A2C4-4002-B8F2-A400D1F1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25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C292B-D7EA-46E9-9FA4-679DBD6D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4F18-EBEB-4C5A-9B14-185DB55E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95DB-BE27-416E-9907-56A1EFAB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676B-8854-4415-A3CC-6025B9F0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4327-232E-4643-B6DB-6A6A0BC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7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AD1B-055A-41C4-9286-7CE849D3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E915-4331-49E4-AAB3-E17467FE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DF9A-CB22-430D-8C6C-259E469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02D7-9F09-422A-BD0B-AD447CC1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EC99-1688-4C69-BBBD-50C4E01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5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A060-6DFC-4A99-8013-C7D31AA5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8FCE-5A0E-4653-830A-C306A509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84F00-C285-46C1-AEFF-93F2747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8EA4-974D-4A75-94D1-758618A4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DFFB-5E4F-4E33-A9DC-9EDDD15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4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9C56-7056-4BC2-A7FB-1D384664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5F75-7DBA-4EE9-BDDF-C513BC1C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29356-69ED-4862-88AA-0F918EF8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4591C-2D51-4858-935F-38539888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2FBFD-D6AE-4C1C-A511-E5456645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61BC-A02A-40E2-B560-6538AB18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6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2863-C7B0-439E-AD3C-9B4494C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29F0-9EED-44A6-9EEA-1C1366FF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0B05-6AF6-4D8E-AFE4-12D4A7A2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EC21C-73E8-46EF-AD22-41E2AD1E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4CB19-6762-43CE-9594-B58AF1C5C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0D53C-3E09-480A-9FD6-F149487C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547BF-6AB2-495A-A971-33C4B0D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0D542-B3B3-4250-ACBD-E49B2E36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8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82CB-4F93-4E91-9205-22255DC4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DC2C-8E49-4B1E-A187-F1275475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6C4C-23C1-4C84-A66C-F9F368CC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4F79-1605-4DBA-8C04-79CD0D8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5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4D490-6EF5-4425-B244-74593B1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7074E-CA14-4DEC-8220-D7F925F7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E2CE4-51C3-42D2-B23B-A9D151ED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0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138-7384-4B0E-AA3C-A05745CD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FE6D-76E6-4838-96BD-0EBFFD48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E89C0-A36F-4251-A0A3-65158994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6730-E171-461E-A5B8-003BA0A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BF8B-DD5E-41BA-A4A1-A2FF96C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011B-DF22-43A4-A298-076DE89B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3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BF8-EE3B-4286-AD1C-3BA974F0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AEECC-78D3-4D99-82C7-C3415943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61E1-42BB-4017-88B7-CE071D84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BADA0-FCFF-4631-BF82-FFA017C8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5AD9-D36D-4DAB-9AB9-BBC14E8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F32B-1F2A-4FB6-9CB4-97C0F6ED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C1E67-B155-4F6F-8060-25023DCD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6877-70FA-43FC-AD69-7C3953C7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D97F-691D-4913-900E-7E4FE8397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D102-2CD7-4CE8-BAFD-A205F66DDAE3}" type="datetimeFigureOut">
              <a:rPr lang="en-AU" smtClean="0"/>
              <a:t>15/02/2019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4BDC-D885-4507-BCB7-43CEF214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E2DA-54A7-4F07-B276-ED184729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E632-43E9-4DBE-B954-133AC62B5F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3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387C95A-0A31-44D1-B2B4-B69B132023C4}"/>
              </a:ext>
            </a:extLst>
          </p:cNvPr>
          <p:cNvSpPr/>
          <p:nvPr/>
        </p:nvSpPr>
        <p:spPr>
          <a:xfrm>
            <a:off x="2344615" y="458399"/>
            <a:ext cx="6414123" cy="194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F77BCF-6811-4832-8CB2-C2EAA0DB7058}"/>
              </a:ext>
            </a:extLst>
          </p:cNvPr>
          <p:cNvSpPr/>
          <p:nvPr/>
        </p:nvSpPr>
        <p:spPr>
          <a:xfrm>
            <a:off x="2870267" y="3570308"/>
            <a:ext cx="5166147" cy="16576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39BD7-947D-488B-AF18-3046577302CA}"/>
              </a:ext>
            </a:extLst>
          </p:cNvPr>
          <p:cNvSpPr/>
          <p:nvPr/>
        </p:nvSpPr>
        <p:spPr>
          <a:xfrm>
            <a:off x="5635599" y="965302"/>
            <a:ext cx="2838936" cy="13507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Nutrient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Farm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Consumed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Nutritional composition of food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80394-878A-4F72-BF5C-86B85738F75C}"/>
              </a:ext>
            </a:extLst>
          </p:cNvPr>
          <p:cNvSpPr/>
          <p:nvPr/>
        </p:nvSpPr>
        <p:spPr>
          <a:xfrm>
            <a:off x="2565271" y="986440"/>
            <a:ext cx="2798150" cy="133559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Nutrient requirements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Household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Nutrient requirements by age and gender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DC4C6A-43BC-40A2-A2F3-8B1BEF0D604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563869" y="1722511"/>
            <a:ext cx="301004" cy="15000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4D07F31-677D-4EC6-BB4E-52569C86999A}"/>
              </a:ext>
            </a:extLst>
          </p:cNvPr>
          <p:cNvCxnSpPr>
            <a:cxnSpLocks/>
          </p:cNvCxnSpPr>
          <p:nvPr/>
        </p:nvCxnSpPr>
        <p:spPr>
          <a:xfrm rot="5400000">
            <a:off x="6048895" y="1722509"/>
            <a:ext cx="301005" cy="1500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151D0-5585-42F8-9DC5-431870537FA7}"/>
              </a:ext>
            </a:extLst>
          </p:cNvPr>
          <p:cNvCxnSpPr>
            <a:cxnSpLocks/>
          </p:cNvCxnSpPr>
          <p:nvPr/>
        </p:nvCxnSpPr>
        <p:spPr>
          <a:xfrm>
            <a:off x="5505644" y="263710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739B7-AFB4-43D4-A71E-718DEAEF5A18}"/>
              </a:ext>
            </a:extLst>
          </p:cNvPr>
          <p:cNvSpPr/>
          <p:nvPr/>
        </p:nvSpPr>
        <p:spPr>
          <a:xfrm>
            <a:off x="3713873" y="3002738"/>
            <a:ext cx="3488785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Quantified dietary adequacy ratios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D72FDE-8C35-4393-B43D-44C338619DAB}"/>
              </a:ext>
            </a:extLst>
          </p:cNvPr>
          <p:cNvCxnSpPr>
            <a:cxnSpLocks/>
          </p:cNvCxnSpPr>
          <p:nvPr/>
        </p:nvCxnSpPr>
        <p:spPr>
          <a:xfrm>
            <a:off x="3964346" y="343286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4276E4-0E95-4B3E-A5EE-9499BEFA4B29}"/>
              </a:ext>
            </a:extLst>
          </p:cNvPr>
          <p:cNvCxnSpPr>
            <a:cxnSpLocks/>
          </p:cNvCxnSpPr>
          <p:nvPr/>
        </p:nvCxnSpPr>
        <p:spPr>
          <a:xfrm>
            <a:off x="6991627" y="343286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19110-3B7F-4D40-9F45-618A0FB557D1}"/>
              </a:ext>
            </a:extLst>
          </p:cNvPr>
          <p:cNvSpPr/>
          <p:nvPr/>
        </p:nvSpPr>
        <p:spPr>
          <a:xfrm>
            <a:off x="3079800" y="3801875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Energy and protein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A30A03-521C-42A1-A344-0261350F0803}"/>
              </a:ext>
            </a:extLst>
          </p:cNvPr>
          <p:cNvSpPr/>
          <p:nvPr/>
        </p:nvSpPr>
        <p:spPr>
          <a:xfrm>
            <a:off x="5820656" y="3798524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Micronutrients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92B19-150D-4ACB-AE2D-0027282793AE}"/>
              </a:ext>
            </a:extLst>
          </p:cNvPr>
          <p:cNvSpPr txBox="1"/>
          <p:nvPr/>
        </p:nvSpPr>
        <p:spPr>
          <a:xfrm>
            <a:off x="1327313" y="3831183"/>
            <a:ext cx="12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MHFIAP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FCAC3C-E4A0-4530-B167-34C16102766A}"/>
              </a:ext>
            </a:extLst>
          </p:cNvPr>
          <p:cNvSpPr/>
          <p:nvPr/>
        </p:nvSpPr>
        <p:spPr>
          <a:xfrm>
            <a:off x="1217583" y="4132174"/>
            <a:ext cx="1505173" cy="14708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Severe food insecurity of access – yes/no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9B9154-5301-4413-A4BD-A3A04B78E04E}"/>
              </a:ext>
            </a:extLst>
          </p:cNvPr>
          <p:cNvSpPr txBox="1"/>
          <p:nvPr/>
        </p:nvSpPr>
        <p:spPr>
          <a:xfrm>
            <a:off x="8415089" y="3828837"/>
            <a:ext cx="12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MHDDS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0E8A84-BB20-48A4-8C24-AC67470B8C12}"/>
              </a:ext>
            </a:extLst>
          </p:cNvPr>
          <p:cNvSpPr/>
          <p:nvPr/>
        </p:nvSpPr>
        <p:spPr>
          <a:xfrm>
            <a:off x="8305359" y="4129828"/>
            <a:ext cx="1505173" cy="14753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Year round source of micronutrient available – yes/no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44F83A-8DA3-4873-89E3-EB8A1D3A6EE1}"/>
              </a:ext>
            </a:extLst>
          </p:cNvPr>
          <p:cNvCxnSpPr>
            <a:stCxn id="35" idx="1"/>
            <a:endCxn id="30" idx="3"/>
          </p:cNvCxnSpPr>
          <p:nvPr/>
        </p:nvCxnSpPr>
        <p:spPr>
          <a:xfrm flipH="1">
            <a:off x="7847425" y="4013503"/>
            <a:ext cx="567664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DD724AA-5A84-48DD-A55D-373A68DC5223}"/>
              </a:ext>
            </a:extLst>
          </p:cNvPr>
          <p:cNvSpPr/>
          <p:nvPr/>
        </p:nvSpPr>
        <p:spPr>
          <a:xfrm>
            <a:off x="4500673" y="4589218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Logistic regressions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8A0578-FBBD-476F-B5B8-08C2295E26D6}"/>
              </a:ext>
            </a:extLst>
          </p:cNvPr>
          <p:cNvCxnSpPr>
            <a:cxnSpLocks/>
          </p:cNvCxnSpPr>
          <p:nvPr/>
        </p:nvCxnSpPr>
        <p:spPr>
          <a:xfrm>
            <a:off x="4820130" y="4228651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C649DF-24EB-4B82-B0AD-43ACCCEDF8C8}"/>
              </a:ext>
            </a:extLst>
          </p:cNvPr>
          <p:cNvCxnSpPr>
            <a:cxnSpLocks/>
          </p:cNvCxnSpPr>
          <p:nvPr/>
        </p:nvCxnSpPr>
        <p:spPr>
          <a:xfrm>
            <a:off x="6096000" y="4228651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35E840-609E-447A-815B-8C1D4C661DBC}"/>
              </a:ext>
            </a:extLst>
          </p:cNvPr>
          <p:cNvSpPr txBox="1"/>
          <p:nvPr/>
        </p:nvSpPr>
        <p:spPr>
          <a:xfrm>
            <a:off x="5560463" y="5378139"/>
            <a:ext cx="2609139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Inferences made on micronutrient ‘sources’ for full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BABC2A-9461-4BE5-A1A5-08B98FFDB110}"/>
              </a:ext>
            </a:extLst>
          </p:cNvPr>
          <p:cNvSpPr txBox="1"/>
          <p:nvPr/>
        </p:nvSpPr>
        <p:spPr>
          <a:xfrm>
            <a:off x="2818751" y="5386536"/>
            <a:ext cx="260914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Inferences made on energy and protein for full sample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97C48D-3F8F-49F0-920C-268A46482206}"/>
              </a:ext>
            </a:extLst>
          </p:cNvPr>
          <p:cNvCxnSpPr>
            <a:cxnSpLocks/>
          </p:cNvCxnSpPr>
          <p:nvPr/>
        </p:nvCxnSpPr>
        <p:spPr>
          <a:xfrm>
            <a:off x="4812697" y="5017313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AA9CF-0DB5-4720-B64C-A5984156CB40}"/>
              </a:ext>
            </a:extLst>
          </p:cNvPr>
          <p:cNvCxnSpPr>
            <a:cxnSpLocks/>
          </p:cNvCxnSpPr>
          <p:nvPr/>
        </p:nvCxnSpPr>
        <p:spPr>
          <a:xfrm>
            <a:off x="6301526" y="5017313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4927C-6C43-4F6A-9FE4-AE85BE27F61B}"/>
              </a:ext>
            </a:extLst>
          </p:cNvPr>
          <p:cNvCxnSpPr>
            <a:endCxn id="29" idx="1"/>
          </p:cNvCxnSpPr>
          <p:nvPr/>
        </p:nvCxnSpPr>
        <p:spPr>
          <a:xfrm>
            <a:off x="2565271" y="4013503"/>
            <a:ext cx="514529" cy="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6E9FD1A-C28D-4FC2-BB07-D2FC23A5599F}"/>
              </a:ext>
            </a:extLst>
          </p:cNvPr>
          <p:cNvSpPr/>
          <p:nvPr/>
        </p:nvSpPr>
        <p:spPr>
          <a:xfrm>
            <a:off x="7390704" y="2627532"/>
            <a:ext cx="2555114" cy="9298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11 micronutrients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100 g 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15% of adult male RNI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737C70-0642-4B6B-8D04-5BF946ABEAFC}"/>
              </a:ext>
            </a:extLst>
          </p:cNvPr>
          <p:cNvSpPr txBox="1"/>
          <p:nvPr/>
        </p:nvSpPr>
        <p:spPr>
          <a:xfrm>
            <a:off x="7498082" y="2324517"/>
            <a:ext cx="234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Micronutrient sources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310B8F-38CE-44C3-9CB5-2E25AB7B6FA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034068" y="3557429"/>
            <a:ext cx="0" cy="27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6C1900-438B-4715-A54F-74DA2E58A538}"/>
              </a:ext>
            </a:extLst>
          </p:cNvPr>
          <p:cNvSpPr txBox="1"/>
          <p:nvPr/>
        </p:nvSpPr>
        <p:spPr>
          <a:xfrm>
            <a:off x="2336430" y="568312"/>
            <a:ext cx="64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Dietary adequacy ratios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28578-BB74-4212-A8D0-049BA54495B0}"/>
              </a:ext>
            </a:extLst>
          </p:cNvPr>
          <p:cNvSpPr txBox="1"/>
          <p:nvPr/>
        </p:nvSpPr>
        <p:spPr>
          <a:xfrm>
            <a:off x="4749524" y="3504390"/>
            <a:ext cx="1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Triangulation</a:t>
            </a:r>
          </a:p>
        </p:txBody>
      </p:sp>
    </p:spTree>
    <p:extLst>
      <p:ext uri="{BB962C8B-B14F-4D97-AF65-F5344CB8AC3E}">
        <p14:creationId xmlns:p14="http://schemas.microsoft.com/office/powerpoint/2010/main" val="19054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6D4284D-5B2A-4CCD-A421-1F1EB3B544A2}"/>
              </a:ext>
            </a:extLst>
          </p:cNvPr>
          <p:cNvSpPr/>
          <p:nvPr/>
        </p:nvSpPr>
        <p:spPr>
          <a:xfrm>
            <a:off x="2511607" y="3774107"/>
            <a:ext cx="7784160" cy="2908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05E131B-DC8C-4553-94F2-F95F4249C342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 flipV="1">
            <a:off x="5215142" y="4512950"/>
            <a:ext cx="329462" cy="1348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01F36D7-F1A6-4409-B5B6-F4DC623BDA88}"/>
              </a:ext>
            </a:extLst>
          </p:cNvPr>
          <p:cNvSpPr/>
          <p:nvPr/>
        </p:nvSpPr>
        <p:spPr>
          <a:xfrm>
            <a:off x="5635599" y="476064"/>
            <a:ext cx="2838936" cy="11960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D5A35-6EFA-4D85-A71B-DC3022057F54}"/>
              </a:ext>
            </a:extLst>
          </p:cNvPr>
          <p:cNvSpPr txBox="1"/>
          <p:nvPr/>
        </p:nvSpPr>
        <p:spPr>
          <a:xfrm>
            <a:off x="4399894" y="3790121"/>
            <a:ext cx="256289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Quantified dietary gaps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B98999-5BC1-4692-9435-FD6E3D4E970E}"/>
              </a:ext>
            </a:extLst>
          </p:cNvPr>
          <p:cNvSpPr/>
          <p:nvPr/>
        </p:nvSpPr>
        <p:spPr>
          <a:xfrm>
            <a:off x="2565271" y="476064"/>
            <a:ext cx="2798150" cy="12020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B0E87-192B-47FC-82ED-86739F42DA57}"/>
              </a:ext>
            </a:extLst>
          </p:cNvPr>
          <p:cNvSpPr txBox="1"/>
          <p:nvPr/>
        </p:nvSpPr>
        <p:spPr>
          <a:xfrm>
            <a:off x="2494818" y="1752815"/>
            <a:ext cx="13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AU" dirty="0"/>
              <a:t> </a:t>
            </a:r>
            <a:r>
              <a:rPr lang="en-AU" dirty="0" err="1"/>
              <a:t>Energy</a:t>
            </a:r>
            <a:r>
              <a:rPr lang="en-AU" baseline="-25000" dirty="0" err="1"/>
              <a:t>g,a</a:t>
            </a:r>
            <a:endParaRPr lang="en-AU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ADD20-2D73-43AE-AF84-BBAB762E3444}"/>
              </a:ext>
            </a:extLst>
          </p:cNvPr>
          <p:cNvSpPr txBox="1"/>
          <p:nvPr/>
        </p:nvSpPr>
        <p:spPr>
          <a:xfrm>
            <a:off x="4118667" y="1752815"/>
            <a:ext cx="13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AU" dirty="0"/>
              <a:t> </a:t>
            </a:r>
            <a:r>
              <a:rPr lang="en-AU" dirty="0" err="1"/>
              <a:t>Protein</a:t>
            </a:r>
            <a:r>
              <a:rPr lang="en-AU" baseline="-25000" dirty="0" err="1"/>
              <a:t>g,a</a:t>
            </a:r>
            <a:endParaRPr lang="en-AU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F961B-4291-42BD-8A11-8057C0B2F10E}"/>
              </a:ext>
            </a:extLst>
          </p:cNvPr>
          <p:cNvSpPr txBox="1"/>
          <p:nvPr/>
        </p:nvSpPr>
        <p:spPr>
          <a:xfrm>
            <a:off x="2988627" y="2088676"/>
            <a:ext cx="214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AU" dirty="0"/>
              <a:t> </a:t>
            </a:r>
            <a:r>
              <a:rPr lang="en-AU" dirty="0" err="1"/>
              <a:t>Micronutrients</a:t>
            </a:r>
            <a:r>
              <a:rPr lang="en-AU" baseline="-25000" dirty="0" err="1"/>
              <a:t>g,a</a:t>
            </a:r>
            <a:endParaRPr lang="en-A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149EC-C5D4-4C84-9A5D-DD9DB9542819}"/>
              </a:ext>
            </a:extLst>
          </p:cNvPr>
          <p:cNvSpPr txBox="1"/>
          <p:nvPr/>
        </p:nvSpPr>
        <p:spPr>
          <a:xfrm>
            <a:off x="6750375" y="1051958"/>
            <a:ext cx="159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Quantified consumption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C344C-EA71-4608-8282-A13B35F104E3}"/>
              </a:ext>
            </a:extLst>
          </p:cNvPr>
          <p:cNvSpPr txBox="1"/>
          <p:nvPr/>
        </p:nvSpPr>
        <p:spPr>
          <a:xfrm>
            <a:off x="5784469" y="1849503"/>
            <a:ext cx="225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Nutrient composition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26355-277C-4316-BD11-47D64881B43F}"/>
              </a:ext>
            </a:extLst>
          </p:cNvPr>
          <p:cNvSpPr txBox="1"/>
          <p:nvPr/>
        </p:nvSpPr>
        <p:spPr>
          <a:xfrm>
            <a:off x="5701283" y="553336"/>
            <a:ext cx="17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Farm production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A89701-4CBD-4172-BB8C-E217268D6978}"/>
              </a:ext>
            </a:extLst>
          </p:cNvPr>
          <p:cNvSpPr txBox="1"/>
          <p:nvPr/>
        </p:nvSpPr>
        <p:spPr>
          <a:xfrm rot="16200000">
            <a:off x="8327459" y="1854806"/>
            <a:ext cx="2421474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0" rtlCol="0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MHDD category nutrients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9C5A-6B24-46B9-B81E-5A9226E8DECD}"/>
              </a:ext>
            </a:extLst>
          </p:cNvPr>
          <p:cNvSpPr txBox="1"/>
          <p:nvPr/>
        </p:nvSpPr>
        <p:spPr>
          <a:xfrm>
            <a:off x="5499510" y="175463"/>
            <a:ext cx="29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Nutrient availability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071E36-546C-4698-AFCF-1810AAD3D5A6}"/>
              </a:ext>
            </a:extLst>
          </p:cNvPr>
          <p:cNvSpPr txBox="1"/>
          <p:nvPr/>
        </p:nvSpPr>
        <p:spPr>
          <a:xfrm>
            <a:off x="2565272" y="175059"/>
            <a:ext cx="29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Nutrient 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B4EE4-B3A7-4C9F-BD3A-3287E04EF312}"/>
              </a:ext>
            </a:extLst>
          </p:cNvPr>
          <p:cNvSpPr txBox="1"/>
          <p:nvPr/>
        </p:nvSpPr>
        <p:spPr>
          <a:xfrm>
            <a:off x="2622066" y="590813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Household composition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72C83-01C0-4A12-BAB3-D8FB8E94B285}"/>
              </a:ext>
            </a:extLst>
          </p:cNvPr>
          <p:cNvSpPr txBox="1"/>
          <p:nvPr/>
        </p:nvSpPr>
        <p:spPr>
          <a:xfrm>
            <a:off x="2726261" y="2791886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Household requirements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B7E777D-C2BF-4528-B10D-DA5E0BDAFAA9}"/>
              </a:ext>
            </a:extLst>
          </p:cNvPr>
          <p:cNvCxnSpPr>
            <a:cxnSpLocks/>
          </p:cNvCxnSpPr>
          <p:nvPr/>
        </p:nvCxnSpPr>
        <p:spPr>
          <a:xfrm rot="5400000">
            <a:off x="6510452" y="4066815"/>
            <a:ext cx="1152311" cy="570430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928C79-6114-4561-8A08-4BEC2E0F9EBA}"/>
              </a:ext>
            </a:extLst>
          </p:cNvPr>
          <p:cNvCxnSpPr>
            <a:cxnSpLocks/>
          </p:cNvCxnSpPr>
          <p:nvPr/>
        </p:nvCxnSpPr>
        <p:spPr>
          <a:xfrm>
            <a:off x="4018228" y="1698289"/>
            <a:ext cx="0" cy="36892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88C9C73-F360-4A4E-B615-9ECB55C240D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4580315" y="2601490"/>
            <a:ext cx="344746" cy="1464201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EA7204-FFFC-4291-9043-3F5F291AED05}"/>
              </a:ext>
            </a:extLst>
          </p:cNvPr>
          <p:cNvCxnSpPr>
            <a:cxnSpLocks/>
          </p:cNvCxnSpPr>
          <p:nvPr/>
        </p:nvCxnSpPr>
        <p:spPr>
          <a:xfrm>
            <a:off x="7571399" y="1619770"/>
            <a:ext cx="0" cy="24670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71D7AF6-E9D9-4FA7-802C-1368B39DAAA6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7460977" y="749721"/>
            <a:ext cx="2077219" cy="79014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FA9452-644D-47AE-BF54-204227C86B5C}"/>
              </a:ext>
            </a:extLst>
          </p:cNvPr>
          <p:cNvSpPr txBox="1"/>
          <p:nvPr/>
        </p:nvSpPr>
        <p:spPr>
          <a:xfrm>
            <a:off x="5859047" y="2557511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Household availability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2E43237-2688-40CE-9A7E-5B595842D8C1}"/>
              </a:ext>
            </a:extLst>
          </p:cNvPr>
          <p:cNvCxnSpPr>
            <a:cxnSpLocks/>
          </p:cNvCxnSpPr>
          <p:nvPr/>
        </p:nvCxnSpPr>
        <p:spPr>
          <a:xfrm>
            <a:off x="7883241" y="2050568"/>
            <a:ext cx="420304" cy="5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BE6C72-3972-452D-A528-FE4669A2E811}"/>
              </a:ext>
            </a:extLst>
          </p:cNvPr>
          <p:cNvCxnSpPr>
            <a:cxnSpLocks/>
          </p:cNvCxnSpPr>
          <p:nvPr/>
        </p:nvCxnSpPr>
        <p:spPr>
          <a:xfrm>
            <a:off x="7575699" y="752070"/>
            <a:ext cx="0" cy="33606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A238EC-D446-4701-AF1C-50E5D48184E1}"/>
              </a:ext>
            </a:extLst>
          </p:cNvPr>
          <p:cNvSpPr txBox="1"/>
          <p:nvPr/>
        </p:nvSpPr>
        <p:spPr>
          <a:xfrm>
            <a:off x="5822403" y="5866380"/>
            <a:ext cx="335573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Gaps in micronutrient ‘sources’ used in further analysis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7BFAF64-CE34-41F5-8911-9B7BBD6F12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1919" y="2742177"/>
            <a:ext cx="381196" cy="761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156539-E321-4D9C-9EC3-E4D3FB7420F9}"/>
              </a:ext>
            </a:extLst>
          </p:cNvPr>
          <p:cNvGrpSpPr/>
          <p:nvPr/>
        </p:nvGrpSpPr>
        <p:grpSpPr>
          <a:xfrm rot="16200000">
            <a:off x="8032194" y="1835535"/>
            <a:ext cx="2403856" cy="409328"/>
            <a:chOff x="6728123" y="3472300"/>
            <a:chExt cx="2403856" cy="40932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4EE726-F9A1-48CD-BCE0-0CE81CEA5790}"/>
                </a:ext>
              </a:extLst>
            </p:cNvPr>
            <p:cNvSpPr txBox="1"/>
            <p:nvPr/>
          </p:nvSpPr>
          <p:spPr>
            <a:xfrm>
              <a:off x="6728123" y="3512296"/>
              <a:ext cx="230400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3431E-67F3-4EB8-98DA-3DB156DCB53E}"/>
                </a:ext>
              </a:extLst>
            </p:cNvPr>
            <p:cNvSpPr txBox="1"/>
            <p:nvPr/>
          </p:nvSpPr>
          <p:spPr>
            <a:xfrm>
              <a:off x="6969618" y="3512296"/>
              <a:ext cx="230400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B904B1-FE81-440D-9B02-461C00CCAF71}"/>
                </a:ext>
              </a:extLst>
            </p:cNvPr>
            <p:cNvSpPr txBox="1"/>
            <p:nvPr/>
          </p:nvSpPr>
          <p:spPr>
            <a:xfrm>
              <a:off x="7211113" y="3512296"/>
              <a:ext cx="230400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178BD5-4C8A-4B17-BDB9-5C379F347CEB}"/>
                </a:ext>
              </a:extLst>
            </p:cNvPr>
            <p:cNvSpPr txBox="1"/>
            <p:nvPr/>
          </p:nvSpPr>
          <p:spPr>
            <a:xfrm>
              <a:off x="8901579" y="3512296"/>
              <a:ext cx="2304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7CB2F8-61AC-442E-BFFB-CDC354ACE049}"/>
                </a:ext>
              </a:extLst>
            </p:cNvPr>
            <p:cNvSpPr txBox="1"/>
            <p:nvPr/>
          </p:nvSpPr>
          <p:spPr>
            <a:xfrm>
              <a:off x="8660083" y="3512296"/>
              <a:ext cx="23040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8861D5-C90B-40CA-96C0-A8D7A18E3E19}"/>
                </a:ext>
              </a:extLst>
            </p:cNvPr>
            <p:cNvSpPr txBox="1"/>
            <p:nvPr/>
          </p:nvSpPr>
          <p:spPr>
            <a:xfrm>
              <a:off x="8418588" y="3512296"/>
              <a:ext cx="230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600983-E25C-4F2D-ADC1-E65839AB4AE4}"/>
                </a:ext>
              </a:extLst>
            </p:cNvPr>
            <p:cNvSpPr txBox="1"/>
            <p:nvPr/>
          </p:nvSpPr>
          <p:spPr>
            <a:xfrm>
              <a:off x="8177093" y="3512296"/>
              <a:ext cx="2304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E06E7D-9045-4EE2-8EDA-908CE9B9E18C}"/>
                </a:ext>
              </a:extLst>
            </p:cNvPr>
            <p:cNvSpPr txBox="1"/>
            <p:nvPr/>
          </p:nvSpPr>
          <p:spPr>
            <a:xfrm>
              <a:off x="7935598" y="3512296"/>
              <a:ext cx="230400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170825-664C-4117-B79A-BA1AC585FD7E}"/>
                </a:ext>
              </a:extLst>
            </p:cNvPr>
            <p:cNvSpPr txBox="1"/>
            <p:nvPr/>
          </p:nvSpPr>
          <p:spPr>
            <a:xfrm>
              <a:off x="7694103" y="3512296"/>
              <a:ext cx="230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AEA426-044B-41A3-B21E-202818EAD60B}"/>
                </a:ext>
              </a:extLst>
            </p:cNvPr>
            <p:cNvSpPr txBox="1"/>
            <p:nvPr/>
          </p:nvSpPr>
          <p:spPr>
            <a:xfrm>
              <a:off x="7452608" y="3512296"/>
              <a:ext cx="230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6F4AE8-724D-479B-BD91-4D479D9F3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10492" y="2502818"/>
              <a:ext cx="0" cy="1938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1225228-3704-4412-80A4-B388704730BF}"/>
                </a:ext>
              </a:extLst>
            </p:cNvPr>
            <p:cNvCxnSpPr>
              <a:cxnSpLocks/>
            </p:cNvCxnSpPr>
            <p:nvPr/>
          </p:nvCxnSpPr>
          <p:spPr>
            <a:xfrm>
              <a:off x="6841009" y="3472300"/>
              <a:ext cx="2314" cy="148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B2E0633-B0DF-4240-8A1F-82E8B81F4DA1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84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E75CACD-88AE-4FA6-98C8-0C6CF8552D2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691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EE01702-5D95-4C72-A96D-A77F55E4620C}"/>
                </a:ext>
              </a:extLst>
            </p:cNvPr>
            <p:cNvCxnSpPr>
              <a:cxnSpLocks/>
            </p:cNvCxnSpPr>
            <p:nvPr/>
          </p:nvCxnSpPr>
          <p:spPr>
            <a:xfrm>
              <a:off x="7567843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F394EB1-96C5-4867-A619-65EE90B06FBC}"/>
                </a:ext>
              </a:extLst>
            </p:cNvPr>
            <p:cNvCxnSpPr>
              <a:cxnSpLocks/>
            </p:cNvCxnSpPr>
            <p:nvPr/>
          </p:nvCxnSpPr>
          <p:spPr>
            <a:xfrm>
              <a:off x="7806987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722A1DB-C080-42E7-89EF-70BB7F349165}"/>
                </a:ext>
              </a:extLst>
            </p:cNvPr>
            <p:cNvCxnSpPr>
              <a:cxnSpLocks/>
            </p:cNvCxnSpPr>
            <p:nvPr/>
          </p:nvCxnSpPr>
          <p:spPr>
            <a:xfrm>
              <a:off x="8046143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8065B64-710E-4DAE-9918-F9DB86948E55}"/>
                </a:ext>
              </a:extLst>
            </p:cNvPr>
            <p:cNvCxnSpPr>
              <a:cxnSpLocks/>
            </p:cNvCxnSpPr>
            <p:nvPr/>
          </p:nvCxnSpPr>
          <p:spPr>
            <a:xfrm>
              <a:off x="8299361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C305C67-650E-4DAD-B639-7D2E908C1605}"/>
                </a:ext>
              </a:extLst>
            </p:cNvPr>
            <p:cNvCxnSpPr>
              <a:cxnSpLocks/>
            </p:cNvCxnSpPr>
            <p:nvPr/>
          </p:nvCxnSpPr>
          <p:spPr>
            <a:xfrm>
              <a:off x="8552581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ECC3AD9-6638-4413-A675-09D39842B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60" y="3481675"/>
              <a:ext cx="2314" cy="1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620781-C3BF-4A53-8C04-519654C64AA5}"/>
              </a:ext>
            </a:extLst>
          </p:cNvPr>
          <p:cNvCxnSpPr>
            <a:cxnSpLocks/>
          </p:cNvCxnSpPr>
          <p:nvPr/>
        </p:nvCxnSpPr>
        <p:spPr>
          <a:xfrm flipH="1">
            <a:off x="7362501" y="752070"/>
            <a:ext cx="10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EF79205-4ECE-4B8A-BA4B-1F3B2157E6A0}"/>
              </a:ext>
            </a:extLst>
          </p:cNvPr>
          <p:cNvSpPr txBox="1"/>
          <p:nvPr/>
        </p:nvSpPr>
        <p:spPr>
          <a:xfrm rot="16200000">
            <a:off x="7338684" y="1922662"/>
            <a:ext cx="261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National weighted average 100g</a:t>
            </a:r>
            <a:r>
              <a:rPr lang="en-AU" sz="1400" baseline="30000" dirty="0"/>
              <a:t>-1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46469-7FF8-4C4C-AA6F-FCBE5CAAE4E3}"/>
              </a:ext>
            </a:extLst>
          </p:cNvPr>
          <p:cNvCxnSpPr>
            <a:cxnSpLocks/>
          </p:cNvCxnSpPr>
          <p:nvPr/>
        </p:nvCxnSpPr>
        <p:spPr>
          <a:xfrm flipH="1">
            <a:off x="4015850" y="3504173"/>
            <a:ext cx="3665" cy="1715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78D2917-D312-4368-B49C-9FBE55FFDD96}"/>
              </a:ext>
            </a:extLst>
          </p:cNvPr>
          <p:cNvGrpSpPr/>
          <p:nvPr/>
        </p:nvGrpSpPr>
        <p:grpSpPr>
          <a:xfrm>
            <a:off x="4275001" y="4865748"/>
            <a:ext cx="2403856" cy="369332"/>
            <a:chOff x="3929586" y="5292808"/>
            <a:chExt cx="2403856" cy="369332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6811153-6C84-4550-B005-F0B30C3738CE}"/>
                </a:ext>
              </a:extLst>
            </p:cNvPr>
            <p:cNvSpPr txBox="1"/>
            <p:nvPr/>
          </p:nvSpPr>
          <p:spPr>
            <a:xfrm>
              <a:off x="3929586" y="5292808"/>
              <a:ext cx="230400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7C2042F-4962-4501-9DF7-E7C41B75894B}"/>
                </a:ext>
              </a:extLst>
            </p:cNvPr>
            <p:cNvSpPr txBox="1"/>
            <p:nvPr/>
          </p:nvSpPr>
          <p:spPr>
            <a:xfrm>
              <a:off x="4171081" y="5292808"/>
              <a:ext cx="230400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CA77E5F-112C-4769-A4D9-805A7D9EC9DC}"/>
                </a:ext>
              </a:extLst>
            </p:cNvPr>
            <p:cNvSpPr txBox="1"/>
            <p:nvPr/>
          </p:nvSpPr>
          <p:spPr>
            <a:xfrm>
              <a:off x="4412576" y="5292808"/>
              <a:ext cx="230400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3308C79-ED67-47F0-A66B-9EF2A65901B0}"/>
                </a:ext>
              </a:extLst>
            </p:cNvPr>
            <p:cNvSpPr txBox="1"/>
            <p:nvPr/>
          </p:nvSpPr>
          <p:spPr>
            <a:xfrm>
              <a:off x="6103042" y="5292808"/>
              <a:ext cx="2304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B0C7E9-1430-48D8-A2DA-CC9B9A720BB9}"/>
                </a:ext>
              </a:extLst>
            </p:cNvPr>
            <p:cNvSpPr txBox="1"/>
            <p:nvPr/>
          </p:nvSpPr>
          <p:spPr>
            <a:xfrm>
              <a:off x="5861546" y="5292808"/>
              <a:ext cx="23040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93B8053-0940-4415-883F-645690741874}"/>
                </a:ext>
              </a:extLst>
            </p:cNvPr>
            <p:cNvSpPr txBox="1"/>
            <p:nvPr/>
          </p:nvSpPr>
          <p:spPr>
            <a:xfrm>
              <a:off x="5620051" y="5292808"/>
              <a:ext cx="230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369239F-840E-41F8-89BE-29D3DCE27988}"/>
                </a:ext>
              </a:extLst>
            </p:cNvPr>
            <p:cNvSpPr txBox="1"/>
            <p:nvPr/>
          </p:nvSpPr>
          <p:spPr>
            <a:xfrm>
              <a:off x="5378556" y="5292808"/>
              <a:ext cx="2304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C0FD2A0-422A-4923-81BE-4D2F193CA5C9}"/>
                </a:ext>
              </a:extLst>
            </p:cNvPr>
            <p:cNvSpPr txBox="1"/>
            <p:nvPr/>
          </p:nvSpPr>
          <p:spPr>
            <a:xfrm>
              <a:off x="5137061" y="5292808"/>
              <a:ext cx="230400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3275D3D-97BE-4ECA-89A5-2EAB6BF7BD86}"/>
                </a:ext>
              </a:extLst>
            </p:cNvPr>
            <p:cNvSpPr txBox="1"/>
            <p:nvPr/>
          </p:nvSpPr>
          <p:spPr>
            <a:xfrm>
              <a:off x="4895566" y="5292808"/>
              <a:ext cx="230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556691F-43C7-4D3B-B3B8-623FCAFDEFB4}"/>
                </a:ext>
              </a:extLst>
            </p:cNvPr>
            <p:cNvSpPr txBox="1"/>
            <p:nvPr/>
          </p:nvSpPr>
          <p:spPr>
            <a:xfrm>
              <a:off x="4654071" y="5292808"/>
              <a:ext cx="230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B7BAAE3F-0FB6-48B7-BDFB-5DEDCBE068BE}"/>
              </a:ext>
            </a:extLst>
          </p:cNvPr>
          <p:cNvSpPr txBox="1"/>
          <p:nvPr/>
        </p:nvSpPr>
        <p:spPr>
          <a:xfrm>
            <a:off x="4267112" y="5034688"/>
            <a:ext cx="2502916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MHDD ‘sources’ &gt; 15% RNI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04B33AC-A7D5-43AA-992F-202498C77E53}"/>
              </a:ext>
            </a:extLst>
          </p:cNvPr>
          <p:cNvCxnSpPr>
            <a:cxnSpLocks/>
          </p:cNvCxnSpPr>
          <p:nvPr/>
        </p:nvCxnSpPr>
        <p:spPr>
          <a:xfrm>
            <a:off x="4036226" y="5215745"/>
            <a:ext cx="216818" cy="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D4F31-04B4-4225-A313-8920741447FA}"/>
              </a:ext>
            </a:extLst>
          </p:cNvPr>
          <p:cNvCxnSpPr>
            <a:cxnSpLocks/>
          </p:cNvCxnSpPr>
          <p:nvPr/>
        </p:nvCxnSpPr>
        <p:spPr>
          <a:xfrm>
            <a:off x="7483444" y="4562232"/>
            <a:ext cx="471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4FC063-B868-4302-B3B9-39A44A7F23AB}"/>
              </a:ext>
            </a:extLst>
          </p:cNvPr>
          <p:cNvSpPr txBox="1"/>
          <p:nvPr/>
        </p:nvSpPr>
        <p:spPr>
          <a:xfrm>
            <a:off x="7769169" y="4372237"/>
            <a:ext cx="98775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MHFIAP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EA041D3-5C28-4CCE-A2A7-EF95CC6724C2}"/>
              </a:ext>
            </a:extLst>
          </p:cNvPr>
          <p:cNvSpPr txBox="1"/>
          <p:nvPr/>
        </p:nvSpPr>
        <p:spPr>
          <a:xfrm rot="16200000">
            <a:off x="3251352" y="4360353"/>
            <a:ext cx="1269153" cy="30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Adult male RNI</a:t>
            </a: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31AD5582-CC44-48A4-B7E5-FA961215DBFB}"/>
              </a:ext>
            </a:extLst>
          </p:cNvPr>
          <p:cNvSpPr/>
          <p:nvPr/>
        </p:nvSpPr>
        <p:spPr>
          <a:xfrm>
            <a:off x="7263769" y="4523155"/>
            <a:ext cx="208898" cy="45719"/>
          </a:xfrm>
          <a:prstGeom prst="blockArc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9EA51-935A-49A8-9674-8A63B1656C5A}"/>
              </a:ext>
            </a:extLst>
          </p:cNvPr>
          <p:cNvCxnSpPr>
            <a:cxnSpLocks/>
          </p:cNvCxnSpPr>
          <p:nvPr/>
        </p:nvCxnSpPr>
        <p:spPr>
          <a:xfrm>
            <a:off x="2726261" y="922668"/>
            <a:ext cx="0" cy="45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54EB2B-3191-4254-9169-4DB703999729}"/>
              </a:ext>
            </a:extLst>
          </p:cNvPr>
          <p:cNvCxnSpPr/>
          <p:nvPr/>
        </p:nvCxnSpPr>
        <p:spPr>
          <a:xfrm>
            <a:off x="2726261" y="1088137"/>
            <a:ext cx="19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F58C8E9-74F2-4850-A6E4-904F8D6E08C5}"/>
              </a:ext>
            </a:extLst>
          </p:cNvPr>
          <p:cNvSpPr txBox="1"/>
          <p:nvPr/>
        </p:nvSpPr>
        <p:spPr>
          <a:xfrm>
            <a:off x="2940672" y="883485"/>
            <a:ext cx="204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Gender (g)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51635-C9AF-409A-BD6F-9CD63BD578D5}"/>
              </a:ext>
            </a:extLst>
          </p:cNvPr>
          <p:cNvCxnSpPr/>
          <p:nvPr/>
        </p:nvCxnSpPr>
        <p:spPr>
          <a:xfrm>
            <a:off x="2736992" y="1382206"/>
            <a:ext cx="19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F977A31-4726-4F35-8823-672393E77667}"/>
              </a:ext>
            </a:extLst>
          </p:cNvPr>
          <p:cNvSpPr txBox="1"/>
          <p:nvPr/>
        </p:nvSpPr>
        <p:spPr>
          <a:xfrm>
            <a:off x="2951403" y="1151796"/>
            <a:ext cx="200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Age (a)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95F4F-D8C3-4586-A249-5F0B36157BE6}"/>
              </a:ext>
            </a:extLst>
          </p:cNvPr>
          <p:cNvCxnSpPr/>
          <p:nvPr/>
        </p:nvCxnSpPr>
        <p:spPr>
          <a:xfrm>
            <a:off x="3146142" y="1672074"/>
            <a:ext cx="0" cy="16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EC45D7-DCD1-4AB6-828A-24A1D0A68AA5}"/>
              </a:ext>
            </a:extLst>
          </p:cNvPr>
          <p:cNvCxnSpPr/>
          <p:nvPr/>
        </p:nvCxnSpPr>
        <p:spPr>
          <a:xfrm>
            <a:off x="4766731" y="1682805"/>
            <a:ext cx="0" cy="16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42A2B0-89BB-4048-8FFF-E1604E5FF394}"/>
              </a:ext>
            </a:extLst>
          </p:cNvPr>
          <p:cNvCxnSpPr>
            <a:cxnSpLocks/>
          </p:cNvCxnSpPr>
          <p:nvPr/>
        </p:nvCxnSpPr>
        <p:spPr>
          <a:xfrm>
            <a:off x="5484789" y="3517052"/>
            <a:ext cx="0" cy="28594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A4A9288-6A23-4DAD-ABD0-1B2B94F9E119}"/>
              </a:ext>
            </a:extLst>
          </p:cNvPr>
          <p:cNvSpPr txBox="1"/>
          <p:nvPr/>
        </p:nvSpPr>
        <p:spPr>
          <a:xfrm>
            <a:off x="7883241" y="172839"/>
            <a:ext cx="29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MHDD availability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E2EAFB-4EC3-4C52-B3D1-BB538EF8AF81}"/>
              </a:ext>
            </a:extLst>
          </p:cNvPr>
          <p:cNvCxnSpPr>
            <a:cxnSpLocks/>
          </p:cNvCxnSpPr>
          <p:nvPr/>
        </p:nvCxnSpPr>
        <p:spPr>
          <a:xfrm rot="16200000">
            <a:off x="8924877" y="2000150"/>
            <a:ext cx="2314" cy="13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7F2D425-6A77-4893-8137-8D450DB5DC3A}"/>
              </a:ext>
            </a:extLst>
          </p:cNvPr>
          <p:cNvCxnSpPr>
            <a:stCxn id="23" idx="1"/>
          </p:cNvCxnSpPr>
          <p:nvPr/>
        </p:nvCxnSpPr>
        <p:spPr>
          <a:xfrm rot="5400000">
            <a:off x="8330401" y="2296378"/>
            <a:ext cx="253964" cy="21616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B5EE90-FD46-47F9-B8EA-9E60DDF143D5}"/>
              </a:ext>
            </a:extLst>
          </p:cNvPr>
          <p:cNvCxnSpPr>
            <a:cxnSpLocks/>
          </p:cNvCxnSpPr>
          <p:nvPr/>
        </p:nvCxnSpPr>
        <p:spPr>
          <a:xfrm flipV="1">
            <a:off x="7355633" y="3497240"/>
            <a:ext cx="0" cy="32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262FD33-26A0-4F1B-8435-9A855B9807DF}"/>
              </a:ext>
            </a:extLst>
          </p:cNvPr>
          <p:cNvSpPr txBox="1"/>
          <p:nvPr/>
        </p:nvSpPr>
        <p:spPr>
          <a:xfrm>
            <a:off x="5544604" y="4328284"/>
            <a:ext cx="145502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Triangulation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E90D302-C630-4237-A4AE-96767AA16A10}"/>
              </a:ext>
            </a:extLst>
          </p:cNvPr>
          <p:cNvCxnSpPr>
            <a:cxnSpLocks/>
          </p:cNvCxnSpPr>
          <p:nvPr/>
        </p:nvCxnSpPr>
        <p:spPr>
          <a:xfrm>
            <a:off x="6363342" y="4159453"/>
            <a:ext cx="0" cy="171017"/>
          </a:xfrm>
          <a:prstGeom prst="straightConnector1">
            <a:avLst/>
          </a:prstGeom>
          <a:ln>
            <a:solidFill>
              <a:schemeClr val="dk1">
                <a:alpha val="9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87887B-EC36-448A-8FA4-BD5870528AF7}"/>
              </a:ext>
            </a:extLst>
          </p:cNvPr>
          <p:cNvCxnSpPr>
            <a:cxnSpLocks/>
          </p:cNvCxnSpPr>
          <p:nvPr/>
        </p:nvCxnSpPr>
        <p:spPr>
          <a:xfrm flipH="1" flipV="1">
            <a:off x="7012865" y="4539157"/>
            <a:ext cx="228219" cy="68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4965FAA-8A43-499C-B43E-BBAF0831F3A7}"/>
              </a:ext>
            </a:extLst>
          </p:cNvPr>
          <p:cNvCxnSpPr>
            <a:cxnSpLocks/>
          </p:cNvCxnSpPr>
          <p:nvPr/>
        </p:nvCxnSpPr>
        <p:spPr>
          <a:xfrm flipV="1">
            <a:off x="6360997" y="4697616"/>
            <a:ext cx="2345" cy="16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8D2432-9C09-44AA-9793-2E913C856A3A}"/>
              </a:ext>
            </a:extLst>
          </p:cNvPr>
          <p:cNvSpPr txBox="1"/>
          <p:nvPr/>
        </p:nvSpPr>
        <p:spPr>
          <a:xfrm>
            <a:off x="3059309" y="5852602"/>
            <a:ext cx="260914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Inferences made on energy and protein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60D9101-C568-4A12-BA73-CF703DDF8073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5229886" y="5562156"/>
            <a:ext cx="2270387" cy="304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165449-29F9-45C2-8E71-349E4318F180}"/>
              </a:ext>
            </a:extLst>
          </p:cNvPr>
          <p:cNvCxnSpPr>
            <a:cxnSpLocks/>
          </p:cNvCxnSpPr>
          <p:nvPr/>
        </p:nvCxnSpPr>
        <p:spPr>
          <a:xfrm>
            <a:off x="4003202" y="2494632"/>
            <a:ext cx="0" cy="36892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7D40388-82B7-4BBC-8CB0-37C9331AA3D8}"/>
              </a:ext>
            </a:extLst>
          </p:cNvPr>
          <p:cNvCxnSpPr>
            <a:cxnSpLocks/>
          </p:cNvCxnSpPr>
          <p:nvPr/>
        </p:nvCxnSpPr>
        <p:spPr>
          <a:xfrm>
            <a:off x="6960663" y="2218835"/>
            <a:ext cx="0" cy="36892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A9293E9-D7DB-4904-91D6-A7B7AF324DBB}"/>
              </a:ext>
            </a:extLst>
          </p:cNvPr>
          <p:cNvCxnSpPr>
            <a:cxnSpLocks/>
          </p:cNvCxnSpPr>
          <p:nvPr/>
        </p:nvCxnSpPr>
        <p:spPr>
          <a:xfrm rot="16200000">
            <a:off x="9104984" y="908417"/>
            <a:ext cx="2314" cy="13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EE822D-0D52-4E82-9D0E-733A72901D0A}"/>
              </a:ext>
            </a:extLst>
          </p:cNvPr>
          <p:cNvCxnSpPr/>
          <p:nvPr/>
        </p:nvCxnSpPr>
        <p:spPr>
          <a:xfrm flipV="1">
            <a:off x="9029458" y="976915"/>
            <a:ext cx="7028" cy="213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2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E0BBD-7894-4AD5-AFC6-14D376F997D4}"/>
              </a:ext>
            </a:extLst>
          </p:cNvPr>
          <p:cNvSpPr/>
          <p:nvPr/>
        </p:nvSpPr>
        <p:spPr>
          <a:xfrm>
            <a:off x="2466839" y="458399"/>
            <a:ext cx="6110491" cy="194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748E8-D5C7-4B16-845B-EC54A5BF0B99}"/>
              </a:ext>
            </a:extLst>
          </p:cNvPr>
          <p:cNvSpPr/>
          <p:nvPr/>
        </p:nvSpPr>
        <p:spPr>
          <a:xfrm>
            <a:off x="2870267" y="3570308"/>
            <a:ext cx="5166147" cy="16576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36026-CA32-4553-8281-12D405A38C75}"/>
              </a:ext>
            </a:extLst>
          </p:cNvPr>
          <p:cNvSpPr/>
          <p:nvPr/>
        </p:nvSpPr>
        <p:spPr>
          <a:xfrm>
            <a:off x="5635599" y="965302"/>
            <a:ext cx="2838936" cy="13507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Nutrient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Farm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Consumed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Nutritional composition of food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41053-2711-46AB-8D8A-4A92C0BA6D68}"/>
              </a:ext>
            </a:extLst>
          </p:cNvPr>
          <p:cNvSpPr/>
          <p:nvPr/>
        </p:nvSpPr>
        <p:spPr>
          <a:xfrm>
            <a:off x="2565271" y="986440"/>
            <a:ext cx="2798150" cy="133559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Nutrient requirements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Household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Nutrient requirements by age and gender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1CE456-FC1D-474A-B745-5D5ED80EDE4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563869" y="1722511"/>
            <a:ext cx="301004" cy="15000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A7EB35-7259-49D9-9C63-B23E7B7300D0}"/>
              </a:ext>
            </a:extLst>
          </p:cNvPr>
          <p:cNvCxnSpPr>
            <a:cxnSpLocks/>
          </p:cNvCxnSpPr>
          <p:nvPr/>
        </p:nvCxnSpPr>
        <p:spPr>
          <a:xfrm rot="5400000">
            <a:off x="6048895" y="1722509"/>
            <a:ext cx="301005" cy="1500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E726CB-BA3A-4F1C-B3C8-74D02992C927}"/>
              </a:ext>
            </a:extLst>
          </p:cNvPr>
          <p:cNvCxnSpPr>
            <a:cxnSpLocks/>
          </p:cNvCxnSpPr>
          <p:nvPr/>
        </p:nvCxnSpPr>
        <p:spPr>
          <a:xfrm>
            <a:off x="5505644" y="263710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21FB69-D818-4C49-8EE1-0A0C41ED4DD8}"/>
              </a:ext>
            </a:extLst>
          </p:cNvPr>
          <p:cNvSpPr/>
          <p:nvPr/>
        </p:nvSpPr>
        <p:spPr>
          <a:xfrm>
            <a:off x="3713873" y="3002738"/>
            <a:ext cx="3488785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Quantified household dietary gaps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C5465E-CBE8-4A82-83B2-92BFE128666E}"/>
              </a:ext>
            </a:extLst>
          </p:cNvPr>
          <p:cNvCxnSpPr>
            <a:cxnSpLocks/>
          </p:cNvCxnSpPr>
          <p:nvPr/>
        </p:nvCxnSpPr>
        <p:spPr>
          <a:xfrm>
            <a:off x="3964346" y="343286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C065B2-5296-438E-B5AD-FEBE5CFE7497}"/>
              </a:ext>
            </a:extLst>
          </p:cNvPr>
          <p:cNvCxnSpPr>
            <a:cxnSpLocks/>
          </p:cNvCxnSpPr>
          <p:nvPr/>
        </p:nvCxnSpPr>
        <p:spPr>
          <a:xfrm>
            <a:off x="6991627" y="3432865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39365-4DE1-46D5-996C-728A35F686D2}"/>
              </a:ext>
            </a:extLst>
          </p:cNvPr>
          <p:cNvSpPr/>
          <p:nvPr/>
        </p:nvSpPr>
        <p:spPr>
          <a:xfrm>
            <a:off x="3079800" y="3801875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Energy and protein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BD8AA-419D-4A2B-95EA-556D2F15793A}"/>
              </a:ext>
            </a:extLst>
          </p:cNvPr>
          <p:cNvSpPr/>
          <p:nvPr/>
        </p:nvSpPr>
        <p:spPr>
          <a:xfrm>
            <a:off x="5820656" y="3798524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Micronutrients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E15DC-0235-4333-8697-E0609F9010E6}"/>
              </a:ext>
            </a:extLst>
          </p:cNvPr>
          <p:cNvSpPr txBox="1"/>
          <p:nvPr/>
        </p:nvSpPr>
        <p:spPr>
          <a:xfrm>
            <a:off x="1417466" y="3831183"/>
            <a:ext cx="12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HFIAP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BF75B-46EF-4E65-A39E-C7FD5144032C}"/>
              </a:ext>
            </a:extLst>
          </p:cNvPr>
          <p:cNvSpPr/>
          <p:nvPr/>
        </p:nvSpPr>
        <p:spPr>
          <a:xfrm>
            <a:off x="1281978" y="4132174"/>
            <a:ext cx="1505173" cy="14708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Severe food insecurity of access – yes/no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90759-9A07-4C23-BD52-2B4008942F54}"/>
              </a:ext>
            </a:extLst>
          </p:cNvPr>
          <p:cNvSpPr txBox="1"/>
          <p:nvPr/>
        </p:nvSpPr>
        <p:spPr>
          <a:xfrm>
            <a:off x="8200966" y="3828837"/>
            <a:ext cx="15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Diet diversity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461CA6-D338-46C6-BE83-CF75E239CF6C}"/>
              </a:ext>
            </a:extLst>
          </p:cNvPr>
          <p:cNvSpPr/>
          <p:nvPr/>
        </p:nvSpPr>
        <p:spPr>
          <a:xfrm>
            <a:off x="8202327" y="4129828"/>
            <a:ext cx="1505173" cy="14753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Year round source of micronutrient available – yes/no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18A096-470B-4490-A8FC-79A7553F4021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7847425" y="4013503"/>
            <a:ext cx="353541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AB9FA-A37C-4353-97C6-D7C94AE46E5D}"/>
              </a:ext>
            </a:extLst>
          </p:cNvPr>
          <p:cNvSpPr/>
          <p:nvPr/>
        </p:nvSpPr>
        <p:spPr>
          <a:xfrm>
            <a:off x="4500673" y="4589218"/>
            <a:ext cx="2026769" cy="430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Logistic regressions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EA222-5121-437D-A658-87AD82FA79A8}"/>
              </a:ext>
            </a:extLst>
          </p:cNvPr>
          <p:cNvCxnSpPr>
            <a:cxnSpLocks/>
          </p:cNvCxnSpPr>
          <p:nvPr/>
        </p:nvCxnSpPr>
        <p:spPr>
          <a:xfrm>
            <a:off x="4820130" y="4228651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75AED-CD5A-4672-818C-9552093A683C}"/>
              </a:ext>
            </a:extLst>
          </p:cNvPr>
          <p:cNvCxnSpPr>
            <a:cxnSpLocks/>
          </p:cNvCxnSpPr>
          <p:nvPr/>
        </p:nvCxnSpPr>
        <p:spPr>
          <a:xfrm>
            <a:off x="6096000" y="4228651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F25F03-693D-46C0-A865-ABEBD4EEFD94}"/>
              </a:ext>
            </a:extLst>
          </p:cNvPr>
          <p:cNvSpPr txBox="1"/>
          <p:nvPr/>
        </p:nvSpPr>
        <p:spPr>
          <a:xfrm>
            <a:off x="5560463" y="5378139"/>
            <a:ext cx="2609139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Inferences made on micronutrient ‘sources’ for full sample (n = 6,353)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43124-94A7-4AEB-BCA8-99BB17280700}"/>
              </a:ext>
            </a:extLst>
          </p:cNvPr>
          <p:cNvSpPr txBox="1"/>
          <p:nvPr/>
        </p:nvSpPr>
        <p:spPr>
          <a:xfrm>
            <a:off x="2818751" y="5386536"/>
            <a:ext cx="260914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Inferences made on energy and protein for full sample (n = 6,353)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68F74-4D53-47E2-8AAB-5E03D542E68E}"/>
              </a:ext>
            </a:extLst>
          </p:cNvPr>
          <p:cNvCxnSpPr>
            <a:cxnSpLocks/>
          </p:cNvCxnSpPr>
          <p:nvPr/>
        </p:nvCxnSpPr>
        <p:spPr>
          <a:xfrm>
            <a:off x="4812697" y="5017313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C31DE1-D61A-4358-B9EE-4BAE8243EB54}"/>
              </a:ext>
            </a:extLst>
          </p:cNvPr>
          <p:cNvCxnSpPr>
            <a:cxnSpLocks/>
          </p:cNvCxnSpPr>
          <p:nvPr/>
        </p:nvCxnSpPr>
        <p:spPr>
          <a:xfrm>
            <a:off x="6301526" y="5017313"/>
            <a:ext cx="0" cy="3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5F48E-8CDE-482A-8D68-39DE08902A72}"/>
              </a:ext>
            </a:extLst>
          </p:cNvPr>
          <p:cNvCxnSpPr>
            <a:endCxn id="14" idx="1"/>
          </p:cNvCxnSpPr>
          <p:nvPr/>
        </p:nvCxnSpPr>
        <p:spPr>
          <a:xfrm>
            <a:off x="2565271" y="4013503"/>
            <a:ext cx="514529" cy="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A3FAEB8-0CE9-4C0A-B641-C548C7ACF87A}"/>
              </a:ext>
            </a:extLst>
          </p:cNvPr>
          <p:cNvSpPr/>
          <p:nvPr/>
        </p:nvSpPr>
        <p:spPr>
          <a:xfrm>
            <a:off x="7390704" y="2627532"/>
            <a:ext cx="2555114" cy="9298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11 micronutrients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100 g 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15% of adult male RNI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6133B7-8FF9-4C87-B820-1A66CE69B51E}"/>
              </a:ext>
            </a:extLst>
          </p:cNvPr>
          <p:cNvSpPr txBox="1"/>
          <p:nvPr/>
        </p:nvSpPr>
        <p:spPr>
          <a:xfrm>
            <a:off x="7498082" y="2324517"/>
            <a:ext cx="234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Micronutrient sources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4CFA50-34C2-45BF-8E82-4178F3B9A89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53551" y="3582533"/>
            <a:ext cx="1" cy="2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20B84F-FD0E-4FB0-A665-309A5BBE728C}"/>
              </a:ext>
            </a:extLst>
          </p:cNvPr>
          <p:cNvSpPr txBox="1"/>
          <p:nvPr/>
        </p:nvSpPr>
        <p:spPr>
          <a:xfrm>
            <a:off x="2386841" y="557003"/>
            <a:ext cx="632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Household food balance sheets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3F201-6E70-4757-8523-4463EF244C70}"/>
              </a:ext>
            </a:extLst>
          </p:cNvPr>
          <p:cNvSpPr txBox="1"/>
          <p:nvPr/>
        </p:nvSpPr>
        <p:spPr>
          <a:xfrm>
            <a:off x="4749524" y="3504390"/>
            <a:ext cx="14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Triangulation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A33F7E-AFBB-4D76-9D6E-340F87B9D337}"/>
              </a:ext>
            </a:extLst>
          </p:cNvPr>
          <p:cNvGrpSpPr/>
          <p:nvPr/>
        </p:nvGrpSpPr>
        <p:grpSpPr>
          <a:xfrm rot="16200000">
            <a:off x="8825522" y="4491327"/>
            <a:ext cx="2020488" cy="202902"/>
            <a:chOff x="3929586" y="5292808"/>
            <a:chExt cx="2403856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A3FCA7-D88B-4645-A38E-1AB686BDF522}"/>
                </a:ext>
              </a:extLst>
            </p:cNvPr>
            <p:cNvSpPr txBox="1"/>
            <p:nvPr/>
          </p:nvSpPr>
          <p:spPr>
            <a:xfrm>
              <a:off x="3929586" y="5292808"/>
              <a:ext cx="230400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9EBBBE-EB3A-4FDB-A76C-3A587EB90770}"/>
                </a:ext>
              </a:extLst>
            </p:cNvPr>
            <p:cNvSpPr txBox="1"/>
            <p:nvPr/>
          </p:nvSpPr>
          <p:spPr>
            <a:xfrm>
              <a:off x="4171081" y="5292808"/>
              <a:ext cx="230400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320C28-0A3B-43C6-BD02-10AEAF8F6A34}"/>
                </a:ext>
              </a:extLst>
            </p:cNvPr>
            <p:cNvSpPr txBox="1"/>
            <p:nvPr/>
          </p:nvSpPr>
          <p:spPr>
            <a:xfrm>
              <a:off x="4412576" y="5292808"/>
              <a:ext cx="230400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824D93-F116-4477-A24B-2E3550658A3E}"/>
                </a:ext>
              </a:extLst>
            </p:cNvPr>
            <p:cNvSpPr txBox="1"/>
            <p:nvPr/>
          </p:nvSpPr>
          <p:spPr>
            <a:xfrm>
              <a:off x="6103042" y="5292808"/>
              <a:ext cx="2304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2DE07B-8BA2-43A8-B6B1-6963F0304D84}"/>
                </a:ext>
              </a:extLst>
            </p:cNvPr>
            <p:cNvSpPr txBox="1"/>
            <p:nvPr/>
          </p:nvSpPr>
          <p:spPr>
            <a:xfrm>
              <a:off x="5861546" y="5292808"/>
              <a:ext cx="23040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CFE776-C882-493D-B293-9F285D436824}"/>
                </a:ext>
              </a:extLst>
            </p:cNvPr>
            <p:cNvSpPr txBox="1"/>
            <p:nvPr/>
          </p:nvSpPr>
          <p:spPr>
            <a:xfrm>
              <a:off x="5620051" y="5292808"/>
              <a:ext cx="230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7A5B27-DDA9-46D4-9E4C-767FD65C59AE}"/>
                </a:ext>
              </a:extLst>
            </p:cNvPr>
            <p:cNvSpPr txBox="1"/>
            <p:nvPr/>
          </p:nvSpPr>
          <p:spPr>
            <a:xfrm>
              <a:off x="5378556" y="5292808"/>
              <a:ext cx="2304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D16278-9A7B-4830-9A6B-EFA443045C3E}"/>
                </a:ext>
              </a:extLst>
            </p:cNvPr>
            <p:cNvSpPr txBox="1"/>
            <p:nvPr/>
          </p:nvSpPr>
          <p:spPr>
            <a:xfrm>
              <a:off x="5137061" y="5292808"/>
              <a:ext cx="230400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52F17F-DC14-452F-B9FF-962B7AED8A02}"/>
                </a:ext>
              </a:extLst>
            </p:cNvPr>
            <p:cNvSpPr txBox="1"/>
            <p:nvPr/>
          </p:nvSpPr>
          <p:spPr>
            <a:xfrm>
              <a:off x="4895566" y="5292808"/>
              <a:ext cx="2304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9C101D-65E2-44A2-AF31-B03DCFB359B1}"/>
                </a:ext>
              </a:extLst>
            </p:cNvPr>
            <p:cNvSpPr txBox="1"/>
            <p:nvPr/>
          </p:nvSpPr>
          <p:spPr>
            <a:xfrm>
              <a:off x="4654071" y="5292808"/>
              <a:ext cx="230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74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263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Fraval</dc:creator>
  <cp:lastModifiedBy>Simon Fraval</cp:lastModifiedBy>
  <cp:revision>84</cp:revision>
  <dcterms:created xsi:type="dcterms:W3CDTF">2018-05-13T09:03:16Z</dcterms:created>
  <dcterms:modified xsi:type="dcterms:W3CDTF">2019-02-15T10:16:29Z</dcterms:modified>
</cp:coreProperties>
</file>