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08" autoAdjust="0"/>
    <p:restoredTop sz="94650" autoAdjust="0"/>
  </p:normalViewPr>
  <p:slideViewPr>
    <p:cSldViewPr>
      <p:cViewPr>
        <p:scale>
          <a:sx n="20" d="100"/>
          <a:sy n="20" d="100"/>
        </p:scale>
        <p:origin x="1848" y="744"/>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29A3-0F51-0747-BD26-4A7BAB1B4447}"/>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728C9BBF-15E3-A845-88C2-3AE020817B19}"/>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26790FC7-97E3-EA4D-AA1A-847DD975E581}"/>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5" name="Footer Placeholder 4">
            <a:extLst>
              <a:ext uri="{FF2B5EF4-FFF2-40B4-BE49-F238E27FC236}">
                <a16:creationId xmlns:a16="http://schemas.microsoft.com/office/drawing/2014/main" id="{266E06EC-5987-2F44-9CC9-EAB8E7BB2B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37896A-1254-8540-A8F8-F4F825EE7F4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4847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EDFB-CF21-E245-8C10-200062C7D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9FA82-75EB-C242-9F17-8E4D3BA160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473D6-28EE-6F4A-A805-C0FA48849CEA}"/>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5" name="Footer Placeholder 4">
            <a:extLst>
              <a:ext uri="{FF2B5EF4-FFF2-40B4-BE49-F238E27FC236}">
                <a16:creationId xmlns:a16="http://schemas.microsoft.com/office/drawing/2014/main" id="{637B8964-C98B-5040-B8DF-B8D9621A6B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8E7892-E301-7649-8643-6DCD41AEAA6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4150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F0518B-C7BA-A845-A08E-FD50A565DD24}"/>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4F1A00-B384-F842-9144-79C2087BA40B}"/>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D84CA-FE73-4049-B8B4-2B0CBF696D35}"/>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5" name="Footer Placeholder 4">
            <a:extLst>
              <a:ext uri="{FF2B5EF4-FFF2-40B4-BE49-F238E27FC236}">
                <a16:creationId xmlns:a16="http://schemas.microsoft.com/office/drawing/2014/main" id="{110473C3-9E47-F840-8715-1C37C9A159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5DF31D-107C-F34D-97F1-2A9A07B455A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0434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10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277F-B0B6-E44D-9581-BA0988638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0BD71B-0B81-AD49-92AD-CFA499DB5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D56E7-0529-1643-985B-44A363457BBD}"/>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5" name="Footer Placeholder 4">
            <a:extLst>
              <a:ext uri="{FF2B5EF4-FFF2-40B4-BE49-F238E27FC236}">
                <a16:creationId xmlns:a16="http://schemas.microsoft.com/office/drawing/2014/main" id="{D4D64537-1072-694F-9062-DD0284A3C4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C025A2-E02B-E547-A672-EA806085C222}"/>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9583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B75C-9C52-684A-9DAE-58EDD9EBB89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241A66D8-DD5C-2344-BA78-765F9E1198F2}"/>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0DC08-7E84-8B4B-8F2D-9AE68A2AD2C5}"/>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5" name="Footer Placeholder 4">
            <a:extLst>
              <a:ext uri="{FF2B5EF4-FFF2-40B4-BE49-F238E27FC236}">
                <a16:creationId xmlns:a16="http://schemas.microsoft.com/office/drawing/2014/main" id="{A8884F6E-A640-AE45-ABFB-3061DED971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4FD810-EB3C-0F47-B8C3-9AE9F70EF2C2}"/>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3205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75ED-A952-E242-A3C4-3020F7B842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3AEE2-0BCD-0144-95B0-35BA36A2BA5C}"/>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B967D4-2399-E64C-BD91-FBDF0A774C47}"/>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5ADD5A-FBDE-6B4D-99A0-4698703A875E}"/>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6" name="Footer Placeholder 5">
            <a:extLst>
              <a:ext uri="{FF2B5EF4-FFF2-40B4-BE49-F238E27FC236}">
                <a16:creationId xmlns:a16="http://schemas.microsoft.com/office/drawing/2014/main" id="{E2F9CF0F-A9EE-4147-B776-8E9816428C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920B39-5DF9-8644-9868-BB11A4152BC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4721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36BF-E757-7D41-A6FE-14048963602D}"/>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AA1E9B-C390-B949-BA0E-58D4EB8D4B86}"/>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318B4DE1-CC2C-624D-AAD5-7C81A0D63C58}"/>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85AD9-DA55-E54F-837E-517188E3BBF4}"/>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2190364D-9690-AE4B-8259-C82FAEEB1A34}"/>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3153C-14BA-9F48-B9C2-6F530FEA6312}"/>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8" name="Footer Placeholder 7">
            <a:extLst>
              <a:ext uri="{FF2B5EF4-FFF2-40B4-BE49-F238E27FC236}">
                <a16:creationId xmlns:a16="http://schemas.microsoft.com/office/drawing/2014/main" id="{9726C9ED-2A4A-894D-84AE-BFF4B0DD539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5DBB9E5-6D7F-7946-8BEB-DF16FB79B28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2937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FA6D-6028-1C48-AA6E-B5582A6E4A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D25088-D3CF-B24C-8FB3-6BF5BB93C02C}"/>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4" name="Footer Placeholder 3">
            <a:extLst>
              <a:ext uri="{FF2B5EF4-FFF2-40B4-BE49-F238E27FC236}">
                <a16:creationId xmlns:a16="http://schemas.microsoft.com/office/drawing/2014/main" id="{1165FF8A-F5F4-E145-8035-F0B2AC0C68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12346D-6D9F-5E48-AE1B-2EA2E9636E6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3468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627F3-8A1B-FE4C-9027-4A42478C3893}"/>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3" name="Footer Placeholder 2">
            <a:extLst>
              <a:ext uri="{FF2B5EF4-FFF2-40B4-BE49-F238E27FC236}">
                <a16:creationId xmlns:a16="http://schemas.microsoft.com/office/drawing/2014/main" id="{B999FA1C-B675-554B-8353-62031F99C97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AC83BD-F44C-8048-951A-0E88F865E2F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111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7F3D-DA22-CE4E-9AB0-35F809B17EAD}"/>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48CFD57C-0398-044A-AF20-1E833425A6A7}"/>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35CA14-3643-1946-B624-A4830BE4F470}"/>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254F9F74-BC2E-F145-8419-0C94F57F9956}"/>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6" name="Footer Placeholder 5">
            <a:extLst>
              <a:ext uri="{FF2B5EF4-FFF2-40B4-BE49-F238E27FC236}">
                <a16:creationId xmlns:a16="http://schemas.microsoft.com/office/drawing/2014/main" id="{9C93AE64-16F7-E841-9F0E-4E51A92CFC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E61345-53BE-BD4D-BF57-E528856205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946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B651-94C9-B840-8B55-0DCE151768A4}"/>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B024B2FF-7A97-BD4D-9910-DB1C1BED6415}"/>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F4BE118B-71D1-5B40-A0B8-50A822ACC799}"/>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F2AAC7BC-88F4-404E-BA5C-4387A70A945D}"/>
              </a:ext>
            </a:extLst>
          </p:cNvPr>
          <p:cNvSpPr>
            <a:spLocks noGrp="1"/>
          </p:cNvSpPr>
          <p:nvPr>
            <p:ph type="dt" sz="half" idx="10"/>
          </p:nvPr>
        </p:nvSpPr>
        <p:spPr/>
        <p:txBody>
          <a:bodyPr/>
          <a:lstStyle/>
          <a:p>
            <a:fld id="{985D6BDF-9D0E-4E2B-85B8-D8F4790360C9}" type="datetimeFigureOut">
              <a:rPr lang="en-US" smtClean="0"/>
              <a:t>3/22/22</a:t>
            </a:fld>
            <a:endParaRPr lang="en-US" dirty="0"/>
          </a:p>
        </p:txBody>
      </p:sp>
      <p:sp>
        <p:nvSpPr>
          <p:cNvPr id="6" name="Footer Placeholder 5">
            <a:extLst>
              <a:ext uri="{FF2B5EF4-FFF2-40B4-BE49-F238E27FC236}">
                <a16:creationId xmlns:a16="http://schemas.microsoft.com/office/drawing/2014/main" id="{8E98B816-DEF2-D345-B186-9DB46E789C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0397CC-5D95-0C45-8D76-5917B7106F11}"/>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874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3A51CD-F6E3-F341-B83B-93CEF3FDADA7}"/>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55D62C-B6B3-8143-BF4B-0697B0CC6948}"/>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58746-90DD-8E44-AE73-0F0FCA0377EC}"/>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3/22/22</a:t>
            </a:fld>
            <a:endParaRPr lang="en-US" dirty="0"/>
          </a:p>
        </p:txBody>
      </p:sp>
      <p:sp>
        <p:nvSpPr>
          <p:cNvPr id="5" name="Footer Placeholder 4">
            <a:extLst>
              <a:ext uri="{FF2B5EF4-FFF2-40B4-BE49-F238E27FC236}">
                <a16:creationId xmlns:a16="http://schemas.microsoft.com/office/drawing/2014/main" id="{E2E872EB-9F95-E444-960C-4E563D88AC09}"/>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4C1723D-A44F-FA43-87C7-2CFC64557F1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9F20F583-34E8-ED4E-9BF8-EF7DB9ACAE25}"/>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D5FBB14A-AF2C-7840-9F2C-A8B2B6229E93}"/>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E2FB5CEA-B269-4B42-AA45-6EF0C2861202}"/>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BF604382-504E-6044-BD47-1A04B9C429E7}"/>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1C66E2AE-21A4-A145-BD75-16210264D11F}"/>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7C7BD04B-3E8D-694C-900A-DDB70B814C5E}"/>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278F4203-D615-4847-9AE6-73EE4533BE12}"/>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10EA8F0A-82B6-914B-B89A-D71BDCEFBC14}"/>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00126E5E-E23C-5040-914E-BE371087B2C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38531799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6DCEB04-761E-B049-ACE4-6ADB18E33487}"/>
              </a:ext>
            </a:extLst>
          </p:cNvPr>
          <p:cNvSpPr/>
          <p:nvPr/>
        </p:nvSpPr>
        <p:spPr>
          <a:xfrm>
            <a:off x="0" y="28041600"/>
            <a:ext cx="43891200" cy="487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22"/>
          <p:cNvSpPr txBox="1">
            <a:spLocks noChangeArrowheads="1"/>
          </p:cNvSpPr>
          <p:nvPr/>
        </p:nvSpPr>
        <p:spPr bwMode="auto">
          <a:xfrm>
            <a:off x="8229600" y="34177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Design of Optical Ice Detector for Winter Road Safety</a:t>
            </a:r>
          </a:p>
        </p:txBody>
      </p:sp>
      <p:sp>
        <p:nvSpPr>
          <p:cNvPr id="5" name="Text Box 123"/>
          <p:cNvSpPr txBox="1">
            <a:spLocks noChangeArrowheads="1"/>
          </p:cNvSpPr>
          <p:nvPr/>
        </p:nvSpPr>
        <p:spPr bwMode="auto">
          <a:xfrm>
            <a:off x="8229600" y="1733282"/>
            <a:ext cx="27432000" cy="2223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rPr>
              <a:t>James </a:t>
            </a:r>
            <a:r>
              <a:rPr lang="en-US" sz="4000" dirty="0" err="1">
                <a:solidFill>
                  <a:schemeClr val="bg1"/>
                </a:solidFill>
              </a:rPr>
              <a:t>Oddo</a:t>
            </a:r>
            <a:r>
              <a:rPr lang="en-US" sz="4000" dirty="0">
                <a:solidFill>
                  <a:schemeClr val="bg1"/>
                </a:solidFill>
              </a:rPr>
              <a:t>, Tyler Andrade, Jacob Rainey, Seth </a:t>
            </a:r>
            <a:r>
              <a:rPr lang="en-US" sz="4000" dirty="0" err="1">
                <a:solidFill>
                  <a:schemeClr val="bg1"/>
                </a:solidFill>
              </a:rPr>
              <a:t>Frohnheiser</a:t>
            </a:r>
            <a:r>
              <a:rPr lang="en-US" sz="4000" dirty="0">
                <a:solidFill>
                  <a:schemeClr val="bg1"/>
                </a:solidFill>
              </a:rPr>
              <a:t>, and Andy Paul</a:t>
            </a:r>
          </a:p>
          <a:p>
            <a:pPr algn="ctr" eaLnBrk="1" hangingPunct="1"/>
            <a:r>
              <a:rPr lang="en-US" sz="4000" dirty="0">
                <a:solidFill>
                  <a:schemeClr val="bg1"/>
                </a:solidFill>
              </a:rPr>
              <a:t>Mentor: Dr. Allison </a:t>
            </a:r>
            <a:r>
              <a:rPr lang="en-US" sz="4000" dirty="0" err="1">
                <a:solidFill>
                  <a:schemeClr val="bg1"/>
                </a:solidFill>
              </a:rPr>
              <a:t>Marn</a:t>
            </a:r>
            <a:endParaRPr lang="en-US" sz="4000" dirty="0">
              <a:solidFill>
                <a:schemeClr val="bg1"/>
              </a:solidFill>
            </a:endParaRPr>
          </a:p>
          <a:p>
            <a:pPr algn="ctr" eaLnBrk="1" hangingPunct="1"/>
            <a:r>
              <a:rPr lang="en-US" sz="4000" dirty="0">
                <a:solidFill>
                  <a:schemeClr val="bg1"/>
                </a:solidFill>
                <a:latin typeface="+mn-lt"/>
              </a:rPr>
              <a:t>Roger Williams University</a:t>
            </a:r>
          </a:p>
        </p:txBody>
      </p:sp>
      <p:sp>
        <p:nvSpPr>
          <p:cNvPr id="10" name="Text Box 189"/>
          <p:cNvSpPr txBox="1">
            <a:spLocks noChangeArrowheads="1"/>
          </p:cNvSpPr>
          <p:nvPr/>
        </p:nvSpPr>
        <p:spPr bwMode="auto">
          <a:xfrm>
            <a:off x="1463040" y="5151120"/>
            <a:ext cx="11534606" cy="997191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000" dirty="0">
                <a:latin typeface="+mn-lt"/>
              </a:rPr>
              <a:t>Wet and icy road conditions pose a greater risk for accidents, especially on bridges, which tend to ice before roads.  Modern automobiles may be equipped with temperature sensors that warn drivers of the potential for icy conditions when freezing temperatures are detected, but they do not provide a definitive characteristic of the road conditions.  Alerting drivers about the actual upcoming road conditions may decrease the number of accidents that occur and allow local department of transportation officials to make informed decisions about managing hazardous roads. This project aims to develop an optical-based sensor that can reliably detect the presence of water or ice on road surfaces.  Numerical simulations indicate that the polarization characteristics of light reflected off icy and wet road surfaces differ enough from each other that such a sensor is technically feasible.  A test fixture has been 3D printed, outfitted with a microcontroller, infrared LED, photodetectors, and optical lenses and polarization filters to obtain experimental values for the intensity of reflected polarized light off different surfaces. Following testing, the final device design will be completed utilizing the experimental values to differentiate between road conditions. Further goals include potential collaboration with RIDOT in utilizing the system on the Mt. Hope bridge to increase safety for Roger Williams University students, faculty, and visitors. </a:t>
            </a:r>
          </a:p>
        </p:txBody>
      </p:sp>
      <p:sp>
        <p:nvSpPr>
          <p:cNvPr id="32" name="Rectangle 31"/>
          <p:cNvSpPr/>
          <p:nvPr/>
        </p:nvSpPr>
        <p:spPr>
          <a:xfrm>
            <a:off x="1463040" y="4419600"/>
            <a:ext cx="11534606" cy="7299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3546282" y="25263455"/>
            <a:ext cx="16840200" cy="720192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p:sp>
        <p:nvSpPr>
          <p:cNvPr id="33" name="Rectangle 32"/>
          <p:cNvSpPr/>
          <p:nvPr/>
        </p:nvSpPr>
        <p:spPr>
          <a:xfrm>
            <a:off x="1463040" y="15248844"/>
            <a:ext cx="11534606"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Background</a:t>
            </a:r>
          </a:p>
        </p:txBody>
      </p:sp>
      <p:sp>
        <p:nvSpPr>
          <p:cNvPr id="13" name="Text Box 192"/>
          <p:cNvSpPr txBox="1">
            <a:spLocks noChangeArrowheads="1"/>
          </p:cNvSpPr>
          <p:nvPr/>
        </p:nvSpPr>
        <p:spPr bwMode="auto">
          <a:xfrm>
            <a:off x="13546282" y="5164102"/>
            <a:ext cx="16840200" cy="19235989"/>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b="1" dirty="0">
                <a:latin typeface="Calibri" pitchFamily="34" charset="0"/>
              </a:rPr>
              <a:t>Numerical Simulations</a:t>
            </a:r>
          </a:p>
          <a:p>
            <a:pPr eaLnBrk="1" hangingPunct="1"/>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1000" dirty="0">
              <a:latin typeface="Calibri" pitchFamily="34" charset="0"/>
            </a:endParaRPr>
          </a:p>
          <a:p>
            <a:pPr eaLnBrk="1" hangingPunct="1"/>
            <a:endParaRPr lang="en-US" sz="1000" dirty="0">
              <a:latin typeface="Calibri" pitchFamily="34" charset="0"/>
            </a:endParaRPr>
          </a:p>
          <a:p>
            <a:pPr eaLnBrk="1" hangingPunct="1"/>
            <a:endParaRPr lang="en-US" sz="1000" dirty="0">
              <a:latin typeface="Calibri" pitchFamily="34" charset="0"/>
            </a:endParaRPr>
          </a:p>
          <a:p>
            <a:pPr eaLnBrk="1" hangingPunct="1"/>
            <a:r>
              <a:rPr lang="en-US" sz="3600" b="1" dirty="0">
                <a:latin typeface="Calibri" pitchFamily="34" charset="0"/>
              </a:rPr>
              <a:t>Optical Design </a:t>
            </a: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marL="457200" indent="-457200" eaLnBrk="1" hangingPunct="1">
              <a:buFont typeface="Arial" panose="020B0604020202020204" pitchFamily="34" charset="0"/>
              <a:buChar char="•"/>
            </a:pPr>
            <a:endParaRPr lang="en-US" sz="3000" dirty="0">
              <a:latin typeface="Calibri" pitchFamily="34" charset="0"/>
            </a:endParaRPr>
          </a:p>
          <a:p>
            <a:pPr algn="ctr" eaLnBrk="1" hangingPunct="1"/>
            <a:endParaRPr lang="en-US" sz="3000" dirty="0">
              <a:latin typeface="Calibri" pitchFamily="34" charset="0"/>
            </a:endParaRPr>
          </a:p>
          <a:p>
            <a:pPr algn="ctr" eaLnBrk="1" hangingPunct="1"/>
            <a:endParaRPr lang="en-US" sz="1400" dirty="0"/>
          </a:p>
          <a:p>
            <a:pPr algn="ctr" eaLnBrk="1" hangingPunct="1"/>
            <a:r>
              <a:rPr lang="en-US" sz="2800" dirty="0"/>
              <a:t>Ray tracing diagram showing optical path of light propagation through device design. </a:t>
            </a:r>
            <a:endParaRPr lang="en-US" sz="1000" dirty="0"/>
          </a:p>
          <a:p>
            <a:pPr algn="ctr" eaLnBrk="1" hangingPunct="1"/>
            <a:endParaRPr lang="en-US" sz="800" dirty="0">
              <a:latin typeface="Calibri" pitchFamily="34" charset="0"/>
            </a:endParaRPr>
          </a:p>
          <a:p>
            <a:pPr eaLnBrk="1" hangingPunct="1"/>
            <a:r>
              <a:rPr lang="en-US" sz="3600" b="1" dirty="0">
                <a:latin typeface="Calibri" pitchFamily="34" charset="0"/>
              </a:rPr>
              <a:t>Test Fixture</a:t>
            </a:r>
          </a:p>
          <a:p>
            <a:pPr marL="571500" indent="-571500" eaLnBrk="1" hangingPunct="1">
              <a:buFont typeface="Arial" panose="020B0604020202020204" pitchFamily="34" charset="0"/>
              <a:buChar char="•"/>
            </a:pPr>
            <a:r>
              <a:rPr lang="en-US" sz="3000" dirty="0">
                <a:latin typeface="Calibri" pitchFamily="34" charset="0"/>
              </a:rPr>
              <a:t>Testing conducted on various wet, icy, and dry road samples to verify numerical simulations.</a:t>
            </a:r>
          </a:p>
          <a:p>
            <a:pPr marL="571500" indent="-571500" eaLnBrk="1" hangingPunct="1">
              <a:buFont typeface="Arial" panose="020B0604020202020204" pitchFamily="34" charset="0"/>
              <a:buChar char="•"/>
            </a:pPr>
            <a:endParaRPr lang="en-US" sz="3600" b="1" dirty="0">
              <a:latin typeface="Calibri" pitchFamily="34" charset="0"/>
            </a:endParaRPr>
          </a:p>
          <a:p>
            <a:pPr marL="571500" indent="-571500" eaLnBrk="1" hangingPunct="1">
              <a:buFont typeface="Arial" panose="020B0604020202020204" pitchFamily="34" charset="0"/>
              <a:buChar char="•"/>
            </a:pPr>
            <a:endParaRPr lang="en-US" sz="3600" b="1" dirty="0">
              <a:latin typeface="Calibri" pitchFamily="34" charset="0"/>
            </a:endParaRPr>
          </a:p>
          <a:p>
            <a:pPr marL="571500" indent="-571500" eaLnBrk="1" hangingPunct="1">
              <a:buFont typeface="Arial" panose="020B0604020202020204" pitchFamily="34" charset="0"/>
              <a:buChar char="•"/>
            </a:pPr>
            <a:endParaRPr lang="en-US" sz="3600" b="1" dirty="0">
              <a:latin typeface="Calibri" pitchFamily="34" charset="0"/>
            </a:endParaRPr>
          </a:p>
          <a:p>
            <a:pPr marL="571500" indent="-571500" eaLnBrk="1" hangingPunct="1">
              <a:buFont typeface="Arial" panose="020B0604020202020204" pitchFamily="34" charset="0"/>
              <a:buChar char="•"/>
            </a:pPr>
            <a:endParaRPr lang="en-US" sz="3600" b="1" dirty="0">
              <a:latin typeface="Calibri" pitchFamily="34" charset="0"/>
            </a:endParaRPr>
          </a:p>
          <a:p>
            <a:pPr marL="571500" indent="-571500" eaLnBrk="1" hangingPunct="1">
              <a:buFont typeface="Arial" panose="020B0604020202020204" pitchFamily="34" charset="0"/>
              <a:buChar char="•"/>
            </a:pPr>
            <a:endParaRPr lang="en-US" sz="3600" b="1" dirty="0">
              <a:latin typeface="Calibri" pitchFamily="34" charset="0"/>
            </a:endParaRPr>
          </a:p>
          <a:p>
            <a:pPr marL="571500" indent="-571500" eaLnBrk="1" hangingPunct="1">
              <a:buFont typeface="Arial" panose="020B0604020202020204" pitchFamily="34" charset="0"/>
              <a:buChar char="•"/>
            </a:pPr>
            <a:endParaRPr lang="en-US" sz="3600" b="1" dirty="0">
              <a:latin typeface="Calibri" pitchFamily="34" charset="0"/>
            </a:endParaRPr>
          </a:p>
          <a:p>
            <a:pPr eaLnBrk="1" hangingPunct="1"/>
            <a:endParaRPr lang="en-US" sz="3600" b="1" dirty="0">
              <a:latin typeface="Calibri" pitchFamily="34" charset="0"/>
            </a:endParaRPr>
          </a:p>
          <a:p>
            <a:pPr eaLnBrk="1" hangingPunct="1"/>
            <a:endParaRPr lang="en-US" sz="3600" b="1" dirty="0">
              <a:latin typeface="Calibri" pitchFamily="34" charset="0"/>
            </a:endParaRPr>
          </a:p>
          <a:p>
            <a:pPr eaLnBrk="1" hangingPunct="1"/>
            <a:endParaRPr lang="en-US" sz="900" b="1" dirty="0">
              <a:latin typeface="Calibri" pitchFamily="34" charset="0"/>
            </a:endParaRPr>
          </a:p>
          <a:p>
            <a:pPr eaLnBrk="1" hangingPunct="1"/>
            <a:endParaRPr lang="en-US" sz="900" b="1" dirty="0">
              <a:latin typeface="Calibri" pitchFamily="34" charset="0"/>
            </a:endParaRPr>
          </a:p>
          <a:p>
            <a:pPr eaLnBrk="1" hangingPunct="1"/>
            <a:endParaRPr lang="en-US" sz="900" b="1" dirty="0">
              <a:latin typeface="Calibri" pitchFamily="34" charset="0"/>
            </a:endParaRPr>
          </a:p>
          <a:p>
            <a:pPr eaLnBrk="1" hangingPunct="1"/>
            <a:endParaRPr lang="en-US" sz="900" b="1" dirty="0">
              <a:latin typeface="Calibri" pitchFamily="34" charset="0"/>
            </a:endParaRPr>
          </a:p>
          <a:p>
            <a:pPr eaLnBrk="1" hangingPunct="1"/>
            <a:endParaRPr lang="en-US" sz="900" b="1" dirty="0">
              <a:latin typeface="Calibri" pitchFamily="34" charset="0"/>
            </a:endParaRPr>
          </a:p>
          <a:p>
            <a:pPr eaLnBrk="1" hangingPunct="1"/>
            <a:endParaRPr lang="en-US" sz="900" b="1" dirty="0">
              <a:latin typeface="Calibri" pitchFamily="34" charset="0"/>
            </a:endParaRPr>
          </a:p>
          <a:p>
            <a:pPr eaLnBrk="1" hangingPunct="1"/>
            <a:endParaRPr lang="en-US" sz="900" b="1" dirty="0">
              <a:latin typeface="Calibri" pitchFamily="34" charset="0"/>
            </a:endParaRPr>
          </a:p>
          <a:p>
            <a:pPr eaLnBrk="1" hangingPunct="1"/>
            <a:endParaRPr lang="en-US" sz="900" b="1" dirty="0">
              <a:latin typeface="Calibri" pitchFamily="34" charset="0"/>
            </a:endParaRPr>
          </a:p>
          <a:p>
            <a:pPr eaLnBrk="1" hangingPunct="1"/>
            <a:endParaRPr lang="en-US" sz="800" b="1" dirty="0">
              <a:latin typeface="Calibri" pitchFamily="34" charset="0"/>
            </a:endParaRPr>
          </a:p>
          <a:p>
            <a:pPr eaLnBrk="1" hangingPunct="1"/>
            <a:endParaRPr lang="en-US" sz="800" b="1" dirty="0">
              <a:latin typeface="Calibri" pitchFamily="34" charset="0"/>
            </a:endParaRPr>
          </a:p>
          <a:p>
            <a:pPr eaLnBrk="1" hangingPunct="1"/>
            <a:endParaRPr lang="en-US" sz="800" b="1" dirty="0">
              <a:latin typeface="Calibri" pitchFamily="34" charset="0"/>
            </a:endParaRPr>
          </a:p>
        </p:txBody>
      </p:sp>
      <p:sp>
        <p:nvSpPr>
          <p:cNvPr id="34" name="Rectangle 33"/>
          <p:cNvSpPr/>
          <p:nvPr/>
        </p:nvSpPr>
        <p:spPr>
          <a:xfrm>
            <a:off x="13546282" y="4414038"/>
            <a:ext cx="1684020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Proof of Concept </a:t>
            </a:r>
          </a:p>
        </p:txBody>
      </p:sp>
      <p:grpSp>
        <p:nvGrpSpPr>
          <p:cNvPr id="3" name="Group 2">
            <a:extLst>
              <a:ext uri="{FF2B5EF4-FFF2-40B4-BE49-F238E27FC236}">
                <a16:creationId xmlns:a16="http://schemas.microsoft.com/office/drawing/2014/main" id="{84C6DFB6-FA02-407B-B04F-034E2E7A3D84}"/>
              </a:ext>
            </a:extLst>
          </p:cNvPr>
          <p:cNvGrpSpPr/>
          <p:nvPr/>
        </p:nvGrpSpPr>
        <p:grpSpPr>
          <a:xfrm>
            <a:off x="30893554" y="4425993"/>
            <a:ext cx="11534606" cy="12842481"/>
            <a:chOff x="29308077" y="12085320"/>
            <a:chExt cx="13120083" cy="12842481"/>
          </a:xfrm>
        </p:grpSpPr>
        <p:sp>
          <p:nvSpPr>
            <p:cNvPr id="12" name="Text Box 191"/>
            <p:cNvSpPr txBox="1">
              <a:spLocks noChangeArrowheads="1"/>
            </p:cNvSpPr>
            <p:nvPr/>
          </p:nvSpPr>
          <p:spPr bwMode="auto">
            <a:xfrm>
              <a:off x="29308077" y="12816840"/>
              <a:ext cx="13120082" cy="12110961"/>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panose="020B0604020202020204" pitchFamily="34" charset="0"/>
                <a:buChar char="•"/>
              </a:pPr>
              <a:r>
                <a:rPr lang="en-US" sz="3000" dirty="0">
                  <a:latin typeface="+mn-lt"/>
                </a:rPr>
                <a:t>Using the results from proof of concept, final prototype designing is underway.</a:t>
              </a:r>
            </a:p>
            <a:p>
              <a:pPr marL="457200" indent="-457200">
                <a:buFont typeface="Arial" panose="020B0604020202020204" pitchFamily="34" charset="0"/>
                <a:buChar char="•"/>
              </a:pPr>
              <a:r>
                <a:rPr lang="en-US" sz="3000" dirty="0">
                  <a:latin typeface="+mn-lt"/>
                </a:rPr>
                <a:t>Small, compact housing</a:t>
              </a:r>
            </a:p>
            <a:p>
              <a:pPr marL="1200150" lvl="1" indent="-457200">
                <a:buFont typeface="Arial" panose="020B0604020202020204" pitchFamily="34" charset="0"/>
                <a:buChar char="•"/>
              </a:pPr>
              <a:r>
                <a:rPr lang="en-US" sz="3000" dirty="0">
                  <a:latin typeface="+mn-lt"/>
                </a:rPr>
                <a:t>Minimally obstructive</a:t>
              </a:r>
            </a:p>
            <a:p>
              <a:pPr marL="1200150" lvl="1" indent="-457200">
                <a:buFont typeface="Arial" panose="020B0604020202020204" pitchFamily="34" charset="0"/>
                <a:buChar char="•"/>
              </a:pPr>
              <a:r>
                <a:rPr lang="en-US" sz="3000" dirty="0">
                  <a:latin typeface="+mn-lt"/>
                </a:rPr>
                <a:t>Minimized debris entry </a:t>
              </a:r>
            </a:p>
            <a:p>
              <a:pPr marL="1200150" lvl="1" indent="-457200">
                <a:buFont typeface="Arial" panose="020B0604020202020204" pitchFamily="34" charset="0"/>
                <a:buChar char="•"/>
              </a:pPr>
              <a:r>
                <a:rPr lang="en-US" sz="3000" dirty="0">
                  <a:latin typeface="+mn-lt"/>
                </a:rPr>
                <a:t>Reduced power consumption needed for LED </a:t>
              </a: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pPr marL="1200150" lvl="1" indent="-457200">
                <a:buFont typeface="Arial" panose="020B0604020202020204" pitchFamily="34" charset="0"/>
                <a:buChar char="•"/>
              </a:pPr>
              <a:endParaRPr lang="en-US" sz="3000" dirty="0">
                <a:latin typeface="+mn-lt"/>
              </a:endParaRPr>
            </a:p>
            <a:p>
              <a:endParaRPr lang="en-US" sz="800" b="1" dirty="0">
                <a:latin typeface="+mn-lt"/>
              </a:endParaRPr>
            </a:p>
            <a:p>
              <a:endParaRPr lang="en-US" sz="800" b="1" dirty="0">
                <a:latin typeface="+mn-lt"/>
              </a:endParaRPr>
            </a:p>
            <a:p>
              <a:endParaRPr lang="en-US" sz="800" b="1" dirty="0">
                <a:latin typeface="+mn-lt"/>
              </a:endParaRPr>
            </a:p>
            <a:p>
              <a:endParaRPr lang="en-US" sz="500" b="1" dirty="0">
                <a:latin typeface="+mn-lt"/>
              </a:endParaRPr>
            </a:p>
            <a:p>
              <a:endParaRPr lang="en-US" sz="500" b="1" dirty="0">
                <a:latin typeface="+mn-lt"/>
              </a:endParaRPr>
            </a:p>
            <a:p>
              <a:endParaRPr lang="en-US" sz="500" b="1" dirty="0">
                <a:latin typeface="+mn-lt"/>
              </a:endParaRPr>
            </a:p>
            <a:p>
              <a:endParaRPr lang="en-US" sz="500" b="1" dirty="0">
                <a:latin typeface="+mn-lt"/>
              </a:endParaRPr>
            </a:p>
            <a:p>
              <a:endParaRPr lang="en-US" sz="500" b="1" dirty="0">
                <a:latin typeface="+mn-lt"/>
              </a:endParaRPr>
            </a:p>
            <a:p>
              <a:endParaRPr lang="en-US" sz="500" b="1" dirty="0">
                <a:latin typeface="+mn-lt"/>
              </a:endParaRPr>
            </a:p>
            <a:p>
              <a:endParaRPr lang="en-US" sz="500" b="1" dirty="0">
                <a:latin typeface="+mn-lt"/>
              </a:endParaRPr>
            </a:p>
            <a:p>
              <a:r>
                <a:rPr lang="en-US" sz="3600" b="1" dirty="0">
                  <a:latin typeface="+mn-lt"/>
                </a:rPr>
                <a:t>Implementation</a:t>
              </a:r>
            </a:p>
            <a:p>
              <a:pPr marL="457200" indent="-457200">
                <a:buFont typeface="Arial" panose="020B0604020202020204" pitchFamily="34" charset="0"/>
                <a:buChar char="•"/>
              </a:pPr>
              <a:r>
                <a:rPr lang="en-US" sz="3000" dirty="0">
                  <a:latin typeface="+mn-lt"/>
                </a:rPr>
                <a:t>This design will be fixed to the curb via extrusion from the housing</a:t>
              </a:r>
            </a:p>
            <a:p>
              <a:pPr marL="457200" indent="-457200">
                <a:buFont typeface="Arial" panose="020B0604020202020204" pitchFamily="34" charset="0"/>
                <a:buChar char="•"/>
              </a:pPr>
              <a:r>
                <a:rPr lang="en-US" sz="3000" dirty="0">
                  <a:latin typeface="+mn-lt"/>
                </a:rPr>
                <a:t>Operation with light propagation parallel to the roadway. </a:t>
              </a:r>
            </a:p>
            <a:p>
              <a:endParaRPr lang="en-US" sz="800" dirty="0">
                <a:latin typeface="+mn-lt"/>
              </a:endParaRPr>
            </a:p>
            <a:p>
              <a:r>
                <a:rPr lang="en-US" sz="3600" b="1" dirty="0">
                  <a:latin typeface="+mn-lt"/>
                </a:rPr>
                <a:t>Material</a:t>
              </a:r>
              <a:r>
                <a:rPr lang="en-US" sz="3600" dirty="0">
                  <a:latin typeface="+mn-lt"/>
                </a:rPr>
                <a:t> </a:t>
              </a:r>
            </a:p>
            <a:p>
              <a:pPr marL="457200" indent="-457200">
                <a:buFont typeface="Arial" panose="020B0604020202020204" pitchFamily="34" charset="0"/>
                <a:buChar char="•"/>
              </a:pPr>
              <a:r>
                <a:rPr lang="en-US" sz="3000" dirty="0">
                  <a:latin typeface="+mn-lt"/>
                </a:rPr>
                <a:t>Marketable device would need to be manufactured with stainless steel </a:t>
              </a:r>
            </a:p>
            <a:p>
              <a:pPr marL="1200150" lvl="1" indent="-457200">
                <a:buFont typeface="Arial" panose="020B0604020202020204" pitchFamily="34" charset="0"/>
                <a:buChar char="•"/>
              </a:pPr>
              <a:r>
                <a:rPr lang="en-US" sz="3000" dirty="0">
                  <a:latin typeface="+mn-lt"/>
                </a:rPr>
                <a:t>Resistance to rusting and strength for durability</a:t>
              </a:r>
            </a:p>
          </p:txBody>
        </p:sp>
        <p:sp>
          <p:nvSpPr>
            <p:cNvPr id="35" name="Rectangle 34"/>
            <p:cNvSpPr/>
            <p:nvPr/>
          </p:nvSpPr>
          <p:spPr>
            <a:xfrm>
              <a:off x="29308077" y="12085320"/>
              <a:ext cx="13120083" cy="72990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Final Device Design </a:t>
              </a:r>
            </a:p>
          </p:txBody>
        </p:sp>
      </p:grpSp>
      <p:grpSp>
        <p:nvGrpSpPr>
          <p:cNvPr id="2" name="Group 1">
            <a:extLst>
              <a:ext uri="{FF2B5EF4-FFF2-40B4-BE49-F238E27FC236}">
                <a16:creationId xmlns:a16="http://schemas.microsoft.com/office/drawing/2014/main" id="{B5A1DB20-C080-4DAC-AA55-805C662FD43A}"/>
              </a:ext>
            </a:extLst>
          </p:cNvPr>
          <p:cNvGrpSpPr/>
          <p:nvPr/>
        </p:nvGrpSpPr>
        <p:grpSpPr>
          <a:xfrm>
            <a:off x="30893553" y="17411687"/>
            <a:ext cx="11534606" cy="10934713"/>
            <a:chOff x="29260800" y="20413993"/>
            <a:chExt cx="13167360" cy="10934713"/>
          </a:xfrm>
        </p:grpSpPr>
        <p:sp>
          <p:nvSpPr>
            <p:cNvPr id="14" name="Text Box 193"/>
            <p:cNvSpPr txBox="1">
              <a:spLocks noChangeArrowheads="1"/>
            </p:cNvSpPr>
            <p:nvPr/>
          </p:nvSpPr>
          <p:spPr bwMode="auto">
            <a:xfrm>
              <a:off x="29260800" y="21099793"/>
              <a:ext cx="13167360" cy="1024891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b="1" dirty="0">
                  <a:latin typeface="Calibri" pitchFamily="34" charset="0"/>
                </a:rPr>
                <a:t>Potential Errors </a:t>
              </a:r>
            </a:p>
            <a:p>
              <a:pPr marL="457200" indent="-457200" eaLnBrk="1" hangingPunct="1">
                <a:buFont typeface="Arial" panose="020B0604020202020204" pitchFamily="34" charset="0"/>
                <a:buChar char="•"/>
              </a:pPr>
              <a:r>
                <a:rPr lang="en-US" sz="3000" dirty="0">
                  <a:latin typeface="Calibri" pitchFamily="34" charset="0"/>
                </a:rPr>
                <a:t>Wide variation of possible road conditions</a:t>
              </a:r>
            </a:p>
            <a:p>
              <a:pPr marL="1200150" lvl="1" indent="-457200" eaLnBrk="1" hangingPunct="1">
                <a:buFont typeface="Arial" panose="020B0604020202020204" pitchFamily="34" charset="0"/>
                <a:buChar char="•"/>
              </a:pPr>
              <a:r>
                <a:rPr lang="en-US" sz="3000" dirty="0">
                  <a:latin typeface="Calibri" pitchFamily="34" charset="0"/>
                </a:rPr>
                <a:t>Uneven surface and varied asphalt material composition </a:t>
              </a:r>
            </a:p>
            <a:p>
              <a:pPr marL="1200150" lvl="1" indent="-457200" eaLnBrk="1" hangingPunct="1">
                <a:buFont typeface="Arial" panose="020B0604020202020204" pitchFamily="34" charset="0"/>
                <a:buChar char="•"/>
              </a:pPr>
              <a:r>
                <a:rPr lang="en-US" sz="3000" dirty="0">
                  <a:latin typeface="Calibri" pitchFamily="34" charset="0"/>
                </a:rPr>
                <a:t>Temperature</a:t>
              </a:r>
            </a:p>
            <a:p>
              <a:pPr marL="1200150" lvl="1" indent="-457200" eaLnBrk="1" hangingPunct="1">
                <a:buFont typeface="Arial" panose="020B0604020202020204" pitchFamily="34" charset="0"/>
                <a:buChar char="•"/>
              </a:pPr>
              <a:r>
                <a:rPr lang="en-US" sz="3000" dirty="0">
                  <a:latin typeface="Calibri" pitchFamily="34" charset="0"/>
                </a:rPr>
                <a:t>Combinations of ice, water, slush, and snow</a:t>
              </a:r>
            </a:p>
            <a:p>
              <a:pPr marL="1200150" lvl="1" indent="-457200" eaLnBrk="1" hangingPunct="1">
                <a:buFont typeface="Arial" panose="020B0604020202020204" pitchFamily="34" charset="0"/>
                <a:buChar char="•"/>
              </a:pPr>
              <a:r>
                <a:rPr lang="en-US" sz="3000" dirty="0">
                  <a:latin typeface="Calibri" pitchFamily="34" charset="0"/>
                </a:rPr>
                <a:t>Salting and other road treatments</a:t>
              </a:r>
            </a:p>
            <a:p>
              <a:pPr marL="457200" indent="-457200" eaLnBrk="1" hangingPunct="1">
                <a:buFont typeface="Arial" panose="020B0604020202020204" pitchFamily="34" charset="0"/>
                <a:buChar char="•"/>
              </a:pPr>
              <a:r>
                <a:rPr lang="en-US" sz="3000" dirty="0">
                  <a:latin typeface="Calibri" pitchFamily="34" charset="0"/>
                </a:rPr>
                <a:t>Overall road characteristic may not match analyzed sample</a:t>
              </a:r>
            </a:p>
            <a:p>
              <a:pPr marL="457200" indent="-457200" eaLnBrk="1" hangingPunct="1">
                <a:buFont typeface="Arial" panose="020B0604020202020204" pitchFamily="34" charset="0"/>
                <a:buChar char="•"/>
              </a:pPr>
              <a:r>
                <a:rPr lang="en-US" sz="3000" dirty="0">
                  <a:latin typeface="Calibri" pitchFamily="34" charset="0"/>
                </a:rPr>
                <a:t>Imperfect alignment of invisible beam of light from NIR LED to photodetectors </a:t>
              </a:r>
            </a:p>
            <a:p>
              <a:pPr eaLnBrk="1" hangingPunct="1"/>
              <a:r>
                <a:rPr lang="en-US" sz="3600" b="1" dirty="0">
                  <a:latin typeface="Calibri" pitchFamily="34" charset="0"/>
                </a:rPr>
                <a:t>Impact</a:t>
              </a:r>
            </a:p>
            <a:p>
              <a:pPr marL="457200" indent="-457200" eaLnBrk="1" hangingPunct="1">
                <a:buFont typeface="Arial" panose="020B0604020202020204" pitchFamily="34" charset="0"/>
                <a:buChar char="•"/>
              </a:pPr>
              <a:r>
                <a:rPr lang="en-US" sz="3000" dirty="0">
                  <a:latin typeface="Calibri" pitchFamily="34" charset="0"/>
                </a:rPr>
                <a:t>Potential reduction in number and severity of winter weather accidents </a:t>
              </a:r>
            </a:p>
            <a:p>
              <a:pPr marL="457200" indent="-457200" eaLnBrk="1" hangingPunct="1">
                <a:buFont typeface="Arial" panose="020B0604020202020204" pitchFamily="34" charset="0"/>
                <a:buChar char="•"/>
              </a:pPr>
              <a:r>
                <a:rPr lang="en-US" sz="3000" dirty="0">
                  <a:latin typeface="Calibri" pitchFamily="34" charset="0"/>
                </a:rPr>
                <a:t>Cost effective and environmentally friendly DOT management of roads</a:t>
              </a:r>
            </a:p>
            <a:p>
              <a:pPr eaLnBrk="1" hangingPunct="1"/>
              <a:r>
                <a:rPr lang="en-US" sz="3600" b="1" dirty="0">
                  <a:latin typeface="Calibri" pitchFamily="34" charset="0"/>
                </a:rPr>
                <a:t>Future Work</a:t>
              </a:r>
            </a:p>
            <a:p>
              <a:pPr marL="457200" indent="-457200" eaLnBrk="1" hangingPunct="1">
                <a:buFont typeface="Arial" panose="020B0604020202020204" pitchFamily="34" charset="0"/>
                <a:buChar char="•"/>
              </a:pPr>
              <a:r>
                <a:rPr lang="en-US" sz="3000" dirty="0">
                  <a:latin typeface="Calibri" pitchFamily="34" charset="0"/>
                </a:rPr>
                <a:t>Higher quality optical components for higher accuracy</a:t>
              </a:r>
            </a:p>
            <a:p>
              <a:pPr marL="457200" indent="-457200" eaLnBrk="1" hangingPunct="1">
                <a:buFont typeface="Arial" panose="020B0604020202020204" pitchFamily="34" charset="0"/>
                <a:buChar char="•"/>
              </a:pPr>
              <a:r>
                <a:rPr lang="en-US" sz="3000" dirty="0">
                  <a:latin typeface="Calibri" pitchFamily="34" charset="0"/>
                </a:rPr>
                <a:t>More precise 3D printing and stainless steel manufacturing</a:t>
              </a:r>
            </a:p>
            <a:p>
              <a:pPr marL="457200" indent="-457200" eaLnBrk="1" hangingPunct="1">
                <a:buFont typeface="Arial" panose="020B0604020202020204" pitchFamily="34" charset="0"/>
                <a:buChar char="•"/>
              </a:pPr>
              <a:r>
                <a:rPr lang="en-US" sz="3000" dirty="0">
                  <a:latin typeface="Calibri" pitchFamily="34" charset="0"/>
                </a:rPr>
                <a:t>Extensive longevity testing in road environment</a:t>
              </a:r>
            </a:p>
            <a:p>
              <a:pPr marL="457200" indent="-457200" eaLnBrk="1" hangingPunct="1">
                <a:buFont typeface="Arial" panose="020B0604020202020204" pitchFamily="34" charset="0"/>
                <a:buChar char="•"/>
              </a:pPr>
              <a:r>
                <a:rPr lang="en-US" sz="3000" dirty="0">
                  <a:latin typeface="Calibri" pitchFamily="34" charset="0"/>
                </a:rPr>
                <a:t>Coordination with RIDOT to implement on high-risk roads</a:t>
              </a:r>
            </a:p>
            <a:p>
              <a:pPr marL="457200" indent="-457200" eaLnBrk="1" hangingPunct="1">
                <a:buFont typeface="Arial" panose="020B0604020202020204" pitchFamily="34" charset="0"/>
                <a:buChar char="•"/>
              </a:pPr>
              <a:r>
                <a:rPr lang="en-US" sz="3000" dirty="0">
                  <a:latin typeface="Calibri" pitchFamily="34" charset="0"/>
                </a:rPr>
                <a:t>Dynamic ice detection for future implementation in cars’ sensing systems</a:t>
              </a:r>
            </a:p>
          </p:txBody>
        </p:sp>
        <p:sp>
          <p:nvSpPr>
            <p:cNvPr id="36" name="Rectangle 35"/>
            <p:cNvSpPr/>
            <p:nvPr/>
          </p:nvSpPr>
          <p:spPr>
            <a:xfrm>
              <a:off x="29260800" y="2041399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grpSp>
      <p:sp>
        <p:nvSpPr>
          <p:cNvPr id="11" name="Text Box 190"/>
          <p:cNvSpPr txBox="1">
            <a:spLocks noChangeArrowheads="1"/>
          </p:cNvSpPr>
          <p:nvPr/>
        </p:nvSpPr>
        <p:spPr bwMode="auto">
          <a:xfrm>
            <a:off x="1463040" y="15947754"/>
            <a:ext cx="11534606" cy="891008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b="1" dirty="0">
                <a:latin typeface="+mn-lt"/>
              </a:rPr>
              <a:t>Polarimetry</a:t>
            </a:r>
            <a:endParaRPr lang="en-US" sz="3600" dirty="0">
              <a:latin typeface="+mn-lt"/>
            </a:endParaRPr>
          </a:p>
          <a:p>
            <a:pPr marL="342900" indent="-342900" eaLnBrk="1" hangingPunct="1">
              <a:buFont typeface="Arial" panose="020B0604020202020204" pitchFamily="34" charset="0"/>
              <a:buChar char="•"/>
            </a:pPr>
            <a:r>
              <a:rPr lang="en-US" sz="3000" dirty="0">
                <a:latin typeface="+mn-lt"/>
              </a:rPr>
              <a:t>Parallel and perpendicular polarized light have different reflectance (R) responses depending on incident angle and surface refractive index.</a:t>
            </a:r>
          </a:p>
          <a:p>
            <a:pPr marL="342900" lvl="0" indent="-342900" eaLnBrk="1" hangingPunct="1">
              <a:buFont typeface="Arial" panose="020B0604020202020204" pitchFamily="34" charset="0"/>
              <a:buChar char="•"/>
            </a:pPr>
            <a:r>
              <a:rPr lang="en-US" sz="3000" dirty="0">
                <a:solidFill>
                  <a:prstClr val="black"/>
                </a:solidFill>
                <a:latin typeface="Calibri" panose="020F0502020204030204"/>
              </a:rPr>
              <a:t>Polarization contrast (PC) normalizes ratio of polarization </a:t>
            </a:r>
            <a:r>
              <a:rPr lang="en-US" sz="3000" dirty="0" err="1">
                <a:solidFill>
                  <a:prstClr val="black"/>
                </a:solidFill>
                <a:latin typeface="Calibri" panose="020F0502020204030204"/>
              </a:rPr>
              <a:t>reflectances</a:t>
            </a:r>
            <a:r>
              <a:rPr lang="en-US" sz="3000" dirty="0">
                <a:solidFill>
                  <a:prstClr val="black"/>
                </a:solidFill>
                <a:latin typeface="Calibri" panose="020F0502020204030204"/>
              </a:rPr>
              <a:t>.</a:t>
            </a:r>
            <a:endParaRPr lang="en-US" sz="3000" dirty="0">
              <a:latin typeface="+mn-lt"/>
            </a:endParaRPr>
          </a:p>
          <a:p>
            <a:pPr marL="342900" indent="-342900" eaLnBrk="1" hangingPunct="1">
              <a:buFont typeface="Arial" panose="020B0604020202020204" pitchFamily="34" charset="0"/>
              <a:buChar char="•"/>
            </a:pPr>
            <a:r>
              <a:rPr lang="en-US" sz="3000" dirty="0">
                <a:latin typeface="+mn-lt"/>
              </a:rPr>
              <a:t>Refractive indices of ice and water differ slightly.</a:t>
            </a:r>
          </a:p>
          <a:p>
            <a:pPr marL="342900" indent="-342900" eaLnBrk="1" hangingPunct="1">
              <a:buFont typeface="Arial" panose="020B0604020202020204" pitchFamily="34" charset="0"/>
              <a:buChar char="•"/>
            </a:pPr>
            <a:endParaRPr lang="en-US" sz="3000" dirty="0">
              <a:latin typeface="+mn-lt"/>
            </a:endParaRPr>
          </a:p>
          <a:p>
            <a:pPr marL="342900" indent="-342900" eaLnBrk="1" hangingPunct="1">
              <a:buFont typeface="Arial" panose="020B0604020202020204" pitchFamily="34" charset="0"/>
              <a:buChar char="•"/>
            </a:pPr>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3200" dirty="0">
              <a:latin typeface="+mn-lt"/>
            </a:endParaRPr>
          </a:p>
          <a:p>
            <a:pPr eaLnBrk="1" hangingPunct="1"/>
            <a:endParaRPr lang="en-US" sz="1000" dirty="0">
              <a:latin typeface="+mn-lt"/>
            </a:endParaRPr>
          </a:p>
          <a:p>
            <a:pPr eaLnBrk="1" hangingPunct="1"/>
            <a:endParaRPr lang="en-US" sz="1000" dirty="0">
              <a:latin typeface="+mn-lt"/>
            </a:endParaRPr>
          </a:p>
          <a:p>
            <a:pPr eaLnBrk="1" hangingPunct="1"/>
            <a:endParaRPr lang="en-US" sz="1000" dirty="0">
              <a:latin typeface="+mn-lt"/>
            </a:endParaRPr>
          </a:p>
          <a:p>
            <a:pPr eaLnBrk="1" hangingPunct="1"/>
            <a:endParaRPr lang="en-US" sz="1000" dirty="0">
              <a:latin typeface="+mn-lt"/>
            </a:endParaRPr>
          </a:p>
          <a:p>
            <a:pPr eaLnBrk="1" hangingPunct="1"/>
            <a:endParaRPr lang="en-US" sz="3200" dirty="0">
              <a:latin typeface="+mn-lt"/>
            </a:endParaRPr>
          </a:p>
          <a:p>
            <a:pPr eaLnBrk="1" hangingPunct="1"/>
            <a:endParaRPr lang="en-US" sz="900" dirty="0">
              <a:latin typeface="+mn-lt"/>
            </a:endParaRPr>
          </a:p>
          <a:p>
            <a:pPr eaLnBrk="1" hangingPunct="1"/>
            <a:endParaRPr lang="en-US" sz="900" dirty="0">
              <a:latin typeface="+mn-lt"/>
            </a:endParaRPr>
          </a:p>
          <a:p>
            <a:pPr eaLnBrk="1" hangingPunct="1"/>
            <a:endParaRPr lang="en-US" sz="900" dirty="0">
              <a:latin typeface="+mn-lt"/>
            </a:endParaRPr>
          </a:p>
          <a:p>
            <a:pPr algn="ctr" eaLnBrk="1" hangingPunct="1"/>
            <a:r>
              <a:rPr lang="en-US" sz="2800" dirty="0">
                <a:latin typeface="+mn-lt"/>
              </a:rPr>
              <a:t>Parallel</a:t>
            </a:r>
            <a:r>
              <a:rPr lang="en-US" sz="2800" b="1" dirty="0">
                <a:latin typeface="+mn-lt"/>
              </a:rPr>
              <a:t> </a:t>
            </a:r>
            <a:r>
              <a:rPr lang="en-US" sz="2800" dirty="0">
                <a:latin typeface="+mn-lt"/>
              </a:rPr>
              <a:t>and perpendicular </a:t>
            </a:r>
            <a:r>
              <a:rPr lang="en-US" sz="2800" dirty="0" err="1">
                <a:latin typeface="+mn-lt"/>
              </a:rPr>
              <a:t>reflectances</a:t>
            </a:r>
            <a:r>
              <a:rPr lang="en-US" sz="2800" dirty="0">
                <a:latin typeface="+mn-lt"/>
              </a:rPr>
              <a:t>, R</a:t>
            </a:r>
            <a:r>
              <a:rPr lang="en-US" sz="2800" baseline="-25000" dirty="0">
                <a:latin typeface="+mn-lt"/>
              </a:rPr>
              <a:t>|| </a:t>
            </a:r>
            <a:r>
              <a:rPr lang="en-US" sz="2800" dirty="0">
                <a:latin typeface="+mn-lt"/>
              </a:rPr>
              <a:t>(blue arrow) and R⟂ (black arrow) respectively, of reflected light at an angle of incidence, </a:t>
            </a:r>
            <a:r>
              <a:rPr lang="el-GR" sz="2800" dirty="0">
                <a:latin typeface="+mn-lt"/>
              </a:rPr>
              <a:t>θ</a:t>
            </a:r>
            <a:r>
              <a:rPr lang="en-US" sz="2800" baseline="-25000" dirty="0" err="1">
                <a:latin typeface="+mn-lt"/>
              </a:rPr>
              <a:t>i</a:t>
            </a:r>
            <a:r>
              <a:rPr lang="en-US" sz="2800" dirty="0">
                <a:latin typeface="+mn-lt"/>
              </a:rPr>
              <a:t>. The red arrows indicate the direction of light propagation.</a:t>
            </a:r>
          </a:p>
        </p:txBody>
      </p:sp>
      <p:sp>
        <p:nvSpPr>
          <p:cNvPr id="45" name="Rectangle 44"/>
          <p:cNvSpPr/>
          <p:nvPr/>
        </p:nvSpPr>
        <p:spPr>
          <a:xfrm>
            <a:off x="13546282" y="24517859"/>
            <a:ext cx="1684020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Preliminary Testing Results </a:t>
            </a:r>
          </a:p>
        </p:txBody>
      </p:sp>
      <p:grpSp>
        <p:nvGrpSpPr>
          <p:cNvPr id="43" name="Group 42">
            <a:extLst>
              <a:ext uri="{FF2B5EF4-FFF2-40B4-BE49-F238E27FC236}">
                <a16:creationId xmlns:a16="http://schemas.microsoft.com/office/drawing/2014/main" id="{7C970E3E-5B24-7E41-89B3-61069D9BB1C4}"/>
              </a:ext>
            </a:extLst>
          </p:cNvPr>
          <p:cNvGrpSpPr/>
          <p:nvPr/>
        </p:nvGrpSpPr>
        <p:grpSpPr>
          <a:xfrm>
            <a:off x="30893553" y="28502253"/>
            <a:ext cx="11545493" cy="3963127"/>
            <a:chOff x="29260800" y="20524793"/>
            <a:chExt cx="13167360" cy="3963127"/>
          </a:xfrm>
        </p:grpSpPr>
        <p:sp>
          <p:nvSpPr>
            <p:cNvPr id="46" name="Text Box 193">
              <a:extLst>
                <a:ext uri="{FF2B5EF4-FFF2-40B4-BE49-F238E27FC236}">
                  <a16:creationId xmlns:a16="http://schemas.microsoft.com/office/drawing/2014/main" id="{21126AC6-8EDE-2A47-B6ED-874CE44939C5}"/>
                </a:ext>
              </a:extLst>
            </p:cNvPr>
            <p:cNvSpPr txBox="1">
              <a:spLocks noChangeArrowheads="1"/>
            </p:cNvSpPr>
            <p:nvPr/>
          </p:nvSpPr>
          <p:spPr bwMode="auto">
            <a:xfrm>
              <a:off x="29260800" y="21256313"/>
              <a:ext cx="13167360" cy="323160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work done towards the realization of this optical ice detector would not have been possible without the support of the RWU School of Engineering faculty and facilities, and the RWU Makerspace. The budget for the project was granted from RWU School of Engineering and RWU Provost’s Fund for Student Research.</a:t>
              </a:r>
            </a:p>
          </p:txBody>
        </p:sp>
        <p:sp>
          <p:nvSpPr>
            <p:cNvPr id="47" name="Rectangle 46">
              <a:extLst>
                <a:ext uri="{FF2B5EF4-FFF2-40B4-BE49-F238E27FC236}">
                  <a16:creationId xmlns:a16="http://schemas.microsoft.com/office/drawing/2014/main" id="{02A9B3B1-ACA7-FE4F-9075-EF2F82250F61}"/>
                </a:ext>
              </a:extLst>
            </p:cNvPr>
            <p:cNvSpPr/>
            <p:nvPr/>
          </p:nvSpPr>
          <p:spPr>
            <a:xfrm>
              <a:off x="29260800" y="20524793"/>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Acknowledgements</a:t>
              </a:r>
            </a:p>
          </p:txBody>
        </p:sp>
      </p:grpSp>
      <p:pic>
        <p:nvPicPr>
          <p:cNvPr id="17" name="Picture 16">
            <a:extLst>
              <a:ext uri="{FF2B5EF4-FFF2-40B4-BE49-F238E27FC236}">
                <a16:creationId xmlns:a16="http://schemas.microsoft.com/office/drawing/2014/main" id="{CF91F1CE-F110-D24F-BCB7-866B6F103C48}"/>
              </a:ext>
            </a:extLst>
          </p:cNvPr>
          <p:cNvPicPr>
            <a:picLocks noChangeAspect="1"/>
          </p:cNvPicPr>
          <p:nvPr/>
        </p:nvPicPr>
        <p:blipFill rotWithShape="1">
          <a:blip r:embed="rId2"/>
          <a:srcRect l="4493" t="3279" r="5652"/>
          <a:stretch/>
        </p:blipFill>
        <p:spPr>
          <a:xfrm>
            <a:off x="3657600" y="18516337"/>
            <a:ext cx="6785613" cy="4906997"/>
          </a:xfrm>
          <a:prstGeom prst="rect">
            <a:avLst/>
          </a:prstGeom>
        </p:spPr>
      </p:pic>
      <p:sp>
        <p:nvSpPr>
          <p:cNvPr id="38" name="Rectangle 37">
            <a:extLst>
              <a:ext uri="{FF2B5EF4-FFF2-40B4-BE49-F238E27FC236}">
                <a16:creationId xmlns:a16="http://schemas.microsoft.com/office/drawing/2014/main" id="{1F6A97C3-23DB-D345-86B6-68FA12F108C6}"/>
              </a:ext>
            </a:extLst>
          </p:cNvPr>
          <p:cNvSpPr/>
          <p:nvPr/>
        </p:nvSpPr>
        <p:spPr>
          <a:xfrm>
            <a:off x="1452154" y="24993600"/>
            <a:ext cx="11545492"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Design Considerations</a:t>
            </a:r>
          </a:p>
        </p:txBody>
      </p:sp>
      <p:sp>
        <p:nvSpPr>
          <p:cNvPr id="39" name="Text Box 190">
            <a:extLst>
              <a:ext uri="{FF2B5EF4-FFF2-40B4-BE49-F238E27FC236}">
                <a16:creationId xmlns:a16="http://schemas.microsoft.com/office/drawing/2014/main" id="{A3238F7B-BCF7-A842-8F20-FF1A9C4F10B5}"/>
              </a:ext>
            </a:extLst>
          </p:cNvPr>
          <p:cNvSpPr txBox="1">
            <a:spLocks noChangeArrowheads="1"/>
          </p:cNvSpPr>
          <p:nvPr/>
        </p:nvSpPr>
        <p:spPr bwMode="auto">
          <a:xfrm>
            <a:off x="1452154" y="25725120"/>
            <a:ext cx="11545492" cy="674026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b="1" dirty="0">
                <a:latin typeface="+mn-lt"/>
              </a:rPr>
              <a:t>Cost</a:t>
            </a:r>
          </a:p>
          <a:p>
            <a:pPr marL="571500" indent="-571500" eaLnBrk="1" hangingPunct="1">
              <a:buFont typeface="Arial" panose="020B0604020202020204" pitchFamily="34" charset="0"/>
              <a:buChar char="•"/>
            </a:pPr>
            <a:r>
              <a:rPr lang="en-US" sz="3000" dirty="0">
                <a:latin typeface="+mn-lt"/>
              </a:rPr>
              <a:t>Under $300 for designing, prototyping, and final concept</a:t>
            </a:r>
          </a:p>
          <a:p>
            <a:pPr marL="571500" indent="-571500" eaLnBrk="1" hangingPunct="1">
              <a:buFont typeface="Arial" panose="020B0604020202020204" pitchFamily="34" charset="0"/>
              <a:buChar char="•"/>
            </a:pPr>
            <a:r>
              <a:rPr lang="en-US" sz="3000" dirty="0">
                <a:latin typeface="+mn-lt"/>
              </a:rPr>
              <a:t>Affordable widespread implementation</a:t>
            </a:r>
          </a:p>
          <a:p>
            <a:pPr eaLnBrk="1" hangingPunct="1"/>
            <a:r>
              <a:rPr lang="en-US" sz="3600" b="1" dirty="0">
                <a:latin typeface="+mn-lt"/>
              </a:rPr>
              <a:t>Size</a:t>
            </a:r>
            <a:endParaRPr lang="en-US" sz="3600" dirty="0">
              <a:latin typeface="+mn-lt"/>
            </a:endParaRPr>
          </a:p>
          <a:p>
            <a:pPr marL="571500" indent="-571500" eaLnBrk="1" hangingPunct="1">
              <a:buFont typeface="Arial" panose="020B0604020202020204" pitchFamily="34" charset="0"/>
              <a:buChar char="•"/>
            </a:pPr>
            <a:r>
              <a:rPr lang="en-US" sz="3000" dirty="0">
                <a:latin typeface="+mn-lt"/>
              </a:rPr>
              <a:t>Compact, minimally obstructive and non-distracting to drivers </a:t>
            </a:r>
          </a:p>
          <a:p>
            <a:pPr eaLnBrk="1" hangingPunct="1"/>
            <a:r>
              <a:rPr lang="en-US" sz="3600" b="1" dirty="0">
                <a:latin typeface="+mn-lt"/>
              </a:rPr>
              <a:t>Durability</a:t>
            </a:r>
          </a:p>
          <a:p>
            <a:pPr marL="457200" indent="-457200" eaLnBrk="1" hangingPunct="1">
              <a:buFont typeface="Arial" panose="020B0604020202020204" pitchFamily="34" charset="0"/>
              <a:buChar char="•"/>
            </a:pPr>
            <a:r>
              <a:rPr lang="en-US" sz="3000" dirty="0">
                <a:latin typeface="+mn-lt"/>
              </a:rPr>
              <a:t>Ability to withstand weather and road conditions, waterproof</a:t>
            </a:r>
          </a:p>
          <a:p>
            <a:pPr marL="457200" indent="-457200" eaLnBrk="1" hangingPunct="1">
              <a:buFont typeface="Arial" panose="020B0604020202020204" pitchFamily="34" charset="0"/>
              <a:buChar char="•"/>
            </a:pPr>
            <a:r>
              <a:rPr lang="en-US" sz="3000" dirty="0">
                <a:latin typeface="+mn-lt"/>
              </a:rPr>
              <a:t>Sub-freezing temperature operation </a:t>
            </a:r>
          </a:p>
          <a:p>
            <a:pPr eaLnBrk="1" hangingPunct="1"/>
            <a:r>
              <a:rPr lang="en-US" sz="3600" b="1" dirty="0">
                <a:latin typeface="+mn-lt"/>
              </a:rPr>
              <a:t>Power </a:t>
            </a:r>
          </a:p>
          <a:p>
            <a:pPr marL="571500" indent="-571500" eaLnBrk="1" hangingPunct="1">
              <a:buFont typeface="Arial" panose="020B0604020202020204" pitchFamily="34" charset="0"/>
              <a:buChar char="•"/>
            </a:pPr>
            <a:r>
              <a:rPr lang="en-US" sz="3000" dirty="0">
                <a:latin typeface="+mn-lt"/>
              </a:rPr>
              <a:t>Low power consumption to tap into preexisting power sources</a:t>
            </a:r>
          </a:p>
          <a:p>
            <a:pPr eaLnBrk="1" hangingPunct="1"/>
            <a:r>
              <a:rPr lang="en-US" sz="3600" b="1" dirty="0">
                <a:latin typeface="+mn-lt"/>
              </a:rPr>
              <a:t>Speed</a:t>
            </a:r>
          </a:p>
          <a:p>
            <a:pPr marL="571500" indent="-571500" eaLnBrk="1" hangingPunct="1">
              <a:buFont typeface="Arial" panose="020B0604020202020204" pitchFamily="34" charset="0"/>
              <a:buChar char="•"/>
            </a:pPr>
            <a:r>
              <a:rPr lang="en-US" sz="3000" dirty="0">
                <a:latin typeface="+mn-lt"/>
              </a:rPr>
              <a:t>Robust code</a:t>
            </a:r>
          </a:p>
          <a:p>
            <a:pPr marL="571500" indent="-571500" eaLnBrk="1" hangingPunct="1">
              <a:buFont typeface="Arial" panose="020B0604020202020204" pitchFamily="34" charset="0"/>
              <a:buChar char="•"/>
            </a:pPr>
            <a:r>
              <a:rPr lang="en-US" sz="3000" dirty="0">
                <a:latin typeface="+mn-lt"/>
              </a:rPr>
              <a:t>Rapid response time to alert drivers in real time </a:t>
            </a:r>
            <a:endParaRPr lang="en-US" sz="3200" dirty="0">
              <a:latin typeface="+mn-lt"/>
            </a:endParaRPr>
          </a:p>
        </p:txBody>
      </p:sp>
      <p:pic>
        <p:nvPicPr>
          <p:cNvPr id="1028" name="Picture 4">
            <a:extLst>
              <a:ext uri="{FF2B5EF4-FFF2-40B4-BE49-F238E27FC236}">
                <a16:creationId xmlns:a16="http://schemas.microsoft.com/office/drawing/2014/main" id="{3FDE92C2-1366-1241-8DEE-AD62C2A007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50" r="6344"/>
          <a:stretch/>
        </p:blipFill>
        <p:spPr bwMode="auto">
          <a:xfrm>
            <a:off x="14499549" y="18337824"/>
            <a:ext cx="7327347" cy="50855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D76631-1448-9443-86DE-B9DB79885B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622" b="14525"/>
          <a:stretch/>
        </p:blipFill>
        <p:spPr bwMode="auto">
          <a:xfrm>
            <a:off x="22064307" y="18334607"/>
            <a:ext cx="7577494" cy="4772335"/>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0D9E0571-A40C-684D-9A69-799B3662E7F4}"/>
              </a:ext>
            </a:extLst>
          </p:cNvPr>
          <p:cNvSpPr txBox="1"/>
          <p:nvPr/>
        </p:nvSpPr>
        <p:spPr>
          <a:xfrm>
            <a:off x="13532078" y="5815387"/>
            <a:ext cx="7000890" cy="3600986"/>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Calibri" pitchFamily="34" charset="0"/>
              </a:rPr>
              <a:t>3% maximum difference in PC between ice and water was found at 69° for 900-1000nm NIR light.  </a:t>
            </a:r>
          </a:p>
          <a:p>
            <a:pPr marL="1200150" lvl="1" indent="-457200">
              <a:buFont typeface="Arial" panose="020B0604020202020204" pitchFamily="34" charset="0"/>
              <a:buChar char="•"/>
            </a:pPr>
            <a:r>
              <a:rPr lang="en-US" sz="3000" dirty="0">
                <a:latin typeface="Calibri" pitchFamily="34" charset="0"/>
              </a:rPr>
              <a:t>Basis for optical component selection</a:t>
            </a:r>
          </a:p>
          <a:p>
            <a:pPr marL="1200150" lvl="1" indent="-457200">
              <a:buFont typeface="Arial" panose="020B0604020202020204" pitchFamily="34" charset="0"/>
              <a:buChar char="•"/>
            </a:pPr>
            <a:r>
              <a:rPr lang="en-US" sz="3000" dirty="0">
                <a:latin typeface="Calibri" pitchFamily="34" charset="0"/>
              </a:rPr>
              <a:t>NIR is non-distracting and invisible to humans.</a:t>
            </a:r>
          </a:p>
          <a:p>
            <a:endParaRPr lang="en-US" dirty="0"/>
          </a:p>
        </p:txBody>
      </p:sp>
      <p:sp>
        <p:nvSpPr>
          <p:cNvPr id="55" name="TextBox 54">
            <a:extLst>
              <a:ext uri="{FF2B5EF4-FFF2-40B4-BE49-F238E27FC236}">
                <a16:creationId xmlns:a16="http://schemas.microsoft.com/office/drawing/2014/main" id="{0ADA1D41-83E1-BC4F-9BA4-B028F7A6EE91}"/>
              </a:ext>
            </a:extLst>
          </p:cNvPr>
          <p:cNvSpPr txBox="1"/>
          <p:nvPr/>
        </p:nvSpPr>
        <p:spPr>
          <a:xfrm>
            <a:off x="14158040" y="23017392"/>
            <a:ext cx="7899165" cy="1384995"/>
          </a:xfrm>
          <a:prstGeom prst="rect">
            <a:avLst/>
          </a:prstGeom>
          <a:noFill/>
        </p:spPr>
        <p:txBody>
          <a:bodyPr wrap="square" rtlCol="0">
            <a:spAutoFit/>
          </a:bodyPr>
          <a:lstStyle/>
          <a:p>
            <a:pPr algn="ctr"/>
            <a:r>
              <a:rPr lang="en-US" sz="2800" dirty="0"/>
              <a:t>SolidWorks design for test fixture, including the photodetector mount, an angle modifier, sensor mount, and lateral moving mechanisms. </a:t>
            </a:r>
            <a:endParaRPr lang="en-US" dirty="0"/>
          </a:p>
        </p:txBody>
      </p:sp>
      <p:sp>
        <p:nvSpPr>
          <p:cNvPr id="59" name="TextBox 58">
            <a:extLst>
              <a:ext uri="{FF2B5EF4-FFF2-40B4-BE49-F238E27FC236}">
                <a16:creationId xmlns:a16="http://schemas.microsoft.com/office/drawing/2014/main" id="{37463734-AD23-CD44-88A4-AB6BA4D82B24}"/>
              </a:ext>
            </a:extLst>
          </p:cNvPr>
          <p:cNvSpPr txBox="1"/>
          <p:nvPr/>
        </p:nvSpPr>
        <p:spPr>
          <a:xfrm>
            <a:off x="21945600" y="23017392"/>
            <a:ext cx="7899165" cy="1384995"/>
          </a:xfrm>
          <a:prstGeom prst="rect">
            <a:avLst/>
          </a:prstGeom>
          <a:noFill/>
        </p:spPr>
        <p:txBody>
          <a:bodyPr wrap="square" rtlCol="0">
            <a:spAutoFit/>
          </a:bodyPr>
          <a:lstStyle/>
          <a:p>
            <a:pPr algn="ctr"/>
            <a:r>
              <a:rPr lang="en-US" sz="2800" dirty="0"/>
              <a:t>Test fixture built using stock and custom 3D Printed parts (ABS and PLA), using 3D printers located in the SECCM Innovation Lab and Makerspace.  </a:t>
            </a:r>
          </a:p>
        </p:txBody>
      </p:sp>
      <p:pic>
        <p:nvPicPr>
          <p:cNvPr id="1032" name="Picture 8">
            <a:extLst>
              <a:ext uri="{FF2B5EF4-FFF2-40B4-BE49-F238E27FC236}">
                <a16:creationId xmlns:a16="http://schemas.microsoft.com/office/drawing/2014/main" id="{87D10750-4BEF-9447-A2B7-2FACA2A40A5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67" t="15022" r="2765" b="14007"/>
          <a:stretch/>
        </p:blipFill>
        <p:spPr bwMode="auto">
          <a:xfrm>
            <a:off x="31663800" y="8030579"/>
            <a:ext cx="10013757" cy="4492441"/>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BB18AC2A-0ECA-0E45-8E00-53C315787F41}"/>
              </a:ext>
            </a:extLst>
          </p:cNvPr>
          <p:cNvSpPr txBox="1"/>
          <p:nvPr/>
        </p:nvSpPr>
        <p:spPr>
          <a:xfrm>
            <a:off x="31470600" y="12573000"/>
            <a:ext cx="10400158" cy="954107"/>
          </a:xfrm>
          <a:prstGeom prst="rect">
            <a:avLst/>
          </a:prstGeom>
          <a:noFill/>
        </p:spPr>
        <p:txBody>
          <a:bodyPr wrap="square" rtlCol="0">
            <a:spAutoFit/>
          </a:bodyPr>
          <a:lstStyle/>
          <a:p>
            <a:pPr algn="ctr"/>
            <a:r>
              <a:rPr lang="en-US" sz="2800" dirty="0"/>
              <a:t>Initial SolidWorks design of final device, maintaining the same optical path and including an extruded plate for mounting to concrete.</a:t>
            </a:r>
            <a:endParaRPr lang="en-US" dirty="0"/>
          </a:p>
        </p:txBody>
      </p:sp>
      <p:pic>
        <p:nvPicPr>
          <p:cNvPr id="58" name="Picture 57" descr="Chart, line chart&#10;&#10;Description automatically generated">
            <a:extLst>
              <a:ext uri="{FF2B5EF4-FFF2-40B4-BE49-F238E27FC236}">
                <a16:creationId xmlns:a16="http://schemas.microsoft.com/office/drawing/2014/main" id="{79207551-C62F-CB41-BC7A-369A9FC71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64600" y="5229791"/>
            <a:ext cx="8346295" cy="6257337"/>
          </a:xfrm>
          <a:prstGeom prst="rect">
            <a:avLst/>
          </a:prstGeom>
        </p:spPr>
      </p:pic>
      <p:pic>
        <p:nvPicPr>
          <p:cNvPr id="62" name="Picture 61" descr="Chart&#10;&#10;Description automatically generated">
            <a:extLst>
              <a:ext uri="{FF2B5EF4-FFF2-40B4-BE49-F238E27FC236}">
                <a16:creationId xmlns:a16="http://schemas.microsoft.com/office/drawing/2014/main" id="{DD19F574-FE96-6043-ADE8-49429DC8F6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78800" y="25332955"/>
            <a:ext cx="9451456" cy="7085892"/>
          </a:xfrm>
          <a:prstGeom prst="rect">
            <a:avLst/>
          </a:prstGeom>
        </p:spPr>
      </p:pic>
      <p:pic>
        <p:nvPicPr>
          <p:cNvPr id="1024" name="Picture 1023">
            <a:extLst>
              <a:ext uri="{FF2B5EF4-FFF2-40B4-BE49-F238E27FC236}">
                <a16:creationId xmlns:a16="http://schemas.microsoft.com/office/drawing/2014/main" id="{926E1358-9689-524D-8079-8BCFE2B36A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28625" y="11487128"/>
            <a:ext cx="11271947" cy="5231599"/>
          </a:xfrm>
          <a:prstGeom prst="rect">
            <a:avLst/>
          </a:prstGeom>
        </p:spPr>
      </p:pic>
      <p:sp>
        <p:nvSpPr>
          <p:cNvPr id="1025" name="TextBox 1024">
            <a:extLst>
              <a:ext uri="{FF2B5EF4-FFF2-40B4-BE49-F238E27FC236}">
                <a16:creationId xmlns:a16="http://schemas.microsoft.com/office/drawing/2014/main" id="{1CCF1592-54FA-1C4B-9016-CD688E632648}"/>
              </a:ext>
            </a:extLst>
          </p:cNvPr>
          <p:cNvSpPr txBox="1"/>
          <p:nvPr/>
        </p:nvSpPr>
        <p:spPr>
          <a:xfrm>
            <a:off x="13571682" y="25306361"/>
            <a:ext cx="7250892" cy="5909310"/>
          </a:xfrm>
          <a:prstGeom prst="rect">
            <a:avLst/>
          </a:prstGeom>
          <a:noFill/>
        </p:spPr>
        <p:txBody>
          <a:bodyPr wrap="square" rtlCol="0">
            <a:spAutoFit/>
          </a:bodyPr>
          <a:lstStyle/>
          <a:p>
            <a:r>
              <a:rPr lang="en-US" sz="3600" b="1" dirty="0"/>
              <a:t>Results</a:t>
            </a:r>
          </a:p>
          <a:p>
            <a:pPr marL="457200" indent="-457200">
              <a:buFont typeface="Arial" panose="020B0604020202020204" pitchFamily="34" charset="0"/>
              <a:buChar char="•"/>
            </a:pPr>
            <a:r>
              <a:rPr lang="en-US" sz="3000" dirty="0"/>
              <a:t>Samples of ice, water, and asphalt produce distinct PC signals.</a:t>
            </a:r>
          </a:p>
          <a:p>
            <a:r>
              <a:rPr lang="en-US" sz="3600" b="1" dirty="0"/>
              <a:t>Data Manipulation </a:t>
            </a:r>
          </a:p>
          <a:p>
            <a:pPr marL="457200" indent="-457200">
              <a:buFont typeface="Arial" panose="020B0604020202020204" pitchFamily="34" charset="0"/>
              <a:buChar char="•"/>
            </a:pPr>
            <a:r>
              <a:rPr lang="en-US" sz="3000" dirty="0"/>
              <a:t>Reduced signal noise using 50 point moving average filter.</a:t>
            </a:r>
          </a:p>
          <a:p>
            <a:pPr marL="457200" indent="-457200">
              <a:buFont typeface="Arial" panose="020B0604020202020204" pitchFamily="34" charset="0"/>
              <a:buChar char="•"/>
            </a:pPr>
            <a:r>
              <a:rPr lang="en-US" sz="3000" dirty="0"/>
              <a:t>Upward drift may be due to mechanical instability of the fixture.</a:t>
            </a:r>
          </a:p>
          <a:p>
            <a:r>
              <a:rPr lang="en-US" sz="3600" b="1" dirty="0"/>
              <a:t>Continued Testing</a:t>
            </a:r>
          </a:p>
          <a:p>
            <a:pPr marL="457200" indent="-457200">
              <a:buFont typeface="Arial" panose="020B0604020202020204" pitchFamily="34" charset="0"/>
              <a:buChar char="•"/>
            </a:pPr>
            <a:r>
              <a:rPr lang="en-US" sz="3000" dirty="0"/>
              <a:t>More trials and statistical analysis are needed to determine acceptable detection ranges.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11113</TotalTime>
  <Words>854</Words>
  <Application>Microsoft Macintosh PowerPoint</Application>
  <PresentationFormat>Custom</PresentationFormat>
  <Paragraphs>170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James Oddo</cp:lastModifiedBy>
  <cp:revision>114</cp:revision>
  <cp:lastPrinted>2017-11-03T00:56:36Z</cp:lastPrinted>
  <dcterms:created xsi:type="dcterms:W3CDTF">2013-02-10T21:14:48Z</dcterms:created>
  <dcterms:modified xsi:type="dcterms:W3CDTF">2022-03-28T19:31:48Z</dcterms:modified>
</cp:coreProperties>
</file>