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EA9C686-25FD-4679-B143-4B4095AA97DC}">
          <p14:sldIdLst/>
        </p14:section>
        <p14:section name="Untitled Section" id="{365F73F3-8D3F-48A5-BAFB-D3F415DDFA4B}">
          <p14:sldIdLst>
            <p14:sldId id="256"/>
          </p14:sldIdLst>
        </p14:section>
      </p14:sectionLst>
    </p:ex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08" autoAdjust="0"/>
    <p:restoredTop sz="94676" autoAdjust="0"/>
  </p:normalViewPr>
  <p:slideViewPr>
    <p:cSldViewPr>
      <p:cViewPr>
        <p:scale>
          <a:sx n="36" d="100"/>
          <a:sy n="36" d="100"/>
        </p:scale>
        <p:origin x="184" y="-37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4/7/22</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192">
            <a:extLst>
              <a:ext uri="{FF2B5EF4-FFF2-40B4-BE49-F238E27FC236}">
                <a16:creationId xmlns:a16="http://schemas.microsoft.com/office/drawing/2014/main" id="{28F35F8C-89DE-45ED-99E6-C9F05521DECF}"/>
              </a:ext>
            </a:extLst>
          </p:cNvPr>
          <p:cNvSpPr txBox="1">
            <a:spLocks noChangeArrowheads="1"/>
          </p:cNvSpPr>
          <p:nvPr/>
        </p:nvSpPr>
        <p:spPr bwMode="auto">
          <a:xfrm>
            <a:off x="15361920" y="16764000"/>
            <a:ext cx="13167360" cy="380099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Using the acquired equations, the first running model performed visually compared Joshua </a:t>
            </a:r>
            <a:r>
              <a:rPr lang="en-US" sz="3200" dirty="0" err="1">
                <a:latin typeface="Calibri" pitchFamily="34" charset="0"/>
              </a:rPr>
              <a:t>Cheptegei</a:t>
            </a:r>
            <a:r>
              <a:rPr lang="en-US" sz="3200" dirty="0">
                <a:latin typeface="Calibri" pitchFamily="34" charset="0"/>
              </a:rPr>
              <a:t> and Jacob Champlin on a 400 Meter Track.</a:t>
            </a:r>
          </a:p>
          <a:p>
            <a:pPr algn="ctr" eaLnBrk="1" hangingPunct="1">
              <a:spcBef>
                <a:spcPts val="600"/>
              </a:spcBef>
            </a:pPr>
            <a:r>
              <a:rPr lang="en-US" sz="3200" b="1" dirty="0">
                <a:latin typeface="Calibri" pitchFamily="34" charset="0"/>
              </a:rPr>
              <a:t>Each graph states each competitors:</a:t>
            </a:r>
          </a:p>
          <a:p>
            <a:pPr marL="457200" indent="-457200" algn="ctr" eaLnBrk="1" hangingPunct="1">
              <a:buFont typeface="Arial" panose="020B0604020202020204" pitchFamily="34" charset="0"/>
              <a:buChar char="•"/>
            </a:pPr>
            <a:r>
              <a:rPr lang="en-US" sz="3200" dirty="0">
                <a:latin typeface="Calibri" pitchFamily="34" charset="0"/>
              </a:rPr>
              <a:t>Current Lap</a:t>
            </a:r>
          </a:p>
          <a:p>
            <a:pPr marL="457200" indent="-457200" algn="ctr" eaLnBrk="1" hangingPunct="1">
              <a:buFont typeface="Arial" panose="020B0604020202020204" pitchFamily="34" charset="0"/>
              <a:buChar char="•"/>
            </a:pPr>
            <a:r>
              <a:rPr lang="en-US" sz="3200" dirty="0">
                <a:latin typeface="Calibri" pitchFamily="34" charset="0"/>
              </a:rPr>
              <a:t>Current Distance</a:t>
            </a:r>
          </a:p>
          <a:p>
            <a:pPr marL="457200" indent="-457200" algn="ctr" eaLnBrk="1" hangingPunct="1">
              <a:buFont typeface="Arial" panose="020B0604020202020204" pitchFamily="34" charset="0"/>
              <a:buChar char="•"/>
            </a:pPr>
            <a:r>
              <a:rPr lang="en-US" sz="3200" dirty="0">
                <a:latin typeface="Calibri" pitchFamily="34" charset="0"/>
              </a:rPr>
              <a:t>Position on the 400 Meter Track</a:t>
            </a:r>
          </a:p>
          <a:p>
            <a:pPr marL="457200" indent="-457200" algn="ctr" eaLnBrk="1" hangingPunct="1">
              <a:buFont typeface="Arial" panose="020B0604020202020204" pitchFamily="34" charset="0"/>
              <a:buChar char="•"/>
            </a:pPr>
            <a:r>
              <a:rPr lang="en-US" sz="3200" dirty="0">
                <a:latin typeface="Calibri" pitchFamily="34" charset="0"/>
              </a:rPr>
              <a:t>Specified Time of Interest</a:t>
            </a:r>
          </a:p>
        </p:txBody>
      </p:sp>
      <p:sp>
        <p:nvSpPr>
          <p:cNvPr id="4" name="Text Box 122"/>
          <p:cNvSpPr txBox="1">
            <a:spLocks noChangeArrowheads="1"/>
          </p:cNvSpPr>
          <p:nvPr/>
        </p:nvSpPr>
        <p:spPr bwMode="auto">
          <a:xfrm>
            <a:off x="7263691" y="342835"/>
            <a:ext cx="28956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Analyzing 5K Track Performance Using Cubic Spline Interpolation</a:t>
            </a:r>
          </a:p>
        </p:txBody>
      </p:sp>
      <p:sp>
        <p:nvSpPr>
          <p:cNvPr id="5" name="Text Box 123"/>
          <p:cNvSpPr txBox="1">
            <a:spLocks noChangeArrowheads="1"/>
          </p:cNvSpPr>
          <p:nvPr/>
        </p:nvSpPr>
        <p:spPr bwMode="auto">
          <a:xfrm>
            <a:off x="8025691" y="1785129"/>
            <a:ext cx="27432000" cy="2223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rPr>
              <a:t>Jacob Champlin and Seth </a:t>
            </a:r>
            <a:r>
              <a:rPr lang="en-US" sz="4000" dirty="0" err="1">
                <a:solidFill>
                  <a:schemeClr val="bg1"/>
                </a:solidFill>
              </a:rPr>
              <a:t>Frohnheiser</a:t>
            </a:r>
            <a:endParaRPr lang="en-US" sz="4000" dirty="0">
              <a:solidFill>
                <a:schemeClr val="bg1"/>
              </a:solidFill>
            </a:endParaRPr>
          </a:p>
          <a:p>
            <a:pPr algn="ctr" eaLnBrk="1" hangingPunct="1"/>
            <a:r>
              <a:rPr lang="en-US" sz="4000" dirty="0">
                <a:solidFill>
                  <a:schemeClr val="bg1"/>
                </a:solidFill>
              </a:rPr>
              <a:t>Professor: Dr. </a:t>
            </a:r>
            <a:r>
              <a:rPr lang="en-US" sz="4000" dirty="0" err="1">
                <a:solidFill>
                  <a:schemeClr val="bg1"/>
                </a:solidFill>
              </a:rPr>
              <a:t>Warnapala</a:t>
            </a:r>
            <a:endParaRPr lang="en-US" sz="4000" dirty="0">
              <a:solidFill>
                <a:schemeClr val="bg1"/>
              </a:solidFill>
            </a:endParaRPr>
          </a:p>
          <a:p>
            <a:pPr algn="ctr" eaLnBrk="1" hangingPunct="1"/>
            <a:r>
              <a:rPr lang="en-US" sz="4000" dirty="0">
                <a:solidFill>
                  <a:schemeClr val="bg1"/>
                </a:solidFill>
                <a:latin typeface="+mn-lt"/>
              </a:rPr>
              <a:t>Roger Williams University</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eaLnBrk="1" hangingPunct="1"/>
            <a:r>
              <a:rPr lang="en-US" sz="3200" dirty="0">
                <a:solidFill>
                  <a:prstClr val="black"/>
                </a:solidFill>
                <a:latin typeface="Calibri" pitchFamily="34" charset="0"/>
              </a:rPr>
              <a:t>Numerical analysis has many applications in daily life and because of this we are able to use it to our advantage when experimenting with new and exciting problems. The specified problem to be examined is that of 5k long-distance runners, their techniques, improvements, and mindsets while running. Through the use of cubic spline interpolation, we can create a system of equations to determine when and where a specified athlete is at any given moment in their race. By doing this we can get a better understanding of how athletes perform differently for different sections of their race. This problem is paramount in allowing athletes to determine how they size up to their competitors, viewing their personal improvement, and analyzing their speeds at specific portions of the race. As a result, athletes can prioritize their, training, speeds, and techniques to optimize their performance.</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33" name="Rectangle 32"/>
          <p:cNvSpPr/>
          <p:nvPr/>
        </p:nvSpPr>
        <p:spPr>
          <a:xfrm>
            <a:off x="1463040" y="11993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Model</a:t>
            </a:r>
          </a:p>
        </p:txBody>
      </p:sp>
      <p:sp>
        <p:nvSpPr>
          <p:cNvPr id="13" name="Text Box 192"/>
          <p:cNvSpPr txBox="1">
            <a:spLocks noChangeArrowheads="1"/>
          </p:cNvSpPr>
          <p:nvPr/>
        </p:nvSpPr>
        <p:spPr bwMode="auto">
          <a:xfrm>
            <a:off x="15361920" y="5486400"/>
            <a:ext cx="13167360" cy="1024891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In order to find out how professional distance runners ran during 5k races, ten different 5k world record holders were examined using a total of 6 data points. These data points were used for creating 5 individual natural cubic spline equations for each runner. An average spline was also found.</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algn="ctr" eaLnBrk="1" hangingPunct="1"/>
            <a:endParaRPr lang="en-US" sz="2000" dirty="0">
              <a:latin typeface="Calibri" pitchFamily="34" charset="0"/>
            </a:endParaRPr>
          </a:p>
          <a:p>
            <a:pPr algn="ctr" eaLnBrk="1" hangingPunct="1"/>
            <a:r>
              <a:rPr lang="en-US" sz="2000" dirty="0">
                <a:latin typeface="Calibri" pitchFamily="34" charset="0"/>
              </a:rPr>
              <a:t>Table 1: Times of 10 World Record Runners at each 1K Meters interval. Units are in minutes.</a:t>
            </a:r>
          </a:p>
        </p:txBody>
      </p:sp>
      <p:sp>
        <p:nvSpPr>
          <p:cNvPr id="34" name="Rectangle 33"/>
          <p:cNvSpPr/>
          <p:nvPr/>
        </p:nvSpPr>
        <p:spPr>
          <a:xfrm>
            <a:off x="1536192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Solution</a:t>
            </a:r>
          </a:p>
        </p:txBody>
      </p:sp>
      <p:grpSp>
        <p:nvGrpSpPr>
          <p:cNvPr id="3" name="Group 2">
            <a:extLst>
              <a:ext uri="{FF2B5EF4-FFF2-40B4-BE49-F238E27FC236}">
                <a16:creationId xmlns:a16="http://schemas.microsoft.com/office/drawing/2014/main" id="{84C6DFB6-FA02-407B-B04F-034E2E7A3D84}"/>
              </a:ext>
            </a:extLst>
          </p:cNvPr>
          <p:cNvGrpSpPr/>
          <p:nvPr/>
        </p:nvGrpSpPr>
        <p:grpSpPr>
          <a:xfrm>
            <a:off x="29260798" y="15580797"/>
            <a:ext cx="13167360" cy="7410225"/>
            <a:chOff x="29260800" y="12344400"/>
            <a:chExt cx="13167360" cy="7410225"/>
          </a:xfrm>
        </p:grpSpPr>
        <p:sp>
          <p:nvSpPr>
            <p:cNvPr id="12" name="Text Box 191"/>
            <p:cNvSpPr txBox="1">
              <a:spLocks noChangeArrowheads="1"/>
            </p:cNvSpPr>
            <p:nvPr/>
          </p:nvSpPr>
          <p:spPr bwMode="auto">
            <a:xfrm>
              <a:off x="29260800" y="13075920"/>
              <a:ext cx="1316736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Through numerical analysis and more specifically cubic spline interpolation, we were able to accurately examine the correlations of a given runner’s velocity, acceleration, and distance at a given moment throughout their race.</a:t>
              </a:r>
            </a:p>
            <a:p>
              <a:pPr eaLnBrk="1" hangingPunct="1"/>
              <a:r>
                <a:rPr lang="en-US" sz="3200" b="1" dirty="0">
                  <a:latin typeface="+mn-lt"/>
                </a:rPr>
                <a:t>Results:</a:t>
              </a:r>
            </a:p>
            <a:p>
              <a:pPr marL="457200" indent="-457200" eaLnBrk="1" hangingPunct="1">
                <a:buFontTx/>
                <a:buChar char="-"/>
              </a:pPr>
              <a:r>
                <a:rPr lang="en-US" sz="3200" dirty="0">
                  <a:latin typeface="+mn-lt"/>
                </a:rPr>
                <a:t>On average professionals keep a moderate pace throughout with an end acceleration</a:t>
              </a:r>
            </a:p>
            <a:p>
              <a:pPr marL="457200" indent="-457200" eaLnBrk="1" hangingPunct="1">
                <a:buFontTx/>
                <a:buChar char="-"/>
              </a:pPr>
              <a:r>
                <a:rPr lang="en-US" sz="3200" dirty="0">
                  <a:latin typeface="+mn-lt"/>
                </a:rPr>
                <a:t>Each runner can be placed into an average case but must be considered individually for strategy and consistency</a:t>
              </a:r>
            </a:p>
            <a:p>
              <a:pPr eaLnBrk="1" hangingPunct="1"/>
              <a:r>
                <a:rPr lang="en-US" sz="3200" b="1" dirty="0">
                  <a:latin typeface="+mn-lt"/>
                </a:rPr>
                <a:t>Future Work:</a:t>
              </a:r>
            </a:p>
            <a:p>
              <a:pPr marL="457200" lvl="0" indent="-457200" eaLnBrk="1" hangingPunct="1">
                <a:buFontTx/>
                <a:buChar char="-"/>
              </a:pPr>
              <a:r>
                <a:rPr lang="en-US" sz="3200" dirty="0">
                  <a:solidFill>
                    <a:prstClr val="black"/>
                  </a:solidFill>
                  <a:latin typeface="Calibri" panose="020F0502020204030204"/>
                </a:rPr>
                <a:t>App implementation to allow the public to track and compare times</a:t>
              </a:r>
            </a:p>
            <a:p>
              <a:pPr marL="457200" lvl="0" indent="-457200" eaLnBrk="1" hangingPunct="1">
                <a:buFontTx/>
                <a:buChar char="-"/>
              </a:pPr>
              <a:r>
                <a:rPr lang="en-US" sz="3200" dirty="0">
                  <a:solidFill>
                    <a:prstClr val="black"/>
                  </a:solidFill>
                  <a:latin typeface="Calibri" panose="020F0502020204030204"/>
                </a:rPr>
                <a:t>Use of more runners and data points allowing for comparison between any two athletes </a:t>
              </a:r>
            </a:p>
            <a:p>
              <a:pPr eaLnBrk="1" hangingPunct="1"/>
              <a:endParaRPr lang="en-US" sz="3200" dirty="0">
                <a:latin typeface="+mn-lt"/>
              </a:endParaRPr>
            </a:p>
          </p:txBody>
        </p:sp>
        <p:sp>
          <p:nvSpPr>
            <p:cNvPr id="35" name="Rectangle 34"/>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 Conclusion</a:t>
              </a:r>
            </a:p>
          </p:txBody>
        </p:sp>
      </p:grpSp>
      <p:sp>
        <p:nvSpPr>
          <p:cNvPr id="11" name="Text Box 190"/>
          <p:cNvSpPr txBox="1">
            <a:spLocks noChangeArrowheads="1"/>
          </p:cNvSpPr>
          <p:nvPr/>
        </p:nvSpPr>
        <p:spPr bwMode="auto">
          <a:xfrm>
            <a:off x="1463040" y="12722768"/>
            <a:ext cx="13167360" cy="815603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Cubic Spline Interpolation:</a:t>
            </a:r>
          </a:p>
          <a:p>
            <a:pPr marL="457200" indent="-457200" eaLnBrk="1" hangingPunct="1">
              <a:buFontTx/>
              <a:buChar char="-"/>
            </a:pPr>
            <a:r>
              <a:rPr lang="en-US" sz="3200" dirty="0">
                <a:latin typeface="+mn-lt"/>
              </a:rPr>
              <a:t>Given a function ‘f’ defined on [</a:t>
            </a:r>
            <a:r>
              <a:rPr lang="en-US" sz="3200" dirty="0" err="1">
                <a:latin typeface="+mn-lt"/>
              </a:rPr>
              <a:t>a,b</a:t>
            </a:r>
            <a:r>
              <a:rPr lang="en-US" sz="3200" dirty="0">
                <a:latin typeface="+mn-lt"/>
              </a:rPr>
              <a:t>] and a set of nodes a = x</a:t>
            </a:r>
            <a:r>
              <a:rPr lang="en-US" sz="3200" baseline="-25000" dirty="0">
                <a:latin typeface="+mn-lt"/>
              </a:rPr>
              <a:t>0</a:t>
            </a:r>
            <a:r>
              <a:rPr lang="en-US" sz="3200" dirty="0">
                <a:latin typeface="+mn-lt"/>
              </a:rPr>
              <a:t>&lt; x</a:t>
            </a:r>
            <a:r>
              <a:rPr lang="en-US" sz="3200" baseline="-25000" dirty="0">
                <a:latin typeface="+mn-lt"/>
              </a:rPr>
              <a:t>1</a:t>
            </a:r>
            <a:r>
              <a:rPr lang="en-US" sz="3200" dirty="0">
                <a:latin typeface="+mn-lt"/>
              </a:rPr>
              <a:t>&lt;…&lt; </a:t>
            </a:r>
            <a:r>
              <a:rPr lang="en-US" sz="3200" dirty="0" err="1">
                <a:latin typeface="+mn-lt"/>
              </a:rPr>
              <a:t>x</a:t>
            </a:r>
            <a:r>
              <a:rPr lang="en-US" sz="3200" baseline="-25000" dirty="0" err="1">
                <a:latin typeface="+mn-lt"/>
              </a:rPr>
              <a:t>n</a:t>
            </a:r>
            <a:r>
              <a:rPr lang="en-US" sz="3200" dirty="0">
                <a:latin typeface="+mn-lt"/>
              </a:rPr>
              <a:t>=b, a cubic spline interpolates ‘s’ for ‘f’ is a function that satisfies the following conditions</a:t>
            </a:r>
          </a:p>
          <a:p>
            <a:pPr marL="1257300" lvl="1" indent="-514350" eaLnBrk="1" hangingPunct="1">
              <a:buFont typeface="+mj-lt"/>
              <a:buAutoNum type="alphaLcParenR"/>
            </a:pPr>
            <a:r>
              <a:rPr lang="en-US" sz="3200" dirty="0">
                <a:latin typeface="+mn-lt"/>
              </a:rPr>
              <a:t>S(x) is a cubic polynomial, denoted </a:t>
            </a:r>
            <a:r>
              <a:rPr lang="en-US" sz="3200" dirty="0" err="1">
                <a:latin typeface="+mn-lt"/>
              </a:rPr>
              <a:t>S</a:t>
            </a:r>
            <a:r>
              <a:rPr lang="en-US" sz="3200" baseline="-25000" dirty="0" err="1">
                <a:latin typeface="+mn-lt"/>
              </a:rPr>
              <a:t>j</a:t>
            </a:r>
            <a:r>
              <a:rPr lang="en-US" sz="3200" dirty="0">
                <a:latin typeface="+mn-lt"/>
              </a:rPr>
              <a:t>(x), on the subinterval [</a:t>
            </a:r>
            <a:r>
              <a:rPr lang="en-US" sz="3200" dirty="0" err="1">
                <a:latin typeface="+mn-lt"/>
              </a:rPr>
              <a:t>x</a:t>
            </a:r>
            <a:r>
              <a:rPr lang="en-US" sz="3200" baseline="-25000" dirty="0" err="1">
                <a:latin typeface="+mn-lt"/>
              </a:rPr>
              <a:t>j</a:t>
            </a:r>
            <a:r>
              <a:rPr lang="en-US" sz="3200" dirty="0">
                <a:latin typeface="+mn-lt"/>
              </a:rPr>
              <a:t>, x</a:t>
            </a:r>
            <a:r>
              <a:rPr lang="en-US" sz="3200" baseline="-25000" dirty="0">
                <a:latin typeface="+mn-lt"/>
              </a:rPr>
              <a:t>j+1</a:t>
            </a:r>
            <a:r>
              <a:rPr lang="en-US" sz="3200" dirty="0">
                <a:latin typeface="+mn-lt"/>
              </a:rPr>
              <a:t>] for each j = 0, 1,…, n-1;</a:t>
            </a:r>
          </a:p>
          <a:p>
            <a:pPr marL="1257300" lvl="1" indent="-514350" eaLnBrk="1" hangingPunct="1">
              <a:buFont typeface="+mj-lt"/>
              <a:buAutoNum type="alphaLcParenR"/>
            </a:pPr>
            <a:r>
              <a:rPr lang="en-US" sz="3200" dirty="0" err="1">
                <a:solidFill>
                  <a:prstClr val="black"/>
                </a:solidFill>
                <a:latin typeface="Calibri" panose="020F0502020204030204"/>
              </a:rPr>
              <a:t>S</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a:t>
            </a:r>
            <a:r>
              <a:rPr lang="en-US" sz="3200" dirty="0" err="1">
                <a:solidFill>
                  <a:prstClr val="black"/>
                </a:solidFill>
                <a:latin typeface="Calibri" panose="020F0502020204030204"/>
              </a:rPr>
              <a:t>x</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 = f(</a:t>
            </a:r>
            <a:r>
              <a:rPr lang="en-US" sz="3200" dirty="0" err="1">
                <a:solidFill>
                  <a:prstClr val="black"/>
                </a:solidFill>
                <a:latin typeface="Calibri" panose="020F0502020204030204"/>
              </a:rPr>
              <a:t>x</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 and S</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(x</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 = f(x</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 for each j = 0, 1,…, n-1;</a:t>
            </a:r>
          </a:p>
          <a:p>
            <a:pPr marL="1257300" lvl="1" indent="-514350" eaLnBrk="1" hangingPunct="1">
              <a:buFont typeface="+mj-lt"/>
              <a:buAutoNum type="alphaLcParenR"/>
            </a:pPr>
            <a:r>
              <a:rPr lang="en-US" sz="3200" dirty="0">
                <a:solidFill>
                  <a:prstClr val="black"/>
                </a:solidFill>
                <a:latin typeface="Calibri" panose="020F0502020204030204"/>
              </a:rPr>
              <a:t>S</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(x</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 = </a:t>
            </a:r>
            <a:r>
              <a:rPr lang="en-US" sz="3200" dirty="0" err="1">
                <a:solidFill>
                  <a:prstClr val="black"/>
                </a:solidFill>
                <a:latin typeface="Calibri" panose="020F0502020204030204"/>
              </a:rPr>
              <a:t>S</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(x</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 for each j = 0, 1,…, n-2; (Implied by (</a:t>
            </a:r>
            <a:r>
              <a:rPr lang="en-US" sz="3200" b="1" dirty="0">
                <a:solidFill>
                  <a:prstClr val="black"/>
                </a:solidFill>
                <a:latin typeface="Calibri" panose="020F0502020204030204"/>
              </a:rPr>
              <a:t>b</a:t>
            </a:r>
            <a:r>
              <a:rPr lang="en-US" sz="3200" dirty="0">
                <a:solidFill>
                  <a:prstClr val="black"/>
                </a:solidFill>
                <a:latin typeface="Calibri" panose="020F0502020204030204"/>
              </a:rPr>
              <a:t>).)</a:t>
            </a:r>
          </a:p>
          <a:p>
            <a:pPr marL="1257300" lvl="1" indent="-514350" eaLnBrk="1" hangingPunct="1">
              <a:buFont typeface="+mj-lt"/>
              <a:buAutoNum type="alphaLcParenR"/>
            </a:pPr>
            <a:r>
              <a:rPr lang="en-US" sz="3200" dirty="0">
                <a:solidFill>
                  <a:prstClr val="black"/>
                </a:solidFill>
                <a:latin typeface="Calibri" panose="020F0502020204030204"/>
              </a:rPr>
              <a:t>S’</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(x</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 = </a:t>
            </a:r>
            <a:r>
              <a:rPr lang="en-US" sz="3200" dirty="0" err="1">
                <a:solidFill>
                  <a:prstClr val="black"/>
                </a:solidFill>
                <a:latin typeface="Calibri" panose="020F0502020204030204"/>
              </a:rPr>
              <a:t>S’</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(x</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 for each j = 0, 1,…, n-2;</a:t>
            </a:r>
          </a:p>
          <a:p>
            <a:pPr marL="1257300" lvl="1" indent="-514350" eaLnBrk="1" hangingPunct="1">
              <a:buFont typeface="+mj-lt"/>
              <a:buAutoNum type="alphaLcParenR"/>
            </a:pPr>
            <a:r>
              <a:rPr lang="en-US" sz="3200" dirty="0">
                <a:solidFill>
                  <a:prstClr val="black"/>
                </a:solidFill>
                <a:latin typeface="Calibri" panose="020F0502020204030204"/>
              </a:rPr>
              <a:t>S’’</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(x</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 = </a:t>
            </a:r>
            <a:r>
              <a:rPr lang="en-US" sz="3200" dirty="0" err="1">
                <a:solidFill>
                  <a:prstClr val="black"/>
                </a:solidFill>
                <a:latin typeface="Calibri" panose="020F0502020204030204"/>
              </a:rPr>
              <a:t>S’’</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(x</a:t>
            </a:r>
            <a:r>
              <a:rPr lang="en-US" sz="3200" baseline="-25000" dirty="0">
                <a:solidFill>
                  <a:prstClr val="black"/>
                </a:solidFill>
                <a:latin typeface="Calibri" panose="020F0502020204030204"/>
              </a:rPr>
              <a:t>j+1</a:t>
            </a:r>
            <a:r>
              <a:rPr lang="en-US" sz="3200" dirty="0">
                <a:solidFill>
                  <a:prstClr val="black"/>
                </a:solidFill>
                <a:latin typeface="Calibri" panose="020F0502020204030204"/>
              </a:rPr>
              <a:t>) for each j = 0, 1,…, n-2;</a:t>
            </a:r>
          </a:p>
          <a:p>
            <a:pPr marL="1257300" lvl="1" indent="-514350" eaLnBrk="1" hangingPunct="1">
              <a:buFont typeface="+mj-lt"/>
              <a:buAutoNum type="alphaLcParenR"/>
            </a:pPr>
            <a:r>
              <a:rPr lang="en-US" sz="3200" dirty="0">
                <a:solidFill>
                  <a:prstClr val="black"/>
                </a:solidFill>
                <a:latin typeface="Calibri" panose="020F0502020204030204"/>
              </a:rPr>
              <a:t>One of the following sets of boundary conditions is satisfied: </a:t>
            </a:r>
          </a:p>
          <a:p>
            <a:pPr marL="1714500" lvl="2" indent="-571500" eaLnBrk="1" hangingPunct="1">
              <a:buFont typeface="+mj-lt"/>
              <a:buAutoNum type="romanLcPeriod"/>
            </a:pPr>
            <a:r>
              <a:rPr lang="en-US" sz="3200" dirty="0">
                <a:solidFill>
                  <a:prstClr val="black"/>
                </a:solidFill>
                <a:latin typeface="Calibri" panose="020F0502020204030204"/>
              </a:rPr>
              <a:t>S’’(x</a:t>
            </a:r>
            <a:r>
              <a:rPr lang="en-US" sz="3200" baseline="-25000" dirty="0">
                <a:solidFill>
                  <a:prstClr val="black"/>
                </a:solidFill>
                <a:latin typeface="Calibri" panose="020F0502020204030204"/>
              </a:rPr>
              <a:t>0</a:t>
            </a:r>
            <a:r>
              <a:rPr lang="en-US" sz="3200" dirty="0">
                <a:solidFill>
                  <a:prstClr val="black"/>
                </a:solidFill>
                <a:latin typeface="Calibri" panose="020F0502020204030204"/>
              </a:rPr>
              <a:t>) = S’’(</a:t>
            </a:r>
            <a:r>
              <a:rPr lang="en-US" sz="3200" dirty="0" err="1">
                <a:solidFill>
                  <a:prstClr val="black"/>
                </a:solidFill>
                <a:latin typeface="Calibri" panose="020F0502020204030204"/>
              </a:rPr>
              <a:t>x</a:t>
            </a:r>
            <a:r>
              <a:rPr lang="en-US" sz="3200" baseline="-25000" dirty="0" err="1">
                <a:solidFill>
                  <a:prstClr val="black"/>
                </a:solidFill>
                <a:latin typeface="Calibri" panose="020F0502020204030204"/>
              </a:rPr>
              <a:t>n</a:t>
            </a:r>
            <a:r>
              <a:rPr lang="en-US" sz="3200" dirty="0">
                <a:solidFill>
                  <a:prstClr val="black"/>
                </a:solidFill>
                <a:latin typeface="Calibri" panose="020F0502020204030204"/>
              </a:rPr>
              <a:t>) = 0 (</a:t>
            </a:r>
            <a:r>
              <a:rPr lang="en-US" sz="3200" b="1" dirty="0">
                <a:solidFill>
                  <a:prstClr val="black"/>
                </a:solidFill>
                <a:latin typeface="Calibri" panose="020F0502020204030204"/>
              </a:rPr>
              <a:t>natural</a:t>
            </a:r>
            <a:r>
              <a:rPr lang="en-US" sz="3200" dirty="0">
                <a:solidFill>
                  <a:prstClr val="black"/>
                </a:solidFill>
                <a:latin typeface="Calibri" panose="020F0502020204030204"/>
              </a:rPr>
              <a:t> (or free) </a:t>
            </a:r>
            <a:r>
              <a:rPr lang="en-US" sz="3200" b="1" dirty="0">
                <a:solidFill>
                  <a:prstClr val="black"/>
                </a:solidFill>
                <a:latin typeface="Calibri" panose="020F0502020204030204"/>
              </a:rPr>
              <a:t>boundary</a:t>
            </a:r>
            <a:r>
              <a:rPr lang="en-US" sz="3200" dirty="0">
                <a:solidFill>
                  <a:prstClr val="black"/>
                </a:solidFill>
                <a:latin typeface="Calibri" panose="020F0502020204030204"/>
              </a:rPr>
              <a:t>);</a:t>
            </a:r>
          </a:p>
          <a:p>
            <a:pPr marL="1714500" lvl="2" indent="-571500" eaLnBrk="1" hangingPunct="1">
              <a:buFont typeface="+mj-lt"/>
              <a:buAutoNum type="romanLcPeriod"/>
            </a:pPr>
            <a:r>
              <a:rPr lang="en-US" sz="3200" dirty="0">
                <a:solidFill>
                  <a:prstClr val="black"/>
                </a:solidFill>
                <a:latin typeface="Calibri" panose="020F0502020204030204"/>
              </a:rPr>
              <a:t>S’(x</a:t>
            </a:r>
            <a:r>
              <a:rPr lang="en-US" sz="3200" baseline="-25000" dirty="0">
                <a:solidFill>
                  <a:prstClr val="black"/>
                </a:solidFill>
                <a:latin typeface="Calibri" panose="020F0502020204030204"/>
              </a:rPr>
              <a:t>0</a:t>
            </a:r>
            <a:r>
              <a:rPr lang="en-US" sz="3200" dirty="0">
                <a:solidFill>
                  <a:prstClr val="black"/>
                </a:solidFill>
                <a:latin typeface="Calibri" panose="020F0502020204030204"/>
              </a:rPr>
              <a:t>) = f’(x</a:t>
            </a:r>
            <a:r>
              <a:rPr lang="en-US" sz="3200" baseline="-25000" dirty="0">
                <a:solidFill>
                  <a:prstClr val="black"/>
                </a:solidFill>
                <a:latin typeface="Calibri" panose="020F0502020204030204"/>
              </a:rPr>
              <a:t>0</a:t>
            </a:r>
            <a:r>
              <a:rPr lang="en-US" sz="3200" dirty="0">
                <a:solidFill>
                  <a:prstClr val="black"/>
                </a:solidFill>
                <a:latin typeface="Calibri" panose="020F0502020204030204"/>
              </a:rPr>
              <a:t>) and S’(</a:t>
            </a:r>
            <a:r>
              <a:rPr lang="en-US" sz="3200" dirty="0" err="1">
                <a:solidFill>
                  <a:prstClr val="black"/>
                </a:solidFill>
                <a:latin typeface="Calibri" panose="020F0502020204030204"/>
              </a:rPr>
              <a:t>x</a:t>
            </a:r>
            <a:r>
              <a:rPr lang="en-US" sz="3200" baseline="-25000" dirty="0" err="1">
                <a:solidFill>
                  <a:prstClr val="black"/>
                </a:solidFill>
                <a:latin typeface="Calibri" panose="020F0502020204030204"/>
              </a:rPr>
              <a:t>n</a:t>
            </a:r>
            <a:r>
              <a:rPr lang="en-US" sz="3200" dirty="0">
                <a:solidFill>
                  <a:prstClr val="black"/>
                </a:solidFill>
                <a:latin typeface="Calibri" panose="020F0502020204030204"/>
              </a:rPr>
              <a:t>) = f’(</a:t>
            </a:r>
            <a:r>
              <a:rPr lang="en-US" sz="3200" dirty="0" err="1">
                <a:solidFill>
                  <a:prstClr val="black"/>
                </a:solidFill>
                <a:latin typeface="Calibri" panose="020F0502020204030204"/>
              </a:rPr>
              <a:t>x</a:t>
            </a:r>
            <a:r>
              <a:rPr lang="en-US" sz="3200" baseline="-25000" dirty="0" err="1">
                <a:solidFill>
                  <a:prstClr val="black"/>
                </a:solidFill>
                <a:latin typeface="Calibri" panose="020F0502020204030204"/>
              </a:rPr>
              <a:t>n</a:t>
            </a:r>
            <a:r>
              <a:rPr lang="en-US" sz="3200" dirty="0">
                <a:solidFill>
                  <a:prstClr val="black"/>
                </a:solidFill>
                <a:latin typeface="Calibri" panose="020F0502020204030204"/>
              </a:rPr>
              <a:t>) (</a:t>
            </a:r>
            <a:r>
              <a:rPr lang="en-US" sz="3200" b="1" dirty="0">
                <a:solidFill>
                  <a:prstClr val="black"/>
                </a:solidFill>
                <a:latin typeface="Calibri" panose="020F0502020204030204"/>
              </a:rPr>
              <a:t>clamped boundary</a:t>
            </a:r>
            <a:r>
              <a:rPr lang="en-US" sz="3200" dirty="0">
                <a:solidFill>
                  <a:prstClr val="black"/>
                </a:solidFill>
                <a:latin typeface="Calibri" panose="020F0502020204030204"/>
              </a:rPr>
              <a:t>).</a:t>
            </a:r>
          </a:p>
          <a:p>
            <a:pPr lvl="2" indent="0" eaLnBrk="1" hangingPunct="1"/>
            <a:endParaRPr lang="en-US" sz="3200" dirty="0">
              <a:solidFill>
                <a:prstClr val="black"/>
              </a:solidFill>
              <a:latin typeface="Calibri" panose="020F0502020204030204"/>
            </a:endParaRPr>
          </a:p>
          <a:p>
            <a:pPr lvl="2" indent="0" eaLnBrk="1" hangingPunct="1"/>
            <a:endParaRPr lang="en-US" sz="3200" dirty="0">
              <a:solidFill>
                <a:prstClr val="black"/>
              </a:solidFill>
              <a:latin typeface="Calibri" panose="020F0502020204030204"/>
            </a:endParaRPr>
          </a:p>
          <a:p>
            <a:pPr lvl="2" indent="0" eaLnBrk="1" hangingPunct="1"/>
            <a:endParaRPr lang="en-US" sz="3200" dirty="0">
              <a:solidFill>
                <a:prstClr val="black"/>
              </a:solidFill>
              <a:latin typeface="Calibri" panose="020F0502020204030204"/>
            </a:endParaRPr>
          </a:p>
        </p:txBody>
      </p:sp>
      <p:sp>
        <p:nvSpPr>
          <p:cNvPr id="45" name="Rectangle 44"/>
          <p:cNvSpPr/>
          <p:nvPr/>
        </p:nvSpPr>
        <p:spPr>
          <a:xfrm>
            <a:off x="15361920" y="160324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Visual Running Model (400 Meter Track)</a:t>
            </a:r>
          </a:p>
        </p:txBody>
      </p:sp>
      <p:sp>
        <p:nvSpPr>
          <p:cNvPr id="38" name="Rectangle 37">
            <a:extLst>
              <a:ext uri="{FF2B5EF4-FFF2-40B4-BE49-F238E27FC236}">
                <a16:creationId xmlns:a16="http://schemas.microsoft.com/office/drawing/2014/main" id="{1F6A97C3-23DB-D345-86B6-68FA12F108C6}"/>
              </a:ext>
            </a:extLst>
          </p:cNvPr>
          <p:cNvSpPr/>
          <p:nvPr/>
        </p:nvSpPr>
        <p:spPr>
          <a:xfrm>
            <a:off x="1463040" y="21137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Method</a:t>
            </a:r>
          </a:p>
        </p:txBody>
      </p:sp>
      <p:sp>
        <p:nvSpPr>
          <p:cNvPr id="39" name="Text Box 190">
            <a:extLst>
              <a:ext uri="{FF2B5EF4-FFF2-40B4-BE49-F238E27FC236}">
                <a16:creationId xmlns:a16="http://schemas.microsoft.com/office/drawing/2014/main" id="{A3238F7B-BCF7-A842-8F20-FF1A9C4F10B5}"/>
              </a:ext>
            </a:extLst>
          </p:cNvPr>
          <p:cNvSpPr txBox="1">
            <a:spLocks noChangeArrowheads="1"/>
          </p:cNvSpPr>
          <p:nvPr/>
        </p:nvSpPr>
        <p:spPr bwMode="auto">
          <a:xfrm>
            <a:off x="1463040" y="21896295"/>
            <a:ext cx="1316736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Data Acquisition:</a:t>
            </a:r>
          </a:p>
          <a:p>
            <a:pPr marL="457200" indent="-457200" eaLnBrk="1" hangingPunct="1">
              <a:buFontTx/>
              <a:buChar char="-"/>
            </a:pPr>
            <a:r>
              <a:rPr lang="en-US" sz="3200" dirty="0">
                <a:latin typeface="+mn-lt"/>
              </a:rPr>
              <a:t>Used references to find reputable times for various athletes at unique intervals</a:t>
            </a:r>
          </a:p>
          <a:p>
            <a:pPr marL="457200" indent="-457200" eaLnBrk="1" hangingPunct="1">
              <a:buFontTx/>
              <a:buChar char="-"/>
            </a:pPr>
            <a:r>
              <a:rPr lang="en-US" sz="3200" dirty="0">
                <a:latin typeface="+mn-lt"/>
              </a:rPr>
              <a:t>Acquired times of group member times to create an accurate comparison between professionals and nonprofessionals</a:t>
            </a:r>
          </a:p>
          <a:p>
            <a:pPr eaLnBrk="1" hangingPunct="1"/>
            <a:r>
              <a:rPr lang="en-US" sz="3200" b="1" dirty="0">
                <a:latin typeface="+mn-lt"/>
              </a:rPr>
              <a:t>Data Manipulation:</a:t>
            </a:r>
          </a:p>
          <a:p>
            <a:pPr marL="457200" indent="-457200" eaLnBrk="1" hangingPunct="1">
              <a:buFontTx/>
              <a:buChar char="-"/>
            </a:pPr>
            <a:r>
              <a:rPr lang="en-US" sz="3200" dirty="0">
                <a:solidFill>
                  <a:prstClr val="black"/>
                </a:solidFill>
                <a:latin typeface="Calibri" panose="020F0502020204030204"/>
              </a:rPr>
              <a:t>Used excel to organize each athletes' times by step sizes of 1 kilometer</a:t>
            </a:r>
          </a:p>
          <a:p>
            <a:pPr eaLnBrk="1" hangingPunct="1"/>
            <a:r>
              <a:rPr lang="en-US" sz="3200" b="1" dirty="0">
                <a:solidFill>
                  <a:prstClr val="black"/>
                </a:solidFill>
                <a:latin typeface="Calibri" panose="020F0502020204030204"/>
              </a:rPr>
              <a:t>Data Usage:</a:t>
            </a:r>
          </a:p>
          <a:p>
            <a:pPr marL="457200" indent="-457200" eaLnBrk="1" hangingPunct="1">
              <a:buFontTx/>
              <a:buChar char="-"/>
            </a:pPr>
            <a:r>
              <a:rPr lang="en-US" sz="3200" dirty="0">
                <a:solidFill>
                  <a:prstClr val="black"/>
                </a:solidFill>
                <a:latin typeface="Calibri" panose="020F0502020204030204"/>
              </a:rPr>
              <a:t>Used </a:t>
            </a:r>
            <a:r>
              <a:rPr lang="en-US" sz="3200" dirty="0" err="1">
                <a:solidFill>
                  <a:prstClr val="black"/>
                </a:solidFill>
                <a:latin typeface="Calibri" panose="020F0502020204030204"/>
              </a:rPr>
              <a:t>MatLab</a:t>
            </a:r>
            <a:r>
              <a:rPr lang="en-US" sz="3200" dirty="0">
                <a:solidFill>
                  <a:prstClr val="black"/>
                </a:solidFill>
                <a:latin typeface="Calibri" panose="020F0502020204030204"/>
              </a:rPr>
              <a:t> to create functions and plots of athlete’s times in accordance with the conditions of cubic splines</a:t>
            </a:r>
          </a:p>
          <a:p>
            <a:pPr eaLnBrk="1" hangingPunct="1"/>
            <a:r>
              <a:rPr lang="en-US" sz="3200" b="1" dirty="0">
                <a:solidFill>
                  <a:prstClr val="black"/>
                </a:solidFill>
                <a:latin typeface="Calibri" panose="020F0502020204030204"/>
              </a:rPr>
              <a:t>Plot Management:</a:t>
            </a:r>
          </a:p>
          <a:p>
            <a:pPr eaLnBrk="1" hangingPunct="1"/>
            <a:r>
              <a:rPr lang="en-US" sz="3200" dirty="0">
                <a:solidFill>
                  <a:prstClr val="black"/>
                </a:solidFill>
                <a:latin typeface="Calibri" panose="020F0502020204030204"/>
              </a:rPr>
              <a:t>- Comparing acquired data between plots to draw comparisons, differences and intersectionality</a:t>
            </a:r>
          </a:p>
        </p:txBody>
      </p:sp>
      <p:sp>
        <p:nvSpPr>
          <p:cNvPr id="42" name="Rectangle 41">
            <a:extLst>
              <a:ext uri="{FF2B5EF4-FFF2-40B4-BE49-F238E27FC236}">
                <a16:creationId xmlns:a16="http://schemas.microsoft.com/office/drawing/2014/main" id="{DC50D9CD-5EE7-F341-99E1-39CE456F6EDA}"/>
              </a:ext>
            </a:extLst>
          </p:cNvPr>
          <p:cNvSpPr/>
          <p:nvPr/>
        </p:nvSpPr>
        <p:spPr>
          <a:xfrm>
            <a:off x="29260796" y="2228855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Drawbacks</a:t>
            </a:r>
          </a:p>
        </p:txBody>
      </p:sp>
      <p:sp>
        <p:nvSpPr>
          <p:cNvPr id="46" name="Text Box 193">
            <a:extLst>
              <a:ext uri="{FF2B5EF4-FFF2-40B4-BE49-F238E27FC236}">
                <a16:creationId xmlns:a16="http://schemas.microsoft.com/office/drawing/2014/main" id="{21126AC6-8EDE-2A47-B6ED-874CE44939C5}"/>
              </a:ext>
            </a:extLst>
          </p:cNvPr>
          <p:cNvSpPr txBox="1">
            <a:spLocks noChangeArrowheads="1"/>
          </p:cNvSpPr>
          <p:nvPr/>
        </p:nvSpPr>
        <p:spPr bwMode="auto">
          <a:xfrm>
            <a:off x="685800" y="30999953"/>
            <a:ext cx="18388158" cy="2000501"/>
          </a:xfrm>
          <a:prstGeom prst="rect">
            <a:avLst/>
          </a:prstGeom>
          <a:no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800" dirty="0"/>
              <a:t>Dutch, Taylor. “A World Record Was Shattered within Seconds in Monaco.” </a:t>
            </a:r>
            <a:r>
              <a:rPr lang="en-US" sz="2800" i="1" dirty="0"/>
              <a:t>Runner's World</a:t>
            </a:r>
            <a:r>
              <a:rPr lang="en-US" sz="2800" dirty="0"/>
              <a:t>, Runner's World, 2 Nov. 2021, https://</a:t>
            </a:r>
            <a:r>
              <a:rPr lang="en-US" sz="2800" dirty="0" err="1"/>
              <a:t>www.runnersworld.com</a:t>
            </a:r>
            <a:r>
              <a:rPr lang="en-US" sz="2800" dirty="0"/>
              <a:t>/news/a30952158/joshua-cheptegei-5k-world-record/. </a:t>
            </a:r>
          </a:p>
          <a:p>
            <a:pPr marL="342900" indent="-342900" eaLnBrk="1" hangingPunct="1">
              <a:buFont typeface="Arial" panose="020B0604020202020204" pitchFamily="34" charset="0"/>
              <a:buChar char="•"/>
            </a:pPr>
            <a:r>
              <a:rPr lang="en-US" sz="2800" dirty="0" err="1"/>
              <a:t>Quercetani</a:t>
            </a:r>
            <a:r>
              <a:rPr lang="en-US" sz="2800" dirty="0"/>
              <a:t>, Roberto. </a:t>
            </a:r>
            <a:r>
              <a:rPr lang="en-US" sz="2800" i="1" dirty="0"/>
              <a:t>A World History of Long Distance Running, 1880-2002: Track Events - Men and Women</a:t>
            </a:r>
            <a:r>
              <a:rPr lang="en-US" sz="2800" dirty="0"/>
              <a:t>. SEP, 2002. </a:t>
            </a:r>
          </a:p>
        </p:txBody>
      </p:sp>
      <p:pic>
        <p:nvPicPr>
          <p:cNvPr id="6" name="Picture 5" descr="Graphical user interface, application&#10;&#10;Description automatically generated with medium confidence">
            <a:extLst>
              <a:ext uri="{FF2B5EF4-FFF2-40B4-BE49-F238E27FC236}">
                <a16:creationId xmlns:a16="http://schemas.microsoft.com/office/drawing/2014/main" id="{AA055221-862B-4980-B23D-20C76CA2E302}"/>
              </a:ext>
            </a:extLst>
          </p:cNvPr>
          <p:cNvPicPr>
            <a:picLocks noChangeAspect="1"/>
          </p:cNvPicPr>
          <p:nvPr/>
        </p:nvPicPr>
        <p:blipFill rotWithShape="1">
          <a:blip r:embed="rId2">
            <a:extLst>
              <a:ext uri="{28A0092B-C50C-407E-A947-70E740481C1C}">
                <a14:useLocalDpi xmlns:a14="http://schemas.microsoft.com/office/drawing/2010/main" val="0"/>
              </a:ext>
            </a:extLst>
          </a:blip>
          <a:srcRect l="15625" r="13125" b="6214"/>
          <a:stretch/>
        </p:blipFill>
        <p:spPr>
          <a:xfrm>
            <a:off x="14980920" y="20796501"/>
            <a:ext cx="13822680" cy="7778499"/>
          </a:xfrm>
          <a:prstGeom prst="rect">
            <a:avLst/>
          </a:prstGeom>
        </p:spPr>
      </p:pic>
      <p:pic>
        <p:nvPicPr>
          <p:cNvPr id="14" name="Picture 13" descr="Chart, line chart&#10;&#10;Description automatically generated">
            <a:extLst>
              <a:ext uri="{FF2B5EF4-FFF2-40B4-BE49-F238E27FC236}">
                <a16:creationId xmlns:a16="http://schemas.microsoft.com/office/drawing/2014/main" id="{572383AD-1B58-441D-A12D-120FC9520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134" y="10574432"/>
            <a:ext cx="6641172" cy="4980879"/>
          </a:xfrm>
          <a:prstGeom prst="rect">
            <a:avLst/>
          </a:prstGeom>
        </p:spPr>
      </p:pic>
      <p:graphicFrame>
        <p:nvGraphicFramePr>
          <p:cNvPr id="16" name="Table 15">
            <a:extLst>
              <a:ext uri="{FF2B5EF4-FFF2-40B4-BE49-F238E27FC236}">
                <a16:creationId xmlns:a16="http://schemas.microsoft.com/office/drawing/2014/main" id="{B0C688A3-46A5-44AF-BB72-E36320DBF404}"/>
              </a:ext>
            </a:extLst>
          </p:cNvPr>
          <p:cNvGraphicFramePr>
            <a:graphicFrameLocks noGrp="1"/>
          </p:cNvGraphicFramePr>
          <p:nvPr>
            <p:extLst>
              <p:ext uri="{D42A27DB-BD31-4B8C-83A1-F6EECF244321}">
                <p14:modId xmlns:p14="http://schemas.microsoft.com/office/powerpoint/2010/main" val="1704830897"/>
              </p:ext>
            </p:extLst>
          </p:nvPr>
        </p:nvGraphicFramePr>
        <p:xfrm>
          <a:off x="15671140" y="7838492"/>
          <a:ext cx="12502589" cy="7168225"/>
        </p:xfrm>
        <a:graphic>
          <a:graphicData uri="http://schemas.openxmlformats.org/drawingml/2006/table">
            <a:tbl>
              <a:tblPr>
                <a:tableStyleId>{073A0DAA-6AF3-43AB-8588-CEC1D06C72B9}</a:tableStyleId>
              </a:tblPr>
              <a:tblGrid>
                <a:gridCol w="2589925">
                  <a:extLst>
                    <a:ext uri="{9D8B030D-6E8A-4147-A177-3AD203B41FA5}">
                      <a16:colId xmlns:a16="http://schemas.microsoft.com/office/drawing/2014/main" val="2560876064"/>
                    </a:ext>
                  </a:extLst>
                </a:gridCol>
                <a:gridCol w="1357234">
                  <a:extLst>
                    <a:ext uri="{9D8B030D-6E8A-4147-A177-3AD203B41FA5}">
                      <a16:colId xmlns:a16="http://schemas.microsoft.com/office/drawing/2014/main" val="2605669442"/>
                    </a:ext>
                  </a:extLst>
                </a:gridCol>
                <a:gridCol w="1447800">
                  <a:extLst>
                    <a:ext uri="{9D8B030D-6E8A-4147-A177-3AD203B41FA5}">
                      <a16:colId xmlns:a16="http://schemas.microsoft.com/office/drawing/2014/main" val="883558301"/>
                    </a:ext>
                  </a:extLst>
                </a:gridCol>
                <a:gridCol w="1600200">
                  <a:extLst>
                    <a:ext uri="{9D8B030D-6E8A-4147-A177-3AD203B41FA5}">
                      <a16:colId xmlns:a16="http://schemas.microsoft.com/office/drawing/2014/main" val="1978524980"/>
                    </a:ext>
                  </a:extLst>
                </a:gridCol>
                <a:gridCol w="1676400">
                  <a:extLst>
                    <a:ext uri="{9D8B030D-6E8A-4147-A177-3AD203B41FA5}">
                      <a16:colId xmlns:a16="http://schemas.microsoft.com/office/drawing/2014/main" val="2755660477"/>
                    </a:ext>
                  </a:extLst>
                </a:gridCol>
                <a:gridCol w="1600200">
                  <a:extLst>
                    <a:ext uri="{9D8B030D-6E8A-4147-A177-3AD203B41FA5}">
                      <a16:colId xmlns:a16="http://schemas.microsoft.com/office/drawing/2014/main" val="3099359209"/>
                    </a:ext>
                  </a:extLst>
                </a:gridCol>
                <a:gridCol w="2230830">
                  <a:extLst>
                    <a:ext uri="{9D8B030D-6E8A-4147-A177-3AD203B41FA5}">
                      <a16:colId xmlns:a16="http://schemas.microsoft.com/office/drawing/2014/main" val="2629658966"/>
                    </a:ext>
                  </a:extLst>
                </a:gridCol>
              </a:tblGrid>
              <a:tr h="760415">
                <a:tc>
                  <a:txBody>
                    <a:bodyPr/>
                    <a:lstStyle/>
                    <a:p>
                      <a:pPr algn="ctr" fontAlgn="b"/>
                      <a:r>
                        <a:rPr lang="en-US" sz="1800" b="1" i="0" u="none" strike="noStrike" dirty="0">
                          <a:solidFill>
                            <a:srgbClr val="000000"/>
                          </a:solidFill>
                          <a:effectLst/>
                          <a:latin typeface="Georgia" panose="02040502050405020303" pitchFamily="18" charset="0"/>
                        </a:rPr>
                        <a:t>World Record Holders</a:t>
                      </a: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800" b="1" i="0" u="none" strike="noStrike" dirty="0">
                          <a:solidFill>
                            <a:srgbClr val="000000"/>
                          </a:solidFill>
                          <a:effectLst/>
                          <a:latin typeface="Calibri" panose="020F0502020204030204" pitchFamily="34" charset="0"/>
                        </a:rPr>
                        <a:t>Time at 0 Meters</a:t>
                      </a:r>
                    </a:p>
                  </a:txBody>
                  <a:tcPr marL="6350" marR="6350" marT="6350" marB="0" anchor="b">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329184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alibri" panose="020F0502020204030204" pitchFamily="34" charset="0"/>
                        </a:rPr>
                        <a:t>Time at 1K Meters</a:t>
                      </a:r>
                    </a:p>
                  </a:txBody>
                  <a:tcPr marL="6350" marR="6350" marT="6350" marB="0" anchor="b">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329184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alibri" panose="020F0502020204030204" pitchFamily="34" charset="0"/>
                        </a:rPr>
                        <a:t>Time at 2K Meters</a:t>
                      </a:r>
                    </a:p>
                  </a:txBody>
                  <a:tcPr marL="6350" marR="6350" marT="6350" marB="0" anchor="b">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329184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alibri" panose="020F0502020204030204" pitchFamily="34" charset="0"/>
                        </a:rPr>
                        <a:t>Time at 3K Meters</a:t>
                      </a:r>
                    </a:p>
                  </a:txBody>
                  <a:tcPr marL="6350" marR="6350" marT="6350" marB="0" anchor="b">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329184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alibri" panose="020F0502020204030204" pitchFamily="34" charset="0"/>
                        </a:rPr>
                        <a:t>Time at 4K Meters</a:t>
                      </a:r>
                    </a:p>
                  </a:txBody>
                  <a:tcPr marL="6350" marR="6350" marT="6350" marB="0" anchor="b">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3291840" rtl="0" eaLnBrk="1" fontAlgn="b"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alibri" panose="020F0502020204030204" pitchFamily="34" charset="0"/>
                        </a:rPr>
                        <a:t>Time at 5K Meters</a:t>
                      </a:r>
                    </a:p>
                    <a:p>
                      <a:pPr marL="0" marR="0" lvl="0" indent="0" algn="ctr" defTabSz="3291840" rtl="0" eaLnBrk="1" fontAlgn="b" latinLnBrk="0" hangingPunct="1">
                        <a:lnSpc>
                          <a:spcPct val="100000"/>
                        </a:lnSpc>
                        <a:spcBef>
                          <a:spcPts val="0"/>
                        </a:spcBef>
                        <a:spcAft>
                          <a:spcPts val="0"/>
                        </a:spcAft>
                        <a:buClrTx/>
                        <a:buSzTx/>
                        <a:buFontTx/>
                        <a:buNone/>
                        <a:tabLst/>
                        <a:defRPr/>
                      </a:pPr>
                      <a:endParaRPr lang="en-US" sz="1800" b="1" i="0" u="none" strike="noStrike" dirty="0">
                        <a:solidFill>
                          <a:srgbClr val="000000"/>
                        </a:solidFill>
                        <a:effectLst/>
                        <a:latin typeface="Calibri" panose="020F0502020204030204" pitchFamily="34" charset="0"/>
                      </a:endParaRP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51509732"/>
                  </a:ext>
                </a:extLst>
              </a:tr>
              <a:tr h="502807">
                <a:tc>
                  <a:txBody>
                    <a:bodyPr/>
                    <a:lstStyle/>
                    <a:p>
                      <a:pPr algn="ctr" fontAlgn="b"/>
                      <a:r>
                        <a:rPr lang="en-US" sz="1800" u="none" strike="noStrike" dirty="0">
                          <a:effectLst/>
                        </a:rPr>
                        <a:t>Joshua </a:t>
                      </a:r>
                      <a:r>
                        <a:rPr lang="en-US" sz="1800" u="none" strike="noStrike" dirty="0" err="1">
                          <a:effectLst/>
                        </a:rPr>
                        <a:t>Cheptegei</a:t>
                      </a:r>
                      <a:r>
                        <a:rPr lang="en-US" sz="1800" u="none" strike="noStrike" dirty="0">
                          <a:effectLst/>
                        </a:rPr>
                        <a:t> (2020)</a:t>
                      </a:r>
                      <a:endParaRPr lang="en-US" sz="1800" b="0" i="0" u="none" strike="noStrike" dirty="0">
                        <a:solidFill>
                          <a:srgbClr val="000000"/>
                        </a:solidFill>
                        <a:effectLst/>
                        <a:latin typeface="Georgia" panose="02040502050405020303" pitchFamily="18" charset="0"/>
                      </a:endParaRPr>
                    </a:p>
                  </a:txBody>
                  <a:tcPr marL="6350" marR="6350" marT="6350"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2.53888889</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5.06888889</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7.58722222</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10.09222222</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12.59055555</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881292"/>
                  </a:ext>
                </a:extLst>
              </a:tr>
              <a:tr h="571202">
                <a:tc>
                  <a:txBody>
                    <a:bodyPr/>
                    <a:lstStyle/>
                    <a:p>
                      <a:pPr algn="ctr" fontAlgn="ctr"/>
                      <a:r>
                        <a:rPr lang="en-US" sz="1800" u="none" strike="noStrike" dirty="0">
                          <a:effectLst/>
                        </a:rPr>
                        <a:t>Said </a:t>
                      </a:r>
                      <a:r>
                        <a:rPr lang="en-US" sz="1800" u="none" strike="noStrike" dirty="0" err="1">
                          <a:effectLst/>
                        </a:rPr>
                        <a:t>Aouita</a:t>
                      </a:r>
                      <a:r>
                        <a:rPr lang="en-US" sz="1800" u="none" strike="noStrike" dirty="0">
                          <a:effectLst/>
                        </a:rPr>
                        <a:t> (1985)</a:t>
                      </a:r>
                      <a:endParaRPr lang="en-US" sz="18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8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2.58566667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5.23033333</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7.85000000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10.53600000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13.00666667</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2976445"/>
                  </a:ext>
                </a:extLst>
              </a:tr>
              <a:tr h="533400">
                <a:tc>
                  <a:txBody>
                    <a:bodyPr/>
                    <a:lstStyle/>
                    <a:p>
                      <a:pPr algn="ctr" fontAlgn="ctr"/>
                      <a:r>
                        <a:rPr lang="en-US" sz="1800" u="none" strike="noStrike" dirty="0">
                          <a:effectLst/>
                        </a:rPr>
                        <a:t>Said </a:t>
                      </a:r>
                      <a:r>
                        <a:rPr lang="en-US" sz="1800" u="none" strike="noStrike" dirty="0" err="1">
                          <a:effectLst/>
                        </a:rPr>
                        <a:t>Aoiuta</a:t>
                      </a:r>
                      <a:r>
                        <a:rPr lang="en-US" sz="1800" u="none" strike="noStrike" dirty="0">
                          <a:effectLst/>
                        </a:rPr>
                        <a:t> (1987)</a:t>
                      </a:r>
                      <a:endParaRPr lang="en-US" sz="18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8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2.58916667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5.21716667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7.77283333</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10.43416667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12.97316667</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20968256"/>
                  </a:ext>
                </a:extLst>
              </a:tr>
              <a:tr h="685800">
                <a:tc>
                  <a:txBody>
                    <a:bodyPr/>
                    <a:lstStyle/>
                    <a:p>
                      <a:pPr algn="ctr" fontAlgn="ctr"/>
                      <a:r>
                        <a:rPr lang="en-US" sz="1800" u="none" strike="noStrike" dirty="0">
                          <a:effectLst/>
                        </a:rPr>
                        <a:t>Haile </a:t>
                      </a:r>
                      <a:r>
                        <a:rPr lang="en-US" sz="1800" u="none" strike="noStrike" dirty="0" err="1">
                          <a:effectLst/>
                        </a:rPr>
                        <a:t>Gebrselassie</a:t>
                      </a:r>
                      <a:r>
                        <a:rPr lang="en-US" sz="1800" u="none" strike="noStrike" dirty="0">
                          <a:effectLst/>
                        </a:rPr>
                        <a:t> (1994)</a:t>
                      </a:r>
                      <a:endParaRPr lang="en-US" sz="18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8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2.61000000</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5.22833333</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7.84833333</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10.47166667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12.95000000</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5901543"/>
                  </a:ext>
                </a:extLst>
              </a:tr>
              <a:tr h="457200">
                <a:tc>
                  <a:txBody>
                    <a:bodyPr/>
                    <a:lstStyle/>
                    <a:p>
                      <a:pPr algn="ctr" fontAlgn="ctr"/>
                      <a:r>
                        <a:rPr lang="fi-FI" sz="1800" u="none" strike="noStrike" dirty="0">
                          <a:effectLst/>
                        </a:rPr>
                        <a:t>Moses Kiptanui (1995)</a:t>
                      </a:r>
                      <a:endParaRPr lang="fi-FI" sz="18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8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2.58666667</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5.19666667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7.78333333</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10.38666667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12.92166667</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75747589"/>
                  </a:ext>
                </a:extLst>
              </a:tr>
              <a:tr h="769979">
                <a:tc>
                  <a:txBody>
                    <a:bodyPr/>
                    <a:lstStyle/>
                    <a:p>
                      <a:pPr algn="ctr" fontAlgn="ctr"/>
                      <a:r>
                        <a:rPr lang="en-US" sz="1800" u="none" strike="noStrike" dirty="0">
                          <a:effectLst/>
                        </a:rPr>
                        <a:t>Haile </a:t>
                      </a:r>
                      <a:r>
                        <a:rPr lang="en-US" sz="1800" u="none" strike="noStrike" dirty="0" err="1">
                          <a:effectLst/>
                        </a:rPr>
                        <a:t>Gebrselassie</a:t>
                      </a:r>
                      <a:r>
                        <a:rPr lang="en-US" sz="1800" u="none" strike="noStrike" dirty="0">
                          <a:effectLst/>
                        </a:rPr>
                        <a:t> (1995)</a:t>
                      </a:r>
                      <a:endParaRPr lang="en-US" sz="18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8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2.57166667</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5.15000000</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7.71666667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10.23666667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12.74000000</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08899671"/>
                  </a:ext>
                </a:extLst>
              </a:tr>
              <a:tr h="769979">
                <a:tc>
                  <a:txBody>
                    <a:bodyPr/>
                    <a:lstStyle/>
                    <a:p>
                      <a:pPr algn="ctr" fontAlgn="ctr"/>
                      <a:r>
                        <a:rPr lang="en-US" sz="1800" u="none" strike="noStrike" dirty="0">
                          <a:effectLst/>
                        </a:rPr>
                        <a:t>Haile </a:t>
                      </a:r>
                      <a:r>
                        <a:rPr lang="en-US" sz="1800" u="none" strike="noStrike" dirty="0" err="1">
                          <a:effectLst/>
                        </a:rPr>
                        <a:t>Gebrselassie</a:t>
                      </a:r>
                      <a:r>
                        <a:rPr lang="en-US" sz="1800" u="none" strike="noStrike" dirty="0">
                          <a:effectLst/>
                        </a:rPr>
                        <a:t> (1997)</a:t>
                      </a:r>
                      <a:endParaRPr lang="en-US" sz="18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8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2.57666667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5.11000000</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7.63666667</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10.22000000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12.69833333</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5794789"/>
                  </a:ext>
                </a:extLst>
              </a:tr>
              <a:tr h="577485">
                <a:tc>
                  <a:txBody>
                    <a:bodyPr/>
                    <a:lstStyle/>
                    <a:p>
                      <a:pPr algn="ctr" fontAlgn="ctr"/>
                      <a:r>
                        <a:rPr lang="nl-NL" sz="1800" u="none" strike="noStrike" dirty="0">
                          <a:effectLst/>
                        </a:rPr>
                        <a:t>Daniel Komen (1997)</a:t>
                      </a:r>
                      <a:endParaRPr lang="nl-NL" sz="18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8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2.54500000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5.09000000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7.62166667</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10.14183333</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12.66200000</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50553432"/>
                  </a:ext>
                </a:extLst>
              </a:tr>
              <a:tr h="769979">
                <a:tc>
                  <a:txBody>
                    <a:bodyPr/>
                    <a:lstStyle/>
                    <a:p>
                      <a:pPr algn="ctr" fontAlgn="ctr"/>
                      <a:r>
                        <a:rPr lang="en-US" sz="1800" u="none" strike="noStrike" dirty="0">
                          <a:effectLst/>
                        </a:rPr>
                        <a:t>Haile </a:t>
                      </a:r>
                      <a:r>
                        <a:rPr lang="en-US" sz="1800" u="none" strike="noStrike" dirty="0" err="1">
                          <a:effectLst/>
                        </a:rPr>
                        <a:t>Gebrselassie</a:t>
                      </a:r>
                      <a:r>
                        <a:rPr lang="en-US" sz="1800" u="none" strike="noStrike" dirty="0">
                          <a:effectLst/>
                        </a:rPr>
                        <a:t> (1998)</a:t>
                      </a:r>
                      <a:endParaRPr lang="en-US" sz="18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US" sz="1800" b="0" i="0" u="none" strike="noStrike">
                          <a:solidFill>
                            <a:srgbClr val="000000"/>
                          </a:solidFill>
                          <a:effectLst/>
                          <a:latin typeface="Calibri" panose="020F0502020204030204" pitchFamily="34" charset="0"/>
                        </a:rPr>
                        <a:t>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2.58000000</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5.10666667</a:t>
                      </a:r>
                    </a:p>
                  </a:txBody>
                  <a:tcPr marL="6350" marR="6350" marT="6350" marB="0" anchor="ctr"/>
                </a:tc>
                <a:tc>
                  <a:txBody>
                    <a:bodyPr/>
                    <a:lstStyle/>
                    <a:p>
                      <a:pPr algn="ctr" fontAlgn="b"/>
                      <a:r>
                        <a:rPr lang="en-US" sz="1800" b="0" i="0" u="none" strike="noStrike">
                          <a:solidFill>
                            <a:srgbClr val="000000"/>
                          </a:solidFill>
                          <a:effectLst/>
                          <a:latin typeface="Calibri" panose="020F0502020204030204" pitchFamily="34" charset="0"/>
                        </a:rPr>
                        <a:t>7.65500000</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10.20166667</a:t>
                      </a:r>
                    </a:p>
                  </a:txBody>
                  <a:tcPr marL="6350" marR="6350" marT="6350" marB="0" anchor="ctr"/>
                </a:tc>
                <a:tc>
                  <a:txBody>
                    <a:bodyPr/>
                    <a:lstStyle/>
                    <a:p>
                      <a:pPr algn="ctr" fontAlgn="b"/>
                      <a:r>
                        <a:rPr lang="en-US" sz="1800" b="0" i="0" u="none" strike="noStrike" dirty="0">
                          <a:solidFill>
                            <a:srgbClr val="000000"/>
                          </a:solidFill>
                          <a:effectLst/>
                          <a:latin typeface="Calibri" panose="020F0502020204030204" pitchFamily="34" charset="0"/>
                        </a:rPr>
                        <a:t>12.65666667</a:t>
                      </a: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36398312"/>
                  </a:ext>
                </a:extLst>
              </a:tr>
              <a:tr h="769979">
                <a:tc>
                  <a:txBody>
                    <a:bodyPr/>
                    <a:lstStyle/>
                    <a:p>
                      <a:pPr algn="ctr" fontAlgn="ctr"/>
                      <a:r>
                        <a:rPr lang="nl-NL" sz="1800" u="none" strike="noStrike" dirty="0">
                          <a:effectLst/>
                        </a:rPr>
                        <a:t>Kenenisa Bekele (2004)</a:t>
                      </a:r>
                      <a:endParaRPr lang="nl-NL" sz="18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800" b="0" i="0" u="none" strike="noStrike">
                          <a:solidFill>
                            <a:srgbClr val="000000"/>
                          </a:solidFill>
                          <a:effectLst/>
                          <a:latin typeface="Calibri" panose="020F0502020204030204" pitchFamily="34" charset="0"/>
                        </a:rPr>
                        <a:t>0</a:t>
                      </a: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2.55400000</a:t>
                      </a: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5.09116667</a:t>
                      </a: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7.62233333</a:t>
                      </a: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10.13216667</a:t>
                      </a: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12.62250000</a:t>
                      </a:r>
                    </a:p>
                  </a:txBody>
                  <a:tcPr marL="6350" marR="6350" marT="635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4789"/>
                  </a:ext>
                </a:extLst>
              </a:tr>
            </a:tbl>
          </a:graphicData>
        </a:graphic>
      </p:graphicFrame>
      <p:sp>
        <p:nvSpPr>
          <p:cNvPr id="37" name="Rectangle 36">
            <a:extLst>
              <a:ext uri="{FF2B5EF4-FFF2-40B4-BE49-F238E27FC236}">
                <a16:creationId xmlns:a16="http://schemas.microsoft.com/office/drawing/2014/main" id="{227277BD-4458-44B3-A1B8-BDB324F69A11}"/>
              </a:ext>
            </a:extLst>
          </p:cNvPr>
          <p:cNvSpPr/>
          <p:nvPr/>
        </p:nvSpPr>
        <p:spPr>
          <a:xfrm>
            <a:off x="29260796" y="4761985"/>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Visual Running Model (Velocity and Acceleration)</a:t>
            </a:r>
          </a:p>
        </p:txBody>
      </p:sp>
      <p:graphicFrame>
        <p:nvGraphicFramePr>
          <p:cNvPr id="2" name="Table 8">
            <a:extLst>
              <a:ext uri="{FF2B5EF4-FFF2-40B4-BE49-F238E27FC236}">
                <a16:creationId xmlns:a16="http://schemas.microsoft.com/office/drawing/2014/main" id="{D29C8014-BBCD-4CD2-B19F-08FB58548632}"/>
              </a:ext>
            </a:extLst>
          </p:cNvPr>
          <p:cNvGraphicFramePr>
            <a:graphicFrameLocks noGrp="1"/>
          </p:cNvGraphicFramePr>
          <p:nvPr>
            <p:extLst>
              <p:ext uri="{D42A27DB-BD31-4B8C-83A1-F6EECF244321}">
                <p14:modId xmlns:p14="http://schemas.microsoft.com/office/powerpoint/2010/main" val="2054335088"/>
              </p:ext>
            </p:extLst>
          </p:nvPr>
        </p:nvGraphicFramePr>
        <p:xfrm>
          <a:off x="29260794" y="23027640"/>
          <a:ext cx="13167362" cy="5547360"/>
        </p:xfrm>
        <a:graphic>
          <a:graphicData uri="http://schemas.openxmlformats.org/drawingml/2006/table">
            <a:tbl>
              <a:tblPr firstRow="1" bandRow="1">
                <a:tableStyleId>{3B4B98B0-60AC-42C2-AFA5-B58CD77FA1E5}</a:tableStyleId>
              </a:tblPr>
              <a:tblGrid>
                <a:gridCol w="2667004">
                  <a:extLst>
                    <a:ext uri="{9D8B030D-6E8A-4147-A177-3AD203B41FA5}">
                      <a16:colId xmlns:a16="http://schemas.microsoft.com/office/drawing/2014/main" val="1300550945"/>
                    </a:ext>
                  </a:extLst>
                </a:gridCol>
                <a:gridCol w="10500358">
                  <a:extLst>
                    <a:ext uri="{9D8B030D-6E8A-4147-A177-3AD203B41FA5}">
                      <a16:colId xmlns:a16="http://schemas.microsoft.com/office/drawing/2014/main" val="523953247"/>
                    </a:ext>
                  </a:extLst>
                </a:gridCol>
              </a:tblGrid>
              <a:tr h="3047420">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3200" b="1" dirty="0"/>
                        <a:t>Comparison:</a:t>
                      </a:r>
                    </a:p>
                    <a:p>
                      <a:pPr algn="ct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457200" indent="-457200" eaLnBrk="1" hangingPunct="1">
                        <a:buFontTx/>
                        <a:buChar char="-"/>
                      </a:pPr>
                      <a:r>
                        <a:rPr lang="en-US" sz="3200" b="0" dirty="0"/>
                        <a:t>Only 5 data points</a:t>
                      </a:r>
                    </a:p>
                    <a:p>
                      <a:pPr marL="457200" indent="-457200" eaLnBrk="1" hangingPunct="1">
                        <a:buFontTx/>
                        <a:buChar char="-"/>
                      </a:pPr>
                      <a:r>
                        <a:rPr lang="en-US" sz="3200" b="0" dirty="0"/>
                        <a:t>Only comparing yourself to one other person</a:t>
                      </a:r>
                    </a:p>
                    <a:p>
                      <a:pPr marL="457200" indent="-457200" eaLnBrk="1" hangingPunct="1">
                        <a:buFontTx/>
                        <a:buChar char="-"/>
                      </a:pPr>
                      <a:r>
                        <a:rPr lang="en-US" sz="3200" b="0" dirty="0"/>
                        <a:t>Finding data for individuals that are not professionals is difficult as they do not actively track split times</a:t>
                      </a:r>
                    </a:p>
                    <a:p>
                      <a:pPr marL="457200" indent="-457200" eaLnBrk="1" hangingPunct="1">
                        <a:buFontTx/>
                        <a:buChar char="-"/>
                      </a:pPr>
                      <a:r>
                        <a:rPr lang="en-US" sz="3200" b="0" dirty="0"/>
                        <a:t>Each person is different and therefore finding the optimal places to speed up or slow down is difficult </a:t>
                      </a:r>
                    </a:p>
                    <a:p>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9840854"/>
                  </a:ext>
                </a:extLst>
              </a:tr>
              <a:tr h="1993793">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3200" b="1" dirty="0"/>
                        <a:t>MATLAB:</a:t>
                      </a:r>
                    </a:p>
                    <a:p>
                      <a:pPr algn="ct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457200" indent="-457200" eaLnBrk="1" hangingPunct="1">
                        <a:buFontTx/>
                        <a:buChar char="-"/>
                      </a:pPr>
                      <a:r>
                        <a:rPr lang="en-US" sz="3200" dirty="0"/>
                        <a:t>Using software such as MATLAB is inconvenient for the average user</a:t>
                      </a:r>
                    </a:p>
                    <a:p>
                      <a:pPr marL="457200" indent="-457200" eaLnBrk="1" hangingPunct="1">
                        <a:buFontTx/>
                        <a:buChar char="-"/>
                      </a:pPr>
                      <a:r>
                        <a:rPr lang="en-US" sz="3200" dirty="0"/>
                        <a:t>An app would be ideal for tracking and comparing data</a:t>
                      </a:r>
                    </a:p>
                    <a:p>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720184"/>
                  </a:ext>
                </a:extLst>
              </a:tr>
            </a:tbl>
          </a:graphicData>
        </a:graphic>
      </p:graphicFrame>
      <p:sp>
        <p:nvSpPr>
          <p:cNvPr id="26" name="Text Box 192">
            <a:extLst>
              <a:ext uri="{FF2B5EF4-FFF2-40B4-BE49-F238E27FC236}">
                <a16:creationId xmlns:a16="http://schemas.microsoft.com/office/drawing/2014/main" id="{10A9C4D7-2774-4F88-939A-A7E80A377E57}"/>
              </a:ext>
            </a:extLst>
          </p:cNvPr>
          <p:cNvSpPr txBox="1">
            <a:spLocks noChangeArrowheads="1"/>
          </p:cNvSpPr>
          <p:nvPr/>
        </p:nvSpPr>
        <p:spPr bwMode="auto">
          <a:xfrm>
            <a:off x="35457691" y="5865473"/>
            <a:ext cx="6830818" cy="520137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average performance of the ten world record holders was plotted against casual runner Jacob Champlin. These interpolated splines allow for distance to be estimated as a continuous function in time. Also note how these lines are not perfectly straight but are slightly curved due to the splines being third order polynomials.</a:t>
            </a:r>
          </a:p>
        </p:txBody>
      </p:sp>
      <p:sp>
        <p:nvSpPr>
          <p:cNvPr id="27" name="Text Box 192">
            <a:extLst>
              <a:ext uri="{FF2B5EF4-FFF2-40B4-BE49-F238E27FC236}">
                <a16:creationId xmlns:a16="http://schemas.microsoft.com/office/drawing/2014/main" id="{B824E214-A622-4DF6-B262-319CB492AFA7}"/>
              </a:ext>
            </a:extLst>
          </p:cNvPr>
          <p:cNvSpPr txBox="1">
            <a:spLocks noChangeArrowheads="1"/>
          </p:cNvSpPr>
          <p:nvPr/>
        </p:nvSpPr>
        <p:spPr bwMode="auto">
          <a:xfrm>
            <a:off x="35457691" y="11366724"/>
            <a:ext cx="6830818" cy="372405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Taking the derivative of the splines gives the instantaneous velocity of each runner. Note how the professional runners keep a constant speed for about 76% of the race, and then slightly increase speed for the final 24%. </a:t>
            </a:r>
          </a:p>
        </p:txBody>
      </p:sp>
      <p:pic>
        <p:nvPicPr>
          <p:cNvPr id="28" name="Picture 27" descr="Chart, line chart&#10;&#10;Description automatically generated">
            <a:extLst>
              <a:ext uri="{FF2B5EF4-FFF2-40B4-BE49-F238E27FC236}">
                <a16:creationId xmlns:a16="http://schemas.microsoft.com/office/drawing/2014/main" id="{0E319674-AE45-4D67-AB8E-C68289729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5749" y="5848855"/>
            <a:ext cx="6361942" cy="4771457"/>
          </a:xfrm>
          <a:prstGeom prst="rect">
            <a:avLst/>
          </a:prstGeom>
        </p:spPr>
      </p:pic>
      <p:sp>
        <p:nvSpPr>
          <p:cNvPr id="7" name="Rectangle 6">
            <a:extLst>
              <a:ext uri="{FF2B5EF4-FFF2-40B4-BE49-F238E27FC236}">
                <a16:creationId xmlns:a16="http://schemas.microsoft.com/office/drawing/2014/main" id="{571D1342-3EBF-48BB-BBB7-0A878C44E11D}"/>
              </a:ext>
            </a:extLst>
          </p:cNvPr>
          <p:cNvSpPr/>
          <p:nvPr/>
        </p:nvSpPr>
        <p:spPr>
          <a:xfrm>
            <a:off x="4579620" y="19590440"/>
            <a:ext cx="6934200" cy="831160"/>
          </a:xfrm>
          <a:prstGeom prst="rect">
            <a:avLst/>
          </a:prstGeom>
          <a:solidFill>
            <a:schemeClr val="accent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Logo, company name&#10;&#10;Description automatically generated">
            <a:extLst>
              <a:ext uri="{FF2B5EF4-FFF2-40B4-BE49-F238E27FC236}">
                <a16:creationId xmlns:a16="http://schemas.microsoft.com/office/drawing/2014/main" id="{396E3EAE-8BDF-41BC-A222-27FE51AE8A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39673" y="29139893"/>
            <a:ext cx="5825854" cy="3564424"/>
          </a:xfrm>
          <a:prstGeom prst="rect">
            <a:avLst/>
          </a:prstGeom>
        </p:spPr>
      </p:pic>
      <p:sp>
        <p:nvSpPr>
          <p:cNvPr id="8" name="TextBox 7">
            <a:extLst>
              <a:ext uri="{FF2B5EF4-FFF2-40B4-BE49-F238E27FC236}">
                <a16:creationId xmlns:a16="http://schemas.microsoft.com/office/drawing/2014/main" id="{443F9D94-208B-4650-BD46-EA435DC53552}"/>
              </a:ext>
            </a:extLst>
          </p:cNvPr>
          <p:cNvSpPr txBox="1"/>
          <p:nvPr/>
        </p:nvSpPr>
        <p:spPr>
          <a:xfrm>
            <a:off x="4800600" y="19684425"/>
            <a:ext cx="7467600" cy="584775"/>
          </a:xfrm>
          <a:prstGeom prst="rect">
            <a:avLst/>
          </a:prstGeom>
          <a:noFill/>
        </p:spPr>
        <p:txBody>
          <a:bodyPr wrap="square" rtlCol="0">
            <a:spAutoFit/>
          </a:bodyPr>
          <a:lstStyle/>
          <a:p>
            <a:r>
              <a:rPr lang="en-US" sz="3200" dirty="0">
                <a:solidFill>
                  <a:prstClr val="black"/>
                </a:solidFill>
                <a:latin typeface="Calibri" panose="020F0502020204030204"/>
              </a:rPr>
              <a:t> </a:t>
            </a:r>
            <a:r>
              <a:rPr lang="en-US" sz="3200" dirty="0" err="1">
                <a:solidFill>
                  <a:prstClr val="black"/>
                </a:solidFill>
                <a:latin typeface="Calibri" panose="020F0502020204030204"/>
              </a:rPr>
              <a:t>S</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(x) = </a:t>
            </a:r>
            <a:r>
              <a:rPr lang="en-US" sz="3200" dirty="0" err="1">
                <a:solidFill>
                  <a:prstClr val="black"/>
                </a:solidFill>
                <a:latin typeface="Calibri" panose="020F0502020204030204"/>
              </a:rPr>
              <a:t>a</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 + </a:t>
            </a:r>
            <a:r>
              <a:rPr lang="en-US" sz="3200" dirty="0" err="1">
                <a:solidFill>
                  <a:prstClr val="black"/>
                </a:solidFill>
                <a:latin typeface="Calibri" panose="020F0502020204030204"/>
              </a:rPr>
              <a:t>b</a:t>
            </a:r>
            <a:r>
              <a:rPr lang="en-US" sz="3200" baseline="-25000" dirty="0" err="1">
                <a:solidFill>
                  <a:prstClr val="black"/>
                </a:solidFill>
                <a:latin typeface="Calibri" panose="020F0502020204030204"/>
              </a:rPr>
              <a:t>j</a:t>
            </a:r>
            <a:r>
              <a:rPr lang="en-US" sz="3200" baseline="-25000" dirty="0">
                <a:solidFill>
                  <a:prstClr val="black"/>
                </a:solidFill>
                <a:latin typeface="Calibri" panose="020F0502020204030204"/>
              </a:rPr>
              <a:t> </a:t>
            </a:r>
            <a:r>
              <a:rPr lang="en-US" sz="3200" dirty="0">
                <a:solidFill>
                  <a:prstClr val="black"/>
                </a:solidFill>
                <a:latin typeface="Calibri" panose="020F0502020204030204"/>
              </a:rPr>
              <a:t>(x-</a:t>
            </a:r>
            <a:r>
              <a:rPr lang="en-US" sz="3200" dirty="0" err="1">
                <a:solidFill>
                  <a:prstClr val="black"/>
                </a:solidFill>
                <a:latin typeface="Calibri" panose="020F0502020204030204"/>
              </a:rPr>
              <a:t>x</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 + </a:t>
            </a:r>
            <a:r>
              <a:rPr lang="en-US" sz="3200" dirty="0" err="1">
                <a:solidFill>
                  <a:prstClr val="black"/>
                </a:solidFill>
                <a:latin typeface="Calibri" panose="020F0502020204030204"/>
              </a:rPr>
              <a:t>c</a:t>
            </a:r>
            <a:r>
              <a:rPr lang="en-US" sz="3200" baseline="-25000" dirty="0" err="1">
                <a:solidFill>
                  <a:prstClr val="black"/>
                </a:solidFill>
                <a:latin typeface="Calibri" panose="020F0502020204030204"/>
              </a:rPr>
              <a:t>j</a:t>
            </a:r>
            <a:r>
              <a:rPr lang="en-US" sz="3200" baseline="-25000" dirty="0">
                <a:solidFill>
                  <a:prstClr val="black"/>
                </a:solidFill>
                <a:latin typeface="Calibri" panose="020F0502020204030204"/>
              </a:rPr>
              <a:t> </a:t>
            </a:r>
            <a:r>
              <a:rPr lang="en-US" sz="3200" dirty="0">
                <a:solidFill>
                  <a:prstClr val="black"/>
                </a:solidFill>
                <a:latin typeface="Calibri" panose="020F0502020204030204"/>
              </a:rPr>
              <a:t>(x-</a:t>
            </a:r>
            <a:r>
              <a:rPr lang="en-US" sz="3200" dirty="0" err="1">
                <a:solidFill>
                  <a:prstClr val="black"/>
                </a:solidFill>
                <a:latin typeface="Calibri" panose="020F0502020204030204"/>
              </a:rPr>
              <a:t>x</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a:t>
            </a:r>
            <a:r>
              <a:rPr lang="en-US" sz="3200" baseline="30000" dirty="0">
                <a:solidFill>
                  <a:prstClr val="black"/>
                </a:solidFill>
                <a:latin typeface="Calibri" panose="020F0502020204030204"/>
              </a:rPr>
              <a:t> 2</a:t>
            </a:r>
            <a:r>
              <a:rPr lang="en-US" sz="3200" dirty="0">
                <a:solidFill>
                  <a:prstClr val="black"/>
                </a:solidFill>
                <a:latin typeface="Calibri" panose="020F0502020204030204"/>
              </a:rPr>
              <a:t> + </a:t>
            </a:r>
            <a:r>
              <a:rPr lang="en-US" sz="3200" dirty="0" err="1">
                <a:solidFill>
                  <a:prstClr val="black"/>
                </a:solidFill>
                <a:latin typeface="Calibri" panose="020F0502020204030204"/>
              </a:rPr>
              <a:t>d</a:t>
            </a:r>
            <a:r>
              <a:rPr lang="en-US" sz="3200" baseline="-25000" dirty="0" err="1">
                <a:solidFill>
                  <a:prstClr val="black"/>
                </a:solidFill>
                <a:latin typeface="Calibri" panose="020F0502020204030204"/>
              </a:rPr>
              <a:t>j</a:t>
            </a:r>
            <a:r>
              <a:rPr lang="en-US" sz="3200" baseline="-25000" dirty="0">
                <a:solidFill>
                  <a:prstClr val="black"/>
                </a:solidFill>
                <a:latin typeface="Calibri" panose="020F0502020204030204"/>
              </a:rPr>
              <a:t> </a:t>
            </a:r>
            <a:r>
              <a:rPr lang="en-US" sz="3200" dirty="0">
                <a:solidFill>
                  <a:prstClr val="black"/>
                </a:solidFill>
                <a:latin typeface="Calibri" panose="020F0502020204030204"/>
              </a:rPr>
              <a:t>(x-</a:t>
            </a:r>
            <a:r>
              <a:rPr lang="en-US" sz="3200" dirty="0" err="1">
                <a:solidFill>
                  <a:prstClr val="black"/>
                </a:solidFill>
                <a:latin typeface="Calibri" panose="020F0502020204030204"/>
              </a:rPr>
              <a:t>x</a:t>
            </a:r>
            <a:r>
              <a:rPr lang="en-US" sz="3200" baseline="-25000" dirty="0" err="1">
                <a:solidFill>
                  <a:prstClr val="black"/>
                </a:solidFill>
                <a:latin typeface="Calibri" panose="020F0502020204030204"/>
              </a:rPr>
              <a:t>j</a:t>
            </a:r>
            <a:r>
              <a:rPr lang="en-US" sz="3200" dirty="0">
                <a:solidFill>
                  <a:prstClr val="black"/>
                </a:solidFill>
                <a:latin typeface="Calibri" panose="020F0502020204030204"/>
              </a:rPr>
              <a:t>)</a:t>
            </a:r>
            <a:r>
              <a:rPr lang="en-US" sz="3200" baseline="30000" dirty="0">
                <a:solidFill>
                  <a:prstClr val="black"/>
                </a:solidFill>
                <a:latin typeface="Calibri" panose="020F0502020204030204"/>
              </a:rPr>
              <a:t> 3</a:t>
            </a:r>
            <a:endParaRPr lang="en-US" sz="3200" dirty="0"/>
          </a:p>
        </p:txBody>
      </p:sp>
      <p:sp>
        <p:nvSpPr>
          <p:cNvPr id="9" name="TextBox 8">
            <a:extLst>
              <a:ext uri="{FF2B5EF4-FFF2-40B4-BE49-F238E27FC236}">
                <a16:creationId xmlns:a16="http://schemas.microsoft.com/office/drawing/2014/main" id="{1B04F0A5-8935-488B-AE82-D81686D2B62E}"/>
              </a:ext>
            </a:extLst>
          </p:cNvPr>
          <p:cNvSpPr txBox="1"/>
          <p:nvPr/>
        </p:nvSpPr>
        <p:spPr>
          <a:xfrm>
            <a:off x="5219700" y="20433268"/>
            <a:ext cx="6629400" cy="369332"/>
          </a:xfrm>
          <a:prstGeom prst="rect">
            <a:avLst/>
          </a:prstGeom>
          <a:noFill/>
        </p:spPr>
        <p:txBody>
          <a:bodyPr wrap="square" rtlCol="0">
            <a:spAutoFit/>
          </a:bodyPr>
          <a:lstStyle/>
          <a:p>
            <a:r>
              <a:rPr lang="en-US" dirty="0"/>
              <a:t>Formula 1:  Cubic Spline Formula used for interpolation</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4733</TotalTime>
  <Words>1160</Words>
  <Application>Microsoft Macintosh PowerPoint</Application>
  <PresentationFormat>Custom</PresentationFormat>
  <Paragraphs>155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Georgia</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Seth Frohnheiser</cp:lastModifiedBy>
  <cp:revision>157</cp:revision>
  <cp:lastPrinted>2017-11-03T00:56:36Z</cp:lastPrinted>
  <dcterms:created xsi:type="dcterms:W3CDTF">2013-02-10T21:14:48Z</dcterms:created>
  <dcterms:modified xsi:type="dcterms:W3CDTF">2022-04-07T20:35:37Z</dcterms:modified>
</cp:coreProperties>
</file>