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1" r:id="rId5"/>
    <p:sldId id="262" r:id="rId6"/>
    <p:sldId id="264" r:id="rId7"/>
    <p:sldId id="268" r:id="rId8"/>
    <p:sldId id="263" r:id="rId9"/>
    <p:sldId id="267" r:id="rId10"/>
    <p:sldId id="266" r:id="rId11"/>
    <p:sldId id="269" r:id="rId12"/>
    <p:sldId id="272" r:id="rId13"/>
    <p:sldId id="265" r:id="rId14"/>
    <p:sldId id="271" r:id="rId15"/>
    <p:sldId id="273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96"/>
    <a:srgbClr val="007033"/>
    <a:srgbClr val="990099"/>
    <a:srgbClr val="CC0099"/>
    <a:srgbClr val="FE9202"/>
    <a:srgbClr val="6C1A00"/>
    <a:srgbClr val="00AACC"/>
    <a:srgbClr val="5EEC3C"/>
    <a:srgbClr val="1D3A00"/>
    <a:srgbClr val="E39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>
      <p:cViewPr varScale="1">
        <p:scale>
          <a:sx n="102" d="100"/>
          <a:sy n="102" d="100"/>
        </p:scale>
        <p:origin x="898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7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1502815"/>
            <a:ext cx="6398640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3029865"/>
            <a:ext cx="6398640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433880"/>
            <a:ext cx="8246070" cy="1042857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3595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687"/>
            <a:ext cx="62526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213"/>
            <a:ext cx="625267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441020"/>
            <a:ext cx="8076896" cy="10689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29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13">
            <a:extLst>
              <a:ext uri="{FF2B5EF4-FFF2-40B4-BE49-F238E27FC236}">
                <a16:creationId xmlns:a16="http://schemas.microsoft.com/office/drawing/2014/main" id="{23503105-26D9-EA29-9CB6-3DB8C5B1C344}"/>
              </a:ext>
            </a:extLst>
          </p:cNvPr>
          <p:cNvSpPr/>
          <p:nvPr/>
        </p:nvSpPr>
        <p:spPr>
          <a:xfrm>
            <a:off x="448965" y="586585"/>
            <a:ext cx="5400600" cy="1136120"/>
          </a:xfrm>
          <a:prstGeom prst="flowChartAlternateProcess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14">
            <a:extLst>
              <a:ext uri="{FF2B5EF4-FFF2-40B4-BE49-F238E27FC236}">
                <a16:creationId xmlns:a16="http://schemas.microsoft.com/office/drawing/2014/main" id="{B6538A91-D8C4-AC34-7C2D-029B9C8D0E20}"/>
              </a:ext>
            </a:extLst>
          </p:cNvPr>
          <p:cNvSpPr/>
          <p:nvPr/>
        </p:nvSpPr>
        <p:spPr>
          <a:xfrm>
            <a:off x="281940" y="1960930"/>
            <a:ext cx="3679240" cy="1484956"/>
          </a:xfrm>
          <a:prstGeom prst="flowChartAlternateProcess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b="1" dirty="0">
              <a:solidFill>
                <a:schemeClr val="tx1"/>
              </a:solidFill>
            </a:endParaRPr>
          </a:p>
          <a:p>
            <a:pPr algn="ctr"/>
            <a:endParaRPr lang="en-IN" sz="1800" b="1" dirty="0">
              <a:solidFill>
                <a:schemeClr val="tx1"/>
              </a:solidFill>
            </a:endParaRPr>
          </a:p>
          <a:p>
            <a:pPr algn="ctr"/>
            <a:endParaRPr lang="en-IN" b="1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Presented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800" b="1" dirty="0">
              <a:solidFill>
                <a:schemeClr val="tx1"/>
              </a:solidFill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Nishant Gaurav    2141007068</a:t>
            </a:r>
            <a:endParaRPr lang="en-IN" sz="2000" dirty="0">
              <a:solidFill>
                <a:schemeClr val="tx1"/>
              </a:solidFill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</a:rPr>
              <a:t>Suraj Ghosh          2141007017</a:t>
            </a:r>
            <a:endParaRPr lang="en-IN" sz="2000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8" name="Picture 2" descr="https://lh7-rt.googleusercontent.com/docsz/AD_4nXfBgflQTHLTzyajprUcNCOm0sYoujuL0zHvgvkMJAg6UQZZEn3pmgF8UvpSGRPwX_zvQSOTPrmcUcn69-ypDZwgOOEOy4i3uxFparw-dNkx1GfSmGCX0XxFaHaDskk9Vc9fxqnGYH9ANw_CJu3LBeGhRhOzLWY28SZVOXb_AlR-PjuM-hdzIQ?key=sBeFI9N0vz4vHfD_CBa7wA">
            <a:extLst>
              <a:ext uri="{FF2B5EF4-FFF2-40B4-BE49-F238E27FC236}">
                <a16:creationId xmlns:a16="http://schemas.microsoft.com/office/drawing/2014/main" id="{697692DE-67C9-63AA-5FD2-FFD50C151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05" y="3864285"/>
            <a:ext cx="1233264" cy="11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F427F2-3EA3-4A55-82A7-688AFC87DA70}"/>
              </a:ext>
            </a:extLst>
          </p:cNvPr>
          <p:cNvSpPr/>
          <p:nvPr/>
        </p:nvSpPr>
        <p:spPr>
          <a:xfrm>
            <a:off x="412961" y="645487"/>
            <a:ext cx="547260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IMPLEMENTING AI DRIVEN THREAT DETECTION </a:t>
            </a:r>
            <a:endParaRPr lang="en-IN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1" name="image25.png">
            <a:extLst>
              <a:ext uri="{FF2B5EF4-FFF2-40B4-BE49-F238E27FC236}">
                <a16:creationId xmlns:a16="http://schemas.microsoft.com/office/drawing/2014/main" id="{72BC3D4E-3C34-42A9-5D82-D707F25332E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5499" y="0"/>
            <a:ext cx="1539875" cy="103441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44962"/>
            <a:ext cx="6252670" cy="7635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K-Nearest Neighbours Model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6E21E-1343-AD8B-8959-CCB158B1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5" y="879469"/>
            <a:ext cx="3817625" cy="4098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507CE-378D-E6AD-95E1-F8C53678C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4" y="898377"/>
            <a:ext cx="5030116" cy="33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1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44962"/>
            <a:ext cx="6252670" cy="763525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itchFamily="34" charset="0"/>
              </a:rPr>
              <a:t>RESULT 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6547E-31A0-E1AE-56C1-34A18A463B0E}"/>
              </a:ext>
            </a:extLst>
          </p:cNvPr>
          <p:cNvSpPr txBox="1"/>
          <p:nvPr/>
        </p:nvSpPr>
        <p:spPr>
          <a:xfrm>
            <a:off x="296260" y="637291"/>
            <a:ext cx="8093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K-Nearest </a:t>
            </a:r>
            <a:r>
              <a:rPr lang="en-IN" b="1" dirty="0" err="1"/>
              <a:t>Neighbors</a:t>
            </a:r>
            <a:r>
              <a:rPr lang="en-IN" b="1" dirty="0"/>
              <a:t> Model: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FE372C-8129-0C66-660C-A30C14AC4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05" y="1502815"/>
            <a:ext cx="4152649" cy="34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1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44962"/>
            <a:ext cx="6252670" cy="763525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itchFamily="34" charset="0"/>
              </a:rPr>
              <a:t>COMPARING MODELS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1A0C0-F63F-7E12-E365-59D8B6763F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93" y="904564"/>
            <a:ext cx="3359510" cy="1891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731E3-B721-7012-50F6-82FFF9F383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40" y="2970630"/>
            <a:ext cx="3359510" cy="18916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C93922-8D44-C19D-305F-3B06CA04E48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582" y="904564"/>
            <a:ext cx="3364695" cy="189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06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44962"/>
            <a:ext cx="6252670" cy="763525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itchFamily="34" charset="0"/>
              </a:rPr>
              <a:t>COMPARING MODELS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E4C9D-8F10-BB24-D60B-597604EAF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339" y="1377418"/>
            <a:ext cx="4063883" cy="26054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6C5DC8-5DE5-A38C-DC43-8243589F6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8" y="1377418"/>
            <a:ext cx="4036542" cy="255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1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44962"/>
            <a:ext cx="6252670" cy="763525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itchFamily="34" charset="0"/>
              </a:rPr>
              <a:t>CONCLUSION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6547E-31A0-E1AE-56C1-34A18A463B0E}"/>
              </a:ext>
            </a:extLst>
          </p:cNvPr>
          <p:cNvSpPr txBox="1"/>
          <p:nvPr/>
        </p:nvSpPr>
        <p:spPr>
          <a:xfrm>
            <a:off x="296259" y="817424"/>
            <a:ext cx="74825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AI-driven threat detection significantly improves threat identification and response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system reduces false positives and provides real-time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Integration with existing systems enhances overall cybersecurity without major overhauls.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Continuous learning and adaptation to new threats ensure long-term efficacy.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A4E5C4-9EA9-250B-4945-03421757A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42" y="3125748"/>
            <a:ext cx="7772400" cy="15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74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A674-F725-6562-4249-BFE2C2DB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6404-00EC-ECAC-C230-A2CF83675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b="1" dirty="0"/>
              <a:t>IEEE. </a:t>
            </a:r>
          </a:p>
          <a:p>
            <a:r>
              <a:rPr lang="en-IN" sz="1400" b="1" dirty="0"/>
              <a:t>Goodfellow, I., Bengio, Y., &amp; Courville, A. (2016). Deep Learning. MIT Press. </a:t>
            </a:r>
          </a:p>
          <a:p>
            <a:r>
              <a:rPr lang="en-IN" sz="1400" b="1" dirty="0"/>
              <a:t> Bishop, C. M. (2006). Pattern Recognition and Machine Learning. Springer.  </a:t>
            </a:r>
          </a:p>
          <a:p>
            <a:r>
              <a:rPr lang="en-IN" sz="1400" b="1" dirty="0"/>
              <a:t>Shalev-Shwartz, S., &amp; Ben-David, S. (2014). Understanding Machine Learning: From  Theory to Algorithms. Cambridge University Press. </a:t>
            </a:r>
          </a:p>
          <a:p>
            <a:r>
              <a:rPr lang="en-IN" sz="1400" b="1" dirty="0"/>
              <a:t> Chollet, F. (2018). Deep Learning with Python. Manning Publications. </a:t>
            </a:r>
          </a:p>
          <a:p>
            <a:r>
              <a:rPr lang="en-IN" sz="1400" b="1" dirty="0"/>
              <a:t> Russell, S. J., &amp; Norvig, P. (2009). Artificial Intelligence: A Modern Approach. Prentice Hall.  </a:t>
            </a:r>
          </a:p>
          <a:p>
            <a:r>
              <a:rPr lang="en-IN" sz="1400" b="1" dirty="0"/>
              <a:t>Sommer, R., &amp; Paxson, V. (2010). Outside the Closed World: On Using Machine Learning for Network Intrusion Detection. In 2010 IEEE Symposium on Security and Privacy (pp. 305-316). </a:t>
            </a:r>
          </a:p>
          <a:p>
            <a:r>
              <a:rPr lang="en-IN" sz="1400" b="1" dirty="0"/>
              <a:t>Yang, Y., &amp; </a:t>
            </a:r>
            <a:r>
              <a:rPr lang="en-IN" sz="1400" b="1" dirty="0" err="1"/>
              <a:t>Shami</a:t>
            </a:r>
            <a:r>
              <a:rPr lang="en-IN" sz="1400" b="1" dirty="0"/>
              <a:t>, A. (2020). On Hyper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40B1D-4D4B-BD76-9945-7109994E9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635" y="1808225"/>
            <a:ext cx="1374345" cy="13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40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521766-4309-7F2B-A1B3-AE4ED0EC2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30" y="739290"/>
            <a:ext cx="3970330" cy="397033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804DE71-C8F6-112D-1C07-036D8F0F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289806" y="2571750"/>
            <a:ext cx="45719" cy="69807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846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59958"/>
            <a:ext cx="8246070" cy="104285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IDENTIFYING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C1EE2D-DD39-364A-6883-3FDEF50BA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960930"/>
            <a:ext cx="1472895" cy="1472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DC6B9-C62C-B7D9-96E8-4B17BE472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35" y="1996466"/>
            <a:ext cx="1167485" cy="1167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0B4D3F-F7CD-3A3D-5FC7-B49228DFF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685" y="1937730"/>
            <a:ext cx="1428499" cy="1428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C0627D-05E8-FA04-68EE-1FDEE5804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335" y="1937730"/>
            <a:ext cx="1320128" cy="13201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7ADD0F-3E98-1E0D-CBF0-371723A6FF8A}"/>
              </a:ext>
            </a:extLst>
          </p:cNvPr>
          <p:cNvSpPr txBox="1"/>
          <p:nvPr/>
        </p:nvSpPr>
        <p:spPr>
          <a:xfrm>
            <a:off x="287863" y="3411626"/>
            <a:ext cx="15354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Increasing sophistication and frequency of cyber threats.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62503-D62F-6479-B226-D7923D3CC57F}"/>
              </a:ext>
            </a:extLst>
          </p:cNvPr>
          <p:cNvSpPr txBox="1"/>
          <p:nvPr/>
        </p:nvSpPr>
        <p:spPr>
          <a:xfrm>
            <a:off x="2218873" y="3303903"/>
            <a:ext cx="1535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Traditional systems fail to detect and mitigate advanced threats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053DB6-F2FE-EF9B-2D8B-8B3114E17A1D}"/>
              </a:ext>
            </a:extLst>
          </p:cNvPr>
          <p:cNvSpPr txBox="1"/>
          <p:nvPr/>
        </p:nvSpPr>
        <p:spPr>
          <a:xfrm>
            <a:off x="4431211" y="3257857"/>
            <a:ext cx="15354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Risks include data     breaches, financial  losses, and compromised privacy.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D9BF9-F95F-9B7A-C249-19DB213E0D2F}"/>
              </a:ext>
            </a:extLst>
          </p:cNvPr>
          <p:cNvSpPr txBox="1"/>
          <p:nvPr/>
        </p:nvSpPr>
        <p:spPr>
          <a:xfrm>
            <a:off x="6643335" y="3257856"/>
            <a:ext cx="15354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Need for an advanced AI-driven threat detection system for cloud environments.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6252670" cy="763525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ROOT CAUSE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F2ECFE-05C9-F75E-5DCA-D7C2C6558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70" y="1350110"/>
            <a:ext cx="1068935" cy="1068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163D2-D60F-8AFB-1488-AC9630C14A3F}"/>
              </a:ext>
            </a:extLst>
          </p:cNvPr>
          <p:cNvSpPr txBox="1"/>
          <p:nvPr/>
        </p:nvSpPr>
        <p:spPr>
          <a:xfrm>
            <a:off x="353672" y="2571750"/>
            <a:ext cx="1564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Traditional systems' inability to handle large and complex data sets effectively</a:t>
            </a:r>
            <a:r>
              <a:rPr lang="en-IN" sz="1200" dirty="0"/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7A345-D0FA-00B8-382C-B8C86E0E5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51" y="1362229"/>
            <a:ext cx="1068936" cy="1068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B73DB7-4BA4-B977-635D-AB7AD2426844}"/>
              </a:ext>
            </a:extLst>
          </p:cNvPr>
          <p:cNvSpPr txBox="1"/>
          <p:nvPr/>
        </p:nvSpPr>
        <p:spPr>
          <a:xfrm>
            <a:off x="2728973" y="2611855"/>
            <a:ext cx="15649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Lack of real-time monitoring and automated response mechanisms.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C87C4-3EA1-B736-1D64-6E5ED69B77CE}"/>
              </a:ext>
            </a:extLst>
          </p:cNvPr>
          <p:cNvSpPr txBox="1"/>
          <p:nvPr/>
        </p:nvSpPr>
        <p:spPr>
          <a:xfrm>
            <a:off x="5299229" y="2592712"/>
            <a:ext cx="14015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Inability to adapt to evolving threats and learn from new data.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D309EB-2D4B-97A3-6746-7AE810A4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415214" y="1350110"/>
            <a:ext cx="1169551" cy="116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281175"/>
            <a:ext cx="6252670" cy="763525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itchFamily="34" charset="0"/>
              </a:rPr>
              <a:t>IMPLEMENTATION STEPS: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7FD26-EE43-CC4D-08E0-5AA692398DBD}"/>
              </a:ext>
            </a:extLst>
          </p:cNvPr>
          <p:cNvSpPr txBox="1"/>
          <p:nvPr/>
        </p:nvSpPr>
        <p:spPr>
          <a:xfrm>
            <a:off x="311082" y="1197405"/>
            <a:ext cx="717713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Solution Overview: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Development of an AI-driven threat detection system using advanced AI and ML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Key Features: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Real-Time Monitoring:</a:t>
            </a:r>
            <a:r>
              <a:rPr lang="en-IN" dirty="0"/>
              <a:t> Continuous surveillance of network traffic and user activities.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Adaptive Learning:</a:t>
            </a:r>
            <a:r>
              <a:rPr lang="en-IN" dirty="0"/>
              <a:t> Machine learning algorithms evolving with new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Automated Response:</a:t>
            </a:r>
            <a:r>
              <a:rPr lang="en-IN" dirty="0"/>
              <a:t> Immediate actions to mitigate threats.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Integration with Existing Systems:</a:t>
            </a:r>
            <a:r>
              <a:rPr lang="en-IN" dirty="0"/>
              <a:t> Enhances current cybersecurity infrastructures without significant changes.</a:t>
            </a:r>
          </a:p>
        </p:txBody>
      </p:sp>
    </p:spTree>
    <p:extLst>
      <p:ext uri="{BB962C8B-B14F-4D97-AF65-F5344CB8AC3E}">
        <p14:creationId xmlns:p14="http://schemas.microsoft.com/office/powerpoint/2010/main" val="30304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44962"/>
            <a:ext cx="6252670" cy="763525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itchFamily="34" charset="0"/>
              </a:rPr>
              <a:t>Solution Development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7FD26-EE43-CC4D-08E0-5AA692398DBD}"/>
              </a:ext>
            </a:extLst>
          </p:cNvPr>
          <p:cNvSpPr txBox="1"/>
          <p:nvPr/>
        </p:nvSpPr>
        <p:spPr>
          <a:xfrm>
            <a:off x="296260" y="751221"/>
            <a:ext cx="51919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Implementation Steps:</a:t>
            </a:r>
          </a:p>
          <a:p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Data Collection:</a:t>
            </a:r>
            <a:r>
              <a:rPr lang="en-IN" dirty="0"/>
              <a:t> Aggregating data from network traffic, user </a:t>
            </a:r>
            <a:r>
              <a:rPr lang="en-IN" dirty="0" err="1"/>
              <a:t>behaviors</a:t>
            </a:r>
            <a:r>
              <a:rPr lang="en-IN" dirty="0"/>
              <a:t>, &amp; system logs.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Data </a:t>
            </a:r>
            <a:r>
              <a:rPr lang="en-IN" b="1" dirty="0" err="1"/>
              <a:t>Preprocessing</a:t>
            </a:r>
            <a:r>
              <a:rPr lang="en-IN" b="1" dirty="0"/>
              <a:t>:</a:t>
            </a:r>
            <a:r>
              <a:rPr lang="en-IN" dirty="0"/>
              <a:t> Cleaning and preparing data for analysis.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Model Training and Evaluation:</a:t>
            </a:r>
            <a:r>
              <a:rPr lang="en-IN" dirty="0"/>
              <a:t> Using ML models like Random Forest, Decision Tree, and K-Nearest </a:t>
            </a:r>
            <a:r>
              <a:rPr lang="en-IN" dirty="0" err="1"/>
              <a:t>Neighbors</a:t>
            </a:r>
            <a:r>
              <a:rPr lang="en-IN" dirty="0"/>
              <a:t>.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Visualization:</a:t>
            </a:r>
            <a:r>
              <a:rPr lang="en-IN" dirty="0"/>
              <a:t> Visualizing model performance and data correlations.</a:t>
            </a:r>
          </a:p>
        </p:txBody>
      </p:sp>
      <p:pic>
        <p:nvPicPr>
          <p:cNvPr id="1028" name="Picture 4" descr="No alt text provided for this image">
            <a:extLst>
              <a:ext uri="{FF2B5EF4-FFF2-40B4-BE49-F238E27FC236}">
                <a16:creationId xmlns:a16="http://schemas.microsoft.com/office/drawing/2014/main" id="{47A942BE-0664-5721-63F9-AD4FB9F02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826" y="63485"/>
            <a:ext cx="3105914" cy="501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69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44962"/>
            <a:ext cx="6252670" cy="763525"/>
          </a:xfrm>
        </p:spPr>
        <p:txBody>
          <a:bodyPr>
            <a:normAutofit/>
          </a:bodyPr>
          <a:lstStyle/>
          <a:p>
            <a:r>
              <a:rPr lang="en-IN" b="1" dirty="0"/>
              <a:t>Decision Tree Model: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41232-77AA-6DF7-2317-31BD9B76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80" y="1044700"/>
            <a:ext cx="625267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44962"/>
            <a:ext cx="6252670" cy="763525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itchFamily="34" charset="0"/>
              </a:rPr>
              <a:t>RESULT 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6547E-31A0-E1AE-56C1-34A18A463B0E}"/>
              </a:ext>
            </a:extLst>
          </p:cNvPr>
          <p:cNvSpPr txBox="1"/>
          <p:nvPr/>
        </p:nvSpPr>
        <p:spPr>
          <a:xfrm>
            <a:off x="301231" y="528832"/>
            <a:ext cx="80933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Decision Tree Model: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127FD1-5DA8-98EF-11A6-72829CFE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80" y="1430884"/>
            <a:ext cx="6566315" cy="266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8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44962"/>
            <a:ext cx="6252670" cy="7635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rial Rounded MT Bold" pitchFamily="34" charset="0"/>
              </a:rPr>
              <a:t> </a:t>
            </a:r>
            <a:br>
              <a:rPr lang="en-IN" dirty="0"/>
            </a:br>
            <a:r>
              <a:rPr lang="en-IN" b="1" dirty="0"/>
              <a:t>Random Forest Model:</a:t>
            </a:r>
            <a:br>
              <a:rPr lang="en-IN" b="1" dirty="0"/>
            </a:br>
            <a:br>
              <a:rPr lang="en-IN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BD0B1-4ECE-2292-92A2-7A8DE5E7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739290"/>
            <a:ext cx="60293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03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6260" y="144962"/>
            <a:ext cx="6252670" cy="763525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 pitchFamily="34" charset="0"/>
              </a:rPr>
              <a:t>RESULT 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6547E-31A0-E1AE-56C1-34A18A463B0E}"/>
              </a:ext>
            </a:extLst>
          </p:cNvPr>
          <p:cNvSpPr txBox="1"/>
          <p:nvPr/>
        </p:nvSpPr>
        <p:spPr>
          <a:xfrm>
            <a:off x="296260" y="817424"/>
            <a:ext cx="8093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4E97B-0F24-A3F2-668A-395B535F5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490" y="1044700"/>
            <a:ext cx="58928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9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On-screen Show (16:9)</PresentationFormat>
  <Paragraphs>66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Calibri</vt:lpstr>
      <vt:lpstr>Times New Roman</vt:lpstr>
      <vt:lpstr>Office Theme</vt:lpstr>
      <vt:lpstr>PowerPoint Presentation</vt:lpstr>
      <vt:lpstr>IDENTIFYING THE PROBLEM</vt:lpstr>
      <vt:lpstr>ROOT CAUSE ANALYSIS</vt:lpstr>
      <vt:lpstr>IMPLEMENTATION STEPS:</vt:lpstr>
      <vt:lpstr>Solution Development</vt:lpstr>
      <vt:lpstr>Decision Tree Model:</vt:lpstr>
      <vt:lpstr>RESULT :</vt:lpstr>
      <vt:lpstr>  Random Forest Model:  </vt:lpstr>
      <vt:lpstr>RESULT :</vt:lpstr>
      <vt:lpstr>K-Nearest Neighbours Model :</vt:lpstr>
      <vt:lpstr>RESULT :</vt:lpstr>
      <vt:lpstr>COMPARING MODELS</vt:lpstr>
      <vt:lpstr>COMPARING MODELS</vt:lpstr>
      <vt:lpstr>CONCLUSION</vt:lpstr>
      <vt:lpstr>REFERENCES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2024-08-24T11:20:00Z</dcterms:modified>
</cp:coreProperties>
</file>