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4" r:id="rId11"/>
    <p:sldId id="265" r:id="rId12"/>
    <p:sldId id="266" r:id="rId13"/>
    <p:sldId id="267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B5DBB-9D69-EACF-F19C-52F6B273D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A89D51-DA14-3F36-DD2B-ED7E31736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CFCD1-8CDA-A9EE-B761-B474942A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D6A11-A18F-F351-5EDC-E420219A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D0B5E-3353-DB5D-3BDC-3EB627C2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0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3029A-4F7E-6315-D006-7F248D6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2CAAC-60D1-F9C1-9057-DFCFC359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0D79A-5FCF-0092-BFF1-933C2B3B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1DBA2-8D0F-C184-37D3-691CECC6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FFA55-C99A-8879-D75B-708D357D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4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2407E2-CC85-178C-472E-F58DF58C2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95279-F885-4AD0-23CE-265BEED7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1D088-6C31-07D5-C292-F35A6C33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C16F9-4B53-4526-A970-7B7734A1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27573-CB5F-FCD9-B526-DDD47F64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6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6BAF5-042C-F401-C0AB-D2A6D33D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33835-2A40-E888-0E35-93A0C19B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8A9C5-DC26-B126-A79F-1F90016C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7633C-14A1-E8A3-6A1D-D54D7FB5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D4B56-E0B3-BC7D-28F9-8987F63E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0219B-8C5E-78A7-8C75-31691B45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3889C-610A-D874-2EB0-2598DC923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F789-0C34-4920-8AA8-3FE7DB22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1D313-8577-B15F-F7BD-60B0B611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49F71-521A-213C-B5DA-727320B8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7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D45D1-3F2B-28D8-FB21-7F445CBE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E3D26-1786-504E-636B-93E2DC45B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3F7A1-7461-1867-C2FD-841DB4095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6699B-22A6-48BF-793D-D3BA0F18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75DA93-19AA-C248-CF30-CB9F958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7C73D-9EF6-AA6C-B49A-C09DDFD0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7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B9C8E-F8BB-11F3-044C-5EB5C75F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CC3EA-DA04-EE06-4733-F944373C9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6E3EA-C014-5AC1-EBAB-F7D27B1B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D3059A-E8F1-E1D0-D082-6F3F424BA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1EA04F-80AA-66C2-37F8-95CDD8E88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0A94B1-67E7-3637-A512-0B6B052F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7F67BF-1C31-FE2E-7F07-6BC1C711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A25B2-432F-AD67-F47D-E5E38E70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FD404-62F6-61FB-2462-944C5019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8D5A0-3BBC-AEEA-2BE5-B1829C61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2D37F-F4AF-2C58-D1B2-1F11D2B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055FF-DEF2-C343-2DDB-7601945A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2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6EB479-542B-E6DB-8979-80DA9B25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EC5CC6-09A5-0604-DD0A-159D4214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F6195-45F1-E14E-57E3-A879D995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6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41C78-6095-C0BD-E865-D73A97B6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B3BF6-A9DF-FAB1-EABD-88CA497C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E342D-FCA7-A87C-AE0B-F1E32F43D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FBD7-6582-C64A-D73A-A657F54B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363F4-C26E-63EF-4EB1-94174785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FAABC-B8F9-C1B9-9C39-7F66FA7C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3F612-DDD3-6A47-2C10-AEF5C51A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7A21C-E4A0-09EB-BFFA-68DA982BC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706C1-D920-4D37-048A-F55C42EE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B7AC8-1058-41D9-D25F-0B19C139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4B577-89E0-D57C-F99B-0383A59E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6431E-61FC-B6CF-6DFD-E7C627AE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7B2E7D-CB1F-0581-1DFC-2340BF53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DD0CE-42E2-DD71-EFE6-96E94ED33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3B1D9-27B0-261A-DE3C-9873ED938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94DB5-B837-4B42-BBF7-1EB6271F1F4C}" type="datetimeFigureOut">
              <a:rPr lang="ko-KR" altLang="en-US" smtClean="0"/>
              <a:t>2024. 3. 5.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FD211-AF8B-E801-A6C6-634293C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1CEB4-8EBD-A7E2-6F06-5EB45DB76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C01CC-A5A2-8419-288A-40C21C6E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836" y="2378279"/>
            <a:ext cx="6890327" cy="1758607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아스키</a:t>
            </a:r>
            <a:r>
              <a:rPr lang="en-US" altLang="ko-KR" b="1" dirty="0"/>
              <a:t>(</a:t>
            </a:r>
            <a:r>
              <a:rPr lang="en" altLang="ko-KR" b="1" dirty="0"/>
              <a:t>ASCII)</a:t>
            </a:r>
            <a:r>
              <a:rPr lang="ko-KR" altLang="en-US" b="1" dirty="0"/>
              <a:t>코드와 유니코드</a:t>
            </a:r>
            <a:r>
              <a:rPr lang="en-US" altLang="ko-KR" b="1" dirty="0"/>
              <a:t>(</a:t>
            </a:r>
            <a:r>
              <a:rPr lang="en" altLang="ko-KR" b="1" dirty="0" err="1"/>
              <a:t>unicode</a:t>
            </a:r>
            <a:r>
              <a:rPr lang="en" altLang="ko-KR" b="1" dirty="0"/>
              <a:t>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64471-38EB-823D-2156-1A42F96921EE}"/>
              </a:ext>
            </a:extLst>
          </p:cNvPr>
          <p:cNvSpPr txBox="1"/>
          <p:nvPr/>
        </p:nvSpPr>
        <p:spPr>
          <a:xfrm>
            <a:off x="8634504" y="4479721"/>
            <a:ext cx="1813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/>
              <a:t>화생방 스터디</a:t>
            </a:r>
            <a:endParaRPr lang="en-US" altLang="ko-KR" sz="2000" b="1" dirty="0"/>
          </a:p>
          <a:p>
            <a:pPr algn="r"/>
            <a:r>
              <a:rPr lang="ko-KR" altLang="en-US" sz="2000" b="1" dirty="0"/>
              <a:t>박희원</a:t>
            </a:r>
          </a:p>
        </p:txBody>
      </p:sp>
    </p:spTree>
    <p:extLst>
      <p:ext uri="{BB962C8B-B14F-4D97-AF65-F5344CB8AC3E}">
        <p14:creationId xmlns:p14="http://schemas.microsoft.com/office/powerpoint/2010/main" val="317687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299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ea"/>
              </a:rPr>
              <a:t>UNICODE</a:t>
            </a:r>
            <a:endParaRPr lang="en-KR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76FDB-5450-A2ED-FAFB-8C2A586B637D}"/>
              </a:ext>
            </a:extLst>
          </p:cNvPr>
          <p:cNvSpPr txBox="1"/>
          <p:nvPr/>
        </p:nvSpPr>
        <p:spPr>
          <a:xfrm>
            <a:off x="660400" y="1935963"/>
            <a:ext cx="10840720" cy="437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초창기에는 문자 코드는 </a:t>
            </a:r>
            <a:r>
              <a:rPr lang="en" altLang="ko-KR" dirty="0"/>
              <a:t>ASCII</a:t>
            </a:r>
            <a:r>
              <a:rPr lang="ko-KR" altLang="en-US" dirty="0"/>
              <a:t>의 로마자 위주 코드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바이트의 남은 공간에 각 나라가 자국 문자를 할당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하지만 다른 국가에 이메일을 보냈을 때나 인터넷 웹 페이지의 글자가 깨짐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이에 따라 </a:t>
            </a:r>
            <a:r>
              <a:rPr lang="en-US" altLang="ko-KR" dirty="0"/>
              <a:t>2~3</a:t>
            </a:r>
            <a:r>
              <a:rPr lang="ko-KR" altLang="en-US" dirty="0"/>
              <a:t>바이트의 넉넉한 공간에 세상의 모든 문자를 할당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다만 로마자</a:t>
            </a:r>
            <a:r>
              <a:rPr lang="en-US" altLang="ko-KR" dirty="0"/>
              <a:t>(</a:t>
            </a:r>
            <a:r>
              <a:rPr lang="ko-KR" altLang="en-US" dirty="0"/>
              <a:t>혹은 프로그래밍</a:t>
            </a:r>
            <a:r>
              <a:rPr lang="en-US" altLang="ko-KR" dirty="0"/>
              <a:t>, </a:t>
            </a:r>
            <a:r>
              <a:rPr lang="en" altLang="ko-KR" dirty="0" err="1"/>
              <a:t>url</a:t>
            </a:r>
            <a:r>
              <a:rPr lang="en" altLang="ko-KR" dirty="0"/>
              <a:t> </a:t>
            </a:r>
            <a:r>
              <a:rPr lang="ko-KR" altLang="en-US" dirty="0"/>
              <a:t>등의 통신 포함</a:t>
            </a:r>
            <a:r>
              <a:rPr lang="en-US" altLang="ko-KR" dirty="0"/>
              <a:t>) </a:t>
            </a:r>
            <a:r>
              <a:rPr lang="ko-KR" altLang="en-US" dirty="0"/>
              <a:t>입장에서는 용량이 두배가 되어 </a:t>
            </a:r>
            <a:r>
              <a:rPr lang="ko-KR" altLang="en-US" b="1" dirty="0">
                <a:solidFill>
                  <a:srgbClr val="FF0000"/>
                </a:solidFill>
              </a:rPr>
              <a:t>가변길이 문자 인코딩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" altLang="ko-KR" b="1" dirty="0">
                <a:solidFill>
                  <a:srgbClr val="FF0000"/>
                </a:solidFill>
              </a:rPr>
              <a:t>UTF-8)</a:t>
            </a:r>
            <a:r>
              <a:rPr lang="ko-KR" altLang="en-US" dirty="0"/>
              <a:t>을 도입해서 기존 </a:t>
            </a:r>
            <a:r>
              <a:rPr lang="en" altLang="ko-KR" dirty="0"/>
              <a:t>ASCII</a:t>
            </a:r>
            <a:r>
              <a:rPr lang="ko-KR" altLang="en-US" dirty="0"/>
              <a:t>와 호환되는 규격 도입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UTF-8</a:t>
            </a:r>
            <a:r>
              <a:rPr lang="en-US" altLang="ko-KR" dirty="0"/>
              <a:t>: </a:t>
            </a:r>
            <a:r>
              <a:rPr lang="ko-KR" altLang="en-US" dirty="0"/>
              <a:t>흔히 우리가 웹 브라우저의 인코딩을 설정하면서 자주 보는 것</a:t>
            </a:r>
            <a:r>
              <a:rPr lang="en-US" altLang="ko-KR" dirty="0"/>
              <a:t>,</a:t>
            </a:r>
            <a:r>
              <a:rPr lang="ko-KR" altLang="en-US" dirty="0"/>
              <a:t> 유니코드에 기반한 인코딩 방식 중 하나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현재의 유니코드는 지구상에서 통용되는 대부분의 문자들을 담고 있음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언어를 표기할 때 쓰는 문자는 물론</a:t>
            </a:r>
            <a:r>
              <a:rPr lang="en-US" altLang="ko-KR" dirty="0"/>
              <a:t>, </a:t>
            </a:r>
            <a:r>
              <a:rPr lang="ko-KR" altLang="en-US" dirty="0"/>
              <a:t>악보 기호</a:t>
            </a:r>
            <a:r>
              <a:rPr lang="en-US" altLang="ko-KR" dirty="0"/>
              <a:t>, </a:t>
            </a:r>
            <a:r>
              <a:rPr lang="ko-KR" altLang="en-US" dirty="0"/>
              <a:t>이모티콘</a:t>
            </a:r>
            <a:r>
              <a:rPr lang="en-US" altLang="ko-KR" dirty="0"/>
              <a:t>, </a:t>
            </a:r>
            <a:r>
              <a:rPr lang="ko-KR" altLang="en-US" dirty="0"/>
              <a:t>태그</a:t>
            </a:r>
            <a:r>
              <a:rPr lang="en-US" altLang="ko-KR" dirty="0"/>
              <a:t>, </a:t>
            </a:r>
            <a:r>
              <a:rPr lang="ko-KR" altLang="en-US" dirty="0"/>
              <a:t>마작이나 도미노 기호 등 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05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299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j-ea"/>
              </a:rPr>
              <a:t>장단점</a:t>
            </a:r>
            <a:endParaRPr lang="en-KR" b="1" dirty="0">
              <a:latin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BCCAAB-A7E9-55A6-9015-15B5A581D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93757"/>
              </p:ext>
            </p:extLst>
          </p:nvPr>
        </p:nvGraphicFramePr>
        <p:xfrm>
          <a:off x="838200" y="1823720"/>
          <a:ext cx="10601961" cy="4411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3987">
                  <a:extLst>
                    <a:ext uri="{9D8B030D-6E8A-4147-A177-3AD203B41FA5}">
                      <a16:colId xmlns:a16="http://schemas.microsoft.com/office/drawing/2014/main" val="1000679612"/>
                    </a:ext>
                  </a:extLst>
                </a:gridCol>
                <a:gridCol w="3533987">
                  <a:extLst>
                    <a:ext uri="{9D8B030D-6E8A-4147-A177-3AD203B41FA5}">
                      <a16:colId xmlns:a16="http://schemas.microsoft.com/office/drawing/2014/main" val="883524952"/>
                    </a:ext>
                  </a:extLst>
                </a:gridCol>
                <a:gridCol w="3533987">
                  <a:extLst>
                    <a:ext uri="{9D8B030D-6E8A-4147-A177-3AD203B41FA5}">
                      <a16:colId xmlns:a16="http://schemas.microsoft.com/office/drawing/2014/main" val="1486574325"/>
                    </a:ext>
                  </a:extLst>
                </a:gridCol>
              </a:tblGrid>
              <a:tr h="8483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0507"/>
                  </a:ext>
                </a:extLst>
              </a:tr>
              <a:tr h="105029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ASCII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매우 단순하고 간단하기 때문에 어느 시스템에서도 적용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128</a:t>
                      </a:r>
                      <a:r>
                        <a:rPr lang="ko-KR" altLang="en-US" dirty="0"/>
                        <a:t>개의 문자만 표현 가능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나머지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비트는 패리티 비트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74649"/>
                  </a:ext>
                </a:extLst>
              </a:tr>
              <a:tr h="105029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ANSI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아스키코드보다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배 더 많은 문자를 표현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영어 외 다른 언어를 사용할 때 코드페이지 사용 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08348"/>
                  </a:ext>
                </a:extLst>
              </a:tr>
              <a:tr h="105029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UNICODE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멀티바이트라는</a:t>
                      </a:r>
                      <a:r>
                        <a:rPr lang="ko-KR" altLang="en-US" dirty="0"/>
                        <a:t> 가변적 공간을 이용하여 모든 언어 표현 가능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아스키코드의 </a:t>
                      </a:r>
                      <a:r>
                        <a:rPr lang="en-US" altLang="ko-KR" dirty="0"/>
                        <a:t>8688</a:t>
                      </a:r>
                      <a:r>
                        <a:rPr lang="ko-KR" altLang="en-US" dirty="0"/>
                        <a:t>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인코딩 종류에 따라 </a:t>
                      </a:r>
                      <a:r>
                        <a:rPr lang="ko-KR" altLang="en-US" dirty="0" err="1"/>
                        <a:t>멀티바이트</a:t>
                      </a:r>
                      <a:r>
                        <a:rPr lang="ko-KR" altLang="en-US" dirty="0"/>
                        <a:t> 공간이 달라지는데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언어에 적합하지 않는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인코딩을 사용하면 공간 낭비</a:t>
                      </a:r>
                      <a:br>
                        <a:rPr lang="en-US" altLang="ko-KR" dirty="0"/>
                      </a:b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75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299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+mj-ea"/>
              </a:rPr>
              <a:t>UTF-8, UTF-16, UTF-32</a:t>
            </a:r>
            <a:endParaRPr lang="en-KR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EB7A4-4091-8A5C-7353-ED872A05B0B3}"/>
              </a:ext>
            </a:extLst>
          </p:cNvPr>
          <p:cNvSpPr txBox="1"/>
          <p:nvPr/>
        </p:nvSpPr>
        <p:spPr>
          <a:xfrm>
            <a:off x="660400" y="1935963"/>
            <a:ext cx="10840720" cy="4013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UTF-8</a:t>
            </a:r>
            <a:r>
              <a:rPr lang="ko-KR" altLang="en-US" dirty="0"/>
              <a:t>은 유니코드를 위한 가변 길이 문자 인코딩</a:t>
            </a:r>
            <a:r>
              <a:rPr lang="en-US" altLang="ko-KR" dirty="0"/>
              <a:t>(</a:t>
            </a:r>
            <a:r>
              <a:rPr lang="ko-KR" altLang="en-US" dirty="0" err="1"/>
              <a:t>멀티바이트</a:t>
            </a:r>
            <a:r>
              <a:rPr lang="en-US" altLang="ko-KR" dirty="0"/>
              <a:t>) </a:t>
            </a:r>
            <a:r>
              <a:rPr lang="ko-KR" altLang="en-US" dirty="0"/>
              <a:t>방식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ANSI</a:t>
            </a:r>
            <a:r>
              <a:rPr lang="ko-KR" altLang="en-US" dirty="0"/>
              <a:t>의 단점을 보완하기 위해 만들어졌다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ANSI</a:t>
            </a:r>
            <a:r>
              <a:rPr lang="ko-KR" altLang="en-US" dirty="0"/>
              <a:t>는 다국어를 지원하기 위해 </a:t>
            </a:r>
            <a:r>
              <a:rPr lang="en" altLang="ko-KR" dirty="0" err="1"/>
              <a:t>CodePage</a:t>
            </a:r>
            <a:r>
              <a:rPr lang="en" altLang="ko-KR" dirty="0"/>
              <a:t> </a:t>
            </a:r>
            <a:r>
              <a:rPr lang="ko-KR" altLang="en-US" dirty="0"/>
              <a:t>정보를 미리 알고 있어야 하지만 </a:t>
            </a:r>
            <a:r>
              <a:rPr lang="en" altLang="ko-KR" dirty="0"/>
              <a:t>UTF-8</a:t>
            </a:r>
            <a:r>
              <a:rPr lang="ko-KR" altLang="en-US" dirty="0"/>
              <a:t>은 </a:t>
            </a:r>
            <a:r>
              <a:rPr lang="ko-KR" altLang="en-US" b="1" dirty="0" err="1">
                <a:solidFill>
                  <a:srgbClr val="FF0000"/>
                </a:solidFill>
              </a:rPr>
              <a:t>멀티바이트</a:t>
            </a:r>
            <a:r>
              <a:rPr lang="ko-KR" altLang="en-US" dirty="0"/>
              <a:t> 개념을 사용하여 하나의 </a:t>
            </a:r>
            <a:r>
              <a:rPr lang="en" altLang="ko-KR" dirty="0"/>
              <a:t>Character Set</a:t>
            </a:r>
            <a:r>
              <a:rPr lang="ko-KR" altLang="en-US" dirty="0"/>
              <a:t>에 거의 모든 문자를 넣음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멀티바이트</a:t>
            </a:r>
            <a:r>
              <a:rPr lang="ko-KR" altLang="en-US" dirty="0" err="1"/>
              <a:t>란</a:t>
            </a:r>
            <a:r>
              <a:rPr lang="ko-KR" altLang="en-US" dirty="0"/>
              <a:t> 표현해야 하는 문자에 따라 글자 크기를 가변으로 변경하여 사용하는 것</a:t>
            </a:r>
            <a:endParaRPr lang="en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UTF-8</a:t>
            </a:r>
            <a:r>
              <a:rPr lang="ko-KR" altLang="en-US" dirty="0"/>
              <a:t>은 매우 일반적인 인코딩 방식이지만 </a:t>
            </a:r>
            <a:r>
              <a:rPr lang="en-US" altLang="ko-KR" dirty="0"/>
              <a:t>3</a:t>
            </a:r>
            <a:r>
              <a:rPr lang="en" altLang="ko-KR" dirty="0"/>
              <a:t>bytes </a:t>
            </a:r>
            <a:r>
              <a:rPr lang="ko-KR" altLang="en-US" dirty="0"/>
              <a:t>이상의 문자를 사용할 경우에는 비효율적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UTF-16</a:t>
            </a:r>
            <a:r>
              <a:rPr lang="ko-KR" altLang="en-US" dirty="0"/>
              <a:t>은 </a:t>
            </a:r>
            <a:r>
              <a:rPr lang="en-US" altLang="ko-KR" dirty="0"/>
              <a:t>16</a:t>
            </a:r>
            <a:r>
              <a:rPr lang="en" altLang="ko-KR" dirty="0"/>
              <a:t>bit </a:t>
            </a:r>
            <a:r>
              <a:rPr lang="ko-KR" altLang="en-US" dirty="0"/>
              <a:t>기반으로 저장하는 </a:t>
            </a:r>
            <a:r>
              <a:rPr lang="en" altLang="ko-KR" dirty="0"/>
              <a:t>UTF-8</a:t>
            </a:r>
            <a:r>
              <a:rPr lang="ko-KR" altLang="en-US" dirty="0"/>
              <a:t>의 변형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UTF-32</a:t>
            </a:r>
            <a:r>
              <a:rPr lang="ko-KR" altLang="en-US" dirty="0"/>
              <a:t>는 모든 문자를 </a:t>
            </a:r>
            <a:r>
              <a:rPr lang="en-US" altLang="ko-KR" dirty="0"/>
              <a:t>4</a:t>
            </a:r>
            <a:r>
              <a:rPr lang="en" altLang="ko-KR" dirty="0"/>
              <a:t>bytes</a:t>
            </a:r>
            <a:r>
              <a:rPr lang="ko-KR" altLang="en-US" dirty="0"/>
              <a:t>로 인코딩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문자 변환 알고리즘이나 가변길이 인코딩 방식에 대한 고민을 하고 싶지 않을 때 유용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그러나 매우 비효율적으로 메모리를 사용하므로 자주 사용되지는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919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299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+mj-ea"/>
              </a:rPr>
              <a:t>UTF-8, UTF-16, UTF-32</a:t>
            </a:r>
            <a:endParaRPr lang="en-KR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EB7A4-4091-8A5C-7353-ED872A05B0B3}"/>
              </a:ext>
            </a:extLst>
          </p:cNvPr>
          <p:cNvSpPr txBox="1"/>
          <p:nvPr/>
        </p:nvSpPr>
        <p:spPr>
          <a:xfrm>
            <a:off x="660400" y="1935963"/>
            <a:ext cx="10693400" cy="257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ANSI</a:t>
            </a:r>
            <a:r>
              <a:rPr lang="ko-KR" altLang="en-US" dirty="0"/>
              <a:t>는 </a:t>
            </a:r>
            <a:r>
              <a:rPr lang="ko-KR" altLang="en-US" dirty="0" err="1"/>
              <a:t>고정바이트</a:t>
            </a:r>
            <a:r>
              <a:rPr lang="en-US" altLang="ko-KR" dirty="0"/>
              <a:t>(1</a:t>
            </a:r>
            <a:r>
              <a:rPr lang="en" altLang="ko-KR" dirty="0"/>
              <a:t>byte) </a:t>
            </a:r>
            <a:r>
              <a:rPr lang="ko-KR" altLang="en-US" dirty="0"/>
              <a:t>형태로 최대 </a:t>
            </a:r>
            <a:r>
              <a:rPr lang="en-US" altLang="ko-KR" dirty="0"/>
              <a:t>256</a:t>
            </a:r>
            <a:r>
              <a:rPr lang="ko-KR" altLang="en-US" dirty="0"/>
              <a:t>자 까지만 표현이 가능하나 </a:t>
            </a:r>
            <a:r>
              <a:rPr lang="en" altLang="ko-KR" dirty="0"/>
              <a:t>UTF-8</a:t>
            </a:r>
            <a:r>
              <a:rPr lang="ko-KR" altLang="en-US" dirty="0"/>
              <a:t>은 </a:t>
            </a:r>
            <a:r>
              <a:rPr lang="ko-KR" altLang="en-US" dirty="0" err="1"/>
              <a:t>멀티바이트</a:t>
            </a:r>
            <a:r>
              <a:rPr lang="en-US" altLang="ko-KR" dirty="0"/>
              <a:t>(1~4</a:t>
            </a:r>
            <a:r>
              <a:rPr lang="en" altLang="ko-KR" dirty="0"/>
              <a:t>bytes)</a:t>
            </a:r>
            <a:r>
              <a:rPr lang="ko-KR" altLang="en-US" dirty="0"/>
              <a:t>로 최대 </a:t>
            </a:r>
            <a:r>
              <a:rPr lang="en-US" altLang="ko-KR" dirty="0"/>
              <a:t>1,112,064</a:t>
            </a:r>
            <a:r>
              <a:rPr lang="ko-KR" altLang="en-US" dirty="0"/>
              <a:t>자 까지 표현이 가능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첫 </a:t>
            </a:r>
            <a:r>
              <a:rPr lang="en-US" altLang="ko-KR" dirty="0"/>
              <a:t>128</a:t>
            </a:r>
            <a:r>
              <a:rPr lang="ko-KR" altLang="en-US" dirty="0"/>
              <a:t>자는 </a:t>
            </a:r>
            <a:r>
              <a:rPr lang="en" altLang="ko-KR" dirty="0"/>
              <a:t>ASCII </a:t>
            </a:r>
            <a:r>
              <a:rPr lang="ko-KR" altLang="en-US" dirty="0"/>
              <a:t>코드 값으로 </a:t>
            </a:r>
            <a:r>
              <a:rPr lang="en" altLang="ko-KR" dirty="0"/>
              <a:t>ANSI</a:t>
            </a:r>
            <a:r>
              <a:rPr lang="ko-KR" altLang="en-US" dirty="0"/>
              <a:t>와 </a:t>
            </a:r>
            <a:r>
              <a:rPr lang="en" altLang="ko-KR" dirty="0"/>
              <a:t>UTF-8</a:t>
            </a:r>
            <a:r>
              <a:rPr lang="ko-KR" altLang="en-US" dirty="0"/>
              <a:t>이 동일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영어를 사용할 경우 </a:t>
            </a:r>
            <a:r>
              <a:rPr lang="en-US" altLang="ko-KR" dirty="0"/>
              <a:t>1</a:t>
            </a:r>
            <a:r>
              <a:rPr lang="en" altLang="ko-KR" dirty="0"/>
              <a:t>byte</a:t>
            </a:r>
            <a:r>
              <a:rPr lang="ko-KR" altLang="en-US" dirty="0"/>
              <a:t>만 사용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중동지역 언어 또는 많은 유럽 언어는 </a:t>
            </a:r>
            <a:r>
              <a:rPr lang="en-US" altLang="ko-KR" dirty="0"/>
              <a:t>2bytes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/>
              <a:t>일본 등 동아시아권 언어는 </a:t>
            </a:r>
            <a:r>
              <a:rPr lang="en-US" altLang="ko-KR" dirty="0"/>
              <a:t>3</a:t>
            </a:r>
            <a:r>
              <a:rPr lang="en" altLang="ko-KR" dirty="0"/>
              <a:t>bytes </a:t>
            </a:r>
            <a:r>
              <a:rPr lang="ko-KR" altLang="en-US" dirty="0"/>
              <a:t>이상을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0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A830FA-0967-E3F7-24A6-1FD0DC3DF841}"/>
              </a:ext>
            </a:extLst>
          </p:cNvPr>
          <p:cNvSpPr txBox="1">
            <a:spLocks/>
          </p:cNvSpPr>
          <p:nvPr/>
        </p:nvSpPr>
        <p:spPr>
          <a:xfrm>
            <a:off x="5093473" y="2907073"/>
            <a:ext cx="2005054" cy="104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Q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857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j-ea"/>
              </a:rPr>
              <a:t>목차</a:t>
            </a:r>
            <a:endParaRPr lang="en-KR" b="1" dirty="0">
              <a:latin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0210D7-EA32-5F77-B87F-51F959437BB9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01.  ASCII</a:t>
            </a:r>
          </a:p>
          <a:p>
            <a:pPr marL="0" indent="0"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02.  ANSI</a:t>
            </a:r>
          </a:p>
          <a:p>
            <a:pPr marL="0" indent="0"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03.  UNICODE</a:t>
            </a:r>
          </a:p>
          <a:p>
            <a:pPr marL="0" indent="0">
              <a:buNone/>
            </a:pPr>
            <a:endParaRPr lang="en-US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04.  UTF-8, UTF-16, UTF-32</a:t>
            </a:r>
          </a:p>
          <a:p>
            <a:pPr marL="0" indent="0">
              <a:buNone/>
            </a:pPr>
            <a:endParaRPr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39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299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+mj-ea"/>
              </a:rPr>
              <a:t>ASCII</a:t>
            </a:r>
            <a:endParaRPr lang="en-KR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76FDB-5450-A2ED-FAFB-8C2A586B637D}"/>
              </a:ext>
            </a:extLst>
          </p:cNvPr>
          <p:cNvSpPr txBox="1"/>
          <p:nvPr/>
        </p:nvSpPr>
        <p:spPr>
          <a:xfrm>
            <a:off x="660400" y="1935963"/>
            <a:ext cx="8493760" cy="149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아스키 코드는 미국 </a:t>
            </a:r>
            <a:r>
              <a:rPr lang="en" altLang="ko-KR" dirty="0"/>
              <a:t>ANSI</a:t>
            </a:r>
            <a:r>
              <a:rPr lang="ko-KR" altLang="en-US" dirty="0"/>
              <a:t>에서 표준화한 정보교환용 </a:t>
            </a:r>
            <a:r>
              <a:rPr lang="en-US" altLang="ko-KR" dirty="0"/>
              <a:t>7</a:t>
            </a:r>
            <a:r>
              <a:rPr lang="ko-KR" altLang="en-US" dirty="0"/>
              <a:t>비트 부호체계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000(0</a:t>
            </a:r>
            <a:r>
              <a:rPr lang="en" altLang="ko-KR" dirty="0"/>
              <a:t>x00)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127(0</a:t>
            </a:r>
            <a:r>
              <a:rPr lang="en" altLang="ko-KR" dirty="0"/>
              <a:t>x7F)</a:t>
            </a:r>
            <a:r>
              <a:rPr lang="ko-KR" altLang="en-US" dirty="0"/>
              <a:t>까지 총 </a:t>
            </a:r>
            <a:r>
              <a:rPr lang="en-US" altLang="ko-KR" dirty="0"/>
              <a:t>128</a:t>
            </a:r>
            <a:r>
              <a:rPr lang="ko-KR" altLang="en-US" dirty="0"/>
              <a:t>개의 부호 사용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나머지 </a:t>
            </a:r>
            <a:r>
              <a:rPr lang="en-US" altLang="ko-KR" dirty="0"/>
              <a:t>1</a:t>
            </a:r>
            <a:r>
              <a:rPr lang="ko-KR" altLang="en-US" dirty="0"/>
              <a:t>비트를 통신 오류 검출 용도의</a:t>
            </a:r>
            <a:r>
              <a:rPr lang="en-US" altLang="ko-KR" dirty="0"/>
              <a:t> </a:t>
            </a:r>
            <a:r>
              <a:rPr lang="ko-KR" altLang="en-US" dirty="0"/>
              <a:t>패리티 비트로 사용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1+7=8</a:t>
            </a:r>
            <a:r>
              <a:rPr lang="ko-KR" altLang="en-US" dirty="0"/>
              <a:t>비트</a:t>
            </a:r>
            <a:r>
              <a:rPr lang="en-US" altLang="ko-KR" dirty="0"/>
              <a:t>=1</a:t>
            </a:r>
            <a:r>
              <a:rPr lang="ko-KR" altLang="en-US" dirty="0"/>
              <a:t>바이트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D0B70-149F-3BC4-7DDC-9F7C64223E3B}"/>
              </a:ext>
            </a:extLst>
          </p:cNvPr>
          <p:cNvSpPr txBox="1"/>
          <p:nvPr/>
        </p:nvSpPr>
        <p:spPr>
          <a:xfrm>
            <a:off x="660400" y="3927323"/>
            <a:ext cx="10952480" cy="149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영문 키보드로 입력할 수 있는 모든 기호들이 할당되어 있는 부호 체계이며</a:t>
            </a:r>
            <a:r>
              <a:rPr lang="en-US" altLang="ko-KR" dirty="0"/>
              <a:t>, </a:t>
            </a:r>
            <a:r>
              <a:rPr lang="ko-KR" altLang="en-US" dirty="0"/>
              <a:t>매우 단순하고 간단하기 때문에 어느 시스템에서도 적용 가능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바이트 이상의 코드를 표현할 수 없기 때문에 국제표준의 위상은 유니코드에게 </a:t>
            </a:r>
            <a:r>
              <a:rPr lang="ko-KR" altLang="en-US" dirty="0" err="1"/>
              <a:t>넘어감</a:t>
            </a:r>
            <a:endParaRPr lang="ko-KR" alt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Text only </a:t>
            </a:r>
            <a:r>
              <a:rPr lang="ko-KR" altLang="en-US" dirty="0"/>
              <a:t>형태의 게시판에서는 아스키 아트</a:t>
            </a:r>
            <a:r>
              <a:rPr lang="en-US" altLang="ko-KR" dirty="0"/>
              <a:t>(</a:t>
            </a:r>
            <a:r>
              <a:rPr lang="en" altLang="ko-KR" dirty="0"/>
              <a:t>AA)</a:t>
            </a:r>
            <a:r>
              <a:rPr lang="ko-KR" altLang="en-US" dirty="0"/>
              <a:t>라는 이름으로 자주 사용</a:t>
            </a:r>
          </a:p>
        </p:txBody>
      </p:sp>
    </p:spTree>
    <p:extLst>
      <p:ext uri="{BB962C8B-B14F-4D97-AF65-F5344CB8AC3E}">
        <p14:creationId xmlns:p14="http://schemas.microsoft.com/office/powerpoint/2010/main" val="411269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299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+mj-ea"/>
              </a:rPr>
              <a:t>ASCII</a:t>
            </a:r>
            <a:endParaRPr lang="en-KR" b="1" dirty="0">
              <a:latin typeface="+mj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1E7717-5E8B-7CF0-732E-128F13CAA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330200"/>
            <a:ext cx="90805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9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299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ea"/>
              </a:rPr>
              <a:t>ANSI</a:t>
            </a:r>
            <a:endParaRPr lang="en-KR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76FDB-5450-A2ED-FAFB-8C2A586B637D}"/>
              </a:ext>
            </a:extLst>
          </p:cNvPr>
          <p:cNvSpPr txBox="1"/>
          <p:nvPr/>
        </p:nvSpPr>
        <p:spPr>
          <a:xfrm>
            <a:off x="660400" y="1935963"/>
            <a:ext cx="8493760" cy="257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ANSI</a:t>
            </a:r>
            <a:r>
              <a:rPr lang="ko-KR" altLang="en-US" dirty="0"/>
              <a:t>는 </a:t>
            </a:r>
            <a:r>
              <a:rPr lang="en" altLang="ko-KR" dirty="0"/>
              <a:t>ASCII</a:t>
            </a:r>
            <a:r>
              <a:rPr lang="ko-KR" altLang="en-US" dirty="0"/>
              <a:t>의 </a:t>
            </a:r>
            <a:r>
              <a:rPr lang="ko-KR" altLang="en-US" dirty="0" err="1"/>
              <a:t>확장판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 이유는 </a:t>
            </a:r>
            <a:r>
              <a:rPr lang="en" altLang="ko-KR" dirty="0"/>
              <a:t>ASCII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en" altLang="ko-KR" dirty="0"/>
              <a:t>bit</a:t>
            </a:r>
            <a:r>
              <a:rPr lang="ko-KR" altLang="en-US" dirty="0" err="1"/>
              <a:t>를</a:t>
            </a:r>
            <a:r>
              <a:rPr lang="ko-KR" altLang="en-US" dirty="0"/>
              <a:t> 더 사용한 것이기 때문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ANSI</a:t>
            </a:r>
            <a:r>
              <a:rPr lang="ko-KR" altLang="en-US" dirty="0"/>
              <a:t>의 앞 </a:t>
            </a:r>
            <a:r>
              <a:rPr lang="en-US" altLang="ko-KR" dirty="0"/>
              <a:t>7</a:t>
            </a:r>
            <a:r>
              <a:rPr lang="en" altLang="ko-KR" dirty="0"/>
              <a:t>bit</a:t>
            </a:r>
            <a:r>
              <a:rPr lang="ko-KR" altLang="en-US" dirty="0"/>
              <a:t>는 </a:t>
            </a:r>
            <a:r>
              <a:rPr lang="en" altLang="ko-KR" dirty="0"/>
              <a:t>ASCII</a:t>
            </a:r>
            <a:r>
              <a:rPr lang="ko-KR" altLang="en-US" dirty="0"/>
              <a:t>와 동일하고</a:t>
            </a:r>
            <a:r>
              <a:rPr lang="en-US" altLang="ko-KR" dirty="0"/>
              <a:t>, </a:t>
            </a:r>
            <a:r>
              <a:rPr lang="ko-KR" altLang="en-US" dirty="0"/>
              <a:t>뒤에 </a:t>
            </a:r>
            <a:r>
              <a:rPr lang="en-US" altLang="ko-KR" dirty="0"/>
              <a:t>1</a:t>
            </a:r>
            <a:r>
              <a:rPr lang="en" altLang="ko-KR" dirty="0"/>
              <a:t>bit</a:t>
            </a:r>
            <a:r>
              <a:rPr lang="ko-KR" altLang="en-US" dirty="0" err="1"/>
              <a:t>를</a:t>
            </a:r>
            <a:r>
              <a:rPr lang="ko-KR" altLang="en-US" dirty="0"/>
              <a:t> 이용하여 다른 언어의 문자를 표현한다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그러나 새로 추가 된 </a:t>
            </a:r>
            <a:r>
              <a:rPr lang="en-US" altLang="ko-KR" dirty="0"/>
              <a:t>128</a:t>
            </a:r>
            <a:r>
              <a:rPr lang="ko-KR" altLang="en-US" dirty="0"/>
              <a:t>개 문자로는 모든 언어의 문자를 표현할 수 없다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그래서 생긴 개념이 </a:t>
            </a:r>
            <a:r>
              <a:rPr lang="en" altLang="ko-KR" b="1" dirty="0" err="1">
                <a:solidFill>
                  <a:srgbClr val="FF0000"/>
                </a:solidFill>
              </a:rPr>
              <a:t>CodePage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299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ea"/>
              </a:rPr>
              <a:t>ANSI</a:t>
            </a:r>
            <a:endParaRPr lang="en-KR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76FDB-5450-A2ED-FAFB-8C2A586B637D}"/>
              </a:ext>
            </a:extLst>
          </p:cNvPr>
          <p:cNvSpPr txBox="1"/>
          <p:nvPr/>
        </p:nvSpPr>
        <p:spPr>
          <a:xfrm>
            <a:off x="660400" y="1935963"/>
            <a:ext cx="10840720" cy="221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언어별로 </a:t>
            </a:r>
            <a:r>
              <a:rPr lang="en" altLang="ko-KR" dirty="0"/>
              <a:t>Code </a:t>
            </a:r>
            <a:r>
              <a:rPr lang="ko-KR" altLang="en-US" dirty="0"/>
              <a:t>값을 주고</a:t>
            </a:r>
            <a:r>
              <a:rPr lang="en-US" altLang="ko-KR" dirty="0"/>
              <a:t>, </a:t>
            </a:r>
            <a:r>
              <a:rPr lang="en" altLang="ko-KR" dirty="0"/>
              <a:t>Code</a:t>
            </a:r>
            <a:r>
              <a:rPr lang="ko-KR" altLang="en-US" dirty="0"/>
              <a:t>마다 다른 문자열 표를 의미하도록 약속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ANSI = ASCII(7bit) + </a:t>
            </a:r>
            <a:r>
              <a:rPr lang="en" altLang="ko-KR" dirty="0" err="1"/>
              <a:t>CodePage</a:t>
            </a:r>
            <a:r>
              <a:rPr lang="en" altLang="ko-KR" dirty="0"/>
              <a:t>(1bit)</a:t>
            </a:r>
          </a:p>
          <a:p>
            <a:pPr>
              <a:lnSpc>
                <a:spcPct val="130000"/>
              </a:lnSpc>
            </a:pPr>
            <a:endParaRPr lang="en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영어만 사용하거나 </a:t>
            </a:r>
            <a:r>
              <a:rPr lang="en" altLang="ko-KR" dirty="0"/>
              <a:t>ASCII</a:t>
            </a:r>
            <a:r>
              <a:rPr lang="ko-KR" altLang="en-US" dirty="0" err="1"/>
              <a:t>를</a:t>
            </a:r>
            <a:r>
              <a:rPr lang="ko-KR" altLang="en-US" dirty="0"/>
              <a:t> 사용할 경우 세계 어디에서나 사용에 문제가 없다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영어 외 다른 언어를 사용할 경우 </a:t>
            </a:r>
            <a:r>
              <a:rPr lang="en" altLang="ko-KR" dirty="0"/>
              <a:t>ANSI</a:t>
            </a:r>
            <a:r>
              <a:rPr lang="ko-KR" altLang="en-US" dirty="0"/>
              <a:t>는 </a:t>
            </a:r>
            <a:r>
              <a:rPr lang="en" altLang="ko-KR" dirty="0"/>
              <a:t>Code Page</a:t>
            </a:r>
            <a:r>
              <a:rPr lang="ko-KR" altLang="en-US" dirty="0" err="1"/>
              <a:t>를</a:t>
            </a:r>
            <a:r>
              <a:rPr lang="ko-KR" altLang="en-US" dirty="0"/>
              <a:t> 동일하게 맞춰야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Code Page</a:t>
            </a:r>
            <a:r>
              <a:rPr lang="ko-KR" altLang="en-US" dirty="0"/>
              <a:t>가 다를 경우 의도와 다른 결과가 나올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64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299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ea"/>
              </a:rPr>
              <a:t>UNICODE</a:t>
            </a:r>
            <a:endParaRPr lang="en-KR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76FDB-5450-A2ED-FAFB-8C2A586B637D}"/>
              </a:ext>
            </a:extLst>
          </p:cNvPr>
          <p:cNvSpPr txBox="1"/>
          <p:nvPr/>
        </p:nvSpPr>
        <p:spPr>
          <a:xfrm>
            <a:off x="660400" y="1935963"/>
            <a:ext cx="10840720" cy="221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 세계의 모든 문자를 다루도록 설계된 표준 문자 전산 처리 방식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 세계의 모든 문자를 담는 </a:t>
            </a:r>
            <a:r>
              <a:rPr lang="en" altLang="ko-KR" dirty="0"/>
              <a:t>ISO/IEC 10646 </a:t>
            </a:r>
            <a:r>
              <a:rPr lang="ko-KR" altLang="en-US" dirty="0"/>
              <a:t>코드표를 사용함으로써</a:t>
            </a:r>
            <a:r>
              <a:rPr lang="en-US" altLang="ko-KR" dirty="0"/>
              <a:t>, </a:t>
            </a:r>
            <a:r>
              <a:rPr lang="ko-KR" altLang="en-US" dirty="0"/>
              <a:t>각 언어와 문자 체계에 따른 충돌 문제를 해결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유니코드를 사용하면 한글과 </a:t>
            </a:r>
            <a:r>
              <a:rPr lang="ko-KR" altLang="en-US" dirty="0" err="1"/>
              <a:t>신자체</a:t>
            </a:r>
            <a:r>
              <a:rPr lang="en-US" altLang="ko-KR" dirty="0"/>
              <a:t>·</a:t>
            </a:r>
            <a:r>
              <a:rPr lang="ko-KR" altLang="en-US" dirty="0"/>
              <a:t>간체자</a:t>
            </a:r>
            <a:r>
              <a:rPr lang="en-US" altLang="ko-KR" dirty="0"/>
              <a:t>, </a:t>
            </a:r>
            <a:r>
              <a:rPr lang="ko-KR" altLang="en-US" dirty="0"/>
              <a:t>아랍 문자 등을 통일된 환경에서 깨짐없이 사용 가능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유니코드는 전세계 거의 모든 문자를 </a:t>
            </a:r>
            <a:r>
              <a:rPr lang="en-US" altLang="ko-KR" dirty="0"/>
              <a:t>2bytes </a:t>
            </a:r>
            <a:r>
              <a:rPr lang="ko-KR" altLang="en-US" dirty="0"/>
              <a:t>숫자로 </a:t>
            </a:r>
            <a:r>
              <a:rPr lang="en-US" altLang="ko-KR" dirty="0"/>
              <a:t>1:1 </a:t>
            </a:r>
            <a:r>
              <a:rPr lang="ko-KR" altLang="en-US" dirty="0"/>
              <a:t>매핑 시키는 </a:t>
            </a:r>
            <a:r>
              <a:rPr lang="en-US" altLang="ko-KR" dirty="0"/>
              <a:t>'</a:t>
            </a:r>
            <a:r>
              <a:rPr lang="ko-KR" altLang="en-US" dirty="0"/>
              <a:t>방식</a:t>
            </a:r>
            <a:r>
              <a:rPr lang="en-US" altLang="ko-KR" dirty="0"/>
              <a:t>'</a:t>
            </a:r>
            <a:r>
              <a:rPr lang="ko-KR" altLang="en-US" dirty="0"/>
              <a:t>을 말하고</a:t>
            </a:r>
            <a:r>
              <a:rPr lang="en-US" altLang="ko-KR" dirty="0"/>
              <a:t>, </a:t>
            </a:r>
            <a:r>
              <a:rPr lang="ko-KR" altLang="en-US" dirty="0"/>
              <a:t>유니코드를 표현하는 여러가지 </a:t>
            </a:r>
            <a:r>
              <a:rPr lang="en-US" altLang="ko-KR" dirty="0"/>
              <a:t>'</a:t>
            </a:r>
            <a:r>
              <a:rPr lang="ko-KR" altLang="en-US" dirty="0"/>
              <a:t>인코딩</a:t>
            </a:r>
            <a:r>
              <a:rPr lang="en-US" altLang="ko-KR" dirty="0"/>
              <a:t>’ </a:t>
            </a:r>
            <a:r>
              <a:rPr lang="ko-KR" altLang="en-US" dirty="0"/>
              <a:t>방식</a:t>
            </a:r>
            <a:r>
              <a:rPr lang="en-US" altLang="ko-KR" dirty="0"/>
              <a:t>(UTF-8, UTF-16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들이 존재하는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441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299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ea"/>
              </a:rPr>
              <a:t>EUC-KR(Extended Unix Code-Korea)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EB7A4-4091-8A5C-7353-ED872A05B0B3}"/>
              </a:ext>
            </a:extLst>
          </p:cNvPr>
          <p:cNvSpPr txBox="1"/>
          <p:nvPr/>
        </p:nvSpPr>
        <p:spPr>
          <a:xfrm>
            <a:off x="660400" y="1935963"/>
            <a:ext cx="10693400" cy="185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EUC-KR</a:t>
            </a:r>
            <a:r>
              <a:rPr lang="ko-KR" altLang="en-US" dirty="0"/>
              <a:t>은 한글 지원을 위해 유닉스 계열에서 나온 완성형 코드 조합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완성형 </a:t>
            </a:r>
            <a:r>
              <a:rPr lang="ko-KR" altLang="en-US" dirty="0" err="1"/>
              <a:t>코드란</a:t>
            </a:r>
            <a:r>
              <a:rPr lang="ko-KR" altLang="en-US" dirty="0"/>
              <a:t> 완성 된 문자 하나하나마다 코드 번호를 부여한 것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반대되는 개념으로 조합형 코드가 있는데</a:t>
            </a:r>
            <a:r>
              <a:rPr lang="en-US" altLang="ko-KR" dirty="0"/>
              <a:t>, </a:t>
            </a:r>
            <a:r>
              <a:rPr lang="ko-KR" altLang="en-US" dirty="0"/>
              <a:t>이는 한글의 자음과 모음 각각에 코드 번호를 부여한 후 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종성을 조합하여 하나의 문자를 나타내는 방식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EUC-KR</a:t>
            </a:r>
            <a:r>
              <a:rPr lang="ko-KR" altLang="en-US" dirty="0"/>
              <a:t>은 </a:t>
            </a:r>
            <a:r>
              <a:rPr lang="en" altLang="ko-KR" dirty="0"/>
              <a:t>ANSI</a:t>
            </a:r>
            <a:r>
              <a:rPr lang="ko-KR" altLang="en-US" dirty="0" err="1"/>
              <a:t>를</a:t>
            </a:r>
            <a:r>
              <a:rPr lang="ko-KR" altLang="en-US" dirty="0"/>
              <a:t> 한국에서 확장한 것으로 외국에서는 지원이 안 될 가능성이 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22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299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j-ea"/>
              </a:rPr>
              <a:t>CP949(Code Page 949)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EB7A4-4091-8A5C-7353-ED872A05B0B3}"/>
              </a:ext>
            </a:extLst>
          </p:cNvPr>
          <p:cNvSpPr txBox="1"/>
          <p:nvPr/>
        </p:nvSpPr>
        <p:spPr>
          <a:xfrm>
            <a:off x="660400" y="1935963"/>
            <a:ext cx="10693400" cy="257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CP949</a:t>
            </a:r>
            <a:r>
              <a:rPr lang="ko-KR" altLang="en-US" dirty="0"/>
              <a:t>는 한글 지원을 위해 </a:t>
            </a:r>
            <a:r>
              <a:rPr lang="ko-KR" altLang="en-US" dirty="0" err="1"/>
              <a:t>윈도우즈</a:t>
            </a:r>
            <a:r>
              <a:rPr lang="ko-KR" altLang="en-US" dirty="0"/>
              <a:t> 계열에서 나온 확장 완성형 코드 조합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EUC-KR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en" altLang="ko-KR" dirty="0"/>
              <a:t>bytes</a:t>
            </a:r>
            <a:r>
              <a:rPr lang="ko-KR" altLang="en-US" dirty="0"/>
              <a:t>의 완성형 코드로 </a:t>
            </a:r>
            <a:r>
              <a:rPr lang="en-US" altLang="ko-KR" dirty="0"/>
              <a:t>2</a:t>
            </a:r>
            <a:r>
              <a:rPr lang="en" altLang="ko-KR" dirty="0"/>
              <a:t>bytes </a:t>
            </a:r>
            <a:r>
              <a:rPr lang="ko-KR" altLang="en-US" dirty="0"/>
              <a:t>내에서는 표현할 수 있는 완성된 문자의 수는 한계 존재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마이크로소프트에서 </a:t>
            </a:r>
            <a:r>
              <a:rPr lang="en" altLang="ko-KR" dirty="0"/>
              <a:t>EUC-KR</a:t>
            </a:r>
            <a:r>
              <a:rPr lang="ko-KR" altLang="en-US" dirty="0"/>
              <a:t>을 개선</a:t>
            </a:r>
            <a:r>
              <a:rPr lang="en-US" altLang="ko-KR" dirty="0"/>
              <a:t>, </a:t>
            </a:r>
            <a:r>
              <a:rPr lang="ko-KR" altLang="en-US" dirty="0"/>
              <a:t>확장하여 만든 것이 </a:t>
            </a:r>
            <a:r>
              <a:rPr lang="en" altLang="ko-KR" dirty="0"/>
              <a:t>CP949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여기서 </a:t>
            </a:r>
            <a:r>
              <a:rPr lang="en-US" altLang="ko-KR" dirty="0"/>
              <a:t>949</a:t>
            </a:r>
            <a:r>
              <a:rPr lang="ko-KR" altLang="en-US" dirty="0"/>
              <a:t>는 페이지 번호를 의미하며 한국을 의미</a:t>
            </a:r>
            <a:r>
              <a:rPr lang="en-US" altLang="ko-KR" dirty="0"/>
              <a:t> (</a:t>
            </a:r>
            <a:r>
              <a:rPr lang="ko-KR" altLang="en-US" dirty="0"/>
              <a:t>참고로 일본어는 </a:t>
            </a:r>
            <a:r>
              <a:rPr lang="en" altLang="ko-KR" dirty="0"/>
              <a:t>CP932, </a:t>
            </a:r>
            <a:r>
              <a:rPr lang="ko-KR" altLang="en-US" dirty="0"/>
              <a:t>중국어 </a:t>
            </a:r>
            <a:r>
              <a:rPr lang="ko-KR" altLang="en-US" dirty="0" err="1"/>
              <a:t>간체는</a:t>
            </a:r>
            <a:r>
              <a:rPr lang="ko-KR" altLang="en-US" dirty="0"/>
              <a:t> </a:t>
            </a:r>
            <a:r>
              <a:rPr lang="en" altLang="ko-KR" dirty="0"/>
              <a:t>CP936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기본적으로 </a:t>
            </a:r>
            <a:r>
              <a:rPr lang="en" altLang="ko-KR" dirty="0"/>
              <a:t>EUC-KR</a:t>
            </a:r>
            <a:r>
              <a:rPr lang="ko-KR" altLang="en-US" dirty="0"/>
              <a:t>과 호환이 되며</a:t>
            </a:r>
            <a:r>
              <a:rPr lang="en-US" altLang="ko-KR" dirty="0"/>
              <a:t>, </a:t>
            </a:r>
            <a:r>
              <a:rPr lang="en" altLang="ko-KR" dirty="0"/>
              <a:t>EUC-KR</a:t>
            </a:r>
            <a:r>
              <a:rPr lang="ko-KR" altLang="en-US" dirty="0"/>
              <a:t>에서 표현이 되지 않는 문자는 조합을 하여 표현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마이크로소프트가 만들었다고 하여 </a:t>
            </a:r>
            <a:r>
              <a:rPr lang="en" altLang="ko-KR" dirty="0"/>
              <a:t>MS949</a:t>
            </a:r>
            <a:r>
              <a:rPr lang="ko-KR" altLang="en-US" dirty="0" err="1"/>
              <a:t>라고</a:t>
            </a:r>
            <a:r>
              <a:rPr lang="ko-KR" altLang="en-US" dirty="0"/>
              <a:t> 부르기도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653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832</Words>
  <Application>Microsoft Macintosh PowerPoint</Application>
  <PresentationFormat>와이드스크린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아스키(ASCII)코드와 유니코드(unicode)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레지스터의 이해</dc:title>
  <dc:creator>홍지현</dc:creator>
  <cp:lastModifiedBy>Heewon Park</cp:lastModifiedBy>
  <cp:revision>4</cp:revision>
  <dcterms:created xsi:type="dcterms:W3CDTF">2024-03-04T05:52:09Z</dcterms:created>
  <dcterms:modified xsi:type="dcterms:W3CDTF">2024-03-05T06:08:16Z</dcterms:modified>
</cp:coreProperties>
</file>