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4343" y="-33125"/>
            <a:ext cx="9224001" cy="1378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MSME TRANSFORMATION"/>
          <p:cNvSpPr txBox="1"/>
          <p:nvPr/>
        </p:nvSpPr>
        <p:spPr>
          <a:xfrm>
            <a:off x="10276642" y="5574855"/>
            <a:ext cx="752051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MSME TRANSFORMATION</a:t>
            </a:r>
          </a:p>
        </p:txBody>
      </p:sp>
      <p:sp>
        <p:nvSpPr>
          <p:cNvPr id="121" name="Rectangle"/>
          <p:cNvSpPr/>
          <p:nvPr/>
        </p:nvSpPr>
        <p:spPr>
          <a:xfrm>
            <a:off x="8195094" y="654622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Order Flow Mockups"/>
          <p:cNvSpPr txBox="1"/>
          <p:nvPr/>
        </p:nvSpPr>
        <p:spPr>
          <a:xfrm>
            <a:off x="10403453" y="7163695"/>
            <a:ext cx="579101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Order Flow Mockups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6849" y="8498534"/>
            <a:ext cx="6464301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V1 Updated on 27 Jan 2020"/>
          <p:cNvSpPr txBox="1"/>
          <p:nvPr/>
        </p:nvSpPr>
        <p:spPr>
          <a:xfrm>
            <a:off x="20094484" y="12883758"/>
            <a:ext cx="3709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1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V1 Updated on 27 Jan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6" name="9@2x.png" descr="9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52" y="2605825"/>
            <a:ext cx="15118845" cy="8504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grpSp>
        <p:nvGrpSpPr>
          <p:cNvPr id="199" name="Group"/>
          <p:cNvGrpSpPr/>
          <p:nvPr/>
        </p:nvGrpSpPr>
        <p:grpSpPr>
          <a:xfrm>
            <a:off x="4226889" y="4338711"/>
            <a:ext cx="455978" cy="568178"/>
            <a:chOff x="0" y="0"/>
            <a:chExt cx="455976" cy="568177"/>
          </a:xfrm>
        </p:grpSpPr>
        <p:sp>
          <p:nvSpPr>
            <p:cNvPr id="197" name="Circle"/>
            <p:cNvSpPr/>
            <p:nvPr/>
          </p:nvSpPr>
          <p:spPr>
            <a:xfrm>
              <a:off x="0" y="0"/>
              <a:ext cx="417039" cy="417039"/>
            </a:xfrm>
            <a:prstGeom prst="ellipse">
              <a:avLst/>
            </a:prstGeom>
            <a:solidFill>
              <a:schemeClr val="accent4">
                <a:hueOff val="366961"/>
                <a:satOff val="4172"/>
                <a:lumOff val="11129"/>
                <a:alpha val="4301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98" name="click.png" descr="cli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937" y="151138"/>
              <a:ext cx="417040" cy="417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ORDER REQUESTS"/>
          <p:cNvSpPr txBox="1"/>
          <p:nvPr/>
        </p:nvSpPr>
        <p:spPr>
          <a:xfrm>
            <a:off x="18450459" y="1361058"/>
            <a:ext cx="4762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 REQUESTS</a:t>
            </a:r>
          </a:p>
        </p:txBody>
      </p:sp>
      <p:sp>
        <p:nvSpPr>
          <p:cNvPr id="201" name="Suppliers can quickly accept and decline a new order request."/>
          <p:cNvSpPr txBox="1"/>
          <p:nvPr/>
        </p:nvSpPr>
        <p:spPr>
          <a:xfrm>
            <a:off x="18408995" y="2329096"/>
            <a:ext cx="5601451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Suppliers can quickly accept and decline a new order request. </a:t>
            </a:r>
          </a:p>
        </p:txBody>
      </p:sp>
      <p:sp>
        <p:nvSpPr>
          <p:cNvPr id="202" name="Rectangle"/>
          <p:cNvSpPr/>
          <p:nvPr/>
        </p:nvSpPr>
        <p:spPr>
          <a:xfrm>
            <a:off x="18079501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ANK YOU!"/>
          <p:cNvSpPr txBox="1"/>
          <p:nvPr/>
        </p:nvSpPr>
        <p:spPr>
          <a:xfrm>
            <a:off x="10335450" y="6470649"/>
            <a:ext cx="371310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7" name="1@2x.png" descr="1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52" y="2605825"/>
            <a:ext cx="15118845" cy="8504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sp>
        <p:nvSpPr>
          <p:cNvPr id="128" name="ORDERS"/>
          <p:cNvSpPr txBox="1"/>
          <p:nvPr/>
        </p:nvSpPr>
        <p:spPr>
          <a:xfrm>
            <a:off x="18451286" y="1361059"/>
            <a:ext cx="22208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ORDERS</a:t>
            </a:r>
          </a:p>
        </p:txBody>
      </p:sp>
      <p:sp>
        <p:nvSpPr>
          <p:cNvPr id="129" name="Orders are bucketed into three tabs depending on their status.…"/>
          <p:cNvSpPr txBox="1"/>
          <p:nvPr/>
        </p:nvSpPr>
        <p:spPr>
          <a:xfrm>
            <a:off x="18408995" y="2197016"/>
            <a:ext cx="5601451" cy="579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Orders are bucketed into three tabs depending on their status. </a:t>
            </a: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Search Filters can be applied to find relevant Orders. Clicking on a line item from the table will give more details about the order.</a:t>
            </a: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Users can also initiate a new Oder here. 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6909685" y="5106835"/>
            <a:ext cx="455977" cy="568178"/>
            <a:chOff x="0" y="0"/>
            <a:chExt cx="455976" cy="568177"/>
          </a:xfrm>
        </p:grpSpPr>
        <p:sp>
          <p:nvSpPr>
            <p:cNvPr id="130" name="Circle"/>
            <p:cNvSpPr/>
            <p:nvPr/>
          </p:nvSpPr>
          <p:spPr>
            <a:xfrm>
              <a:off x="0" y="0"/>
              <a:ext cx="417039" cy="417039"/>
            </a:xfrm>
            <a:prstGeom prst="ellipse">
              <a:avLst/>
            </a:prstGeom>
            <a:solidFill>
              <a:schemeClr val="accent4">
                <a:hueOff val="366961"/>
                <a:satOff val="4172"/>
                <a:lumOff val="11129"/>
                <a:alpha val="4301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31" name="click.png" descr="cli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937" y="151138"/>
              <a:ext cx="417040" cy="417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3" name="Rectangle"/>
          <p:cNvSpPr/>
          <p:nvPr/>
        </p:nvSpPr>
        <p:spPr>
          <a:xfrm>
            <a:off x="18079500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6" name="7@2x.png" descr="7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52" y="2605825"/>
            <a:ext cx="15118845" cy="8504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sp>
        <p:nvSpPr>
          <p:cNvPr id="137" name="ORDERS"/>
          <p:cNvSpPr txBox="1"/>
          <p:nvPr/>
        </p:nvSpPr>
        <p:spPr>
          <a:xfrm>
            <a:off x="18451285" y="1361058"/>
            <a:ext cx="22208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ORDERS</a:t>
            </a:r>
          </a:p>
        </p:txBody>
      </p:sp>
      <p:sp>
        <p:nvSpPr>
          <p:cNvPr id="138" name="Suppliers can create a new order by filling in the required information in the modal."/>
          <p:cNvSpPr txBox="1"/>
          <p:nvPr/>
        </p:nvSpPr>
        <p:spPr>
          <a:xfrm>
            <a:off x="18408995" y="2547536"/>
            <a:ext cx="5601451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Suppliers can create a new order by filling in the required information in the modal.</a:t>
            </a:r>
          </a:p>
        </p:txBody>
      </p:sp>
      <p:sp>
        <p:nvSpPr>
          <p:cNvPr id="139" name="Rectangle"/>
          <p:cNvSpPr/>
          <p:nvPr/>
        </p:nvSpPr>
        <p:spPr>
          <a:xfrm>
            <a:off x="18079501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" name="2@2x.png" descr="2@2x.png"/>
          <p:cNvPicPr>
            <a:picLocks noChangeAspect="1"/>
          </p:cNvPicPr>
          <p:nvPr/>
        </p:nvPicPr>
        <p:blipFill>
          <a:blip r:embed="rId2">
            <a:extLst/>
          </a:blip>
          <a:srcRect l="0" t="578" r="0" b="578"/>
          <a:stretch>
            <a:fillRect/>
          </a:stretch>
        </p:blipFill>
        <p:spPr>
          <a:xfrm>
            <a:off x="1435852" y="1242342"/>
            <a:ext cx="15118845" cy="112313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sp>
        <p:nvSpPr>
          <p:cNvPr id="143" name="ORDERS"/>
          <p:cNvSpPr txBox="1"/>
          <p:nvPr/>
        </p:nvSpPr>
        <p:spPr>
          <a:xfrm>
            <a:off x="18451285" y="1361058"/>
            <a:ext cx="22208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ORDERS</a:t>
            </a:r>
          </a:p>
        </p:txBody>
      </p:sp>
      <p:sp>
        <p:nvSpPr>
          <p:cNvPr id="144" name="On clicking an Order ID, details pertaining to the selected order ID can be seen in four different tabs.…"/>
          <p:cNvSpPr txBox="1"/>
          <p:nvPr/>
        </p:nvSpPr>
        <p:spPr>
          <a:xfrm>
            <a:off x="18408995" y="2227496"/>
            <a:ext cx="5601451" cy="695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On clicking an Order ID, details pertaining to the selected order ID can be seen in four different tabs. </a:t>
            </a: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first tab i.e, Information tab, contains Basic info, Order Status and the Documents uploaded for the order ID.</a:t>
            </a: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order status can be edited here if the user is a participating supplier in the Order.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2978291" y="2579510"/>
            <a:ext cx="455978" cy="568178"/>
            <a:chOff x="0" y="0"/>
            <a:chExt cx="455976" cy="568177"/>
          </a:xfrm>
        </p:grpSpPr>
        <p:sp>
          <p:nvSpPr>
            <p:cNvPr id="145" name="Circle"/>
            <p:cNvSpPr/>
            <p:nvPr/>
          </p:nvSpPr>
          <p:spPr>
            <a:xfrm>
              <a:off x="0" y="0"/>
              <a:ext cx="417039" cy="417039"/>
            </a:xfrm>
            <a:prstGeom prst="ellipse">
              <a:avLst/>
            </a:prstGeom>
            <a:solidFill>
              <a:schemeClr val="accent4">
                <a:hueOff val="366961"/>
                <a:satOff val="4172"/>
                <a:lumOff val="11129"/>
                <a:alpha val="4301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6" name="click.png" descr="cli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937" y="151138"/>
              <a:ext cx="417040" cy="417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Rectangle"/>
          <p:cNvSpPr/>
          <p:nvPr/>
        </p:nvSpPr>
        <p:spPr>
          <a:xfrm>
            <a:off x="18079501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1" name="3@2x.png" descr="3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52" y="2605825"/>
            <a:ext cx="15118845" cy="8504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sp>
        <p:nvSpPr>
          <p:cNvPr id="152" name="ORDERS"/>
          <p:cNvSpPr txBox="1"/>
          <p:nvPr/>
        </p:nvSpPr>
        <p:spPr>
          <a:xfrm>
            <a:off x="18451285" y="1361058"/>
            <a:ext cx="22208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ORDERS</a:t>
            </a:r>
          </a:p>
        </p:txBody>
      </p:sp>
      <p:sp>
        <p:nvSpPr>
          <p:cNvPr id="153" name="Sub Order tab lets users find child orders for the selected Order ID.…"/>
          <p:cNvSpPr txBox="1"/>
          <p:nvPr/>
        </p:nvSpPr>
        <p:spPr>
          <a:xfrm>
            <a:off x="18408995" y="2222416"/>
            <a:ext cx="5601451" cy="290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Sub Order tab lets users find child orders for the selected Order ID.</a:t>
            </a: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Users can also toggle between two views i.e, Tabular and Tree view.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4475965" y="4123986"/>
            <a:ext cx="455977" cy="568178"/>
            <a:chOff x="0" y="0"/>
            <a:chExt cx="455976" cy="568177"/>
          </a:xfrm>
        </p:grpSpPr>
        <p:sp>
          <p:nvSpPr>
            <p:cNvPr id="154" name="Circle"/>
            <p:cNvSpPr/>
            <p:nvPr/>
          </p:nvSpPr>
          <p:spPr>
            <a:xfrm>
              <a:off x="0" y="0"/>
              <a:ext cx="417039" cy="417039"/>
            </a:xfrm>
            <a:prstGeom prst="ellipse">
              <a:avLst/>
            </a:prstGeom>
            <a:solidFill>
              <a:schemeClr val="accent4">
                <a:hueOff val="366961"/>
                <a:satOff val="4172"/>
                <a:lumOff val="11129"/>
                <a:alpha val="4301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55" name="click.png" descr="cli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937" y="151138"/>
              <a:ext cx="417040" cy="417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Rectangle"/>
          <p:cNvSpPr/>
          <p:nvPr/>
        </p:nvSpPr>
        <p:spPr>
          <a:xfrm>
            <a:off x="18079501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0" name="4@2x.png" descr="4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52" y="2605825"/>
            <a:ext cx="15118845" cy="8504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sp>
        <p:nvSpPr>
          <p:cNvPr id="161" name="ORDERS"/>
          <p:cNvSpPr txBox="1"/>
          <p:nvPr/>
        </p:nvSpPr>
        <p:spPr>
          <a:xfrm>
            <a:off x="18451285" y="1361058"/>
            <a:ext cx="22208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ORDERS</a:t>
            </a:r>
          </a:p>
        </p:txBody>
      </p:sp>
      <p:sp>
        <p:nvSpPr>
          <p:cNvPr id="162" name="Tree view provides a graphical representation for the Parent -Child order relationship."/>
          <p:cNvSpPr txBox="1"/>
          <p:nvPr/>
        </p:nvSpPr>
        <p:spPr>
          <a:xfrm>
            <a:off x="18408995" y="2293536"/>
            <a:ext cx="5601451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Tree view provides a graphical representation for the Parent -Child order relationship.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15263896" y="4123986"/>
            <a:ext cx="455977" cy="568178"/>
            <a:chOff x="0" y="0"/>
            <a:chExt cx="455976" cy="568177"/>
          </a:xfrm>
        </p:grpSpPr>
        <p:sp>
          <p:nvSpPr>
            <p:cNvPr id="163" name="Circle"/>
            <p:cNvSpPr/>
            <p:nvPr/>
          </p:nvSpPr>
          <p:spPr>
            <a:xfrm>
              <a:off x="0" y="0"/>
              <a:ext cx="417039" cy="417039"/>
            </a:xfrm>
            <a:prstGeom prst="ellipse">
              <a:avLst/>
            </a:prstGeom>
            <a:solidFill>
              <a:schemeClr val="accent4">
                <a:hueOff val="366961"/>
                <a:satOff val="4172"/>
                <a:lumOff val="11129"/>
                <a:alpha val="4301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64" name="click.png" descr="cli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937" y="151138"/>
              <a:ext cx="417040" cy="417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6" name="Rectangle"/>
          <p:cNvSpPr/>
          <p:nvPr/>
        </p:nvSpPr>
        <p:spPr>
          <a:xfrm>
            <a:off x="18079501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9" name="5@2x.png" descr="5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52" y="2605825"/>
            <a:ext cx="15118845" cy="8504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sp>
        <p:nvSpPr>
          <p:cNvPr id="170" name="ORDERS"/>
          <p:cNvSpPr txBox="1"/>
          <p:nvPr/>
        </p:nvSpPr>
        <p:spPr>
          <a:xfrm>
            <a:off x="18451285" y="1361058"/>
            <a:ext cx="22208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ORDERS</a:t>
            </a:r>
          </a:p>
        </p:txBody>
      </p:sp>
      <p:sp>
        <p:nvSpPr>
          <p:cNvPr id="171" name="Supplier can create a sub-oder for the selected Order ID. Although, only a participating supplier (child) in the order can initiate a new sub order."/>
          <p:cNvSpPr txBox="1"/>
          <p:nvPr/>
        </p:nvSpPr>
        <p:spPr>
          <a:xfrm>
            <a:off x="18408995" y="2222416"/>
            <a:ext cx="5601451" cy="290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Supplier can create a sub-oder for the selected Order ID. Although, only a participating supplier (child) in the order can initiate a new sub order. 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15919128" y="4147387"/>
            <a:ext cx="455977" cy="568178"/>
            <a:chOff x="0" y="0"/>
            <a:chExt cx="455976" cy="568177"/>
          </a:xfrm>
        </p:grpSpPr>
        <p:sp>
          <p:nvSpPr>
            <p:cNvPr id="172" name="Circle"/>
            <p:cNvSpPr/>
            <p:nvPr/>
          </p:nvSpPr>
          <p:spPr>
            <a:xfrm>
              <a:off x="0" y="0"/>
              <a:ext cx="417039" cy="417039"/>
            </a:xfrm>
            <a:prstGeom prst="ellipse">
              <a:avLst/>
            </a:prstGeom>
            <a:solidFill>
              <a:schemeClr val="accent4">
                <a:hueOff val="366961"/>
                <a:satOff val="4172"/>
                <a:lumOff val="11129"/>
                <a:alpha val="4301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73" name="click.png" descr="cli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937" y="151138"/>
              <a:ext cx="417040" cy="417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" name="Rectangle"/>
          <p:cNvSpPr/>
          <p:nvPr/>
        </p:nvSpPr>
        <p:spPr>
          <a:xfrm>
            <a:off x="18079501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8" name="6@2x.png" descr="6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52" y="2605825"/>
            <a:ext cx="15118845" cy="8504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grpSp>
        <p:nvGrpSpPr>
          <p:cNvPr id="181" name="Group"/>
          <p:cNvGrpSpPr/>
          <p:nvPr/>
        </p:nvGrpSpPr>
        <p:grpSpPr>
          <a:xfrm>
            <a:off x="7564917" y="4104699"/>
            <a:ext cx="455978" cy="568179"/>
            <a:chOff x="0" y="0"/>
            <a:chExt cx="455976" cy="568177"/>
          </a:xfrm>
        </p:grpSpPr>
        <p:sp>
          <p:nvSpPr>
            <p:cNvPr id="179" name="Circle"/>
            <p:cNvSpPr/>
            <p:nvPr/>
          </p:nvSpPr>
          <p:spPr>
            <a:xfrm>
              <a:off x="0" y="0"/>
              <a:ext cx="417039" cy="417039"/>
            </a:xfrm>
            <a:prstGeom prst="ellipse">
              <a:avLst/>
            </a:prstGeom>
            <a:solidFill>
              <a:schemeClr val="accent4">
                <a:hueOff val="366961"/>
                <a:satOff val="4172"/>
                <a:lumOff val="11129"/>
                <a:alpha val="4301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80" name="click.png" descr="cli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937" y="151138"/>
              <a:ext cx="417040" cy="417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" name="ORDERS"/>
          <p:cNvSpPr txBox="1"/>
          <p:nvPr/>
        </p:nvSpPr>
        <p:spPr>
          <a:xfrm>
            <a:off x="18451285" y="1361058"/>
            <a:ext cx="22208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ORDERS</a:t>
            </a:r>
          </a:p>
        </p:txBody>
      </p:sp>
      <p:sp>
        <p:nvSpPr>
          <p:cNvPr id="183" name="Supplier can provide feedback and ratings based on two criteria-…"/>
          <p:cNvSpPr txBox="1"/>
          <p:nvPr/>
        </p:nvSpPr>
        <p:spPr>
          <a:xfrm>
            <a:off x="18408995" y="2143676"/>
            <a:ext cx="5601451" cy="232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Supplier can provide feedback and ratings based on two criteria-</a:t>
            </a:r>
          </a:p>
          <a:p>
            <a: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Order Quality and Delivery Timelines</a:t>
            </a:r>
          </a:p>
        </p:txBody>
      </p:sp>
      <p:sp>
        <p:nvSpPr>
          <p:cNvPr id="184" name="Rectangle"/>
          <p:cNvSpPr/>
          <p:nvPr/>
        </p:nvSpPr>
        <p:spPr>
          <a:xfrm>
            <a:off x="18079501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"/>
          <p:cNvSpPr/>
          <p:nvPr/>
        </p:nvSpPr>
        <p:spPr>
          <a:xfrm>
            <a:off x="-93425" y="-26334"/>
            <a:ext cx="18177400" cy="13768668"/>
          </a:xfrm>
          <a:prstGeom prst="rect">
            <a:avLst/>
          </a:prstGeom>
          <a:gradFill>
            <a:gsLst>
              <a:gs pos="0">
                <a:srgbClr val="D5D5D5">
                  <a:alpha val="41861"/>
                </a:srgbClr>
              </a:gs>
              <a:gs pos="100000">
                <a:srgbClr val="929292">
                  <a:alpha val="41861"/>
                </a:srgbClr>
              </a:gs>
            </a:gsLst>
            <a:lin ang="5467787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7" name="8@2x.png" descr="8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852" y="2605825"/>
            <a:ext cx="15118845" cy="8504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29129" dir="10002085">
              <a:srgbClr val="000000">
                <a:alpha val="20140"/>
              </a:srgbClr>
            </a:outerShdw>
          </a:effectLst>
        </p:spPr>
      </p:pic>
      <p:sp>
        <p:nvSpPr>
          <p:cNvPr id="188" name="ORDER REQUESTS"/>
          <p:cNvSpPr txBox="1"/>
          <p:nvPr/>
        </p:nvSpPr>
        <p:spPr>
          <a:xfrm>
            <a:off x="18450459" y="1361058"/>
            <a:ext cx="4762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200000"/>
              </a:lnSpc>
              <a:defRPr b="0" spc="54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ORDER REQUESTS</a:t>
            </a:r>
          </a:p>
        </p:txBody>
      </p:sp>
      <p:sp>
        <p:nvSpPr>
          <p:cNvPr id="189" name="Suppliers can view requests sent and received from other suppliers while creating a new Order."/>
          <p:cNvSpPr txBox="1"/>
          <p:nvPr/>
        </p:nvSpPr>
        <p:spPr>
          <a:xfrm>
            <a:off x="18408995" y="2420536"/>
            <a:ext cx="5601451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Suppliers can view requests sent and received from other suppliers while creating a new Order.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3337889" y="4338711"/>
            <a:ext cx="455978" cy="568178"/>
            <a:chOff x="0" y="0"/>
            <a:chExt cx="455976" cy="568177"/>
          </a:xfrm>
        </p:grpSpPr>
        <p:sp>
          <p:nvSpPr>
            <p:cNvPr id="190" name="Circle"/>
            <p:cNvSpPr/>
            <p:nvPr/>
          </p:nvSpPr>
          <p:spPr>
            <a:xfrm>
              <a:off x="0" y="0"/>
              <a:ext cx="417039" cy="417039"/>
            </a:xfrm>
            <a:prstGeom prst="ellipse">
              <a:avLst/>
            </a:prstGeom>
            <a:solidFill>
              <a:schemeClr val="accent4">
                <a:hueOff val="366961"/>
                <a:satOff val="4172"/>
                <a:lumOff val="11129"/>
                <a:alpha val="4301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91" name="click.png" descr="cli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937" y="151138"/>
              <a:ext cx="417040" cy="417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Rectangle"/>
          <p:cNvSpPr/>
          <p:nvPr/>
        </p:nvSpPr>
        <p:spPr>
          <a:xfrm>
            <a:off x="18079501" y="-4272"/>
            <a:ext cx="6363627" cy="23598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