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3983" y="-1419"/>
            <a:ext cx="11441690" cy="13718837"/>
          </a:xfrm>
          <a:prstGeom prst="rect">
            <a:avLst/>
          </a:prstGeom>
          <a:solidFill>
            <a:srgbClr val="0B141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6926088" y="6434895"/>
            <a:ext cx="13458625" cy="32268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CAPABILITY CENTERS"/>
          <p:cNvSpPr txBox="1"/>
          <p:nvPr/>
        </p:nvSpPr>
        <p:spPr>
          <a:xfrm>
            <a:off x="12604246" y="5072062"/>
            <a:ext cx="8816735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9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pPr/>
            <a:r>
              <a:t>CAPABILITY CENTERS</a:t>
            </a:r>
          </a:p>
        </p:txBody>
      </p:sp>
      <p:sp>
        <p:nvSpPr>
          <p:cNvPr id="122" name="VISIONING WORKSHOP"/>
          <p:cNvSpPr txBox="1"/>
          <p:nvPr/>
        </p:nvSpPr>
        <p:spPr>
          <a:xfrm>
            <a:off x="12721826" y="7120282"/>
            <a:ext cx="810481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VISIONING WORKSHOP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03285" y="10784911"/>
            <a:ext cx="3455807" cy="345580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’EST VOUS…"/>
          <p:cNvSpPr txBox="1"/>
          <p:nvPr/>
        </p:nvSpPr>
        <p:spPr>
          <a:xfrm>
            <a:off x="15819217" y="11608947"/>
            <a:ext cx="341217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900"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t>C’EST VOUS</a:t>
            </a:r>
          </a:p>
          <a:p>
            <a:pPr>
              <a:defRPr b="0" sz="3900"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t>L’AVENIR</a:t>
            </a:r>
          </a:p>
        </p:txBody>
      </p:sp>
      <p:sp>
        <p:nvSpPr>
          <p:cNvPr id="125" name="10. 09. 2019"/>
          <p:cNvSpPr txBox="1"/>
          <p:nvPr/>
        </p:nvSpPr>
        <p:spPr>
          <a:xfrm>
            <a:off x="12765663" y="638231"/>
            <a:ext cx="241516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10. 09. 2019</a:t>
            </a:r>
          </a:p>
        </p:txBody>
      </p:sp>
      <p:sp>
        <p:nvSpPr>
          <p:cNvPr id="126" name="d|coe"/>
          <p:cNvSpPr txBox="1"/>
          <p:nvPr/>
        </p:nvSpPr>
        <p:spPr>
          <a:xfrm>
            <a:off x="21884357" y="47993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7"/>
            <a:ext cx="3455807" cy="109371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30" name="We are called to be architects of the future,…"/>
          <p:cNvSpPr txBox="1"/>
          <p:nvPr/>
        </p:nvSpPr>
        <p:spPr>
          <a:xfrm>
            <a:off x="9089290" y="3977948"/>
            <a:ext cx="13792950" cy="303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b="0" sz="47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We are called to be architects of the future, </a:t>
            </a:r>
          </a:p>
          <a:p>
            <a:pPr algn="l" defTabSz="457200">
              <a:defRPr b="0" sz="47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not its victims.</a:t>
            </a:r>
          </a:p>
          <a:p>
            <a:pPr algn="l" defTabSz="457200">
              <a:defRPr b="0" sz="4700"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</a:p>
          <a:p>
            <a:pPr algn="l" defTabSz="457200">
              <a:defRPr b="0" sz="47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- Buckminster Fuller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2763" t="0" r="16580" b="0"/>
          <a:stretch>
            <a:fillRect/>
          </a:stretch>
        </p:blipFill>
        <p:spPr>
          <a:xfrm>
            <a:off x="1805702" y="2557897"/>
            <a:ext cx="6706048" cy="6960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8"/>
            <a:ext cx="3455807" cy="10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35" name="Part 1.a…"/>
          <p:cNvSpPr txBox="1"/>
          <p:nvPr/>
        </p:nvSpPr>
        <p:spPr>
          <a:xfrm>
            <a:off x="1315325" y="1410563"/>
            <a:ext cx="3072207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2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Part 1.a</a:t>
            </a:r>
          </a:p>
          <a:p>
            <a:pPr algn="l">
              <a:defRPr b="0"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DISCOVER</a:t>
            </a:r>
          </a:p>
        </p:txBody>
      </p:sp>
      <p:sp>
        <p:nvSpPr>
          <p:cNvPr id="136" name="Next Big Things"/>
          <p:cNvSpPr txBox="1"/>
          <p:nvPr/>
        </p:nvSpPr>
        <p:spPr>
          <a:xfrm>
            <a:off x="11288124" y="2230962"/>
            <a:ext cx="3604172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1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Next Big Things</a:t>
            </a:r>
          </a:p>
        </p:txBody>
      </p:sp>
      <p:sp>
        <p:nvSpPr>
          <p:cNvPr id="137" name="Hot Right Now"/>
          <p:cNvSpPr txBox="1"/>
          <p:nvPr/>
        </p:nvSpPr>
        <p:spPr>
          <a:xfrm>
            <a:off x="11288124" y="4575004"/>
            <a:ext cx="3379230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1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Hot Right Now</a:t>
            </a:r>
          </a:p>
        </p:txBody>
      </p:sp>
      <p:sp>
        <p:nvSpPr>
          <p:cNvPr id="138" name="Established"/>
          <p:cNvSpPr txBox="1"/>
          <p:nvPr/>
        </p:nvSpPr>
        <p:spPr>
          <a:xfrm>
            <a:off x="11288124" y="6995247"/>
            <a:ext cx="2738769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1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Established</a:t>
            </a:r>
          </a:p>
        </p:txBody>
      </p:sp>
      <p:sp>
        <p:nvSpPr>
          <p:cNvPr id="139" name="Incumbents"/>
          <p:cNvSpPr txBox="1"/>
          <p:nvPr/>
        </p:nvSpPr>
        <p:spPr>
          <a:xfrm>
            <a:off x="11288124" y="9116160"/>
            <a:ext cx="2818957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1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Incumbents</a:t>
            </a:r>
          </a:p>
        </p:txBody>
      </p:sp>
      <p:sp>
        <p:nvSpPr>
          <p:cNvPr id="140" name="Promising ideas gaining momentum"/>
          <p:cNvSpPr txBox="1"/>
          <p:nvPr/>
        </p:nvSpPr>
        <p:spPr>
          <a:xfrm>
            <a:off x="11288124" y="3056462"/>
            <a:ext cx="7049238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Promising ideas gaining momentum</a:t>
            </a:r>
          </a:p>
        </p:txBody>
      </p:sp>
      <p:sp>
        <p:nvSpPr>
          <p:cNvPr id="141" name="Fast and agile experiments, just a few will click."/>
          <p:cNvSpPr txBox="1"/>
          <p:nvPr/>
        </p:nvSpPr>
        <p:spPr>
          <a:xfrm>
            <a:off x="11288124" y="5440362"/>
            <a:ext cx="9087435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Fast and agile experiments, just a few will click.</a:t>
            </a:r>
          </a:p>
        </p:txBody>
      </p:sp>
      <p:sp>
        <p:nvSpPr>
          <p:cNvPr id="142" name="The already recognised ideas and players"/>
          <p:cNvSpPr txBox="1"/>
          <p:nvPr/>
        </p:nvSpPr>
        <p:spPr>
          <a:xfrm>
            <a:off x="11288124" y="7824262"/>
            <a:ext cx="7975525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The already recognised ideas and players</a:t>
            </a:r>
          </a:p>
        </p:txBody>
      </p:sp>
      <p:sp>
        <p:nvSpPr>
          <p:cNvPr id="143" name="The one’s that ‘have always been there’"/>
          <p:cNvSpPr txBox="1"/>
          <p:nvPr/>
        </p:nvSpPr>
        <p:spPr>
          <a:xfrm>
            <a:off x="11288124" y="9975325"/>
            <a:ext cx="7623938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The one’s that ‘have always been there’</a:t>
            </a:r>
          </a:p>
        </p:txBody>
      </p:sp>
      <p:sp>
        <p:nvSpPr>
          <p:cNvPr id="144" name="What is the playground like?…"/>
          <p:cNvSpPr txBox="1"/>
          <p:nvPr/>
        </p:nvSpPr>
        <p:spPr>
          <a:xfrm>
            <a:off x="1286874" y="5048560"/>
            <a:ext cx="9038210" cy="448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is the playground like?</a:t>
            </a: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Who or what are the ideas that hold potential for a </a:t>
            </a: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Capability centre?</a:t>
            </a: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the ideas or companies we are competing with?</a:t>
            </a: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algn="l"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is the state of capability outside of SocGen?</a:t>
            </a:r>
          </a:p>
        </p:txBody>
      </p:sp>
      <p:sp>
        <p:nvSpPr>
          <p:cNvPr id="145" name="Playground"/>
          <p:cNvSpPr txBox="1"/>
          <p:nvPr/>
        </p:nvSpPr>
        <p:spPr>
          <a:xfrm>
            <a:off x="1310601" y="3853833"/>
            <a:ext cx="3081656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Playground</a:t>
            </a:r>
          </a:p>
        </p:txBody>
      </p:sp>
      <p:sp>
        <p:nvSpPr>
          <p:cNvPr id="146" name="Line"/>
          <p:cNvSpPr/>
          <p:nvPr/>
        </p:nvSpPr>
        <p:spPr>
          <a:xfrm>
            <a:off x="11288124" y="4204671"/>
            <a:ext cx="1295791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Line"/>
          <p:cNvSpPr/>
          <p:nvPr/>
        </p:nvSpPr>
        <p:spPr>
          <a:xfrm>
            <a:off x="11288124" y="6617671"/>
            <a:ext cx="1295791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11288124" y="8916371"/>
            <a:ext cx="1295791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/>
          <p:nvPr/>
        </p:nvSpPr>
        <p:spPr>
          <a:xfrm>
            <a:off x="12166600" y="3220421"/>
            <a:ext cx="9937850" cy="667667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  <a:alpha val="38138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8"/>
            <a:ext cx="3455807" cy="10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53" name="Part 1.b…"/>
          <p:cNvSpPr txBox="1"/>
          <p:nvPr/>
        </p:nvSpPr>
        <p:spPr>
          <a:xfrm>
            <a:off x="1315325" y="1410563"/>
            <a:ext cx="3072207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2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Part 1.b</a:t>
            </a:r>
          </a:p>
          <a:p>
            <a:pPr algn="l">
              <a:defRPr b="0"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DISCOVER</a:t>
            </a:r>
          </a:p>
        </p:txBody>
      </p:sp>
      <p:sp>
        <p:nvSpPr>
          <p:cNvPr id="154" name="Political"/>
          <p:cNvSpPr txBox="1"/>
          <p:nvPr/>
        </p:nvSpPr>
        <p:spPr>
          <a:xfrm>
            <a:off x="13166594" y="4190383"/>
            <a:ext cx="1891107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Political</a:t>
            </a:r>
          </a:p>
        </p:txBody>
      </p:sp>
      <p:sp>
        <p:nvSpPr>
          <p:cNvPr id="155" name="Socio-cultural"/>
          <p:cNvSpPr txBox="1"/>
          <p:nvPr/>
        </p:nvSpPr>
        <p:spPr>
          <a:xfrm>
            <a:off x="13109901" y="6125637"/>
            <a:ext cx="3143721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Socio-cultural</a:t>
            </a:r>
          </a:p>
        </p:txBody>
      </p:sp>
      <p:sp>
        <p:nvSpPr>
          <p:cNvPr id="156" name="Economic"/>
          <p:cNvSpPr txBox="1"/>
          <p:nvPr/>
        </p:nvSpPr>
        <p:spPr>
          <a:xfrm>
            <a:off x="17846087" y="4190383"/>
            <a:ext cx="2231378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Economic</a:t>
            </a:r>
          </a:p>
        </p:txBody>
      </p:sp>
      <p:sp>
        <p:nvSpPr>
          <p:cNvPr id="157" name="What are the trends and forces driving the change?…"/>
          <p:cNvSpPr txBox="1"/>
          <p:nvPr/>
        </p:nvSpPr>
        <p:spPr>
          <a:xfrm>
            <a:off x="1286874" y="5457515"/>
            <a:ext cx="8416486" cy="432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59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the trends and forces driving the change? </a:t>
            </a:r>
          </a:p>
          <a:p>
            <a:pPr algn="l">
              <a:spcBef>
                <a:spcPts val="59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the externalities driving the change? </a:t>
            </a:r>
          </a:p>
          <a:p>
            <a:pPr algn="l">
              <a:spcBef>
                <a:spcPts val="59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our constraints?</a:t>
            </a:r>
          </a:p>
        </p:txBody>
      </p:sp>
      <p:sp>
        <p:nvSpPr>
          <p:cNvPr id="158" name="Motivations"/>
          <p:cNvSpPr txBox="1"/>
          <p:nvPr/>
        </p:nvSpPr>
        <p:spPr>
          <a:xfrm>
            <a:off x="1310601" y="3853833"/>
            <a:ext cx="312223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Motivations</a:t>
            </a:r>
          </a:p>
        </p:txBody>
      </p:sp>
      <p:sp>
        <p:nvSpPr>
          <p:cNvPr id="159" name="Technological"/>
          <p:cNvSpPr txBox="1"/>
          <p:nvPr/>
        </p:nvSpPr>
        <p:spPr>
          <a:xfrm>
            <a:off x="17846087" y="6125637"/>
            <a:ext cx="3103602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Technological</a:t>
            </a:r>
          </a:p>
        </p:txBody>
      </p:sp>
      <p:sp>
        <p:nvSpPr>
          <p:cNvPr id="160" name="Legal"/>
          <p:cNvSpPr txBox="1"/>
          <p:nvPr/>
        </p:nvSpPr>
        <p:spPr>
          <a:xfrm>
            <a:off x="13197887" y="8251391"/>
            <a:ext cx="1381443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Legal </a:t>
            </a:r>
          </a:p>
        </p:txBody>
      </p:sp>
      <p:sp>
        <p:nvSpPr>
          <p:cNvPr id="161" name="Ethical"/>
          <p:cNvSpPr txBox="1"/>
          <p:nvPr/>
        </p:nvSpPr>
        <p:spPr>
          <a:xfrm>
            <a:off x="17846087" y="8251391"/>
            <a:ext cx="1607796" cy="76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39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Ethical</a:t>
            </a:r>
          </a:p>
        </p:txBody>
      </p:sp>
      <p:sp>
        <p:nvSpPr>
          <p:cNvPr id="162" name="Line"/>
          <p:cNvSpPr/>
          <p:nvPr/>
        </p:nvSpPr>
        <p:spPr>
          <a:xfrm>
            <a:off x="12165706" y="7650063"/>
            <a:ext cx="9988650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12165707" y="5579963"/>
            <a:ext cx="9988650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17097424" y="3194384"/>
            <a:ext cx="1" cy="6728745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llout"/>
          <p:cNvSpPr/>
          <p:nvPr/>
        </p:nvSpPr>
        <p:spPr>
          <a:xfrm rot="16200000">
            <a:off x="14023868" y="2375188"/>
            <a:ext cx="4677173" cy="7606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6" y="0"/>
                </a:moveTo>
                <a:cubicBezTo>
                  <a:pt x="1304" y="0"/>
                  <a:pt x="1173" y="81"/>
                  <a:pt x="1173" y="180"/>
                </a:cubicBezTo>
                <a:lnTo>
                  <a:pt x="1173" y="1442"/>
                </a:lnTo>
                <a:lnTo>
                  <a:pt x="0" y="1803"/>
                </a:lnTo>
                <a:lnTo>
                  <a:pt x="1173" y="2164"/>
                </a:lnTo>
                <a:lnTo>
                  <a:pt x="1173" y="21420"/>
                </a:lnTo>
                <a:cubicBezTo>
                  <a:pt x="1173" y="21519"/>
                  <a:pt x="1304" y="21600"/>
                  <a:pt x="1466" y="21600"/>
                </a:cubicBezTo>
                <a:lnTo>
                  <a:pt x="21307" y="21600"/>
                </a:lnTo>
                <a:cubicBezTo>
                  <a:pt x="21469" y="21600"/>
                  <a:pt x="21600" y="21519"/>
                  <a:pt x="21600" y="21420"/>
                </a:cubicBezTo>
                <a:lnTo>
                  <a:pt x="21600" y="180"/>
                </a:lnTo>
                <a:cubicBezTo>
                  <a:pt x="21600" y="81"/>
                  <a:pt x="21469" y="0"/>
                  <a:pt x="21307" y="0"/>
                </a:cubicBezTo>
                <a:lnTo>
                  <a:pt x="1466" y="0"/>
                </a:lnTo>
                <a:close/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8"/>
            <a:ext cx="3455807" cy="10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69" name="Part 2.a…"/>
          <p:cNvSpPr txBox="1"/>
          <p:nvPr/>
        </p:nvSpPr>
        <p:spPr>
          <a:xfrm>
            <a:off x="1315325" y="1410563"/>
            <a:ext cx="2433194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2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Part 2.a</a:t>
            </a:r>
          </a:p>
          <a:p>
            <a:pPr algn="l">
              <a:defRPr b="0"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DEFINE</a:t>
            </a:r>
          </a:p>
        </p:txBody>
      </p:sp>
      <p:sp>
        <p:nvSpPr>
          <p:cNvPr id="170" name="Aspirations"/>
          <p:cNvSpPr txBox="1"/>
          <p:nvPr/>
        </p:nvSpPr>
        <p:spPr>
          <a:xfrm>
            <a:off x="1310601" y="3853833"/>
            <a:ext cx="3005646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Aspirations</a:t>
            </a:r>
          </a:p>
        </p:txBody>
      </p:sp>
      <p:sp>
        <p:nvSpPr>
          <p:cNvPr id="171" name="Think big!…"/>
          <p:cNvSpPr txBox="1"/>
          <p:nvPr/>
        </p:nvSpPr>
        <p:spPr>
          <a:xfrm>
            <a:off x="13924578" y="4919662"/>
            <a:ext cx="3470758" cy="164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7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Think big!</a:t>
            </a:r>
          </a:p>
          <a:p>
            <a:pPr algn="l">
              <a:defRPr b="0" sz="47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Think Future.</a:t>
            </a:r>
          </a:p>
        </p:txBody>
      </p:sp>
      <p:sp>
        <p:nvSpPr>
          <p:cNvPr id="172" name="What are our aspirations and intent behind developing our capabilities?…"/>
          <p:cNvSpPr txBox="1"/>
          <p:nvPr/>
        </p:nvSpPr>
        <p:spPr>
          <a:xfrm>
            <a:off x="1366249" y="5019674"/>
            <a:ext cx="8416486" cy="321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our aspirations and intent behind developing our capabilities?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is the ultimate legacy to leave behind?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Who are the stakeholders of this change?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11816175" y="2974741"/>
            <a:ext cx="10230056" cy="6466622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8"/>
            <a:ext cx="3455807" cy="10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77" name="Part 2.b…"/>
          <p:cNvSpPr txBox="1"/>
          <p:nvPr/>
        </p:nvSpPr>
        <p:spPr>
          <a:xfrm>
            <a:off x="1315325" y="1410563"/>
            <a:ext cx="2466798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2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Part 2.b</a:t>
            </a:r>
          </a:p>
          <a:p>
            <a:pPr algn="l">
              <a:defRPr b="0"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DEFINE</a:t>
            </a:r>
          </a:p>
        </p:txBody>
      </p:sp>
      <p:sp>
        <p:nvSpPr>
          <p:cNvPr id="178" name="Frame the vision for the future that we aspire to build.…"/>
          <p:cNvSpPr txBox="1"/>
          <p:nvPr/>
        </p:nvSpPr>
        <p:spPr>
          <a:xfrm>
            <a:off x="1286874" y="4964112"/>
            <a:ext cx="8416486" cy="378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Frame the vision for the future that we aspire to build.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Think expansively!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Mention the constraints and motivations. </a:t>
            </a:r>
          </a:p>
        </p:txBody>
      </p:sp>
      <p:sp>
        <p:nvSpPr>
          <p:cNvPr id="179" name="Vision of the Future"/>
          <p:cNvSpPr txBox="1"/>
          <p:nvPr/>
        </p:nvSpPr>
        <p:spPr>
          <a:xfrm>
            <a:off x="1310601" y="3853833"/>
            <a:ext cx="505390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Vision of the Future</a:t>
            </a:r>
          </a:p>
        </p:txBody>
      </p:sp>
      <p:sp>
        <p:nvSpPr>
          <p:cNvPr id="180" name="In __________________ we will…"/>
          <p:cNvSpPr txBox="1"/>
          <p:nvPr/>
        </p:nvSpPr>
        <p:spPr>
          <a:xfrm>
            <a:off x="13036506" y="4358614"/>
            <a:ext cx="7789394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In __________________ we will</a:t>
            </a: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____________________________________</a:t>
            </a: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for__________________________________,</a:t>
            </a: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</a:p>
          <a:p>
            <a:pPr>
              <a:defRPr b="0"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because _____________________________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4175" r="0" b="34175"/>
          <a:stretch>
            <a:fillRect/>
          </a:stretch>
        </p:blipFill>
        <p:spPr>
          <a:xfrm>
            <a:off x="491649" y="12364348"/>
            <a:ext cx="3455807" cy="109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d|coe"/>
          <p:cNvSpPr txBox="1"/>
          <p:nvPr/>
        </p:nvSpPr>
        <p:spPr>
          <a:xfrm>
            <a:off x="21910844" y="12465117"/>
            <a:ext cx="1976959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5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d|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coe</a:t>
            </a:r>
          </a:p>
        </p:txBody>
      </p:sp>
      <p:sp>
        <p:nvSpPr>
          <p:cNvPr id="184" name="Part 2.c…"/>
          <p:cNvSpPr txBox="1"/>
          <p:nvPr/>
        </p:nvSpPr>
        <p:spPr>
          <a:xfrm>
            <a:off x="1315325" y="1410563"/>
            <a:ext cx="2410258" cy="146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 sz="42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Part 2.c</a:t>
            </a:r>
          </a:p>
          <a:p>
            <a:pPr algn="l">
              <a:defRPr b="0" sz="4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DEFINE</a:t>
            </a:r>
          </a:p>
        </p:txBody>
      </p:sp>
      <p:sp>
        <p:nvSpPr>
          <p:cNvPr id="185" name="What are the success criteria?…"/>
          <p:cNvSpPr txBox="1"/>
          <p:nvPr/>
        </p:nvSpPr>
        <p:spPr>
          <a:xfrm>
            <a:off x="1313955" y="5373351"/>
            <a:ext cx="8416486" cy="378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the success criteria?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What are the milestones to achieve this vision?</a:t>
            </a:r>
          </a:p>
          <a:p>
            <a:pPr algn="l">
              <a:spcBef>
                <a:spcPts val="4500"/>
              </a:spcBef>
              <a:defRPr b="0" i="1" sz="30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Who are the stakeholders involved?</a:t>
            </a:r>
          </a:p>
        </p:txBody>
      </p:sp>
      <p:sp>
        <p:nvSpPr>
          <p:cNvPr id="186" name="Backcasting"/>
          <p:cNvSpPr txBox="1"/>
          <p:nvPr/>
        </p:nvSpPr>
        <p:spPr>
          <a:xfrm>
            <a:off x="1310601" y="3853833"/>
            <a:ext cx="317938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Backcasting</a:t>
            </a:r>
          </a:p>
        </p:txBody>
      </p:sp>
      <p:sp>
        <p:nvSpPr>
          <p:cNvPr id="187" name="Future"/>
          <p:cNvSpPr txBox="1"/>
          <p:nvPr/>
        </p:nvSpPr>
        <p:spPr>
          <a:xfrm>
            <a:off x="19449094" y="2668587"/>
            <a:ext cx="1830071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Future</a:t>
            </a:r>
          </a:p>
        </p:txBody>
      </p:sp>
      <p:sp>
        <p:nvSpPr>
          <p:cNvPr id="188" name="Present"/>
          <p:cNvSpPr txBox="1"/>
          <p:nvPr/>
        </p:nvSpPr>
        <p:spPr>
          <a:xfrm>
            <a:off x="12078585" y="6557962"/>
            <a:ext cx="2108963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45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Present</a:t>
            </a:r>
          </a:p>
        </p:txBody>
      </p:sp>
      <p:sp>
        <p:nvSpPr>
          <p:cNvPr id="189" name="Circle"/>
          <p:cNvSpPr/>
          <p:nvPr/>
        </p:nvSpPr>
        <p:spPr>
          <a:xfrm>
            <a:off x="19010312" y="1741808"/>
            <a:ext cx="2707634" cy="2707634"/>
          </a:xfrm>
          <a:prstGeom prst="ellips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ircle"/>
          <p:cNvSpPr/>
          <p:nvPr/>
        </p:nvSpPr>
        <p:spPr>
          <a:xfrm>
            <a:off x="11779250" y="5631183"/>
            <a:ext cx="2707634" cy="2707634"/>
          </a:xfrm>
          <a:prstGeom prst="ellips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Connection Line"/>
          <p:cNvSpPr/>
          <p:nvPr/>
        </p:nvSpPr>
        <p:spPr>
          <a:xfrm>
            <a:off x="14053661" y="3010255"/>
            <a:ext cx="4917977" cy="2947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034" y="11542"/>
                  <a:pt x="13234" y="4342"/>
                  <a:pt x="2160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2" name="Milestones"/>
          <p:cNvSpPr txBox="1"/>
          <p:nvPr/>
        </p:nvSpPr>
        <p:spPr>
          <a:xfrm>
            <a:off x="16325148" y="4781550"/>
            <a:ext cx="1794879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2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Milestones</a:t>
            </a:r>
          </a:p>
        </p:txBody>
      </p:sp>
      <p:sp>
        <p:nvSpPr>
          <p:cNvPr id="193" name="Constraints"/>
          <p:cNvSpPr txBox="1"/>
          <p:nvPr/>
        </p:nvSpPr>
        <p:spPr>
          <a:xfrm>
            <a:off x="16325148" y="5392737"/>
            <a:ext cx="1910157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 sz="2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1249" y="2910489"/>
            <a:ext cx="6900768" cy="690076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C’EST VOUS…"/>
          <p:cNvSpPr txBox="1"/>
          <p:nvPr/>
        </p:nvSpPr>
        <p:spPr>
          <a:xfrm>
            <a:off x="4559552" y="4994036"/>
            <a:ext cx="7169786" cy="2733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8400"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t>C’EST VOUS</a:t>
            </a:r>
          </a:p>
          <a:p>
            <a:pPr>
              <a:defRPr b="0" sz="8400"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t>L’AVENIR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