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ircle"/>
          <p:cNvSpPr/>
          <p:nvPr/>
        </p:nvSpPr>
        <p:spPr>
          <a:xfrm>
            <a:off x="5587999" y="4399309"/>
            <a:ext cx="5704782" cy="5704782"/>
          </a:xfrm>
          <a:prstGeom prst="ellipse">
            <a:avLst/>
          </a:prstGeom>
          <a:solidFill>
            <a:srgbClr val="D5D5D5">
              <a:alpha val="6340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Rectangle"/>
          <p:cNvSpPr/>
          <p:nvPr/>
        </p:nvSpPr>
        <p:spPr>
          <a:xfrm>
            <a:off x="1244600" y="3657600"/>
            <a:ext cx="3860800" cy="1270000"/>
          </a:xfrm>
          <a:prstGeom prst="rect">
            <a:avLst/>
          </a:prstGeom>
          <a:solidFill>
            <a:srgbClr val="C7C6C8">
              <a:alpha val="886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Rectangle"/>
          <p:cNvSpPr/>
          <p:nvPr/>
        </p:nvSpPr>
        <p:spPr>
          <a:xfrm>
            <a:off x="1244600" y="9829800"/>
            <a:ext cx="3860800" cy="1270000"/>
          </a:xfrm>
          <a:prstGeom prst="rect">
            <a:avLst/>
          </a:prstGeom>
          <a:solidFill>
            <a:srgbClr val="C7C6C8">
              <a:alpha val="886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THEMES"/>
          <p:cNvSpPr txBox="1"/>
          <p:nvPr/>
        </p:nvSpPr>
        <p:spPr>
          <a:xfrm>
            <a:off x="2245042" y="10179050"/>
            <a:ext cx="175831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THEMES</a:t>
            </a:r>
          </a:p>
        </p:txBody>
      </p:sp>
      <p:sp>
        <p:nvSpPr>
          <p:cNvPr id="196" name="DRIVERS"/>
          <p:cNvSpPr txBox="1"/>
          <p:nvPr/>
        </p:nvSpPr>
        <p:spPr>
          <a:xfrm>
            <a:off x="2043874" y="4006850"/>
            <a:ext cx="18558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DRIVERS</a:t>
            </a:r>
          </a:p>
        </p:txBody>
      </p:sp>
      <p:sp>
        <p:nvSpPr>
          <p:cNvPr id="197" name="Line"/>
          <p:cNvSpPr/>
          <p:nvPr/>
        </p:nvSpPr>
        <p:spPr>
          <a:xfrm>
            <a:off x="3094073" y="4902199"/>
            <a:ext cx="2055468" cy="170753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Line"/>
          <p:cNvSpPr/>
          <p:nvPr/>
        </p:nvSpPr>
        <p:spPr>
          <a:xfrm flipV="1">
            <a:off x="2963786" y="8301508"/>
            <a:ext cx="1847910" cy="15276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VISION STATEMENT"/>
          <p:cNvSpPr txBox="1"/>
          <p:nvPr/>
        </p:nvSpPr>
        <p:spPr>
          <a:xfrm>
            <a:off x="6431948" y="5657850"/>
            <a:ext cx="401688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VISION STATEMENT</a:t>
            </a:r>
          </a:p>
        </p:txBody>
      </p:sp>
      <p:sp>
        <p:nvSpPr>
          <p:cNvPr id="200" name="What is the future of your business?…"/>
          <p:cNvSpPr txBox="1"/>
          <p:nvPr/>
        </p:nvSpPr>
        <p:spPr>
          <a:xfrm>
            <a:off x="5981705" y="6578600"/>
            <a:ext cx="4917370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What is the future of your business?</a:t>
            </a:r>
          </a:p>
          <a:p>
            <a:pPr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How are you going to help your customers?</a:t>
            </a:r>
          </a:p>
        </p:txBody>
      </p:sp>
      <p:sp>
        <p:nvSpPr>
          <p:cNvPr id="201" name="Triangle"/>
          <p:cNvSpPr/>
          <p:nvPr/>
        </p:nvSpPr>
        <p:spPr>
          <a:xfrm rot="16200000">
            <a:off x="10337339" y="3265432"/>
            <a:ext cx="10176868" cy="7424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06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906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Line"/>
          <p:cNvSpPr/>
          <p:nvPr/>
        </p:nvSpPr>
        <p:spPr>
          <a:xfrm flipV="1">
            <a:off x="16035628" y="4125168"/>
            <a:ext cx="1" cy="570478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Line"/>
          <p:cNvSpPr/>
          <p:nvPr/>
        </p:nvSpPr>
        <p:spPr>
          <a:xfrm flipV="1">
            <a:off x="17571070" y="2971799"/>
            <a:ext cx="1" cy="8011519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Line"/>
          <p:cNvSpPr/>
          <p:nvPr/>
        </p:nvSpPr>
        <p:spPr>
          <a:xfrm flipV="1">
            <a:off x="14500187" y="5068430"/>
            <a:ext cx="1" cy="381825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Line"/>
          <p:cNvSpPr/>
          <p:nvPr/>
        </p:nvSpPr>
        <p:spPr>
          <a:xfrm flipV="1">
            <a:off x="13080622" y="6067067"/>
            <a:ext cx="1" cy="1820983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5 BOLD STEPS"/>
          <p:cNvSpPr txBox="1"/>
          <p:nvPr/>
        </p:nvSpPr>
        <p:spPr>
          <a:xfrm>
            <a:off x="19672300" y="5797550"/>
            <a:ext cx="296684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5 BOLD STEPS</a:t>
            </a:r>
          </a:p>
        </p:txBody>
      </p:sp>
      <p:sp>
        <p:nvSpPr>
          <p:cNvPr id="207" name="The big steps toward your vision"/>
          <p:cNvSpPr txBox="1"/>
          <p:nvPr/>
        </p:nvSpPr>
        <p:spPr>
          <a:xfrm>
            <a:off x="19672300" y="6456858"/>
            <a:ext cx="393700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The big steps toward your vision</a:t>
            </a:r>
          </a:p>
        </p:txBody>
      </p:sp>
      <p:sp>
        <p:nvSpPr>
          <p:cNvPr id="208" name="ENABLERS"/>
          <p:cNvSpPr txBox="1"/>
          <p:nvPr/>
        </p:nvSpPr>
        <p:spPr>
          <a:xfrm>
            <a:off x="11344528" y="3575986"/>
            <a:ext cx="226999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ENABLERS</a:t>
            </a:r>
          </a:p>
        </p:txBody>
      </p:sp>
      <p:sp>
        <p:nvSpPr>
          <p:cNvPr id="209" name="CHALLENGES"/>
          <p:cNvSpPr txBox="1"/>
          <p:nvPr/>
        </p:nvSpPr>
        <p:spPr>
          <a:xfrm>
            <a:off x="11163680" y="9807631"/>
            <a:ext cx="280949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210" name="1"/>
          <p:cNvSpPr txBox="1"/>
          <p:nvPr/>
        </p:nvSpPr>
        <p:spPr>
          <a:xfrm>
            <a:off x="12561454" y="6691808"/>
            <a:ext cx="26365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1" name="2"/>
          <p:cNvSpPr txBox="1"/>
          <p:nvPr/>
        </p:nvSpPr>
        <p:spPr>
          <a:xfrm>
            <a:off x="13539736" y="6679108"/>
            <a:ext cx="3390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2" name="3"/>
          <p:cNvSpPr txBox="1"/>
          <p:nvPr/>
        </p:nvSpPr>
        <p:spPr>
          <a:xfrm>
            <a:off x="15063355" y="6653708"/>
            <a:ext cx="33985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3" name="4"/>
          <p:cNvSpPr txBox="1"/>
          <p:nvPr/>
        </p:nvSpPr>
        <p:spPr>
          <a:xfrm>
            <a:off x="16530776" y="6653708"/>
            <a:ext cx="37681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4" name="5"/>
          <p:cNvSpPr txBox="1"/>
          <p:nvPr/>
        </p:nvSpPr>
        <p:spPr>
          <a:xfrm>
            <a:off x="18098083" y="6717208"/>
            <a:ext cx="34099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5" name="BOLD VISION CANVAS"/>
          <p:cNvSpPr txBox="1"/>
          <p:nvPr/>
        </p:nvSpPr>
        <p:spPr>
          <a:xfrm>
            <a:off x="1304185" y="594927"/>
            <a:ext cx="515902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4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BOLD VISION CANVAS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"/>
          <p:cNvSpPr/>
          <p:nvPr/>
        </p:nvSpPr>
        <p:spPr>
          <a:xfrm>
            <a:off x="-15372" y="-4166"/>
            <a:ext cx="10606990" cy="137243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Business Model"/>
          <p:cNvSpPr txBox="1"/>
          <p:nvPr/>
        </p:nvSpPr>
        <p:spPr>
          <a:xfrm>
            <a:off x="1901842" y="6181876"/>
            <a:ext cx="628830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Business Model</a:t>
            </a:r>
          </a:p>
        </p:txBody>
      </p:sp>
      <p:sp>
        <p:nvSpPr>
          <p:cNvPr id="219" name="b. Define your Business Model"/>
          <p:cNvSpPr txBox="1"/>
          <p:nvPr/>
        </p:nvSpPr>
        <p:spPr>
          <a:xfrm>
            <a:off x="11447635" y="1681666"/>
            <a:ext cx="980328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b. Define your Business Model</a:t>
            </a:r>
          </a:p>
        </p:txBody>
      </p:sp>
      <p:sp>
        <p:nvSpPr>
          <p:cNvPr id="220" name="The business model canvas gives you insights about the customers you serve, what value propositions are offered through what channels, and how your company makes money."/>
          <p:cNvSpPr txBox="1"/>
          <p:nvPr/>
        </p:nvSpPr>
        <p:spPr>
          <a:xfrm>
            <a:off x="11453766" y="2746038"/>
            <a:ext cx="12147541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The business model canvas gives you insights about the customers you serve, what value propositions are offered through what channels, and how your company makes money.</a:t>
            </a:r>
          </a:p>
        </p:txBody>
      </p:sp>
      <p:sp>
        <p:nvSpPr>
          <p:cNvPr id="221" name="DEFINE"/>
          <p:cNvSpPr txBox="1"/>
          <p:nvPr/>
        </p:nvSpPr>
        <p:spPr>
          <a:xfrm>
            <a:off x="1974946" y="4266723"/>
            <a:ext cx="32190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DEFINE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ine"/>
          <p:cNvSpPr/>
          <p:nvPr/>
        </p:nvSpPr>
        <p:spPr>
          <a:xfrm>
            <a:off x="-1" y="1498600"/>
            <a:ext cx="24384002" cy="0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Business Model Canvas"/>
          <p:cNvSpPr txBox="1"/>
          <p:nvPr/>
        </p:nvSpPr>
        <p:spPr>
          <a:xfrm>
            <a:off x="649195" y="461187"/>
            <a:ext cx="47735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Business Model Canvas</a:t>
            </a:r>
          </a:p>
        </p:txBody>
      </p:sp>
      <p:sp>
        <p:nvSpPr>
          <p:cNvPr id="225" name="Rectangle"/>
          <p:cNvSpPr/>
          <p:nvPr/>
        </p:nvSpPr>
        <p:spPr>
          <a:xfrm>
            <a:off x="10637867" y="2300490"/>
            <a:ext cx="3754374" cy="6315975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Value Proposition"/>
          <p:cNvSpPr txBox="1"/>
          <p:nvPr/>
        </p:nvSpPr>
        <p:spPr>
          <a:xfrm>
            <a:off x="11117850" y="2907958"/>
            <a:ext cx="27944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Value Proposition</a:t>
            </a:r>
          </a:p>
        </p:txBody>
      </p:sp>
      <p:sp>
        <p:nvSpPr>
          <p:cNvPr id="227" name="Rectangle"/>
          <p:cNvSpPr/>
          <p:nvPr/>
        </p:nvSpPr>
        <p:spPr>
          <a:xfrm>
            <a:off x="14498667" y="2287790"/>
            <a:ext cx="3754374" cy="3747484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Customer Relationships"/>
          <p:cNvSpPr txBox="1"/>
          <p:nvPr/>
        </p:nvSpPr>
        <p:spPr>
          <a:xfrm>
            <a:off x="14493866" y="2895258"/>
            <a:ext cx="37639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Customer Relationships</a:t>
            </a:r>
          </a:p>
        </p:txBody>
      </p:sp>
      <p:sp>
        <p:nvSpPr>
          <p:cNvPr id="229" name="Rectangle"/>
          <p:cNvSpPr/>
          <p:nvPr/>
        </p:nvSpPr>
        <p:spPr>
          <a:xfrm>
            <a:off x="14498668" y="6148590"/>
            <a:ext cx="3754374" cy="2464729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Channels"/>
          <p:cNvSpPr txBox="1"/>
          <p:nvPr/>
        </p:nvSpPr>
        <p:spPr>
          <a:xfrm>
            <a:off x="15601813" y="6756058"/>
            <a:ext cx="15480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Channels</a:t>
            </a:r>
          </a:p>
        </p:txBody>
      </p:sp>
      <p:sp>
        <p:nvSpPr>
          <p:cNvPr id="231" name="Rectangle"/>
          <p:cNvSpPr/>
          <p:nvPr/>
        </p:nvSpPr>
        <p:spPr>
          <a:xfrm>
            <a:off x="12631055" y="8688590"/>
            <a:ext cx="5621987" cy="2464729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Revenue Streams"/>
          <p:cNvSpPr txBox="1"/>
          <p:nvPr/>
        </p:nvSpPr>
        <p:spPr>
          <a:xfrm>
            <a:off x="14977278" y="9296058"/>
            <a:ext cx="27971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Revenue Streams</a:t>
            </a:r>
          </a:p>
        </p:txBody>
      </p:sp>
      <p:sp>
        <p:nvSpPr>
          <p:cNvPr id="233" name="Rectangle"/>
          <p:cNvSpPr/>
          <p:nvPr/>
        </p:nvSpPr>
        <p:spPr>
          <a:xfrm>
            <a:off x="6799963" y="8688590"/>
            <a:ext cx="5725190" cy="2464730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Cost Structures"/>
          <p:cNvSpPr txBox="1"/>
          <p:nvPr/>
        </p:nvSpPr>
        <p:spPr>
          <a:xfrm>
            <a:off x="8269062" y="9296058"/>
            <a:ext cx="24624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Cost Structures</a:t>
            </a:r>
          </a:p>
        </p:txBody>
      </p:sp>
      <p:sp>
        <p:nvSpPr>
          <p:cNvPr id="235" name="Rectangle"/>
          <p:cNvSpPr/>
          <p:nvPr/>
        </p:nvSpPr>
        <p:spPr>
          <a:xfrm>
            <a:off x="6789767" y="2300490"/>
            <a:ext cx="3754374" cy="3337753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Key Activities"/>
          <p:cNvSpPr txBox="1"/>
          <p:nvPr/>
        </p:nvSpPr>
        <p:spPr>
          <a:xfrm>
            <a:off x="7600915" y="2907958"/>
            <a:ext cx="213207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Key Activities</a:t>
            </a:r>
          </a:p>
        </p:txBody>
      </p:sp>
      <p:sp>
        <p:nvSpPr>
          <p:cNvPr id="237" name="Rectangle"/>
          <p:cNvSpPr/>
          <p:nvPr/>
        </p:nvSpPr>
        <p:spPr>
          <a:xfrm>
            <a:off x="6789767" y="5720545"/>
            <a:ext cx="3754374" cy="2902495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Key Resources"/>
          <p:cNvSpPr txBox="1"/>
          <p:nvPr/>
        </p:nvSpPr>
        <p:spPr>
          <a:xfrm>
            <a:off x="7507037" y="6082958"/>
            <a:ext cx="23198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Key Resources</a:t>
            </a:r>
          </a:p>
        </p:txBody>
      </p:sp>
      <p:sp>
        <p:nvSpPr>
          <p:cNvPr id="239" name="Rectangle"/>
          <p:cNvSpPr/>
          <p:nvPr/>
        </p:nvSpPr>
        <p:spPr>
          <a:xfrm>
            <a:off x="2941668" y="2300490"/>
            <a:ext cx="3754373" cy="6315975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Key Partners"/>
          <p:cNvSpPr txBox="1"/>
          <p:nvPr/>
        </p:nvSpPr>
        <p:spPr>
          <a:xfrm>
            <a:off x="3778368" y="2895258"/>
            <a:ext cx="20555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Key Partners</a:t>
            </a:r>
          </a:p>
        </p:txBody>
      </p:sp>
      <p:sp>
        <p:nvSpPr>
          <p:cNvPr id="241" name="Rectangle"/>
          <p:cNvSpPr/>
          <p:nvPr/>
        </p:nvSpPr>
        <p:spPr>
          <a:xfrm>
            <a:off x="2941668" y="8722399"/>
            <a:ext cx="3754373" cy="2397110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Success Criteria…"/>
          <p:cNvSpPr txBox="1"/>
          <p:nvPr/>
        </p:nvSpPr>
        <p:spPr>
          <a:xfrm>
            <a:off x="3523301" y="9501854"/>
            <a:ext cx="259110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Success Criteria</a:t>
            </a:r>
          </a:p>
          <a:p>
            <a: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KPI</a:t>
            </a:r>
          </a:p>
        </p:txBody>
      </p:sp>
      <p:sp>
        <p:nvSpPr>
          <p:cNvPr id="243" name="Rectangle"/>
          <p:cNvSpPr/>
          <p:nvPr/>
        </p:nvSpPr>
        <p:spPr>
          <a:xfrm>
            <a:off x="18334066" y="2287790"/>
            <a:ext cx="3754374" cy="3747484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Operating Model"/>
          <p:cNvSpPr txBox="1"/>
          <p:nvPr/>
        </p:nvSpPr>
        <p:spPr>
          <a:xfrm>
            <a:off x="18852911" y="2907958"/>
            <a:ext cx="27166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Operating Model</a:t>
            </a:r>
          </a:p>
        </p:txBody>
      </p:sp>
      <p:sp>
        <p:nvSpPr>
          <p:cNvPr id="245" name="Rectangle"/>
          <p:cNvSpPr/>
          <p:nvPr/>
        </p:nvSpPr>
        <p:spPr>
          <a:xfrm>
            <a:off x="18334066" y="6148590"/>
            <a:ext cx="3754374" cy="2464729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Delivery Model"/>
          <p:cNvSpPr txBox="1"/>
          <p:nvPr/>
        </p:nvSpPr>
        <p:spPr>
          <a:xfrm>
            <a:off x="19018418" y="6768758"/>
            <a:ext cx="2385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Delivery Model</a:t>
            </a:r>
          </a:p>
        </p:txBody>
      </p:sp>
      <p:sp>
        <p:nvSpPr>
          <p:cNvPr id="247" name="Rectangle"/>
          <p:cNvSpPr/>
          <p:nvPr/>
        </p:nvSpPr>
        <p:spPr>
          <a:xfrm>
            <a:off x="18334066" y="8688590"/>
            <a:ext cx="3754374" cy="2464729"/>
          </a:xfrm>
          <a:prstGeom prst="rect">
            <a:avLst/>
          </a:prstGeom>
          <a:solidFill>
            <a:srgbClr val="D5D5D5">
              <a:alpha val="4927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Threats"/>
          <p:cNvSpPr txBox="1"/>
          <p:nvPr/>
        </p:nvSpPr>
        <p:spPr>
          <a:xfrm>
            <a:off x="19588241" y="9308758"/>
            <a:ext cx="12460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Threats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"/>
          <p:cNvSpPr/>
          <p:nvPr/>
        </p:nvSpPr>
        <p:spPr>
          <a:xfrm>
            <a:off x="-15372" y="-4166"/>
            <a:ext cx="10606990" cy="137243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Milestones"/>
          <p:cNvSpPr txBox="1"/>
          <p:nvPr/>
        </p:nvSpPr>
        <p:spPr>
          <a:xfrm>
            <a:off x="2125923" y="4795538"/>
            <a:ext cx="434421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Milestones</a:t>
            </a:r>
          </a:p>
        </p:txBody>
      </p:sp>
      <p:sp>
        <p:nvSpPr>
          <p:cNvPr id="252" name="Define The key milestones to…"/>
          <p:cNvSpPr txBox="1"/>
          <p:nvPr/>
        </p:nvSpPr>
        <p:spPr>
          <a:xfrm>
            <a:off x="11522448" y="3938461"/>
            <a:ext cx="978926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Define The key milestones to </a:t>
            </a:r>
          </a:p>
          <a:p>
            <a:pPr algn="l"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realise the vision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"/>
          <p:cNvSpPr/>
          <p:nvPr/>
        </p:nvSpPr>
        <p:spPr>
          <a:xfrm>
            <a:off x="-15372" y="-4166"/>
            <a:ext cx="15793293" cy="137243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Capability Cluster Playbook"/>
          <p:cNvSpPr txBox="1"/>
          <p:nvPr/>
        </p:nvSpPr>
        <p:spPr>
          <a:xfrm>
            <a:off x="2133283" y="4215358"/>
            <a:ext cx="11496955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Capability Cluster Playbook</a:t>
            </a:r>
          </a:p>
        </p:txBody>
      </p:sp>
      <p:sp>
        <p:nvSpPr>
          <p:cNvPr id="122" name="A step-by-step guide to transform your  delivery unit into a capability cluster."/>
          <p:cNvSpPr txBox="1"/>
          <p:nvPr/>
        </p:nvSpPr>
        <p:spPr>
          <a:xfrm>
            <a:off x="2214879" y="5686378"/>
            <a:ext cx="11333763" cy="397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0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 step-by-step guide to transform your  delivery unit into a capability cluster.   </a:t>
            </a:r>
          </a:p>
          <a:p>
            <a:pPr algn="l">
              <a:defRPr b="0" sz="50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</a:p>
        </p:txBody>
      </p:sp>
      <p:pic>
        <p:nvPicPr>
          <p:cNvPr id="123" name="baseline_menu_book_white_18dp.png" descr="baseline_menu_book_white_18d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5089" y="2744338"/>
            <a:ext cx="1066801" cy="106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"/>
          <p:cNvSpPr/>
          <p:nvPr/>
        </p:nvSpPr>
        <p:spPr>
          <a:xfrm>
            <a:off x="-15372" y="-4166"/>
            <a:ext cx="24414744" cy="603395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What is a Capability Cluster?"/>
          <p:cNvSpPr txBox="1"/>
          <p:nvPr/>
        </p:nvSpPr>
        <p:spPr>
          <a:xfrm>
            <a:off x="3202605" y="2221082"/>
            <a:ext cx="11989080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What is a Capability Cluster?</a:t>
            </a:r>
          </a:p>
        </p:txBody>
      </p:sp>
      <p:pic>
        <p:nvPicPr>
          <p:cNvPr id="127" name="baseline_group_work_white_18dp.png" descr="baseline_group_work_white_18d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594" y="2195682"/>
            <a:ext cx="1066801" cy="106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Complex, judgement based processes.…"/>
          <p:cNvSpPr txBox="1"/>
          <p:nvPr/>
        </p:nvSpPr>
        <p:spPr>
          <a:xfrm>
            <a:off x="3174991" y="6972878"/>
            <a:ext cx="14735176" cy="480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Complex, judgement based processes.</a:t>
            </a:r>
          </a:p>
          <a:p>
            <a:pPr algn="l">
              <a:lnSpc>
                <a:spcPct val="150000"/>
              </a:lnSpc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Based in location to attract talent and skills gravity</a:t>
            </a:r>
          </a:p>
          <a:p>
            <a:pPr algn="l">
              <a:lnSpc>
                <a:spcPct val="150000"/>
              </a:lnSpc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Redefining best practices for the organisation</a:t>
            </a:r>
          </a:p>
          <a:p>
            <a:pPr algn="l">
              <a:lnSpc>
                <a:spcPct val="150000"/>
              </a:lnSpc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Technologies to increase collaboration, knowledge sharing and optimisation</a:t>
            </a:r>
          </a:p>
          <a:p>
            <a:pPr algn="l">
              <a:lnSpc>
                <a:spcPct val="150000"/>
              </a:lnSpc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Entrepreneurial and knowledge intensive environment</a:t>
            </a:r>
          </a:p>
          <a:p>
            <a:pPr algn="l">
              <a:lnSpc>
                <a:spcPct val="150000"/>
              </a:lnSpc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Focus on new sources of value creation</a:t>
            </a:r>
          </a:p>
          <a:p>
            <a:pPr algn="l">
              <a:lnSpc>
                <a:spcPct val="150000"/>
              </a:lnSpc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Enabling and influencing board of decision making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"/>
          <p:cNvSpPr/>
          <p:nvPr/>
        </p:nvSpPr>
        <p:spPr>
          <a:xfrm>
            <a:off x="-15372" y="-4166"/>
            <a:ext cx="11938497" cy="137243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1 Discover"/>
          <p:cNvSpPr txBox="1"/>
          <p:nvPr/>
        </p:nvSpPr>
        <p:spPr>
          <a:xfrm>
            <a:off x="1367831" y="3040067"/>
            <a:ext cx="421035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1 Discover</a:t>
            </a:r>
          </a:p>
        </p:txBody>
      </p:sp>
      <p:sp>
        <p:nvSpPr>
          <p:cNvPr id="132" name="Understand the current, identify opportunity areas and customers"/>
          <p:cNvSpPr txBox="1"/>
          <p:nvPr/>
        </p:nvSpPr>
        <p:spPr>
          <a:xfrm>
            <a:off x="1325879" y="4416378"/>
            <a:ext cx="9255996" cy="397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0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Understand the current, identify opportunity areas and customers</a:t>
            </a:r>
          </a:p>
          <a:p>
            <a:pPr algn="l">
              <a:defRPr b="0" sz="50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11877075" y="-4165"/>
            <a:ext cx="12522512" cy="137243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2 Define"/>
          <p:cNvSpPr txBox="1"/>
          <p:nvPr/>
        </p:nvSpPr>
        <p:spPr>
          <a:xfrm>
            <a:off x="13687542" y="3040067"/>
            <a:ext cx="359933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2 Define</a:t>
            </a:r>
          </a:p>
        </p:txBody>
      </p:sp>
      <p:sp>
        <p:nvSpPr>
          <p:cNvPr id="135" name="Define the collective vision and  the steps to realise it.…"/>
          <p:cNvSpPr txBox="1"/>
          <p:nvPr/>
        </p:nvSpPr>
        <p:spPr>
          <a:xfrm>
            <a:off x="13644879" y="4403678"/>
            <a:ext cx="9255996" cy="552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0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Define the collective vision and  the steps to realise it. </a:t>
            </a:r>
          </a:p>
          <a:p>
            <a:pPr algn="l">
              <a:defRPr b="0" sz="50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Identify the various factors</a:t>
            </a:r>
          </a:p>
          <a:p>
            <a:pPr algn="l">
              <a:defRPr b="0" sz="50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and the building blocks for the Capability Cluster</a:t>
            </a:r>
          </a:p>
          <a:p>
            <a:pPr algn="l">
              <a:defRPr b="0" sz="50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-15372" y="-4166"/>
            <a:ext cx="10606990" cy="137243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DISCOVER"/>
          <p:cNvSpPr txBox="1"/>
          <p:nvPr/>
        </p:nvSpPr>
        <p:spPr>
          <a:xfrm>
            <a:off x="1321903" y="3819188"/>
            <a:ext cx="441980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DISCOVER</a:t>
            </a:r>
          </a:p>
        </p:txBody>
      </p:sp>
      <p:sp>
        <p:nvSpPr>
          <p:cNvPr id="139" name="Mapping the As-Is"/>
          <p:cNvSpPr txBox="1"/>
          <p:nvPr/>
        </p:nvSpPr>
        <p:spPr>
          <a:xfrm>
            <a:off x="1364619" y="4997225"/>
            <a:ext cx="729696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Mapping the As-Is</a:t>
            </a:r>
          </a:p>
        </p:txBody>
      </p:sp>
      <p:sp>
        <p:nvSpPr>
          <p:cNvPr id="140" name="a. SWOT Analysis"/>
          <p:cNvSpPr txBox="1"/>
          <p:nvPr/>
        </p:nvSpPr>
        <p:spPr>
          <a:xfrm>
            <a:off x="11717785" y="1681666"/>
            <a:ext cx="560253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a. SWOT Analysis</a:t>
            </a:r>
          </a:p>
        </p:txBody>
      </p:sp>
      <p:sp>
        <p:nvSpPr>
          <p:cNvPr id="141" name="Assess the internal and external factors,…"/>
          <p:cNvSpPr txBox="1"/>
          <p:nvPr/>
        </p:nvSpPr>
        <p:spPr>
          <a:xfrm>
            <a:off x="11717786" y="2798295"/>
            <a:ext cx="10269729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Assess the internal and external factors,</a:t>
            </a:r>
          </a:p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Current and future potential.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"/>
          <p:cNvSpPr/>
          <p:nvPr/>
        </p:nvSpPr>
        <p:spPr>
          <a:xfrm>
            <a:off x="7502862" y="3338500"/>
            <a:ext cx="4124474" cy="344083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11789302" y="3338500"/>
            <a:ext cx="4124474" cy="344083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Rectangle"/>
          <p:cNvSpPr/>
          <p:nvPr/>
        </p:nvSpPr>
        <p:spPr>
          <a:xfrm>
            <a:off x="7502862" y="6936668"/>
            <a:ext cx="4124474" cy="344083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Rectangle"/>
          <p:cNvSpPr/>
          <p:nvPr/>
        </p:nvSpPr>
        <p:spPr>
          <a:xfrm>
            <a:off x="11789302" y="6936668"/>
            <a:ext cx="4124474" cy="344083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STRENGTH"/>
          <p:cNvSpPr txBox="1"/>
          <p:nvPr/>
        </p:nvSpPr>
        <p:spPr>
          <a:xfrm>
            <a:off x="8470058" y="5138839"/>
            <a:ext cx="223951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STRENGTH</a:t>
            </a:r>
          </a:p>
        </p:txBody>
      </p:sp>
      <p:sp>
        <p:nvSpPr>
          <p:cNvPr id="148" name="WEAKNESS"/>
          <p:cNvSpPr txBox="1"/>
          <p:nvPr/>
        </p:nvSpPr>
        <p:spPr>
          <a:xfrm>
            <a:off x="12659770" y="5138839"/>
            <a:ext cx="238353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WEAKNESS</a:t>
            </a:r>
          </a:p>
        </p:txBody>
      </p:sp>
      <p:sp>
        <p:nvSpPr>
          <p:cNvPr id="149" name="OPPORTUNITY"/>
          <p:cNvSpPr txBox="1"/>
          <p:nvPr/>
        </p:nvSpPr>
        <p:spPr>
          <a:xfrm>
            <a:off x="8088798" y="8371334"/>
            <a:ext cx="298856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OPPORTUNITY</a:t>
            </a:r>
          </a:p>
        </p:txBody>
      </p:sp>
      <p:sp>
        <p:nvSpPr>
          <p:cNvPr id="150" name="THREATS"/>
          <p:cNvSpPr txBox="1"/>
          <p:nvPr/>
        </p:nvSpPr>
        <p:spPr>
          <a:xfrm>
            <a:off x="12857318" y="8371334"/>
            <a:ext cx="190195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THREATS</a:t>
            </a:r>
          </a:p>
        </p:txBody>
      </p:sp>
      <p:sp>
        <p:nvSpPr>
          <p:cNvPr id="151" name="SWOT ANALYSIS"/>
          <p:cNvSpPr txBox="1"/>
          <p:nvPr/>
        </p:nvSpPr>
        <p:spPr>
          <a:xfrm>
            <a:off x="1266467" y="594927"/>
            <a:ext cx="384937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4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SWOT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"/>
          <p:cNvSpPr/>
          <p:nvPr/>
        </p:nvSpPr>
        <p:spPr>
          <a:xfrm>
            <a:off x="-15372" y="-4166"/>
            <a:ext cx="10606990" cy="137243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DISCOVER"/>
          <p:cNvSpPr txBox="1"/>
          <p:nvPr/>
        </p:nvSpPr>
        <p:spPr>
          <a:xfrm>
            <a:off x="1321903" y="3819188"/>
            <a:ext cx="441980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DISCOVER</a:t>
            </a:r>
          </a:p>
        </p:txBody>
      </p:sp>
      <p:sp>
        <p:nvSpPr>
          <p:cNvPr id="155" name="Mapping the As-Is"/>
          <p:cNvSpPr txBox="1"/>
          <p:nvPr/>
        </p:nvSpPr>
        <p:spPr>
          <a:xfrm>
            <a:off x="1364619" y="4997225"/>
            <a:ext cx="729696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Mapping the As-Is</a:t>
            </a:r>
          </a:p>
        </p:txBody>
      </p:sp>
      <p:sp>
        <p:nvSpPr>
          <p:cNvPr id="156" name="b. Customer Persona &amp; Expectations"/>
          <p:cNvSpPr txBox="1"/>
          <p:nvPr/>
        </p:nvSpPr>
        <p:spPr>
          <a:xfrm>
            <a:off x="11844786" y="1739899"/>
            <a:ext cx="1172779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b. Customer Persona &amp; Expectations</a:t>
            </a:r>
          </a:p>
        </p:txBody>
      </p:sp>
      <p:sp>
        <p:nvSpPr>
          <p:cNvPr id="157" name="Identify your customers and understand…"/>
          <p:cNvSpPr txBox="1"/>
          <p:nvPr/>
        </p:nvSpPr>
        <p:spPr>
          <a:xfrm>
            <a:off x="11844786" y="3113050"/>
            <a:ext cx="11076433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Identify your customers and understand </a:t>
            </a:r>
          </a:p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Their current journey. Identify opportunity </a:t>
            </a:r>
          </a:p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areas.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/>
          <p:nvPr/>
        </p:nvSpPr>
        <p:spPr>
          <a:xfrm>
            <a:off x="1182682" y="1637684"/>
            <a:ext cx="8156795" cy="6716975"/>
          </a:xfrm>
          <a:prstGeom prst="rect">
            <a:avLst/>
          </a:prstGeom>
          <a:solidFill>
            <a:srgbClr val="D5D5D5">
              <a:alpha val="4163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Customer Persona"/>
          <p:cNvSpPr txBox="1"/>
          <p:nvPr/>
        </p:nvSpPr>
        <p:spPr>
          <a:xfrm>
            <a:off x="1722828" y="2108233"/>
            <a:ext cx="508177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1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Customer Persona</a:t>
            </a:r>
          </a:p>
        </p:txBody>
      </p:sp>
      <p:sp>
        <p:nvSpPr>
          <p:cNvPr id="161" name="Rectangle"/>
          <p:cNvSpPr/>
          <p:nvPr/>
        </p:nvSpPr>
        <p:spPr>
          <a:xfrm>
            <a:off x="9689894" y="1637684"/>
            <a:ext cx="8156795" cy="6716975"/>
          </a:xfrm>
          <a:prstGeom prst="rect">
            <a:avLst/>
          </a:prstGeom>
          <a:solidFill>
            <a:srgbClr val="D5D5D5">
              <a:alpha val="4163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Goals &amp; Expectations"/>
          <p:cNvSpPr txBox="1"/>
          <p:nvPr/>
        </p:nvSpPr>
        <p:spPr>
          <a:xfrm>
            <a:off x="10438418" y="2144513"/>
            <a:ext cx="573629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1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Goals &amp; Expectations</a:t>
            </a:r>
          </a:p>
        </p:txBody>
      </p:sp>
      <p:sp>
        <p:nvSpPr>
          <p:cNvPr id="163" name="Who are your current customers"/>
          <p:cNvSpPr txBox="1"/>
          <p:nvPr/>
        </p:nvSpPr>
        <p:spPr>
          <a:xfrm>
            <a:off x="1702348" y="4241372"/>
            <a:ext cx="63135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Who are your current customers</a:t>
            </a:r>
          </a:p>
        </p:txBody>
      </p:sp>
      <p:sp>
        <p:nvSpPr>
          <p:cNvPr id="164" name="What are the services  you provide"/>
          <p:cNvSpPr txBox="1"/>
          <p:nvPr/>
        </p:nvSpPr>
        <p:spPr>
          <a:xfrm>
            <a:off x="1702348" y="5225392"/>
            <a:ext cx="666445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What are the services  you provide</a:t>
            </a:r>
          </a:p>
        </p:txBody>
      </p:sp>
      <p:sp>
        <p:nvSpPr>
          <p:cNvPr id="165" name="Who can be your potential customer"/>
          <p:cNvSpPr txBox="1"/>
          <p:nvPr/>
        </p:nvSpPr>
        <p:spPr>
          <a:xfrm>
            <a:off x="1702348" y="6209411"/>
            <a:ext cx="711746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Who can be your potential customer</a:t>
            </a:r>
          </a:p>
        </p:txBody>
      </p:sp>
      <p:sp>
        <p:nvSpPr>
          <p:cNvPr id="166" name="What are your customers’ goals"/>
          <p:cNvSpPr txBox="1"/>
          <p:nvPr/>
        </p:nvSpPr>
        <p:spPr>
          <a:xfrm>
            <a:off x="10272543" y="4368372"/>
            <a:ext cx="613562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What are your customers’ goals</a:t>
            </a:r>
          </a:p>
        </p:txBody>
      </p:sp>
      <p:sp>
        <p:nvSpPr>
          <p:cNvPr id="167" name="What are their pain points"/>
          <p:cNvSpPr txBox="1"/>
          <p:nvPr/>
        </p:nvSpPr>
        <p:spPr>
          <a:xfrm>
            <a:off x="10272543" y="5257372"/>
            <a:ext cx="51168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What are their pain points</a:t>
            </a:r>
          </a:p>
        </p:txBody>
      </p:sp>
      <p:sp>
        <p:nvSpPr>
          <p:cNvPr id="168" name="What is their feedback"/>
          <p:cNvSpPr txBox="1"/>
          <p:nvPr/>
        </p:nvSpPr>
        <p:spPr>
          <a:xfrm>
            <a:off x="10272543" y="6273372"/>
            <a:ext cx="442950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What is their feedback</a:t>
            </a:r>
          </a:p>
        </p:txBody>
      </p:sp>
      <p:sp>
        <p:nvSpPr>
          <p:cNvPr id="169" name="What are they trying to accomplish"/>
          <p:cNvSpPr txBox="1"/>
          <p:nvPr/>
        </p:nvSpPr>
        <p:spPr>
          <a:xfrm>
            <a:off x="10272543" y="7225872"/>
            <a:ext cx="68500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What are they trying to accomplish</a:t>
            </a:r>
          </a:p>
        </p:txBody>
      </p:sp>
      <p:sp>
        <p:nvSpPr>
          <p:cNvPr id="170" name="CUSTOMER JOURNEY CANVAS"/>
          <p:cNvSpPr txBox="1"/>
          <p:nvPr/>
        </p:nvSpPr>
        <p:spPr>
          <a:xfrm>
            <a:off x="1105717" y="594927"/>
            <a:ext cx="701403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4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CUSTOMER JOURNEY CANVAS</a:t>
            </a:r>
          </a:p>
        </p:txBody>
      </p:sp>
      <p:sp>
        <p:nvSpPr>
          <p:cNvPr id="171" name="Rectangle"/>
          <p:cNvSpPr/>
          <p:nvPr/>
        </p:nvSpPr>
        <p:spPr>
          <a:xfrm>
            <a:off x="1182682" y="8762415"/>
            <a:ext cx="16732744" cy="4428381"/>
          </a:xfrm>
          <a:prstGeom prst="rect">
            <a:avLst/>
          </a:prstGeom>
          <a:solidFill>
            <a:srgbClr val="D5D5D5">
              <a:alpha val="4163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Customer Journey"/>
          <p:cNvSpPr txBox="1"/>
          <p:nvPr/>
        </p:nvSpPr>
        <p:spPr>
          <a:xfrm>
            <a:off x="1737668" y="9171735"/>
            <a:ext cx="505209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1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Customer Journey</a:t>
            </a:r>
          </a:p>
        </p:txBody>
      </p:sp>
      <p:sp>
        <p:nvSpPr>
          <p:cNvPr id="173" name="Circle"/>
          <p:cNvSpPr/>
          <p:nvPr/>
        </p:nvSpPr>
        <p:spPr>
          <a:xfrm>
            <a:off x="1798719" y="10365006"/>
            <a:ext cx="1831766" cy="1831766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Circle"/>
          <p:cNvSpPr/>
          <p:nvPr/>
        </p:nvSpPr>
        <p:spPr>
          <a:xfrm>
            <a:off x="4967869" y="10365006"/>
            <a:ext cx="1831766" cy="1831766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Circle"/>
          <p:cNvSpPr/>
          <p:nvPr/>
        </p:nvSpPr>
        <p:spPr>
          <a:xfrm>
            <a:off x="8137019" y="10365006"/>
            <a:ext cx="1831766" cy="1831766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Line"/>
          <p:cNvSpPr/>
          <p:nvPr/>
        </p:nvSpPr>
        <p:spPr>
          <a:xfrm>
            <a:off x="3884132" y="11280889"/>
            <a:ext cx="8300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Line"/>
          <p:cNvSpPr/>
          <p:nvPr/>
        </p:nvSpPr>
        <p:spPr>
          <a:xfrm>
            <a:off x="6982932" y="11280888"/>
            <a:ext cx="8300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Circle"/>
          <p:cNvSpPr/>
          <p:nvPr/>
        </p:nvSpPr>
        <p:spPr>
          <a:xfrm>
            <a:off x="11439019" y="10365006"/>
            <a:ext cx="1831766" cy="1831766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Line"/>
          <p:cNvSpPr/>
          <p:nvPr/>
        </p:nvSpPr>
        <p:spPr>
          <a:xfrm>
            <a:off x="10284932" y="11280888"/>
            <a:ext cx="8300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:("/>
          <p:cNvSpPr txBox="1"/>
          <p:nvPr/>
        </p:nvSpPr>
        <p:spPr>
          <a:xfrm>
            <a:off x="16448320" y="9259811"/>
            <a:ext cx="33299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:(</a:t>
            </a:r>
          </a:p>
        </p:txBody>
      </p:sp>
      <p:sp>
        <p:nvSpPr>
          <p:cNvPr id="181" name=":)"/>
          <p:cNvSpPr txBox="1"/>
          <p:nvPr/>
        </p:nvSpPr>
        <p:spPr>
          <a:xfrm>
            <a:off x="16448320" y="10439863"/>
            <a:ext cx="33299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:)</a:t>
            </a:r>
          </a:p>
        </p:txBody>
      </p:sp>
      <p:sp>
        <p:nvSpPr>
          <p:cNvPr id="182" name=":|"/>
          <p:cNvSpPr txBox="1"/>
          <p:nvPr/>
        </p:nvSpPr>
        <p:spPr>
          <a:xfrm>
            <a:off x="16462227" y="11619915"/>
            <a:ext cx="30518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:|</a:t>
            </a:r>
          </a:p>
        </p:txBody>
      </p:sp>
      <p:sp>
        <p:nvSpPr>
          <p:cNvPr id="183" name="Rectangle"/>
          <p:cNvSpPr/>
          <p:nvPr/>
        </p:nvSpPr>
        <p:spPr>
          <a:xfrm>
            <a:off x="18235863" y="8762415"/>
            <a:ext cx="5736299" cy="4428381"/>
          </a:xfrm>
          <a:prstGeom prst="rect">
            <a:avLst/>
          </a:prstGeom>
          <a:solidFill>
            <a:srgbClr val="D5D5D5">
              <a:alpha val="4163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Opportunities"/>
          <p:cNvSpPr txBox="1"/>
          <p:nvPr/>
        </p:nvSpPr>
        <p:spPr>
          <a:xfrm>
            <a:off x="18998241" y="9171735"/>
            <a:ext cx="387531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1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Opportunities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"/>
          <p:cNvSpPr/>
          <p:nvPr/>
        </p:nvSpPr>
        <p:spPr>
          <a:xfrm>
            <a:off x="-15372" y="-4166"/>
            <a:ext cx="10606990" cy="137243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a. Define your Vision"/>
          <p:cNvSpPr txBox="1"/>
          <p:nvPr/>
        </p:nvSpPr>
        <p:spPr>
          <a:xfrm>
            <a:off x="11533686" y="1681666"/>
            <a:ext cx="673272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a. Define your Vision</a:t>
            </a:r>
          </a:p>
        </p:txBody>
      </p:sp>
      <p:sp>
        <p:nvSpPr>
          <p:cNvPr id="188" name="The vision statement will be all-encompassing…"/>
          <p:cNvSpPr txBox="1"/>
          <p:nvPr/>
        </p:nvSpPr>
        <p:spPr>
          <a:xfrm>
            <a:off x="11556800" y="2778751"/>
            <a:ext cx="12010645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The vision statement will be all-encompassing</a:t>
            </a:r>
          </a:p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Statement that acts as an anchor throughout</a:t>
            </a:r>
          </a:p>
          <a:p>
            <a:pPr algn="l">
              <a:defRPr b="0" sz="40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Your journey.</a:t>
            </a:r>
          </a:p>
        </p:txBody>
      </p:sp>
      <p:sp>
        <p:nvSpPr>
          <p:cNvPr id="189" name="Vision"/>
          <p:cNvSpPr txBox="1"/>
          <p:nvPr/>
        </p:nvSpPr>
        <p:spPr>
          <a:xfrm>
            <a:off x="1484519" y="4997225"/>
            <a:ext cx="248516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200">
                <a:solidFill>
                  <a:srgbClr val="FFFFFF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Vision</a:t>
            </a:r>
          </a:p>
        </p:txBody>
      </p:sp>
      <p:sp>
        <p:nvSpPr>
          <p:cNvPr id="190" name="DEFINE"/>
          <p:cNvSpPr txBox="1"/>
          <p:nvPr/>
        </p:nvSpPr>
        <p:spPr>
          <a:xfrm>
            <a:off x="1414295" y="3819188"/>
            <a:ext cx="3219020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DEFINE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