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34000" y="946546"/>
            <a:ext cx="1371600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1.tif"/><Relationship Id="rId5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Relationship Id="rId4" Type="http://schemas.openxmlformats.org/officeDocument/2006/relationships/image" Target="../media/image1.tif"/><Relationship Id="rId5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tif"/><Relationship Id="rId5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CR Group Reporting"/>
          <p:cNvSpPr txBox="1"/>
          <p:nvPr/>
        </p:nvSpPr>
        <p:spPr>
          <a:xfrm>
            <a:off x="3591617" y="2894012"/>
            <a:ext cx="4993920" cy="79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1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ACR Group Reporting</a:t>
            </a:r>
          </a:p>
        </p:txBody>
      </p:sp>
      <p:sp>
        <p:nvSpPr>
          <p:cNvPr id="120" name="First Level variance Reconciliation"/>
          <p:cNvSpPr txBox="1"/>
          <p:nvPr/>
        </p:nvSpPr>
        <p:spPr>
          <a:xfrm>
            <a:off x="3626332" y="3789135"/>
            <a:ext cx="595896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First Level variance Reconciliation </a:t>
            </a:r>
          </a:p>
        </p:txBody>
      </p:sp>
      <p:sp>
        <p:nvSpPr>
          <p:cNvPr id="121" name="Key Screens  Version 1"/>
          <p:cNvSpPr txBox="1"/>
          <p:nvPr/>
        </p:nvSpPr>
        <p:spPr>
          <a:xfrm>
            <a:off x="3646924" y="4546216"/>
            <a:ext cx="390055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Key Screens  Version 1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15.png" descr="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210" name="Reconciling  Variance"/>
          <p:cNvSpPr txBox="1"/>
          <p:nvPr/>
        </p:nvSpPr>
        <p:spPr>
          <a:xfrm>
            <a:off x="1071356" y="564799"/>
            <a:ext cx="4757649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Reconciling  Variance</a:t>
            </a:r>
          </a:p>
        </p:txBody>
      </p:sp>
      <p:sp>
        <p:nvSpPr>
          <p:cNvPr id="211" name="Once the variance is reconciled, the user can now replace GL Data with Indiv Data for this particular line item."/>
          <p:cNvSpPr txBox="1"/>
          <p:nvPr/>
        </p:nvSpPr>
        <p:spPr>
          <a:xfrm>
            <a:off x="17645062" y="2560637"/>
            <a:ext cx="4164992" cy="288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Once the variance is reconciled, the user can now replace GL Data with Indiv Data for this particular line item. </a:t>
            </a:r>
          </a:p>
        </p:txBody>
      </p:sp>
      <p:sp>
        <p:nvSpPr>
          <p:cNvPr id="212" name="Circle"/>
          <p:cNvSpPr/>
          <p:nvPr/>
        </p:nvSpPr>
        <p:spPr>
          <a:xfrm>
            <a:off x="16984708" y="3150781"/>
            <a:ext cx="277038" cy="277038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Line"/>
          <p:cNvSpPr/>
          <p:nvPr/>
        </p:nvSpPr>
        <p:spPr>
          <a:xfrm>
            <a:off x="13737496" y="3289300"/>
            <a:ext cx="3236385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9796" y="1784731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218" name="16.png" descr="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6242" y="5690550"/>
            <a:ext cx="14904434" cy="1059870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219" name="Line"/>
          <p:cNvSpPr/>
          <p:nvPr/>
        </p:nvSpPr>
        <p:spPr>
          <a:xfrm>
            <a:off x="14670914" y="5479957"/>
            <a:ext cx="527382" cy="113156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Reconciling  Affiliate from Granite"/>
          <p:cNvSpPr txBox="1"/>
          <p:nvPr/>
        </p:nvSpPr>
        <p:spPr>
          <a:xfrm>
            <a:off x="1071356" y="564799"/>
            <a:ext cx="7454520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Reconciling  Affiliate from Granite</a:t>
            </a:r>
          </a:p>
        </p:txBody>
      </p:sp>
      <p:sp>
        <p:nvSpPr>
          <p:cNvPr id="221" name="On clicking the line item , the user can further inspect the variance."/>
          <p:cNvSpPr txBox="1"/>
          <p:nvPr/>
        </p:nvSpPr>
        <p:spPr>
          <a:xfrm>
            <a:off x="17787937" y="2318156"/>
            <a:ext cx="4164992" cy="151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On clicking the line item , the user can further inspect the variance. </a:t>
            </a:r>
          </a:p>
        </p:txBody>
      </p:sp>
      <p:sp>
        <p:nvSpPr>
          <p:cNvPr id="222" name="Circle"/>
          <p:cNvSpPr/>
          <p:nvPr/>
        </p:nvSpPr>
        <p:spPr>
          <a:xfrm>
            <a:off x="14389895" y="5053645"/>
            <a:ext cx="476301" cy="476300"/>
          </a:xfrm>
          <a:prstGeom prst="ellipse">
            <a:avLst/>
          </a:prstGeom>
          <a:solidFill>
            <a:schemeClr val="accent4">
              <a:hueOff val="366961"/>
              <a:satOff val="4172"/>
              <a:lumOff val="11129"/>
              <a:alpha val="54398"/>
            </a:schemeClr>
          </a:solidFill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chemeClr val="accent4">
                    <a:hueOff val="366961"/>
                    <a:satOff val="4172"/>
                    <a:lumOff val="11129"/>
                    <a:alpha val="53954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16.png" descr="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227" name="Reconciling  Affiliate"/>
          <p:cNvSpPr txBox="1"/>
          <p:nvPr/>
        </p:nvSpPr>
        <p:spPr>
          <a:xfrm>
            <a:off x="1071356" y="564799"/>
            <a:ext cx="460484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Reconciling  Affiliate</a:t>
            </a:r>
          </a:p>
        </p:txBody>
      </p:sp>
      <p:sp>
        <p:nvSpPr>
          <p:cNvPr id="228" name="Once the variance is reconciled, the user can now replace GL Data with Granite Data for this particular line item."/>
          <p:cNvSpPr txBox="1"/>
          <p:nvPr/>
        </p:nvSpPr>
        <p:spPr>
          <a:xfrm>
            <a:off x="17645062" y="2560637"/>
            <a:ext cx="4164992" cy="288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Once the variance is reconciled, the user can now replace GL Data with Granite Data for this particular line item. </a:t>
            </a:r>
          </a:p>
        </p:txBody>
      </p:sp>
      <p:sp>
        <p:nvSpPr>
          <p:cNvPr id="229" name="Circle"/>
          <p:cNvSpPr/>
          <p:nvPr/>
        </p:nvSpPr>
        <p:spPr>
          <a:xfrm>
            <a:off x="16984707" y="3150781"/>
            <a:ext cx="277038" cy="277038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Line"/>
          <p:cNvSpPr/>
          <p:nvPr/>
        </p:nvSpPr>
        <p:spPr>
          <a:xfrm>
            <a:off x="13737496" y="3289300"/>
            <a:ext cx="3236384" cy="0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The table provides a comparative view of affiliate data from PSGL and Granite.…"/>
          <p:cNvSpPr txBox="1"/>
          <p:nvPr/>
        </p:nvSpPr>
        <p:spPr>
          <a:xfrm>
            <a:off x="17645062" y="5895975"/>
            <a:ext cx="4164992" cy="425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The table provides a comparative view of affiliate data from PSGL and Granite. </a:t>
            </a:r>
          </a:p>
          <a:p>
            <a: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The user can decide to the replace the GL data with Granite here. </a:t>
            </a:r>
          </a:p>
        </p:txBody>
      </p:sp>
      <p:sp>
        <p:nvSpPr>
          <p:cNvPr id="232" name="Circle"/>
          <p:cNvSpPr/>
          <p:nvPr/>
        </p:nvSpPr>
        <p:spPr>
          <a:xfrm>
            <a:off x="17027536" y="6005106"/>
            <a:ext cx="277038" cy="277038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Line"/>
          <p:cNvSpPr/>
          <p:nvPr/>
        </p:nvSpPr>
        <p:spPr>
          <a:xfrm>
            <a:off x="16146829" y="6143624"/>
            <a:ext cx="869880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9796" y="1784731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238" name="17.png" descr="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6242" y="5690550"/>
            <a:ext cx="14904434" cy="1059870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239" name="Line"/>
          <p:cNvSpPr/>
          <p:nvPr/>
        </p:nvSpPr>
        <p:spPr>
          <a:xfrm>
            <a:off x="6807200" y="5935866"/>
            <a:ext cx="2431079" cy="151293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Reconciling  Affiliate from PSGL"/>
          <p:cNvSpPr txBox="1"/>
          <p:nvPr/>
        </p:nvSpPr>
        <p:spPr>
          <a:xfrm>
            <a:off x="1071356" y="564799"/>
            <a:ext cx="7004229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Reconciling  Affiliate from PSGL</a:t>
            </a:r>
          </a:p>
        </p:txBody>
      </p:sp>
      <p:sp>
        <p:nvSpPr>
          <p:cNvPr id="241" name="On clicking the line item , the user can further inspect the affiliate and change it accordingly."/>
          <p:cNvSpPr txBox="1"/>
          <p:nvPr/>
        </p:nvSpPr>
        <p:spPr>
          <a:xfrm>
            <a:off x="17787937" y="2089556"/>
            <a:ext cx="4164992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On clicking the line item , the user can further inspect the affiliate and change it accordingly. 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hank you."/>
          <p:cNvSpPr txBox="1"/>
          <p:nvPr>
            <p:ph type="subTitle" sz="quarter" idx="1"/>
          </p:nvPr>
        </p:nvSpPr>
        <p:spPr>
          <a:xfrm>
            <a:off x="14447467" y="12254464"/>
            <a:ext cx="14716126" cy="1589486"/>
          </a:xfrm>
          <a:prstGeom prst="rect">
            <a:avLst/>
          </a:prstGeom>
        </p:spPr>
        <p:txBody>
          <a:bodyPr/>
          <a:lstStyle/>
          <a:p>
            <a:pPr/>
            <a:r>
              <a:t>Thank you.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a.png" descr="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8"/>
            <a:ext cx="15126442" cy="1075658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26" name="Creating the Report"/>
          <p:cNvSpPr txBox="1"/>
          <p:nvPr/>
        </p:nvSpPr>
        <p:spPr>
          <a:xfrm>
            <a:off x="1071356" y="564799"/>
            <a:ext cx="439920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Creating the Report</a:t>
            </a:r>
          </a:p>
        </p:txBody>
      </p:sp>
      <p:sp>
        <p:nvSpPr>
          <p:cNvPr id="127" name="Circle"/>
          <p:cNvSpPr/>
          <p:nvPr/>
        </p:nvSpPr>
        <p:spPr>
          <a:xfrm>
            <a:off x="18176875" y="4984750"/>
            <a:ext cx="277038" cy="277038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Line"/>
          <p:cNvSpPr/>
          <p:nvPr/>
        </p:nvSpPr>
        <p:spPr>
          <a:xfrm>
            <a:off x="3675062" y="5123268"/>
            <a:ext cx="14490986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Circle"/>
          <p:cNvSpPr/>
          <p:nvPr/>
        </p:nvSpPr>
        <p:spPr>
          <a:xfrm>
            <a:off x="18176875" y="7016750"/>
            <a:ext cx="277038" cy="277038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Line"/>
          <p:cNvSpPr/>
          <p:nvPr/>
        </p:nvSpPr>
        <p:spPr>
          <a:xfrm>
            <a:off x="3675062" y="7155268"/>
            <a:ext cx="14490986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Circle"/>
          <p:cNvSpPr/>
          <p:nvPr/>
        </p:nvSpPr>
        <p:spPr>
          <a:xfrm>
            <a:off x="18176875" y="9048750"/>
            <a:ext cx="277038" cy="277038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Line"/>
          <p:cNvSpPr/>
          <p:nvPr/>
        </p:nvSpPr>
        <p:spPr>
          <a:xfrm>
            <a:off x="6217952" y="9187268"/>
            <a:ext cx="11948096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Inputing the basic details of the report that will help users to Identify and  fetch this report."/>
          <p:cNvSpPr txBox="1"/>
          <p:nvPr/>
        </p:nvSpPr>
        <p:spPr>
          <a:xfrm>
            <a:off x="18811875" y="4461281"/>
            <a:ext cx="4164991" cy="1323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Inputing the basic details of the report that will help users to Identify and  fetch this report.</a:t>
            </a:r>
          </a:p>
        </p:txBody>
      </p:sp>
      <p:sp>
        <p:nvSpPr>
          <p:cNvPr id="134" name="Selecting the data sources to create a comparative table."/>
          <p:cNvSpPr txBox="1"/>
          <p:nvPr/>
        </p:nvSpPr>
        <p:spPr>
          <a:xfrm>
            <a:off x="18811875" y="6880631"/>
            <a:ext cx="4164991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Selecting the data sources to create a comparative table.</a:t>
            </a:r>
          </a:p>
        </p:txBody>
      </p:sp>
      <p:sp>
        <p:nvSpPr>
          <p:cNvPr id="135" name="Selecting the Attributes that act as the axis for the comparison."/>
          <p:cNvSpPr txBox="1"/>
          <p:nvPr/>
        </p:nvSpPr>
        <p:spPr>
          <a:xfrm>
            <a:off x="18811875" y="8722131"/>
            <a:ext cx="4164991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Selecting the Attributes that act as the axis for the comparison. </a:t>
            </a:r>
          </a:p>
        </p:txBody>
      </p:sp>
      <p:sp>
        <p:nvSpPr>
          <p:cNvPr id="136" name="Providing the necessary details in order to create the report."/>
          <p:cNvSpPr txBox="1"/>
          <p:nvPr/>
        </p:nvSpPr>
        <p:spPr>
          <a:xfrm>
            <a:off x="18811875" y="2072093"/>
            <a:ext cx="4164991" cy="151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Providing the necessary details in order to create the report. 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41" name="Comparison Table"/>
          <p:cNvSpPr txBox="1"/>
          <p:nvPr/>
        </p:nvSpPr>
        <p:spPr>
          <a:xfrm>
            <a:off x="1071356" y="564799"/>
            <a:ext cx="398955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Comparison Table</a:t>
            </a:r>
          </a:p>
        </p:txBody>
      </p:sp>
      <p:sp>
        <p:nvSpPr>
          <p:cNvPr id="142" name="Circle"/>
          <p:cNvSpPr/>
          <p:nvPr/>
        </p:nvSpPr>
        <p:spPr>
          <a:xfrm>
            <a:off x="18176875" y="7778750"/>
            <a:ext cx="277038" cy="277038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Line"/>
          <p:cNvSpPr/>
          <p:nvPr/>
        </p:nvSpPr>
        <p:spPr>
          <a:xfrm>
            <a:off x="16870487" y="7917268"/>
            <a:ext cx="1295561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Users can also replace PSGL data with selected data sources for respective line items."/>
          <p:cNvSpPr txBox="1"/>
          <p:nvPr/>
        </p:nvSpPr>
        <p:spPr>
          <a:xfrm>
            <a:off x="18811875" y="7255281"/>
            <a:ext cx="4164991" cy="1323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Users can also replace PSGL data with selected data sources for respective line items. </a:t>
            </a:r>
          </a:p>
        </p:txBody>
      </p:sp>
      <p:sp>
        <p:nvSpPr>
          <p:cNvPr id="145" name="Comparing the data coming from the selected data sources in a tabular format. This will allow the users to look at the variances recorded and take appropriate steps."/>
          <p:cNvSpPr txBox="1"/>
          <p:nvPr/>
        </p:nvSpPr>
        <p:spPr>
          <a:xfrm>
            <a:off x="18811875" y="2427693"/>
            <a:ext cx="4164991" cy="334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Comparing the data coming from the selected data sources in a tabular format. This will allow the users to look at the variances recorded and take appropriate steps.</a:t>
            </a:r>
          </a:p>
        </p:txBody>
      </p:sp>
      <p:sp>
        <p:nvSpPr>
          <p:cNvPr id="146" name="Line"/>
          <p:cNvSpPr/>
          <p:nvPr/>
        </p:nvSpPr>
        <p:spPr>
          <a:xfrm>
            <a:off x="16883187" y="3417887"/>
            <a:ext cx="1" cy="4485095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Line"/>
          <p:cNvSpPr/>
          <p:nvPr/>
        </p:nvSpPr>
        <p:spPr>
          <a:xfrm>
            <a:off x="15997328" y="3403600"/>
            <a:ext cx="893957" cy="0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Line"/>
          <p:cNvSpPr/>
          <p:nvPr/>
        </p:nvSpPr>
        <p:spPr>
          <a:xfrm>
            <a:off x="17180065" y="9615893"/>
            <a:ext cx="1295561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Line"/>
          <p:cNvSpPr/>
          <p:nvPr/>
        </p:nvSpPr>
        <p:spPr>
          <a:xfrm>
            <a:off x="17192766" y="3021012"/>
            <a:ext cx="1" cy="6580595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Line"/>
          <p:cNvSpPr/>
          <p:nvPr/>
        </p:nvSpPr>
        <p:spPr>
          <a:xfrm>
            <a:off x="13308120" y="3006725"/>
            <a:ext cx="3896239" cy="0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Circle"/>
          <p:cNvSpPr/>
          <p:nvPr/>
        </p:nvSpPr>
        <p:spPr>
          <a:xfrm>
            <a:off x="18240375" y="9455150"/>
            <a:ext cx="277038" cy="277038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All the changes made by the users will be recorded in the Audit trail."/>
          <p:cNvSpPr txBox="1"/>
          <p:nvPr/>
        </p:nvSpPr>
        <p:spPr>
          <a:xfrm>
            <a:off x="18811875" y="9249814"/>
            <a:ext cx="4164991" cy="1323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All the changes made by the users will be recorded in the Audit trail. </a:t>
            </a:r>
          </a:p>
        </p:txBody>
      </p:sp>
      <p:sp>
        <p:nvSpPr>
          <p:cNvPr id="153" name="Line"/>
          <p:cNvSpPr/>
          <p:nvPr/>
        </p:nvSpPr>
        <p:spPr>
          <a:xfrm>
            <a:off x="1988964" y="11736793"/>
            <a:ext cx="16486663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Circle"/>
          <p:cNvSpPr/>
          <p:nvPr/>
        </p:nvSpPr>
        <p:spPr>
          <a:xfrm>
            <a:off x="18240375" y="11576050"/>
            <a:ext cx="277038" cy="277038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Attributes selected that act as the axis for the comparison."/>
          <p:cNvSpPr txBox="1"/>
          <p:nvPr/>
        </p:nvSpPr>
        <p:spPr>
          <a:xfrm>
            <a:off x="18811875" y="11277051"/>
            <a:ext cx="4164991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4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Attributes selected that act as the axis for the comparison. </a:t>
            </a:r>
          </a:p>
        </p:txBody>
      </p:sp>
      <p:sp>
        <p:nvSpPr>
          <p:cNvPr id="156" name="Line"/>
          <p:cNvSpPr/>
          <p:nvPr/>
        </p:nvSpPr>
        <p:spPr>
          <a:xfrm>
            <a:off x="7072301" y="11395481"/>
            <a:ext cx="1" cy="63817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Line"/>
          <p:cNvSpPr/>
          <p:nvPr/>
        </p:nvSpPr>
        <p:spPr>
          <a:xfrm>
            <a:off x="1960429" y="11395481"/>
            <a:ext cx="1" cy="63817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62" name="Users can also select additional attributes to be displayed on the table."/>
          <p:cNvSpPr txBox="1"/>
          <p:nvPr/>
        </p:nvSpPr>
        <p:spPr>
          <a:xfrm>
            <a:off x="18121312" y="1818093"/>
            <a:ext cx="4164992" cy="151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Users can also select additional attributes to be displayed on the table. </a:t>
            </a:r>
          </a:p>
        </p:txBody>
      </p:sp>
      <p:sp>
        <p:nvSpPr>
          <p:cNvPr id="163" name="Attributes"/>
          <p:cNvSpPr txBox="1"/>
          <p:nvPr/>
        </p:nvSpPr>
        <p:spPr>
          <a:xfrm>
            <a:off x="1071356" y="564799"/>
            <a:ext cx="231112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Attributes</a:t>
            </a:r>
          </a:p>
        </p:txBody>
      </p:sp>
      <p:sp>
        <p:nvSpPr>
          <p:cNvPr id="164" name="Circle"/>
          <p:cNvSpPr/>
          <p:nvPr/>
        </p:nvSpPr>
        <p:spPr>
          <a:xfrm>
            <a:off x="14806433" y="3472544"/>
            <a:ext cx="1270001" cy="1270001"/>
          </a:xfrm>
          <a:prstGeom prst="ellipse">
            <a:avLst/>
          </a:prstGeom>
          <a:solidFill>
            <a:schemeClr val="accent4">
              <a:hueOff val="366961"/>
              <a:satOff val="4172"/>
              <a:lumOff val="11129"/>
              <a:alpha val="54398"/>
            </a:schemeClr>
          </a:solidFill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chemeClr val="accent4">
                    <a:hueOff val="366961"/>
                    <a:satOff val="4172"/>
                    <a:lumOff val="11129"/>
                    <a:alpha val="53954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69" name="Filters"/>
          <p:cNvSpPr txBox="1"/>
          <p:nvPr/>
        </p:nvSpPr>
        <p:spPr>
          <a:xfrm>
            <a:off x="1071356" y="564799"/>
            <a:ext cx="148816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Filters</a:t>
            </a:r>
          </a:p>
        </p:txBody>
      </p:sp>
      <p:sp>
        <p:nvSpPr>
          <p:cNvPr id="170" name="Circle"/>
          <p:cNvSpPr/>
          <p:nvPr/>
        </p:nvSpPr>
        <p:spPr>
          <a:xfrm>
            <a:off x="10437632" y="2899019"/>
            <a:ext cx="1034806" cy="1034806"/>
          </a:xfrm>
          <a:prstGeom prst="ellipse">
            <a:avLst/>
          </a:prstGeom>
          <a:solidFill>
            <a:schemeClr val="accent4">
              <a:hueOff val="366961"/>
              <a:satOff val="4172"/>
              <a:lumOff val="11129"/>
              <a:alpha val="30631"/>
            </a:schemeClr>
          </a:solidFill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chemeClr val="accent4">
                    <a:hueOff val="366961"/>
                    <a:satOff val="4172"/>
                    <a:lumOff val="11129"/>
                    <a:alpha val="53954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Data on the table can be further filtered on the basis of breaks recorded in the variances. Thresholds can be defined in case there is a break recorded."/>
          <p:cNvSpPr txBox="1"/>
          <p:nvPr/>
        </p:nvSpPr>
        <p:spPr>
          <a:xfrm>
            <a:off x="17787937" y="1632356"/>
            <a:ext cx="4164992" cy="288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Data on the table can be further filtered on the basis of breaks recorded in the variances. Thresholds can be defined in case there is a break recorded. 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9796" y="1784732"/>
            <a:ext cx="15126442" cy="1075658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176" name="10.png" descr="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6241" y="5690550"/>
            <a:ext cx="14904434" cy="1059870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77" name="Line"/>
          <p:cNvSpPr/>
          <p:nvPr/>
        </p:nvSpPr>
        <p:spPr>
          <a:xfrm>
            <a:off x="11760199" y="5460999"/>
            <a:ext cx="596122" cy="184816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Inspecting Variance from Indiv"/>
          <p:cNvSpPr txBox="1"/>
          <p:nvPr/>
        </p:nvSpPr>
        <p:spPr>
          <a:xfrm>
            <a:off x="1071356" y="564799"/>
            <a:ext cx="674982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Inspecting Variance from Indiv</a:t>
            </a:r>
          </a:p>
        </p:txBody>
      </p:sp>
      <p:sp>
        <p:nvSpPr>
          <p:cNvPr id="179" name="On clicking the line item , the user can further inspect the variance."/>
          <p:cNvSpPr txBox="1"/>
          <p:nvPr/>
        </p:nvSpPr>
        <p:spPr>
          <a:xfrm>
            <a:off x="17787937" y="2318156"/>
            <a:ext cx="4164992" cy="151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On clicking the line item , the user can further inspect the variance. </a:t>
            </a:r>
          </a:p>
        </p:txBody>
      </p:sp>
      <p:sp>
        <p:nvSpPr>
          <p:cNvPr id="180" name="Circle"/>
          <p:cNvSpPr/>
          <p:nvPr/>
        </p:nvSpPr>
        <p:spPr>
          <a:xfrm>
            <a:off x="11453632" y="5053645"/>
            <a:ext cx="476301" cy="476300"/>
          </a:xfrm>
          <a:prstGeom prst="ellipse">
            <a:avLst/>
          </a:prstGeom>
          <a:solidFill>
            <a:schemeClr val="accent4">
              <a:hueOff val="366961"/>
              <a:satOff val="4172"/>
              <a:lumOff val="11129"/>
              <a:alpha val="54398"/>
            </a:schemeClr>
          </a:solidFill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chemeClr val="accent4">
                    <a:hueOff val="366961"/>
                    <a:satOff val="4172"/>
                    <a:lumOff val="11129"/>
                    <a:alpha val="53954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12.png" descr="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85" name="The user can decide to reconcile the variance by assigning the appropriate source."/>
          <p:cNvSpPr txBox="1"/>
          <p:nvPr/>
        </p:nvSpPr>
        <p:spPr>
          <a:xfrm>
            <a:off x="18046230" y="4429368"/>
            <a:ext cx="4509947" cy="334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The user can decide to reconcile the variance by assigning the appropriate source.  </a:t>
            </a:r>
          </a:p>
          <a:p>
            <a: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86" name="Reconciling  Variance"/>
          <p:cNvSpPr txBox="1"/>
          <p:nvPr/>
        </p:nvSpPr>
        <p:spPr>
          <a:xfrm>
            <a:off x="1071356" y="564799"/>
            <a:ext cx="4757649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Reconciling  Variance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4166486" y="6910584"/>
            <a:ext cx="2171313" cy="501701"/>
          </a:xfrm>
          <a:prstGeom prst="roundRect">
            <a:avLst>
              <a:gd name="adj" fmla="val 37971"/>
            </a:avLst>
          </a:prstGeom>
          <a:solidFill>
            <a:srgbClr val="FEFEB9">
              <a:alpha val="18190"/>
            </a:srgbClr>
          </a:solidFill>
          <a:ln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Circle"/>
          <p:cNvSpPr/>
          <p:nvPr/>
        </p:nvSpPr>
        <p:spPr>
          <a:xfrm>
            <a:off x="17337942" y="7634009"/>
            <a:ext cx="277039" cy="2770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Line"/>
          <p:cNvSpPr/>
          <p:nvPr/>
        </p:nvSpPr>
        <p:spPr>
          <a:xfrm>
            <a:off x="3388059" y="7772528"/>
            <a:ext cx="13933282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They can also divide the variance into various number of line items."/>
          <p:cNvSpPr txBox="1"/>
          <p:nvPr/>
        </p:nvSpPr>
        <p:spPr>
          <a:xfrm>
            <a:off x="17983364" y="6786690"/>
            <a:ext cx="4290723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They can also divide the variance into various number of line items. </a:t>
            </a:r>
          </a:p>
        </p:txBody>
      </p:sp>
      <p:sp>
        <p:nvSpPr>
          <p:cNvPr id="191" name="Circle"/>
          <p:cNvSpPr/>
          <p:nvPr/>
        </p:nvSpPr>
        <p:spPr>
          <a:xfrm>
            <a:off x="17337942" y="5462181"/>
            <a:ext cx="277039" cy="277038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7798029" y="5600700"/>
            <a:ext cx="9830036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13.png" descr="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97" name="Reconciling  Variance"/>
          <p:cNvSpPr txBox="1"/>
          <p:nvPr/>
        </p:nvSpPr>
        <p:spPr>
          <a:xfrm>
            <a:off x="1071356" y="564799"/>
            <a:ext cx="4757649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Reconciling  Variance</a:t>
            </a:r>
          </a:p>
        </p:txBody>
      </p:sp>
      <p:sp>
        <p:nvSpPr>
          <p:cNvPr id="198" name="Rounded Rectangle"/>
          <p:cNvSpPr/>
          <p:nvPr/>
        </p:nvSpPr>
        <p:spPr>
          <a:xfrm>
            <a:off x="4166486" y="6910585"/>
            <a:ext cx="2171313" cy="501700"/>
          </a:xfrm>
          <a:prstGeom prst="roundRect">
            <a:avLst>
              <a:gd name="adj" fmla="val 37971"/>
            </a:avLst>
          </a:prstGeom>
          <a:solidFill>
            <a:srgbClr val="FEFEB9">
              <a:alpha val="18190"/>
            </a:srgbClr>
          </a:solidFill>
          <a:ln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Rounded Rectangle"/>
          <p:cNvSpPr/>
          <p:nvPr/>
        </p:nvSpPr>
        <p:spPr>
          <a:xfrm>
            <a:off x="8245299" y="7390819"/>
            <a:ext cx="2171312" cy="501701"/>
          </a:xfrm>
          <a:prstGeom prst="roundRect">
            <a:avLst>
              <a:gd name="adj" fmla="val 37971"/>
            </a:avLst>
          </a:prstGeom>
          <a:solidFill>
            <a:srgbClr val="FEFEB9">
              <a:alpha val="18190"/>
            </a:srgbClr>
          </a:solidFill>
          <a:ln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14.png" descr="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204" name="Reconciling  Variance"/>
          <p:cNvSpPr txBox="1"/>
          <p:nvPr/>
        </p:nvSpPr>
        <p:spPr>
          <a:xfrm>
            <a:off x="1071356" y="564799"/>
            <a:ext cx="4757649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Reconciling  Variance</a:t>
            </a:r>
          </a:p>
        </p:txBody>
      </p:sp>
      <p:sp>
        <p:nvSpPr>
          <p:cNvPr id="205" name="Rounded Rectangle"/>
          <p:cNvSpPr/>
          <p:nvPr/>
        </p:nvSpPr>
        <p:spPr>
          <a:xfrm>
            <a:off x="8405302" y="6854739"/>
            <a:ext cx="2171312" cy="501701"/>
          </a:xfrm>
          <a:prstGeom prst="roundRect">
            <a:avLst>
              <a:gd name="adj" fmla="val 37971"/>
            </a:avLst>
          </a:prstGeom>
          <a:solidFill>
            <a:srgbClr val="FEFEB9">
              <a:alpha val="18190"/>
            </a:srgbClr>
          </a:solidFill>
          <a:ln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