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"/>
          <p:cNvSpPr/>
          <p:nvPr/>
        </p:nvSpPr>
        <p:spPr>
          <a:xfrm>
            <a:off x="2467960" y="2101675"/>
            <a:ext cx="189860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Step Definition"/>
          <p:cNvSpPr txBox="1"/>
          <p:nvPr/>
        </p:nvSpPr>
        <p:spPr>
          <a:xfrm>
            <a:off x="2446910" y="2419000"/>
            <a:ext cx="300571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Step Definition</a:t>
            </a:r>
          </a:p>
        </p:txBody>
      </p:sp>
      <p:sp>
        <p:nvSpPr>
          <p:cNvPr id="172" name="Milestones"/>
          <p:cNvSpPr txBox="1"/>
          <p:nvPr/>
        </p:nvSpPr>
        <p:spPr>
          <a:xfrm>
            <a:off x="19311357" y="1212850"/>
            <a:ext cx="216103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Milestones</a:t>
            </a:r>
          </a:p>
        </p:txBody>
      </p:sp>
      <p:sp>
        <p:nvSpPr>
          <p:cNvPr id="173" name="Stakeholders"/>
          <p:cNvSpPr txBox="1"/>
          <p:nvPr/>
        </p:nvSpPr>
        <p:spPr>
          <a:xfrm>
            <a:off x="2421311" y="3585587"/>
            <a:ext cx="260527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Stakeholders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Step 1"/>
          <p:cNvSpPr txBox="1"/>
          <p:nvPr/>
        </p:nvSpPr>
        <p:spPr>
          <a:xfrm>
            <a:off x="1351687" y="3819188"/>
            <a:ext cx="251744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2" name="Mapping the As-Is"/>
          <p:cNvSpPr txBox="1"/>
          <p:nvPr/>
        </p:nvSpPr>
        <p:spPr>
          <a:xfrm>
            <a:off x="1364619" y="4997225"/>
            <a:ext cx="729696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Mapping the As-Is</a:t>
            </a:r>
          </a:p>
        </p:txBody>
      </p:sp>
      <p:sp>
        <p:nvSpPr>
          <p:cNvPr id="123" name="a. SWOT Analysis"/>
          <p:cNvSpPr txBox="1"/>
          <p:nvPr/>
        </p:nvSpPr>
        <p:spPr>
          <a:xfrm>
            <a:off x="11717786" y="1681666"/>
            <a:ext cx="56025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a. SWOT Analysis</a:t>
            </a:r>
          </a:p>
        </p:txBody>
      </p:sp>
      <p:sp>
        <p:nvSpPr>
          <p:cNvPr id="124" name="b. Customer Persona &amp; Expectations"/>
          <p:cNvSpPr txBox="1"/>
          <p:nvPr/>
        </p:nvSpPr>
        <p:spPr>
          <a:xfrm>
            <a:off x="11717786" y="7327899"/>
            <a:ext cx="117277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b. Customer Persona &amp; Expectations</a:t>
            </a:r>
          </a:p>
        </p:txBody>
      </p:sp>
      <p:sp>
        <p:nvSpPr>
          <p:cNvPr id="125" name="Assess the internal and external factors,…"/>
          <p:cNvSpPr txBox="1"/>
          <p:nvPr/>
        </p:nvSpPr>
        <p:spPr>
          <a:xfrm>
            <a:off x="11717786" y="2798295"/>
            <a:ext cx="1026972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Assess the internal and external factors,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Current and future potential.</a:t>
            </a:r>
          </a:p>
        </p:txBody>
      </p:sp>
      <p:sp>
        <p:nvSpPr>
          <p:cNvPr id="126" name="Identify your customers and understand…"/>
          <p:cNvSpPr txBox="1"/>
          <p:nvPr/>
        </p:nvSpPr>
        <p:spPr>
          <a:xfrm>
            <a:off x="11717786" y="8701050"/>
            <a:ext cx="11076433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Identify your customers and understand 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Their current journey. Identify opportunity 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areas.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 flipV="1">
            <a:off x="11624439" y="3125840"/>
            <a:ext cx="1" cy="74643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6748288" y="6857999"/>
            <a:ext cx="97523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STRENGTH"/>
          <p:cNvSpPr txBox="1"/>
          <p:nvPr/>
        </p:nvSpPr>
        <p:spPr>
          <a:xfrm>
            <a:off x="8108646" y="4691305"/>
            <a:ext cx="223951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STRENGTH</a:t>
            </a:r>
          </a:p>
        </p:txBody>
      </p:sp>
      <p:sp>
        <p:nvSpPr>
          <p:cNvPr id="131" name="WEAKNESS"/>
          <p:cNvSpPr txBox="1"/>
          <p:nvPr/>
        </p:nvSpPr>
        <p:spPr>
          <a:xfrm>
            <a:off x="12900713" y="4691305"/>
            <a:ext cx="238353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WEAKNESS</a:t>
            </a:r>
          </a:p>
        </p:txBody>
      </p:sp>
      <p:sp>
        <p:nvSpPr>
          <p:cNvPr id="132" name="OPPORTUNITY"/>
          <p:cNvSpPr txBox="1"/>
          <p:nvPr/>
        </p:nvSpPr>
        <p:spPr>
          <a:xfrm>
            <a:off x="7734123" y="8453194"/>
            <a:ext cx="298856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OPPORTUNITY</a:t>
            </a:r>
          </a:p>
        </p:txBody>
      </p:sp>
      <p:sp>
        <p:nvSpPr>
          <p:cNvPr id="133" name="THREATS"/>
          <p:cNvSpPr txBox="1"/>
          <p:nvPr/>
        </p:nvSpPr>
        <p:spPr>
          <a:xfrm>
            <a:off x="12900713" y="8453194"/>
            <a:ext cx="19019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THREATS</a:t>
            </a:r>
          </a:p>
        </p:txBody>
      </p:sp>
      <p:sp>
        <p:nvSpPr>
          <p:cNvPr id="134" name="Line"/>
          <p:cNvSpPr/>
          <p:nvPr/>
        </p:nvSpPr>
        <p:spPr>
          <a:xfrm>
            <a:off x="-1" y="1498600"/>
            <a:ext cx="24384002" cy="1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SWOT Analysis"/>
          <p:cNvSpPr txBox="1"/>
          <p:nvPr/>
        </p:nvSpPr>
        <p:spPr>
          <a:xfrm>
            <a:off x="656687" y="520135"/>
            <a:ext cx="310172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SWOT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-1" y="1498600"/>
            <a:ext cx="24384002" cy="0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Customer Journey Canvas"/>
          <p:cNvSpPr txBox="1"/>
          <p:nvPr/>
        </p:nvSpPr>
        <p:spPr>
          <a:xfrm>
            <a:off x="774356" y="489414"/>
            <a:ext cx="532409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Customer Journey Canvas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150"/>
          <a:stretch>
            <a:fillRect/>
          </a:stretch>
        </p:blipFill>
        <p:spPr>
          <a:xfrm>
            <a:off x="4277825" y="1936285"/>
            <a:ext cx="15828350" cy="1052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tep 2"/>
          <p:cNvSpPr txBox="1"/>
          <p:nvPr/>
        </p:nvSpPr>
        <p:spPr>
          <a:xfrm>
            <a:off x="1273735" y="3819188"/>
            <a:ext cx="267335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43" name="Vision"/>
          <p:cNvSpPr txBox="1"/>
          <p:nvPr/>
        </p:nvSpPr>
        <p:spPr>
          <a:xfrm>
            <a:off x="1367829" y="4997225"/>
            <a:ext cx="248516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Vision</a:t>
            </a:r>
          </a:p>
        </p:txBody>
      </p:sp>
      <p:sp>
        <p:nvSpPr>
          <p:cNvPr id="144" name="Define your Vision"/>
          <p:cNvSpPr txBox="1"/>
          <p:nvPr/>
        </p:nvSpPr>
        <p:spPr>
          <a:xfrm>
            <a:off x="11506864" y="1681666"/>
            <a:ext cx="602437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Define your Vision</a:t>
            </a:r>
          </a:p>
        </p:txBody>
      </p:sp>
      <p:sp>
        <p:nvSpPr>
          <p:cNvPr id="145" name="The vision statement will be all-encompassing…"/>
          <p:cNvSpPr txBox="1"/>
          <p:nvPr/>
        </p:nvSpPr>
        <p:spPr>
          <a:xfrm>
            <a:off x="11594900" y="3070851"/>
            <a:ext cx="12010645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The vision statement will be all-encompassing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Statement that acts as an anchor throughout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Your journey.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-1" y="1498600"/>
            <a:ext cx="24384002" cy="0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Vision"/>
          <p:cNvSpPr txBox="1"/>
          <p:nvPr/>
        </p:nvSpPr>
        <p:spPr>
          <a:xfrm>
            <a:off x="615346" y="489414"/>
            <a:ext cx="13411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Vision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970" t="8592" r="2970" b="7608"/>
          <a:stretch>
            <a:fillRect/>
          </a:stretch>
        </p:blipFill>
        <p:spPr>
          <a:xfrm>
            <a:off x="4099710" y="2162968"/>
            <a:ext cx="16951594" cy="10685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Step 3"/>
          <p:cNvSpPr txBox="1"/>
          <p:nvPr/>
        </p:nvSpPr>
        <p:spPr>
          <a:xfrm>
            <a:off x="1272947" y="3819188"/>
            <a:ext cx="267492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53" name="Business Model"/>
          <p:cNvSpPr txBox="1"/>
          <p:nvPr/>
        </p:nvSpPr>
        <p:spPr>
          <a:xfrm>
            <a:off x="1217377" y="4997225"/>
            <a:ext cx="6288305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Business Model</a:t>
            </a:r>
          </a:p>
        </p:txBody>
      </p:sp>
      <p:sp>
        <p:nvSpPr>
          <p:cNvPr id="154" name="Define your Business Model"/>
          <p:cNvSpPr txBox="1"/>
          <p:nvPr/>
        </p:nvSpPr>
        <p:spPr>
          <a:xfrm>
            <a:off x="11466330" y="1681666"/>
            <a:ext cx="90546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Define your Business Model</a:t>
            </a:r>
          </a:p>
        </p:txBody>
      </p:sp>
      <p:sp>
        <p:nvSpPr>
          <p:cNvPr id="155" name="The business model canvas gives you insights about the customers you serve, what value propositions are offered through what channels, and how your company makes money."/>
          <p:cNvSpPr txBox="1"/>
          <p:nvPr/>
        </p:nvSpPr>
        <p:spPr>
          <a:xfrm>
            <a:off x="11453766" y="2746038"/>
            <a:ext cx="12147541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The business model canvas gives you insights about the customers you serve, what value propositions are offered through what channels, and how your company makes money.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"/>
          <p:cNvSpPr/>
          <p:nvPr/>
        </p:nvSpPr>
        <p:spPr>
          <a:xfrm>
            <a:off x="-1" y="1498600"/>
            <a:ext cx="24384002" cy="0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Business Model Canvas"/>
          <p:cNvSpPr txBox="1"/>
          <p:nvPr/>
        </p:nvSpPr>
        <p:spPr>
          <a:xfrm>
            <a:off x="649195" y="461187"/>
            <a:ext cx="47735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Business Model Canvas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931" y="2191973"/>
            <a:ext cx="16085002" cy="1054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uccess Criteria"/>
          <p:cNvSpPr txBox="1"/>
          <p:nvPr/>
        </p:nvSpPr>
        <p:spPr>
          <a:xfrm>
            <a:off x="19050830" y="2343751"/>
            <a:ext cx="310553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Success Criteria</a:t>
            </a:r>
          </a:p>
        </p:txBody>
      </p:sp>
      <p:sp>
        <p:nvSpPr>
          <p:cNvPr id="161" name="Threats"/>
          <p:cNvSpPr txBox="1"/>
          <p:nvPr/>
        </p:nvSpPr>
        <p:spPr>
          <a:xfrm>
            <a:off x="19124462" y="9725046"/>
            <a:ext cx="149047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Threats</a:t>
            </a:r>
          </a:p>
        </p:txBody>
      </p:sp>
      <p:sp>
        <p:nvSpPr>
          <p:cNvPr id="162" name="Operating Model"/>
          <p:cNvSpPr txBox="1"/>
          <p:nvPr/>
        </p:nvSpPr>
        <p:spPr>
          <a:xfrm>
            <a:off x="19026446" y="4333721"/>
            <a:ext cx="31543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Operating Model</a:t>
            </a:r>
          </a:p>
        </p:txBody>
      </p:sp>
      <p:sp>
        <p:nvSpPr>
          <p:cNvPr id="163" name="Delivery  Model"/>
          <p:cNvSpPr txBox="1"/>
          <p:nvPr/>
        </p:nvSpPr>
        <p:spPr>
          <a:xfrm>
            <a:off x="19146270" y="6824750"/>
            <a:ext cx="291465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Delivery 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Step 4"/>
          <p:cNvSpPr txBox="1"/>
          <p:nvPr/>
        </p:nvSpPr>
        <p:spPr>
          <a:xfrm>
            <a:off x="1234758" y="3819188"/>
            <a:ext cx="275130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Step 4</a:t>
            </a:r>
          </a:p>
        </p:txBody>
      </p:sp>
      <p:sp>
        <p:nvSpPr>
          <p:cNvPr id="167" name="Milestones"/>
          <p:cNvSpPr txBox="1"/>
          <p:nvPr/>
        </p:nvSpPr>
        <p:spPr>
          <a:xfrm>
            <a:off x="1229710" y="4968998"/>
            <a:ext cx="434421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Milestones</a:t>
            </a:r>
          </a:p>
        </p:txBody>
      </p:sp>
      <p:sp>
        <p:nvSpPr>
          <p:cNvPr id="168" name="Define The key milestones to…"/>
          <p:cNvSpPr txBox="1"/>
          <p:nvPr/>
        </p:nvSpPr>
        <p:spPr>
          <a:xfrm>
            <a:off x="11522448" y="3938461"/>
            <a:ext cx="978926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Define The key milestones to </a:t>
            </a:r>
          </a:p>
          <a:p>
            <a:pPr algn="l"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realise the vision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