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CR Group Reporting"/>
          <p:cNvSpPr txBox="1"/>
          <p:nvPr/>
        </p:nvSpPr>
        <p:spPr>
          <a:xfrm>
            <a:off x="3591617" y="2894012"/>
            <a:ext cx="4993920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41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ACR Group Reporting</a:t>
            </a:r>
          </a:p>
        </p:txBody>
      </p:sp>
      <p:sp>
        <p:nvSpPr>
          <p:cNvPr id="120" name="Variance Reconciliation"/>
          <p:cNvSpPr txBox="1"/>
          <p:nvPr/>
        </p:nvSpPr>
        <p:spPr>
          <a:xfrm>
            <a:off x="3707144" y="3789964"/>
            <a:ext cx="4104564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Variance Reconciliation</a:t>
            </a:r>
          </a:p>
        </p:txBody>
      </p:sp>
      <p:sp>
        <p:nvSpPr>
          <p:cNvPr id="121" name="Key Screens  Version 3"/>
          <p:cNvSpPr txBox="1"/>
          <p:nvPr/>
        </p:nvSpPr>
        <p:spPr>
          <a:xfrm>
            <a:off x="3646924" y="4546216"/>
            <a:ext cx="3900552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Key Screens  Version 3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9.png" descr="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69" name="1. Reverse"/>
          <p:cNvSpPr txBox="1"/>
          <p:nvPr/>
        </p:nvSpPr>
        <p:spPr>
          <a:xfrm>
            <a:off x="1071356" y="564799"/>
            <a:ext cx="222740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1. Reverse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10.png" descr="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11.png" descr="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78" name="On Hold"/>
          <p:cNvSpPr txBox="1"/>
          <p:nvPr/>
        </p:nvSpPr>
        <p:spPr>
          <a:xfrm>
            <a:off x="1071356" y="564799"/>
            <a:ext cx="1892529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On Hold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12.png" descr="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13.png" descr="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87" name="Manual Entry"/>
          <p:cNvSpPr txBox="1"/>
          <p:nvPr/>
        </p:nvSpPr>
        <p:spPr>
          <a:xfrm>
            <a:off x="1071356" y="564799"/>
            <a:ext cx="299712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Manual Entry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14.png" descr="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15.png" descr="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96" name="Compare - Tab View"/>
          <p:cNvSpPr txBox="1"/>
          <p:nvPr/>
        </p:nvSpPr>
        <p:spPr>
          <a:xfrm>
            <a:off x="1071356" y="564799"/>
            <a:ext cx="4423589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Compare - Tab View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ank you."/>
          <p:cNvSpPr txBox="1"/>
          <p:nvPr>
            <p:ph type="subTitle" sz="quarter" idx="1"/>
          </p:nvPr>
        </p:nvSpPr>
        <p:spPr>
          <a:xfrm>
            <a:off x="14447466" y="12254465"/>
            <a:ext cx="14716126" cy="1589485"/>
          </a:xfrm>
          <a:prstGeom prst="rect">
            <a:avLst/>
          </a:prstGeom>
        </p:spPr>
        <p:txBody>
          <a:bodyPr/>
          <a:lstStyle/>
          <a:p>
            <a:pPr/>
            <a:r>
              <a:t>Thank you.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26" name="Creating the Report"/>
          <p:cNvSpPr txBox="1"/>
          <p:nvPr/>
        </p:nvSpPr>
        <p:spPr>
          <a:xfrm>
            <a:off x="1071356" y="564799"/>
            <a:ext cx="439920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Creating the Report</a:t>
            </a:r>
          </a:p>
        </p:txBody>
      </p:sp>
      <p:sp>
        <p:nvSpPr>
          <p:cNvPr id="127" name="Providing the necessary details in order to create the report."/>
          <p:cNvSpPr txBox="1"/>
          <p:nvPr/>
        </p:nvSpPr>
        <p:spPr>
          <a:xfrm>
            <a:off x="18811875" y="2072093"/>
            <a:ext cx="4164991" cy="151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Providing the necessary details in order to create the report. 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32" name="Comparison Table"/>
          <p:cNvSpPr txBox="1"/>
          <p:nvPr/>
        </p:nvSpPr>
        <p:spPr>
          <a:xfrm>
            <a:off x="1071356" y="564799"/>
            <a:ext cx="398955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Comparison Table</a:t>
            </a:r>
          </a:p>
        </p:txBody>
      </p:sp>
      <p:sp>
        <p:nvSpPr>
          <p:cNvPr id="133" name="Comparing the data coming from the selected data sources in a tabular format. This will allow the users to look at the variances recorded and take appropriate actions."/>
          <p:cNvSpPr txBox="1"/>
          <p:nvPr/>
        </p:nvSpPr>
        <p:spPr>
          <a:xfrm>
            <a:off x="18811875" y="2427693"/>
            <a:ext cx="4164991" cy="334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0" sz="28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Comparing the data coming from the selected data sources in a tabular format. This will allow the users to look at the variances recorded and take appropriate actions.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38" name="Filters"/>
          <p:cNvSpPr txBox="1"/>
          <p:nvPr/>
        </p:nvSpPr>
        <p:spPr>
          <a:xfrm>
            <a:off x="1071356" y="564799"/>
            <a:ext cx="148816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Filters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5.png" descr="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43" name="Filters"/>
          <p:cNvSpPr txBox="1"/>
          <p:nvPr/>
        </p:nvSpPr>
        <p:spPr>
          <a:xfrm>
            <a:off x="1071356" y="564799"/>
            <a:ext cx="148816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Filters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6.png" descr="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444" y="1479748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48" name="Filter Variance and Threshold"/>
          <p:cNvSpPr txBox="1"/>
          <p:nvPr/>
        </p:nvSpPr>
        <p:spPr>
          <a:xfrm>
            <a:off x="1071356" y="564799"/>
            <a:ext cx="641738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Filter Variance and Threshold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7.png" descr="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165" y="1676537"/>
            <a:ext cx="15126442" cy="107565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sp>
        <p:nvSpPr>
          <p:cNvPr id="157" name="Selecting line items to resolve"/>
          <p:cNvSpPr txBox="1"/>
          <p:nvPr/>
        </p:nvSpPr>
        <p:spPr>
          <a:xfrm>
            <a:off x="1071356" y="564799"/>
            <a:ext cx="6557189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Selecting line items to resolve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ctions on line items"/>
          <p:cNvSpPr txBox="1"/>
          <p:nvPr/>
        </p:nvSpPr>
        <p:spPr>
          <a:xfrm>
            <a:off x="1071356" y="564799"/>
            <a:ext cx="463735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0">
                <a:solidFill>
                  <a:srgbClr val="D32D31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Actions on line items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713" y="13243287"/>
            <a:ext cx="1438072" cy="288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36876" y="12702932"/>
            <a:ext cx="1151871" cy="87231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1. Reverse : Reversing PSGL data and adding granite data to the ledger."/>
          <p:cNvSpPr txBox="1"/>
          <p:nvPr/>
        </p:nvSpPr>
        <p:spPr>
          <a:xfrm>
            <a:off x="1096756" y="1580799"/>
            <a:ext cx="1479329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>
                <a:solidFill>
                  <a:srgbClr val="5E5E5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1. Reverse : </a:t>
            </a:r>
            <a:r>
              <a:rPr>
                <a:latin typeface="Montserrat Regular"/>
                <a:ea typeface="Montserrat Regular"/>
                <a:cs typeface="Montserrat Regular"/>
                <a:sym typeface="Montserrat Regular"/>
              </a:rPr>
              <a:t>Reversing PSGL data and adding granite data to the ledger. </a:t>
            </a:r>
          </a:p>
        </p:txBody>
      </p:sp>
      <p:sp>
        <p:nvSpPr>
          <p:cNvPr id="165" name="2. On Hold: Line item action is on hold until further clarity."/>
          <p:cNvSpPr txBox="1"/>
          <p:nvPr/>
        </p:nvSpPr>
        <p:spPr>
          <a:xfrm>
            <a:off x="1096756" y="2469799"/>
            <a:ext cx="1203993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>
                <a:solidFill>
                  <a:srgbClr val="5E5E5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2. On Hold: </a:t>
            </a:r>
            <a:r>
              <a:rPr>
                <a:latin typeface="Montserrat Regular"/>
                <a:ea typeface="Montserrat Regular"/>
                <a:cs typeface="Montserrat Regular"/>
                <a:sym typeface="Montserrat Regular"/>
              </a:rPr>
              <a:t>Line item action is on hold until further clarity. </a:t>
            </a:r>
          </a:p>
        </p:txBody>
      </p:sp>
      <p:sp>
        <p:nvSpPr>
          <p:cNvPr id="166" name="3. Manual Entry: Manually adding line items to balance out the total."/>
          <p:cNvSpPr txBox="1"/>
          <p:nvPr/>
        </p:nvSpPr>
        <p:spPr>
          <a:xfrm>
            <a:off x="1096756" y="3358799"/>
            <a:ext cx="14247496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0">
                <a:solidFill>
                  <a:srgbClr val="5E5E5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3. Manual Entry: </a:t>
            </a:r>
            <a:r>
              <a:rPr>
                <a:latin typeface="Montserrat Regular"/>
                <a:ea typeface="Montserrat Regular"/>
                <a:cs typeface="Montserrat Regular"/>
                <a:sym typeface="Montserrat Regular"/>
              </a:rPr>
              <a:t>Manually adding line items to balance out the total.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