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Lst>
  <p:notesMasterIdLst>
    <p:notesMasterId r:id="rId23"/>
  </p:notesMasterIdLst>
  <p:sldIdLst>
    <p:sldId id="256" r:id="rId2"/>
    <p:sldId id="257" r:id="rId3"/>
    <p:sldId id="261" r:id="rId4"/>
    <p:sldId id="260" r:id="rId5"/>
    <p:sldId id="360" r:id="rId6"/>
    <p:sldId id="361" r:id="rId7"/>
    <p:sldId id="365" r:id="rId8"/>
    <p:sldId id="362" r:id="rId9"/>
    <p:sldId id="358" r:id="rId10"/>
    <p:sldId id="359" r:id="rId11"/>
    <p:sldId id="363" r:id="rId12"/>
    <p:sldId id="364" r:id="rId13"/>
    <p:sldId id="259" r:id="rId14"/>
    <p:sldId id="267" r:id="rId15"/>
    <p:sldId id="354" r:id="rId16"/>
    <p:sldId id="269" r:id="rId17"/>
    <p:sldId id="355" r:id="rId18"/>
    <p:sldId id="356" r:id="rId19"/>
    <p:sldId id="357" r:id="rId20"/>
    <p:sldId id="266"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varScale="1">
        <p:scale>
          <a:sx n="67" d="100"/>
          <a:sy n="67"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PRODUCTION%20REPORT%20FEB-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Production%20%20Report%20Mar-2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b="1">
                <a:solidFill>
                  <a:schemeClr val="bg1"/>
                </a:solidFill>
              </a:rPr>
              <a:t>Spoiler Monthwise paint consumption/part in</a:t>
            </a:r>
            <a:r>
              <a:rPr lang="en-US" b="1" baseline="0">
                <a:solidFill>
                  <a:schemeClr val="bg1"/>
                </a:solidFill>
              </a:rPr>
              <a:t> ltr</a:t>
            </a:r>
            <a:endParaRPr lang="en-US" b="1">
              <a:solidFill>
                <a:schemeClr val="bg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'[PRODUCTION REPORT FEB-24.xlsx]consumptin monthly'!$Q$38</c:f>
              <c:strCache>
                <c:ptCount val="1"/>
                <c:pt idx="0">
                  <c:v>CONSP</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REPORT FEB-24.xlsx]consumptin monthly'!$P$39:$P$44</c:f>
              <c:strCache>
                <c:ptCount val="6"/>
                <c:pt idx="0">
                  <c:v>SEP</c:v>
                </c:pt>
                <c:pt idx="1">
                  <c:v>OCT</c:v>
                </c:pt>
                <c:pt idx="2">
                  <c:v>NOV</c:v>
                </c:pt>
                <c:pt idx="3">
                  <c:v>DEC</c:v>
                </c:pt>
                <c:pt idx="4">
                  <c:v>JAN</c:v>
                </c:pt>
                <c:pt idx="5">
                  <c:v>JAN NIROX</c:v>
                </c:pt>
              </c:strCache>
            </c:strRef>
          </c:cat>
          <c:val>
            <c:numRef>
              <c:f>'[PRODUCTION REPORT FEB-24.xlsx]consumptin monthly'!$Q$39:$Q$44</c:f>
              <c:numCache>
                <c:formatCode>General</c:formatCode>
                <c:ptCount val="6"/>
                <c:pt idx="0">
                  <c:v>0.29099999999999998</c:v>
                </c:pt>
                <c:pt idx="1">
                  <c:v>0.21</c:v>
                </c:pt>
                <c:pt idx="2">
                  <c:v>0.19700000000000001</c:v>
                </c:pt>
                <c:pt idx="3">
                  <c:v>0.216</c:v>
                </c:pt>
                <c:pt idx="4">
                  <c:v>0.16800000000000001</c:v>
                </c:pt>
                <c:pt idx="5">
                  <c:v>0.13200000000000001</c:v>
                </c:pt>
              </c:numCache>
            </c:numRef>
          </c:val>
          <c:smooth val="0"/>
          <c:extLst>
            <c:ext xmlns:c16="http://schemas.microsoft.com/office/drawing/2014/chart" uri="{C3380CC4-5D6E-409C-BE32-E72D297353CC}">
              <c16:uniqueId val="{00000000-C439-4904-BD8B-58C4D8EC7921}"/>
            </c:ext>
          </c:extLst>
        </c:ser>
        <c:dLbls>
          <c:showLegendKey val="0"/>
          <c:showVal val="0"/>
          <c:showCatName val="0"/>
          <c:showSerName val="0"/>
          <c:showPercent val="0"/>
          <c:showBubbleSize val="0"/>
        </c:dLbls>
        <c:marker val="1"/>
        <c:smooth val="0"/>
        <c:axId val="338550416"/>
        <c:axId val="338548064"/>
      </c:lineChart>
      <c:catAx>
        <c:axId val="33855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338548064"/>
        <c:crosses val="autoZero"/>
        <c:auto val="1"/>
        <c:lblAlgn val="ctr"/>
        <c:lblOffset val="100"/>
        <c:noMultiLvlLbl val="0"/>
      </c:catAx>
      <c:valAx>
        <c:axId val="338548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33855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spc="0" baseline="0">
                <a:solidFill>
                  <a:schemeClr val="bg1"/>
                </a:solidFill>
                <a:latin typeface="+mn-lt"/>
                <a:ea typeface="+mn-ea"/>
                <a:cs typeface="+mn-cs"/>
              </a:defRPr>
            </a:pPr>
            <a:r>
              <a:rPr lang="en-US" dirty="0">
                <a:solidFill>
                  <a:schemeClr val="bg1"/>
                </a:solidFill>
              </a:rPr>
              <a:t>Skid- White    (month wise paint consumption in </a:t>
            </a:r>
            <a:r>
              <a:rPr lang="en-US" dirty="0" err="1">
                <a:solidFill>
                  <a:schemeClr val="bg1"/>
                </a:solidFill>
              </a:rPr>
              <a:t>ltr</a:t>
            </a:r>
            <a:r>
              <a:rPr lang="en-US" dirty="0">
                <a:solidFill>
                  <a:schemeClr val="bg1"/>
                </a:solidFill>
              </a:rPr>
              <a:t>/part)</a:t>
            </a:r>
          </a:p>
        </c:rich>
      </c:tx>
      <c:overlay val="0"/>
      <c:spPr>
        <a:noFill/>
        <a:ln>
          <a:noFill/>
        </a:ln>
        <a:effectLst/>
      </c:spPr>
      <c:txPr>
        <a:bodyPr rot="0" spcFirstLastPara="1" vertOverflow="ellipsis" vert="horz" wrap="square" anchor="ctr" anchorCtr="1"/>
        <a:lstStyle/>
        <a:p>
          <a:pPr>
            <a:defRPr sz="168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'[Production  Report Mar-24.xlsx]Sheet8'!$A$18:$A$24</c:f>
              <c:numCache>
                <c:formatCode>mmm\-yy</c:formatCode>
                <c:ptCount val="7"/>
                <c:pt idx="0">
                  <c:v>45192</c:v>
                </c:pt>
                <c:pt idx="1">
                  <c:v>45222</c:v>
                </c:pt>
                <c:pt idx="2">
                  <c:v>45253</c:v>
                </c:pt>
                <c:pt idx="3">
                  <c:v>45283</c:v>
                </c:pt>
                <c:pt idx="4">
                  <c:v>45314</c:v>
                </c:pt>
                <c:pt idx="5">
                  <c:v>45345</c:v>
                </c:pt>
                <c:pt idx="6">
                  <c:v>45375</c:v>
                </c:pt>
              </c:numCache>
            </c:numRef>
          </c:cat>
          <c:val>
            <c:numRef>
              <c:f>'[Production  Report Mar-24.xlsx]Sheet8'!$B$18:$B$24</c:f>
              <c:numCache>
                <c:formatCode>0.00</c:formatCode>
                <c:ptCount val="7"/>
                <c:pt idx="0">
                  <c:v>0.48899636097523863</c:v>
                </c:pt>
                <c:pt idx="1">
                  <c:v>0.44032603814825905</c:v>
                </c:pt>
                <c:pt idx="2">
                  <c:v>0.35195177971626185</c:v>
                </c:pt>
                <c:pt idx="3">
                  <c:v>0.31094410476270723</c:v>
                </c:pt>
                <c:pt idx="4">
                  <c:v>0.34579710306074707</c:v>
                </c:pt>
                <c:pt idx="5">
                  <c:v>0.31855624365416585</c:v>
                </c:pt>
                <c:pt idx="6">
                  <c:v>0.29620788622506222</c:v>
                </c:pt>
              </c:numCache>
            </c:numRef>
          </c:val>
          <c:smooth val="0"/>
          <c:extLst>
            <c:ext xmlns:c16="http://schemas.microsoft.com/office/drawing/2014/chart" uri="{C3380CC4-5D6E-409C-BE32-E72D297353CC}">
              <c16:uniqueId val="{00000000-A103-4B76-8948-8BD5E07EC581}"/>
            </c:ext>
          </c:extLst>
        </c:ser>
        <c:dLbls>
          <c:showLegendKey val="0"/>
          <c:showVal val="0"/>
          <c:showCatName val="0"/>
          <c:showSerName val="0"/>
          <c:showPercent val="0"/>
          <c:showBubbleSize val="0"/>
        </c:dLbls>
        <c:smooth val="0"/>
        <c:axId val="264948480"/>
        <c:axId val="264949264"/>
      </c:lineChart>
      <c:dateAx>
        <c:axId val="264948480"/>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264949264"/>
        <c:crosses val="autoZero"/>
        <c:auto val="1"/>
        <c:lblOffset val="100"/>
        <c:baseTimeUnit val="months"/>
      </c:dateAx>
      <c:valAx>
        <c:axId val="26494926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264948480"/>
        <c:crosses val="autoZero"/>
        <c:crossBetween val="between"/>
      </c:valAx>
      <c:spPr>
        <a:noFill/>
        <a:ln>
          <a:noFill/>
        </a:ln>
        <a:effectLst/>
      </c:spPr>
    </c:plotArea>
    <c:plotVisOnly val="1"/>
    <c:dispBlanksAs val="gap"/>
    <c:showDLblsOverMax val="0"/>
  </c:chart>
  <c:spPr>
    <a:noFill/>
    <a:ln>
      <a:noFill/>
    </a:ln>
    <a:effectLst/>
  </c:spPr>
  <c:txPr>
    <a:bodyPr/>
    <a:lstStyle/>
    <a:p>
      <a:pPr>
        <a:defRPr sz="1400"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2C275-7128-4F8B-8073-CF648AB8EDFA}" type="datetimeFigureOut">
              <a:rPr lang="en-US" smtClean="0"/>
              <a:t>04-May-24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5BE8B-E649-4724-A36F-A88826E79EC6}" type="slidenum">
              <a:rPr lang="en-US" smtClean="0"/>
              <a:t>‹#›</a:t>
            </a:fld>
            <a:endParaRPr lang="en-US"/>
          </a:p>
        </p:txBody>
      </p:sp>
    </p:spTree>
    <p:extLst>
      <p:ext uri="{BB962C8B-B14F-4D97-AF65-F5344CB8AC3E}">
        <p14:creationId xmlns:p14="http://schemas.microsoft.com/office/powerpoint/2010/main" val="2328147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CC777F-AE52-42A3-BEDD-D48EFDDE6603}" type="slidenum">
              <a:rPr lang="en-IN" smtClean="0"/>
              <a:t>19</a:t>
            </a:fld>
            <a:endParaRPr lang="en-IN" dirty="0"/>
          </a:p>
        </p:txBody>
      </p:sp>
    </p:spTree>
    <p:extLst>
      <p:ext uri="{BB962C8B-B14F-4D97-AF65-F5344CB8AC3E}">
        <p14:creationId xmlns:p14="http://schemas.microsoft.com/office/powerpoint/2010/main" val="84687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9BF2ED-7431-4E13-827A-18F3DF464375}" type="datetimeFigureOut">
              <a:rPr lang="en-US" smtClean="0"/>
              <a:t>04-May-24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385614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9BF2ED-7431-4E13-827A-18F3DF464375}" type="datetimeFigureOut">
              <a:rPr lang="en-US" smtClean="0"/>
              <a:t>04-May-24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265537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69BF2ED-7431-4E13-827A-18F3DF464375}" type="datetimeFigureOut">
              <a:rPr lang="en-US" smtClean="0"/>
              <a:t>04-May-24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223939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69BF2ED-7431-4E13-827A-18F3DF464375}" type="datetimeFigureOut">
              <a:rPr lang="en-US" smtClean="0"/>
              <a:t>04-May-24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F5881-9BAB-41FE-B2FE-B5E779FB857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71112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9BF2ED-7431-4E13-827A-18F3DF464375}" type="datetimeFigureOut">
              <a:rPr lang="en-US" smtClean="0"/>
              <a:t>04-May-24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1235150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9BF2ED-7431-4E13-827A-18F3DF464375}" type="datetimeFigureOut">
              <a:rPr lang="en-US" smtClean="0"/>
              <a:t>04-May-24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3459516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9BF2ED-7431-4E13-827A-18F3DF464375}" type="datetimeFigureOut">
              <a:rPr lang="en-US" smtClean="0"/>
              <a:t>04-May-24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2000775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BF2ED-7431-4E13-827A-18F3DF464375}" type="datetimeFigureOut">
              <a:rPr lang="en-US" smtClean="0"/>
              <a:t>04-May-24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3475433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BF2ED-7431-4E13-827A-18F3DF464375}" type="datetimeFigureOut">
              <a:rPr lang="en-US" smtClean="0"/>
              <a:t>04-May-24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189282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69BF2ED-7431-4E13-827A-18F3DF464375}" type="datetimeFigureOut">
              <a:rPr lang="en-US" smtClean="0"/>
              <a:t>04-May-24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205199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9BF2ED-7431-4E13-827A-18F3DF464375}" type="datetimeFigureOut">
              <a:rPr lang="en-US" smtClean="0"/>
              <a:t>04-May-24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309587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9BF2ED-7431-4E13-827A-18F3DF464375}" type="datetimeFigureOut">
              <a:rPr lang="en-US" smtClean="0"/>
              <a:t>04-May-24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8160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9BF2ED-7431-4E13-827A-18F3DF464375}" type="datetimeFigureOut">
              <a:rPr lang="en-US" smtClean="0"/>
              <a:t>04-May-24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426991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9BF2ED-7431-4E13-827A-18F3DF464375}" type="datetimeFigureOut">
              <a:rPr lang="en-US" smtClean="0"/>
              <a:t>04-May-24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62738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9BF2ED-7431-4E13-827A-18F3DF464375}" type="datetimeFigureOut">
              <a:rPr lang="en-US" smtClean="0"/>
              <a:t>04-May-24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415055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69BF2ED-7431-4E13-827A-18F3DF464375}" type="datetimeFigureOut">
              <a:rPr lang="en-US" smtClean="0"/>
              <a:t>04-May-24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18620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9BF2ED-7431-4E13-827A-18F3DF464375}" type="datetimeFigureOut">
              <a:rPr lang="en-US" smtClean="0"/>
              <a:t>04-May-24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F5881-9BAB-41FE-B2FE-B5E779FB857C}" type="slidenum">
              <a:rPr lang="en-US" smtClean="0"/>
              <a:t>‹#›</a:t>
            </a:fld>
            <a:endParaRPr lang="en-US"/>
          </a:p>
        </p:txBody>
      </p:sp>
    </p:spTree>
    <p:extLst>
      <p:ext uri="{BB962C8B-B14F-4D97-AF65-F5344CB8AC3E}">
        <p14:creationId xmlns:p14="http://schemas.microsoft.com/office/powerpoint/2010/main" val="695952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72000"/>
            <a:lum/>
          </a:blip>
          <a:srcRect/>
          <a:tile tx="0" ty="0" sx="100000" sy="100000" flip="none" algn="tl"/>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9BF2ED-7431-4E13-827A-18F3DF464375}" type="datetimeFigureOut">
              <a:rPr lang="en-US" smtClean="0"/>
              <a:t>04-May-24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A1F5881-9BAB-41FE-B2FE-B5E779FB857C}" type="slidenum">
              <a:rPr lang="en-US" smtClean="0"/>
              <a:t>‹#›</a:t>
            </a:fld>
            <a:endParaRPr lang="en-US"/>
          </a:p>
        </p:txBody>
      </p:sp>
    </p:spTree>
    <p:extLst>
      <p:ext uri="{BB962C8B-B14F-4D97-AF65-F5344CB8AC3E}">
        <p14:creationId xmlns:p14="http://schemas.microsoft.com/office/powerpoint/2010/main" val="2459037996"/>
      </p:ext>
    </p:extLst>
  </p:cSld>
  <p:clrMap bg1="dk1" tx1="lt1" bg2="dk2" tx2="lt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2000"/>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1B0948-F60D-4D53-AEDC-F69DAAE2DE88}"/>
              </a:ext>
            </a:extLst>
          </p:cNvPr>
          <p:cNvSpPr>
            <a:spLocks noGrp="1"/>
          </p:cNvSpPr>
          <p:nvPr>
            <p:ph type="subTitle" idx="1"/>
          </p:nvPr>
        </p:nvSpPr>
        <p:spPr>
          <a:xfrm>
            <a:off x="1683171" y="5242768"/>
            <a:ext cx="8825658" cy="861420"/>
          </a:xfrm>
        </p:spPr>
        <p:txBody>
          <a:bodyPr/>
          <a:lstStyle/>
          <a:p>
            <a:pPr algn="ctr"/>
            <a:r>
              <a:rPr lang="en-US" dirty="0"/>
              <a:t>Revolutionizing Surface Coating</a:t>
            </a:r>
          </a:p>
        </p:txBody>
      </p:sp>
    </p:spTree>
    <p:extLst>
      <p:ext uri="{BB962C8B-B14F-4D97-AF65-F5344CB8AC3E}">
        <p14:creationId xmlns:p14="http://schemas.microsoft.com/office/powerpoint/2010/main" val="16628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580A5-75B6-4C47-B89F-713DCBFE2A64}"/>
              </a:ext>
            </a:extLst>
          </p:cNvPr>
          <p:cNvSpPr>
            <a:spLocks noGrp="1"/>
          </p:cNvSpPr>
          <p:nvPr>
            <p:ph idx="1"/>
          </p:nvPr>
        </p:nvSpPr>
        <p:spPr>
          <a:xfrm>
            <a:off x="357187" y="1628775"/>
            <a:ext cx="11344275" cy="5043488"/>
          </a:xfrm>
        </p:spPr>
        <p:txBody>
          <a:bodyPr>
            <a:normAutofit/>
          </a:bodyPr>
          <a:lstStyle/>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Enhanced Paint Flow: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Ionization can also enhance the flow of the paint, allowing it to be applied more smoothly and consistently. This is particularly important in applications where a high-gloss finish is required.</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Increased Productivity: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By improving the transfer efficiency and reducing overspray, ionization can increase productivity in the paint department. This is because painters can work more efficiently and complete jobs faster, which can lead to increased profitability.</a:t>
            </a:r>
          </a:p>
          <a:p>
            <a:pPr marL="0" indent="0">
              <a:buClr>
                <a:srgbClr val="00B050"/>
              </a:buClr>
              <a:buNone/>
            </a:pP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In summary, the ionization of nitrogen before spray painting is crucial for achieving a high-quality finish, reducing waste, and increasing productivity in the paint department.</a:t>
            </a:r>
          </a:p>
          <a:p>
            <a:endParaRPr lang="en-US" sz="2400" dirty="0"/>
          </a:p>
        </p:txBody>
      </p:sp>
    </p:spTree>
    <p:extLst>
      <p:ext uri="{BB962C8B-B14F-4D97-AF65-F5344CB8AC3E}">
        <p14:creationId xmlns:p14="http://schemas.microsoft.com/office/powerpoint/2010/main" val="429085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D68C-C7B8-4BB5-8886-ED8FA33C47F4}"/>
              </a:ext>
            </a:extLst>
          </p:cNvPr>
          <p:cNvSpPr>
            <a:spLocks noGrp="1"/>
          </p:cNvSpPr>
          <p:nvPr>
            <p:ph type="title"/>
          </p:nvPr>
        </p:nvSpPr>
        <p:spPr>
          <a:xfrm>
            <a:off x="214314" y="0"/>
            <a:ext cx="10572749" cy="861732"/>
          </a:xfrm>
        </p:spPr>
        <p:txBody>
          <a:bodyPr/>
          <a:lstStyle/>
          <a:p>
            <a:r>
              <a:rPr lang="en-US" b="1" dirty="0">
                <a:solidFill>
                  <a:schemeClr val="bg1"/>
                </a:solidFill>
              </a:rPr>
              <a:t>What is the process of ionization of nitrogen</a:t>
            </a:r>
          </a:p>
        </p:txBody>
      </p:sp>
      <p:sp>
        <p:nvSpPr>
          <p:cNvPr id="3" name="Content Placeholder 2">
            <a:extLst>
              <a:ext uri="{FF2B5EF4-FFF2-40B4-BE49-F238E27FC236}">
                <a16:creationId xmlns:a16="http://schemas.microsoft.com/office/drawing/2014/main" id="{93CC83D8-00CC-4E6D-B122-450AA322AA88}"/>
              </a:ext>
            </a:extLst>
          </p:cNvPr>
          <p:cNvSpPr>
            <a:spLocks noGrp="1"/>
          </p:cNvSpPr>
          <p:nvPr>
            <p:ph idx="1"/>
          </p:nvPr>
        </p:nvSpPr>
        <p:spPr>
          <a:xfrm>
            <a:off x="442913" y="1426231"/>
            <a:ext cx="11058524" cy="5531782"/>
          </a:xfrm>
        </p:spPr>
        <p:txBody>
          <a:bodyPr>
            <a:normAutofit/>
          </a:bodyPr>
          <a:lstStyle/>
          <a:p>
            <a:pPr marL="0" indent="0">
              <a:buClr>
                <a:srgbClr val="00B050"/>
              </a:buClr>
              <a:buNone/>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The process of ionization of nitrogen involves the removal of one or more electrons from a nitrogen molecule (N2) to form a positively charged ion. This process can occur through various mechanisms, including : </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Electron Bombardment: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In this process, high-energy electrons from an external source, such as a laser or an electrical discharge, collide with the nitrogen molecules, causing them to ionize.</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Ionization Energy: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The ionization energy of nitrogen is the energy required to remove an electron from a nitrogen molecule. This energy is higher for nitrogen than for oxygen due to the half-filled p-orbitals in nitrogen, making it more stable.</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Laser-Induced Ionization: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A strong and short laser pulse can ionize nitrogen molecules by exciting them to higher energy levels, which can then lead to the emission of electrons.</a:t>
            </a:r>
          </a:p>
        </p:txBody>
      </p:sp>
    </p:spTree>
    <p:extLst>
      <p:ext uri="{BB962C8B-B14F-4D97-AF65-F5344CB8AC3E}">
        <p14:creationId xmlns:p14="http://schemas.microsoft.com/office/powerpoint/2010/main" val="49480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309D7-CC5E-42D7-A2DA-8D2FEFAD43D0}"/>
              </a:ext>
            </a:extLst>
          </p:cNvPr>
          <p:cNvSpPr>
            <a:spLocks noGrp="1"/>
          </p:cNvSpPr>
          <p:nvPr>
            <p:ph idx="1"/>
          </p:nvPr>
        </p:nvSpPr>
        <p:spPr>
          <a:xfrm>
            <a:off x="542926" y="2052918"/>
            <a:ext cx="10487024" cy="4195481"/>
          </a:xfrm>
        </p:spPr>
        <p:txBody>
          <a:bodyPr/>
          <a:lstStyle/>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Direct Analysis in Real Time (DART):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In this process, a metastable nitrogen species transfers energy to a molecule, such as ammonia, causing it to ionize. The resulting ions are then analyzed using mass spectrometry.</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Electron Impact Ionization: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This process involves the collision of high-energy electrons with nitrogen molecules, resulting in the removal of electrons and the formation of ions.</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Excitation by Excited Nitrogen Molecules: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The rate of ionization of nitrogen can be enhanced by the presence of excited nitrogen molecules, which can transfer energy to other nitrogen molecules, causing them to ionize.</a:t>
            </a:r>
          </a:p>
          <a:p>
            <a:endParaRPr lang="en-US" dirty="0"/>
          </a:p>
        </p:txBody>
      </p:sp>
    </p:spTree>
    <p:extLst>
      <p:ext uri="{BB962C8B-B14F-4D97-AF65-F5344CB8AC3E}">
        <p14:creationId xmlns:p14="http://schemas.microsoft.com/office/powerpoint/2010/main" val="290558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5F7C-347A-4242-AAE5-245CABD6B8DE}"/>
              </a:ext>
            </a:extLst>
          </p:cNvPr>
          <p:cNvSpPr>
            <a:spLocks noGrp="1"/>
          </p:cNvSpPr>
          <p:nvPr>
            <p:ph type="title"/>
          </p:nvPr>
        </p:nvSpPr>
        <p:spPr>
          <a:xfrm>
            <a:off x="646111" y="395568"/>
            <a:ext cx="9404723" cy="1400530"/>
          </a:xfrm>
        </p:spPr>
        <p:txBody>
          <a:bodyPr/>
          <a:lstStyle/>
          <a:p>
            <a:r>
              <a:rPr lang="en-US" b="1" dirty="0">
                <a:solidFill>
                  <a:schemeClr val="bg1"/>
                </a:solidFill>
              </a:rPr>
              <a:t>Advantages</a:t>
            </a:r>
          </a:p>
        </p:txBody>
      </p:sp>
      <p:sp>
        <p:nvSpPr>
          <p:cNvPr id="3" name="Content Placeholder 2">
            <a:extLst>
              <a:ext uri="{FF2B5EF4-FFF2-40B4-BE49-F238E27FC236}">
                <a16:creationId xmlns:a16="http://schemas.microsoft.com/office/drawing/2014/main" id="{4369CB14-8FAF-4FAA-BC3F-903A72A79A09}"/>
              </a:ext>
            </a:extLst>
          </p:cNvPr>
          <p:cNvSpPr>
            <a:spLocks noGrp="1"/>
          </p:cNvSpPr>
          <p:nvPr>
            <p:ph idx="1"/>
          </p:nvPr>
        </p:nvSpPr>
        <p:spPr>
          <a:xfrm>
            <a:off x="646112" y="1728788"/>
            <a:ext cx="10401300" cy="4872037"/>
          </a:xfrm>
        </p:spPr>
        <p:txBody>
          <a:bodyPr>
            <a:normAutofit/>
          </a:bodyPr>
          <a:lstStyle/>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Viscosity reduction in paint due to heated nitrogen and ultrasonic cavitation results in flatter coat.</a:t>
            </a: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Less thinner consumption reduction in </a:t>
            </a:r>
            <a:r>
              <a:rPr lang="en-US" sz="2400" b="1" dirty="0" err="1">
                <a:solidFill>
                  <a:srgbClr val="0070C0"/>
                </a:solidFill>
                <a:latin typeface="Calibri" panose="020F0502020204030204" pitchFamily="34" charset="0"/>
                <a:ea typeface="Calibri" panose="020F0502020204030204" pitchFamily="34" charset="0"/>
                <a:cs typeface="Calibri" panose="020F0502020204030204" pitchFamily="34" charset="0"/>
              </a:rPr>
              <a:t>voc</a:t>
            </a:r>
            <a:endPar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Overspray reduction in waste control of paint .</a:t>
            </a: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High DFT in single coat</a:t>
            </a: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High DOI</a:t>
            </a: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Gloss improvement</a:t>
            </a: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Clean environment</a:t>
            </a: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Less orange peel</a:t>
            </a:r>
          </a:p>
          <a:p>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636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5F7C-347A-4242-AAE5-245CABD6B8DE}"/>
              </a:ext>
            </a:extLst>
          </p:cNvPr>
          <p:cNvSpPr>
            <a:spLocks noGrp="1"/>
          </p:cNvSpPr>
          <p:nvPr>
            <p:ph type="title"/>
          </p:nvPr>
        </p:nvSpPr>
        <p:spPr>
          <a:xfrm>
            <a:off x="646111" y="395568"/>
            <a:ext cx="9404723" cy="1400530"/>
          </a:xfrm>
        </p:spPr>
        <p:txBody>
          <a:bodyPr/>
          <a:lstStyle/>
          <a:p>
            <a:r>
              <a:rPr lang="en-US" b="1" dirty="0">
                <a:solidFill>
                  <a:srgbClr val="002060"/>
                </a:solidFill>
              </a:rPr>
              <a:t>Advantages</a:t>
            </a:r>
          </a:p>
        </p:txBody>
      </p:sp>
      <p:sp>
        <p:nvSpPr>
          <p:cNvPr id="3" name="Content Placeholder 2">
            <a:extLst>
              <a:ext uri="{FF2B5EF4-FFF2-40B4-BE49-F238E27FC236}">
                <a16:creationId xmlns:a16="http://schemas.microsoft.com/office/drawing/2014/main" id="{4369CB14-8FAF-4FAA-BC3F-903A72A79A09}"/>
              </a:ext>
            </a:extLst>
          </p:cNvPr>
          <p:cNvSpPr>
            <a:spLocks noGrp="1"/>
          </p:cNvSpPr>
          <p:nvPr>
            <p:ph idx="1"/>
          </p:nvPr>
        </p:nvSpPr>
        <p:spPr>
          <a:xfrm>
            <a:off x="761393" y="1853248"/>
            <a:ext cx="9782782" cy="4195481"/>
          </a:xfrm>
        </p:spPr>
        <p:txBody>
          <a:bodyPr>
            <a:noAutofit/>
          </a:bodyPr>
          <a:lstStyle/>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Exhaust filter clogging and efficiency of filter increase</a:t>
            </a: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Production efficiency increases</a:t>
            </a: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Due to ionized nitrogen wrap round effect seen wastage of paint reduces</a:t>
            </a: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Drying time between two coat reduces by which we can design paint shop in a very small space</a:t>
            </a: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 Less </a:t>
            </a:r>
            <a:r>
              <a:rPr lang="en-US" sz="2400" b="1" dirty="0" err="1">
                <a:solidFill>
                  <a:srgbClr val="0070C0"/>
                </a:solidFill>
                <a:latin typeface="Calibri" panose="020F0502020204030204" pitchFamily="34" charset="0"/>
                <a:ea typeface="Calibri" panose="020F0502020204030204" pitchFamily="34" charset="0"/>
                <a:cs typeface="Calibri" panose="020F0502020204030204" pitchFamily="34" charset="0"/>
              </a:rPr>
              <a:t>voc</a:t>
            </a:r>
            <a:endPar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Two important variable in painting  </a:t>
            </a:r>
            <a:r>
              <a:rPr lang="en-US" sz="2400" b="1" dirty="0" err="1">
                <a:solidFill>
                  <a:srgbClr val="0070C0"/>
                </a:solidFill>
                <a:latin typeface="Calibri" panose="020F0502020204030204" pitchFamily="34" charset="0"/>
                <a:ea typeface="Calibri" panose="020F0502020204030204" pitchFamily="34" charset="0"/>
                <a:cs typeface="Calibri" panose="020F0502020204030204" pitchFamily="34" charset="0"/>
              </a:rPr>
              <a:t>i.e</a:t>
            </a: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 temp and humidity control hence in all season we can achieve identical finish.</a:t>
            </a: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Nitrogen as fire fighting unity</a:t>
            </a: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Oxygen can be given to painter as fresh air supply</a:t>
            </a:r>
          </a:p>
          <a:p>
            <a:endParaRPr lang="en-US" sz="2400" b="1" dirty="0">
              <a:solidFill>
                <a:srgbClr val="002060"/>
              </a:solidFill>
            </a:endParaRPr>
          </a:p>
        </p:txBody>
      </p:sp>
    </p:spTree>
    <p:extLst>
      <p:ext uri="{BB962C8B-B14F-4D97-AF65-F5344CB8AC3E}">
        <p14:creationId xmlns:p14="http://schemas.microsoft.com/office/powerpoint/2010/main" val="4714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1C00-7601-41E4-9378-5D0A5BE28A1E}"/>
              </a:ext>
            </a:extLst>
          </p:cNvPr>
          <p:cNvSpPr>
            <a:spLocks noGrp="1"/>
          </p:cNvSpPr>
          <p:nvPr>
            <p:ph type="title"/>
          </p:nvPr>
        </p:nvSpPr>
        <p:spPr/>
        <p:txBody>
          <a:bodyPr/>
          <a:lstStyle/>
          <a:p>
            <a:r>
              <a:rPr lang="en-US" b="1" dirty="0">
                <a:solidFill>
                  <a:schemeClr val="bg1"/>
                </a:solidFill>
              </a:rPr>
              <a:t>Advantages of Compressed Nitrogen  Gas</a:t>
            </a:r>
          </a:p>
        </p:txBody>
      </p:sp>
      <p:pic>
        <p:nvPicPr>
          <p:cNvPr id="5" name="Content Placeholder 4">
            <a:extLst>
              <a:ext uri="{FF2B5EF4-FFF2-40B4-BE49-F238E27FC236}">
                <a16:creationId xmlns:a16="http://schemas.microsoft.com/office/drawing/2014/main" id="{124C4D6B-0D69-4E5B-BD7C-D7AAD2B8FF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2501" y="2035348"/>
            <a:ext cx="3768642" cy="4195762"/>
          </a:xfrm>
        </p:spPr>
      </p:pic>
      <p:sp>
        <p:nvSpPr>
          <p:cNvPr id="7" name="TextBox 6">
            <a:extLst>
              <a:ext uri="{FF2B5EF4-FFF2-40B4-BE49-F238E27FC236}">
                <a16:creationId xmlns:a16="http://schemas.microsoft.com/office/drawing/2014/main" id="{98112CDE-F487-4DE5-9E3A-DA197D7CDFAA}"/>
              </a:ext>
            </a:extLst>
          </p:cNvPr>
          <p:cNvSpPr txBox="1"/>
          <p:nvPr/>
        </p:nvSpPr>
        <p:spPr>
          <a:xfrm>
            <a:off x="870857" y="2556955"/>
            <a:ext cx="5442857" cy="923330"/>
          </a:xfrm>
          <a:prstGeom prst="rect">
            <a:avLst/>
          </a:prstGeom>
          <a:noFill/>
        </p:spPr>
        <p:txBody>
          <a:bodyPr wrap="square" rtlCol="0">
            <a:spAutoFit/>
          </a:bodyPr>
          <a:lstStyle/>
          <a:p>
            <a:r>
              <a:rPr lang="en-US" b="1" dirty="0">
                <a:solidFill>
                  <a:schemeClr val="bg1"/>
                </a:solidFill>
              </a:rPr>
              <a:t>Getting control over humidity of compressed nitrogen . Consistent humidity of 10% over all weather conditions.</a:t>
            </a:r>
          </a:p>
        </p:txBody>
      </p:sp>
    </p:spTree>
    <p:extLst>
      <p:ext uri="{BB962C8B-B14F-4D97-AF65-F5344CB8AC3E}">
        <p14:creationId xmlns:p14="http://schemas.microsoft.com/office/powerpoint/2010/main" val="1130680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E641-B05C-4F50-803C-EDF1D7A64193}"/>
              </a:ext>
            </a:extLst>
          </p:cNvPr>
          <p:cNvSpPr>
            <a:spLocks noGrp="1"/>
          </p:cNvSpPr>
          <p:nvPr>
            <p:ph type="title"/>
          </p:nvPr>
        </p:nvSpPr>
        <p:spPr>
          <a:xfrm>
            <a:off x="284164" y="113193"/>
            <a:ext cx="9404723" cy="1400530"/>
          </a:xfrm>
        </p:spPr>
        <p:txBody>
          <a:bodyPr/>
          <a:lstStyle/>
          <a:p>
            <a:r>
              <a:rPr lang="en-US" sz="6000" b="1" dirty="0">
                <a:solidFill>
                  <a:schemeClr val="bg1"/>
                </a:solidFill>
                <a:latin typeface="Calibri" panose="020F0502020204030204" pitchFamily="34" charset="0"/>
                <a:ea typeface="Calibri" panose="020F0502020204030204" pitchFamily="34" charset="0"/>
                <a:cs typeface="Calibri" panose="020F0502020204030204" pitchFamily="34" charset="0"/>
              </a:rPr>
              <a:t>Case Study 1-</a:t>
            </a:r>
          </a:p>
        </p:txBody>
      </p:sp>
      <p:sp>
        <p:nvSpPr>
          <p:cNvPr id="10" name="TextBox 9">
            <a:extLst>
              <a:ext uri="{FF2B5EF4-FFF2-40B4-BE49-F238E27FC236}">
                <a16:creationId xmlns:a16="http://schemas.microsoft.com/office/drawing/2014/main" id="{3BAFA722-12DE-4DD0-9CDA-020D5C7E98B2}"/>
              </a:ext>
            </a:extLst>
          </p:cNvPr>
          <p:cNvSpPr txBox="1"/>
          <p:nvPr/>
        </p:nvSpPr>
        <p:spPr>
          <a:xfrm>
            <a:off x="284164" y="2056648"/>
            <a:ext cx="9974261" cy="4154984"/>
          </a:xfrm>
          <a:prstGeom prst="rect">
            <a:avLst/>
          </a:prstGeom>
          <a:noFill/>
        </p:spPr>
        <p:txBody>
          <a:bodyPr wrap="square" rtlCol="0">
            <a:spAutoFit/>
          </a:bodyPr>
          <a:lstStyle/>
          <a:p>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Earlier the spoiler paint consumption was 0.291ltr/part at the start of the project. which is not meeting the customer requirement . Customer required minimum 15% reduction in paint consumption. </a:t>
            </a:r>
          </a:p>
        </p:txBody>
      </p:sp>
    </p:spTree>
    <p:extLst>
      <p:ext uri="{BB962C8B-B14F-4D97-AF65-F5344CB8AC3E}">
        <p14:creationId xmlns:p14="http://schemas.microsoft.com/office/powerpoint/2010/main" val="1505592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CF14-EB9C-4026-A24D-2B4BC7B1E86B}"/>
              </a:ext>
            </a:extLst>
          </p:cNvPr>
          <p:cNvSpPr>
            <a:spLocks noGrp="1"/>
          </p:cNvSpPr>
          <p:nvPr>
            <p:ph type="title"/>
          </p:nvPr>
        </p:nvSpPr>
        <p:spPr>
          <a:xfrm>
            <a:off x="228601" y="395568"/>
            <a:ext cx="11510962" cy="1400530"/>
          </a:xfrm>
        </p:spPr>
        <p:txBody>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Spoiler Month wise Paint Consumption rejection</a:t>
            </a:r>
          </a:p>
        </p:txBody>
      </p:sp>
      <p:graphicFrame>
        <p:nvGraphicFramePr>
          <p:cNvPr id="5" name="Chart 4">
            <a:extLst>
              <a:ext uri="{FF2B5EF4-FFF2-40B4-BE49-F238E27FC236}">
                <a16:creationId xmlns:a16="http://schemas.microsoft.com/office/drawing/2014/main" id="{8FBD2BF1-FAD5-4835-9A5D-A24206A1069B}"/>
              </a:ext>
            </a:extLst>
          </p:cNvPr>
          <p:cNvGraphicFramePr>
            <a:graphicFrameLocks/>
          </p:cNvGraphicFramePr>
          <p:nvPr>
            <p:extLst>
              <p:ext uri="{D42A27DB-BD31-4B8C-83A1-F6EECF244321}">
                <p14:modId xmlns:p14="http://schemas.microsoft.com/office/powerpoint/2010/main" val="3053761909"/>
              </p:ext>
            </p:extLst>
          </p:nvPr>
        </p:nvGraphicFramePr>
        <p:xfrm>
          <a:off x="812006" y="2087109"/>
          <a:ext cx="10567988" cy="454040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63A80FD-43DC-4C5E-B45B-561E580389F4}"/>
              </a:ext>
            </a:extLst>
          </p:cNvPr>
          <p:cNvSpPr txBox="1"/>
          <p:nvPr/>
        </p:nvSpPr>
        <p:spPr>
          <a:xfrm>
            <a:off x="228601" y="1257300"/>
            <a:ext cx="11358562" cy="646331"/>
          </a:xfrm>
          <a:prstGeom prst="rect">
            <a:avLst/>
          </a:prstGeom>
          <a:noFill/>
        </p:spPr>
        <p:txBody>
          <a:bodyPr wrap="square" rtlCol="0">
            <a:spAutoFit/>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when added nitrogen at one coat then it gets reduced up to 0.197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ltr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/part and after addition of heating with ultrasonic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caviator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it gets reduced to 0.132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ltr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/part.</a:t>
            </a:r>
            <a:endParaRPr lang="en-US" dirty="0"/>
          </a:p>
        </p:txBody>
      </p:sp>
    </p:spTree>
    <p:extLst>
      <p:ext uri="{BB962C8B-B14F-4D97-AF65-F5344CB8AC3E}">
        <p14:creationId xmlns:p14="http://schemas.microsoft.com/office/powerpoint/2010/main" val="1660859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E641-B05C-4F50-803C-EDF1D7A64193}"/>
              </a:ext>
            </a:extLst>
          </p:cNvPr>
          <p:cNvSpPr>
            <a:spLocks noGrp="1"/>
          </p:cNvSpPr>
          <p:nvPr>
            <p:ph type="title"/>
          </p:nvPr>
        </p:nvSpPr>
        <p:spPr>
          <a:xfrm>
            <a:off x="284164" y="113193"/>
            <a:ext cx="9404723" cy="1400530"/>
          </a:xfrm>
        </p:spPr>
        <p:txBody>
          <a:bodyPr/>
          <a:lstStyle/>
          <a:p>
            <a:r>
              <a:rPr lang="en-US" sz="6000" b="1" dirty="0">
                <a:solidFill>
                  <a:schemeClr val="bg1"/>
                </a:solidFill>
                <a:latin typeface="Calibri" panose="020F0502020204030204" pitchFamily="34" charset="0"/>
                <a:ea typeface="Calibri" panose="020F0502020204030204" pitchFamily="34" charset="0"/>
                <a:cs typeface="Calibri" panose="020F0502020204030204" pitchFamily="34" charset="0"/>
              </a:rPr>
              <a:t>Case Study 2-</a:t>
            </a:r>
          </a:p>
        </p:txBody>
      </p:sp>
      <p:sp>
        <p:nvSpPr>
          <p:cNvPr id="10" name="TextBox 9">
            <a:extLst>
              <a:ext uri="{FF2B5EF4-FFF2-40B4-BE49-F238E27FC236}">
                <a16:creationId xmlns:a16="http://schemas.microsoft.com/office/drawing/2014/main" id="{3BAFA722-12DE-4DD0-9CDA-020D5C7E98B2}"/>
              </a:ext>
            </a:extLst>
          </p:cNvPr>
          <p:cNvSpPr txBox="1"/>
          <p:nvPr/>
        </p:nvSpPr>
        <p:spPr>
          <a:xfrm>
            <a:off x="284164" y="2056648"/>
            <a:ext cx="9974261" cy="4154984"/>
          </a:xfrm>
          <a:prstGeom prst="rect">
            <a:avLst/>
          </a:prstGeom>
          <a:noFill/>
        </p:spPr>
        <p:txBody>
          <a:bodyPr wrap="square" rtlCol="0">
            <a:spAutoFit/>
          </a:bodyPr>
          <a:lstStyle/>
          <a:p>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Earlier the skid paint consumption was 0.49ltr/part at the start of the project. which is not meeting the customer requirement . Customer required minimum 20% reduction in paint consumption. </a:t>
            </a:r>
          </a:p>
        </p:txBody>
      </p:sp>
    </p:spTree>
    <p:extLst>
      <p:ext uri="{BB962C8B-B14F-4D97-AF65-F5344CB8AC3E}">
        <p14:creationId xmlns:p14="http://schemas.microsoft.com/office/powerpoint/2010/main" val="2435694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FD9FF92-628A-483B-BFFA-074C23B019AC}"/>
              </a:ext>
            </a:extLst>
          </p:cNvPr>
          <p:cNvSpPr txBox="1"/>
          <p:nvPr/>
        </p:nvSpPr>
        <p:spPr>
          <a:xfrm>
            <a:off x="4128192" y="143875"/>
            <a:ext cx="6277897"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lgerian" pitchFamily="82" charset="0"/>
                <a:ea typeface="+mn-ea"/>
                <a:cs typeface="+mn-cs"/>
              </a:rPr>
              <a:t>SKID paint consumption – white</a:t>
            </a:r>
          </a:p>
        </p:txBody>
      </p:sp>
      <p:graphicFrame>
        <p:nvGraphicFramePr>
          <p:cNvPr id="18" name="Chart 17"/>
          <p:cNvGraphicFramePr>
            <a:graphicFrameLocks/>
          </p:cNvGraphicFramePr>
          <p:nvPr>
            <p:extLst>
              <p:ext uri="{D42A27DB-BD31-4B8C-83A1-F6EECF244321}">
                <p14:modId xmlns:p14="http://schemas.microsoft.com/office/powerpoint/2010/main" val="2284570851"/>
              </p:ext>
            </p:extLst>
          </p:nvPr>
        </p:nvGraphicFramePr>
        <p:xfrm>
          <a:off x="333375" y="1728789"/>
          <a:ext cx="11425238" cy="471487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FA4E4127-7665-4BAA-A8CD-EED6E84D8C0D}"/>
              </a:ext>
            </a:extLst>
          </p:cNvPr>
          <p:cNvSpPr txBox="1"/>
          <p:nvPr/>
        </p:nvSpPr>
        <p:spPr>
          <a:xfrm>
            <a:off x="171451" y="1082458"/>
            <a:ext cx="11358562" cy="646331"/>
          </a:xfrm>
          <a:prstGeom prst="rect">
            <a:avLst/>
          </a:prstGeom>
          <a:noFill/>
        </p:spPr>
        <p:txBody>
          <a:bodyPr wrap="square" rtlCol="0">
            <a:spAutoFit/>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when added nitrogen at one coat then it gets reduced up to 0.35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ltr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/part and after addition of heating with ultrasonic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caviator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it gets reduced to 0.30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ltr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/part.</a:t>
            </a:r>
            <a:endParaRPr lang="en-US" dirty="0"/>
          </a:p>
        </p:txBody>
      </p:sp>
    </p:spTree>
    <p:extLst>
      <p:ext uri="{BB962C8B-B14F-4D97-AF65-F5344CB8AC3E}">
        <p14:creationId xmlns:p14="http://schemas.microsoft.com/office/powerpoint/2010/main" val="29452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F502-876D-4711-BFEC-C2F0EB5F73A6}"/>
              </a:ext>
            </a:extLst>
          </p:cNvPr>
          <p:cNvSpPr>
            <a:spLocks noGrp="1"/>
          </p:cNvSpPr>
          <p:nvPr>
            <p:ph type="title"/>
          </p:nvPr>
        </p:nvSpPr>
        <p:spPr>
          <a:xfrm>
            <a:off x="646111" y="395568"/>
            <a:ext cx="9404723" cy="947457"/>
          </a:xfrm>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F6EC89C1-DD64-4CAB-A0D8-13913913EA81}"/>
              </a:ext>
            </a:extLst>
          </p:cNvPr>
          <p:cNvSpPr>
            <a:spLocks noGrp="1"/>
          </p:cNvSpPr>
          <p:nvPr>
            <p:ph idx="1"/>
          </p:nvPr>
        </p:nvSpPr>
        <p:spPr>
          <a:xfrm>
            <a:off x="583407" y="1853248"/>
            <a:ext cx="7046118" cy="4672013"/>
          </a:xfrm>
        </p:spPr>
        <p:txBody>
          <a:bodyPr>
            <a:noAutofit/>
          </a:bodyPr>
          <a:lstStyle/>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The process of paint preparation with ultrasonic cavitation  with assistance of ionized heated nitrogen to build a uniform coating thickness in one single coat by which we can reduce thinner consumption drastically and save our environment.</a:t>
            </a:r>
          </a:p>
          <a:p>
            <a:pPr>
              <a:buClr>
                <a:srgbClr val="00B050"/>
              </a:buClr>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Ultrasonic cavitation increases  temperature of paint and ionized heated nitrogen  confirms the reduction in viscosity of paint which when fall on surface to be coated forms a smooth uniform layer having improved paint film properties.</a:t>
            </a:r>
          </a:p>
        </p:txBody>
      </p:sp>
      <p:pic>
        <p:nvPicPr>
          <p:cNvPr id="4" name="Picture 3">
            <a:extLst>
              <a:ext uri="{FF2B5EF4-FFF2-40B4-BE49-F238E27FC236}">
                <a16:creationId xmlns:a16="http://schemas.microsoft.com/office/drawing/2014/main" id="{3ECCE1C1-DAC6-46A6-B5B1-E9CF7BDD8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8187" y="2127250"/>
            <a:ext cx="3062287" cy="3786187"/>
          </a:xfrm>
          <a:prstGeom prst="rect">
            <a:avLst/>
          </a:prstGeom>
        </p:spPr>
      </p:pic>
    </p:spTree>
    <p:extLst>
      <p:ext uri="{BB962C8B-B14F-4D97-AF65-F5344CB8AC3E}">
        <p14:creationId xmlns:p14="http://schemas.microsoft.com/office/powerpoint/2010/main" val="563329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A08E-5316-4D93-912D-FF987E057490}"/>
              </a:ext>
            </a:extLst>
          </p:cNvPr>
          <p:cNvSpPr>
            <a:spLocks noGrp="1"/>
          </p:cNvSpPr>
          <p:nvPr>
            <p:ph type="title"/>
          </p:nvPr>
        </p:nvSpPr>
        <p:spPr>
          <a:xfrm>
            <a:off x="1143001" y="2418743"/>
            <a:ext cx="9905998" cy="1478570"/>
          </a:xfrm>
        </p:spPr>
        <p:txBody>
          <a:bodyPr/>
          <a:lstStyle/>
          <a:p>
            <a:r>
              <a:rPr lang="en-US" b="1" dirty="0">
                <a:solidFill>
                  <a:schemeClr val="bg1"/>
                </a:solidFill>
              </a:rPr>
              <a:t>Questions and Discussion</a:t>
            </a:r>
            <a:endParaRPr lang="en-US" dirty="0">
              <a:solidFill>
                <a:schemeClr val="bg1"/>
              </a:solidFill>
            </a:endParaRPr>
          </a:p>
        </p:txBody>
      </p:sp>
    </p:spTree>
    <p:extLst>
      <p:ext uri="{BB962C8B-B14F-4D97-AF65-F5344CB8AC3E}">
        <p14:creationId xmlns:p14="http://schemas.microsoft.com/office/powerpoint/2010/main" val="618262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206B6-8789-41CE-B78A-76940308715F}"/>
              </a:ext>
            </a:extLst>
          </p:cNvPr>
          <p:cNvSpPr>
            <a:spLocks noGrp="1"/>
          </p:cNvSpPr>
          <p:nvPr>
            <p:ph idx="1"/>
          </p:nvPr>
        </p:nvSpPr>
        <p:spPr>
          <a:xfrm>
            <a:off x="1248455" y="674061"/>
            <a:ext cx="8946541" cy="4195481"/>
          </a:xfrm>
        </p:spPr>
        <p:txBody>
          <a:bodyPr>
            <a:normAutofit/>
          </a:bodyPr>
          <a:lstStyle/>
          <a:p>
            <a:pPr marL="0" indent="0" algn="ctr">
              <a:buNone/>
            </a:pPr>
            <a:r>
              <a:rPr lang="en-US" sz="6600" dirty="0">
                <a:solidFill>
                  <a:schemeClr val="bg1"/>
                </a:solidFill>
              </a:rPr>
              <a:t>Thank You</a:t>
            </a:r>
          </a:p>
        </p:txBody>
      </p:sp>
    </p:spTree>
    <p:extLst>
      <p:ext uri="{BB962C8B-B14F-4D97-AF65-F5344CB8AC3E}">
        <p14:creationId xmlns:p14="http://schemas.microsoft.com/office/powerpoint/2010/main" val="419598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6C16-9EC4-408F-A717-18B16D586D2C}"/>
              </a:ext>
            </a:extLst>
          </p:cNvPr>
          <p:cNvSpPr>
            <a:spLocks noGrp="1"/>
          </p:cNvSpPr>
          <p:nvPr>
            <p:ph type="title"/>
          </p:nvPr>
        </p:nvSpPr>
        <p:spPr/>
        <p:txBody>
          <a:bodyPr/>
          <a:lstStyle/>
          <a:p>
            <a:r>
              <a:rPr lang="en-US" b="1" dirty="0">
                <a:solidFill>
                  <a:schemeClr val="bg1"/>
                </a:solidFill>
              </a:rPr>
              <a:t>How It Works</a:t>
            </a:r>
          </a:p>
        </p:txBody>
      </p:sp>
      <p:sp>
        <p:nvSpPr>
          <p:cNvPr id="4" name="Oval 3">
            <a:extLst>
              <a:ext uri="{FF2B5EF4-FFF2-40B4-BE49-F238E27FC236}">
                <a16:creationId xmlns:a16="http://schemas.microsoft.com/office/drawing/2014/main" id="{00000000-0008-0000-0000-000003000000}"/>
              </a:ext>
            </a:extLst>
          </p:cNvPr>
          <p:cNvSpPr/>
          <p:nvPr/>
        </p:nvSpPr>
        <p:spPr>
          <a:xfrm>
            <a:off x="904876" y="2124217"/>
            <a:ext cx="1662112" cy="6669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b="1">
                <a:solidFill>
                  <a:schemeClr val="bg1"/>
                </a:solidFill>
              </a:rPr>
              <a:t>COMPRESSED AIR</a:t>
            </a:r>
          </a:p>
        </p:txBody>
      </p:sp>
      <p:sp>
        <p:nvSpPr>
          <p:cNvPr id="5" name="Oval 4">
            <a:extLst>
              <a:ext uri="{FF2B5EF4-FFF2-40B4-BE49-F238E27FC236}">
                <a16:creationId xmlns:a16="http://schemas.microsoft.com/office/drawing/2014/main" id="{00000000-0008-0000-0000-00000C000000}"/>
              </a:ext>
            </a:extLst>
          </p:cNvPr>
          <p:cNvSpPr/>
          <p:nvPr/>
        </p:nvSpPr>
        <p:spPr>
          <a:xfrm>
            <a:off x="3088478" y="2252407"/>
            <a:ext cx="1123950" cy="6669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b="1" dirty="0">
                <a:solidFill>
                  <a:schemeClr val="bg1"/>
                </a:solidFill>
              </a:rPr>
              <a:t>AIR DRYER</a:t>
            </a:r>
          </a:p>
        </p:txBody>
      </p:sp>
      <p:sp>
        <p:nvSpPr>
          <p:cNvPr id="6" name="Oval 5">
            <a:extLst>
              <a:ext uri="{FF2B5EF4-FFF2-40B4-BE49-F238E27FC236}">
                <a16:creationId xmlns:a16="http://schemas.microsoft.com/office/drawing/2014/main" id="{00000000-0008-0000-0000-00000D000000}"/>
              </a:ext>
            </a:extLst>
          </p:cNvPr>
          <p:cNvSpPr/>
          <p:nvPr/>
        </p:nvSpPr>
        <p:spPr>
          <a:xfrm>
            <a:off x="4582899" y="2182153"/>
            <a:ext cx="1531146" cy="705025"/>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b="1">
                <a:solidFill>
                  <a:schemeClr val="bg1"/>
                </a:solidFill>
              </a:rPr>
              <a:t>NITROGEN</a:t>
            </a:r>
            <a:r>
              <a:rPr lang="en-US" sz="1100" b="1" baseline="0">
                <a:solidFill>
                  <a:schemeClr val="bg1"/>
                </a:solidFill>
              </a:rPr>
              <a:t> GENERATOR</a:t>
            </a:r>
            <a:endParaRPr lang="en-US" sz="1100" b="1">
              <a:solidFill>
                <a:schemeClr val="bg1"/>
              </a:solidFill>
            </a:endParaRPr>
          </a:p>
        </p:txBody>
      </p:sp>
      <p:sp>
        <p:nvSpPr>
          <p:cNvPr id="7" name="Oval 6">
            <a:extLst>
              <a:ext uri="{FF2B5EF4-FFF2-40B4-BE49-F238E27FC236}">
                <a16:creationId xmlns:a16="http://schemas.microsoft.com/office/drawing/2014/main" id="{00000000-0008-0000-0000-00000E000000}"/>
              </a:ext>
            </a:extLst>
          </p:cNvPr>
          <p:cNvSpPr/>
          <p:nvPr/>
        </p:nvSpPr>
        <p:spPr>
          <a:xfrm>
            <a:off x="6557960" y="2186666"/>
            <a:ext cx="1557338" cy="6669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b="1">
                <a:solidFill>
                  <a:schemeClr val="bg1"/>
                </a:solidFill>
              </a:rPr>
              <a:t>RESERVOIRE</a:t>
            </a:r>
          </a:p>
        </p:txBody>
      </p:sp>
      <p:sp>
        <p:nvSpPr>
          <p:cNvPr id="8" name="Oval 7">
            <a:extLst>
              <a:ext uri="{FF2B5EF4-FFF2-40B4-BE49-F238E27FC236}">
                <a16:creationId xmlns:a16="http://schemas.microsoft.com/office/drawing/2014/main" id="{00000000-0008-0000-0000-00000F000000}"/>
              </a:ext>
            </a:extLst>
          </p:cNvPr>
          <p:cNvSpPr/>
          <p:nvPr/>
        </p:nvSpPr>
        <p:spPr>
          <a:xfrm>
            <a:off x="8559213" y="2199903"/>
            <a:ext cx="1552575" cy="705025"/>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b="1">
                <a:solidFill>
                  <a:schemeClr val="bg1"/>
                </a:solidFill>
              </a:rPr>
              <a:t>IN</a:t>
            </a:r>
            <a:r>
              <a:rPr lang="en-US" sz="1100" b="1" baseline="0">
                <a:solidFill>
                  <a:schemeClr val="bg1"/>
                </a:solidFill>
              </a:rPr>
              <a:t> LINE AIR HEATING UNIT</a:t>
            </a:r>
            <a:endParaRPr lang="en-US" sz="1100" b="1">
              <a:solidFill>
                <a:schemeClr val="bg1"/>
              </a:solidFill>
            </a:endParaRPr>
          </a:p>
        </p:txBody>
      </p:sp>
      <p:sp>
        <p:nvSpPr>
          <p:cNvPr id="9" name="Oval 8">
            <a:extLst>
              <a:ext uri="{FF2B5EF4-FFF2-40B4-BE49-F238E27FC236}">
                <a16:creationId xmlns:a16="http://schemas.microsoft.com/office/drawing/2014/main" id="{00000000-0008-0000-0000-000010000000}"/>
              </a:ext>
            </a:extLst>
          </p:cNvPr>
          <p:cNvSpPr/>
          <p:nvPr/>
        </p:nvSpPr>
        <p:spPr>
          <a:xfrm>
            <a:off x="10460830" y="2252407"/>
            <a:ext cx="1400175" cy="6669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b="1">
                <a:solidFill>
                  <a:schemeClr val="bg1"/>
                </a:solidFill>
              </a:rPr>
              <a:t>IONISER</a:t>
            </a:r>
            <a:r>
              <a:rPr lang="en-US" sz="1100" b="1" baseline="0">
                <a:solidFill>
                  <a:schemeClr val="bg1"/>
                </a:solidFill>
              </a:rPr>
              <a:t> UNIT</a:t>
            </a:r>
            <a:endParaRPr lang="en-US" sz="1100" b="1">
              <a:solidFill>
                <a:schemeClr val="bg1"/>
              </a:solidFill>
            </a:endParaRPr>
          </a:p>
        </p:txBody>
      </p:sp>
      <p:cxnSp>
        <p:nvCxnSpPr>
          <p:cNvPr id="10" name="Straight Arrow Connector 9">
            <a:extLst>
              <a:ext uri="{FF2B5EF4-FFF2-40B4-BE49-F238E27FC236}">
                <a16:creationId xmlns:a16="http://schemas.microsoft.com/office/drawing/2014/main" id="{00000000-0008-0000-0000-000012000000}"/>
              </a:ext>
            </a:extLst>
          </p:cNvPr>
          <p:cNvCxnSpPr>
            <a:cxnSpLocks/>
            <a:stCxn id="4" idx="6"/>
            <a:endCxn id="5" idx="2"/>
          </p:cNvCxnSpPr>
          <p:nvPr/>
        </p:nvCxnSpPr>
        <p:spPr>
          <a:xfrm>
            <a:off x="2566988" y="2457709"/>
            <a:ext cx="521490" cy="12819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0000000-0008-0000-0000-000013000000}"/>
              </a:ext>
            </a:extLst>
          </p:cNvPr>
          <p:cNvCxnSpPr>
            <a:cxnSpLocks/>
            <a:stCxn id="5" idx="6"/>
            <a:endCxn id="6" idx="2"/>
          </p:cNvCxnSpPr>
          <p:nvPr/>
        </p:nvCxnSpPr>
        <p:spPr>
          <a:xfrm flipV="1">
            <a:off x="4212428" y="2534666"/>
            <a:ext cx="370471" cy="5123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0000000-0008-0000-0000-000016000000}"/>
              </a:ext>
            </a:extLst>
          </p:cNvPr>
          <p:cNvCxnSpPr>
            <a:cxnSpLocks/>
            <a:stCxn id="6" idx="6"/>
            <a:endCxn id="7" idx="2"/>
          </p:cNvCxnSpPr>
          <p:nvPr/>
        </p:nvCxnSpPr>
        <p:spPr>
          <a:xfrm flipV="1">
            <a:off x="6114045" y="2520158"/>
            <a:ext cx="443915" cy="1450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0000000-0008-0000-0000-000019000000}"/>
              </a:ext>
            </a:extLst>
          </p:cNvPr>
          <p:cNvCxnSpPr>
            <a:cxnSpLocks/>
            <a:stCxn id="7" idx="6"/>
            <a:endCxn id="8" idx="2"/>
          </p:cNvCxnSpPr>
          <p:nvPr/>
        </p:nvCxnSpPr>
        <p:spPr>
          <a:xfrm>
            <a:off x="8115298" y="2520158"/>
            <a:ext cx="443915" cy="3225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000000-0008-0000-0000-00001C000000}"/>
              </a:ext>
            </a:extLst>
          </p:cNvPr>
          <p:cNvCxnSpPr>
            <a:cxnSpLocks/>
            <a:stCxn id="8" idx="6"/>
            <a:endCxn id="9" idx="2"/>
          </p:cNvCxnSpPr>
          <p:nvPr/>
        </p:nvCxnSpPr>
        <p:spPr>
          <a:xfrm>
            <a:off x="10111788" y="2552416"/>
            <a:ext cx="349042" cy="334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00000000-0008-0000-0000-00001F000000}"/>
              </a:ext>
            </a:extLst>
          </p:cNvPr>
          <p:cNvSpPr/>
          <p:nvPr/>
        </p:nvSpPr>
        <p:spPr>
          <a:xfrm>
            <a:off x="1447800" y="3876675"/>
            <a:ext cx="1400175" cy="6669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b="1">
                <a:solidFill>
                  <a:schemeClr val="bg1"/>
                </a:solidFill>
              </a:rPr>
              <a:t>ULTRASONIC</a:t>
            </a:r>
            <a:r>
              <a:rPr lang="en-US" sz="1100" b="1" baseline="0">
                <a:solidFill>
                  <a:schemeClr val="bg1"/>
                </a:solidFill>
              </a:rPr>
              <a:t> CAVIATOR</a:t>
            </a:r>
            <a:endParaRPr lang="en-US" sz="1100" b="1">
              <a:solidFill>
                <a:schemeClr val="bg1"/>
              </a:solidFill>
            </a:endParaRPr>
          </a:p>
        </p:txBody>
      </p:sp>
      <p:sp>
        <p:nvSpPr>
          <p:cNvPr id="16" name="Oval 15">
            <a:extLst>
              <a:ext uri="{FF2B5EF4-FFF2-40B4-BE49-F238E27FC236}">
                <a16:creationId xmlns:a16="http://schemas.microsoft.com/office/drawing/2014/main" id="{00000000-0008-0000-0000-000020000000}"/>
              </a:ext>
            </a:extLst>
          </p:cNvPr>
          <p:cNvSpPr/>
          <p:nvPr/>
        </p:nvSpPr>
        <p:spPr>
          <a:xfrm>
            <a:off x="3509962" y="3938609"/>
            <a:ext cx="1400175" cy="6669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b="1">
                <a:solidFill>
                  <a:schemeClr val="bg1"/>
                </a:solidFill>
              </a:rPr>
              <a:t>HEATED</a:t>
            </a:r>
            <a:r>
              <a:rPr lang="en-US" sz="1100" b="1" baseline="0">
                <a:solidFill>
                  <a:schemeClr val="bg1"/>
                </a:solidFill>
              </a:rPr>
              <a:t> PAINT</a:t>
            </a:r>
            <a:endParaRPr lang="en-US" sz="1100" b="1">
              <a:solidFill>
                <a:schemeClr val="bg1"/>
              </a:solidFill>
            </a:endParaRPr>
          </a:p>
        </p:txBody>
      </p:sp>
      <p:cxnSp>
        <p:nvCxnSpPr>
          <p:cNvPr id="17" name="Straight Arrow Connector 16">
            <a:extLst>
              <a:ext uri="{FF2B5EF4-FFF2-40B4-BE49-F238E27FC236}">
                <a16:creationId xmlns:a16="http://schemas.microsoft.com/office/drawing/2014/main" id="{00000000-0008-0000-0000-000021000000}"/>
              </a:ext>
            </a:extLst>
          </p:cNvPr>
          <p:cNvCxnSpPr>
            <a:stCxn id="15" idx="6"/>
            <a:endCxn id="16" idx="2"/>
          </p:cNvCxnSpPr>
          <p:nvPr/>
        </p:nvCxnSpPr>
        <p:spPr>
          <a:xfrm>
            <a:off x="2847975" y="4210167"/>
            <a:ext cx="661987" cy="619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0000000-0008-0000-0000-000024000000}"/>
              </a:ext>
            </a:extLst>
          </p:cNvPr>
          <p:cNvSpPr/>
          <p:nvPr/>
        </p:nvSpPr>
        <p:spPr>
          <a:xfrm>
            <a:off x="6572249" y="4029075"/>
            <a:ext cx="1990725" cy="6669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b="1">
                <a:solidFill>
                  <a:schemeClr val="bg1"/>
                </a:solidFill>
              </a:rPr>
              <a:t>PAINT</a:t>
            </a:r>
            <a:r>
              <a:rPr lang="en-US" sz="1100" b="1" baseline="0">
                <a:solidFill>
                  <a:schemeClr val="bg1"/>
                </a:solidFill>
              </a:rPr>
              <a:t> APPLICATION SPRAY GUN</a:t>
            </a:r>
            <a:endParaRPr lang="en-US" sz="1100" b="1">
              <a:solidFill>
                <a:schemeClr val="bg1"/>
              </a:solidFill>
            </a:endParaRPr>
          </a:p>
        </p:txBody>
      </p:sp>
      <p:cxnSp>
        <p:nvCxnSpPr>
          <p:cNvPr id="19" name="Curved Connector 58">
            <a:extLst>
              <a:ext uri="{FF2B5EF4-FFF2-40B4-BE49-F238E27FC236}">
                <a16:creationId xmlns:a16="http://schemas.microsoft.com/office/drawing/2014/main" id="{00000000-0008-0000-0000-00003B000000}"/>
              </a:ext>
            </a:extLst>
          </p:cNvPr>
          <p:cNvCxnSpPr>
            <a:stCxn id="9" idx="6"/>
            <a:endCxn id="18" idx="6"/>
          </p:cNvCxnSpPr>
          <p:nvPr/>
        </p:nvCxnSpPr>
        <p:spPr>
          <a:xfrm flipH="1">
            <a:off x="8562974" y="2585899"/>
            <a:ext cx="3298031" cy="1776668"/>
          </a:xfrm>
          <a:prstGeom prst="curvedConnector3">
            <a:avLst>
              <a:gd name="adj1" fmla="val -693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59">
            <a:extLst>
              <a:ext uri="{FF2B5EF4-FFF2-40B4-BE49-F238E27FC236}">
                <a16:creationId xmlns:a16="http://schemas.microsoft.com/office/drawing/2014/main" id="{00000000-0008-0000-0000-00003C000000}"/>
              </a:ext>
            </a:extLst>
          </p:cNvPr>
          <p:cNvCxnSpPr>
            <a:stCxn id="16" idx="6"/>
            <a:endCxn id="18" idx="2"/>
          </p:cNvCxnSpPr>
          <p:nvPr/>
        </p:nvCxnSpPr>
        <p:spPr>
          <a:xfrm>
            <a:off x="4910137" y="4272101"/>
            <a:ext cx="1662112" cy="90466"/>
          </a:xfrm>
          <a:prstGeom prst="curved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00000000-0008-0000-0000-000004040000}"/>
              </a:ext>
            </a:extLst>
          </p:cNvPr>
          <p:cNvPicPr>
            <a:picLocks noChangeAspect="1" noChangeArrowheads="1"/>
          </p:cNvPicPr>
          <p:nvPr/>
        </p:nvPicPr>
        <p:blipFill>
          <a:blip r:embed="rId2"/>
          <a:srcRect/>
          <a:stretch>
            <a:fillRect/>
          </a:stretch>
        </p:blipFill>
        <p:spPr bwMode="auto">
          <a:xfrm>
            <a:off x="4582899" y="5069378"/>
            <a:ext cx="1285875" cy="1777849"/>
          </a:xfrm>
          <a:prstGeom prst="rect">
            <a:avLst/>
          </a:prstGeom>
          <a:noFill/>
        </p:spPr>
      </p:pic>
      <p:cxnSp>
        <p:nvCxnSpPr>
          <p:cNvPr id="22" name="Curved Connector 71">
            <a:extLst>
              <a:ext uri="{FF2B5EF4-FFF2-40B4-BE49-F238E27FC236}">
                <a16:creationId xmlns:a16="http://schemas.microsoft.com/office/drawing/2014/main" id="{00000000-0008-0000-0000-000048000000}"/>
              </a:ext>
            </a:extLst>
          </p:cNvPr>
          <p:cNvCxnSpPr>
            <a:cxnSpLocks/>
            <a:stCxn id="18" idx="4"/>
          </p:cNvCxnSpPr>
          <p:nvPr/>
        </p:nvCxnSpPr>
        <p:spPr>
          <a:xfrm rot="5400000">
            <a:off x="6036585" y="4555448"/>
            <a:ext cx="1390416" cy="1671639"/>
          </a:xfrm>
          <a:prstGeom prst="curved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324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E641-B05C-4F50-803C-EDF1D7A64193}"/>
              </a:ext>
            </a:extLst>
          </p:cNvPr>
          <p:cNvSpPr>
            <a:spLocks noGrp="1"/>
          </p:cNvSpPr>
          <p:nvPr>
            <p:ph type="title"/>
          </p:nvPr>
        </p:nvSpPr>
        <p:spPr/>
        <p:txBody>
          <a:bodyPr/>
          <a:lstStyle/>
          <a:p>
            <a:r>
              <a:rPr lang="en-US" b="1" dirty="0">
                <a:solidFill>
                  <a:schemeClr val="bg1"/>
                </a:solidFill>
              </a:rPr>
              <a:t>Components</a:t>
            </a:r>
          </a:p>
        </p:txBody>
      </p:sp>
      <p:sp>
        <p:nvSpPr>
          <p:cNvPr id="3" name="Content Placeholder 2">
            <a:extLst>
              <a:ext uri="{FF2B5EF4-FFF2-40B4-BE49-F238E27FC236}">
                <a16:creationId xmlns:a16="http://schemas.microsoft.com/office/drawing/2014/main" id="{CDC41EE1-82CC-4A0B-8159-E032B0F68596}"/>
              </a:ext>
            </a:extLst>
          </p:cNvPr>
          <p:cNvSpPr>
            <a:spLocks noGrp="1"/>
          </p:cNvSpPr>
          <p:nvPr>
            <p:ph idx="1"/>
          </p:nvPr>
        </p:nvSpPr>
        <p:spPr>
          <a:xfrm>
            <a:off x="646111" y="1320800"/>
            <a:ext cx="10250486" cy="4994275"/>
          </a:xfrm>
        </p:spPr>
        <p:txBody>
          <a:bodyPr>
            <a:normAutofit/>
          </a:bodyPr>
          <a:lstStyle/>
          <a:p>
            <a:pPr>
              <a:buClr>
                <a:srgbClr val="00B050"/>
              </a:buClr>
            </a:pPr>
            <a:r>
              <a:rPr lang="en-US" sz="18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Nitrogen generator-  </a:t>
            </a:r>
          </a:p>
          <a:p>
            <a:pPr marL="0" indent="0">
              <a:buNone/>
            </a:pPr>
            <a:r>
              <a:rPr lang="en-US" sz="18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why nitrogen--- nitrogen is anhydrous and inert gas  having same particle size .</a:t>
            </a:r>
          </a:p>
          <a:p>
            <a:pPr>
              <a:buClr>
                <a:srgbClr val="00B050"/>
              </a:buClr>
            </a:pPr>
            <a:r>
              <a:rPr lang="en-US" sz="18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Heating unit –</a:t>
            </a:r>
          </a:p>
          <a:p>
            <a:pPr marL="0" indent="0">
              <a:buNone/>
            </a:pPr>
            <a:r>
              <a:rPr lang="en-US" sz="18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Nitrogen used as carrier for paint  spraying heating the carrier will result in paint viscosity reduction it will help to reduce the thinner intake resulting less backing time, increased DOI , less orange peel and less coats to hide surface as solids of paint will be deliver more in one stroke , VOC reduction will give green benefits.</a:t>
            </a:r>
          </a:p>
          <a:p>
            <a:pPr>
              <a:buClr>
                <a:srgbClr val="00B050"/>
              </a:buClr>
            </a:pPr>
            <a:r>
              <a:rPr lang="en-US" sz="18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Ionization unit-</a:t>
            </a:r>
          </a:p>
          <a:p>
            <a:pPr marL="0" indent="0">
              <a:buNone/>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               Ionized particle of nitrogen will allow paint particle to adhere the surface and control variation of temperature and humidity. </a:t>
            </a:r>
          </a:p>
          <a:p>
            <a:pPr>
              <a:buClr>
                <a:srgbClr val="00B050"/>
              </a:buClr>
            </a:pPr>
            <a:r>
              <a:rPr lang="en-US" sz="18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Ultrasonic </a:t>
            </a:r>
            <a:r>
              <a:rPr lang="en-US" sz="1800" b="1" dirty="0" err="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caviator</a:t>
            </a:r>
            <a:r>
              <a:rPr lang="en-US" sz="18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8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70C0"/>
                </a:solidFill>
                <a:latin typeface="Calibri" panose="020F0502020204030204" pitchFamily="34" charset="0"/>
                <a:ea typeface="Calibri" panose="020F0502020204030204" pitchFamily="34" charset="0"/>
                <a:cs typeface="Calibri" panose="020F0502020204030204" pitchFamily="34" charset="0"/>
              </a:rPr>
              <a:t>Caviator</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 mixes paint uniformly heats the paint as there is a cascading effect of particles results in  viscosity reduction.</a:t>
            </a:r>
          </a:p>
          <a:p>
            <a:endPar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0107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6379-642F-4FAF-B5D2-962E406AB655}"/>
              </a:ext>
            </a:extLst>
          </p:cNvPr>
          <p:cNvSpPr>
            <a:spLocks noGrp="1"/>
          </p:cNvSpPr>
          <p:nvPr>
            <p:ph type="title"/>
          </p:nvPr>
        </p:nvSpPr>
        <p:spPr>
          <a:xfrm>
            <a:off x="516732" y="181255"/>
            <a:ext cx="9404723" cy="1400530"/>
          </a:xfrm>
        </p:spPr>
        <p:txBody>
          <a:bodyPr/>
          <a:lstStyle/>
          <a:p>
            <a:r>
              <a:rPr lang="en-US" b="1" dirty="0">
                <a:solidFill>
                  <a:schemeClr val="bg1"/>
                </a:solidFill>
              </a:rPr>
              <a:t>Spray painting with nitrogen</a:t>
            </a:r>
            <a:br>
              <a:rPr lang="en-US" b="1" dirty="0"/>
            </a:br>
            <a:endParaRPr lang="en-US" dirty="0"/>
          </a:p>
        </p:txBody>
      </p:sp>
      <p:sp>
        <p:nvSpPr>
          <p:cNvPr id="3" name="Content Placeholder 2">
            <a:extLst>
              <a:ext uri="{FF2B5EF4-FFF2-40B4-BE49-F238E27FC236}">
                <a16:creationId xmlns:a16="http://schemas.microsoft.com/office/drawing/2014/main" id="{4D0E4B19-99AA-40B7-B37A-8C2ED47CBF63}"/>
              </a:ext>
            </a:extLst>
          </p:cNvPr>
          <p:cNvSpPr>
            <a:spLocks noGrp="1"/>
          </p:cNvSpPr>
          <p:nvPr>
            <p:ph idx="1"/>
          </p:nvPr>
        </p:nvSpPr>
        <p:spPr>
          <a:xfrm>
            <a:off x="214313" y="1581785"/>
            <a:ext cx="11460955" cy="4240689"/>
          </a:xfrm>
        </p:spPr>
        <p:txBody>
          <a:bodyPr>
            <a:noAutofit/>
          </a:bodyPr>
          <a:lstStyle/>
          <a:p>
            <a:pPr>
              <a:buClr>
                <a:srgbClr val="00B050"/>
              </a:buClr>
            </a:pP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Spray painting with nitrogen is a technology that has gained popularity in recent years due to its numerous benefits over traditional compressed air. The primary advantage of using nitrogen-enriched air is its significantly reduced impurities compared to compressed air. This results in fewer harmful emissions in the work space, a higher gloss finish with fewer coats and less sagging and dripping, and a reduction in orange peel, which saves considerable time spent fixing this flaw later.</a:t>
            </a:r>
          </a:p>
          <a:p>
            <a:pPr>
              <a:buClr>
                <a:srgbClr val="00B050"/>
              </a:buClr>
            </a:pP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The process of spraying with nitrogen involves an in-line nitrogen source located between a shop's compressed air supply and its spray guns. The system pulls nitrogen out of the atmospheric air, which is then filtered and heated to produce a high-purity nitrogen stream. This stream is then ionized and heated before being used for spraying. The use of nitrogen-enriched air does not require any special spraying techniques, but painters should be aware that they will need to apply less finish than they previously needed.</a:t>
            </a:r>
          </a:p>
        </p:txBody>
      </p:sp>
    </p:spTree>
    <p:extLst>
      <p:ext uri="{BB962C8B-B14F-4D97-AF65-F5344CB8AC3E}">
        <p14:creationId xmlns:p14="http://schemas.microsoft.com/office/powerpoint/2010/main" val="254864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32B9-9723-40F8-8975-8391E4560D49}"/>
              </a:ext>
            </a:extLst>
          </p:cNvPr>
          <p:cNvSpPr>
            <a:spLocks noGrp="1"/>
          </p:cNvSpPr>
          <p:nvPr>
            <p:ph type="title"/>
          </p:nvPr>
        </p:nvSpPr>
        <p:spPr>
          <a:xfrm>
            <a:off x="828675" y="200026"/>
            <a:ext cx="9221178" cy="1400530"/>
          </a:xfrm>
        </p:spPr>
        <p:txBody>
          <a:bodyPr/>
          <a:lstStyle/>
          <a:p>
            <a:r>
              <a:rPr lang="en-US" b="1" dirty="0">
                <a:solidFill>
                  <a:schemeClr val="bg1"/>
                </a:solidFill>
              </a:rPr>
              <a:t>What are the benefits of using nitrogen for spray painting</a:t>
            </a:r>
          </a:p>
        </p:txBody>
      </p:sp>
      <p:sp>
        <p:nvSpPr>
          <p:cNvPr id="3" name="Content Placeholder 2">
            <a:extLst>
              <a:ext uri="{FF2B5EF4-FFF2-40B4-BE49-F238E27FC236}">
                <a16:creationId xmlns:a16="http://schemas.microsoft.com/office/drawing/2014/main" id="{B6DEEA11-DC11-4838-8D14-20E2790ED87E}"/>
              </a:ext>
            </a:extLst>
          </p:cNvPr>
          <p:cNvSpPr>
            <a:spLocks noGrp="1"/>
          </p:cNvSpPr>
          <p:nvPr>
            <p:ph idx="1"/>
          </p:nvPr>
        </p:nvSpPr>
        <p:spPr>
          <a:xfrm>
            <a:off x="428626" y="2052918"/>
            <a:ext cx="11572874" cy="4476470"/>
          </a:xfrm>
        </p:spPr>
        <p:txBody>
          <a:bodyPr>
            <a:normAutofit fontScale="92500" lnSpcReduction="20000"/>
          </a:bodyPr>
          <a:lstStyle/>
          <a:p>
            <a:pPr marL="0" indent="0">
              <a:buClr>
                <a:srgbClr val="00B050"/>
              </a:buClr>
              <a:buNone/>
            </a:pPr>
            <a:r>
              <a:rPr lang="en-US" sz="2600" dirty="0">
                <a:solidFill>
                  <a:srgbClr val="0070C0"/>
                </a:solidFill>
                <a:latin typeface="Calibri" panose="020F0502020204030204" pitchFamily="34" charset="0"/>
                <a:ea typeface="Calibri" panose="020F0502020204030204" pitchFamily="34" charset="0"/>
                <a:cs typeface="Calibri" panose="020F0502020204030204" pitchFamily="34" charset="0"/>
              </a:rPr>
              <a:t>The use of nitrogen for spray painting offers several benefits over traditional compressed air. These advantages include:</a:t>
            </a:r>
          </a:p>
          <a:p>
            <a:pPr>
              <a:buClr>
                <a:srgbClr val="00B050"/>
              </a:buClr>
            </a:pPr>
            <a:r>
              <a:rPr lang="en-US" sz="2600" b="1" dirty="0">
                <a:solidFill>
                  <a:schemeClr val="bg1"/>
                </a:solidFill>
                <a:latin typeface="Calibri" panose="020F0502020204030204" pitchFamily="34" charset="0"/>
                <a:ea typeface="Calibri" panose="020F0502020204030204" pitchFamily="34" charset="0"/>
                <a:cs typeface="Calibri" panose="020F0502020204030204" pitchFamily="34" charset="0"/>
              </a:rPr>
              <a:t>Improved Paint Quality: </a:t>
            </a:r>
            <a:r>
              <a:rPr lang="en-US" sz="2600" dirty="0">
                <a:solidFill>
                  <a:srgbClr val="0070C0"/>
                </a:solidFill>
                <a:latin typeface="Calibri" panose="020F0502020204030204" pitchFamily="34" charset="0"/>
                <a:ea typeface="Calibri" panose="020F0502020204030204" pitchFamily="34" charset="0"/>
                <a:cs typeface="Calibri" panose="020F0502020204030204" pitchFamily="34" charset="0"/>
              </a:rPr>
              <a:t>Nitrogen is an inert gas that does not contain moisture, which reduces flash times, decreases bake times, and ultimately improves cycle time. This results in a higher gloss finish with fewer coats and less sagging and dripping.</a:t>
            </a:r>
          </a:p>
          <a:p>
            <a:pPr>
              <a:buClr>
                <a:srgbClr val="00B050"/>
              </a:buClr>
            </a:pPr>
            <a:r>
              <a:rPr lang="en-US" sz="2600" b="1" dirty="0">
                <a:solidFill>
                  <a:schemeClr val="bg1"/>
                </a:solidFill>
                <a:latin typeface="Calibri" panose="020F0502020204030204" pitchFamily="34" charset="0"/>
                <a:ea typeface="Calibri" panose="020F0502020204030204" pitchFamily="34" charset="0"/>
                <a:cs typeface="Calibri" panose="020F0502020204030204" pitchFamily="34" charset="0"/>
              </a:rPr>
              <a:t>Reduced Solvent Levels: </a:t>
            </a:r>
            <a:r>
              <a:rPr lang="en-US" sz="2600" dirty="0">
                <a:solidFill>
                  <a:srgbClr val="0070C0"/>
                </a:solidFill>
                <a:latin typeface="Calibri" panose="020F0502020204030204" pitchFamily="34" charset="0"/>
                <a:ea typeface="Calibri" panose="020F0502020204030204" pitchFamily="34" charset="0"/>
                <a:cs typeface="Calibri" panose="020F0502020204030204" pitchFamily="34" charset="0"/>
              </a:rPr>
              <a:t>Nitrogen-enriched air significantly reduces solvent levels, which helps eliminate orange peel, saving considerable time spent fixing this flaw later.</a:t>
            </a:r>
          </a:p>
          <a:p>
            <a:pPr>
              <a:buClr>
                <a:srgbClr val="00B050"/>
              </a:buClr>
            </a:pPr>
            <a:r>
              <a:rPr lang="en-US" sz="2600" b="1" dirty="0">
                <a:solidFill>
                  <a:schemeClr val="bg1"/>
                </a:solidFill>
                <a:latin typeface="Calibri" panose="020F0502020204030204" pitchFamily="34" charset="0"/>
                <a:ea typeface="Calibri" panose="020F0502020204030204" pitchFamily="34" charset="0"/>
                <a:cs typeface="Calibri" panose="020F0502020204030204" pitchFamily="34" charset="0"/>
              </a:rPr>
              <a:t>Increased Efficiency: </a:t>
            </a:r>
            <a:r>
              <a:rPr lang="en-US" sz="2600" dirty="0">
                <a:solidFill>
                  <a:srgbClr val="0070C0"/>
                </a:solidFill>
                <a:latin typeface="Calibri" panose="020F0502020204030204" pitchFamily="34" charset="0"/>
                <a:ea typeface="Calibri" panose="020F0502020204030204" pitchFamily="34" charset="0"/>
                <a:cs typeface="Calibri" panose="020F0502020204030204" pitchFamily="34" charset="0"/>
              </a:rPr>
              <a:t>Nitrogen is cleaner, dryer, and atomizes more effectively than compressed air. This results in better transfer efficiency, reducing overspray by about 50 percent and filters in the spray booth lasting 40 percent longer.</a:t>
            </a:r>
          </a:p>
          <a:p>
            <a:pPr>
              <a:buClr>
                <a:srgbClr val="00B050"/>
              </a:buClr>
            </a:pPr>
            <a:r>
              <a:rPr lang="en-US" sz="2600" b="1" dirty="0">
                <a:solidFill>
                  <a:schemeClr val="bg1"/>
                </a:solidFill>
                <a:latin typeface="Calibri" panose="020F0502020204030204" pitchFamily="34" charset="0"/>
                <a:ea typeface="Calibri" panose="020F0502020204030204" pitchFamily="34" charset="0"/>
                <a:cs typeface="Calibri" panose="020F0502020204030204" pitchFamily="34" charset="0"/>
              </a:rPr>
              <a:t>Cost Savings: </a:t>
            </a:r>
            <a:r>
              <a:rPr lang="en-US" sz="2600" dirty="0">
                <a:solidFill>
                  <a:srgbClr val="0070C0"/>
                </a:solidFill>
                <a:latin typeface="Calibri" panose="020F0502020204030204" pitchFamily="34" charset="0"/>
                <a:ea typeface="Calibri" panose="020F0502020204030204" pitchFamily="34" charset="0"/>
                <a:cs typeface="Calibri" panose="020F0502020204030204" pitchFamily="34" charset="0"/>
              </a:rPr>
              <a:t>The use of nitrogen can lead to significant savings in paint consumption, with some shops reporting up to 30% reduction in paint usage.</a:t>
            </a:r>
          </a:p>
          <a:p>
            <a:endParaRPr lang="en-US" dirty="0"/>
          </a:p>
        </p:txBody>
      </p:sp>
    </p:spTree>
    <p:extLst>
      <p:ext uri="{BB962C8B-B14F-4D97-AF65-F5344CB8AC3E}">
        <p14:creationId xmlns:p14="http://schemas.microsoft.com/office/powerpoint/2010/main" val="249378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AF271-F164-4AE2-93C6-54121E8AEB06}"/>
              </a:ext>
            </a:extLst>
          </p:cNvPr>
          <p:cNvSpPr>
            <a:spLocks noGrp="1"/>
          </p:cNvSpPr>
          <p:nvPr>
            <p:ph idx="1"/>
          </p:nvPr>
        </p:nvSpPr>
        <p:spPr>
          <a:xfrm>
            <a:off x="342900" y="571500"/>
            <a:ext cx="10186988" cy="5676899"/>
          </a:xfrm>
        </p:spPr>
        <p:txBody>
          <a:bodyPr>
            <a:normAutofit fontScale="25000" lnSpcReduction="20000"/>
          </a:bodyPr>
          <a:lstStyle/>
          <a:p>
            <a:pPr>
              <a:lnSpc>
                <a:spcPct val="110000"/>
              </a:lnSpc>
              <a:buClr>
                <a:srgbClr val="00B050"/>
              </a:buClr>
            </a:pPr>
            <a:r>
              <a:rPr lang="en-US" sz="9600" dirty="0">
                <a:solidFill>
                  <a:schemeClr val="bg1"/>
                </a:solidFill>
                <a:latin typeface="Calibri" panose="020F0502020204030204" pitchFamily="34" charset="0"/>
                <a:ea typeface="Calibri" panose="020F0502020204030204" pitchFamily="34" charset="0"/>
                <a:cs typeface="Calibri" panose="020F0502020204030204" pitchFamily="34" charset="0"/>
              </a:rPr>
              <a:t>Environmental Benefits: </a:t>
            </a:r>
            <a:r>
              <a:rPr lang="en-US" sz="9600" dirty="0">
                <a:solidFill>
                  <a:srgbClr val="0070C0"/>
                </a:solidFill>
                <a:latin typeface="Calibri" panose="020F0502020204030204" pitchFamily="34" charset="0"/>
                <a:ea typeface="Calibri" panose="020F0502020204030204" pitchFamily="34" charset="0"/>
                <a:cs typeface="Calibri" panose="020F0502020204030204" pitchFamily="34" charset="0"/>
              </a:rPr>
              <a:t>Nitrogen is a more environmentally friendly option as it reduces VOC emissions by up to 50% and eliminates the need for solvents.</a:t>
            </a:r>
          </a:p>
          <a:p>
            <a:pPr>
              <a:lnSpc>
                <a:spcPct val="110000"/>
              </a:lnSpc>
              <a:buClr>
                <a:srgbClr val="00B050"/>
              </a:buClr>
            </a:pPr>
            <a:r>
              <a:rPr lang="en-US" sz="9600" dirty="0">
                <a:solidFill>
                  <a:schemeClr val="bg1"/>
                </a:solidFill>
                <a:latin typeface="Calibri" panose="020F0502020204030204" pitchFamily="34" charset="0"/>
                <a:ea typeface="Calibri" panose="020F0502020204030204" pitchFamily="34" charset="0"/>
                <a:cs typeface="Calibri" panose="020F0502020204030204" pitchFamily="34" charset="0"/>
              </a:rPr>
              <a:t>Consistent Performance: </a:t>
            </a:r>
            <a:r>
              <a:rPr lang="en-US" sz="9600" dirty="0">
                <a:solidFill>
                  <a:srgbClr val="0070C0"/>
                </a:solidFill>
                <a:latin typeface="Calibri" panose="020F0502020204030204" pitchFamily="34" charset="0"/>
                <a:ea typeface="Calibri" panose="020F0502020204030204" pitchFamily="34" charset="0"/>
                <a:cs typeface="Calibri" panose="020F0502020204030204" pitchFamily="34" charset="0"/>
              </a:rPr>
              <a:t>Nitrogen provides consistent performance in all weather conditions, unaffected by temperature and humidity, ensuring a high-quality finish regardless of environmental conditions.</a:t>
            </a:r>
          </a:p>
          <a:p>
            <a:pPr>
              <a:lnSpc>
                <a:spcPct val="110000"/>
              </a:lnSpc>
              <a:buClr>
                <a:srgbClr val="00B050"/>
              </a:buClr>
            </a:pPr>
            <a:r>
              <a:rPr lang="en-US" sz="9600" dirty="0">
                <a:solidFill>
                  <a:schemeClr val="bg1"/>
                </a:solidFill>
                <a:latin typeface="Calibri" panose="020F0502020204030204" pitchFamily="34" charset="0"/>
                <a:ea typeface="Calibri" panose="020F0502020204030204" pitchFamily="34" charset="0"/>
                <a:cs typeface="Calibri" panose="020F0502020204030204" pitchFamily="34" charset="0"/>
              </a:rPr>
              <a:t>Reduced Maintenance: </a:t>
            </a:r>
            <a:r>
              <a:rPr lang="en-US" sz="9600" dirty="0">
                <a:solidFill>
                  <a:srgbClr val="0070C0"/>
                </a:solidFill>
                <a:latin typeface="Calibri" panose="020F0502020204030204" pitchFamily="34" charset="0"/>
                <a:ea typeface="Calibri" panose="020F0502020204030204" pitchFamily="34" charset="0"/>
                <a:cs typeface="Calibri" panose="020F0502020204030204" pitchFamily="34" charset="0"/>
              </a:rPr>
              <a:t>The use of nitrogen reduces the need for maintenance on spray guns and booths due to the elimination of oil, oil fumes, and dust.</a:t>
            </a:r>
          </a:p>
          <a:p>
            <a:pPr>
              <a:lnSpc>
                <a:spcPct val="110000"/>
              </a:lnSpc>
              <a:buClr>
                <a:srgbClr val="00B050"/>
              </a:buClr>
            </a:pPr>
            <a:r>
              <a:rPr lang="en-US" sz="9600" dirty="0">
                <a:solidFill>
                  <a:schemeClr val="bg1"/>
                </a:solidFill>
                <a:latin typeface="Calibri" panose="020F0502020204030204" pitchFamily="34" charset="0"/>
                <a:ea typeface="Calibri" panose="020F0502020204030204" pitchFamily="34" charset="0"/>
                <a:cs typeface="Calibri" panose="020F0502020204030204" pitchFamily="34" charset="0"/>
              </a:rPr>
              <a:t>Improved Safety: </a:t>
            </a:r>
            <a:r>
              <a:rPr lang="en-US" sz="9600" dirty="0">
                <a:solidFill>
                  <a:srgbClr val="0070C0"/>
                </a:solidFill>
                <a:latin typeface="Calibri" panose="020F0502020204030204" pitchFamily="34" charset="0"/>
                <a:ea typeface="Calibri" panose="020F0502020204030204" pitchFamily="34" charset="0"/>
                <a:cs typeface="Calibri" panose="020F0502020204030204" pitchFamily="34" charset="0"/>
              </a:rPr>
              <a:t>Nitrogen is a safer option as it eliminates the risk of fire and explosion associated with compressed air.</a:t>
            </a:r>
          </a:p>
          <a:p>
            <a:pPr>
              <a:lnSpc>
                <a:spcPct val="110000"/>
              </a:lnSpc>
              <a:buClr>
                <a:srgbClr val="00B050"/>
              </a:buClr>
            </a:pPr>
            <a:r>
              <a:rPr lang="en-US" sz="9600" dirty="0">
                <a:solidFill>
                  <a:schemeClr val="bg1"/>
                </a:solidFill>
                <a:latin typeface="Calibri" panose="020F0502020204030204" pitchFamily="34" charset="0"/>
                <a:ea typeface="Calibri" panose="020F0502020204030204" pitchFamily="34" charset="0"/>
                <a:cs typeface="Calibri" panose="020F0502020204030204" pitchFamily="34" charset="0"/>
              </a:rPr>
              <a:t>Increased Productivity: </a:t>
            </a:r>
            <a:r>
              <a:rPr lang="en-US" sz="9600" dirty="0">
                <a:solidFill>
                  <a:srgbClr val="0070C0"/>
                </a:solidFill>
                <a:latin typeface="Calibri" panose="020F0502020204030204" pitchFamily="34" charset="0"/>
                <a:ea typeface="Calibri" panose="020F0502020204030204" pitchFamily="34" charset="0"/>
                <a:cs typeface="Calibri" panose="020F0502020204030204" pitchFamily="34" charset="0"/>
              </a:rPr>
              <a:t>The use of nitrogen enables shops to increase their productivity by reducing the time spent on painting and improving the overall efficiency of the painting process.</a:t>
            </a:r>
          </a:p>
          <a:p>
            <a:pPr>
              <a:lnSpc>
                <a:spcPct val="110000"/>
              </a:lnSpc>
              <a:buClr>
                <a:srgbClr val="00B050"/>
              </a:buClr>
            </a:pPr>
            <a:r>
              <a:rPr lang="en-US" sz="9600" dirty="0">
                <a:solidFill>
                  <a:schemeClr val="bg1"/>
                </a:solidFill>
                <a:latin typeface="Calibri" panose="020F0502020204030204" pitchFamily="34" charset="0"/>
                <a:ea typeface="Calibri" panose="020F0502020204030204" pitchFamily="34" charset="0"/>
                <a:cs typeface="Calibri" panose="020F0502020204030204" pitchFamily="34" charset="0"/>
              </a:rPr>
              <a:t>Better Coating Uniformity: </a:t>
            </a:r>
            <a:r>
              <a:rPr lang="en-US" sz="9600" dirty="0">
                <a:solidFill>
                  <a:srgbClr val="0070C0"/>
                </a:solidFill>
                <a:latin typeface="Calibri" panose="020F0502020204030204" pitchFamily="34" charset="0"/>
                <a:ea typeface="Calibri" panose="020F0502020204030204" pitchFamily="34" charset="0"/>
                <a:cs typeface="Calibri" panose="020F0502020204030204" pitchFamily="34" charset="0"/>
              </a:rPr>
              <a:t>Nitrogen ensures a uniform coating by providing a perfect mill build—a solid layer of paint. This results in fewer coats needed for a job and less waste.</a:t>
            </a:r>
          </a:p>
          <a:p>
            <a:endParaRPr lang="en-US" dirty="0"/>
          </a:p>
        </p:txBody>
      </p:sp>
    </p:spTree>
    <p:extLst>
      <p:ext uri="{BB962C8B-B14F-4D97-AF65-F5344CB8AC3E}">
        <p14:creationId xmlns:p14="http://schemas.microsoft.com/office/powerpoint/2010/main" val="249647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5A93-198D-46BB-81D8-781EA3F5238A}"/>
              </a:ext>
            </a:extLst>
          </p:cNvPr>
          <p:cNvSpPr>
            <a:spLocks noGrp="1"/>
          </p:cNvSpPr>
          <p:nvPr>
            <p:ph type="title"/>
          </p:nvPr>
        </p:nvSpPr>
        <p:spPr>
          <a:xfrm>
            <a:off x="646111" y="0"/>
            <a:ext cx="9404723" cy="1400530"/>
          </a:xfrm>
        </p:spPr>
        <p:txBody>
          <a:bodyPr/>
          <a:lstStyle/>
          <a:p>
            <a:r>
              <a:rPr lang="en-US" b="1" dirty="0">
                <a:solidFill>
                  <a:schemeClr val="bg1"/>
                </a:solidFill>
              </a:rPr>
              <a:t>safety precautions when using nitrogen for spray painting</a:t>
            </a:r>
          </a:p>
        </p:txBody>
      </p:sp>
      <p:sp>
        <p:nvSpPr>
          <p:cNvPr id="3" name="Content Placeholder 2">
            <a:extLst>
              <a:ext uri="{FF2B5EF4-FFF2-40B4-BE49-F238E27FC236}">
                <a16:creationId xmlns:a16="http://schemas.microsoft.com/office/drawing/2014/main" id="{677EEF68-E69D-440F-B9B1-0BF89356395F}"/>
              </a:ext>
            </a:extLst>
          </p:cNvPr>
          <p:cNvSpPr>
            <a:spLocks noGrp="1"/>
          </p:cNvSpPr>
          <p:nvPr>
            <p:ph idx="1"/>
          </p:nvPr>
        </p:nvSpPr>
        <p:spPr>
          <a:xfrm>
            <a:off x="111125" y="1333500"/>
            <a:ext cx="11761787" cy="4190999"/>
          </a:xfrm>
        </p:spPr>
        <p:txBody>
          <a:bodyPr>
            <a:noAutofit/>
          </a:bodyPr>
          <a:lstStyle/>
          <a:p>
            <a:pPr marL="0" indent="0">
              <a:buClr>
                <a:srgbClr val="00B050"/>
              </a:buClr>
              <a:buNone/>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Clr>
                <a:srgbClr val="00B050"/>
              </a:buClr>
              <a:buNone/>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 case of nitrogen leaks during spray painting, it is essential to follow these safety measures : </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Ventilation: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Ensure proper ventilation to disperse the leaked nitrogen gas and prevent its accumulation in the work area.</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Evacuation: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If a significant nitrogen leak occurs, evacuate the area immediately to prevent exposure to high concentrations of nitrogen gas.</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Respiratory Protection: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Wear appropriate respiratory protection if needed to avoid inhaling high levels of nitrogen gas.</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Emergency Response: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Have an emergency response plan in place, including procedures for handling leaks, evacuations, and contacting emergency services if necessary.</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Safety Equipment: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Ensure that safety equipment, such as gas detectors, is available to detect leaks and monitor nitrogen levels in the environment.</a:t>
            </a:r>
          </a:p>
        </p:txBody>
      </p:sp>
    </p:spTree>
    <p:extLst>
      <p:ext uri="{BB962C8B-B14F-4D97-AF65-F5344CB8AC3E}">
        <p14:creationId xmlns:p14="http://schemas.microsoft.com/office/powerpoint/2010/main" val="122517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4C35-84C2-49B2-9C8D-FC3456D24E7B}"/>
              </a:ext>
            </a:extLst>
          </p:cNvPr>
          <p:cNvSpPr>
            <a:spLocks noGrp="1"/>
          </p:cNvSpPr>
          <p:nvPr>
            <p:ph type="title"/>
          </p:nvPr>
        </p:nvSpPr>
        <p:spPr/>
        <p:txBody>
          <a:bodyPr/>
          <a:lstStyle/>
          <a:p>
            <a:r>
              <a:rPr lang="en-US" b="1" dirty="0">
                <a:solidFill>
                  <a:schemeClr val="bg1"/>
                </a:solidFill>
              </a:rPr>
              <a:t>Ionization of nitrogen why necessary before spray painting</a:t>
            </a:r>
            <a:br>
              <a:rPr lang="en-US" b="1"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A3CD9F3F-B0A1-4152-91BC-BD64A288C843}"/>
              </a:ext>
            </a:extLst>
          </p:cNvPr>
          <p:cNvSpPr>
            <a:spLocks noGrp="1"/>
          </p:cNvSpPr>
          <p:nvPr>
            <p:ph idx="1"/>
          </p:nvPr>
        </p:nvSpPr>
        <p:spPr>
          <a:xfrm>
            <a:off x="214313" y="2052918"/>
            <a:ext cx="11977687" cy="4352364"/>
          </a:xfrm>
        </p:spPr>
        <p:txBody>
          <a:bodyPr>
            <a:noAutofit/>
          </a:bodyPr>
          <a:lstStyle/>
          <a:p>
            <a:pPr marL="0" indent="0">
              <a:buNone/>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The ionization of nitrogen before spray painting is necessary for several reasons:</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Improved Transfer Efficiency: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Ionization helps improve the transfer efficiency of the paint when it's applied. This is because the electric charge given to the gas helps the paint particles adhere better to the surface, resulting in a more uniform and consistent finish.</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Better Paint Adhesion: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The ionization process enhances the adhesion of the paint to the surface. This is crucial because it ensures that the paint stays in place without peeling or flaking off, which can lead to a higher quality finish.</a:t>
            </a:r>
          </a:p>
          <a:p>
            <a:pPr>
              <a:buClr>
                <a:srgbClr val="00B050"/>
              </a:buClr>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Reduced Overspray: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Ionization also helps reduce overspray by improving the paint's ability to adhere to the surface. This results in less paint being wasted and less cleanup required</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030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449</TotalTime>
  <Words>1725</Words>
  <Application>Microsoft Office PowerPoint</Application>
  <PresentationFormat>Widescreen</PresentationFormat>
  <Paragraphs>95</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Calibri</vt:lpstr>
      <vt:lpstr>Century Gothic</vt:lpstr>
      <vt:lpstr>Wingdings 3</vt:lpstr>
      <vt:lpstr>Ion</vt:lpstr>
      <vt:lpstr>PowerPoint Presentation</vt:lpstr>
      <vt:lpstr>Introduction</vt:lpstr>
      <vt:lpstr>How It Works</vt:lpstr>
      <vt:lpstr>Components</vt:lpstr>
      <vt:lpstr>Spray painting with nitrogen </vt:lpstr>
      <vt:lpstr>What are the benefits of using nitrogen for spray painting</vt:lpstr>
      <vt:lpstr>PowerPoint Presentation</vt:lpstr>
      <vt:lpstr>safety precautions when using nitrogen for spray painting</vt:lpstr>
      <vt:lpstr>Ionization of nitrogen why necessary before spray painting </vt:lpstr>
      <vt:lpstr>PowerPoint Presentation</vt:lpstr>
      <vt:lpstr>What is the process of ionization of nitrogen</vt:lpstr>
      <vt:lpstr>PowerPoint Presentation</vt:lpstr>
      <vt:lpstr>Advantages</vt:lpstr>
      <vt:lpstr>Advantages</vt:lpstr>
      <vt:lpstr>Advantages of Compressed Nitrogen  Gas</vt:lpstr>
      <vt:lpstr>Case Study 1-</vt:lpstr>
      <vt:lpstr>Spoiler Month wise Paint Consumption rejection</vt:lpstr>
      <vt:lpstr>Case Study 2-</vt:lpstr>
      <vt:lpstr>PowerPoint Presentation</vt:lpstr>
      <vt:lpstr>Questions and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Atomized Painting with Nitrogen and Ultrasonic Technology</dc:title>
  <dc:creator>hp</dc:creator>
  <cp:lastModifiedBy>hp</cp:lastModifiedBy>
  <cp:revision>44</cp:revision>
  <dcterms:created xsi:type="dcterms:W3CDTF">2024-03-28T08:39:18Z</dcterms:created>
  <dcterms:modified xsi:type="dcterms:W3CDTF">2024-05-04T06:40:39Z</dcterms:modified>
</cp:coreProperties>
</file>