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drawings/drawing5.xml" ContentType="application/vnd.openxmlformats-officedocument.drawingml.chartshapes+xml"/>
  <Override PartName="/ppt/charts/chart11.xml" ContentType="application/vnd.openxmlformats-officedocument.drawingml.chart+xml"/>
  <Override PartName="/ppt/drawings/drawing6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drawings/drawing7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76" r:id="rId15"/>
    <p:sldId id="269" r:id="rId16"/>
    <p:sldId id="277" r:id="rId17"/>
    <p:sldId id="270" r:id="rId18"/>
    <p:sldId id="278" r:id="rId19"/>
    <p:sldId id="271" r:id="rId20"/>
    <p:sldId id="279" r:id="rId21"/>
    <p:sldId id="272" r:id="rId22"/>
    <p:sldId id="273" r:id="rId23"/>
    <p:sldId id="274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Ql4Qo0gbdoSd+ICYC1Zf7Vkno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FFFB49-B5F7-44CE-8B0B-E31FE23DE2FC}">
  <a:tblStyle styleId="{EBFFFB49-B5F7-44CE-8B0B-E31FE23DE2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tcBdr/>
        <a:fill>
          <a:solidFill>
            <a:srgbClr val="E8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2377" autoAdjust="0"/>
  </p:normalViewPr>
  <p:slideViewPr>
    <p:cSldViewPr snapToGrid="0">
      <p:cViewPr varScale="1">
        <p:scale>
          <a:sx n="103" d="100"/>
          <a:sy n="103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846666990596379E-2"/>
          <c:y val="4.0112315069616843E-2"/>
          <c:w val="0.65173996932880252"/>
          <c:h val="0.86004442168417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SDNN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3.67</c:v>
                </c:pt>
                <c:pt idx="1">
                  <c:v>4.09</c:v>
                </c:pt>
                <c:pt idx="2">
                  <c:v>3.78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2-43CF-A8D2-17C85D8C0D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RMSSD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3.69</c:v>
                </c:pt>
                <c:pt idx="1">
                  <c:v>3.64</c:v>
                </c:pt>
                <c:pt idx="2">
                  <c:v>3.66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62-43CF-A8D2-17C85D8C0D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pNN50%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15.07</c:v>
                </c:pt>
                <c:pt idx="1">
                  <c:v>13.81</c:v>
                </c:pt>
                <c:pt idx="2">
                  <c:v>13.75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62-43CF-A8D2-17C85D8C0D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STRESS INDEX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1.3</c:v>
                </c:pt>
                <c:pt idx="1">
                  <c:v>1.32</c:v>
                </c:pt>
                <c:pt idx="2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62-43CF-A8D2-17C85D8C0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786240"/>
        <c:axId val="109787776"/>
      </c:barChart>
      <c:catAx>
        <c:axId val="109786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9787776"/>
        <c:crosses val="autoZero"/>
        <c:auto val="1"/>
        <c:lblAlgn val="ctr"/>
        <c:lblOffset val="100"/>
        <c:noMultiLvlLbl val="0"/>
      </c:catAx>
      <c:valAx>
        <c:axId val="10978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786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41461024026611"/>
          <c:y val="0.21006815982323637"/>
          <c:w val="0.23729595120565283"/>
          <c:h val="0.4759527301587235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2951839716045"/>
          <c:y val="0.23058067683213815"/>
          <c:w val="0.81195031717487065"/>
          <c:h val="0.73710633258602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-5.8000000000000003E-2</c:v>
                </c:pt>
                <c:pt idx="1">
                  <c:v>2.3E-2</c:v>
                </c:pt>
                <c:pt idx="2">
                  <c:v>-0.105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B-4CA6-89AC-5139C34CB7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-5.5E-2</c:v>
                </c:pt>
                <c:pt idx="1">
                  <c:v>-0.06</c:v>
                </c:pt>
                <c:pt idx="2">
                  <c:v>0.38900000000000001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B-4CA6-89AC-5139C34CB7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-0.161</c:v>
                </c:pt>
                <c:pt idx="1">
                  <c:v>0.14199999999999999</c:v>
                </c:pt>
                <c:pt idx="2">
                  <c:v>-0.20200000000000001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0B-4CA6-89AC-5139C34CB7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LF/Hfratio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-0.25700000000000001</c:v>
                </c:pt>
                <c:pt idx="1">
                  <c:v>-0.17899999999999999</c:v>
                </c:pt>
                <c:pt idx="2">
                  <c:v>-0.17299999999999999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0B-4CA6-89AC-5139C34CB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679744"/>
        <c:axId val="109681280"/>
      </c:lineChart>
      <c:catAx>
        <c:axId val="109679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9681280"/>
        <c:crosses val="autoZero"/>
        <c:auto val="1"/>
        <c:lblAlgn val="ctr"/>
        <c:lblOffset val="100"/>
        <c:noMultiLvlLbl val="0"/>
      </c:catAx>
      <c:valAx>
        <c:axId val="109681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67974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51696315738311"/>
          <c:y val="4.603095568936235E-2"/>
          <c:w val="0.60418520341207349"/>
          <c:h val="0.851058553342596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0.29499999999999998</c:v>
                </c:pt>
                <c:pt idx="1">
                  <c:v>0.21299999999999999</c:v>
                </c:pt>
                <c:pt idx="2">
                  <c:v>0.32600000000000001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2-43CC-B5BF-C95F236EC1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SD2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0.27200000000000002</c:v>
                </c:pt>
                <c:pt idx="1">
                  <c:v>0.22500000000000001</c:v>
                </c:pt>
                <c:pt idx="2">
                  <c:v>0.33600000000000002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2-43CC-B5BF-C95F236EC1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SD1SD2ratio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-8.3000000000000004E-2</c:v>
                </c:pt>
                <c:pt idx="1">
                  <c:v>-0.11</c:v>
                </c:pt>
                <c:pt idx="2">
                  <c:v>-0.124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2-43CC-B5BF-C95F236EC1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ApEn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-0.23899999999999999</c:v>
                </c:pt>
                <c:pt idx="1">
                  <c:v>-0.13500000000000001</c:v>
                </c:pt>
                <c:pt idx="2">
                  <c:v>-0.159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2-43CC-B5BF-C95F236EC19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SampEn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-0.1</c:v>
                </c:pt>
                <c:pt idx="1">
                  <c:v>-3.1E-2</c:v>
                </c:pt>
                <c:pt idx="2">
                  <c:v>3.0000000000000001E-3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2-43CC-B5BF-C95F236EC19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DFAα1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-0.155</c:v>
                </c:pt>
                <c:pt idx="1">
                  <c:v>-0.13600000000000001</c:v>
                </c:pt>
                <c:pt idx="2">
                  <c:v>-8.7999999999999995E-2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1D2-43CC-B5BF-C95F236EC19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DFAα2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-0.19600000000000001</c:v>
                </c:pt>
                <c:pt idx="1">
                  <c:v>-7.0000000000000001E-3</c:v>
                </c:pt>
                <c:pt idx="2">
                  <c:v>-0.34599999999999997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1D2-43CC-B5BF-C95F236EC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14208"/>
        <c:axId val="113616000"/>
      </c:lineChart>
      <c:catAx>
        <c:axId val="113614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3616000"/>
        <c:crosses val="autoZero"/>
        <c:auto val="1"/>
        <c:lblAlgn val="ctr"/>
        <c:lblOffset val="100"/>
        <c:noMultiLvlLbl val="0"/>
      </c:catAx>
      <c:valAx>
        <c:axId val="11361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614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161383149879335"/>
          <c:y val="0.23939905313099832"/>
          <c:w val="0.18686073500123779"/>
          <c:h val="0.52120189373800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SDNN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0.157</c:v>
                </c:pt>
                <c:pt idx="1">
                  <c:v>7.0999999999999994E-2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6-474F-9D7D-40B8CB9D36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RMSSD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0.16600000000000001</c:v>
                </c:pt>
                <c:pt idx="1">
                  <c:v>9.8000000000000004E-2</c:v>
                </c:pt>
                <c:pt idx="2">
                  <c:v>0.159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F6-474F-9D7D-40B8CB9D36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Pnn50%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0.20699999999999999</c:v>
                </c:pt>
                <c:pt idx="1">
                  <c:v>0.93</c:v>
                </c:pt>
                <c:pt idx="2">
                  <c:v>0.159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F6-474F-9D7D-40B8CB9D361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STRESS INDEX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-0.17799999999999999</c:v>
                </c:pt>
                <c:pt idx="1">
                  <c:v>-0.111</c:v>
                </c:pt>
                <c:pt idx="2">
                  <c:v>-0.19400000000000001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F6-474F-9D7D-40B8CB9D3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77440"/>
        <c:axId val="113678976"/>
      </c:lineChart>
      <c:catAx>
        <c:axId val="113677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3678976"/>
        <c:crosses val="autoZero"/>
        <c:auto val="1"/>
        <c:lblAlgn val="ctr"/>
        <c:lblOffset val="100"/>
        <c:noMultiLvlLbl val="0"/>
      </c:catAx>
      <c:valAx>
        <c:axId val="11367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6774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3.7834645669291338E-2"/>
          <c:y val="7.6923076923076927E-2"/>
          <c:w val="0.9"/>
          <c:h val="0.1091174304650767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-0.24399999999999999</c:v>
                </c:pt>
                <c:pt idx="1">
                  <c:v>0.11</c:v>
                </c:pt>
                <c:pt idx="2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C-4EA7-86F4-598E8001E6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-6.7000000000000004E-2</c:v>
                </c:pt>
                <c:pt idx="1">
                  <c:v>0.14399999999999999</c:v>
                </c:pt>
                <c:pt idx="2">
                  <c:v>7.9000000000000001E-2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C-4EA7-86F4-598E8001E6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HF</c:v>
                </c:pt>
              </c:strCache>
            </c:strRef>
          </c:tx>
          <c:dPt>
            <c:idx val="2"/>
            <c:marker>
              <c:symbol val="triangle"/>
              <c:size val="12"/>
            </c:marker>
            <c:bubble3D val="0"/>
            <c:extLst>
              <c:ext xmlns:c16="http://schemas.microsoft.com/office/drawing/2014/chart" uri="{C3380CC4-5D6E-409C-BE32-E72D297353CC}">
                <c16:uniqueId val="{00000002-7F7C-4EA7-86F4-598E8001E649}"/>
              </c:ext>
            </c:extLst>
          </c:dPt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-0.217</c:v>
                </c:pt>
                <c:pt idx="1">
                  <c:v>3.2000000000000001E-2</c:v>
                </c:pt>
                <c:pt idx="2">
                  <c:v>-0.44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7C-4EA7-86F4-598E8001E6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LF/Hfratio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-3.7999999999999999E-2</c:v>
                </c:pt>
                <c:pt idx="1">
                  <c:v>-0.153</c:v>
                </c:pt>
                <c:pt idx="2">
                  <c:v>-2.8000000000000001E-2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7C-4EA7-86F4-598E8001E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242304"/>
        <c:axId val="114243840"/>
      </c:lineChart>
      <c:catAx>
        <c:axId val="114242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243840"/>
        <c:crosses val="autoZero"/>
        <c:auto val="1"/>
        <c:lblAlgn val="ctr"/>
        <c:lblOffset val="100"/>
        <c:noMultiLvlLbl val="0"/>
      </c:catAx>
      <c:valAx>
        <c:axId val="114243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2423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12639739477009"/>
          <c:y val="6.1506359781950334E-2"/>
          <c:w val="0.66722663860796927"/>
          <c:h val="0.884679588128407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0.16500000000000001</c:v>
                </c:pt>
                <c:pt idx="1">
                  <c:v>9.6000000000000002E-2</c:v>
                </c:pt>
                <c:pt idx="2">
                  <c:v>0.158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72-4560-8D21-0AEE5989F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SD2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0.20599999999999999</c:v>
                </c:pt>
                <c:pt idx="1">
                  <c:v>6.7000000000000004E-2</c:v>
                </c:pt>
                <c:pt idx="2">
                  <c:v>0.22700000000000001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2-4560-8D21-0AEE5989F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SD1SD2ratio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0.16200000000000001</c:v>
                </c:pt>
                <c:pt idx="1">
                  <c:v>-6.8000000000000005E-2</c:v>
                </c:pt>
                <c:pt idx="2">
                  <c:v>2.7E-2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72-4560-8D21-0AEE5989F3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ApEn</c:v>
                </c:pt>
              </c:strCache>
            </c:strRef>
          </c:tx>
          <c:dPt>
            <c:idx val="0"/>
            <c:marker>
              <c:symbol val="x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3-3772-4560-8D21-0AEE5989F3AE}"/>
              </c:ext>
            </c:extLst>
          </c:dPt>
          <c:dPt>
            <c:idx val="1"/>
            <c:marker>
              <c:symbol val="x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4-3772-4560-8D21-0AEE5989F3AE}"/>
              </c:ext>
            </c:extLst>
          </c:dPt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-0.28299999999999997</c:v>
                </c:pt>
                <c:pt idx="1">
                  <c:v>-0.29499999999999998</c:v>
                </c:pt>
                <c:pt idx="2">
                  <c:v>-0.152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72-4560-8D21-0AEE5989F3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SampEn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-0.112</c:v>
                </c:pt>
                <c:pt idx="1">
                  <c:v>-0.121</c:v>
                </c:pt>
                <c:pt idx="2">
                  <c:v>-5.3999999999999999E-2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772-4560-8D21-0AEE5989F3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DFAα1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9.1999999999999998E-2</c:v>
                </c:pt>
                <c:pt idx="1">
                  <c:v>4.0000000000000001E-3</c:v>
                </c:pt>
                <c:pt idx="2">
                  <c:v>2.9000000000000001E-2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72-4560-8D21-0AEE5989F3A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DFAα2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-4.2000000000000003E-2</c:v>
                </c:pt>
                <c:pt idx="1">
                  <c:v>1.2E-2</c:v>
                </c:pt>
                <c:pt idx="2">
                  <c:v>-0.26300000000000001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772-4560-8D21-0AEE5989F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776704"/>
        <c:axId val="114786688"/>
      </c:lineChart>
      <c:catAx>
        <c:axId val="114776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786688"/>
        <c:crosses val="autoZero"/>
        <c:auto val="1"/>
        <c:lblAlgn val="ctr"/>
        <c:lblOffset val="100"/>
        <c:noMultiLvlLbl val="0"/>
      </c:catAx>
      <c:valAx>
        <c:axId val="114786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776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525912039367066"/>
          <c:y val="0.19181364829396327"/>
          <c:w val="0.15788493099701792"/>
          <c:h val="0.631757318796688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676807444523978E-2"/>
          <c:y val="4.2473640279623318E-2"/>
          <c:w val="0.73011989978525416"/>
          <c:h val="0.86103594112487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VLF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A-4B4F-AEBA-EF5D44E5D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0.87</c:v>
                </c:pt>
                <c:pt idx="1">
                  <c:v>0.104</c:v>
                </c:pt>
                <c:pt idx="2">
                  <c:v>2.39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A-4B4F-AEBA-EF5D44E5D1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0.26</c:v>
                </c:pt>
                <c:pt idx="1">
                  <c:v>0.19</c:v>
                </c:pt>
                <c:pt idx="2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A-4B4F-AEBA-EF5D44E5D1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LF/HF ratio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1.66</c:v>
                </c:pt>
                <c:pt idx="1">
                  <c:v>2.02</c:v>
                </c:pt>
                <c:pt idx="2">
                  <c:v>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DA-4B4F-AEBA-EF5D44E5D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36544"/>
        <c:axId val="111017984"/>
      </c:barChart>
      <c:catAx>
        <c:axId val="109836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1017984"/>
        <c:crosses val="autoZero"/>
        <c:auto val="1"/>
        <c:lblAlgn val="ctr"/>
        <c:lblOffset val="100"/>
        <c:noMultiLvlLbl val="0"/>
      </c:catAx>
      <c:valAx>
        <c:axId val="11101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36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858517685289337E-2"/>
          <c:y val="3.7003916177144533E-2"/>
          <c:w val="0.72108961379827519"/>
          <c:h val="0.8521451485231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26.16</c:v>
                </c:pt>
                <c:pt idx="1">
                  <c:v>25.83</c:v>
                </c:pt>
                <c:pt idx="2">
                  <c:v>25.91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D-4ED3-89A4-1CFFFF0D97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43.96</c:v>
                </c:pt>
                <c:pt idx="1">
                  <c:v>51.32</c:v>
                </c:pt>
                <c:pt idx="2">
                  <c:v>46.06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D-4ED3-89A4-1CFFFF0D97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SD1SD2ratio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1.92</c:v>
                </c:pt>
                <c:pt idx="1">
                  <c:v>2.19</c:v>
                </c:pt>
                <c:pt idx="2">
                  <c:v>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D-4ED3-89A4-1CFFFF0D97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1.17</c:v>
                </c:pt>
                <c:pt idx="1">
                  <c:v>1.01</c:v>
                </c:pt>
                <c:pt idx="2">
                  <c:v>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4D-4ED3-89A4-1CFFFF0D97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SampEn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1.58</c:v>
                </c:pt>
                <c:pt idx="1">
                  <c:v>1.55</c:v>
                </c:pt>
                <c:pt idx="2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4D-4ED3-89A4-1CFFFF0D97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DFA α1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1.04</c:v>
                </c:pt>
                <c:pt idx="1">
                  <c:v>1.22</c:v>
                </c:pt>
                <c:pt idx="2">
                  <c:v>1.1100000000000001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4D-4ED3-89A4-1CFFFF0D97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DFA α2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0.41</c:v>
                </c:pt>
                <c:pt idx="1">
                  <c:v>0.31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4D-4ED3-89A4-1CFFFF0D9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080192"/>
        <c:axId val="111081728"/>
      </c:barChart>
      <c:catAx>
        <c:axId val="11108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1081728"/>
        <c:crosses val="autoZero"/>
        <c:auto val="1"/>
        <c:lblAlgn val="ctr"/>
        <c:lblOffset val="100"/>
        <c:noMultiLvlLbl val="0"/>
      </c:catAx>
      <c:valAx>
        <c:axId val="11108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080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068617212724801"/>
          <c:y val="0.27184839183237691"/>
          <c:w val="0.78004959118718775"/>
          <c:h val="0.610858579118288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SDNN</c:v>
                </c:pt>
              </c:strCache>
            </c:strRef>
          </c:tx>
          <c:spPr>
            <a:effectLst/>
          </c:spPr>
          <c:marker>
            <c:spPr>
              <a:effectLst/>
            </c:spPr>
          </c:marker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0.29699999999999999</c:v>
                </c:pt>
                <c:pt idx="1">
                  <c:v>0.20699999999999999</c:v>
                </c:pt>
                <c:pt idx="2">
                  <c:v>0.33300000000000002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EB-4607-91DA-C7EF0E5FD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RMSSD</c:v>
                </c:pt>
              </c:strCache>
            </c:strRef>
          </c:tx>
          <c:spPr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c:spPr>
          <c:marker>
            <c:spPr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Pt>
            <c:idx val="0"/>
            <c:marker>
              <c:spPr>
                <a:effectLst/>
              </c:spPr>
            </c:marker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2-5DEB-4607-91DA-C7EF0E5FDF10}"/>
              </c:ext>
            </c:extLst>
          </c:dPt>
          <c:dPt>
            <c:idx val="1"/>
            <c:marker>
              <c:spPr>
                <a:effectLst/>
              </c:spPr>
            </c:marker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4-5DEB-4607-91DA-C7EF0E5FDF10}"/>
              </c:ext>
            </c:extLst>
          </c:dPt>
          <c:dPt>
            <c:idx val="2"/>
            <c:marker>
              <c:spPr>
                <a:effectLst/>
              </c:spPr>
            </c:marker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6-5DEB-4607-91DA-C7EF0E5FDF10}"/>
              </c:ext>
            </c:extLst>
          </c:dPt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0.34399999999999997</c:v>
                </c:pt>
                <c:pt idx="1">
                  <c:v>0.25700000000000001</c:v>
                </c:pt>
                <c:pt idx="2">
                  <c:v>0.33900000000000002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EB-4607-91DA-C7EF0E5FDF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Pnn50%</c:v>
                </c:pt>
              </c:strCache>
            </c:strRef>
          </c:tx>
          <c:spPr>
            <a:effectLst/>
          </c:spPr>
          <c:marker>
            <c:spPr>
              <a:effectLst/>
            </c:spPr>
          </c:marker>
          <c:dPt>
            <c:idx val="1"/>
            <c:marker>
              <c:symbol val="triangle"/>
              <c:size val="12"/>
            </c:marker>
            <c:bubble3D val="0"/>
            <c:extLst>
              <c:ext xmlns:c16="http://schemas.microsoft.com/office/drawing/2014/chart" uri="{C3380CC4-5D6E-409C-BE32-E72D297353CC}">
                <c16:uniqueId val="{00000008-5DEB-4607-91DA-C7EF0E5FDF10}"/>
              </c:ext>
            </c:extLst>
          </c:dPt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0.34499999999999997</c:v>
                </c:pt>
                <c:pt idx="1">
                  <c:v>0.249</c:v>
                </c:pt>
                <c:pt idx="2">
                  <c:v>0.32300000000000001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DEB-4607-91DA-C7EF0E5FDF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STRESS INDEX</c:v>
                </c:pt>
              </c:strCache>
            </c:strRef>
          </c:tx>
          <c:spPr>
            <a:effectLst/>
          </c:spPr>
          <c:marker>
            <c:spPr>
              <a:effectLst/>
            </c:spPr>
          </c:marker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-0.33700000000000002</c:v>
                </c:pt>
                <c:pt idx="1">
                  <c:v>-0.20100000000000001</c:v>
                </c:pt>
                <c:pt idx="2">
                  <c:v>-0.33700000000000002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DEB-4607-91DA-C7EF0E5FD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779840"/>
        <c:axId val="113781760"/>
      </c:lineChart>
      <c:catAx>
        <c:axId val="113779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3781760"/>
        <c:crosses val="autoZero"/>
        <c:auto val="1"/>
        <c:lblAlgn val="ctr"/>
        <c:lblOffset val="100"/>
        <c:noMultiLvlLbl val="0"/>
      </c:catAx>
      <c:valAx>
        <c:axId val="11378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7798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2995715737038"/>
          <c:y val="0.22782748747315676"/>
          <c:w val="0.81058816511572418"/>
          <c:h val="0.71668035568829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-0.25900000000000001</c:v>
                </c:pt>
                <c:pt idx="1">
                  <c:v>-4.0000000000000001E-3</c:v>
                </c:pt>
                <c:pt idx="2">
                  <c:v>-3.5000000000000003E-2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D4-41F8-8FFF-D13DE73A8C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0.32</c:v>
                </c:pt>
                <c:pt idx="1">
                  <c:v>-0.129</c:v>
                </c:pt>
                <c:pt idx="2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D4-41F8-8FFF-D13DE73A8C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0.17</c:v>
                </c:pt>
                <c:pt idx="1">
                  <c:v>0.20799999999999999</c:v>
                </c:pt>
                <c:pt idx="2">
                  <c:v>-0.217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D4-41F8-8FFF-D13DE73A8C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LF/HF ratio</c:v>
                </c:pt>
              </c:strCache>
            </c:strRef>
          </c:tx>
          <c:dPt>
            <c:idx val="0"/>
            <c:marker>
              <c:symbol val="x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3-6CD4-41F8-8FFF-D13DE73A8C49}"/>
              </c:ext>
            </c:extLst>
          </c:dPt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-0.35099999999999998</c:v>
                </c:pt>
                <c:pt idx="1">
                  <c:v>-0.13100000000000001</c:v>
                </c:pt>
                <c:pt idx="2">
                  <c:v>-0.14399999999999999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CD4-41F8-8FFF-D13DE73A8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165440"/>
        <c:axId val="111166976"/>
      </c:lineChart>
      <c:catAx>
        <c:axId val="111165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1166976"/>
        <c:crosses val="autoZero"/>
        <c:auto val="1"/>
        <c:lblAlgn val="ctr"/>
        <c:lblOffset val="100"/>
        <c:noMultiLvlLbl val="0"/>
      </c:catAx>
      <c:valAx>
        <c:axId val="11116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1654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343916687833378E-2"/>
          <c:y val="4.8317922245373339E-2"/>
          <c:w val="0.65951415347275144"/>
          <c:h val="0.914108944973775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0.34300000000000003</c:v>
                </c:pt>
                <c:pt idx="1">
                  <c:v>0.251</c:v>
                </c:pt>
                <c:pt idx="2">
                  <c:v>0.33800000000000002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5-4454-AD60-AF8CAA83BB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SD2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0.29399999999999998</c:v>
                </c:pt>
                <c:pt idx="1">
                  <c:v>0.19800000000000001</c:v>
                </c:pt>
                <c:pt idx="2">
                  <c:v>0.31900000000000001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5-4454-AD60-AF8CAA83BB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SD1SD2ratio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-0.17299999999999999</c:v>
                </c:pt>
                <c:pt idx="1">
                  <c:v>-0.17699999999999999</c:v>
                </c:pt>
                <c:pt idx="2">
                  <c:v>-0.27900000000000003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5-4454-AD60-AF8CAA83BB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ApEn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-0.224</c:v>
                </c:pt>
                <c:pt idx="1">
                  <c:v>-7.1999999999999995E-2</c:v>
                </c:pt>
                <c:pt idx="2">
                  <c:v>-2.8000000000000001E-2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95-4454-AD60-AF8CAA83BB6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SampEn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-2.1000000000000001E-2</c:v>
                </c:pt>
                <c:pt idx="1">
                  <c:v>-9.2999999999999999E-2</c:v>
                </c:pt>
                <c:pt idx="2">
                  <c:v>0.10299999999999999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95-4454-AD60-AF8CAA83BB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DFAα1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-0.21299999999999999</c:v>
                </c:pt>
                <c:pt idx="1">
                  <c:v>-0.21299999999999999</c:v>
                </c:pt>
                <c:pt idx="2">
                  <c:v>-0.22900000000000001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95-4454-AD60-AF8CAA83BB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DFAα2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-4.1000000000000002E-2</c:v>
                </c:pt>
                <c:pt idx="1">
                  <c:v>-5.2999999999999999E-2</c:v>
                </c:pt>
                <c:pt idx="2">
                  <c:v>-0.16700000000000001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D95-4454-AD60-AF8CAA83B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36256"/>
        <c:axId val="113937792"/>
      </c:lineChart>
      <c:catAx>
        <c:axId val="113936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3937792"/>
        <c:crosses val="autoZero"/>
        <c:auto val="1"/>
        <c:lblAlgn val="ctr"/>
        <c:lblOffset val="100"/>
        <c:noMultiLvlLbl val="0"/>
      </c:catAx>
      <c:valAx>
        <c:axId val="113937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936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3001670245766"/>
          <c:y val="0.26728891199920762"/>
          <c:w val="0.79489552551712106"/>
          <c:h val="0.63212152726192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SDNN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0.22900000000000001</c:v>
                </c:pt>
                <c:pt idx="1">
                  <c:v>0.23499999999999999</c:v>
                </c:pt>
                <c:pt idx="2">
                  <c:v>0.19600000000000001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70-4A79-A206-722A21C68C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RMSSD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0.19800000000000001</c:v>
                </c:pt>
                <c:pt idx="1">
                  <c:v>9.9000000000000005E-2</c:v>
                </c:pt>
                <c:pt idx="2">
                  <c:v>0.20200000000000001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70-4A79-A206-722A21C68C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Pnn50%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0.14799999999999999</c:v>
                </c:pt>
                <c:pt idx="1">
                  <c:v>0.109</c:v>
                </c:pt>
                <c:pt idx="2">
                  <c:v>0.129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70-4A79-A206-722A21C68C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STRESS INDEX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-0.23300000000000001</c:v>
                </c:pt>
                <c:pt idx="1">
                  <c:v>-8.2000000000000003E-2</c:v>
                </c:pt>
                <c:pt idx="2">
                  <c:v>-0.17899999999999999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70-4A79-A206-722A21C68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12416"/>
        <c:axId val="111213952"/>
      </c:lineChart>
      <c:catAx>
        <c:axId val="111212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1213952"/>
        <c:crosses val="autoZero"/>
        <c:auto val="1"/>
        <c:lblAlgn val="ctr"/>
        <c:lblOffset val="100"/>
        <c:noMultiLvlLbl val="0"/>
      </c:catAx>
      <c:valAx>
        <c:axId val="11121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2124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4.1381825655574522E-2"/>
          <c:y val="1.8867924528301886E-2"/>
          <c:w val="0.92508246359646928"/>
          <c:h val="0.1820517010845342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629501192427642"/>
          <c:y val="0.1623367782152231"/>
          <c:w val="0.76567015616955547"/>
          <c:h val="0.719510608048993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-3.5999999999999997E-2</c:v>
                </c:pt>
                <c:pt idx="1">
                  <c:v>-4.7E-2</c:v>
                </c:pt>
                <c:pt idx="2">
                  <c:v>-8.5000000000000006E-2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E4-4618-BA39-489E60D75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0.32100000000000001</c:v>
                </c:pt>
                <c:pt idx="1">
                  <c:v>2E-3</c:v>
                </c:pt>
                <c:pt idx="2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E4-4618-BA39-489E60D75A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HF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0.22</c:v>
                </c:pt>
                <c:pt idx="1">
                  <c:v>0.06</c:v>
                </c:pt>
                <c:pt idx="2">
                  <c:v>-4.1000000000000002E-2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E4-4618-BA39-489E60D75A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LF/Hfratio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0.10299999999999999</c:v>
                </c:pt>
                <c:pt idx="1">
                  <c:v>-0.16900000000000001</c:v>
                </c:pt>
                <c:pt idx="2">
                  <c:v>6.0000000000000001E-3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E4-4618-BA39-489E60D75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493504"/>
        <c:axId val="113495040"/>
      </c:lineChart>
      <c:catAx>
        <c:axId val="113493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3495040"/>
        <c:crosses val="autoZero"/>
        <c:auto val="1"/>
        <c:lblAlgn val="ctr"/>
        <c:lblOffset val="100"/>
        <c:noMultiLvlLbl val="0"/>
      </c:catAx>
      <c:valAx>
        <c:axId val="11349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4935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7.5039974435298223E-2"/>
          <c:y val="1.9581364810848385E-2"/>
          <c:w val="0.84991981441920195"/>
          <c:h val="0.1132332251047487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07209452450308"/>
          <c:y val="0.24575619256400175"/>
          <c:w val="0.7875444140767599"/>
          <c:h val="0.72090661975189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SDNN</c:v>
                </c:pt>
              </c:strCache>
            </c:strRef>
          </c:tx>
          <c:dPt>
            <c:idx val="2"/>
            <c:marker>
              <c:symbol val="diamond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0-10FA-4FE7-9E77-800D55FDD5DB}"/>
              </c:ext>
            </c:extLst>
          </c:dPt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0.26300000000000001</c:v>
                </c:pt>
                <c:pt idx="1">
                  <c:v>0.22800000000000001</c:v>
                </c:pt>
                <c:pt idx="2">
                  <c:v>0.35799999999999998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FA-4FE7-9E77-800D55FDD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RMSSD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0.29599999999999999</c:v>
                </c:pt>
                <c:pt idx="1">
                  <c:v>0.217</c:v>
                </c:pt>
                <c:pt idx="2">
                  <c:v>0.32600000000000001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FA-4FE7-9E77-800D55FDD5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pNN50%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0.30599999999999999</c:v>
                </c:pt>
                <c:pt idx="1">
                  <c:v>0.22800000000000001</c:v>
                </c:pt>
                <c:pt idx="2">
                  <c:v>0.32700000000000001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FA-4FE7-9E77-800D55FDD5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STRESS INDEX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-0.28599999999999998</c:v>
                </c:pt>
                <c:pt idx="1">
                  <c:v>-0.24099999999999999</c:v>
                </c:pt>
                <c:pt idx="2">
                  <c:v>-2.8000000000000001E-2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FA-4FE7-9E77-800D55FDD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655168"/>
        <c:axId val="109656704"/>
      </c:lineChart>
      <c:catAx>
        <c:axId val="109655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9656704"/>
        <c:crosses val="autoZero"/>
        <c:auto val="1"/>
        <c:lblAlgn val="ctr"/>
        <c:lblOffset val="100"/>
        <c:noMultiLvlLbl val="0"/>
      </c:catAx>
      <c:valAx>
        <c:axId val="109656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6551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9.4316038950233178E-3"/>
          <c:y val="1.8204640224227651E-2"/>
          <c:w val="0.99056839610497671"/>
          <c:h val="0.1491848764831884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0.04238</cdr:x>
      <cdr:y>0.64239</cdr:y>
    </cdr:from>
    <cdr:to>
      <cdr:x>0.14822</cdr:x>
      <cdr:y>0.72232</cdr:y>
    </cdr:to>
    <cdr:sp macro="" textlink="">
      <cdr:nvSpPr>
        <cdr:cNvPr id="2" name="Google Shape;181;p11"/>
        <cdr:cNvSpPr/>
      </cdr:nvSpPr>
      <cdr:spPr>
        <a:xfrm xmlns:a="http://schemas.openxmlformats.org/drawingml/2006/main">
          <a:off x="366110" y="3062013"/>
          <a:ext cx="914400" cy="381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marR="0" lvl="0" indent="0" algn="ctr" rtl="0">
            <a:spcBef>
              <a:spcPts val="0"/>
            </a:spcBef>
            <a:spcAft>
              <a:spcPts val="0"/>
            </a:spcAft>
            <a:buNone/>
          </a:pPr>
          <a:r>
            <a: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*</a:t>
          </a:r>
          <a:endParaRPr sz="2800" dirty="0">
            <a:solidFill>
              <a:schemeClr val="dk1"/>
            </a:solidFill>
            <a:latin typeface="Calibri"/>
            <a:ea typeface="Calibri"/>
            <a:cs typeface="Calibri"/>
            <a:sym typeface="Calibri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0.06667</cdr:x>
      <cdr:y>0.20635</cdr:y>
    </cdr:from>
    <cdr:to>
      <cdr:x>0.15238</cdr:x>
      <cdr:y>0.26984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533400" y="990600"/>
          <a:ext cx="6858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20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0.05714</cdr:x>
      <cdr:y>0.22222</cdr:y>
    </cdr:from>
    <cdr:to>
      <cdr:x>0.15238</cdr:x>
      <cdr:y>0.28571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457200" y="10668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>
              <a:solidFill>
                <a:prstClr val="black"/>
              </a:solidFill>
            </a:rPr>
            <a:t>**</a:t>
          </a:r>
        </a:p>
      </cdr:txBody>
    </cdr:sp>
  </cdr:relSizeAnchor>
  <cdr:relSizeAnchor xmlns:cdr="http://schemas.openxmlformats.org/drawingml/2006/chartDrawing">
    <cdr:from>
      <cdr:x>0.10476</cdr:x>
      <cdr:y>0.8254</cdr:y>
    </cdr:from>
    <cdr:to>
      <cdr:x>0.2</cdr:x>
      <cdr:y>0.88889</cdr:y>
    </cdr:to>
    <cdr:sp macro="" textlink="">
      <cdr:nvSpPr>
        <cdr:cNvPr id="4" name="Oval 3"/>
        <cdr:cNvSpPr/>
      </cdr:nvSpPr>
      <cdr:spPr>
        <a:xfrm xmlns:a="http://schemas.openxmlformats.org/drawingml/2006/main">
          <a:off x="838200" y="3962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0.07619</cdr:x>
      <cdr:y>0.8254</cdr:y>
    </cdr:from>
    <cdr:to>
      <cdr:x>0.17143</cdr:x>
      <cdr:y>0.88889</cdr:y>
    </cdr:to>
    <cdr:sp macro="" textlink="">
      <cdr:nvSpPr>
        <cdr:cNvPr id="5" name="Oval 4"/>
        <cdr:cNvSpPr/>
      </cdr:nvSpPr>
      <cdr:spPr>
        <a:xfrm xmlns:a="http://schemas.openxmlformats.org/drawingml/2006/main">
          <a:off x="609600" y="3962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>
              <a:solidFill>
                <a:prstClr val="black"/>
              </a:solidFill>
            </a:rPr>
            <a:t>**</a:t>
          </a:r>
        </a:p>
      </cdr:txBody>
    </cdr:sp>
  </cdr:relSizeAnchor>
  <cdr:relSizeAnchor xmlns:cdr="http://schemas.openxmlformats.org/drawingml/2006/chartDrawing">
    <cdr:from>
      <cdr:x>0.14286</cdr:x>
      <cdr:y>0.8254</cdr:y>
    </cdr:from>
    <cdr:to>
      <cdr:x>0.2381</cdr:x>
      <cdr:y>0.88889</cdr:y>
    </cdr:to>
    <cdr:sp macro="" textlink="">
      <cdr:nvSpPr>
        <cdr:cNvPr id="6" name="Oval 5"/>
        <cdr:cNvSpPr/>
      </cdr:nvSpPr>
      <cdr:spPr>
        <a:xfrm xmlns:a="http://schemas.openxmlformats.org/drawingml/2006/main">
          <a:off x="1143000" y="3962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>
              <a:solidFill>
                <a:prstClr val="black"/>
              </a:solidFill>
            </a:rPr>
            <a:t>**</a:t>
          </a:r>
        </a:p>
      </cdr:txBody>
    </cdr:sp>
  </cdr:relSizeAnchor>
  <cdr:relSizeAnchor xmlns:cdr="http://schemas.openxmlformats.org/drawingml/2006/chartDrawing">
    <cdr:from>
      <cdr:x>0.1619</cdr:x>
      <cdr:y>0.8254</cdr:y>
    </cdr:from>
    <cdr:to>
      <cdr:x>0.25714</cdr:x>
      <cdr:y>0.88889</cdr:y>
    </cdr:to>
    <cdr:sp macro="" textlink="">
      <cdr:nvSpPr>
        <cdr:cNvPr id="7" name="Oval 6"/>
        <cdr:cNvSpPr/>
      </cdr:nvSpPr>
      <cdr:spPr>
        <a:xfrm xmlns:a="http://schemas.openxmlformats.org/drawingml/2006/main">
          <a:off x="1295400" y="3962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>
              <a:solidFill>
                <a:prstClr val="black"/>
              </a:solidFill>
            </a:rPr>
            <a:t>**</a:t>
          </a:r>
        </a:p>
      </cdr:txBody>
    </cdr:sp>
  </cdr:relSizeAnchor>
  <cdr:relSizeAnchor xmlns:cdr="http://schemas.openxmlformats.org/drawingml/2006/chartDrawing">
    <cdr:from>
      <cdr:x>0.25789</cdr:x>
      <cdr:y>0.8254</cdr:y>
    </cdr:from>
    <cdr:to>
      <cdr:x>0.35312</cdr:x>
      <cdr:y>0.88889</cdr:y>
    </cdr:to>
    <cdr:sp macro="" textlink="">
      <cdr:nvSpPr>
        <cdr:cNvPr id="8" name="Oval 7"/>
        <cdr:cNvSpPr/>
      </cdr:nvSpPr>
      <cdr:spPr>
        <a:xfrm xmlns:a="http://schemas.openxmlformats.org/drawingml/2006/main">
          <a:off x="2063338" y="3962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0.2381</cdr:x>
      <cdr:y>0.11111</cdr:y>
    </cdr:from>
    <cdr:to>
      <cdr:x>0.33333</cdr:x>
      <cdr:y>0.1746</cdr:y>
    </cdr:to>
    <cdr:sp macro="" textlink="">
      <cdr:nvSpPr>
        <cdr:cNvPr id="9" name="Oval 8"/>
        <cdr:cNvSpPr/>
      </cdr:nvSpPr>
      <cdr:spPr>
        <a:xfrm xmlns:a="http://schemas.openxmlformats.org/drawingml/2006/main">
          <a:off x="1905000" y="533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0.50476</cdr:x>
      <cdr:y>0.8254</cdr:y>
    </cdr:from>
    <cdr:to>
      <cdr:x>0.6</cdr:x>
      <cdr:y>0.88889</cdr:y>
    </cdr:to>
    <cdr:sp macro="" textlink="">
      <cdr:nvSpPr>
        <cdr:cNvPr id="10" name="Oval 9"/>
        <cdr:cNvSpPr/>
      </cdr:nvSpPr>
      <cdr:spPr>
        <a:xfrm xmlns:a="http://schemas.openxmlformats.org/drawingml/2006/main">
          <a:off x="4038600" y="3962400"/>
          <a:ext cx="7620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**</a:t>
          </a:r>
          <a:endParaRPr lang="en-US" sz="1600" dirty="0">
            <a:solidFill>
              <a:prstClr val="black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0.20613</cdr:x>
      <cdr:y>0.26304</cdr:y>
    </cdr:from>
    <cdr:to>
      <cdr:x>0.31857</cdr:x>
      <cdr:y>0.29914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838200" y="1182585"/>
          <a:ext cx="457200" cy="16229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0.6184</cdr:x>
      <cdr:y>0.34779</cdr:y>
    </cdr:from>
    <cdr:to>
      <cdr:x>0.69336</cdr:x>
      <cdr:y>0.39864</cdr:y>
    </cdr:to>
    <cdr:sp macro="" textlink="">
      <cdr:nvSpPr>
        <cdr:cNvPr id="6" name="Oval 5"/>
        <cdr:cNvSpPr/>
      </cdr:nvSpPr>
      <cdr:spPr>
        <a:xfrm xmlns:a="http://schemas.openxmlformats.org/drawingml/2006/main">
          <a:off x="2514600" y="1563585"/>
          <a:ext cx="304800" cy="2286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0.65559</cdr:x>
      <cdr:y>0.29694</cdr:y>
    </cdr:from>
    <cdr:to>
      <cdr:x>0.73112</cdr:x>
      <cdr:y>0.34874</cdr:y>
    </cdr:to>
    <cdr:sp macro="" textlink="">
      <cdr:nvSpPr>
        <cdr:cNvPr id="7" name="Oval 6"/>
        <cdr:cNvSpPr/>
      </cdr:nvSpPr>
      <cdr:spPr>
        <a:xfrm xmlns:a="http://schemas.openxmlformats.org/drawingml/2006/main">
          <a:off x="2665845" y="1334985"/>
          <a:ext cx="307109" cy="23289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0.18739</cdr:x>
      <cdr:y>0.29694</cdr:y>
    </cdr:from>
    <cdr:to>
      <cdr:x>0.26235</cdr:x>
      <cdr:y>0.34779</cdr:y>
    </cdr:to>
    <cdr:sp macro="" textlink="">
      <cdr:nvSpPr>
        <cdr:cNvPr id="8" name="Oval 7"/>
        <cdr:cNvSpPr/>
      </cdr:nvSpPr>
      <cdr:spPr>
        <a:xfrm xmlns:a="http://schemas.openxmlformats.org/drawingml/2006/main">
          <a:off x="762000" y="1334985"/>
          <a:ext cx="304800" cy="2286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0.17537</cdr:x>
      <cdr:y>0.33084</cdr:y>
    </cdr:from>
    <cdr:to>
      <cdr:x>0.26338</cdr:x>
      <cdr:y>0.39049</cdr:y>
    </cdr:to>
    <cdr:sp macro="" textlink="">
      <cdr:nvSpPr>
        <cdr:cNvPr id="9" name="Oval 8"/>
        <cdr:cNvSpPr/>
      </cdr:nvSpPr>
      <cdr:spPr>
        <a:xfrm xmlns:a="http://schemas.openxmlformats.org/drawingml/2006/main">
          <a:off x="713096" y="1487385"/>
          <a:ext cx="357908" cy="26818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0.62371</cdr:x>
      <cdr:y>0.26304</cdr:y>
    </cdr:from>
    <cdr:to>
      <cdr:x>0.69867</cdr:x>
      <cdr:y>0.3114</cdr:y>
    </cdr:to>
    <cdr:sp macro="" textlink="">
      <cdr:nvSpPr>
        <cdr:cNvPr id="10" name="Oval 9"/>
        <cdr:cNvSpPr/>
      </cdr:nvSpPr>
      <cdr:spPr>
        <a:xfrm xmlns:a="http://schemas.openxmlformats.org/drawingml/2006/main">
          <a:off x="2536209" y="1182585"/>
          <a:ext cx="304800" cy="21738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  <cdr:relSizeAnchor xmlns:cdr="http://schemas.openxmlformats.org/drawingml/2006/chartDrawing">
    <cdr:from>
      <cdr:x>0.37479</cdr:x>
      <cdr:y>0.34779</cdr:y>
    </cdr:from>
    <cdr:to>
      <cdr:x>0.55026</cdr:x>
      <cdr:y>0.37919</cdr:y>
    </cdr:to>
    <cdr:sp macro="" textlink="">
      <cdr:nvSpPr>
        <cdr:cNvPr id="11" name="Oval 10"/>
        <cdr:cNvSpPr/>
      </cdr:nvSpPr>
      <cdr:spPr>
        <a:xfrm xmlns:a="http://schemas.openxmlformats.org/drawingml/2006/main">
          <a:off x="1524000" y="1563585"/>
          <a:ext cx="713509" cy="14117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**</a:t>
          </a:r>
          <a:endParaRPr lang="en-US" sz="1600" dirty="0">
            <a:solidFill>
              <a:prstClr val="black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0.20887</cdr:x>
      <cdr:y>0.2691</cdr:y>
    </cdr:from>
    <cdr:to>
      <cdr:x>0.29789</cdr:x>
      <cdr:y>0.33317</cdr:y>
    </cdr:to>
    <cdr:sp macro="" textlink="">
      <cdr:nvSpPr>
        <cdr:cNvPr id="3" name="Oval 2"/>
        <cdr:cNvSpPr/>
      </cdr:nvSpPr>
      <cdr:spPr>
        <a:xfrm xmlns:a="http://schemas.openxmlformats.org/drawingml/2006/main">
          <a:off x="839691" y="1126396"/>
          <a:ext cx="357908" cy="26818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1600" dirty="0" smtClean="0">
              <a:solidFill>
                <a:prstClr val="black"/>
              </a:solidFill>
            </a:rPr>
            <a:t>*</a:t>
          </a:r>
          <a:endParaRPr lang="en-US" sz="1600" dirty="0">
            <a:solidFill>
              <a:prstClr val="black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0.22341</cdr:x>
      <cdr:y>0.21361</cdr:y>
    </cdr:from>
    <cdr:to>
      <cdr:x>0.85623</cdr:x>
      <cdr:y>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965663" y="844178"/>
          <a:ext cx="2735292" cy="310776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endParaRPr lang="en-US" sz="1600" dirty="0">
            <a:solidFill>
              <a:prstClr val="black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0.45949</cdr:x>
      <cdr:y>0.06068</cdr:y>
    </cdr:from>
    <cdr:to>
      <cdr:x>0.49596</cdr:x>
      <cdr:y>0.13196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3781442" y="314423"/>
          <a:ext cx="300082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prstClr val="black"/>
              </a:solidFill>
            </a:rPr>
            <a:t>*</a:t>
          </a:r>
          <a:endParaRPr lang="en-US" dirty="0"/>
        </a:p>
      </cdr:txBody>
    </cdr:sp>
  </cdr:relSizeAnchor>
  <cdr:relSizeAnchor xmlns:cdr="http://schemas.openxmlformats.org/drawingml/2006/chartDrawing">
    <cdr:from>
      <cdr:x>0.48432</cdr:x>
      <cdr:y>0.10608</cdr:y>
    </cdr:from>
    <cdr:to>
      <cdr:x>0.52079</cdr:x>
      <cdr:y>0.17736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985780" y="549663"/>
          <a:ext cx="300082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prstClr val="black"/>
              </a:solidFill>
            </a:rPr>
            <a:t>*</a:t>
          </a:r>
          <a:endParaRPr lang="en-US" dirty="0"/>
        </a:p>
      </cdr:txBody>
    </cdr:sp>
  </cdr:relSizeAnchor>
  <cdr:relSizeAnchor xmlns:cdr="http://schemas.openxmlformats.org/drawingml/2006/chartDrawing">
    <cdr:from>
      <cdr:x>0.48613</cdr:x>
      <cdr:y>0.80973</cdr:y>
    </cdr:from>
    <cdr:to>
      <cdr:x>0.52259</cdr:x>
      <cdr:y>0.881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899731" y="3833345"/>
          <a:ext cx="292513" cy="3374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prstClr val="black"/>
              </a:solidFill>
            </a:rPr>
            <a:t>*</a:t>
          </a:r>
          <a:endParaRPr lang="en-US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0.17927</cdr:x>
      <cdr:y>0.78778</cdr:y>
    </cdr:from>
    <cdr:to>
      <cdr:x>0.23686</cdr:x>
      <cdr:y>0.90584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610733" y="3901867"/>
          <a:ext cx="517452" cy="584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>
              <a:solidFill>
                <a:prstClr val="black"/>
              </a:solidFill>
            </a:rPr>
            <a:t>*</a:t>
          </a:r>
          <a:endParaRPr lang="en-US" sz="3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496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def79d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def79d5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6def79d5d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ef79d5d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def79d5d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6def79d5d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23311908.2020.187080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subTitle" idx="1"/>
          </p:nvPr>
        </p:nvSpPr>
        <p:spPr>
          <a:xfrm>
            <a:off x="533400" y="4572000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chemeClr val="dk1"/>
                </a:solidFill>
              </a:rPr>
              <a:t>QUEST INTERNATIONAL UNIVERSITY</a:t>
            </a:r>
            <a:endParaRPr dirty="0"/>
          </a:p>
          <a:p>
            <a:pPr marL="0" lvl="0" indent="0" algn="ctr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</a:rPr>
              <a:t>Speaker </a:t>
            </a:r>
            <a:endParaRPr dirty="0"/>
          </a:p>
          <a:p>
            <a:pPr marL="0" lvl="0" indent="0" algn="ctr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>
                <a:solidFill>
                  <a:schemeClr val="dk1"/>
                </a:solidFill>
              </a:rPr>
              <a:t>Shagufta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Yasir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</a:rPr>
              <a:t>Masters of science( </a:t>
            </a:r>
            <a:r>
              <a:rPr lang="en-US" dirty="0" smtClean="0">
                <a:solidFill>
                  <a:schemeClr val="dk1"/>
                </a:solidFill>
              </a:rPr>
              <a:t>Scholar)</a:t>
            </a:r>
            <a:endParaRPr dirty="0"/>
          </a:p>
        </p:txBody>
      </p:sp>
      <p:sp>
        <p:nvSpPr>
          <p:cNvPr id="89" name="Google Shape;89;p2"/>
          <p:cNvSpPr/>
          <p:nvPr/>
        </p:nvSpPr>
        <p:spPr>
          <a:xfrm>
            <a:off x="304799" y="2667000"/>
            <a:ext cx="8534400" cy="1828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RELATIONSHIP OF HEART RATE VARIABILITY MEASURES WITH TRAIT EMOTIONAL INTELLIGENCE IN THE PRESENCE OF ACUTE MENTAL STRESS</a:t>
            </a:r>
            <a:endParaRPr sz="2400" b="1" i="1" u="none" strike="noStrike" cap="none" dirty="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33396" y="1171050"/>
            <a:ext cx="8360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rPr>
              <a:t>UTAR INTERVESITY SCIENCE SYMPOSIUM-UISS-2023</a:t>
            </a:r>
            <a:endParaRPr sz="4400" b="1" i="0" u="none" strike="noStrike" cap="none" dirty="0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211475"/>
            <a:ext cx="1551825" cy="9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247" y="105737"/>
            <a:ext cx="2302853" cy="11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4498" y="414500"/>
            <a:ext cx="8639502" cy="6185270"/>
            <a:chOff x="504498" y="414500"/>
            <a:chExt cx="8639502" cy="6185270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2111062075"/>
                </p:ext>
              </p:extLst>
            </p:nvPr>
          </p:nvGraphicFramePr>
          <p:xfrm>
            <a:off x="504498" y="1381233"/>
            <a:ext cx="8639502" cy="47665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Google Shape;167;p10"/>
            <p:cNvSpPr/>
            <p:nvPr/>
          </p:nvSpPr>
          <p:spPr>
            <a:xfrm>
              <a:off x="2161324" y="414500"/>
              <a:ext cx="4520245" cy="81915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DOMAIN</a:t>
              </a:r>
              <a:endParaRPr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68;p10"/>
            <p:cNvSpPr txBox="1"/>
            <p:nvPr/>
          </p:nvSpPr>
          <p:spPr>
            <a:xfrm>
              <a:off x="511746" y="5990170"/>
              <a:ext cx="84115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SDNN shows significant mean difference at baseline.</a:t>
              </a:r>
              <a:endParaRPr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3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1"/>
          <p:cNvGrpSpPr/>
          <p:nvPr/>
        </p:nvGrpSpPr>
        <p:grpSpPr>
          <a:xfrm>
            <a:off x="304800" y="304800"/>
            <a:ext cx="8382000" cy="5791200"/>
            <a:chOff x="304800" y="304800"/>
            <a:chExt cx="8382000" cy="5791200"/>
          </a:xfrm>
        </p:grpSpPr>
        <p:graphicFrame>
          <p:nvGraphicFramePr>
            <p:cNvPr id="174" name="Google Shape;174;p11"/>
            <p:cNvGraphicFramePr/>
            <p:nvPr>
              <p:extLst>
                <p:ext uri="{D42A27DB-BD31-4B8C-83A1-F6EECF244321}">
                  <p14:modId xmlns:p14="http://schemas.microsoft.com/office/powerpoint/2010/main" val="4197326453"/>
                </p:ext>
              </p:extLst>
            </p:nvPr>
          </p:nvGraphicFramePr>
          <p:xfrm>
            <a:off x="304800" y="1295399"/>
            <a:ext cx="8382000" cy="4800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75" name="Google Shape;175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5000" y="304800"/>
              <a:ext cx="4864599" cy="99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1"/>
            <p:cNvSpPr/>
            <p:nvPr/>
          </p:nvSpPr>
          <p:spPr>
            <a:xfrm>
              <a:off x="1027579" y="3886200"/>
              <a:ext cx="1334621" cy="52814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**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1593476" y="4761186"/>
              <a:ext cx="1028700" cy="420414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**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905000" y="2832538"/>
              <a:ext cx="1043152" cy="506506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**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02143" y="5144156"/>
              <a:ext cx="1135156" cy="38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**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584475" y="4971393"/>
              <a:ext cx="1104900" cy="458514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**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022427" y="2317531"/>
              <a:ext cx="914400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1"/>
          <p:cNvSpPr txBox="1"/>
          <p:nvPr/>
        </p:nvSpPr>
        <p:spPr>
          <a:xfrm>
            <a:off x="338325" y="5978931"/>
            <a:ext cx="8702100" cy="879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(LF, HF and LF/HF ratio)  at T1, (LF, HF) at T2 and (LF/HF ratio) at T3 shows significant mean difference.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1950720" y="379890"/>
            <a:ext cx="4876800" cy="10009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LINEAR MEASURES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2"/>
          <p:cNvGraphicFramePr/>
          <p:nvPr>
            <p:extLst>
              <p:ext uri="{D42A27DB-BD31-4B8C-83A1-F6EECF244321}">
                <p14:modId xmlns:p14="http://schemas.microsoft.com/office/powerpoint/2010/main" val="3891037574"/>
              </p:ext>
            </p:extLst>
          </p:nvPr>
        </p:nvGraphicFramePr>
        <p:xfrm>
          <a:off x="502920" y="1516036"/>
          <a:ext cx="8001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0" name="Google Shape;190;p12"/>
          <p:cNvSpPr/>
          <p:nvPr/>
        </p:nvSpPr>
        <p:spPr>
          <a:xfrm>
            <a:off x="3322320" y="5478436"/>
            <a:ext cx="762000" cy="30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3093720" y="5478436"/>
            <a:ext cx="762000" cy="30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865120" y="5478436"/>
            <a:ext cx="609600" cy="30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338325" y="6147824"/>
            <a:ext cx="8702100" cy="71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(SD2,SD2SD1ratio, ApEn, DFA</a:t>
            </a:r>
            <a:r>
              <a:rPr lang="el-GR" sz="1600" dirty="0" smtClean="0"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1, DFA</a:t>
            </a:r>
            <a:r>
              <a:rPr lang="el-GR" sz="1600" dirty="0" smtClean="0"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2 ) at T1 and T2  and (DFA</a:t>
            </a:r>
            <a:r>
              <a:rPr lang="el-GR" sz="1600" dirty="0" smtClean="0"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1) at T3  shows significant mean difference.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204" y="220518"/>
            <a:ext cx="8781324" cy="6602549"/>
            <a:chOff x="228601" y="210856"/>
            <a:chExt cx="8781324" cy="6602549"/>
          </a:xfrm>
        </p:grpSpPr>
        <p:sp>
          <p:nvSpPr>
            <p:cNvPr id="221" name="Google Shape;221;p13"/>
            <p:cNvSpPr txBox="1"/>
            <p:nvPr/>
          </p:nvSpPr>
          <p:spPr>
            <a:xfrm>
              <a:off x="307825" y="5708974"/>
              <a:ext cx="8702100" cy="1104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smtClean="0">
                  <a:latin typeface="Calibri"/>
                  <a:ea typeface="Calibri"/>
                  <a:cs typeface="Calibri"/>
                  <a:sym typeface="Calibri"/>
                </a:rPr>
                <a:t>Positive and negative correlations at baseline and recovery with time domain and  negative correlation at baseline of HRV variables with time domain.</a:t>
              </a:r>
              <a:endParaRPr sz="22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199;p13"/>
            <p:cNvGrpSpPr/>
            <p:nvPr/>
          </p:nvGrpSpPr>
          <p:grpSpPr>
            <a:xfrm>
              <a:off x="228601" y="210856"/>
              <a:ext cx="8305799" cy="5904014"/>
              <a:chOff x="228601" y="152400"/>
              <a:chExt cx="8305799" cy="5904014"/>
            </a:xfrm>
          </p:grpSpPr>
          <p:grpSp>
            <p:nvGrpSpPr>
              <p:cNvPr id="200" name="Google Shape;200;p13"/>
              <p:cNvGrpSpPr/>
              <p:nvPr/>
            </p:nvGrpSpPr>
            <p:grpSpPr>
              <a:xfrm>
                <a:off x="228601" y="152400"/>
                <a:ext cx="8305799" cy="5904014"/>
                <a:chOff x="228601" y="152400"/>
                <a:chExt cx="8305799" cy="5904014"/>
              </a:xfrm>
            </p:grpSpPr>
            <p:grpSp>
              <p:nvGrpSpPr>
                <p:cNvPr id="201" name="Google Shape;201;p13"/>
                <p:cNvGrpSpPr/>
                <p:nvPr/>
              </p:nvGrpSpPr>
              <p:grpSpPr>
                <a:xfrm>
                  <a:off x="228601" y="152400"/>
                  <a:ext cx="8305799" cy="5904014"/>
                  <a:chOff x="228601" y="152400"/>
                  <a:chExt cx="8305799" cy="5904014"/>
                </a:xfrm>
              </p:grpSpPr>
              <p:graphicFrame>
                <p:nvGraphicFramePr>
                  <p:cNvPr id="202" name="Google Shape;202;p1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219770511"/>
                      </p:ext>
                    </p:extLst>
                  </p:nvPr>
                </p:nvGraphicFramePr>
                <p:xfrm>
                  <a:off x="228601" y="1933949"/>
                  <a:ext cx="3657600" cy="412246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sp>
                <p:nvSpPr>
                  <p:cNvPr id="203" name="Google Shape;203;p13"/>
                  <p:cNvSpPr/>
                  <p:nvPr/>
                </p:nvSpPr>
                <p:spPr>
                  <a:xfrm>
                    <a:off x="914400" y="1010392"/>
                    <a:ext cx="2971800" cy="55022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TIME DOMAIN</a:t>
                    </a:r>
                    <a:endParaRPr sz="1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3"/>
                  <p:cNvSpPr/>
                  <p:nvPr/>
                </p:nvSpPr>
                <p:spPr>
                  <a:xfrm>
                    <a:off x="5029200" y="1010391"/>
                    <a:ext cx="2971800" cy="54890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rgbClr val="5F497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FREQUENCY DOMAIN</a:t>
                    </a:r>
                    <a:endParaRPr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aphicFrame>
                <p:nvGraphicFramePr>
                  <p:cNvPr id="205" name="Google Shape;205;p13"/>
                  <p:cNvGraphicFramePr/>
                  <p:nvPr/>
                </p:nvGraphicFramePr>
                <p:xfrm>
                  <a:off x="4495800" y="1676400"/>
                  <a:ext cx="4038600" cy="40386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  <p:sp>
                <p:nvSpPr>
                  <p:cNvPr id="206" name="Google Shape;206;p13"/>
                  <p:cNvSpPr/>
                  <p:nvPr/>
                </p:nvSpPr>
                <p:spPr>
                  <a:xfrm>
                    <a:off x="3048000" y="152400"/>
                    <a:ext cx="2786339" cy="707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000" b="1" cap="none">
                        <a:solidFill>
                          <a:srgbClr val="6F91C8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WELL BEING</a:t>
                    </a:r>
                    <a:endParaRPr sz="4000" b="1" cap="none">
                      <a:solidFill>
                        <a:srgbClr val="6F91C8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13"/>
                  <p:cNvSpPr/>
                  <p:nvPr/>
                </p:nvSpPr>
                <p:spPr>
                  <a:xfrm>
                    <a:off x="5181600" y="5169991"/>
                    <a:ext cx="4154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**</a:t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8" name="Google Shape;208;p13"/>
                <p:cNvSpPr/>
                <p:nvPr/>
              </p:nvSpPr>
              <p:spPr>
                <a:xfrm>
                  <a:off x="1066800" y="5169991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" name="Google Shape;209;p13"/>
              <p:cNvSpPr/>
              <p:nvPr/>
            </p:nvSpPr>
            <p:spPr>
              <a:xfrm>
                <a:off x="2897959" y="521635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091127"/>
            <a:chOff x="-9467850" y="-260768"/>
            <a:chExt cx="9144000" cy="7091127"/>
          </a:xfrm>
        </p:grpSpPr>
        <p:grpSp>
          <p:nvGrpSpPr>
            <p:cNvPr id="5" name="Google Shape;210;p13"/>
            <p:cNvGrpSpPr/>
            <p:nvPr/>
          </p:nvGrpSpPr>
          <p:grpSpPr>
            <a:xfrm>
              <a:off x="-9467850" y="-260768"/>
              <a:ext cx="9144000" cy="7091127"/>
              <a:chOff x="-9398000" y="419650"/>
              <a:chExt cx="9144000" cy="6900139"/>
            </a:xfrm>
          </p:grpSpPr>
          <p:grpSp>
            <p:nvGrpSpPr>
              <p:cNvPr id="7" name="Google Shape;211;p13"/>
              <p:cNvGrpSpPr/>
              <p:nvPr/>
            </p:nvGrpSpPr>
            <p:grpSpPr>
              <a:xfrm>
                <a:off x="-9398000" y="419650"/>
                <a:ext cx="9144000" cy="6900139"/>
                <a:chOff x="-8407400" y="-31273"/>
                <a:chExt cx="9144000" cy="6900139"/>
              </a:xfrm>
            </p:grpSpPr>
            <p:sp>
              <p:nvSpPr>
                <p:cNvPr id="14" name="Google Shape;212;p13"/>
                <p:cNvSpPr/>
                <p:nvPr/>
              </p:nvSpPr>
              <p:spPr>
                <a:xfrm>
                  <a:off x="-8407400" y="-31273"/>
                  <a:ext cx="9144000" cy="6900139"/>
                </a:xfrm>
                <a:prstGeom prst="rect">
                  <a:avLst/>
                </a:prstGeom>
                <a:solidFill>
                  <a:srgbClr val="C5D8F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aphicFrame>
              <p:nvGraphicFramePr>
                <p:cNvPr id="15" name="Google Shape;213;p13"/>
                <p:cNvGraphicFramePr/>
                <p:nvPr>
                  <p:extLst>
                    <p:ext uri="{D42A27DB-BD31-4B8C-83A1-F6EECF244321}">
                      <p14:modId xmlns:p14="http://schemas.microsoft.com/office/powerpoint/2010/main" val="1177847436"/>
                    </p:ext>
                  </p:extLst>
                </p:nvPr>
              </p:nvGraphicFramePr>
              <p:xfrm>
                <a:off x="-7288281" y="986065"/>
                <a:ext cx="7086600" cy="527554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16" name="Google Shape;214;p13"/>
                <p:cNvSpPr/>
                <p:nvPr/>
              </p:nvSpPr>
              <p:spPr>
                <a:xfrm>
                  <a:off x="-5944911" y="183306"/>
                  <a:ext cx="4191000" cy="76668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5715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NON LINEAR DOMAIN</a:t>
                  </a:r>
                  <a:endParaRPr sz="3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" name="Google Shape;215;p13"/>
              <p:cNvGrpSpPr/>
              <p:nvPr/>
            </p:nvGrpSpPr>
            <p:grpSpPr>
              <a:xfrm>
                <a:off x="-7506717" y="1905755"/>
                <a:ext cx="3305583" cy="4328402"/>
                <a:chOff x="-7493526" y="1905755"/>
                <a:chExt cx="3121703" cy="4140011"/>
              </a:xfrm>
            </p:grpSpPr>
            <p:sp>
              <p:nvSpPr>
                <p:cNvPr id="9" name="Google Shape;216;p13"/>
                <p:cNvSpPr/>
                <p:nvPr/>
              </p:nvSpPr>
              <p:spPr>
                <a:xfrm>
                  <a:off x="-7454407" y="2322755"/>
                  <a:ext cx="357908" cy="26818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</a:t>
                  </a:r>
                  <a:endParaRPr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217;p13"/>
                <p:cNvSpPr/>
                <p:nvPr/>
              </p:nvSpPr>
              <p:spPr>
                <a:xfrm>
                  <a:off x="-7493526" y="2070504"/>
                  <a:ext cx="357908" cy="26818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</a:t>
                  </a:r>
                  <a:endParaRPr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218;p13"/>
                <p:cNvSpPr/>
                <p:nvPr/>
              </p:nvSpPr>
              <p:spPr>
                <a:xfrm>
                  <a:off x="-4876540" y="1905755"/>
                  <a:ext cx="357908" cy="26818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</a:t>
                  </a:r>
                  <a:endParaRPr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19;p13"/>
                <p:cNvSpPr/>
                <p:nvPr/>
              </p:nvSpPr>
              <p:spPr>
                <a:xfrm>
                  <a:off x="-4729731" y="2173944"/>
                  <a:ext cx="357908" cy="26818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</a:t>
                  </a:r>
                  <a:endParaRPr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220;p13"/>
                <p:cNvSpPr/>
                <p:nvPr/>
              </p:nvSpPr>
              <p:spPr>
                <a:xfrm>
                  <a:off x="-4895106" y="5777577"/>
                  <a:ext cx="357908" cy="26818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</a:t>
                  </a:r>
                  <a:endParaRPr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-9160024" y="5954059"/>
              <a:ext cx="8550424" cy="876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SD1 SD2 shows positive correlation at baseline and recovery with SD2SD1 shows negative correlation T3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359" y="228600"/>
            <a:ext cx="8923053" cy="6324600"/>
            <a:chOff x="110359" y="228600"/>
            <a:chExt cx="8923053" cy="6324600"/>
          </a:xfrm>
        </p:grpSpPr>
        <p:grpSp>
          <p:nvGrpSpPr>
            <p:cNvPr id="226" name="Google Shape;226;p14"/>
            <p:cNvGrpSpPr/>
            <p:nvPr/>
          </p:nvGrpSpPr>
          <p:grpSpPr>
            <a:xfrm>
              <a:off x="110359" y="228600"/>
              <a:ext cx="8914815" cy="5867400"/>
              <a:chOff x="110359" y="228600"/>
              <a:chExt cx="8914815" cy="5867400"/>
            </a:xfrm>
          </p:grpSpPr>
          <p:grpSp>
            <p:nvGrpSpPr>
              <p:cNvPr id="227" name="Google Shape;227;p14"/>
              <p:cNvGrpSpPr/>
              <p:nvPr/>
            </p:nvGrpSpPr>
            <p:grpSpPr>
              <a:xfrm>
                <a:off x="110359" y="228600"/>
                <a:ext cx="8914815" cy="5867400"/>
                <a:chOff x="110359" y="228600"/>
                <a:chExt cx="8914815" cy="5867400"/>
              </a:xfrm>
            </p:grpSpPr>
            <p:grpSp>
              <p:nvGrpSpPr>
                <p:cNvPr id="228" name="Google Shape;228;p14"/>
                <p:cNvGrpSpPr/>
                <p:nvPr/>
              </p:nvGrpSpPr>
              <p:grpSpPr>
                <a:xfrm>
                  <a:off x="110359" y="1103585"/>
                  <a:ext cx="8914815" cy="4992415"/>
                  <a:chOff x="110359" y="1103585"/>
                  <a:chExt cx="8914815" cy="4992415"/>
                </a:xfrm>
              </p:grpSpPr>
              <p:graphicFrame>
                <p:nvGraphicFramePr>
                  <p:cNvPr id="229" name="Google Shape;229;p1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378821681"/>
                      </p:ext>
                    </p:extLst>
                  </p:nvPr>
                </p:nvGraphicFramePr>
                <p:xfrm>
                  <a:off x="110359" y="2057400"/>
                  <a:ext cx="4855779" cy="40386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sp>
                <p:nvSpPr>
                  <p:cNvPr id="230" name="Google Shape;230;p14"/>
                  <p:cNvSpPr/>
                  <p:nvPr/>
                </p:nvSpPr>
                <p:spPr>
                  <a:xfrm>
                    <a:off x="685800" y="1103585"/>
                    <a:ext cx="3657600" cy="762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TIME DOMAIN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14"/>
                  <p:cNvSpPr/>
                  <p:nvPr/>
                </p:nvSpPr>
                <p:spPr>
                  <a:xfrm>
                    <a:off x="4800600" y="1103585"/>
                    <a:ext cx="3657600" cy="762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FREQUENCY DOMIAN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aphicFrame>
                <p:nvGraphicFramePr>
                  <p:cNvPr id="232" name="Google Shape;232;p1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74105472"/>
                      </p:ext>
                    </p:extLst>
                  </p:nvPr>
                </p:nvGraphicFramePr>
                <p:xfrm>
                  <a:off x="4800599" y="2128344"/>
                  <a:ext cx="4224575" cy="389145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p:grpSp>
            <p:sp>
              <p:nvSpPr>
                <p:cNvPr id="233" name="Google Shape;233;p14"/>
                <p:cNvSpPr/>
                <p:nvPr/>
              </p:nvSpPr>
              <p:spPr>
                <a:xfrm>
                  <a:off x="2929951" y="228600"/>
                  <a:ext cx="3284104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cap="none">
                      <a:solidFill>
                        <a:srgbClr val="6F91C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SELF</a:t>
                  </a:r>
                  <a:r>
                    <a:rPr lang="en-US" sz="3600" b="1" cap="none">
                      <a:solidFill>
                        <a:srgbClr val="6F91C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n-US" sz="4000" b="1" cap="none">
                      <a:solidFill>
                        <a:srgbClr val="6F91C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CONTROL</a:t>
                  </a:r>
                  <a:endParaRPr sz="4000" b="1" cap="none">
                    <a:solidFill>
                      <a:srgbClr val="6F91C8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" name="Google Shape;234;p14"/>
              <p:cNvSpPr/>
              <p:nvPr/>
            </p:nvSpPr>
            <p:spPr>
              <a:xfrm>
                <a:off x="5638800" y="3261592"/>
                <a:ext cx="378990" cy="280393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4"/>
            <p:cNvSpPr txBox="1"/>
            <p:nvPr/>
          </p:nvSpPr>
          <p:spPr>
            <a:xfrm>
              <a:off x="331312" y="5943600"/>
              <a:ext cx="8702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smtClean="0">
                  <a:latin typeface="Calibri"/>
                  <a:ea typeface="Calibri"/>
                  <a:cs typeface="Calibri"/>
                  <a:sym typeface="Calibri"/>
                </a:rPr>
                <a:t>LF shows positive correlation at baseline</a:t>
              </a:r>
              <a:endParaRPr sz="22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-1811599" y="6984420"/>
            <a:ext cx="7438696" cy="4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SD2 shows positive correlation at T3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" y="0"/>
            <a:ext cx="9144000" cy="6858000"/>
            <a:chOff x="-9724696" y="-195223"/>
            <a:chExt cx="9144000" cy="6858000"/>
          </a:xfrm>
        </p:grpSpPr>
        <p:pic>
          <p:nvPicPr>
            <p:cNvPr id="5" name="Google Shape;23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9724696" y="-195223"/>
              <a:ext cx="9144000" cy="6858000"/>
            </a:xfrm>
            <a:prstGeom prst="rect">
              <a:avLst/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0" scaled="0"/>
            </a:gradFill>
            <a:ln>
              <a:noFill/>
            </a:ln>
          </p:spPr>
        </p:pic>
        <p:sp>
          <p:nvSpPr>
            <p:cNvPr id="6" name="Google Shape;237;p14"/>
            <p:cNvSpPr/>
            <p:nvPr/>
          </p:nvSpPr>
          <p:spPr>
            <a:xfrm>
              <a:off x="-4924096" y="1574282"/>
              <a:ext cx="378990" cy="28039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55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47455"/>
            <a:ext cx="9637079" cy="6755814"/>
            <a:chOff x="304800" y="477332"/>
            <a:chExt cx="9312163" cy="6465183"/>
          </a:xfrm>
        </p:grpSpPr>
        <p:grpSp>
          <p:nvGrpSpPr>
            <p:cNvPr id="244" name="Google Shape;244;p15"/>
            <p:cNvGrpSpPr/>
            <p:nvPr/>
          </p:nvGrpSpPr>
          <p:grpSpPr>
            <a:xfrm>
              <a:off x="304800" y="477332"/>
              <a:ext cx="8514693" cy="5938346"/>
              <a:chOff x="275896" y="228600"/>
              <a:chExt cx="8514693" cy="5938346"/>
            </a:xfrm>
          </p:grpSpPr>
          <p:graphicFrame>
            <p:nvGraphicFramePr>
              <p:cNvPr id="245" name="Google Shape;245;p15"/>
              <p:cNvGraphicFramePr/>
              <p:nvPr>
                <p:extLst>
                  <p:ext uri="{D42A27DB-BD31-4B8C-83A1-F6EECF244321}">
                    <p14:modId xmlns:p14="http://schemas.microsoft.com/office/powerpoint/2010/main" val="1877502353"/>
                  </p:ext>
                </p:extLst>
              </p:nvPr>
            </p:nvGraphicFramePr>
            <p:xfrm>
              <a:off x="275896" y="1981200"/>
              <a:ext cx="4020207" cy="418574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46" name="Google Shape;246;p15"/>
              <p:cNvSpPr/>
              <p:nvPr/>
            </p:nvSpPr>
            <p:spPr>
              <a:xfrm>
                <a:off x="457200" y="1371600"/>
                <a:ext cx="3657600" cy="61485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 DOMAIN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829503" y="1371600"/>
                <a:ext cx="3657600" cy="61485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FREQUENCY DOMAIN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aphicFrame>
            <p:nvGraphicFramePr>
              <p:cNvPr id="248" name="Google Shape;248;p15"/>
              <p:cNvGraphicFramePr/>
              <p:nvPr>
                <p:extLst>
                  <p:ext uri="{D42A27DB-BD31-4B8C-83A1-F6EECF244321}">
                    <p14:modId xmlns:p14="http://schemas.microsoft.com/office/powerpoint/2010/main" val="956416121"/>
                  </p:ext>
                </p:extLst>
              </p:nvPr>
            </p:nvGraphicFramePr>
            <p:xfrm>
              <a:off x="4468210" y="2067860"/>
              <a:ext cx="4322379" cy="39519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49" name="Google Shape;249;p15"/>
              <p:cNvSpPr/>
              <p:nvPr/>
            </p:nvSpPr>
            <p:spPr>
              <a:xfrm>
                <a:off x="2021841" y="228600"/>
                <a:ext cx="463383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 cap="none">
                    <a:solidFill>
                      <a:srgbClr val="6F91C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EMOTIONALITY</a:t>
                </a:r>
                <a:endParaRPr sz="5400" b="1" cap="none">
                  <a:solidFill>
                    <a:srgbClr val="6F91C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5"/>
            <p:cNvGrpSpPr/>
            <p:nvPr/>
          </p:nvGrpSpPr>
          <p:grpSpPr>
            <a:xfrm>
              <a:off x="914863" y="2369280"/>
              <a:ext cx="2364737" cy="3563097"/>
              <a:chOff x="914863" y="2343892"/>
              <a:chExt cx="2364737" cy="3563097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1483349" y="2343892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914863" y="5638800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2733213" y="3532082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2912167" y="3361904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2720075" y="4495800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1002361" y="3532082"/>
                <a:ext cx="246159" cy="134094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2921692" y="3333264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2720075" y="3532081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2603754" y="3135382"/>
                <a:ext cx="590550" cy="253253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**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742738" y="4598669"/>
                <a:ext cx="357908" cy="268189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15"/>
            <p:cNvSpPr txBox="1"/>
            <p:nvPr/>
          </p:nvSpPr>
          <p:spPr>
            <a:xfrm>
              <a:off x="914863" y="6157021"/>
              <a:ext cx="8702100" cy="785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smtClean="0">
                  <a:latin typeface="Calibri"/>
                  <a:ea typeface="Calibri"/>
                  <a:cs typeface="Calibri"/>
                  <a:sym typeface="Calibri"/>
                </a:rPr>
                <a:t>Significant  positive correlations at T1 and T3 while stress index shows negative correlation time domain.</a:t>
              </a:r>
              <a:endParaRPr sz="22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1;p15"/>
          <p:cNvGrpSpPr/>
          <p:nvPr/>
        </p:nvGrpSpPr>
        <p:grpSpPr>
          <a:xfrm>
            <a:off x="0" y="-64955"/>
            <a:ext cx="9411556" cy="6922955"/>
            <a:chOff x="-11303653" y="27336"/>
            <a:chExt cx="9411556" cy="6922955"/>
          </a:xfrm>
        </p:grpSpPr>
        <p:sp>
          <p:nvSpPr>
            <p:cNvPr id="5" name="Google Shape;262;p15"/>
            <p:cNvSpPr/>
            <p:nvPr/>
          </p:nvSpPr>
          <p:spPr>
            <a:xfrm>
              <a:off x="-11303653" y="27336"/>
              <a:ext cx="9411556" cy="6922955"/>
            </a:xfrm>
            <a:prstGeom prst="rect">
              <a:avLst/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63;p15"/>
            <p:cNvSpPr/>
            <p:nvPr/>
          </p:nvSpPr>
          <p:spPr>
            <a:xfrm>
              <a:off x="-8989979" y="592848"/>
              <a:ext cx="4784208" cy="7233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57150" cap="flat" cmpd="sng">
              <a:solidFill>
                <a:srgbClr val="9389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 LINEAR MEASURES</a:t>
              </a:r>
              <a:endParaRPr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7" name="Google Shape;264;p15"/>
            <p:cNvGraphicFramePr/>
            <p:nvPr>
              <p:extLst>
                <p:ext uri="{D42A27DB-BD31-4B8C-83A1-F6EECF244321}">
                  <p14:modId xmlns:p14="http://schemas.microsoft.com/office/powerpoint/2010/main" val="3257138885"/>
                </p:ext>
              </p:extLst>
            </p:nvPr>
          </p:nvGraphicFramePr>
          <p:xfrm>
            <a:off x="-11151254" y="1746506"/>
            <a:ext cx="8972999" cy="4778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Google Shape;265;p15"/>
            <p:cNvSpPr/>
            <p:nvPr/>
          </p:nvSpPr>
          <p:spPr>
            <a:xfrm>
              <a:off x="-10022763" y="2436528"/>
              <a:ext cx="308862" cy="372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6;p15"/>
            <p:cNvSpPr/>
            <p:nvPr/>
          </p:nvSpPr>
          <p:spPr>
            <a:xfrm>
              <a:off x="-9868332" y="2204968"/>
              <a:ext cx="308862" cy="372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76699" y="6174482"/>
            <a:ext cx="8439150" cy="588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SD2 shows positive correlations at T1 and T3 and DFA</a:t>
            </a:r>
            <a:r>
              <a:rPr lang="el-GR" sz="1800" dirty="0" smtClean="0">
                <a:solidFill>
                  <a:schemeClr val="tx1"/>
                </a:solidFill>
              </a:rPr>
              <a:t>α</a:t>
            </a:r>
            <a:r>
              <a:rPr lang="en-US" sz="1800" dirty="0" smtClean="0">
                <a:solidFill>
                  <a:schemeClr val="tx1"/>
                </a:solidFill>
              </a:rPr>
              <a:t>2 shows </a:t>
            </a:r>
            <a:r>
              <a:rPr lang="en-US" sz="1800" dirty="0">
                <a:solidFill>
                  <a:schemeClr val="tx1"/>
                </a:solidFill>
              </a:rPr>
              <a:t>negative </a:t>
            </a:r>
            <a:r>
              <a:rPr lang="en-US" sz="1800" dirty="0" smtClean="0">
                <a:solidFill>
                  <a:schemeClr val="tx1"/>
                </a:solidFill>
              </a:rPr>
              <a:t>correlations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5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7417" y="542091"/>
            <a:ext cx="8199383" cy="6198759"/>
            <a:chOff x="487417" y="542091"/>
            <a:chExt cx="8199383" cy="6198759"/>
          </a:xfrm>
        </p:grpSpPr>
        <p:grpSp>
          <p:nvGrpSpPr>
            <p:cNvPr id="273" name="Google Shape;273;p16"/>
            <p:cNvGrpSpPr/>
            <p:nvPr/>
          </p:nvGrpSpPr>
          <p:grpSpPr>
            <a:xfrm>
              <a:off x="487417" y="542091"/>
              <a:ext cx="8199383" cy="5604709"/>
              <a:chOff x="487417" y="542091"/>
              <a:chExt cx="8199383" cy="5604709"/>
            </a:xfrm>
          </p:grpSpPr>
          <p:grpSp>
            <p:nvGrpSpPr>
              <p:cNvPr id="274" name="Google Shape;274;p16"/>
              <p:cNvGrpSpPr/>
              <p:nvPr/>
            </p:nvGrpSpPr>
            <p:grpSpPr>
              <a:xfrm>
                <a:off x="487417" y="542091"/>
                <a:ext cx="8199383" cy="5604709"/>
                <a:chOff x="487417" y="542091"/>
                <a:chExt cx="8199383" cy="5604709"/>
              </a:xfrm>
            </p:grpSpPr>
            <p:sp>
              <p:nvSpPr>
                <p:cNvPr id="275" name="Google Shape;275;p16"/>
                <p:cNvSpPr/>
                <p:nvPr/>
              </p:nvSpPr>
              <p:spPr>
                <a:xfrm>
                  <a:off x="982717" y="1485900"/>
                  <a:ext cx="3048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57150" cap="flat" cmpd="sng">
                  <a:solidFill>
                    <a:srgbClr val="538CD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TIME DOMAIN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aphicFrame>
              <p:nvGraphicFramePr>
                <p:cNvPr id="276" name="Google Shape;276;p16"/>
                <p:cNvGraphicFramePr/>
                <p:nvPr/>
              </p:nvGraphicFramePr>
              <p:xfrm>
                <a:off x="487417" y="2155934"/>
                <a:ext cx="4038600" cy="39624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277" name="Google Shape;277;p16"/>
                <p:cNvSpPr/>
                <p:nvPr/>
              </p:nvSpPr>
              <p:spPr>
                <a:xfrm>
                  <a:off x="5486400" y="1485900"/>
                  <a:ext cx="3048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57150" cap="flat" cmpd="sng">
                  <a:solidFill>
                    <a:srgbClr val="538CD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FREQUENCY DOMAIN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aphicFrame>
              <p:nvGraphicFramePr>
                <p:cNvPr id="278" name="Google Shape;278;p16"/>
                <p:cNvGraphicFramePr/>
                <p:nvPr/>
              </p:nvGraphicFramePr>
              <p:xfrm>
                <a:off x="5105400" y="2438400"/>
                <a:ext cx="3581400" cy="37084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279" name="Google Shape;279;p16"/>
                <p:cNvSpPr/>
                <p:nvPr/>
              </p:nvSpPr>
              <p:spPr>
                <a:xfrm>
                  <a:off x="2898920" y="542091"/>
                  <a:ext cx="344473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cap="none" dirty="0">
                      <a:solidFill>
                        <a:srgbClr val="6F91C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SOCIABILILTY</a:t>
                  </a:r>
                  <a:endParaRPr sz="4000" b="1" cap="none" dirty="0">
                    <a:solidFill>
                      <a:srgbClr val="6F91C8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0" name="Google Shape;280;p16"/>
              <p:cNvSpPr/>
              <p:nvPr/>
            </p:nvSpPr>
            <p:spPr>
              <a:xfrm>
                <a:off x="7391400" y="5520549"/>
                <a:ext cx="762015" cy="30479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**</a:t>
                </a: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982717" y="6146712"/>
              <a:ext cx="7170698" cy="594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HF shows negative correlation at T3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94072"/>
          <a:stretch/>
        </p:blipFill>
        <p:spPr>
          <a:xfrm>
            <a:off x="0" y="3428998"/>
            <a:ext cx="9144000" cy="7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t="6959"/>
          <a:stretch/>
        </p:blipFill>
        <p:spPr>
          <a:xfrm>
            <a:off x="0" y="0"/>
            <a:ext cx="9144000" cy="357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5900" y="3358900"/>
            <a:ext cx="5468101" cy="3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84850" y="2779500"/>
            <a:ext cx="8001000" cy="4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EMOTIONAL INTELLIGENCE</a:t>
            </a:r>
            <a:endParaRPr dirty="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IMPORTANCE</a:t>
            </a:r>
            <a:endParaRPr dirty="0">
              <a:solidFill>
                <a:srgbClr val="FFFFFF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 r="51660"/>
          <a:stretch/>
        </p:blipFill>
        <p:spPr>
          <a:xfrm>
            <a:off x="0" y="4205225"/>
            <a:ext cx="2131651" cy="2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264370" y="257167"/>
              <a:chExt cx="8984974" cy="63260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64370" y="1292355"/>
                <a:ext cx="8984974" cy="5290836"/>
                <a:chOff x="-10170845" y="1502864"/>
                <a:chExt cx="8984974" cy="529083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-10170845" y="1502864"/>
                  <a:ext cx="8984974" cy="4953000"/>
                  <a:chOff x="-9998566" y="2083050"/>
                  <a:chExt cx="8984974" cy="4953000"/>
                </a:xfrm>
              </p:grpSpPr>
              <p:graphicFrame>
                <p:nvGraphicFramePr>
                  <p:cNvPr id="10" name="Chart 9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92559205"/>
                      </p:ext>
                    </p:extLst>
                  </p:nvPr>
                </p:nvGraphicFramePr>
                <p:xfrm>
                  <a:off x="-9998566" y="2083050"/>
                  <a:ext cx="8984974" cy="49530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  <p:sp>
                <p:nvSpPr>
                  <p:cNvPr id="11" name="Rectangle 10"/>
                  <p:cNvSpPr/>
                  <p:nvPr/>
                </p:nvSpPr>
                <p:spPr>
                  <a:xfrm flipH="1">
                    <a:off x="-5994956" y="5992366"/>
                    <a:ext cx="381001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3200" dirty="0">
                        <a:solidFill>
                          <a:prstClr val="black"/>
                        </a:solidFill>
                      </a:rPr>
                      <a:t>*</a:t>
                    </a:r>
                    <a:endParaRPr lang="en-US" sz="3200" dirty="0"/>
                  </a:p>
                </p:txBody>
              </p:sp>
            </p:grpSp>
            <p:sp>
              <p:nvSpPr>
                <p:cNvPr id="9" name="Google Shape;286;p16"/>
                <p:cNvSpPr txBox="1"/>
                <p:nvPr/>
              </p:nvSpPr>
              <p:spPr>
                <a:xfrm>
                  <a:off x="-8800169" y="6159190"/>
                  <a:ext cx="7502180" cy="6345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dirty="0" smtClean="0">
                      <a:latin typeface="Calibri"/>
                      <a:ea typeface="Calibri"/>
                      <a:cs typeface="Calibri"/>
                      <a:sym typeface="Calibri"/>
                    </a:rPr>
                    <a:t>ApEn shows negative correlation at T1 and T2.</a:t>
                  </a:r>
                  <a:endParaRPr sz="22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" name="Google Shape;284;p16"/>
              <p:cNvSpPr/>
              <p:nvPr/>
            </p:nvSpPr>
            <p:spPr>
              <a:xfrm>
                <a:off x="2929307" y="257167"/>
                <a:ext cx="4343400" cy="87295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571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1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NONLINEAR</a:t>
                </a:r>
                <a:endParaRPr sz="4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00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2868175" y="304800"/>
            <a:ext cx="6276000" cy="92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u="sng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5400" b="1" u="sng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5382775" y="2118350"/>
            <a:ext cx="37611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The result suggest that HRV may serve as physiological indicator of emotional intelligence in the context of acute mental stress.</a:t>
            </a:r>
            <a:endParaRPr sz="2900" dirty="0"/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 r="51660"/>
          <a:stretch/>
        </p:blipFill>
        <p:spPr>
          <a:xfrm>
            <a:off x="0" y="0"/>
            <a:ext cx="55108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ef79d5d9_0_0"/>
          <p:cNvSpPr txBox="1"/>
          <p:nvPr/>
        </p:nvSpPr>
        <p:spPr>
          <a:xfrm>
            <a:off x="246875" y="273056"/>
            <a:ext cx="8107800" cy="636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u="sng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400" b="1" u="sng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4163" indent="-284163">
              <a:buFont typeface="Arial" panose="020B0604020202020204" pitchFamily="34" charset="0"/>
              <a:buChar char="•"/>
              <a:tabLst>
                <a:tab pos="568325" algn="l"/>
              </a:tabLst>
            </a:pPr>
            <a:r>
              <a:rPr lang="en-US" dirty="0"/>
              <a:t>Cheng, Y., Su, M., Liu, C., Huang, Y., &amp; Huang, W. (2022). Heart rate variability in patients with anxiety disorders: A systematic review and meta‐analysis. </a:t>
            </a:r>
            <a:r>
              <a:rPr lang="en-US" i="1" dirty="0"/>
              <a:t>Psychiatry and Clinical Neurosciences</a:t>
            </a:r>
            <a:r>
              <a:rPr lang="en-US" dirty="0"/>
              <a:t>, </a:t>
            </a:r>
            <a:r>
              <a:rPr lang="en-US" i="1" dirty="0"/>
              <a:t>76</a:t>
            </a:r>
            <a:r>
              <a:rPr lang="en-US" dirty="0"/>
              <a:t>(7), 292–302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Dåderman</a:t>
            </a:r>
            <a:r>
              <a:rPr lang="en-US" dirty="0"/>
              <a:t>, A. M., &amp; </a:t>
            </a:r>
            <a:r>
              <a:rPr lang="en-US" dirty="0" err="1"/>
              <a:t>Kajonius</a:t>
            </a:r>
            <a:r>
              <a:rPr lang="en-US" dirty="0"/>
              <a:t>, P. J. (2022). An item response theory analysis of the Trait Emotional Intelligence Questionnaire Short-Form (TEIQue-SF) in the workplace. </a:t>
            </a:r>
            <a:r>
              <a:rPr lang="en-US" i="1" dirty="0" err="1"/>
              <a:t>Heliyon</a:t>
            </a:r>
            <a:r>
              <a:rPr lang="en-US" dirty="0"/>
              <a:t>, </a:t>
            </a:r>
            <a:r>
              <a:rPr lang="en-US" i="1" dirty="0"/>
              <a:t>8</a:t>
            </a:r>
            <a:r>
              <a:rPr lang="en-US" dirty="0"/>
              <a:t>(2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Hao</a:t>
            </a:r>
            <a:r>
              <a:rPr lang="en-US" dirty="0"/>
              <a:t>, T., Zheng, X., Wang, H., Xu, K., &amp; Chen, S. (2022). Linear and nonlinear analyses of heart rate variability signals under mental load. </a:t>
            </a:r>
            <a:r>
              <a:rPr lang="en-US" i="1" dirty="0"/>
              <a:t>Biomedical Signal Processing and Control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, 103758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Laborde</a:t>
            </a:r>
            <a:r>
              <a:rPr lang="en-US" dirty="0"/>
              <a:t>, S., </a:t>
            </a:r>
            <a:r>
              <a:rPr lang="en-US" dirty="0" err="1"/>
              <a:t>Dosseville</a:t>
            </a:r>
            <a:r>
              <a:rPr lang="en-US" dirty="0"/>
              <a:t>, F., </a:t>
            </a:r>
            <a:r>
              <a:rPr lang="en-US" dirty="0" err="1"/>
              <a:t>Guillén</a:t>
            </a:r>
            <a:r>
              <a:rPr lang="en-US" dirty="0"/>
              <a:t>, F., &amp; Chávez, E. (2014). Validity of the trait emotional intelligence questionnaire in sports and its links with performance satisfaction. </a:t>
            </a:r>
            <a:r>
              <a:rPr lang="en-US" i="1" dirty="0"/>
              <a:t>Psychology of Sport and Exercise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(5), 481–490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Petrides</a:t>
            </a:r>
            <a:r>
              <a:rPr lang="en-US" dirty="0"/>
              <a:t>, K., </a:t>
            </a:r>
            <a:r>
              <a:rPr lang="en-US" dirty="0" err="1"/>
              <a:t>Perazzo</a:t>
            </a:r>
            <a:r>
              <a:rPr lang="en-US" dirty="0"/>
              <a:t>, M. F., Pérez-</a:t>
            </a:r>
            <a:r>
              <a:rPr lang="en-US" dirty="0" err="1"/>
              <a:t>Díaz</a:t>
            </a:r>
            <a:r>
              <a:rPr lang="en-US" dirty="0"/>
              <a:t>, P. A., Jeffrey, S., Richardson, H. C., </a:t>
            </a:r>
            <a:r>
              <a:rPr lang="en-US" dirty="0" err="1"/>
              <a:t>Sevdalis</a:t>
            </a:r>
            <a:r>
              <a:rPr lang="en-US" dirty="0"/>
              <a:t>, N., &amp; Ahmad, N. (2022). Trait emotional intelligence in surgeons. </a:t>
            </a:r>
            <a:r>
              <a:rPr lang="en-US" i="1" dirty="0"/>
              <a:t>Frontiers in Psychology</a:t>
            </a:r>
            <a:r>
              <a:rPr lang="en-US" dirty="0"/>
              <a:t>, </a:t>
            </a:r>
            <a:r>
              <a:rPr lang="en-US" i="1" dirty="0"/>
              <a:t>13</a:t>
            </a:r>
            <a:r>
              <a:rPr lang="en-US" dirty="0"/>
              <a:t>, 829084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Prajapati</a:t>
            </a:r>
            <a:r>
              <a:rPr lang="en-US" dirty="0"/>
              <a:t>, V., </a:t>
            </a:r>
            <a:r>
              <a:rPr lang="en-US" dirty="0" err="1"/>
              <a:t>Routray</a:t>
            </a:r>
            <a:r>
              <a:rPr lang="en-US" dirty="0"/>
              <a:t>, A., &amp; </a:t>
            </a:r>
            <a:r>
              <a:rPr lang="en-US" dirty="0" err="1"/>
              <a:t>Guha</a:t>
            </a:r>
            <a:r>
              <a:rPr lang="en-US" dirty="0"/>
              <a:t>, R. (2020). Cardiac autonomic flexibility is associated with higher emotional intelligence. </a:t>
            </a:r>
            <a:r>
              <a:rPr lang="en-US" i="1" dirty="0"/>
              <a:t>Cogent Psychology</a:t>
            </a:r>
            <a:r>
              <a:rPr lang="en-US" dirty="0"/>
              <a:t>, </a:t>
            </a:r>
            <a:r>
              <a:rPr lang="en-US" i="1" dirty="0"/>
              <a:t>7</a:t>
            </a:r>
            <a:r>
              <a:rPr lang="en-US" dirty="0"/>
              <a:t>(1), 1870809.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doi.org/10.1080/23311908.2020.1870809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Sambol</a:t>
            </a:r>
            <a:r>
              <a:rPr lang="en-US" dirty="0"/>
              <a:t>, S., </a:t>
            </a:r>
            <a:r>
              <a:rPr lang="en-US" dirty="0" err="1"/>
              <a:t>Suleyman</a:t>
            </a:r>
            <a:r>
              <a:rPr lang="en-US" dirty="0"/>
              <a:t>, E., </a:t>
            </a:r>
            <a:r>
              <a:rPr lang="en-US" dirty="0" err="1"/>
              <a:t>Scarfo</a:t>
            </a:r>
            <a:r>
              <a:rPr lang="en-US" dirty="0"/>
              <a:t>, J., &amp; Ball, M. (2022). Distinguishing between trait emotional intelligence and the five-factor model of personality: Additive predictive validity of emotional intelligence for negative emotional states. </a:t>
            </a:r>
            <a:r>
              <a:rPr lang="en-US" i="1" dirty="0" err="1"/>
              <a:t>Heliyon</a:t>
            </a:r>
            <a:r>
              <a:rPr lang="en-US" dirty="0"/>
              <a:t>, </a:t>
            </a:r>
            <a:r>
              <a:rPr lang="en-US" i="1" dirty="0"/>
              <a:t>8</a:t>
            </a:r>
            <a:r>
              <a:rPr lang="en-US" dirty="0"/>
              <a:t>(2).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u="sng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188"/>
            <a:ext cx="9144000" cy="610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304800" y="1676400"/>
            <a:ext cx="8382000" cy="466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Stress coping</a:t>
            </a:r>
            <a:r>
              <a:rPr lang="en-US" sz="2400" dirty="0"/>
              <a:t>  </a:t>
            </a:r>
            <a:r>
              <a:rPr lang="en-US" dirty="0"/>
              <a:t>and Skills development for stress management </a:t>
            </a:r>
            <a:endParaRPr dirty="0"/>
          </a:p>
          <a:p>
            <a:pPr marL="0" lvl="0" indent="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 dirty="0"/>
              <a:t> </a:t>
            </a:r>
            <a:r>
              <a:rPr lang="en-US" sz="1500" dirty="0"/>
              <a:t>(</a:t>
            </a:r>
            <a:r>
              <a:rPr lang="en-US" sz="1500" dirty="0" err="1"/>
              <a:t>Por</a:t>
            </a:r>
            <a:r>
              <a:rPr lang="en-US" sz="1500" dirty="0"/>
              <a:t>, </a:t>
            </a:r>
            <a:r>
              <a:rPr lang="en-US" sz="1500" dirty="0" err="1"/>
              <a:t>Barriball</a:t>
            </a:r>
            <a:r>
              <a:rPr lang="en-US" sz="1500" dirty="0"/>
              <a:t>, Fitzpatrick, &amp; Roberts, 2011) (Houghton, Wu, Godwin, Neck, &amp; </a:t>
            </a:r>
            <a:r>
              <a:rPr lang="en-US" sz="1500" dirty="0" err="1"/>
              <a:t>Manz</a:t>
            </a:r>
            <a:r>
              <a:rPr lang="en-US" sz="1500" dirty="0"/>
              <a:t>, 2012</a:t>
            </a:r>
            <a:r>
              <a:rPr lang="en-US" sz="2300" dirty="0"/>
              <a:t>)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Correlation with biological responses </a:t>
            </a:r>
            <a:endParaRPr dirty="0"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Heponiemi</a:t>
            </a:r>
            <a:r>
              <a:rPr lang="en-US" sz="1600" dirty="0"/>
              <a:t>, 2004)(Feldman et al., 1999)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Stress and mental health</a:t>
            </a:r>
            <a:endParaRPr dirty="0"/>
          </a:p>
          <a:p>
            <a:pPr marL="0" lvl="0" indent="0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(</a:t>
            </a:r>
            <a:r>
              <a:rPr lang="en-US" sz="1600" dirty="0" err="1"/>
              <a:t>Ciarrochi</a:t>
            </a:r>
            <a:r>
              <a:rPr lang="en-US" sz="1600" dirty="0"/>
              <a:t>, Deane et al. 2002)</a:t>
            </a:r>
            <a:endParaRPr sz="1600"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Buffer acute stress response</a:t>
            </a:r>
            <a:endParaRPr dirty="0"/>
          </a:p>
          <a:p>
            <a:pPr marL="0" lvl="0" indent="0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(Lea, Davis, Mahoney, &amp; </a:t>
            </a:r>
            <a:r>
              <a:rPr lang="en-US" sz="1600" dirty="0" err="1"/>
              <a:t>Qualter</a:t>
            </a:r>
            <a:r>
              <a:rPr lang="en-US" sz="1600" dirty="0"/>
              <a:t>, 2019)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HRV and Personality traits as a predictor of mental stress</a:t>
            </a:r>
            <a:endParaRPr dirty="0"/>
          </a:p>
          <a:p>
            <a:pPr marL="0" lvl="0" indent="0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(Zohar, </a:t>
            </a:r>
            <a:r>
              <a:rPr lang="en-US" sz="1600" dirty="0" err="1"/>
              <a:t>Cloninger</a:t>
            </a:r>
            <a:r>
              <a:rPr lang="en-US" sz="1600" dirty="0"/>
              <a:t>, &amp; McCraty, 2013)</a:t>
            </a:r>
            <a:endParaRPr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07" name="Google Shape;107;p4"/>
          <p:cNvSpPr/>
          <p:nvPr/>
        </p:nvSpPr>
        <p:spPr>
          <a:xfrm>
            <a:off x="190500" y="1530773"/>
            <a:ext cx="8610600" cy="468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AEEF3"/>
          </a:solidFill>
          <a:ln w="57150" cap="flat" cmpd="sng">
            <a:solidFill>
              <a:srgbClr val="20586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of stress hormone with EI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(Liu, Li,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Shangguan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&amp; Shi, 2019)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EI is associated with RMSSD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Vanuk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Alkozei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Raikes, Allen, &amp;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Killgore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2019)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LF/HF shows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with emotional regulation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(Ruth Castillo, 2013)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 EI is associated with better performance in physical stress domain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Nihal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DOĞAN,2019)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-1" y="228600"/>
            <a:ext cx="9144000" cy="92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5400" b="1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457200" y="6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u="sng" dirty="0">
                <a:solidFill>
                  <a:schemeClr val="dk2"/>
                </a:solidFill>
              </a:rPr>
              <a:t>TRAIT EMOTIONAL INTELLIGENCE</a:t>
            </a:r>
            <a:endParaRPr b="1" u="sng" dirty="0">
              <a:solidFill>
                <a:schemeClr val="dk2"/>
              </a:solidFill>
            </a:endParaRPr>
          </a:p>
        </p:txBody>
      </p:sp>
      <p:pic>
        <p:nvPicPr>
          <p:cNvPr id="114" name="Google Shape;11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640075" y="1143000"/>
            <a:ext cx="8970600" cy="544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5"/>
          <p:cNvGrpSpPr/>
          <p:nvPr/>
        </p:nvGrpSpPr>
        <p:grpSpPr>
          <a:xfrm>
            <a:off x="6553200" y="1210048"/>
            <a:ext cx="1419000" cy="5302576"/>
            <a:chOff x="762002" y="76198"/>
            <a:chExt cx="1419000" cy="5141144"/>
          </a:xfrm>
        </p:grpSpPr>
        <p:sp>
          <p:nvSpPr>
            <p:cNvPr id="116" name="Google Shape;116;p5"/>
            <p:cNvSpPr/>
            <p:nvPr/>
          </p:nvSpPr>
          <p:spPr>
            <a:xfrm>
              <a:off x="838196" y="76198"/>
              <a:ext cx="1342806" cy="866502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62002" y="899923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762002" y="899923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WELLBEING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85077" y="1300219"/>
              <a:ext cx="1249050" cy="905143"/>
            </a:xfrm>
            <a:prstGeom prst="roundRect">
              <a:avLst>
                <a:gd name="adj" fmla="val 16667"/>
              </a:avLst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62568" y="2204982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762568" y="2204982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 CONTROL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838196" y="2585986"/>
              <a:ext cx="1341679" cy="924417"/>
            </a:xfrm>
            <a:prstGeom prst="roundRect">
              <a:avLst>
                <a:gd name="adj" fmla="val 16667"/>
              </a:avLst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62002" y="3424180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762002" y="3424180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EMOTIONALITY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38199" y="3805182"/>
              <a:ext cx="1341600" cy="924300"/>
            </a:xfrm>
            <a:prstGeom prst="roundRect">
              <a:avLst>
                <a:gd name="adj" fmla="val 16667"/>
              </a:avLst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38199" y="4719579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838199" y="4719579"/>
              <a:ext cx="1341679" cy="49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SOCIABILITY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u="sng">
                <a:solidFill>
                  <a:schemeClr val="dk2"/>
                </a:solidFill>
              </a:rPr>
              <a:t>RESEARCH OBJECTIVES</a:t>
            </a:r>
            <a:endParaRPr b="1" u="sng">
              <a:solidFill>
                <a:schemeClr val="dk2"/>
              </a:solidFill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4888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lang="en-US" sz="2920"/>
              <a:t>Determine the emotional intelligence of the study participants.</a:t>
            </a:r>
            <a:endParaRPr sz="3659"/>
          </a:p>
          <a:p>
            <a:pPr marL="342900" lvl="0" indent="-3873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lang="en-US" sz="2920"/>
              <a:t>Measure the baseline stress index through HRV measures.</a:t>
            </a:r>
            <a:endParaRPr sz="3659"/>
          </a:p>
          <a:p>
            <a:pPr marL="342900" lvl="0" indent="-3873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lang="en-US" sz="2920"/>
              <a:t>Finding out the correlation between EQ and HRV measures of study participants.</a:t>
            </a:r>
            <a:endParaRPr sz="3659"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3659"/>
          </a:p>
        </p:txBody>
      </p:sp>
      <p:sp>
        <p:nvSpPr>
          <p:cNvPr id="134" name="Google Shape;134;p6"/>
          <p:cNvSpPr/>
          <p:nvPr/>
        </p:nvSpPr>
        <p:spPr>
          <a:xfrm>
            <a:off x="381000" y="4110360"/>
            <a:ext cx="4191000" cy="2590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5715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data regarding the physiological correlates of trait emotional intelligence in response to mental stress.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4754900" y="4110360"/>
            <a:ext cx="4191000" cy="2590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5715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 rate variability indices correlate with emotional intelligence in the presence of mental stress.</a:t>
            </a:r>
            <a:endParaRPr sz="2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def79d5d9_2_12"/>
          <p:cNvSpPr/>
          <p:nvPr/>
        </p:nvSpPr>
        <p:spPr>
          <a:xfrm>
            <a:off x="4925400" y="3094450"/>
            <a:ext cx="4218600" cy="83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 b="1" u="sng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26def79d5d9_2_12"/>
          <p:cNvPicPr preferRelativeResize="0"/>
          <p:nvPr/>
        </p:nvPicPr>
        <p:blipFill rotWithShape="1">
          <a:blip r:embed="rId3">
            <a:alphaModFix/>
          </a:blip>
          <a:srcRect r="51660"/>
          <a:stretch/>
        </p:blipFill>
        <p:spPr>
          <a:xfrm>
            <a:off x="0" y="0"/>
            <a:ext cx="55108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88" y="944875"/>
            <a:ext cx="8980225" cy="1202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7"/>
          <p:cNvGraphicFramePr/>
          <p:nvPr>
            <p:extLst>
              <p:ext uri="{D42A27DB-BD31-4B8C-83A1-F6EECF244321}">
                <p14:modId xmlns:p14="http://schemas.microsoft.com/office/powerpoint/2010/main" val="1410889333"/>
              </p:ext>
            </p:extLst>
          </p:nvPr>
        </p:nvGraphicFramePr>
        <p:xfrm>
          <a:off x="75374" y="2743200"/>
          <a:ext cx="8986740" cy="3275700"/>
        </p:xfrm>
        <a:graphic>
          <a:graphicData uri="http://schemas.openxmlformats.org/drawingml/2006/table">
            <a:tbl>
              <a:tblPr firstRow="1" bandRow="1">
                <a:noFill/>
                <a:tableStyleId>{EBFFFB49-B5F7-44CE-8B0B-E31FE23DE2FC}</a:tableStyleId>
              </a:tblPr>
              <a:tblGrid>
                <a:gridCol w="4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u="none" strike="noStrike" cap="none" dirty="0"/>
                        <a:t>INCLUSION</a:t>
                      </a:r>
                      <a:endParaRPr sz="2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u="none" strike="noStrike" cap="none"/>
                        <a:t>EXCLUSION</a:t>
                      </a:r>
                      <a:endParaRPr sz="2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300">
                <a:tc>
                  <a:txBody>
                    <a:bodyPr/>
                    <a:lstStyle/>
                    <a:p>
                      <a:pPr marL="28575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•"/>
                      </a:pPr>
                      <a:r>
                        <a:rPr lang="en-US" sz="2500" b="1" dirty="0"/>
                        <a:t>A</a:t>
                      </a:r>
                      <a:r>
                        <a:rPr lang="en-US" sz="2500" b="1" u="none" strike="noStrike" cap="none" dirty="0">
                          <a:solidFill>
                            <a:schemeClr val="dk1"/>
                          </a:solidFill>
                        </a:rPr>
                        <a:t>ges </a:t>
                      </a:r>
                      <a:r>
                        <a:rPr lang="en-US" sz="2500" b="1" dirty="0"/>
                        <a:t>between</a:t>
                      </a:r>
                      <a:r>
                        <a:rPr lang="en-US" sz="2500" b="1" u="none" strike="noStrike" cap="none" dirty="0">
                          <a:solidFill>
                            <a:schemeClr val="dk1"/>
                          </a:solidFill>
                        </a:rPr>
                        <a:t> 18 and 35 </a:t>
                      </a:r>
                      <a:endParaRPr sz="2500" b="1" dirty="0"/>
                    </a:p>
                    <a:p>
                      <a:pPr marL="28575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•"/>
                      </a:pPr>
                      <a:r>
                        <a:rPr lang="en-US" sz="2500" b="1" dirty="0" smtClean="0"/>
                        <a:t>P</a:t>
                      </a:r>
                      <a:r>
                        <a:rPr lang="en-US" sz="2500" b="1" u="none" strike="noStrike" cap="none" dirty="0" smtClean="0">
                          <a:solidFill>
                            <a:schemeClr val="dk1"/>
                          </a:solidFill>
                        </a:rPr>
                        <a:t>rovide </a:t>
                      </a:r>
                      <a:r>
                        <a:rPr lang="en-US" sz="2500" b="1" u="none" strike="noStrike" cap="none" dirty="0">
                          <a:solidFill>
                            <a:schemeClr val="dk1"/>
                          </a:solidFill>
                        </a:rPr>
                        <a:t>informed consent</a:t>
                      </a:r>
                      <a:endParaRPr sz="25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1" dirty="0"/>
                        <a:t>Incomplete q</a:t>
                      </a:r>
                      <a:r>
                        <a:rPr lang="en-US" sz="2500" b="1" dirty="0">
                          <a:solidFill>
                            <a:schemeClr val="dk1"/>
                          </a:solidFill>
                        </a:rPr>
                        <a:t>uestionnair</a:t>
                      </a:r>
                      <a:r>
                        <a:rPr lang="en-US" sz="2500" b="1" dirty="0"/>
                        <a:t>es </a:t>
                      </a:r>
                      <a:endParaRPr lang="en-US" sz="2500" b="1" dirty="0" smtClean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1" dirty="0" smtClean="0"/>
                        <a:t>Minors</a:t>
                      </a:r>
                      <a:r>
                        <a:rPr lang="en-US" sz="2500" b="1" baseline="0" dirty="0" smtClean="0"/>
                        <a:t> under the age of 18.</a:t>
                      </a:r>
                      <a:endParaRPr lang="en-US" sz="2500" b="1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300">
                <a:tc>
                  <a:txBody>
                    <a:bodyPr/>
                    <a:lstStyle/>
                    <a:p>
                      <a:pPr marL="28575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•"/>
                      </a:pPr>
                      <a:r>
                        <a:rPr lang="en-US" sz="2500" b="1">
                          <a:solidFill>
                            <a:schemeClr val="dk1"/>
                          </a:solidFill>
                        </a:rPr>
                        <a:t>All participants who are able to read write and provide answers to arithmetic task.</a:t>
                      </a:r>
                      <a:endParaRPr sz="25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59000"/>
                        <a:buFont typeface="Arial" panose="020B0604020202020204" pitchFamily="34" charset="0"/>
                        <a:buChar char="•"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</a:rPr>
                        <a:t>HRV data with significant noise or artifacts</a:t>
                      </a:r>
                      <a:r>
                        <a:rPr lang="en-US" sz="2500" b="1" dirty="0"/>
                        <a:t>.</a:t>
                      </a:r>
                      <a:endParaRPr sz="25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1638295" y="198125"/>
            <a:ext cx="58674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COLLECTION PROCEDURE AND ANALYSIS</a:t>
            </a:r>
            <a:endParaRPr sz="24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06" y="1547037"/>
            <a:ext cx="9062893" cy="531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4910325" y="3368000"/>
            <a:ext cx="4233675" cy="798600"/>
          </a:xfrm>
          <a:prstGeom prst="rect">
            <a:avLst/>
          </a:prstGeom>
          <a:solidFill>
            <a:srgbClr val="EFEFE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72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r="51660"/>
          <a:stretch/>
        </p:blipFill>
        <p:spPr>
          <a:xfrm>
            <a:off x="0" y="0"/>
            <a:ext cx="55108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922</Words>
  <Application>Microsoft Office PowerPoint</Application>
  <PresentationFormat>On-screen Show (4:3)</PresentationFormat>
  <Paragraphs>155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TRAIT EMOTIONAL INTELLIGENCE</vt:lpstr>
      <vt:lpstr>RESEARCH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SHAGUFTA YASIR</cp:lastModifiedBy>
  <cp:revision>56</cp:revision>
  <dcterms:created xsi:type="dcterms:W3CDTF">2023-07-15T06:34:25Z</dcterms:created>
  <dcterms:modified xsi:type="dcterms:W3CDTF">2025-06-27T07:31:47Z</dcterms:modified>
</cp:coreProperties>
</file>