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57" r:id="rId6"/>
    <p:sldId id="264" r:id="rId7"/>
    <p:sldId id="261" r:id="rId8"/>
    <p:sldId id="262" r:id="rId9"/>
    <p:sldId id="263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F64"/>
    <a:srgbClr val="276E73"/>
    <a:srgbClr val="E98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893057067053613"/>
          <c:y val="0.11582636829334052"/>
          <c:w val="0.74267403566424117"/>
          <c:h val="0.465108917869493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Rating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669376693766937E-2"/>
                  <c:y val="-6.302184726235208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38-4704-952B-F4A4E60F1DD3}"/>
                </c:ext>
              </c:extLst>
            </c:dLbl>
            <c:dLbl>
              <c:idx val="2"/>
              <c:layout>
                <c:manualLayout>
                  <c:x val="3.2122854561878952E-2"/>
                  <c:y val="-2.24790518063107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38-4704-952B-F4A4E60F1DD3}"/>
                </c:ext>
              </c:extLst>
            </c:dLbl>
            <c:dLbl>
              <c:idx val="3"/>
              <c:layout>
                <c:manualLayout>
                  <c:x val="1.8816550370227978E-2"/>
                  <c:y val="-3.05674853463484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38-4704-952B-F4A4E60F1DD3}"/>
                </c:ext>
              </c:extLst>
            </c:dLbl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Bags, Wallets &amp; Belts</c:v>
                </c:pt>
                <c:pt idx="1">
                  <c:v>Footwear</c:v>
                </c:pt>
                <c:pt idx="2">
                  <c:v>Clothing and Accessories</c:v>
                </c:pt>
                <c:pt idx="3">
                  <c:v>Toys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4.13</c:v>
                </c:pt>
                <c:pt idx="1">
                  <c:v>3.88</c:v>
                </c:pt>
                <c:pt idx="2">
                  <c:v>3.63</c:v>
                </c:pt>
                <c:pt idx="3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38-4704-952B-F4A4E60F1DD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2111136"/>
        <c:axId val="748975104"/>
      </c:lineChart>
      <c:catAx>
        <c:axId val="48211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75104"/>
        <c:crosses val="autoZero"/>
        <c:auto val="1"/>
        <c:lblAlgn val="ctr"/>
        <c:lblOffset val="100"/>
        <c:noMultiLvlLbl val="0"/>
      </c:catAx>
      <c:valAx>
        <c:axId val="7489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111136"/>
        <c:crosses val="autoZero"/>
        <c:crossBetween val="between"/>
      </c:valAx>
      <c:spPr>
        <a:solidFill>
          <a:schemeClr val="bg2">
            <a:lumMod val="7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</a:schemeClr>
    </a:solidFill>
    <a:ln>
      <a:solidFill>
        <a:schemeClr val="accent3">
          <a:lumMod val="60000"/>
          <a:lumOff val="40000"/>
        </a:schemeClr>
      </a:solidFill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Category</a:t>
            </a:r>
            <a:r>
              <a:rPr lang="en-US" sz="1600" baseline="0" dirty="0"/>
              <a:t> selling &amp; actual price &amp; their discounts</a:t>
            </a:r>
            <a:endParaRPr lang="en-IN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91943014540281"/>
          <c:y val="0.13783105022831049"/>
          <c:w val="0.78383488921667743"/>
          <c:h val="0.670439183115809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Selling 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Clothing and Accessories</c:v>
                </c:pt>
                <c:pt idx="1">
                  <c:v>Footwear</c:v>
                </c:pt>
                <c:pt idx="2">
                  <c:v>Bags, Wallets &amp; Belts</c:v>
                </c:pt>
                <c:pt idx="3">
                  <c:v>Toys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724.56</c:v>
                </c:pt>
                <c:pt idx="1">
                  <c:v>501.23</c:v>
                </c:pt>
                <c:pt idx="2">
                  <c:v>258.51</c:v>
                </c:pt>
                <c:pt idx="3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9-4AE5-AF34-B3183CC64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Clothing and Accessories</c:v>
                </c:pt>
                <c:pt idx="1">
                  <c:v>Footwear</c:v>
                </c:pt>
                <c:pt idx="2">
                  <c:v>Bags, Wallets &amp; Belts</c:v>
                </c:pt>
                <c:pt idx="3">
                  <c:v>Toys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1484.21</c:v>
                </c:pt>
                <c:pt idx="1">
                  <c:v>948.45</c:v>
                </c:pt>
                <c:pt idx="2">
                  <c:v>715.37</c:v>
                </c:pt>
                <c:pt idx="3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9-4AE5-AF34-B3183CC641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77456160"/>
        <c:axId val="9234796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Discount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Clothing and Accessories</c:v>
                </c:pt>
                <c:pt idx="1">
                  <c:v>Footwear</c:v>
                </c:pt>
                <c:pt idx="2">
                  <c:v>Bags, Wallets &amp; Belts</c:v>
                </c:pt>
                <c:pt idx="3">
                  <c:v>Toys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52</c:v>
                </c:pt>
                <c:pt idx="1">
                  <c:v>63</c:v>
                </c:pt>
                <c:pt idx="2">
                  <c:v>60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79-4AE5-AF34-B3183CC641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22998176"/>
        <c:axId val="923382016"/>
      </c:lineChart>
      <c:catAx>
        <c:axId val="47745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479696"/>
        <c:crosses val="autoZero"/>
        <c:auto val="1"/>
        <c:lblAlgn val="ctr"/>
        <c:lblOffset val="100"/>
        <c:noMultiLvlLbl val="0"/>
      </c:catAx>
      <c:valAx>
        <c:axId val="92347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456160"/>
        <c:crosses val="autoZero"/>
        <c:crossBetween val="between"/>
      </c:valAx>
      <c:valAx>
        <c:axId val="92338201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998176"/>
        <c:crosses val="max"/>
        <c:crossBetween val="between"/>
      </c:valAx>
      <c:catAx>
        <c:axId val="822998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3382016"/>
        <c:crosses val="autoZero"/>
        <c:auto val="1"/>
        <c:lblAlgn val="ctr"/>
        <c:lblOffset val="100"/>
        <c:noMultiLvlLbl val="0"/>
      </c:catAx>
      <c:spPr>
        <a:solidFill>
          <a:schemeClr val="bg2">
            <a:lumMod val="7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Sellers Their pricing &amp;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Selling 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Bofrike</c:v>
                </c:pt>
                <c:pt idx="1">
                  <c:v>VAIRAVAA TEX</c:v>
                </c:pt>
                <c:pt idx="2">
                  <c:v>Paramount E-Commerce3.4Seller changed. Check for any changes in pricing and related informatio</c:v>
                </c:pt>
                <c:pt idx="3">
                  <c:v>Buy More</c:v>
                </c:pt>
                <c:pt idx="4">
                  <c:v>fashiontreeenterprises</c:v>
                </c:pt>
                <c:pt idx="5">
                  <c:v>Assiduus Distribution</c:v>
                </c:pt>
                <c:pt idx="6">
                  <c:v>DAL</c:v>
                </c:pt>
                <c:pt idx="7">
                  <c:v>X Studio</c:v>
                </c:pt>
                <c:pt idx="8">
                  <c:v>TrueModa</c:v>
                </c:pt>
                <c:pt idx="9">
                  <c:v>VIRAJ INTERNATIONAL(Not Enough Ratings)Seller changed. Check for any changes in pricing and related informatio</c:v>
                </c:pt>
                <c:pt idx="10">
                  <c:v>Yellow Saint</c:v>
                </c:pt>
                <c:pt idx="11">
                  <c:v>F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3499</c:v>
                </c:pt>
                <c:pt idx="1">
                  <c:v>2371.7800000000002</c:v>
                </c:pt>
                <c:pt idx="2">
                  <c:v>1799</c:v>
                </c:pt>
                <c:pt idx="3">
                  <c:v>1187.24</c:v>
                </c:pt>
                <c:pt idx="4">
                  <c:v>1399</c:v>
                </c:pt>
                <c:pt idx="5">
                  <c:v>1412.04</c:v>
                </c:pt>
                <c:pt idx="6">
                  <c:v>2490</c:v>
                </c:pt>
                <c:pt idx="7">
                  <c:v>2870.2</c:v>
                </c:pt>
                <c:pt idx="8">
                  <c:v>2379.62</c:v>
                </c:pt>
                <c:pt idx="9">
                  <c:v>999</c:v>
                </c:pt>
                <c:pt idx="10">
                  <c:v>1499</c:v>
                </c:pt>
                <c:pt idx="11">
                  <c:v>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0-43FA-A34D-28D386C50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Bofrike</c:v>
                </c:pt>
                <c:pt idx="1">
                  <c:v>VAIRAVAA TEX</c:v>
                </c:pt>
                <c:pt idx="2">
                  <c:v>Paramount E-Commerce3.4Seller changed. Check for any changes in pricing and related informatio</c:v>
                </c:pt>
                <c:pt idx="3">
                  <c:v>Buy More</c:v>
                </c:pt>
                <c:pt idx="4">
                  <c:v>fashiontreeenterprises</c:v>
                </c:pt>
                <c:pt idx="5">
                  <c:v>Assiduus Distribution</c:v>
                </c:pt>
                <c:pt idx="6">
                  <c:v>DAL</c:v>
                </c:pt>
                <c:pt idx="7">
                  <c:v>X Studio</c:v>
                </c:pt>
                <c:pt idx="8">
                  <c:v>TrueModa</c:v>
                </c:pt>
                <c:pt idx="9">
                  <c:v>VIRAJ INTERNATIONAL(Not Enough Ratings)Seller changed. Check for any changes in pricing and related informatio</c:v>
                </c:pt>
                <c:pt idx="10">
                  <c:v>Yellow Saint</c:v>
                </c:pt>
                <c:pt idx="11">
                  <c:v>F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1999</c:v>
                </c:pt>
                <c:pt idx="1">
                  <c:v>1450.12</c:v>
                </c:pt>
                <c:pt idx="2">
                  <c:v>1409</c:v>
                </c:pt>
                <c:pt idx="3">
                  <c:v>1215.8800000000001</c:v>
                </c:pt>
                <c:pt idx="4">
                  <c:v>975</c:v>
                </c:pt>
                <c:pt idx="5">
                  <c:v>917.47</c:v>
                </c:pt>
                <c:pt idx="6">
                  <c:v>890</c:v>
                </c:pt>
                <c:pt idx="7">
                  <c:v>870.8</c:v>
                </c:pt>
                <c:pt idx="8">
                  <c:v>819.38</c:v>
                </c:pt>
                <c:pt idx="9">
                  <c:v>799</c:v>
                </c:pt>
                <c:pt idx="10">
                  <c:v>773.4</c:v>
                </c:pt>
                <c:pt idx="11">
                  <c:v>753.29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0-43FA-A34D-28D386C50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22688"/>
        <c:axId val="8178819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Bofrike</c:v>
                </c:pt>
                <c:pt idx="1">
                  <c:v>VAIRAVAA TEX</c:v>
                </c:pt>
                <c:pt idx="2">
                  <c:v>Paramount E-Commerce3.4Seller changed. Check for any changes in pricing and related informatio</c:v>
                </c:pt>
                <c:pt idx="3">
                  <c:v>Buy More</c:v>
                </c:pt>
                <c:pt idx="4">
                  <c:v>fashiontreeenterprises</c:v>
                </c:pt>
                <c:pt idx="5">
                  <c:v>Assiduus Distribution</c:v>
                </c:pt>
                <c:pt idx="6">
                  <c:v>DAL</c:v>
                </c:pt>
                <c:pt idx="7">
                  <c:v>X Studio</c:v>
                </c:pt>
                <c:pt idx="8">
                  <c:v>TrueModa</c:v>
                </c:pt>
                <c:pt idx="9">
                  <c:v>VIRAJ INTERNATIONAL(Not Enough Ratings)Seller changed. Check for any changes in pricing and related informatio</c:v>
                </c:pt>
                <c:pt idx="10">
                  <c:v>Yellow Saint</c:v>
                </c:pt>
                <c:pt idx="11">
                  <c:v>F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4.7</c:v>
                </c:pt>
                <c:pt idx="1">
                  <c:v>4.17</c:v>
                </c:pt>
                <c:pt idx="2">
                  <c:v>4.4000000000000004</c:v>
                </c:pt>
                <c:pt idx="3">
                  <c:v>4.25</c:v>
                </c:pt>
                <c:pt idx="4">
                  <c:v>4.1399999999999997</c:v>
                </c:pt>
                <c:pt idx="5">
                  <c:v>4.16</c:v>
                </c:pt>
                <c:pt idx="6">
                  <c:v>4.2</c:v>
                </c:pt>
                <c:pt idx="7">
                  <c:v>4.1399999999999997</c:v>
                </c:pt>
                <c:pt idx="8">
                  <c:v>4.2</c:v>
                </c:pt>
                <c:pt idx="9">
                  <c:v>4.4000000000000004</c:v>
                </c:pt>
                <c:pt idx="10">
                  <c:v>4.1399999999999997</c:v>
                </c:pt>
                <c:pt idx="11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50-43FA-A34D-28D386C50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2989536"/>
        <c:axId val="743006112"/>
      </c:lineChart>
      <c:catAx>
        <c:axId val="65642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81984"/>
        <c:crosses val="autoZero"/>
        <c:auto val="1"/>
        <c:lblAlgn val="ctr"/>
        <c:lblOffset val="100"/>
        <c:noMultiLvlLbl val="0"/>
      </c:catAx>
      <c:valAx>
        <c:axId val="81788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422688"/>
        <c:crosses val="autoZero"/>
        <c:crossBetween val="between"/>
      </c:valAx>
      <c:valAx>
        <c:axId val="7430061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989536"/>
        <c:crosses val="max"/>
        <c:crossBetween val="between"/>
      </c:valAx>
      <c:catAx>
        <c:axId val="822989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3006112"/>
        <c:crosses val="autoZero"/>
        <c:auto val="1"/>
        <c:lblAlgn val="ctr"/>
        <c:lblOffset val="100"/>
        <c:noMultiLvlLbl val="0"/>
      </c:catAx>
      <c:spPr>
        <a:solidFill>
          <a:schemeClr val="bg2">
            <a:lumMod val="7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Selling 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REEBOK CLASSI</c:v>
                </c:pt>
                <c:pt idx="1">
                  <c:v>Bofri</c:v>
                </c:pt>
                <c:pt idx="2">
                  <c:v>U.s.Polo Associati</c:v>
                </c:pt>
                <c:pt idx="3">
                  <c:v>INTER CREATI</c:v>
                </c:pt>
                <c:pt idx="4">
                  <c:v>Wet Off Ho</c:v>
                </c:pt>
                <c:pt idx="5">
                  <c:v>Truemo</c:v>
                </c:pt>
                <c:pt idx="6">
                  <c:v>BOYT</c:v>
                </c:pt>
                <c:pt idx="7">
                  <c:v>GLAUBEN PO</c:v>
                </c:pt>
                <c:pt idx="8">
                  <c:v>Byford by Pantaloo</c:v>
                </c:pt>
                <c:pt idx="9">
                  <c:v>SORA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2004.41</c:v>
                </c:pt>
                <c:pt idx="1">
                  <c:v>1264.5</c:v>
                </c:pt>
                <c:pt idx="2">
                  <c:v>1047.0999999999999</c:v>
                </c:pt>
                <c:pt idx="3">
                  <c:v>910.07</c:v>
                </c:pt>
                <c:pt idx="4">
                  <c:v>870.8</c:v>
                </c:pt>
                <c:pt idx="5">
                  <c:v>819.38</c:v>
                </c:pt>
                <c:pt idx="6">
                  <c:v>791.33</c:v>
                </c:pt>
                <c:pt idx="7">
                  <c:v>773.4</c:v>
                </c:pt>
                <c:pt idx="8">
                  <c:v>736.54</c:v>
                </c:pt>
                <c:pt idx="9">
                  <c:v>694.19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8-4E8B-BFE4-834759EF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REEBOK CLASSI</c:v>
                </c:pt>
                <c:pt idx="1">
                  <c:v>Bofri</c:v>
                </c:pt>
                <c:pt idx="2">
                  <c:v>U.s.Polo Associati</c:v>
                </c:pt>
                <c:pt idx="3">
                  <c:v>INTER CREATI</c:v>
                </c:pt>
                <c:pt idx="4">
                  <c:v>Wet Off Ho</c:v>
                </c:pt>
                <c:pt idx="5">
                  <c:v>Truemo</c:v>
                </c:pt>
                <c:pt idx="6">
                  <c:v>BOYT</c:v>
                </c:pt>
                <c:pt idx="7">
                  <c:v>GLAUBEN PO</c:v>
                </c:pt>
                <c:pt idx="8">
                  <c:v>Byford by Pantaloo</c:v>
                </c:pt>
                <c:pt idx="9">
                  <c:v>SORA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3474.96</c:v>
                </c:pt>
                <c:pt idx="1">
                  <c:v>2424</c:v>
                </c:pt>
                <c:pt idx="2">
                  <c:v>1343.65</c:v>
                </c:pt>
                <c:pt idx="3">
                  <c:v>1641.14</c:v>
                </c:pt>
                <c:pt idx="4">
                  <c:v>2870.2</c:v>
                </c:pt>
                <c:pt idx="5">
                  <c:v>2379.62</c:v>
                </c:pt>
                <c:pt idx="6">
                  <c:v>1990</c:v>
                </c:pt>
                <c:pt idx="7">
                  <c:v>1499</c:v>
                </c:pt>
                <c:pt idx="8">
                  <c:v>897.88</c:v>
                </c:pt>
                <c:pt idx="9">
                  <c:v>1812.51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8-4E8B-BFE4-834759EF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8258160"/>
        <c:axId val="7490671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Rating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REEBOK CLASSI</c:v>
                </c:pt>
                <c:pt idx="1">
                  <c:v>Bofri</c:v>
                </c:pt>
                <c:pt idx="2">
                  <c:v>U.s.Polo Associati</c:v>
                </c:pt>
                <c:pt idx="3">
                  <c:v>INTER CREATI</c:v>
                </c:pt>
                <c:pt idx="4">
                  <c:v>Wet Off Ho</c:v>
                </c:pt>
                <c:pt idx="5">
                  <c:v>Truemo</c:v>
                </c:pt>
                <c:pt idx="6">
                  <c:v>BOYT</c:v>
                </c:pt>
                <c:pt idx="7">
                  <c:v>GLAUBEN PO</c:v>
                </c:pt>
                <c:pt idx="8">
                  <c:v>Byford by Pantaloo</c:v>
                </c:pt>
                <c:pt idx="9">
                  <c:v>SORA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4.16</c:v>
                </c:pt>
                <c:pt idx="1">
                  <c:v>4.1500000000000004</c:v>
                </c:pt>
                <c:pt idx="2">
                  <c:v>4.1100000000000003</c:v>
                </c:pt>
                <c:pt idx="3">
                  <c:v>4.13</c:v>
                </c:pt>
                <c:pt idx="4">
                  <c:v>4.1399999999999997</c:v>
                </c:pt>
                <c:pt idx="5">
                  <c:v>4.2</c:v>
                </c:pt>
                <c:pt idx="6">
                  <c:v>4.2</c:v>
                </c:pt>
                <c:pt idx="7">
                  <c:v>4.1399999999999997</c:v>
                </c:pt>
                <c:pt idx="8">
                  <c:v>4.1100000000000003</c:v>
                </c:pt>
                <c:pt idx="9">
                  <c:v>4.6100000000000003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B8-4E8B-BFE4-834759EF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250960"/>
        <c:axId val="749068144"/>
      </c:lineChart>
      <c:catAx>
        <c:axId val="81825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067152"/>
        <c:crosses val="autoZero"/>
        <c:auto val="1"/>
        <c:lblAlgn val="ctr"/>
        <c:lblOffset val="100"/>
        <c:noMultiLvlLbl val="0"/>
      </c:catAx>
      <c:valAx>
        <c:axId val="7490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258160"/>
        <c:crosses val="autoZero"/>
        <c:crossBetween val="between"/>
      </c:valAx>
      <c:valAx>
        <c:axId val="74906814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250960"/>
        <c:crosses val="max"/>
        <c:crossBetween val="between"/>
      </c:valAx>
      <c:catAx>
        <c:axId val="818250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9068144"/>
        <c:crosses val="autoZero"/>
        <c:auto val="1"/>
        <c:lblAlgn val="ctr"/>
        <c:lblOffset val="100"/>
        <c:noMultiLvlLbl val="0"/>
      </c:catAx>
      <c:spPr>
        <a:solidFill>
          <a:schemeClr val="bg2">
            <a:lumMod val="7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2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48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4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2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2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5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0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6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375B53-D0B4-4444-B0F7-A99E0710514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CC75-2340-4572-BED9-E1AD4DBD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35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231-411D-3DBB-8179-0D1B42B81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E-COMMERCE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4D574-FC9A-492A-58F7-96A1166E9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98517"/>
                </a:solidFill>
                <a:effectLst/>
                <a:latin typeface="Söhne"/>
              </a:rPr>
              <a:t>Unveiling trends in consumer preferences and brand dominance within the e-commerce market.</a:t>
            </a:r>
            <a:endParaRPr lang="en-IN" b="1" dirty="0">
              <a:solidFill>
                <a:srgbClr val="E985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F750-D529-BA42-4067-8F0A7DF3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72799"/>
            <a:ext cx="9404723" cy="620302"/>
          </a:xfrm>
        </p:spPr>
        <p:txBody>
          <a:bodyPr/>
          <a:lstStyle/>
          <a:p>
            <a:r>
              <a:rPr lang="en-US" sz="3600" b="1" dirty="0"/>
              <a:t>BRANDS THEIR RATINGS AND DISCOUNTS</a:t>
            </a:r>
            <a:endParaRPr lang="en-IN" sz="3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E20FA-1B5F-A78B-A830-84FEB7243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118" y="895740"/>
            <a:ext cx="9936454" cy="280851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9517FB-D53E-078C-3DA3-90EF6958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3806894"/>
            <a:ext cx="10027460" cy="2878308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INSIGHTS: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Highly Rated Brands: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MILD and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VARTe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boast perfect ratings of 5, indicating exceptional customer satisfaction, while brands like VIKING.INE and SORA maintain strong ratings above 4.5.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Discount Strategies: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Modest Ci and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PixF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offer substantial discounts of 77% and 76% respectively, attracting price-conscious customers without compromising on quality, while brands like NEON RO and ROYALTA also provide significant discounts of 70% and 66%.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Diverse Rating Spectrum: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Brands like BOYT and MARATH consistently maintain ratings of 4.2, reflecting steady customer satisfaction, while others like FASHION WOU and FOOT F receive lower ratings despite offering discounts, suggesting potential quality concerns.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Variety in Discount-Rating Correlation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Some brands like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Ziko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Bracev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achieve high ratings alongside moderate discounts, while others like Byford by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Pantaloo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and U.S. Polo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Associati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present lower ratings despite offering lower discounts, highlighting areas for improvement in discount strategies and product quality assurance.</a:t>
            </a:r>
          </a:p>
          <a:p>
            <a:endParaRPr lang="en-IN" sz="1600" b="1" dirty="0">
              <a:solidFill>
                <a:schemeClr val="accent3">
                  <a:lumMod val="60000"/>
                  <a:lumOff val="4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0047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6F1696-4B8A-836B-2495-4AF19925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DONE BY</a:t>
            </a:r>
            <a:endParaRPr lang="en-IN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6131DEE-0A90-B341-3060-063489FD42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3335"/>
          <a:stretch>
            <a:fillRect/>
          </a:stretch>
        </p:blipFill>
        <p:spPr>
          <a:xfrm>
            <a:off x="1154953" y="280716"/>
            <a:ext cx="8825658" cy="402615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11638A-6E5F-47DF-534F-D5A2AD4D6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93083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SHANMUGAGOUTHAMAN KARUPPIAH</a:t>
            </a:r>
          </a:p>
          <a:p>
            <a:pPr algn="ctr"/>
            <a:r>
              <a:rPr lang="en-IN" sz="2000" b="1" dirty="0"/>
              <a:t>DTM 10</a:t>
            </a:r>
          </a:p>
        </p:txBody>
      </p:sp>
    </p:spTree>
    <p:extLst>
      <p:ext uri="{BB962C8B-B14F-4D97-AF65-F5344CB8AC3E}">
        <p14:creationId xmlns:p14="http://schemas.microsoft.com/office/powerpoint/2010/main" val="130918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9DB-C0FF-5B7F-4438-E52C0417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931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4359-B230-C6B8-2CD0-CF5FF252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46246"/>
            <a:ext cx="10290348" cy="139026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purpose of this document is to outline the objectives, methodologies, and expected outcomes of an e-commerce product analysis project. This analysis aims to provide insights into various aspects of product data collected from a major Indian e-commerce platform.</a:t>
            </a:r>
          </a:p>
          <a:p>
            <a:pPr algn="just"/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6D776-07BF-A3C6-CD5F-7CF7DFCCEC46}"/>
              </a:ext>
            </a:extLst>
          </p:cNvPr>
          <p:cNvSpPr txBox="1"/>
          <p:nvPr/>
        </p:nvSpPr>
        <p:spPr>
          <a:xfrm>
            <a:off x="645129" y="3401008"/>
            <a:ext cx="10654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Data </a:t>
            </a:r>
            <a:r>
              <a:rPr lang="en-IN" sz="4200" b="1" dirty="0"/>
              <a:t>Understanding</a:t>
            </a:r>
            <a:endParaRPr lang="en-IN" sz="4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EDB6C-8828-242F-19CE-A891634B9C2E}"/>
              </a:ext>
            </a:extLst>
          </p:cNvPr>
          <p:cNvSpPr txBox="1"/>
          <p:nvPr/>
        </p:nvSpPr>
        <p:spPr>
          <a:xfrm>
            <a:off x="645130" y="4357395"/>
            <a:ext cx="10654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dataset comprises information on products available on the ecommerce platform. It includes attributes such as product details, pricing, seller information, and more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61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9BBA-BBF3-6DCB-AF06-2EA7C543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09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3F9D-8B53-C9FE-8808-EC8DA5BC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50302"/>
            <a:ext cx="9404723" cy="4998097"/>
          </a:xfrm>
        </p:spPr>
        <p:txBody>
          <a:bodyPr>
            <a:normAutofit/>
          </a:bodyPr>
          <a:lstStyle/>
          <a:p>
            <a:r>
              <a:rPr lang="en-US" sz="2400" dirty="0"/>
              <a:t>This e-commerce product analysis project aims to provide valuable insights into the e-commerce landscape, benefiting both businesses and consumers by informing strategic decisions and optimizations. </a:t>
            </a:r>
          </a:p>
          <a:p>
            <a:r>
              <a:rPr lang="en-US" sz="2400" dirty="0"/>
              <a:t>Identifying popular product categories and brands. </a:t>
            </a:r>
          </a:p>
          <a:p>
            <a:r>
              <a:rPr lang="en-US" sz="2400" dirty="0"/>
              <a:t>Analyzing pricing trends and discount strategies. </a:t>
            </a:r>
          </a:p>
          <a:p>
            <a:r>
              <a:rPr lang="en-US" sz="2400" dirty="0"/>
              <a:t>Understanding seller behavior and performance. </a:t>
            </a:r>
          </a:p>
          <a:p>
            <a:r>
              <a:rPr lang="en-US" sz="2400" dirty="0"/>
              <a:t>Investigating customer preferences and product satisfaction. </a:t>
            </a:r>
          </a:p>
          <a:p>
            <a:r>
              <a:rPr lang="en-US" sz="2400" dirty="0"/>
              <a:t>Exploring correlations between various attributes such as price, rating, and brand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405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258DCA-BD71-6F2F-F0EE-272818A94434}"/>
              </a:ext>
            </a:extLst>
          </p:cNvPr>
          <p:cNvSpPr txBox="1"/>
          <p:nvPr/>
        </p:nvSpPr>
        <p:spPr>
          <a:xfrm>
            <a:off x="495300" y="152400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COUNTS OF BRANDS, CATEGORIES &amp; SELLERS</a:t>
            </a:r>
            <a:endParaRPr lang="en-IN" sz="3600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504FE0-2948-85DF-9E44-D450619D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31" y="1511407"/>
            <a:ext cx="3232893" cy="21356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52AB07-FBDD-D803-666C-1889CE04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1511407"/>
            <a:ext cx="3152774" cy="21356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4F44D-6884-E1FC-C183-5522EE8B4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31" y="4375719"/>
            <a:ext cx="3232893" cy="21356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66351A-C61D-E095-7BD3-219B34E62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4375718"/>
            <a:ext cx="3152774" cy="21356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  <p:extLst>
      <p:ext uri="{BB962C8B-B14F-4D97-AF65-F5344CB8AC3E}">
        <p14:creationId xmlns:p14="http://schemas.microsoft.com/office/powerpoint/2010/main" val="11723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D0A-8BA1-8784-2824-6E09C3FE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6675"/>
            <a:ext cx="9867898" cy="647700"/>
          </a:xfrm>
        </p:spPr>
        <p:txBody>
          <a:bodyPr/>
          <a:lstStyle/>
          <a:p>
            <a:r>
              <a:rPr lang="en-US" sz="3600" b="1" dirty="0"/>
              <a:t>CATEGORIES &amp; THEIR AVERAGE RATING</a:t>
            </a:r>
            <a:endParaRPr lang="en-IN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7EDBA-CB97-5C98-C019-02A4FC49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050" y="800099"/>
            <a:ext cx="6315075" cy="5800725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Category Analysis:</a:t>
            </a:r>
            <a:endParaRPr lang="en-US" sz="17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Bags, Wallets &amp; Belts: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Highest average rating (4.13), indicating strong customer satisfaction. Focus on showcasing diverse, high-quality products.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Footwear: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Significant category with a slightly lower average rating (3.88). Consider enhancing product quality and offering attractive discounts to boost satisfaction.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Clothing and Accessories: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Popular but with a lower average rating (3.63). Improve product quality and variety to increase engagement.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Toys: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Potential for growth, but the average rating (3.60) suggests room for improvement in product quality and variety.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Website Recommendations:</a:t>
            </a:r>
            <a:endParaRPr lang="en-US" sz="17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Optimize User Experience: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Streamline navigation and improve search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Personalization: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Implement personalized product recommendations.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Customer Reviews: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Encourage and prominently display customer reviews to build trust.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Customer’s Point of view (guess):</a:t>
            </a:r>
            <a:endParaRPr lang="en-US" sz="17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Explore Diverse Categories: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Discover a wide range of products.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Prioritize Quality: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Emphasize product quality over price.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Engage with Feedback:</a:t>
            </a:r>
            <a:r>
              <a:rPr lang="en-US" sz="17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700" b="0" i="0" dirty="0">
                <a:solidFill>
                  <a:srgbClr val="ECECEC"/>
                </a:solidFill>
                <a:effectLst/>
                <a:latin typeface="Söhne"/>
              </a:rPr>
              <a:t>Provide feedback on purchased items.</a:t>
            </a:r>
          </a:p>
          <a:p>
            <a:endParaRPr lang="en-IN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75C2042-F2D6-A438-690A-9A9BDD9A6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27356"/>
              </p:ext>
            </p:extLst>
          </p:nvPr>
        </p:nvGraphicFramePr>
        <p:xfrm>
          <a:off x="6819899" y="800099"/>
          <a:ext cx="4010026" cy="5257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8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6F931-1380-A772-835B-ECB90FC1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45" y="118408"/>
            <a:ext cx="9726614" cy="699807"/>
          </a:xfrm>
        </p:spPr>
        <p:txBody>
          <a:bodyPr/>
          <a:lstStyle/>
          <a:p>
            <a:r>
              <a:rPr lang="en-US" sz="3200" b="1" dirty="0"/>
              <a:t>Category</a:t>
            </a:r>
            <a:r>
              <a:rPr lang="en-US" sz="3200" b="1" baseline="0" dirty="0"/>
              <a:t> selling &amp; actual price &amp; their discounts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0238B-25BD-9E65-E367-A75EBF14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45" y="1038225"/>
            <a:ext cx="6031155" cy="5218114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Insights:</a:t>
            </a:r>
            <a:endParaRPr lang="en-US" sz="14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Clothing and Accessories: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The category offers a discount of 52%, with the selling price at ₹724.56 compared to the actual price of ₹1484.21, potentially attracting budget-conscious shoppers.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Footwear: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With a significant discount of 63%, footwear products are priced at ₹501.23 compared to ₹948.45, offering customers substantial savings while maintaining product quality.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Bags, Wallets &amp; Belts: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Customers can enjoy a discount of 60% on items in this category, priced at ₹258.51 compared to ₹715.37, making it an attractive option for those seeking affordable accessories.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Toys: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The category provides a discount of 62%, offering products at ₹189 compared to ₹499, appealing to both children and parents looking for value-for-money options.</a:t>
            </a:r>
          </a:p>
          <a:p>
            <a:pPr algn="l"/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Recommendations:</a:t>
            </a:r>
            <a:endParaRPr lang="en-US" sz="14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Promotional Campaigns: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Highlight the significant discounts across categories in marketing campaigns to attract price-sensitive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Customer Engagement: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Encourage customer feedback to ensure that discounted products maintain quality standards, enhancing overall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Competitive Pricing:</a:t>
            </a:r>
            <a:r>
              <a:rPr lang="en-US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Continuously monitor competitor pricing strategies to adjust discounts accordingly, maintaining competitiveness in the market.</a:t>
            </a:r>
          </a:p>
          <a:p>
            <a:endParaRPr lang="en-IN" sz="14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3C5CB94-6D84-36CB-E0D8-C2931B65C4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3897507"/>
              </p:ext>
            </p:extLst>
          </p:nvPr>
        </p:nvGraphicFramePr>
        <p:xfrm>
          <a:off x="6838950" y="1038225"/>
          <a:ext cx="4395788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77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B45C-F543-6746-B8F1-7A2AC96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0058399" cy="647700"/>
          </a:xfrm>
        </p:spPr>
        <p:txBody>
          <a:bodyPr/>
          <a:lstStyle/>
          <a:p>
            <a:r>
              <a:rPr lang="en-US" sz="3600" b="1" dirty="0"/>
              <a:t>TOP 10 SELLERS</a:t>
            </a:r>
            <a:endParaRPr lang="en-IN" sz="36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CBD3EF-2C84-A32C-D031-150F68CEF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37678"/>
              </p:ext>
            </p:extLst>
          </p:nvPr>
        </p:nvGraphicFramePr>
        <p:xfrm>
          <a:off x="6553200" y="804863"/>
          <a:ext cx="3819525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CF05-2499-C817-B0BA-4368E757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5" y="809625"/>
            <a:ext cx="5991225" cy="546734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INSIGHTS &amp; RECOMMENDATIONS: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Pricing and Performance:</a:t>
            </a: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Sellers with higher average ratings often offer competitive prices, indicating a correlation between pricing and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Customer Preference:</a:t>
            </a: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Products with higher ratings tend to attract more customers, suggesting the importance of quality and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Seller Strategy:</a:t>
            </a: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Analyze pricing strategies of high-rated sellers to understand how they balance price and quality to attract and retain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Customer Feedback:</a:t>
            </a:r>
            <a:r>
              <a:rPr lang="en-US" sz="1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Encourage customers to provide feedback to improve product quality and overall satisfaction, which can positively impact seller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Competitive Analysis</a:t>
            </a: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 Monitor pricing trends and ratings of competitors to identify opportunities for strategic pricing adjustments and product enhancements.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236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B5F5D9-27AD-C450-103F-609A9B2E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3350"/>
            <a:ext cx="9650413" cy="657225"/>
          </a:xfrm>
        </p:spPr>
        <p:txBody>
          <a:bodyPr/>
          <a:lstStyle/>
          <a:p>
            <a:r>
              <a:rPr lang="en-US" sz="3600" b="1" dirty="0"/>
              <a:t>SELLERS THEIR RATINGS AND DISCOUNTS</a:t>
            </a:r>
            <a:endParaRPr lang="en-IN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73A9A-1253-AA4C-3CC1-F6105691B2C9}"/>
              </a:ext>
            </a:extLst>
          </p:cNvPr>
          <p:cNvSpPr txBox="1"/>
          <p:nvPr/>
        </p:nvSpPr>
        <p:spPr>
          <a:xfrm>
            <a:off x="542925" y="4152900"/>
            <a:ext cx="104870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öhne"/>
              </a:rPr>
              <a:t>1. </a:t>
            </a:r>
            <a:r>
              <a:rPr lang="en-US" sz="1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Highly Rated Sellers</a:t>
            </a:r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 </a:t>
            </a:r>
            <a:r>
              <a:rPr lang="en-US" sz="1500" dirty="0" err="1">
                <a:latin typeface="Söhne"/>
              </a:rPr>
              <a:t>VARTees</a:t>
            </a:r>
            <a:r>
              <a:rPr lang="en-US" sz="1500" dirty="0">
                <a:latin typeface="Söhne"/>
              </a:rPr>
              <a:t> and MILDIN showcase exceptional ratings, indicating superior customer satisfaction, while maintaining discounts of 63% and 56%, respectively.</a:t>
            </a:r>
          </a:p>
          <a:p>
            <a:endParaRPr lang="en-US" sz="1500" dirty="0">
              <a:latin typeface="Söhne"/>
            </a:endParaRPr>
          </a:p>
          <a:p>
            <a:r>
              <a:rPr lang="en-US" sz="1500" dirty="0">
                <a:latin typeface="Söhne"/>
              </a:rPr>
              <a:t>2. </a:t>
            </a:r>
            <a:r>
              <a:rPr lang="en-US" sz="1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Discount Strategies</a:t>
            </a:r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  <a:r>
              <a:rPr lang="en-US" sz="1500" dirty="0">
                <a:latin typeface="Söhne"/>
              </a:rPr>
              <a:t> </a:t>
            </a:r>
            <a:r>
              <a:rPr lang="en-US" sz="1500" dirty="0" err="1">
                <a:latin typeface="Söhne"/>
              </a:rPr>
              <a:t>PixFab's</a:t>
            </a:r>
            <a:r>
              <a:rPr lang="en-US" sz="1500" dirty="0">
                <a:latin typeface="Söhne"/>
              </a:rPr>
              <a:t> substantial discount of 76% highlights an effective strategy to attract price-conscious customers, influencing purchasing decisions.</a:t>
            </a:r>
          </a:p>
          <a:p>
            <a:endParaRPr lang="en-US" sz="1500" dirty="0">
              <a:latin typeface="Söhne"/>
            </a:endParaRPr>
          </a:p>
          <a:p>
            <a:r>
              <a:rPr lang="en-US" sz="1500" dirty="0">
                <a:latin typeface="Söhne"/>
              </a:rPr>
              <a:t>3. </a:t>
            </a:r>
            <a:r>
              <a:rPr lang="en-US" sz="1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Competitive Pricing and Ratings</a:t>
            </a:r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  <a:r>
              <a:rPr lang="en-US" sz="1500" dirty="0">
                <a:latin typeface="Söhne"/>
              </a:rPr>
              <a:t> Paramount E-Commerce3.4 and VIRAJ INTERNATIONAL strike a balance with a 4.4 rating, coupled with moderate discounts, reflecting competitive pricing strategies.</a:t>
            </a:r>
          </a:p>
          <a:p>
            <a:endParaRPr lang="en-US" sz="1500" dirty="0">
              <a:latin typeface="Söhne"/>
            </a:endParaRPr>
          </a:p>
          <a:p>
            <a:r>
              <a:rPr lang="en-US" sz="1500" dirty="0">
                <a:latin typeface="Söhne"/>
              </a:rPr>
              <a:t>4. </a:t>
            </a:r>
            <a:r>
              <a:rPr lang="en-US" sz="1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Consistency in Customer Satisfaction:</a:t>
            </a:r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en-US" sz="1500" dirty="0">
                <a:latin typeface="Söhne"/>
              </a:rPr>
              <a:t>ONEIRO CONCEPTS and DEEPA FASHION maintain high ratings above 4.3, alongside consistent discounts, signaling a commitment to product quality and customer satisfaction.</a:t>
            </a:r>
            <a:endParaRPr lang="en-IN" sz="1500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963FC-178C-F495-07F8-71D46E28B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0" y="858838"/>
            <a:ext cx="9650413" cy="2994025"/>
          </a:xfrm>
        </p:spPr>
      </p:pic>
    </p:spTree>
    <p:extLst>
      <p:ext uri="{BB962C8B-B14F-4D97-AF65-F5344CB8AC3E}">
        <p14:creationId xmlns:p14="http://schemas.microsoft.com/office/powerpoint/2010/main" val="19155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EAE7-C532-4BC9-BA89-00610CB0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8294"/>
          </a:xfrm>
        </p:spPr>
        <p:txBody>
          <a:bodyPr/>
          <a:lstStyle/>
          <a:p>
            <a:r>
              <a:rPr lang="en-US" sz="3600" b="1" dirty="0"/>
              <a:t>TOP 10 BRANDS</a:t>
            </a:r>
            <a:endParaRPr lang="en-IN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C067-25FB-8AE6-771D-75FFA50E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938" y="1101012"/>
            <a:ext cx="6911261" cy="56170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Insights:</a:t>
            </a:r>
            <a:endParaRPr lang="en-US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REEBOK CLASSIC: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Priced at ₹2004.41 compared to an actual price of ₹3474.96, with a rating of 4.16, offering a balance of quality and affordability for customers.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Bofri</a:t>
            </a: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Providing products at ₹1264.50 compared to ₹2424.00, with a rating of 4.15, making it an attractive option for budget-conscious consumers.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U.S. Polo Association: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With a rating of 4.11, the brand offers products at ₹1047.10, providing customers with quality items at an affordable price point.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INTER CREATI: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Offering a discount, the brand sells products at ₹910.07 compared to ₹1641.14, with a rating of 4.13, appealing to customers seeking value for money.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Wet Off Ho: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Priced at ₹870.80 compared to ₹2870.20, with a rating of 4.14, showcasing a significant discount and favorable customer ratings.</a:t>
            </a:r>
          </a:p>
          <a:p>
            <a:pPr algn="l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Recommendations: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Promotional Strategies: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Highlight discounted products from popular brands like REEBOK CLASSI and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Bofri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in marketing campaigns to attract more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Quality Assurance: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Ensure that discounted products maintain high quality standards to uphold customer satisfaction and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Competitive Pricing: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Continuously monitor competitor pricing strategies to adjust discounts and remain competitive in the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Customer Engagement: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Encourage customer feedback to understand their preferences better and tailor product offerings accordingly.</a:t>
            </a:r>
          </a:p>
          <a:p>
            <a:endParaRPr lang="en-IN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E709AC2-BF57-5F2B-3EFA-5EF0B8EBD6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0220066"/>
              </p:ext>
            </p:extLst>
          </p:nvPr>
        </p:nvGraphicFramePr>
        <p:xfrm>
          <a:off x="646113" y="1306513"/>
          <a:ext cx="4195762" cy="5098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99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946</TotalTime>
  <Words>1215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Söhne</vt:lpstr>
      <vt:lpstr>Wingdings</vt:lpstr>
      <vt:lpstr>Wingdings 3</vt:lpstr>
      <vt:lpstr>Ion</vt:lpstr>
      <vt:lpstr>E-COMMERCE ANALYSIS</vt:lpstr>
      <vt:lpstr>INTRODUCTION</vt:lpstr>
      <vt:lpstr>OBJECTIVE</vt:lpstr>
      <vt:lpstr>PowerPoint Presentation</vt:lpstr>
      <vt:lpstr>CATEGORIES &amp; THEIR AVERAGE RATING</vt:lpstr>
      <vt:lpstr>Category selling &amp; actual price &amp; their discounts </vt:lpstr>
      <vt:lpstr>TOP 10 SELLERS</vt:lpstr>
      <vt:lpstr>SELLERS THEIR RATINGS AND DISCOUNTS</vt:lpstr>
      <vt:lpstr>TOP 10 BRANDS</vt:lpstr>
      <vt:lpstr>BRANDS THEIR RATINGS AND DISCOUNTS</vt:lpstr>
      <vt:lpstr>PROJECT DONE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ANALYSIS</dc:title>
  <dc:creator>devaharini kr</dc:creator>
  <cp:lastModifiedBy>devaharini kr</cp:lastModifiedBy>
  <cp:revision>2</cp:revision>
  <dcterms:created xsi:type="dcterms:W3CDTF">2024-03-05T05:52:42Z</dcterms:created>
  <dcterms:modified xsi:type="dcterms:W3CDTF">2024-03-06T06:09:42Z</dcterms:modified>
</cp:coreProperties>
</file>