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BD2DE7-535C-44AF-A05A-1B897D08FB95}" type="datetimeFigureOut">
              <a:rPr lang="en-US" smtClean="0"/>
              <a:t>13-Oct-20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259014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D2DE7-535C-44AF-A05A-1B897D08FB95}" type="datetimeFigureOut">
              <a:rPr lang="en-US" smtClean="0"/>
              <a:t>13-Oct-20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25413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D2DE7-535C-44AF-A05A-1B897D08FB95}" type="datetimeFigureOut">
              <a:rPr lang="en-US" smtClean="0"/>
              <a:t>13-Oct-20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247492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D2DE7-535C-44AF-A05A-1B897D08FB95}" type="datetimeFigureOut">
              <a:rPr lang="en-US" smtClean="0"/>
              <a:t>13-Oct-20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260047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BD2DE7-535C-44AF-A05A-1B897D08FB95}" type="datetimeFigureOut">
              <a:rPr lang="en-US" smtClean="0"/>
              <a:t>13-Oct-20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152978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BD2DE7-535C-44AF-A05A-1B897D08FB95}" type="datetimeFigureOut">
              <a:rPr lang="en-US" smtClean="0"/>
              <a:t>13-Oct-20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398053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BD2DE7-535C-44AF-A05A-1B897D08FB95}" type="datetimeFigureOut">
              <a:rPr lang="en-US" smtClean="0"/>
              <a:t>13-Oct-20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394591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BD2DE7-535C-44AF-A05A-1B897D08FB95}" type="datetimeFigureOut">
              <a:rPr lang="en-US" smtClean="0"/>
              <a:t>13-Oct-20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202723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D2DE7-535C-44AF-A05A-1B897D08FB95}" type="datetimeFigureOut">
              <a:rPr lang="en-US" smtClean="0"/>
              <a:t>13-Oct-20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4001111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BD2DE7-535C-44AF-A05A-1B897D08FB95}" type="datetimeFigureOut">
              <a:rPr lang="en-US" smtClean="0"/>
              <a:t>13-Oct-20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397201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BD2DE7-535C-44AF-A05A-1B897D08FB95}" type="datetimeFigureOut">
              <a:rPr lang="en-US" smtClean="0"/>
              <a:t>13-Oct-20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A79EC-E1C6-48B9-84DA-00C6717C176D}" type="slidenum">
              <a:rPr lang="en-US" smtClean="0"/>
              <a:t>‹#›</a:t>
            </a:fld>
            <a:endParaRPr lang="en-US"/>
          </a:p>
        </p:txBody>
      </p:sp>
    </p:spTree>
    <p:extLst>
      <p:ext uri="{BB962C8B-B14F-4D97-AF65-F5344CB8AC3E}">
        <p14:creationId xmlns:p14="http://schemas.microsoft.com/office/powerpoint/2010/main" val="59076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D2DE7-535C-44AF-A05A-1B897D08FB95}" type="datetimeFigureOut">
              <a:rPr lang="en-US" smtClean="0"/>
              <a:t>13-Oct-20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A79EC-E1C6-48B9-84DA-00C6717C176D}" type="slidenum">
              <a:rPr lang="en-US" smtClean="0"/>
              <a:t>‹#›</a:t>
            </a:fld>
            <a:endParaRPr lang="en-US"/>
          </a:p>
        </p:txBody>
      </p:sp>
    </p:spTree>
    <p:extLst>
      <p:ext uri="{BB962C8B-B14F-4D97-AF65-F5344CB8AC3E}">
        <p14:creationId xmlns:p14="http://schemas.microsoft.com/office/powerpoint/2010/main" val="3785780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6326" y="2001420"/>
            <a:ext cx="10515600" cy="1325563"/>
          </a:xfrm>
        </p:spPr>
        <p:txBody>
          <a:bodyPr>
            <a:noAutofit/>
          </a:bodyPr>
          <a:lstStyle/>
          <a:p>
            <a:r>
              <a:rPr lang="en-US" sz="6000" b="1" i="1" dirty="0" smtClean="0">
                <a:solidFill>
                  <a:schemeClr val="tx1">
                    <a:lumMod val="95000"/>
                    <a:lumOff val="5000"/>
                  </a:schemeClr>
                </a:solidFill>
                <a:latin typeface="Arial" panose="020B0604020202020204" pitchFamily="34" charset="0"/>
                <a:cs typeface="Arial" panose="020B0604020202020204" pitchFamily="34" charset="0"/>
              </a:rPr>
              <a:t>PREDICTING THE CORRELATION OF VALUES CORRESPONDING TO HAPPINESS QUOTIENT OF COUNTRIES</a:t>
            </a:r>
            <a:endParaRPr lang="en-US" sz="6000" b="1" i="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9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a:latin typeface="Arial" panose="020B0604020202020204" pitchFamily="34" charset="0"/>
                <a:cs typeface="Arial" panose="020B0604020202020204" pitchFamily="34" charset="0"/>
              </a:rPr>
              <a:t>Testing</a:t>
            </a:r>
            <a:endParaRPr lang="en-US" sz="6000" dirty="0"/>
          </a:p>
        </p:txBody>
      </p:sp>
      <p:sp>
        <p:nvSpPr>
          <p:cNvPr id="3" name="Content Placeholder 2"/>
          <p:cNvSpPr>
            <a:spLocks noGrp="1"/>
          </p:cNvSpPr>
          <p:nvPr>
            <p:ph idx="1"/>
          </p:nvPr>
        </p:nvSpPr>
        <p:spPr/>
        <p:txBody>
          <a:bodyPr/>
          <a:lstStyle/>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In testing we utilize the model created using training data and predict using testing data.</a:t>
            </a:r>
          </a:p>
          <a:p>
            <a:pPr algn="just"/>
            <a:r>
              <a:rPr lang="en-US" dirty="0" smtClean="0">
                <a:latin typeface="Arial" panose="020B0604020202020204" pitchFamily="34" charset="0"/>
                <a:cs typeface="Arial" panose="020B0604020202020204" pitchFamily="34" charset="0"/>
              </a:rPr>
              <a:t>In order to see how the model performed we use mean square error, r square etc.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64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smtClean="0">
                <a:latin typeface="Arial" panose="020B0604020202020204" pitchFamily="34" charset="0"/>
                <a:cs typeface="Arial" panose="020B0604020202020204" pitchFamily="34" charset="0"/>
              </a:rPr>
              <a:t>Evaluation and Conclusion</a:t>
            </a:r>
            <a:endParaRPr lang="en-US" sz="4800" b="1"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IN" sz="2600" dirty="0">
                <a:latin typeface="Arial" panose="020B0604020202020204" pitchFamily="34" charset="0"/>
                <a:cs typeface="Arial" panose="020B0604020202020204" pitchFamily="34" charset="0"/>
              </a:rPr>
              <a:t>An attempt has been made to understand training and testing of the happiness dataset. There are various possible models available to perform the evaluation of such models, but linear regression gives us a better clarity on correlations, which is why it was chosen. Since the available data set was quite small with very less values the model might not have given the perfect evaluations but there is a future prospectus to it, where we can determine the overall score of a new country when given its other independent </a:t>
            </a:r>
            <a:r>
              <a:rPr lang="en-IN" sz="2600">
                <a:latin typeface="Arial" panose="020B0604020202020204" pitchFamily="34" charset="0"/>
                <a:cs typeface="Arial" panose="020B0604020202020204" pitchFamily="34" charset="0"/>
              </a:rPr>
              <a:t>variable </a:t>
            </a:r>
            <a:r>
              <a:rPr lang="en-IN" sz="2600" smtClean="0">
                <a:latin typeface="Arial" panose="020B0604020202020204" pitchFamily="34" charset="0"/>
                <a:cs typeface="Arial" panose="020B0604020202020204" pitchFamily="34" charset="0"/>
              </a:rPr>
              <a:t>values.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78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28" y="2541397"/>
            <a:ext cx="10515600" cy="1325563"/>
          </a:xfrm>
        </p:spPr>
        <p:txBody>
          <a:bodyPr>
            <a:normAutofit/>
          </a:bodyPr>
          <a:lstStyle/>
          <a:p>
            <a:pPr algn="ctr"/>
            <a:r>
              <a:rPr lang="en-US" sz="7200" b="1" i="1" dirty="0" smtClean="0">
                <a:latin typeface="Arial" panose="020B0604020202020204" pitchFamily="34" charset="0"/>
                <a:cs typeface="Arial" panose="020B0604020202020204" pitchFamily="34" charset="0"/>
              </a:rPr>
              <a:t> THANKYOU</a:t>
            </a:r>
            <a:endParaRPr lang="en-US" sz="72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68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6000" b="1" i="1" dirty="0" smtClean="0">
                <a:latin typeface="Arial" panose="020B0604020202020204" pitchFamily="34" charset="0"/>
                <a:cs typeface="Arial" panose="020B0604020202020204" pitchFamily="34" charset="0"/>
              </a:rPr>
              <a:t>Predicting Happiness quotient results in the following:</a:t>
            </a:r>
            <a:endParaRPr lang="en-US" sz="6000" b="1" i="1"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Happiness quotient determines how happy are the people of the country.</a:t>
            </a:r>
          </a:p>
          <a:p>
            <a:pPr algn="just"/>
            <a:r>
              <a:rPr lang="en-US" dirty="0" smtClean="0">
                <a:latin typeface="Arial" panose="020B0604020202020204" pitchFamily="34" charset="0"/>
                <a:cs typeface="Arial" panose="020B0604020202020204" pitchFamily="34" charset="0"/>
              </a:rPr>
              <a:t>All the misconceptions about happiness are sorted out, say for instance “money buys happiness”.</a:t>
            </a:r>
          </a:p>
          <a:p>
            <a:pPr algn="just"/>
            <a:r>
              <a:rPr lang="en-US" dirty="0" smtClean="0">
                <a:latin typeface="Arial" panose="020B0604020202020204" pitchFamily="34" charset="0"/>
                <a:cs typeface="Arial" panose="020B0604020202020204" pitchFamily="34" charset="0"/>
              </a:rPr>
              <a:t>Happiness indirectly corresponds to better efficiency of the people living in the country.</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36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latin typeface="Arial" panose="020B0604020202020204" pitchFamily="34" charset="0"/>
                <a:cs typeface="Arial" panose="020B0604020202020204" pitchFamily="34" charset="0"/>
              </a:rPr>
              <a:t>Data</a:t>
            </a:r>
            <a:endParaRPr lang="en-US" sz="6000" b="1"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err="1" smtClean="0">
                <a:latin typeface="Arial" panose="020B0604020202020204" pitchFamily="34" charset="0"/>
                <a:cs typeface="Arial" panose="020B0604020202020204" pitchFamily="34" charset="0"/>
              </a:rPr>
              <a:t>Kaggle</a:t>
            </a:r>
            <a:r>
              <a:rPr lang="en-US" dirty="0" smtClean="0">
                <a:latin typeface="Arial" panose="020B0604020202020204" pitchFamily="34" charset="0"/>
                <a:cs typeface="Arial" panose="020B0604020202020204" pitchFamily="34" charset="0"/>
              </a:rPr>
              <a:t> has been a supportive platform which provided with the following data set.</a:t>
            </a: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data mainly consisted of ranks of different countries based on the scores they received. The score of individual countries is based on several independent variables.</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74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i="1" dirty="0" smtClean="0">
                <a:latin typeface="Arial" panose="020B0604020202020204" pitchFamily="34" charset="0"/>
                <a:cs typeface="Arial" panose="020B0604020202020204" pitchFamily="34" charset="0"/>
              </a:rPr>
              <a:t>Data Cleaning and Approach</a:t>
            </a:r>
            <a:endParaRPr lang="en-US" sz="6000" b="1"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smtClean="0">
                <a:latin typeface="Arial" panose="020B0604020202020204" pitchFamily="34" charset="0"/>
                <a:cs typeface="Arial" panose="020B0604020202020204" pitchFamily="34" charset="0"/>
              </a:rPr>
              <a:t>The data mainly consists of seven variables. </a:t>
            </a:r>
          </a:p>
          <a:p>
            <a:pPr algn="just"/>
            <a:r>
              <a:rPr lang="en-US" dirty="0" smtClean="0">
                <a:latin typeface="Arial" panose="020B0604020202020204" pitchFamily="34" charset="0"/>
                <a:cs typeface="Arial" panose="020B0604020202020204" pitchFamily="34" charset="0"/>
              </a:rPr>
              <a:t>A </a:t>
            </a:r>
            <a:r>
              <a:rPr lang="en-US" dirty="0" err="1" smtClean="0">
                <a:latin typeface="Arial" panose="020B0604020202020204" pitchFamily="34" charset="0"/>
                <a:cs typeface="Arial" panose="020B0604020202020204" pitchFamily="34" charset="0"/>
              </a:rPr>
              <a:t>dataframe</a:t>
            </a:r>
            <a:r>
              <a:rPr lang="en-US" dirty="0" smtClean="0">
                <a:latin typeface="Arial" panose="020B0604020202020204" pitchFamily="34" charset="0"/>
                <a:cs typeface="Arial" panose="020B0604020202020204" pitchFamily="34" charset="0"/>
              </a:rPr>
              <a:t> consisting of the csv file is created. The columns are renamed for convenience.</a:t>
            </a:r>
          </a:p>
          <a:p>
            <a:pPr algn="just"/>
            <a:r>
              <a:rPr lang="en-US" dirty="0">
                <a:latin typeface="Arial" panose="020B0604020202020204" pitchFamily="34" charset="0"/>
                <a:cs typeface="Arial" panose="020B0604020202020204" pitchFamily="34" charset="0"/>
              </a:rPr>
              <a:t>Most variables are numeric values. The ones that are not are converted to numeric values</a:t>
            </a:r>
            <a:r>
              <a:rPr lang="en-US" dirty="0" smtClean="0">
                <a:latin typeface="Arial" panose="020B0604020202020204" pitchFamily="34" charset="0"/>
                <a:cs typeface="Arial" panose="020B0604020202020204" pitchFamily="34" charset="0"/>
              </a:rPr>
              <a:t>.</a:t>
            </a:r>
          </a:p>
          <a:p>
            <a:pPr algn="just"/>
            <a:r>
              <a:rPr lang="en-US" dirty="0" smtClean="0">
                <a:latin typeface="Arial" panose="020B0604020202020204" pitchFamily="34" charset="0"/>
                <a:cs typeface="Arial" panose="020B0604020202020204" pitchFamily="34" charset="0"/>
              </a:rPr>
              <a:t>All the columns are not needed for modelling. Thereby a new </a:t>
            </a:r>
            <a:r>
              <a:rPr lang="en-US" dirty="0" err="1" smtClean="0">
                <a:latin typeface="Arial" panose="020B0604020202020204" pitchFamily="34" charset="0"/>
                <a:cs typeface="Arial" panose="020B0604020202020204" pitchFamily="34" charset="0"/>
              </a:rPr>
              <a:t>dataframe</a:t>
            </a:r>
            <a:r>
              <a:rPr lang="en-US" dirty="0" smtClean="0">
                <a:latin typeface="Arial" panose="020B0604020202020204" pitchFamily="34" charset="0"/>
                <a:cs typeface="Arial" panose="020B0604020202020204" pitchFamily="34" charset="0"/>
              </a:rPr>
              <a:t> is created which only consists of required models.</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04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000" b="1" i="1" dirty="0" smtClean="0">
                <a:latin typeface="Arial" panose="020B0604020202020204" pitchFamily="34" charset="0"/>
                <a:cs typeface="Arial" panose="020B0604020202020204" pitchFamily="34" charset="0"/>
              </a:rPr>
              <a:t>Histogram Approach</a:t>
            </a:r>
            <a:endParaRPr lang="en-US" sz="5000" b="1" i="1" dirty="0">
              <a:latin typeface="Arial" panose="020B0604020202020204" pitchFamily="34" charset="0"/>
              <a:cs typeface="Arial" panose="020B0604020202020204" pitchFamily="34"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4940" r="4940"/>
          <a:stretch>
            <a:fillRect/>
          </a:stretch>
        </p:blipFill>
        <p:spPr>
          <a:xfrm>
            <a:off x="5293233" y="539369"/>
            <a:ext cx="5234508" cy="4133215"/>
          </a:xfrm>
        </p:spPr>
      </p:pic>
      <p:sp>
        <p:nvSpPr>
          <p:cNvPr id="5" name="Text Placeholder 4"/>
          <p:cNvSpPr>
            <a:spLocks noGrp="1"/>
          </p:cNvSpPr>
          <p:nvPr>
            <p:ph type="body" sz="half" idx="2"/>
          </p:nvPr>
        </p:nvSpPr>
        <p:spPr/>
        <p:txBody>
          <a:bodyPr>
            <a:normAutofit/>
          </a:bodyPr>
          <a:lstStyle/>
          <a:p>
            <a:pPr algn="just"/>
            <a:r>
              <a:rPr lang="en-US" sz="2000" dirty="0" smtClean="0">
                <a:latin typeface="Arial" panose="020B0604020202020204" pitchFamily="34" charset="0"/>
                <a:cs typeface="Arial" panose="020B0604020202020204" pitchFamily="34" charset="0"/>
              </a:rPr>
              <a:t>A histogram is created with the variables score and country. It shows how score varies according to country. It is a very rough depiction just to make sure all the variables are properly converted and if they can be applied with various operations.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596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b="1" i="1" dirty="0" smtClean="0">
                <a:latin typeface="Arial" panose="020B0604020202020204" pitchFamily="34" charset="0"/>
                <a:cs typeface="Arial" panose="020B0604020202020204" pitchFamily="34" charset="0"/>
              </a:rPr>
              <a:t>Modelling</a:t>
            </a:r>
            <a:endParaRPr lang="en-US" sz="6000" b="1" i="1"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pPr algn="just"/>
            <a:r>
              <a:rPr lang="en-US" dirty="0" smtClean="0">
                <a:latin typeface="Arial" panose="020B0604020202020204" pitchFamily="34" charset="0"/>
                <a:cs typeface="Arial" panose="020B0604020202020204" pitchFamily="34" charset="0"/>
              </a:rPr>
              <a:t>There are various approaches to modelling. The approach undertaken is linear regression.</a:t>
            </a:r>
          </a:p>
          <a:p>
            <a:pPr algn="just"/>
            <a:r>
              <a:rPr lang="en-US" dirty="0" smtClean="0">
                <a:latin typeface="Arial" panose="020B0604020202020204" pitchFamily="34" charset="0"/>
                <a:cs typeface="Arial" panose="020B0604020202020204" pitchFamily="34" charset="0"/>
              </a:rPr>
              <a:t>The aim of this model is to look at correlation of various variables, we are looking at approaching through linear regression.</a:t>
            </a:r>
          </a:p>
          <a:p>
            <a:pPr algn="just"/>
            <a:r>
              <a:rPr lang="en-US" dirty="0" smtClean="0">
                <a:latin typeface="Arial" panose="020B0604020202020204" pitchFamily="34" charset="0"/>
                <a:cs typeface="Arial" panose="020B0604020202020204" pitchFamily="34" charset="0"/>
              </a:rPr>
              <a:t>For convenience we stick to showing correlation between the variables, GDP and score are considered.</a:t>
            </a:r>
          </a:p>
          <a:p>
            <a:pPr algn="just"/>
            <a:r>
              <a:rPr lang="en-US" dirty="0" smtClean="0">
                <a:latin typeface="Arial" panose="020B0604020202020204" pitchFamily="34" charset="0"/>
                <a:cs typeface="Arial" panose="020B0604020202020204" pitchFamily="34" charset="0"/>
              </a:rPr>
              <a:t>Before modelling process begins, the data is split into train and test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03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b="1" i="1" dirty="0" smtClean="0">
                <a:latin typeface="Arial" panose="020B0604020202020204" pitchFamily="34" charset="0"/>
                <a:cs typeface="Arial" panose="020B0604020202020204" pitchFamily="34" charset="0"/>
              </a:rPr>
              <a:t>Scatter plot to show correlation</a:t>
            </a:r>
            <a:endParaRPr lang="en-US" sz="3800" b="1" i="1" dirty="0">
              <a:latin typeface="Arial" panose="020B0604020202020204" pitchFamily="34" charset="0"/>
              <a:cs typeface="Arial" panose="020B0604020202020204" pitchFamily="34"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072" r="6072"/>
          <a:stretch>
            <a:fillRect/>
          </a:stretch>
        </p:blipFill>
        <p:spPr/>
      </p:pic>
      <p:sp>
        <p:nvSpPr>
          <p:cNvPr id="4" name="Text Placeholder 3"/>
          <p:cNvSpPr>
            <a:spLocks noGrp="1"/>
          </p:cNvSpPr>
          <p:nvPr>
            <p:ph type="body" sz="half" idx="2"/>
          </p:nvPr>
        </p:nvSpPr>
        <p:spPr/>
        <p:txBody>
          <a:bodyPr>
            <a:normAutofit/>
          </a:bodyPr>
          <a:lstStyle/>
          <a:p>
            <a:pPr algn="just"/>
            <a:r>
              <a:rPr lang="en-US" sz="2000" dirty="0" smtClean="0">
                <a:latin typeface="Arial" panose="020B0604020202020204" pitchFamily="34" charset="0"/>
                <a:cs typeface="Arial" panose="020B0604020202020204" pitchFamily="34" charset="0"/>
              </a:rPr>
              <a:t>Scatter plots are the best way to look at correlations between variables.</a:t>
            </a:r>
          </a:p>
          <a:p>
            <a:pPr algn="just"/>
            <a:r>
              <a:rPr lang="en-US" sz="2000" dirty="0" smtClean="0">
                <a:latin typeface="Arial" panose="020B0604020202020204" pitchFamily="34" charset="0"/>
                <a:cs typeface="Arial" panose="020B0604020202020204" pitchFamily="34" charset="0"/>
              </a:rPr>
              <a:t>In the given scatter plot we can clearly see, there is a positive correlation between the variables.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6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latin typeface="Arial" panose="020B0604020202020204" pitchFamily="34" charset="0"/>
                <a:cs typeface="Arial" panose="020B0604020202020204" pitchFamily="34" charset="0"/>
              </a:rPr>
              <a:t>Training</a:t>
            </a:r>
            <a:endParaRPr lang="en-US" sz="6000" b="1"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smtClean="0">
                <a:latin typeface="Arial" panose="020B0604020202020204" pitchFamily="34" charset="0"/>
                <a:cs typeface="Arial" panose="020B0604020202020204" pitchFamily="34" charset="0"/>
              </a:rPr>
              <a:t>In this phase the model is first split in 70:30 ratio.</a:t>
            </a:r>
          </a:p>
          <a:p>
            <a:pPr algn="just"/>
            <a:r>
              <a:rPr lang="en-US" dirty="0" smtClean="0">
                <a:latin typeface="Arial" panose="020B0604020202020204" pitchFamily="34" charset="0"/>
                <a:cs typeface="Arial" panose="020B0604020202020204" pitchFamily="34" charset="0"/>
              </a:rPr>
              <a:t>We use linear regression to train the model and thereby find coefficient of regression and intercept of regression.</a:t>
            </a:r>
          </a:p>
          <a:p>
            <a:pPr marL="0" indent="0" algn="just">
              <a:buNone/>
            </a:pPr>
            <a:r>
              <a:rPr lang="en-US" dirty="0" smtClean="0">
                <a:latin typeface="Arial" panose="020B0604020202020204" pitchFamily="34" charset="0"/>
                <a:cs typeface="Arial" panose="020B0604020202020204" pitchFamily="34" charset="0"/>
              </a:rPr>
              <a:t>Coefficient:2.227</a:t>
            </a:r>
          </a:p>
          <a:p>
            <a:pPr marL="0" indent="0" algn="just">
              <a:buNone/>
            </a:pPr>
            <a:r>
              <a:rPr lang="en-US" dirty="0" smtClean="0">
                <a:latin typeface="Arial" panose="020B0604020202020204" pitchFamily="34" charset="0"/>
                <a:cs typeface="Arial" panose="020B0604020202020204" pitchFamily="34" charset="0"/>
              </a:rPr>
              <a:t>Intercept: 3.39</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76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072" r="6072"/>
          <a:stretch>
            <a:fillRect/>
          </a:stretch>
        </p:blipFill>
        <p:spPr/>
      </p:pic>
      <p:sp>
        <p:nvSpPr>
          <p:cNvPr id="4" name="Text Placeholder 3"/>
          <p:cNvSpPr>
            <a:spLocks noGrp="1"/>
          </p:cNvSpPr>
          <p:nvPr>
            <p:ph type="body" sz="half" idx="2"/>
          </p:nvPr>
        </p:nvSpPr>
        <p:spPr/>
        <p:txBody>
          <a:bodyPr>
            <a:normAutofit/>
          </a:bodyPr>
          <a:lstStyle/>
          <a:p>
            <a:pPr algn="just"/>
            <a:r>
              <a:rPr lang="en-US" sz="2000" dirty="0" smtClean="0">
                <a:latin typeface="Arial" panose="020B0604020202020204" pitchFamily="34" charset="0"/>
                <a:cs typeface="Arial" panose="020B0604020202020204" pitchFamily="34" charset="0"/>
              </a:rPr>
              <a:t>When we try and insert a line through the various points we get a scatter plot as shown.</a:t>
            </a:r>
          </a:p>
          <a:p>
            <a:pPr algn="just"/>
            <a:r>
              <a:rPr lang="en-US" sz="2000" dirty="0" smtClean="0">
                <a:latin typeface="Arial" panose="020B0604020202020204" pitchFamily="34" charset="0"/>
                <a:cs typeface="Arial" panose="020B0604020202020204" pitchFamily="34" charset="0"/>
              </a:rPr>
              <a:t>If we observe carefully we can see that though the line passes through the points it is not a best fit.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202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541</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PREDICTING THE CORRELATION OF VALUES CORRESPONDING TO HAPPINESS QUOTIENT OF COUNTRIES</vt:lpstr>
      <vt:lpstr>Predicting Happiness quotient results in the following:</vt:lpstr>
      <vt:lpstr>Data</vt:lpstr>
      <vt:lpstr>Data Cleaning and Approach</vt:lpstr>
      <vt:lpstr>Histogram Approach</vt:lpstr>
      <vt:lpstr>Modelling</vt:lpstr>
      <vt:lpstr>Scatter plot to show correlation</vt:lpstr>
      <vt:lpstr>Training</vt:lpstr>
      <vt:lpstr>PowerPoint Presentation</vt:lpstr>
      <vt:lpstr>Testing</vt:lpstr>
      <vt:lpstr>Evaluation and Conclusion</vt:lpstr>
      <vt:lpstr> 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CORRELATION OF VALUES CORRESPONDING TO HAPPINESS QUOTIENT OF COUNTRIES</dc:title>
  <dc:creator>shashank gorti</dc:creator>
  <cp:lastModifiedBy>shashank gorti</cp:lastModifiedBy>
  <cp:revision>10</cp:revision>
  <dcterms:created xsi:type="dcterms:W3CDTF">2020-10-13T12:21:39Z</dcterms:created>
  <dcterms:modified xsi:type="dcterms:W3CDTF">2020-10-13T14:38:20Z</dcterms:modified>
</cp:coreProperties>
</file>