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BA53-3025-4607-B891-05DE9EFCB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8CE384-8E24-4173-9305-81304C4FD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4DDC8C-BAF0-45C7-85ED-941C6761968D}"/>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7A350D42-3D3A-411E-8893-33AC1D99CD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371BB8-7464-4B7F-9054-43B126DC7AC8}"/>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167218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FA94-6E90-4318-BEA2-A2C2620D7D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3E366E-9DF2-48CB-ACFF-A5D86AFAC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BB3021-A40B-49F7-B680-D3868766F3D2}"/>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B54AB89C-CFB8-4513-AE81-A3A3D26D48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4F46A3-80A3-43FE-A692-F6A2ED29B756}"/>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186787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D3C1C-382E-47CB-8B02-DB70BD6B57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7DD90D-6E41-4380-AE5F-16AB400BF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287052-1F8D-4987-9524-F49C05861711}"/>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23CCF65C-8B16-4D0B-8687-C9BDBB19FF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79939A-29E1-4109-8CE6-1AD9150C2BFD}"/>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121749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D88F-3D55-4AAB-A560-802FAE9132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430988-E482-444F-A183-FD16EE10A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452083-4524-4CD0-8E1F-CCEEF4AF71A0}"/>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283B2024-E0AB-4B80-A2FB-C1E55D933E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D6E419-7EA3-4D70-8450-874347A68E2F}"/>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231702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94AB-5D04-44EC-84F9-B4E2326DA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544CB7-50D4-4154-8321-A81F4A72C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9A8F2-F61C-43A0-8C5E-A95E761980A1}"/>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41AE69D8-6DD2-4465-8016-A79D8CE8F6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976B5-5FFD-471A-8C76-0C4BF78EBFEB}"/>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402688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D3AE-7F1A-4F84-930F-279098DA57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1EFF29-B90A-4D72-B9CA-48E70CC58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BE5BE6-A63E-4671-B21C-1BBA6A40A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EBAAB53-1E67-4B90-91BC-CE64427282D7}"/>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6" name="Footer Placeholder 5">
            <a:extLst>
              <a:ext uri="{FF2B5EF4-FFF2-40B4-BE49-F238E27FC236}">
                <a16:creationId xmlns:a16="http://schemas.microsoft.com/office/drawing/2014/main" id="{61117187-6479-4EAF-8989-4878408A7B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97C7F7-351D-47F3-9887-2847970D2162}"/>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94203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91DD-0459-422E-950A-DF86680BF1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81F70F-26E9-4368-9B6D-D8732FDE4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A205D-CE12-4646-8928-BBEF1E84C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A19A26-CE4B-4EB1-9676-F61FA7D68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3EEA8-EF66-431C-A443-3F680EACA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8AE873-9858-4B10-BD80-808AA562F880}"/>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8" name="Footer Placeholder 7">
            <a:extLst>
              <a:ext uri="{FF2B5EF4-FFF2-40B4-BE49-F238E27FC236}">
                <a16:creationId xmlns:a16="http://schemas.microsoft.com/office/drawing/2014/main" id="{619396C7-99BC-4E21-8A80-62D581582A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E9EC41-4914-41A6-BAF9-8B9F9F904F76}"/>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402541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FA7B-4AE0-4FCD-99EB-9A4E23E7F9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E07E74-2C75-4ED8-9557-135465A456D2}"/>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4" name="Footer Placeholder 3">
            <a:extLst>
              <a:ext uri="{FF2B5EF4-FFF2-40B4-BE49-F238E27FC236}">
                <a16:creationId xmlns:a16="http://schemas.microsoft.com/office/drawing/2014/main" id="{4D2A533D-F9C2-4EDF-ACF9-E8BC25FDE2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07401A-50B6-418A-A8A3-DB588AE25B46}"/>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267805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C2E1C-E033-417E-94E4-5E18C4F17A28}"/>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3" name="Footer Placeholder 2">
            <a:extLst>
              <a:ext uri="{FF2B5EF4-FFF2-40B4-BE49-F238E27FC236}">
                <a16:creationId xmlns:a16="http://schemas.microsoft.com/office/drawing/2014/main" id="{01BC6787-051D-43B5-A412-8CF2249C5C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F0612C-AE6C-4E3B-8C0E-079EF9B157B0}"/>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263861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BD70-D901-49BF-93D4-29ABF5BB7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0AD4D4-3614-4583-B372-12FEBC0B8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9AB37D6-AB7A-4D1E-85DC-221CCCBFB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BC9BD-EDCD-49D3-8888-489FEE3BE75F}"/>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6" name="Footer Placeholder 5">
            <a:extLst>
              <a:ext uri="{FF2B5EF4-FFF2-40B4-BE49-F238E27FC236}">
                <a16:creationId xmlns:a16="http://schemas.microsoft.com/office/drawing/2014/main" id="{28ED3E49-8287-4BD4-B3F4-82FFE96A9A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CCD7F0-8804-49DD-9732-1C5945F3D4B4}"/>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79490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F8C8-8899-43DB-B72D-30328CAF6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A6D912-D7C9-400E-BB79-4D029284A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C5E6B8-01C7-451E-9793-E11B7F838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7F5CA-9A02-46E7-BC47-26B4F9DE2190}"/>
              </a:ext>
            </a:extLst>
          </p:cNvPr>
          <p:cNvSpPr>
            <a:spLocks noGrp="1"/>
          </p:cNvSpPr>
          <p:nvPr>
            <p:ph type="dt" sz="half" idx="10"/>
          </p:nvPr>
        </p:nvSpPr>
        <p:spPr/>
        <p:txBody>
          <a:bodyPr/>
          <a:lstStyle/>
          <a:p>
            <a:fld id="{6DAB2855-9194-40FE-9D62-C7DAE1781502}" type="datetimeFigureOut">
              <a:rPr lang="en-GB" smtClean="0"/>
              <a:t>27/02/2021</a:t>
            </a:fld>
            <a:endParaRPr lang="en-GB"/>
          </a:p>
        </p:txBody>
      </p:sp>
      <p:sp>
        <p:nvSpPr>
          <p:cNvPr id="6" name="Footer Placeholder 5">
            <a:extLst>
              <a:ext uri="{FF2B5EF4-FFF2-40B4-BE49-F238E27FC236}">
                <a16:creationId xmlns:a16="http://schemas.microsoft.com/office/drawing/2014/main" id="{633EE1CC-757A-4629-AA7F-2356655DD8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27F380-86C7-4795-BC4C-807F7F7E924C}"/>
              </a:ext>
            </a:extLst>
          </p:cNvPr>
          <p:cNvSpPr>
            <a:spLocks noGrp="1"/>
          </p:cNvSpPr>
          <p:nvPr>
            <p:ph type="sldNum" sz="quarter" idx="12"/>
          </p:nvPr>
        </p:nvSpPr>
        <p:spPr/>
        <p:txBody>
          <a:bodyPr/>
          <a:lstStyle/>
          <a:p>
            <a:fld id="{FDE3C789-E5DF-4E17-8FAE-EAE5787E5873}" type="slidenum">
              <a:rPr lang="en-GB" smtClean="0"/>
              <a:t>‹#›</a:t>
            </a:fld>
            <a:endParaRPr lang="en-GB"/>
          </a:p>
        </p:txBody>
      </p:sp>
    </p:spTree>
    <p:extLst>
      <p:ext uri="{BB962C8B-B14F-4D97-AF65-F5344CB8AC3E}">
        <p14:creationId xmlns:p14="http://schemas.microsoft.com/office/powerpoint/2010/main" val="405018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05782-9120-42F7-97C3-3B331958F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E7AC22-A180-4DBD-B1BB-9EBD21EFD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83B9D5-AD37-44B4-BDDB-2E554D1A0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B2855-9194-40FE-9D62-C7DAE1781502}" type="datetimeFigureOut">
              <a:rPr lang="en-GB" smtClean="0"/>
              <a:t>27/02/2021</a:t>
            </a:fld>
            <a:endParaRPr lang="en-GB"/>
          </a:p>
        </p:txBody>
      </p:sp>
      <p:sp>
        <p:nvSpPr>
          <p:cNvPr id="5" name="Footer Placeholder 4">
            <a:extLst>
              <a:ext uri="{FF2B5EF4-FFF2-40B4-BE49-F238E27FC236}">
                <a16:creationId xmlns:a16="http://schemas.microsoft.com/office/drawing/2014/main" id="{B3D5B898-9642-410A-9B2B-6CE7132BA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BC9DC8-CD13-4C97-9C89-0916DC207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3C789-E5DF-4E17-8FAE-EAE5787E5873}" type="slidenum">
              <a:rPr lang="en-GB" smtClean="0"/>
              <a:t>‹#›</a:t>
            </a:fld>
            <a:endParaRPr lang="en-GB"/>
          </a:p>
        </p:txBody>
      </p:sp>
    </p:spTree>
    <p:extLst>
      <p:ext uri="{BB962C8B-B14F-4D97-AF65-F5344CB8AC3E}">
        <p14:creationId xmlns:p14="http://schemas.microsoft.com/office/powerpoint/2010/main" val="236626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2E7BA5-0C3F-4234-8A3E-943799F9E948}"/>
              </a:ext>
            </a:extLst>
          </p:cNvPr>
          <p:cNvSpPr>
            <a:spLocks noGrp="1"/>
          </p:cNvSpPr>
          <p:nvPr>
            <p:ph type="ctrTitle"/>
          </p:nvPr>
        </p:nvSpPr>
        <p:spPr>
          <a:xfrm>
            <a:off x="539414" y="1270007"/>
            <a:ext cx="5845097" cy="4317987"/>
          </a:xfrm>
        </p:spPr>
        <p:txBody>
          <a:bodyPr anchor="ctr">
            <a:normAutofit/>
          </a:bodyPr>
          <a:lstStyle/>
          <a:p>
            <a:pPr algn="r"/>
            <a:r>
              <a:rPr lang="en-GB" sz="6100">
                <a:solidFill>
                  <a:schemeClr val="bg1"/>
                </a:solidFill>
              </a:rPr>
              <a:t>Finding Structural Variants using different SVcallers.</a:t>
            </a:r>
          </a:p>
        </p:txBody>
      </p:sp>
      <p:sp>
        <p:nvSpPr>
          <p:cNvPr id="3" name="Subtitle 2">
            <a:extLst>
              <a:ext uri="{FF2B5EF4-FFF2-40B4-BE49-F238E27FC236}">
                <a16:creationId xmlns:a16="http://schemas.microsoft.com/office/drawing/2014/main" id="{3238EAF2-8189-465B-96BB-67EB358236A9}"/>
              </a:ext>
            </a:extLst>
          </p:cNvPr>
          <p:cNvSpPr>
            <a:spLocks noGrp="1"/>
          </p:cNvSpPr>
          <p:nvPr>
            <p:ph type="subTitle" idx="1"/>
          </p:nvPr>
        </p:nvSpPr>
        <p:spPr>
          <a:xfrm>
            <a:off x="7792278" y="2251873"/>
            <a:ext cx="3681454" cy="2354256"/>
          </a:xfrm>
        </p:spPr>
        <p:txBody>
          <a:bodyPr anchor="ctr">
            <a:normAutofit/>
          </a:bodyPr>
          <a:lstStyle/>
          <a:p>
            <a:pPr algn="l"/>
            <a:r>
              <a:rPr lang="en-GB" dirty="0"/>
              <a:t>Details about the  flow of the pipeline.</a:t>
            </a:r>
            <a:endParaRPr lang="en-GB"/>
          </a:p>
        </p:txBody>
      </p:sp>
    </p:spTree>
    <p:extLst>
      <p:ext uri="{BB962C8B-B14F-4D97-AF65-F5344CB8AC3E}">
        <p14:creationId xmlns:p14="http://schemas.microsoft.com/office/powerpoint/2010/main" val="31625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B7639D5-1C44-4E67-A5A4-74390949D03E}"/>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Extended use of these SV’s.</a:t>
            </a:r>
          </a:p>
        </p:txBody>
      </p:sp>
      <p:sp>
        <p:nvSpPr>
          <p:cNvPr id="3" name="Content Placeholder 2">
            <a:extLst>
              <a:ext uri="{FF2B5EF4-FFF2-40B4-BE49-F238E27FC236}">
                <a16:creationId xmlns:a16="http://schemas.microsoft.com/office/drawing/2014/main" id="{195026B1-51D6-4E77-891D-96C634903B92}"/>
              </a:ext>
            </a:extLst>
          </p:cNvPr>
          <p:cNvSpPr>
            <a:spLocks noGrp="1"/>
          </p:cNvSpPr>
          <p:nvPr>
            <p:ph idx="1"/>
          </p:nvPr>
        </p:nvSpPr>
        <p:spPr>
          <a:xfrm>
            <a:off x="5272438" y="314961"/>
            <a:ext cx="6442042" cy="6085840"/>
          </a:xfrm>
        </p:spPr>
        <p:txBody>
          <a:bodyPr anchor="ctr">
            <a:normAutofit/>
          </a:bodyPr>
          <a:lstStyle/>
          <a:p>
            <a:pPr algn="just"/>
            <a:r>
              <a:rPr lang="en-GB" sz="2200" dirty="0"/>
              <a:t>Mapping these genotypes to their phenotypes gives us better understanding of then cattle.</a:t>
            </a:r>
          </a:p>
          <a:p>
            <a:pPr algn="just"/>
            <a:r>
              <a:rPr lang="en-GB" sz="2200" dirty="0"/>
              <a:t>These structural variants are further used to build GRAPH GENOMES, which tend to perform better than the linear reference genomes.</a:t>
            </a:r>
          </a:p>
          <a:p>
            <a:pPr algn="just"/>
            <a:r>
              <a:rPr lang="en-GB" sz="2200" dirty="0"/>
              <a:t>The outcome of this pipeline can be used as a pilot test for determining the effect size which is essential for the power analysis.</a:t>
            </a:r>
          </a:p>
          <a:p>
            <a:pPr algn="just"/>
            <a:r>
              <a:rPr lang="en-GB" sz="2200" dirty="0"/>
              <a:t>Can be used to create a precise Structural variants data for future purposes.</a:t>
            </a:r>
          </a:p>
        </p:txBody>
      </p:sp>
    </p:spTree>
    <p:extLst>
      <p:ext uri="{BB962C8B-B14F-4D97-AF65-F5344CB8AC3E}">
        <p14:creationId xmlns:p14="http://schemas.microsoft.com/office/powerpoint/2010/main" val="68827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A1783A-CF2B-42E9-B417-6CF397827726}"/>
              </a:ext>
            </a:extLst>
          </p:cNvPr>
          <p:cNvSpPr>
            <a:spLocks noGrp="1"/>
          </p:cNvSpPr>
          <p:nvPr>
            <p:ph type="title"/>
          </p:nvPr>
        </p:nvSpPr>
        <p:spPr>
          <a:xfrm>
            <a:off x="767290" y="1289146"/>
            <a:ext cx="4153626" cy="4279709"/>
          </a:xfrm>
        </p:spPr>
        <p:txBody>
          <a:bodyPr anchor="ctr">
            <a:normAutofit/>
          </a:bodyPr>
          <a:lstStyle/>
          <a:p>
            <a:pPr algn="r"/>
            <a:r>
              <a:rPr lang="en-GB" sz="5400">
                <a:solidFill>
                  <a:schemeClr val="bg1"/>
                </a:solidFill>
              </a:rPr>
              <a:t>Content</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B095E26-7E37-4294-A9E1-726CE7EC4367}"/>
              </a:ext>
            </a:extLst>
          </p:cNvPr>
          <p:cNvSpPr>
            <a:spLocks noGrp="1"/>
          </p:cNvSpPr>
          <p:nvPr>
            <p:ph idx="1"/>
          </p:nvPr>
        </p:nvSpPr>
        <p:spPr>
          <a:xfrm>
            <a:off x="6514140" y="1854601"/>
            <a:ext cx="4776711" cy="3148798"/>
          </a:xfrm>
        </p:spPr>
        <p:txBody>
          <a:bodyPr anchor="ctr">
            <a:normAutofit/>
          </a:bodyPr>
          <a:lstStyle/>
          <a:p>
            <a:r>
              <a:rPr lang="en-GB" sz="2400"/>
              <a:t>Aim/Goal.</a:t>
            </a:r>
          </a:p>
          <a:p>
            <a:r>
              <a:rPr lang="en-GB" sz="2400"/>
              <a:t>Introduction to SV’S.</a:t>
            </a:r>
          </a:p>
          <a:p>
            <a:r>
              <a:rPr lang="en-GB" sz="2400"/>
              <a:t>Structure of the Pipeline.</a:t>
            </a:r>
          </a:p>
          <a:p>
            <a:r>
              <a:rPr lang="en-GB" sz="2400"/>
              <a:t>Tools Used.</a:t>
            </a:r>
          </a:p>
          <a:p>
            <a:endParaRPr lang="en-GB" sz="2400"/>
          </a:p>
        </p:txBody>
      </p:sp>
    </p:spTree>
    <p:extLst>
      <p:ext uri="{BB962C8B-B14F-4D97-AF65-F5344CB8AC3E}">
        <p14:creationId xmlns:p14="http://schemas.microsoft.com/office/powerpoint/2010/main" val="285360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A471D1-655C-46B3-B28B-61CE9D24992F}"/>
              </a:ext>
            </a:extLst>
          </p:cNvPr>
          <p:cNvSpPr>
            <a:spLocks noGrp="1"/>
          </p:cNvSpPr>
          <p:nvPr>
            <p:ph type="title"/>
          </p:nvPr>
        </p:nvSpPr>
        <p:spPr>
          <a:xfrm>
            <a:off x="767290" y="1289146"/>
            <a:ext cx="4153626" cy="4279709"/>
          </a:xfrm>
        </p:spPr>
        <p:txBody>
          <a:bodyPr anchor="ctr">
            <a:normAutofit/>
          </a:bodyPr>
          <a:lstStyle/>
          <a:p>
            <a:pPr algn="r"/>
            <a:r>
              <a:rPr lang="en-GB" sz="5400">
                <a:solidFill>
                  <a:schemeClr val="bg1"/>
                </a:solidFill>
              </a:rPr>
              <a:t>Aim:</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8BAA54E1-D266-486B-B36C-1E3F83063764}"/>
              </a:ext>
            </a:extLst>
          </p:cNvPr>
          <p:cNvSpPr>
            <a:spLocks noGrp="1"/>
          </p:cNvSpPr>
          <p:nvPr>
            <p:ph idx="1"/>
          </p:nvPr>
        </p:nvSpPr>
        <p:spPr>
          <a:xfrm>
            <a:off x="6514140" y="1854601"/>
            <a:ext cx="4776711" cy="3148798"/>
          </a:xfrm>
        </p:spPr>
        <p:txBody>
          <a:bodyPr anchor="ctr">
            <a:normAutofit/>
          </a:bodyPr>
          <a:lstStyle/>
          <a:p>
            <a:r>
              <a:rPr lang="en-GB" sz="2400"/>
              <a:t>To filter out the large structural variants in the bovine genomes available at SLU(Planet Smasher).</a:t>
            </a:r>
          </a:p>
          <a:p>
            <a:pPr marL="0" indent="0">
              <a:buNone/>
            </a:pPr>
            <a:endParaRPr lang="en-GB" sz="2400"/>
          </a:p>
        </p:txBody>
      </p:sp>
    </p:spTree>
    <p:extLst>
      <p:ext uri="{BB962C8B-B14F-4D97-AF65-F5344CB8AC3E}">
        <p14:creationId xmlns:p14="http://schemas.microsoft.com/office/powerpoint/2010/main" val="175291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05E6C9-BADF-417F-9147-F7A0921F2F8A}"/>
              </a:ext>
            </a:extLst>
          </p:cNvPr>
          <p:cNvSpPr>
            <a:spLocks noGrp="1"/>
          </p:cNvSpPr>
          <p:nvPr>
            <p:ph type="title"/>
          </p:nvPr>
        </p:nvSpPr>
        <p:spPr>
          <a:xfrm>
            <a:off x="767290" y="1289146"/>
            <a:ext cx="4153626" cy="4279709"/>
          </a:xfrm>
        </p:spPr>
        <p:txBody>
          <a:bodyPr anchor="ctr">
            <a:normAutofit/>
          </a:bodyPr>
          <a:lstStyle/>
          <a:p>
            <a:pPr algn="r"/>
            <a:r>
              <a:rPr lang="en-GB" sz="5400">
                <a:solidFill>
                  <a:schemeClr val="bg1"/>
                </a:solidFill>
              </a:rPr>
              <a:t>Introduction to SV’s.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8D3B0038-68D3-457F-B99B-06B36B282071}"/>
              </a:ext>
            </a:extLst>
          </p:cNvPr>
          <p:cNvSpPr>
            <a:spLocks noGrp="1"/>
          </p:cNvSpPr>
          <p:nvPr>
            <p:ph idx="1"/>
          </p:nvPr>
        </p:nvSpPr>
        <p:spPr>
          <a:xfrm>
            <a:off x="6126741" y="2178260"/>
            <a:ext cx="5983980" cy="3649454"/>
          </a:xfrm>
        </p:spPr>
        <p:txBody>
          <a:bodyPr anchor="ctr">
            <a:normAutofit lnSpcReduction="10000"/>
          </a:bodyPr>
          <a:lstStyle/>
          <a:p>
            <a:pPr algn="just"/>
            <a:r>
              <a:rPr lang="en-GB" sz="2400" dirty="0"/>
              <a:t>Structural variants are genomic rearrangements larger than 50 bp accounting for around 1% of the variation among human genomes.</a:t>
            </a:r>
          </a:p>
          <a:p>
            <a:pPr algn="just"/>
            <a:r>
              <a:rPr lang="en-GB" sz="2400" dirty="0"/>
              <a:t>Structural variation (SV) is generally defined as a region of DNA approximately 1 kb and larger in size  and can include inversions and balanced translocations or genomic imbalances (insertions and deletions), commonly referred to as copy number variants (CNVs). </a:t>
            </a:r>
          </a:p>
          <a:p>
            <a:endParaRPr lang="en-GB" sz="1900" dirty="0"/>
          </a:p>
        </p:txBody>
      </p:sp>
    </p:spTree>
    <p:extLst>
      <p:ext uri="{BB962C8B-B14F-4D97-AF65-F5344CB8AC3E}">
        <p14:creationId xmlns:p14="http://schemas.microsoft.com/office/powerpoint/2010/main" val="221798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54A42-202D-4529-89F5-9F0496CCB1C8}"/>
              </a:ext>
            </a:extLst>
          </p:cNvPr>
          <p:cNvSpPr>
            <a:spLocks noGrp="1"/>
          </p:cNvSpPr>
          <p:nvPr>
            <p:ph type="title"/>
          </p:nvPr>
        </p:nvSpPr>
        <p:spPr>
          <a:xfrm>
            <a:off x="8006085" y="1470990"/>
            <a:ext cx="3689091" cy="3777665"/>
          </a:xfrm>
        </p:spPr>
        <p:txBody>
          <a:bodyPr anchor="t">
            <a:normAutofit/>
          </a:bodyPr>
          <a:lstStyle/>
          <a:p>
            <a:r>
              <a:rPr lang="en-GB" dirty="0"/>
              <a:t>Introduction to SV’s</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F24951-FF10-4B30-89E5-527B017FC042}"/>
              </a:ext>
            </a:extLst>
          </p:cNvPr>
          <p:cNvSpPr>
            <a:spLocks noGrp="1"/>
          </p:cNvSpPr>
          <p:nvPr>
            <p:ph idx="1"/>
          </p:nvPr>
        </p:nvSpPr>
        <p:spPr>
          <a:xfrm>
            <a:off x="756746" y="2863018"/>
            <a:ext cx="4666592" cy="3304451"/>
          </a:xfrm>
        </p:spPr>
        <p:txBody>
          <a:bodyPr>
            <a:normAutofit/>
          </a:bodyPr>
          <a:lstStyle/>
          <a:p>
            <a:r>
              <a:rPr lang="en-GB" sz="1700">
                <a:solidFill>
                  <a:schemeClr val="bg1"/>
                </a:solidFill>
              </a:rPr>
              <a:t>Variants, which are ~ 3 Mb or more in size, are referred as microscopic structural variants.</a:t>
            </a:r>
          </a:p>
          <a:p>
            <a:r>
              <a:rPr lang="en-GB" sz="1700">
                <a:solidFill>
                  <a:schemeClr val="bg1"/>
                </a:solidFill>
              </a:rPr>
              <a:t>Variants, which are ~ 1kb to 3 Mb in size, are referred as sub-microscopic structural variants.</a:t>
            </a:r>
          </a:p>
          <a:p>
            <a:r>
              <a:rPr lang="en-GB" sz="1700">
                <a:solidFill>
                  <a:schemeClr val="bg1"/>
                </a:solidFill>
              </a:rPr>
              <a:t>Sub-microscopic structural variants, despite their smaller size, their overall potential contribution to human genetic variation and disease might be expected to be higher than for microscopic variants, as they seem to occur at a higher frequency.</a:t>
            </a:r>
          </a:p>
        </p:txBody>
      </p:sp>
    </p:spTree>
    <p:extLst>
      <p:ext uri="{BB962C8B-B14F-4D97-AF65-F5344CB8AC3E}">
        <p14:creationId xmlns:p14="http://schemas.microsoft.com/office/powerpoint/2010/main" val="321980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19E75C-91E9-4A73-B968-B774FC96AC9E}"/>
              </a:ext>
            </a:extLst>
          </p:cNvPr>
          <p:cNvSpPr>
            <a:spLocks noGrp="1"/>
          </p:cNvSpPr>
          <p:nvPr>
            <p:ph type="title"/>
          </p:nvPr>
        </p:nvSpPr>
        <p:spPr>
          <a:xfrm>
            <a:off x="767290" y="1030286"/>
            <a:ext cx="4153626" cy="2174091"/>
          </a:xfrm>
        </p:spPr>
        <p:txBody>
          <a:bodyPr anchor="b">
            <a:normAutofit/>
          </a:bodyPr>
          <a:lstStyle/>
          <a:p>
            <a:r>
              <a:rPr lang="en-GB" sz="48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Classes of SV:</a:t>
            </a:r>
            <a:br>
              <a:rPr lang="en-GB" sz="4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GB" sz="4800">
              <a:solidFill>
                <a:schemeClr val="bg1"/>
              </a:solidFill>
            </a:endParaRPr>
          </a:p>
        </p:txBody>
      </p:sp>
      <p:grpSp>
        <p:nvGrpSpPr>
          <p:cNvPr id="13" name="Group 1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4"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D7C59D1-FB59-4FBB-89D4-F8E0745EF450}"/>
              </a:ext>
            </a:extLst>
          </p:cNvPr>
          <p:cNvSpPr>
            <a:spLocks noGrp="1"/>
          </p:cNvSpPr>
          <p:nvPr>
            <p:ph idx="1"/>
          </p:nvPr>
        </p:nvSpPr>
        <p:spPr>
          <a:xfrm>
            <a:off x="270466" y="2692401"/>
            <a:ext cx="4571878" cy="3477812"/>
          </a:xfrm>
        </p:spPr>
        <p:txBody>
          <a:bodyPr anchor="t">
            <a:normAutofit/>
          </a:bodyPr>
          <a:lstStyle/>
          <a:p>
            <a:pPr marL="0" indent="0">
              <a:spcAft>
                <a:spcPts val="800"/>
              </a:spcAft>
              <a:buNone/>
            </a:pPr>
            <a:r>
              <a:rPr lang="en-GB"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CNV(Copy number variation):</a:t>
            </a:r>
          </a:p>
          <a:p>
            <a:pPr lvl="0">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Deletions. </a:t>
            </a:r>
          </a:p>
          <a:p>
            <a:pPr lvl="0">
              <a:spcAft>
                <a:spcPts val="800"/>
              </a:spcAft>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Duplications.</a:t>
            </a:r>
          </a:p>
          <a:p>
            <a:pPr marL="0" indent="0">
              <a:spcAft>
                <a:spcPts val="800"/>
              </a:spcAft>
              <a:buNone/>
            </a:pPr>
            <a:r>
              <a:rPr lang="en-GB"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CNR(Copy neutral rearrangements):</a:t>
            </a:r>
          </a:p>
          <a:p>
            <a:pPr lvl="0">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Inversions.</a:t>
            </a:r>
          </a:p>
          <a:p>
            <a:pPr lvl="0">
              <a:spcAft>
                <a:spcPts val="800"/>
              </a:spcAft>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Translocations.</a:t>
            </a:r>
          </a:p>
          <a:p>
            <a:pPr marL="0" indent="0">
              <a:spcAft>
                <a:spcPts val="800"/>
              </a:spcAft>
              <a:buNone/>
            </a:pPr>
            <a:r>
              <a:rPr lang="en-GB"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Other SV’s:</a:t>
            </a:r>
          </a:p>
          <a:p>
            <a:pPr lvl="0">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Novel insertions.</a:t>
            </a:r>
          </a:p>
          <a:p>
            <a:pPr lvl="0">
              <a:spcAft>
                <a:spcPts val="800"/>
              </a:spcAft>
              <a:buFont typeface="Wingdings" panose="05000000000000000000" pitchFamily="2" charset="2"/>
              <a:buChar char="q"/>
            </a:pPr>
            <a:r>
              <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Mobile-element transposition.</a:t>
            </a:r>
          </a:p>
          <a:p>
            <a:endParaRPr lang="en-GB" sz="800" dirty="0">
              <a:solidFill>
                <a:schemeClr val="bg1"/>
              </a:solidFill>
            </a:endParaRPr>
          </a:p>
        </p:txBody>
      </p:sp>
      <p:pic>
        <p:nvPicPr>
          <p:cNvPr id="4" name="Picture 3">
            <a:extLst>
              <a:ext uri="{FF2B5EF4-FFF2-40B4-BE49-F238E27FC236}">
                <a16:creationId xmlns:a16="http://schemas.microsoft.com/office/drawing/2014/main" id="{205AB8EB-27B4-413B-AA49-3F367CB65BF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643856" y="2277150"/>
            <a:ext cx="5051320" cy="2303243"/>
          </a:xfrm>
          <a:prstGeom prst="rect">
            <a:avLst/>
          </a:prstGeom>
        </p:spPr>
      </p:pic>
    </p:spTree>
    <p:extLst>
      <p:ext uri="{BB962C8B-B14F-4D97-AF65-F5344CB8AC3E}">
        <p14:creationId xmlns:p14="http://schemas.microsoft.com/office/powerpoint/2010/main" val="375729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AE7E08-C9A1-481D-8684-8E8266F53DB3}"/>
              </a:ext>
            </a:extLst>
          </p:cNvPr>
          <p:cNvSpPr>
            <a:spLocks noGrp="1"/>
          </p:cNvSpPr>
          <p:nvPr>
            <p:ph type="title"/>
          </p:nvPr>
        </p:nvSpPr>
        <p:spPr>
          <a:xfrm>
            <a:off x="756744" y="349858"/>
            <a:ext cx="4761461" cy="1351722"/>
          </a:xfrm>
        </p:spPr>
        <p:txBody>
          <a:bodyPr anchor="ctr">
            <a:normAutofit/>
          </a:bodyPr>
          <a:lstStyle/>
          <a:p>
            <a:r>
              <a:rPr lang="en-GB">
                <a:solidFill>
                  <a:schemeClr val="bg1"/>
                </a:solidFill>
              </a:rPr>
              <a:t>SV Pipeline:</a:t>
            </a:r>
          </a:p>
        </p:txBody>
      </p:sp>
      <p:sp>
        <p:nvSpPr>
          <p:cNvPr id="10" name="Content Placeholder 9">
            <a:extLst>
              <a:ext uri="{FF2B5EF4-FFF2-40B4-BE49-F238E27FC236}">
                <a16:creationId xmlns:a16="http://schemas.microsoft.com/office/drawing/2014/main" id="{C3030FED-96D8-4A11-87D8-57310E7F75A2}"/>
              </a:ext>
            </a:extLst>
          </p:cNvPr>
          <p:cNvSpPr>
            <a:spLocks noGrp="1"/>
          </p:cNvSpPr>
          <p:nvPr>
            <p:ph idx="1"/>
          </p:nvPr>
        </p:nvSpPr>
        <p:spPr>
          <a:xfrm>
            <a:off x="756745" y="2367280"/>
            <a:ext cx="4761459" cy="4140862"/>
          </a:xfrm>
        </p:spPr>
        <p:txBody>
          <a:bodyPr>
            <a:normAutofit lnSpcReduction="10000"/>
          </a:bodyPr>
          <a:lstStyle/>
          <a:p>
            <a:r>
              <a:rPr lang="en-US" sz="2400" dirty="0">
                <a:solidFill>
                  <a:schemeClr val="bg1"/>
                </a:solidFill>
              </a:rPr>
              <a:t>BWA-MEM for indexing and mapping the reads against REF.</a:t>
            </a:r>
          </a:p>
          <a:p>
            <a:r>
              <a:rPr lang="en-US" sz="2400" dirty="0" err="1">
                <a:solidFill>
                  <a:schemeClr val="bg1"/>
                </a:solidFill>
              </a:rPr>
              <a:t>FastQC</a:t>
            </a:r>
            <a:r>
              <a:rPr lang="en-US" sz="2400" dirty="0">
                <a:solidFill>
                  <a:schemeClr val="bg1"/>
                </a:solidFill>
              </a:rPr>
              <a:t> and fastp for quality control of the reads.</a:t>
            </a:r>
          </a:p>
          <a:p>
            <a:r>
              <a:rPr lang="en-US" sz="2400" dirty="0">
                <a:solidFill>
                  <a:schemeClr val="bg1"/>
                </a:solidFill>
              </a:rPr>
              <a:t>Samtools for stats and file conversions</a:t>
            </a:r>
          </a:p>
          <a:p>
            <a:r>
              <a:rPr lang="en-US" sz="2400" dirty="0">
                <a:solidFill>
                  <a:schemeClr val="bg1"/>
                </a:solidFill>
              </a:rPr>
              <a:t>Picard and GATK for marking duplicates and base reads recalibration.</a:t>
            </a:r>
          </a:p>
          <a:p>
            <a:r>
              <a:rPr lang="en-US" sz="2400" dirty="0">
                <a:solidFill>
                  <a:schemeClr val="bg1"/>
                </a:solidFill>
              </a:rPr>
              <a:t>Variant calling using several tools based on different strategies. </a:t>
            </a:r>
          </a:p>
          <a:p>
            <a:endParaRPr lang="en-US" sz="2400" dirty="0">
              <a:solidFill>
                <a:schemeClr val="bg1"/>
              </a:solidFill>
            </a:endParaRPr>
          </a:p>
        </p:txBody>
      </p:sp>
      <p:pic>
        <p:nvPicPr>
          <p:cNvPr id="6" name="Content Placeholder 5">
            <a:extLst>
              <a:ext uri="{FF2B5EF4-FFF2-40B4-BE49-F238E27FC236}">
                <a16:creationId xmlns:a16="http://schemas.microsoft.com/office/drawing/2014/main" id="{2793471C-258A-40CA-A5E5-43CC9D4CD4FC}"/>
              </a:ext>
            </a:extLst>
          </p:cNvPr>
          <p:cNvPicPr>
            <a:picLocks noChangeAspect="1"/>
          </p:cNvPicPr>
          <p:nvPr/>
        </p:nvPicPr>
        <p:blipFill>
          <a:blip r:embed="rId2"/>
          <a:stretch>
            <a:fillRect/>
          </a:stretch>
        </p:blipFill>
        <p:spPr>
          <a:xfrm>
            <a:off x="8232876" y="179463"/>
            <a:ext cx="3420644" cy="6247753"/>
          </a:xfrm>
          <a:prstGeom prst="rect">
            <a:avLst/>
          </a:prstGeom>
        </p:spPr>
      </p:pic>
    </p:spTree>
    <p:extLst>
      <p:ext uri="{BB962C8B-B14F-4D97-AF65-F5344CB8AC3E}">
        <p14:creationId xmlns:p14="http://schemas.microsoft.com/office/powerpoint/2010/main" val="155344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A79A2-D90B-4CD2-B3A3-ACBAC9E73C55}"/>
              </a:ext>
            </a:extLst>
          </p:cNvPr>
          <p:cNvSpPr>
            <a:spLocks noGrp="1"/>
          </p:cNvSpPr>
          <p:nvPr>
            <p:ph type="title"/>
          </p:nvPr>
        </p:nvSpPr>
        <p:spPr>
          <a:xfrm>
            <a:off x="767290" y="1780661"/>
            <a:ext cx="3582073" cy="1463472"/>
          </a:xfrm>
        </p:spPr>
        <p:txBody>
          <a:bodyPr anchor="t">
            <a:normAutofit/>
          </a:bodyPr>
          <a:lstStyle/>
          <a:p>
            <a:r>
              <a:rPr lang="en-GB" sz="4800">
                <a:solidFill>
                  <a:schemeClr val="bg1"/>
                </a:solidFill>
              </a:rPr>
              <a:t>SV strategies:</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 name="Content Placeholder 7">
            <a:extLst>
              <a:ext uri="{FF2B5EF4-FFF2-40B4-BE49-F238E27FC236}">
                <a16:creationId xmlns:a16="http://schemas.microsoft.com/office/drawing/2014/main" id="{03A9DFDF-EA4E-4157-BF33-C65EEFEC354D}"/>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Various kinds of strategies used by different set tools to call structural variants.</a:t>
            </a:r>
          </a:p>
          <a:p>
            <a:pPr marL="0" indent="0">
              <a:buNone/>
            </a:pPr>
            <a:endParaRPr lang="en-US" sz="2000" dirty="0">
              <a:solidFill>
                <a:schemeClr val="bg1"/>
              </a:solidFill>
            </a:endParaRPr>
          </a:p>
        </p:txBody>
      </p:sp>
      <p:pic>
        <p:nvPicPr>
          <p:cNvPr id="4" name="Content Placeholder 3" descr="Four main methods for detecting CNVs with NGS data: (1) Read-pair (RP), (2) Split-read (SR), (3) Read-depth (RD), and (4) Assembly based (AS) method.">
            <a:extLst>
              <a:ext uri="{FF2B5EF4-FFF2-40B4-BE49-F238E27FC236}">
                <a16:creationId xmlns:a16="http://schemas.microsoft.com/office/drawing/2014/main" id="{FE7EC142-E682-43CA-96BA-220E18910CF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927252" y="964452"/>
            <a:ext cx="7112348" cy="4786108"/>
          </a:xfrm>
          <a:prstGeom prst="rect">
            <a:avLst/>
          </a:prstGeom>
        </p:spPr>
      </p:pic>
      <p:sp>
        <p:nvSpPr>
          <p:cNvPr id="5" name="TextBox 4">
            <a:extLst>
              <a:ext uri="{FF2B5EF4-FFF2-40B4-BE49-F238E27FC236}">
                <a16:creationId xmlns:a16="http://schemas.microsoft.com/office/drawing/2014/main" id="{4A8CE476-18B8-4CC1-B05E-696C21FFFCAD}"/>
              </a:ext>
            </a:extLst>
          </p:cNvPr>
          <p:cNvSpPr txBox="1"/>
          <p:nvPr/>
        </p:nvSpPr>
        <p:spPr>
          <a:xfrm>
            <a:off x="5130800" y="6004560"/>
            <a:ext cx="6746240" cy="430887"/>
          </a:xfrm>
          <a:prstGeom prst="rect">
            <a:avLst/>
          </a:prstGeom>
          <a:noFill/>
        </p:spPr>
        <p:txBody>
          <a:bodyPr wrap="square" rtlCol="0">
            <a:spAutoFit/>
          </a:bodyPr>
          <a:lstStyle/>
          <a:p>
            <a:r>
              <a:rPr lang="en-GB" sz="1050" dirty="0">
                <a:latin typeface="Calibri" panose="020F0502020204030204" pitchFamily="34" charset="0"/>
                <a:ea typeface="Calibri" panose="020F0502020204030204" pitchFamily="34" charset="0"/>
                <a:cs typeface="Times New Roman" panose="02020603050405020304" pitchFamily="18" charset="0"/>
              </a:rPr>
              <a:t>Reference</a:t>
            </a:r>
            <a:r>
              <a:rPr lang="en-GB" sz="1050" dirty="0">
                <a:effectLst/>
                <a:latin typeface="Calibri" panose="020F0502020204030204" pitchFamily="34" charset="0"/>
                <a:ea typeface="Calibri" panose="020F0502020204030204" pitchFamily="34" charset="0"/>
                <a:cs typeface="Times New Roman" panose="02020603050405020304" pitchFamily="18" charset="0"/>
              </a:rPr>
              <a:t>: </a:t>
            </a:r>
            <a:r>
              <a:rPr lang="en-GB" sz="1050" dirty="0" err="1">
                <a:effectLst/>
                <a:latin typeface="Calibri" panose="020F0502020204030204" pitchFamily="34" charset="0"/>
                <a:ea typeface="Calibri" panose="020F0502020204030204" pitchFamily="34" charset="0"/>
                <a:cs typeface="Times New Roman" panose="02020603050405020304" pitchFamily="18" charset="0"/>
              </a:rPr>
              <a:t>Pirooznia</a:t>
            </a:r>
            <a:r>
              <a:rPr lang="en-GB" sz="1050" dirty="0">
                <a:effectLst/>
                <a:latin typeface="Calibri" panose="020F0502020204030204" pitchFamily="34" charset="0"/>
                <a:ea typeface="Calibri" panose="020F0502020204030204" pitchFamily="34" charset="0"/>
                <a:cs typeface="Times New Roman" panose="02020603050405020304" pitchFamily="18" charset="0"/>
              </a:rPr>
              <a:t>, Mehdi &amp; Goes, Fernando &amp; </a:t>
            </a:r>
            <a:r>
              <a:rPr lang="en-GB" sz="1050" dirty="0" err="1">
                <a:effectLst/>
                <a:latin typeface="Calibri" panose="020F0502020204030204" pitchFamily="34" charset="0"/>
                <a:ea typeface="Calibri" panose="020F0502020204030204" pitchFamily="34" charset="0"/>
                <a:cs typeface="Times New Roman" panose="02020603050405020304" pitchFamily="18" charset="0"/>
              </a:rPr>
              <a:t>Zandi</a:t>
            </a:r>
            <a:r>
              <a:rPr lang="en-GB" sz="1050" dirty="0">
                <a:effectLst/>
                <a:latin typeface="Calibri" panose="020F0502020204030204" pitchFamily="34" charset="0"/>
                <a:ea typeface="Calibri" panose="020F0502020204030204" pitchFamily="34" charset="0"/>
                <a:cs typeface="Times New Roman" panose="02020603050405020304" pitchFamily="18" charset="0"/>
              </a:rPr>
              <a:t>, Peter. (2015). Whole-Genome CNV Analysis: Advances in Computational Approaches. Frontiers in Genetics. 06. 10.3389/fgene.2015.00138</a:t>
            </a:r>
            <a:endParaRPr lang="en-GB" sz="1050" dirty="0"/>
          </a:p>
        </p:txBody>
      </p:sp>
    </p:spTree>
    <p:extLst>
      <p:ext uri="{BB962C8B-B14F-4D97-AF65-F5344CB8AC3E}">
        <p14:creationId xmlns:p14="http://schemas.microsoft.com/office/powerpoint/2010/main" val="371235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1B7A95-8F20-4CB7-9289-B24599AD23D2}"/>
              </a:ext>
            </a:extLst>
          </p:cNvPr>
          <p:cNvSpPr>
            <a:spLocks noGrp="1"/>
          </p:cNvSpPr>
          <p:nvPr>
            <p:ph type="title"/>
          </p:nvPr>
        </p:nvSpPr>
        <p:spPr>
          <a:xfrm>
            <a:off x="767290" y="1289146"/>
            <a:ext cx="4153626" cy="4279709"/>
          </a:xfrm>
        </p:spPr>
        <p:txBody>
          <a:bodyPr anchor="ctr">
            <a:normAutofit/>
          </a:bodyPr>
          <a:lstStyle/>
          <a:p>
            <a:pPr algn="r"/>
            <a:r>
              <a:rPr lang="en-GB" sz="5400">
                <a:solidFill>
                  <a:schemeClr val="bg1"/>
                </a:solidFill>
              </a:rPr>
              <a:t>Tools used:</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780F6CB-D071-44B9-9075-AEF7FBADD36E}"/>
              </a:ext>
            </a:extLst>
          </p:cNvPr>
          <p:cNvSpPr>
            <a:spLocks noGrp="1"/>
          </p:cNvSpPr>
          <p:nvPr>
            <p:ph idx="1"/>
          </p:nvPr>
        </p:nvSpPr>
        <p:spPr>
          <a:xfrm>
            <a:off x="6459087" y="2203259"/>
            <a:ext cx="5638800" cy="3460433"/>
          </a:xfrm>
        </p:spPr>
        <p:txBody>
          <a:bodyPr numCol="3" anchor="ctr">
            <a:noAutofit/>
          </a:bodyPr>
          <a:lstStyle/>
          <a:p>
            <a:pPr marL="0" indent="0">
              <a:buNone/>
            </a:pPr>
            <a:r>
              <a:rPr lang="en-GB" sz="2400" b="1" dirty="0"/>
              <a:t>SVcallers :</a:t>
            </a:r>
          </a:p>
          <a:p>
            <a:pPr>
              <a:buFont typeface="Wingdings" panose="05000000000000000000" pitchFamily="2" charset="2"/>
              <a:buChar char="§"/>
            </a:pPr>
            <a:r>
              <a:rPr lang="en-GB" sz="1800" dirty="0"/>
              <a:t>Manta.</a:t>
            </a:r>
          </a:p>
          <a:p>
            <a:pPr>
              <a:buFont typeface="Wingdings" panose="05000000000000000000" pitchFamily="2" charset="2"/>
              <a:buChar char="§"/>
            </a:pPr>
            <a:r>
              <a:rPr lang="en-GB" sz="1800" dirty="0"/>
              <a:t>BREAKDANCER.</a:t>
            </a:r>
          </a:p>
          <a:p>
            <a:pPr>
              <a:buFont typeface="Wingdings" panose="05000000000000000000" pitchFamily="2" charset="2"/>
              <a:buChar char="§"/>
            </a:pPr>
            <a:r>
              <a:rPr lang="en-GB" sz="1800" dirty="0"/>
              <a:t>Delly.</a:t>
            </a:r>
          </a:p>
          <a:p>
            <a:pPr>
              <a:buFont typeface="Wingdings" panose="05000000000000000000" pitchFamily="2" charset="2"/>
              <a:buChar char="§"/>
            </a:pPr>
            <a:r>
              <a:rPr lang="en-GB" sz="1800" dirty="0" err="1"/>
              <a:t>CNVnator</a:t>
            </a:r>
            <a:r>
              <a:rPr lang="en-GB" sz="1800" dirty="0"/>
              <a:t>.</a:t>
            </a:r>
          </a:p>
          <a:p>
            <a:pPr>
              <a:buFont typeface="Wingdings" panose="05000000000000000000" pitchFamily="2" charset="2"/>
              <a:buChar char="§"/>
            </a:pPr>
            <a:r>
              <a:rPr lang="en-GB" sz="1800" dirty="0" err="1"/>
              <a:t>ABySS</a:t>
            </a:r>
            <a:r>
              <a:rPr lang="en-GB" sz="1800" dirty="0"/>
              <a:t>. </a:t>
            </a:r>
          </a:p>
          <a:p>
            <a:pPr>
              <a:buFont typeface="Wingdings" panose="05000000000000000000" pitchFamily="2" charset="2"/>
              <a:buChar char="§"/>
            </a:pPr>
            <a:r>
              <a:rPr lang="en-GB" sz="1800" dirty="0"/>
              <a:t>HipSTR74. </a:t>
            </a:r>
          </a:p>
          <a:p>
            <a:endParaRPr lang="en-GB" sz="1800" dirty="0"/>
          </a:p>
          <a:p>
            <a:pPr marL="0" indent="0">
              <a:buNone/>
            </a:pPr>
            <a:r>
              <a:rPr lang="en-GB" sz="2400" b="1" dirty="0"/>
              <a:t>QC :</a:t>
            </a:r>
          </a:p>
          <a:p>
            <a:pPr>
              <a:buFont typeface="Wingdings" panose="05000000000000000000" pitchFamily="2" charset="2"/>
              <a:buChar char="§"/>
            </a:pPr>
            <a:r>
              <a:rPr lang="en-GB" sz="1800" dirty="0"/>
              <a:t>Fastp.</a:t>
            </a:r>
          </a:p>
          <a:p>
            <a:pPr>
              <a:buFont typeface="Wingdings" panose="05000000000000000000" pitchFamily="2" charset="2"/>
              <a:buChar char="§"/>
            </a:pPr>
            <a:r>
              <a:rPr lang="en-GB" sz="1800" dirty="0" err="1"/>
              <a:t>FastQC</a:t>
            </a:r>
            <a:r>
              <a:rPr lang="en-GB" sz="1800" dirty="0"/>
              <a:t>.</a:t>
            </a:r>
          </a:p>
          <a:p>
            <a:endParaRPr lang="en-GB" sz="1800" dirty="0"/>
          </a:p>
          <a:p>
            <a:endParaRPr lang="en-GB" sz="1800" dirty="0"/>
          </a:p>
          <a:p>
            <a:endParaRPr lang="en-GB" sz="1800" dirty="0"/>
          </a:p>
          <a:p>
            <a:endParaRPr lang="en-GB" sz="1800" dirty="0"/>
          </a:p>
          <a:p>
            <a:endParaRPr lang="en-GB" sz="1800" dirty="0"/>
          </a:p>
          <a:p>
            <a:pPr marL="0" indent="0">
              <a:buNone/>
            </a:pPr>
            <a:r>
              <a:rPr lang="en-GB" sz="2400" b="1" dirty="0"/>
              <a:t>Other :</a:t>
            </a:r>
          </a:p>
          <a:p>
            <a:pPr>
              <a:buFont typeface="Wingdings" panose="05000000000000000000" pitchFamily="2" charset="2"/>
              <a:buChar char="§"/>
            </a:pPr>
            <a:r>
              <a:rPr lang="en-GB" sz="1800" dirty="0"/>
              <a:t>Samtools.</a:t>
            </a:r>
          </a:p>
          <a:p>
            <a:pPr>
              <a:buFont typeface="Wingdings" panose="05000000000000000000" pitchFamily="2" charset="2"/>
              <a:buChar char="§"/>
            </a:pPr>
            <a:r>
              <a:rPr lang="en-GB" sz="1800" dirty="0"/>
              <a:t>BWA.</a:t>
            </a:r>
          </a:p>
          <a:p>
            <a:pPr>
              <a:buFont typeface="Wingdings" panose="05000000000000000000" pitchFamily="2" charset="2"/>
              <a:buChar char="§"/>
            </a:pPr>
            <a:r>
              <a:rPr lang="en-GB" sz="1800" dirty="0" err="1"/>
              <a:t>Bcftools</a:t>
            </a:r>
            <a:r>
              <a:rPr lang="en-GB" sz="1800" dirty="0"/>
              <a:t>.</a:t>
            </a:r>
          </a:p>
          <a:p>
            <a:pPr>
              <a:buFont typeface="Wingdings" panose="05000000000000000000" pitchFamily="2" charset="2"/>
              <a:buChar char="§"/>
            </a:pPr>
            <a:r>
              <a:rPr lang="en-GB" sz="1800" dirty="0"/>
              <a:t>Picard.</a:t>
            </a:r>
          </a:p>
          <a:p>
            <a:pPr>
              <a:buFont typeface="Wingdings" panose="05000000000000000000" pitchFamily="2" charset="2"/>
              <a:buChar char="§"/>
            </a:pPr>
            <a:r>
              <a:rPr lang="en-GB" sz="1800" dirty="0"/>
              <a:t>GATK.</a:t>
            </a:r>
          </a:p>
          <a:p>
            <a:pPr>
              <a:buFont typeface="Wingdings" panose="05000000000000000000" pitchFamily="2" charset="2"/>
              <a:buChar char="§"/>
            </a:pPr>
            <a:r>
              <a:rPr lang="en-GB" sz="1800" dirty="0" err="1"/>
              <a:t>SVprops</a:t>
            </a:r>
            <a:r>
              <a:rPr lang="en-GB" sz="1800" dirty="0"/>
              <a:t>.</a:t>
            </a:r>
          </a:p>
          <a:p>
            <a:endParaRPr lang="en-GB" sz="1800" dirty="0"/>
          </a:p>
        </p:txBody>
      </p:sp>
      <p:sp>
        <p:nvSpPr>
          <p:cNvPr id="4" name="TextBox 3">
            <a:extLst>
              <a:ext uri="{FF2B5EF4-FFF2-40B4-BE49-F238E27FC236}">
                <a16:creationId xmlns:a16="http://schemas.microsoft.com/office/drawing/2014/main" id="{EB47BDF7-85E9-4651-AEE8-AC86CC19FFCB}"/>
              </a:ext>
            </a:extLst>
          </p:cNvPr>
          <p:cNvSpPr txBox="1"/>
          <p:nvPr/>
        </p:nvSpPr>
        <p:spPr>
          <a:xfrm>
            <a:off x="6570545" y="5996539"/>
            <a:ext cx="5181901" cy="369332"/>
          </a:xfrm>
          <a:prstGeom prst="rect">
            <a:avLst/>
          </a:prstGeom>
          <a:noFill/>
        </p:spPr>
        <p:txBody>
          <a:bodyPr wrap="square" rtlCol="0">
            <a:spAutoFit/>
          </a:bodyPr>
          <a:lstStyle/>
          <a:p>
            <a:r>
              <a:rPr lang="en-GB" dirty="0"/>
              <a:t>Platform : Nextflow programming and Bash scripting.</a:t>
            </a:r>
          </a:p>
        </p:txBody>
      </p:sp>
    </p:spTree>
    <p:extLst>
      <p:ext uri="{BB962C8B-B14F-4D97-AF65-F5344CB8AC3E}">
        <p14:creationId xmlns:p14="http://schemas.microsoft.com/office/powerpoint/2010/main" val="3904818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2258</TotalTime>
  <Words>467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Finding Structural Variants using different SVcallers.</vt:lpstr>
      <vt:lpstr>Content</vt:lpstr>
      <vt:lpstr>Aim:</vt:lpstr>
      <vt:lpstr>Introduction to SV’s.</vt:lpstr>
      <vt:lpstr>Introduction to SV’s</vt:lpstr>
      <vt:lpstr>Classes of SV: </vt:lpstr>
      <vt:lpstr>SV Pipeline:</vt:lpstr>
      <vt:lpstr>SV strategies:</vt:lpstr>
      <vt:lpstr>Tools used:</vt:lpstr>
      <vt:lpstr>Extended use of these SV’s.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Structural Variants using different SVcallers.</dc:title>
  <dc:creator>balu phanindra</dc:creator>
  <cp:lastModifiedBy>balu phanindra</cp:lastModifiedBy>
  <cp:revision>2</cp:revision>
  <dcterms:created xsi:type="dcterms:W3CDTF">2021-02-27T21:27:41Z</dcterms:created>
  <dcterms:modified xsi:type="dcterms:W3CDTF">2021-03-01T11:06:39Z</dcterms:modified>
</cp:coreProperties>
</file>