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sldIdLst>
    <p:sldId id="256" r:id="rId3"/>
    <p:sldId id="257" r:id="rId4"/>
    <p:sldId id="283" r:id="rId5"/>
    <p:sldId id="284" r:id="rId6"/>
    <p:sldId id="258" r:id="rId7"/>
    <p:sldId id="264" r:id="rId8"/>
    <p:sldId id="267" r:id="rId9"/>
    <p:sldId id="270" r:id="rId10"/>
    <p:sldId id="280" r:id="rId11"/>
    <p:sldId id="281" r:id="rId12"/>
    <p:sldId id="282" r:id="rId13"/>
    <p:sldId id="285" r:id="rId14"/>
    <p:sldId id="287" r:id="rId15"/>
    <p:sldId id="288" r:id="rId16"/>
    <p:sldId id="265" r:id="rId17"/>
    <p:sldId id="266" r:id="rId18"/>
    <p:sldId id="274" r:id="rId19"/>
    <p:sldId id="297" r:id="rId20"/>
    <p:sldId id="298" r:id="rId21"/>
    <p:sldId id="272" r:id="rId22"/>
    <p:sldId id="273" r:id="rId23"/>
    <p:sldId id="277" r:id="rId24"/>
    <p:sldId id="290" r:id="rId25"/>
    <p:sldId id="299" r:id="rId26"/>
    <p:sldId id="291" r:id="rId27"/>
    <p:sldId id="295" r:id="rId28"/>
    <p:sldId id="296" r:id="rId29"/>
    <p:sldId id="293" r:id="rId30"/>
    <p:sldId id="294" r:id="rId31"/>
    <p:sldId id="259"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9933"/>
    <a:srgbClr val="47F3C6"/>
    <a:srgbClr val="89BA00"/>
    <a:srgbClr val="E0B678"/>
    <a:srgbClr val="E98E43"/>
    <a:srgbClr val="FF9900"/>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5640" autoAdjust="0"/>
    <p:restoredTop sz="94717" autoAdjust="0"/>
  </p:normalViewPr>
  <p:slideViewPr>
    <p:cSldViewPr>
      <p:cViewPr>
        <p:scale>
          <a:sx n="66" d="100"/>
          <a:sy n="66" d="100"/>
        </p:scale>
        <p:origin x="-245"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20" name="Rectangle 12"/>
          <p:cNvSpPr>
            <a:spLocks noChangeArrowheads="1"/>
          </p:cNvSpPr>
          <p:nvPr userDrawn="1"/>
        </p:nvSpPr>
        <p:spPr bwMode="ltGray">
          <a:xfrm>
            <a:off x="8859838" y="0"/>
            <a:ext cx="284162" cy="6188075"/>
          </a:xfrm>
          <a:prstGeom prst="rect">
            <a:avLst/>
          </a:prstGeom>
          <a:gradFill rotWithShape="1">
            <a:gsLst>
              <a:gs pos="0">
                <a:srgbClr val="339933">
                  <a:alpha val="75000"/>
                </a:srgbClr>
              </a:gs>
              <a:gs pos="100000">
                <a:srgbClr val="339933">
                  <a:gamma/>
                  <a:tint val="0"/>
                  <a:invGamma/>
                  <a:alpha val="37000"/>
                </a:srgbClr>
              </a:gs>
            </a:gsLst>
            <a:lin ang="5400000" scaled="1"/>
          </a:gradFill>
          <a:ln w="9525">
            <a:noFill/>
            <a:miter lim="800000"/>
            <a:headEnd/>
            <a:tailEnd/>
          </a:ln>
          <a:effectLst/>
        </p:spPr>
        <p:txBody>
          <a:bodyPr wrap="none" anchor="ctr"/>
          <a:lstStyle/>
          <a:p>
            <a:pPr>
              <a:defRPr/>
            </a:pPr>
            <a:endParaRPr lang="zh-CN" altLang="en-US">
              <a:latin typeface="Arial" pitchFamily="34" charset="0"/>
              <a:ea typeface="宋体" pitchFamily="2" charset="-122"/>
            </a:endParaRPr>
          </a:p>
        </p:txBody>
      </p:sp>
      <p:sp>
        <p:nvSpPr>
          <p:cNvPr id="17415" name="AutoShape 7"/>
          <p:cNvSpPr>
            <a:spLocks noChangeArrowheads="1"/>
          </p:cNvSpPr>
          <p:nvPr userDrawn="1"/>
        </p:nvSpPr>
        <p:spPr bwMode="ltGray">
          <a:xfrm>
            <a:off x="8461375" y="-6350"/>
            <a:ext cx="539750" cy="835025"/>
          </a:xfrm>
          <a:prstGeom prst="homePlate">
            <a:avLst>
              <a:gd name="adj" fmla="val 25000"/>
            </a:avLst>
          </a:prstGeom>
          <a:gradFill rotWithShape="1">
            <a:gsLst>
              <a:gs pos="0">
                <a:srgbClr val="E0B678">
                  <a:gamma/>
                  <a:shade val="76471"/>
                  <a:invGamma/>
                </a:srgbClr>
              </a:gs>
              <a:gs pos="100000">
                <a:srgbClr val="E0B678"/>
              </a:gs>
            </a:gsLst>
            <a:lin ang="0" scaled="1"/>
          </a:gradFill>
          <a:ln w="9525">
            <a:noFill/>
            <a:miter lim="800000"/>
            <a:headEnd/>
            <a:tailEnd/>
          </a:ln>
          <a:effectLst/>
        </p:spPr>
        <p:txBody>
          <a:bodyPr wrap="none" anchor="ctr"/>
          <a:lstStyle/>
          <a:p>
            <a:pPr>
              <a:defRPr/>
            </a:pPr>
            <a:endParaRPr lang="zh-CN" altLang="en-US">
              <a:latin typeface="Arial" pitchFamily="34" charset="0"/>
              <a:ea typeface="宋体" pitchFamily="2" charset="-122"/>
            </a:endParaRPr>
          </a:p>
        </p:txBody>
      </p:sp>
      <p:sp>
        <p:nvSpPr>
          <p:cNvPr id="17416" name="AutoShape 8"/>
          <p:cNvSpPr>
            <a:spLocks noChangeArrowheads="1"/>
          </p:cNvSpPr>
          <p:nvPr userDrawn="1"/>
        </p:nvSpPr>
        <p:spPr bwMode="ltGray">
          <a:xfrm>
            <a:off x="8145463" y="-6350"/>
            <a:ext cx="539750" cy="835025"/>
          </a:xfrm>
          <a:prstGeom prst="homePlate">
            <a:avLst>
              <a:gd name="adj" fmla="val 25000"/>
            </a:avLst>
          </a:prstGeom>
          <a:gradFill rotWithShape="1">
            <a:gsLst>
              <a:gs pos="0">
                <a:srgbClr val="E0B678">
                  <a:gamma/>
                  <a:shade val="76471"/>
                  <a:invGamma/>
                </a:srgbClr>
              </a:gs>
              <a:gs pos="100000">
                <a:srgbClr val="E0B678"/>
              </a:gs>
            </a:gsLst>
            <a:lin ang="0" scaled="1"/>
          </a:gradFill>
          <a:ln w="9525">
            <a:noFill/>
            <a:miter lim="800000"/>
            <a:headEnd/>
            <a:tailEnd/>
          </a:ln>
          <a:effectLst/>
        </p:spPr>
        <p:txBody>
          <a:bodyPr wrap="none" anchor="ctr"/>
          <a:lstStyle/>
          <a:p>
            <a:pPr>
              <a:defRPr/>
            </a:pPr>
            <a:endParaRPr lang="zh-CN" altLang="en-US">
              <a:latin typeface="Arial" pitchFamily="34" charset="0"/>
              <a:ea typeface="宋体" pitchFamily="2" charset="-122"/>
            </a:endParaRPr>
          </a:p>
        </p:txBody>
      </p:sp>
      <p:sp>
        <p:nvSpPr>
          <p:cNvPr id="17418" name="Rectangle 10"/>
          <p:cNvSpPr>
            <a:spLocks noChangeArrowheads="1"/>
          </p:cNvSpPr>
          <p:nvPr userDrawn="1"/>
        </p:nvSpPr>
        <p:spPr bwMode="ltGray">
          <a:xfrm>
            <a:off x="3676650" y="0"/>
            <a:ext cx="4208463" cy="833438"/>
          </a:xfrm>
          <a:prstGeom prst="rect">
            <a:avLst/>
          </a:prstGeom>
          <a:gradFill rotWithShape="1">
            <a:gsLst>
              <a:gs pos="0">
                <a:srgbClr val="FFFFFF"/>
              </a:gs>
              <a:gs pos="100000">
                <a:srgbClr val="E0B678"/>
              </a:gs>
            </a:gsLst>
            <a:lin ang="0" scaled="1"/>
          </a:gradFill>
          <a:ln w="9525">
            <a:noFill/>
            <a:miter lim="800000"/>
            <a:headEnd/>
            <a:tailEnd/>
          </a:ln>
          <a:effectLst/>
        </p:spPr>
        <p:txBody>
          <a:bodyPr wrap="none" anchor="ctr"/>
          <a:lstStyle/>
          <a:p>
            <a:pPr>
              <a:defRPr/>
            </a:pPr>
            <a:endParaRPr lang="zh-CN" altLang="en-US">
              <a:latin typeface="Arial" pitchFamily="34" charset="0"/>
              <a:ea typeface="宋体" pitchFamily="2" charset="-122"/>
            </a:endParaRPr>
          </a:p>
        </p:txBody>
      </p:sp>
      <p:sp>
        <p:nvSpPr>
          <p:cNvPr id="17419" name="AutoShape 11"/>
          <p:cNvSpPr>
            <a:spLocks noChangeArrowheads="1"/>
          </p:cNvSpPr>
          <p:nvPr userDrawn="1"/>
        </p:nvSpPr>
        <p:spPr bwMode="ltGray">
          <a:xfrm>
            <a:off x="7888288" y="0"/>
            <a:ext cx="427037" cy="835025"/>
          </a:xfrm>
          <a:prstGeom prst="homePlate">
            <a:avLst>
              <a:gd name="adj" fmla="val 25000"/>
            </a:avLst>
          </a:prstGeom>
          <a:gradFill rotWithShape="1">
            <a:gsLst>
              <a:gs pos="0">
                <a:srgbClr val="E0B678"/>
              </a:gs>
              <a:gs pos="100000">
                <a:srgbClr val="E0B678">
                  <a:gamma/>
                  <a:shade val="84314"/>
                  <a:invGamma/>
                </a:srgbClr>
              </a:gs>
            </a:gsLst>
            <a:lin ang="0" scaled="1"/>
          </a:gradFill>
          <a:ln w="9525">
            <a:noFill/>
            <a:miter lim="800000"/>
            <a:headEnd/>
            <a:tailEnd/>
          </a:ln>
          <a:effectLst/>
        </p:spPr>
        <p:txBody>
          <a:bodyPr wrap="none" anchor="ctr"/>
          <a:lstStyle/>
          <a:p>
            <a:pPr>
              <a:defRPr/>
            </a:pPr>
            <a:endParaRPr lang="zh-CN" altLang="en-US">
              <a:latin typeface="Arial"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785813" y="3357563"/>
            <a:ext cx="9529762" cy="769937"/>
          </a:xfrm>
          <a:prstGeom prst="rect">
            <a:avLst/>
          </a:prstGeom>
          <a:noFill/>
          <a:ln w="9525">
            <a:noFill/>
            <a:miter lim="800000"/>
            <a:headEnd/>
            <a:tailEnd/>
          </a:ln>
        </p:spPr>
        <p:txBody>
          <a:bodyPr>
            <a:spAutoFit/>
          </a:bodyPr>
          <a:lstStyle/>
          <a:p>
            <a:r>
              <a:rPr lang="zh-CN" altLang="en-US" sz="4400" b="1">
                <a:latin typeface="Arial Black" pitchFamily="34" charset="0"/>
              </a:rPr>
              <a:t> 图论基础与网络流习题集锦</a:t>
            </a:r>
            <a:endParaRPr lang="en-US" altLang="zh-CN" sz="6000">
              <a:latin typeface="Arial Black" pitchFamily="34" charset="0"/>
            </a:endParaRPr>
          </a:p>
        </p:txBody>
      </p:sp>
      <p:sp>
        <p:nvSpPr>
          <p:cNvPr id="2051" name="TextBox 3"/>
          <p:cNvSpPr txBox="1">
            <a:spLocks noChangeArrowheads="1"/>
          </p:cNvSpPr>
          <p:nvPr/>
        </p:nvSpPr>
        <p:spPr bwMode="auto">
          <a:xfrm>
            <a:off x="5715000" y="4286250"/>
            <a:ext cx="3429000" cy="369888"/>
          </a:xfrm>
          <a:prstGeom prst="rect">
            <a:avLst/>
          </a:prstGeom>
          <a:noFill/>
          <a:ln w="9525">
            <a:noFill/>
            <a:miter lim="800000"/>
            <a:headEnd/>
            <a:tailEnd/>
          </a:ln>
        </p:spPr>
        <p:txBody>
          <a:bodyPr>
            <a:spAutoFit/>
          </a:bodyPr>
          <a:lstStyle/>
          <a:p>
            <a:r>
              <a:rPr lang="zh-CN" altLang="en-US"/>
              <a:t>北京大学 朱睿</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割与流，匹配</a:t>
            </a:r>
          </a:p>
        </p:txBody>
      </p:sp>
      <p:sp>
        <p:nvSpPr>
          <p:cNvPr id="4" name="TextBox 3"/>
          <p:cNvSpPr txBox="1">
            <a:spLocks noChangeArrowheads="1"/>
          </p:cNvSpPr>
          <p:nvPr/>
        </p:nvSpPr>
        <p:spPr bwMode="auto">
          <a:xfrm>
            <a:off x="1285875" y="1214438"/>
            <a:ext cx="7000875" cy="2308225"/>
          </a:xfrm>
          <a:prstGeom prst="rect">
            <a:avLst/>
          </a:prstGeom>
          <a:noFill/>
          <a:ln w="9525">
            <a:noFill/>
            <a:miter lim="800000"/>
            <a:headEnd/>
            <a:tailEnd/>
          </a:ln>
        </p:spPr>
        <p:txBody>
          <a:bodyPr>
            <a:spAutoFit/>
          </a:bodyPr>
          <a:lstStyle/>
          <a:p>
            <a:r>
              <a:rPr lang="zh-CN" altLang="en-US" sz="2400"/>
              <a:t>最大流：从</a:t>
            </a:r>
            <a:r>
              <a:rPr lang="en-US" altLang="zh-CN" sz="2400"/>
              <a:t>s</a:t>
            </a:r>
            <a:r>
              <a:rPr lang="zh-CN" altLang="en-US" sz="2400"/>
              <a:t>到</a:t>
            </a:r>
            <a:r>
              <a:rPr lang="en-US" altLang="zh-CN" sz="2400"/>
              <a:t>t</a:t>
            </a:r>
            <a:r>
              <a:rPr lang="zh-CN" altLang="en-US" sz="2400"/>
              <a:t>的所有可行的网络流中，流量最大的网络流。</a:t>
            </a:r>
            <a:endParaRPr lang="en-US" altLang="zh-CN" sz="2400"/>
          </a:p>
          <a:p>
            <a:endParaRPr lang="en-US" altLang="zh-CN" sz="2400"/>
          </a:p>
          <a:p>
            <a:r>
              <a:rPr lang="zh-CN" altLang="en-US" sz="2400"/>
              <a:t>最小割：从</a:t>
            </a:r>
            <a:r>
              <a:rPr lang="en-US" altLang="zh-CN" sz="2400"/>
              <a:t>s</a:t>
            </a:r>
            <a:r>
              <a:rPr lang="zh-CN" altLang="en-US" sz="2400"/>
              <a:t>到</a:t>
            </a:r>
            <a:r>
              <a:rPr lang="en-US" altLang="zh-CN" sz="2400"/>
              <a:t>t</a:t>
            </a:r>
            <a:r>
              <a:rPr lang="zh-CN" altLang="en-US" sz="2400"/>
              <a:t>的割中，删除边权和最小的割。</a:t>
            </a:r>
            <a:endParaRPr lang="en-US" altLang="zh-CN" sz="2400"/>
          </a:p>
          <a:p>
            <a:endParaRPr lang="en-US" altLang="zh-CN" sz="2400"/>
          </a:p>
          <a:p>
            <a:r>
              <a:rPr lang="zh-CN" altLang="en-US" sz="2400"/>
              <a:t>对于一个给定的</a:t>
            </a:r>
            <a:r>
              <a:rPr lang="en-US" altLang="zh-CN" sz="2400"/>
              <a:t>s</a:t>
            </a:r>
            <a:r>
              <a:rPr lang="zh-CN" altLang="en-US" sz="2400"/>
              <a:t>和</a:t>
            </a:r>
            <a:r>
              <a:rPr lang="en-US" altLang="zh-CN" sz="2400"/>
              <a:t>t</a:t>
            </a:r>
            <a:r>
              <a:rPr lang="zh-CN" altLang="en-US" sz="2400"/>
              <a:t>，最大流</a:t>
            </a:r>
            <a:r>
              <a:rPr lang="en-US" altLang="zh-CN" sz="2400"/>
              <a:t>=</a:t>
            </a:r>
            <a:r>
              <a:rPr lang="zh-CN" altLang="en-US" sz="2400"/>
              <a:t>最小割</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割与流，匹配</a:t>
            </a:r>
          </a:p>
        </p:txBody>
      </p:sp>
      <p:sp>
        <p:nvSpPr>
          <p:cNvPr id="4" name="TextBox 3"/>
          <p:cNvSpPr txBox="1">
            <a:spLocks noChangeArrowheads="1"/>
          </p:cNvSpPr>
          <p:nvPr/>
        </p:nvSpPr>
        <p:spPr bwMode="auto">
          <a:xfrm>
            <a:off x="1285875" y="1214438"/>
            <a:ext cx="7000875" cy="4894262"/>
          </a:xfrm>
          <a:prstGeom prst="rect">
            <a:avLst/>
          </a:prstGeom>
          <a:noFill/>
          <a:ln w="9525">
            <a:noFill/>
            <a:miter lim="800000"/>
            <a:headEnd/>
            <a:tailEnd/>
          </a:ln>
        </p:spPr>
        <p:txBody>
          <a:bodyPr>
            <a:spAutoFit/>
          </a:bodyPr>
          <a:lstStyle/>
          <a:p>
            <a:r>
              <a:rPr lang="zh-CN" altLang="en-US" sz="2400"/>
              <a:t>对于一个无向图</a:t>
            </a:r>
            <a:r>
              <a:rPr lang="en-US" altLang="zh-CN" sz="2400"/>
              <a:t>G = &lt;V,E&gt;</a:t>
            </a:r>
          </a:p>
          <a:p>
            <a:r>
              <a:rPr lang="zh-CN" altLang="en-US" sz="2400"/>
              <a:t>点独立集：</a:t>
            </a:r>
            <a:r>
              <a:rPr lang="en-US" altLang="zh-CN" sz="2400"/>
              <a:t>V</a:t>
            </a:r>
            <a:r>
              <a:rPr lang="zh-CN" altLang="en-US" sz="2400"/>
              <a:t>的一个子集 使得该集合中任意两点之间没有边。</a:t>
            </a:r>
            <a:endParaRPr lang="en-US" altLang="zh-CN" sz="2400"/>
          </a:p>
          <a:p>
            <a:r>
              <a:rPr lang="zh-CN" altLang="en-US" sz="2400"/>
              <a:t>点支配集：</a:t>
            </a:r>
            <a:r>
              <a:rPr lang="en-US" altLang="zh-CN" sz="2400"/>
              <a:t>V</a:t>
            </a:r>
            <a:r>
              <a:rPr lang="zh-CN" altLang="en-US" sz="2400"/>
              <a:t>的一个子集 使得任意</a:t>
            </a:r>
            <a:r>
              <a:rPr lang="en-US" altLang="zh-CN" sz="2400"/>
              <a:t>V</a:t>
            </a:r>
            <a:r>
              <a:rPr lang="zh-CN" altLang="en-US" sz="2400"/>
              <a:t>中元素要么属于该集合，要么与该集合中点有边相连。</a:t>
            </a:r>
            <a:endParaRPr lang="en-US" altLang="zh-CN" sz="2400"/>
          </a:p>
          <a:p>
            <a:r>
              <a:rPr lang="zh-CN" altLang="en-US" sz="2400"/>
              <a:t>点覆盖集：</a:t>
            </a:r>
            <a:r>
              <a:rPr lang="en-US" altLang="zh-CN" sz="2400"/>
              <a:t>V</a:t>
            </a:r>
            <a:r>
              <a:rPr lang="zh-CN" altLang="en-US" sz="2400"/>
              <a:t>的一个子集 使得任意</a:t>
            </a:r>
            <a:r>
              <a:rPr lang="en-US" altLang="zh-CN" sz="2400"/>
              <a:t>E</a:t>
            </a:r>
            <a:r>
              <a:rPr lang="zh-CN" altLang="en-US" sz="2400"/>
              <a:t>中元素都与该集合中某个或某两个元素相关联。</a:t>
            </a:r>
            <a:endParaRPr lang="en-US" altLang="zh-CN" sz="2400"/>
          </a:p>
          <a:p>
            <a:endParaRPr lang="en-US" altLang="zh-CN" sz="2400"/>
          </a:p>
          <a:p>
            <a:r>
              <a:rPr lang="zh-CN" altLang="en-US" sz="2400"/>
              <a:t>极大</a:t>
            </a:r>
            <a:r>
              <a:rPr lang="en-US" altLang="zh-CN" sz="2400"/>
              <a:t>/</a:t>
            </a:r>
            <a:r>
              <a:rPr lang="zh-CN" altLang="en-US" sz="2400"/>
              <a:t>最大点独立集，极小</a:t>
            </a:r>
            <a:r>
              <a:rPr lang="en-US" altLang="zh-CN" sz="2400"/>
              <a:t>/</a:t>
            </a:r>
            <a:r>
              <a:rPr lang="zh-CN" altLang="en-US" sz="2400"/>
              <a:t>最小点支配集，极小</a:t>
            </a:r>
            <a:r>
              <a:rPr lang="en-US" altLang="zh-CN" sz="2400"/>
              <a:t>/</a:t>
            </a:r>
            <a:r>
              <a:rPr lang="zh-CN" altLang="en-US" sz="2400"/>
              <a:t>最小点覆盖集。</a:t>
            </a:r>
            <a:endParaRPr lang="en-US" altLang="zh-CN" sz="2400"/>
          </a:p>
          <a:p>
            <a:endParaRPr lang="en-US" altLang="zh-CN" sz="2400"/>
          </a:p>
          <a:p>
            <a:r>
              <a:rPr lang="zh-CN" altLang="en-US" sz="2400"/>
              <a:t>同样的，我们可以定义边覆盖集（即用边覆盖所有点）与边独立集（即任意两条边之间没有共同点）。</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割与流，匹配</a:t>
            </a:r>
          </a:p>
        </p:txBody>
      </p:sp>
      <p:sp>
        <p:nvSpPr>
          <p:cNvPr id="4" name="TextBox 3"/>
          <p:cNvSpPr txBox="1">
            <a:spLocks noChangeArrowheads="1"/>
          </p:cNvSpPr>
          <p:nvPr/>
        </p:nvSpPr>
        <p:spPr bwMode="auto">
          <a:xfrm>
            <a:off x="1285875" y="1214438"/>
            <a:ext cx="7000875" cy="5632450"/>
          </a:xfrm>
          <a:prstGeom prst="rect">
            <a:avLst/>
          </a:prstGeom>
          <a:noFill/>
          <a:ln w="9525">
            <a:noFill/>
            <a:miter lim="800000"/>
            <a:headEnd/>
            <a:tailEnd/>
          </a:ln>
        </p:spPr>
        <p:txBody>
          <a:bodyPr>
            <a:spAutoFit/>
          </a:bodyPr>
          <a:lstStyle/>
          <a:p>
            <a:r>
              <a:rPr lang="zh-CN" altLang="en-US" sz="2400"/>
              <a:t>匹配：</a:t>
            </a:r>
            <a:r>
              <a:rPr lang="en-US" altLang="zh-CN" sz="2400"/>
              <a:t>G</a:t>
            </a:r>
            <a:r>
              <a:rPr lang="zh-CN" altLang="en-US" sz="2400"/>
              <a:t>的一个边独立集，又被称为</a:t>
            </a:r>
            <a:r>
              <a:rPr lang="en-US" altLang="zh-CN" sz="2400"/>
              <a:t>G</a:t>
            </a:r>
            <a:r>
              <a:rPr lang="zh-CN" altLang="en-US" sz="2400"/>
              <a:t>的一个匹配。</a:t>
            </a:r>
            <a:endParaRPr lang="en-US" altLang="zh-CN" sz="2400"/>
          </a:p>
          <a:p>
            <a:r>
              <a:rPr lang="zh-CN" altLang="en-US" sz="2400"/>
              <a:t>极大匹配与最大匹配。</a:t>
            </a:r>
            <a:endParaRPr lang="en-US" altLang="zh-CN" sz="2400"/>
          </a:p>
          <a:p>
            <a:endParaRPr lang="en-US" altLang="zh-CN" sz="2400"/>
          </a:p>
          <a:p>
            <a:r>
              <a:rPr lang="zh-CN" altLang="en-US" sz="2400"/>
              <a:t>二部图（二分图）：若无向图</a:t>
            </a:r>
            <a:r>
              <a:rPr lang="en-US" altLang="zh-CN" sz="2400"/>
              <a:t>G</a:t>
            </a:r>
            <a:r>
              <a:rPr lang="zh-CN" altLang="en-US" sz="2400"/>
              <a:t>的点集</a:t>
            </a:r>
            <a:r>
              <a:rPr lang="en-US" altLang="zh-CN" sz="2400"/>
              <a:t>V</a:t>
            </a:r>
            <a:r>
              <a:rPr lang="zh-CN" altLang="en-US" sz="2400"/>
              <a:t>可以分割成两个互不相交的子集，并且对于边集</a:t>
            </a:r>
            <a:r>
              <a:rPr lang="en-US" altLang="zh-CN" sz="2400"/>
              <a:t>E</a:t>
            </a:r>
            <a:r>
              <a:rPr lang="zh-CN" altLang="en-US" sz="2400"/>
              <a:t>中的所有边</a:t>
            </a:r>
            <a:r>
              <a:rPr lang="en-US" altLang="zh-CN" sz="2400"/>
              <a:t>(vi,vj)</a:t>
            </a:r>
            <a:r>
              <a:rPr lang="zh-CN" altLang="en-US" sz="2400"/>
              <a:t>所关联的两个顶点</a:t>
            </a:r>
            <a:r>
              <a:rPr lang="en-US" altLang="zh-CN" sz="2400"/>
              <a:t>vi</a:t>
            </a:r>
            <a:r>
              <a:rPr lang="zh-CN" altLang="en-US" sz="2400"/>
              <a:t>和</a:t>
            </a:r>
            <a:r>
              <a:rPr lang="en-US" altLang="zh-CN" sz="2400"/>
              <a:t>vj</a:t>
            </a:r>
            <a:r>
              <a:rPr lang="zh-CN" altLang="en-US" sz="2400"/>
              <a:t>都分属这两个子集，那么图</a:t>
            </a:r>
            <a:r>
              <a:rPr lang="en-US" altLang="zh-CN" sz="2400"/>
              <a:t>G</a:t>
            </a:r>
            <a:r>
              <a:rPr lang="zh-CN" altLang="en-US" sz="2400"/>
              <a:t>就被称为一个二部图。</a:t>
            </a:r>
            <a:endParaRPr lang="en-US" altLang="zh-CN" sz="2400"/>
          </a:p>
          <a:p>
            <a:endParaRPr lang="en-US" altLang="zh-CN" sz="2400"/>
          </a:p>
          <a:p>
            <a:r>
              <a:rPr lang="zh-CN" altLang="en-US" sz="2400"/>
              <a:t>二部图匹配的霍尔定理（婚姻定理）：设有二部图</a:t>
            </a:r>
            <a:r>
              <a:rPr lang="en-US" altLang="zh-CN" sz="2400"/>
              <a:t>G=&lt;V1,V2,E&gt;</a:t>
            </a:r>
            <a:r>
              <a:rPr lang="zh-CN" altLang="en-US" sz="2400"/>
              <a:t>且</a:t>
            </a:r>
            <a:r>
              <a:rPr lang="en-US" altLang="zh-CN" sz="2400"/>
              <a:t>|V1|&lt;=|V2|</a:t>
            </a:r>
            <a:r>
              <a:rPr lang="zh-CN" altLang="en-US" sz="2400"/>
              <a:t>，则该图有完美匹配的充要条件是，对于任意</a:t>
            </a:r>
            <a:r>
              <a:rPr lang="en-US" altLang="zh-CN" sz="2400"/>
              <a:t>V1</a:t>
            </a:r>
            <a:r>
              <a:rPr lang="zh-CN" altLang="en-US" sz="2400"/>
              <a:t>的子集</a:t>
            </a:r>
            <a:r>
              <a:rPr lang="en-US" altLang="zh-CN" sz="2400"/>
              <a:t>S</a:t>
            </a:r>
            <a:r>
              <a:rPr lang="zh-CN" altLang="en-US" sz="2400"/>
              <a:t>，设</a:t>
            </a:r>
            <a:r>
              <a:rPr lang="en-US" altLang="zh-CN" sz="2400"/>
              <a:t>|S|=k</a:t>
            </a:r>
            <a:r>
              <a:rPr lang="zh-CN" altLang="en-US" sz="2400"/>
              <a:t>，则与</a:t>
            </a:r>
            <a:r>
              <a:rPr lang="en-US" altLang="zh-CN" sz="2400"/>
              <a:t>S</a:t>
            </a:r>
            <a:r>
              <a:rPr lang="zh-CN" altLang="en-US" sz="2400"/>
              <a:t>相连的点集大小 不小于</a:t>
            </a:r>
            <a:r>
              <a:rPr lang="en-US" altLang="zh-CN" sz="2400"/>
              <a:t>k</a:t>
            </a:r>
            <a:r>
              <a:rPr lang="zh-CN" altLang="en-US" sz="2400"/>
              <a:t>。</a:t>
            </a:r>
            <a:endParaRPr lang="en-US" altLang="zh-CN" sz="2400"/>
          </a:p>
          <a:p>
            <a:endParaRPr lang="en-US" altLang="zh-CN" sz="2400"/>
          </a:p>
          <a:p>
            <a:r>
              <a:rPr lang="zh-CN" altLang="en-US" sz="2400"/>
              <a:t>推论：若</a:t>
            </a:r>
            <a:r>
              <a:rPr lang="en-US" altLang="zh-CN" sz="2400"/>
              <a:t>G</a:t>
            </a:r>
            <a:r>
              <a:rPr lang="zh-CN" altLang="en-US" sz="2400"/>
              <a:t>为</a:t>
            </a:r>
            <a:r>
              <a:rPr lang="en-US" altLang="zh-CN" sz="2400"/>
              <a:t>k-</a:t>
            </a:r>
            <a:r>
              <a:rPr lang="zh-CN" altLang="en-US" sz="2400"/>
              <a:t>正则二部图，那么</a:t>
            </a:r>
            <a:r>
              <a:rPr lang="en-US" altLang="zh-CN" sz="2400"/>
              <a:t>G</a:t>
            </a:r>
            <a:r>
              <a:rPr lang="zh-CN" altLang="en-US" sz="2400"/>
              <a:t>中存在</a:t>
            </a:r>
            <a:r>
              <a:rPr lang="en-US" altLang="zh-CN" sz="2400"/>
              <a:t>k</a:t>
            </a:r>
            <a:r>
              <a:rPr lang="zh-CN" altLang="en-US" sz="2400"/>
              <a:t>个边不同的完美匹配。</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网络流习题集锦：欧拉回路</a:t>
            </a:r>
          </a:p>
        </p:txBody>
      </p:sp>
      <p:sp>
        <p:nvSpPr>
          <p:cNvPr id="14339" name="TextBox 2"/>
          <p:cNvSpPr txBox="1">
            <a:spLocks noChangeArrowheads="1"/>
          </p:cNvSpPr>
          <p:nvPr/>
        </p:nvSpPr>
        <p:spPr bwMode="auto">
          <a:xfrm>
            <a:off x="928688" y="1357313"/>
            <a:ext cx="7643812" cy="461962"/>
          </a:xfrm>
          <a:prstGeom prst="rect">
            <a:avLst/>
          </a:prstGeom>
          <a:noFill/>
          <a:ln w="9525">
            <a:noFill/>
            <a:miter lim="800000"/>
            <a:headEnd/>
            <a:tailEnd/>
          </a:ln>
        </p:spPr>
        <p:txBody>
          <a:bodyPr>
            <a:spAutoFit/>
          </a:bodyPr>
          <a:lstStyle/>
          <a:p>
            <a:endParaRPr lang="zh-CN" altLang="en-US" sz="2400"/>
          </a:p>
        </p:txBody>
      </p:sp>
      <p:sp>
        <p:nvSpPr>
          <p:cNvPr id="4" name="TextBox 3"/>
          <p:cNvSpPr txBox="1">
            <a:spLocks noChangeArrowheads="1"/>
          </p:cNvSpPr>
          <p:nvPr/>
        </p:nvSpPr>
        <p:spPr bwMode="auto">
          <a:xfrm>
            <a:off x="1214438" y="1071563"/>
            <a:ext cx="7358062" cy="1846262"/>
          </a:xfrm>
          <a:prstGeom prst="rect">
            <a:avLst/>
          </a:prstGeom>
          <a:noFill/>
          <a:ln w="9525">
            <a:noFill/>
            <a:miter lim="800000"/>
            <a:headEnd/>
            <a:tailEnd/>
          </a:ln>
        </p:spPr>
        <p:txBody>
          <a:bodyPr>
            <a:spAutoFit/>
          </a:bodyPr>
          <a:lstStyle/>
          <a:p>
            <a:r>
              <a:rPr lang="zh-CN" altLang="en-US" sz="2400"/>
              <a:t>给定一张包含</a:t>
            </a:r>
            <a:r>
              <a:rPr lang="en-US" altLang="zh-CN" sz="2400"/>
              <a:t>N</a:t>
            </a:r>
            <a:r>
              <a:rPr lang="zh-CN" altLang="en-US" sz="2400"/>
              <a:t>个点</a:t>
            </a:r>
            <a:r>
              <a:rPr lang="en-US" altLang="zh-CN" sz="2400"/>
              <a:t>M</a:t>
            </a:r>
            <a:r>
              <a:rPr lang="zh-CN" altLang="en-US" sz="2400"/>
              <a:t>条边的图，其中有些边是单向边有些边是双向边。问是否存在欧拉回路。</a:t>
            </a:r>
            <a:endParaRPr lang="en-US" altLang="zh-CN" sz="2400"/>
          </a:p>
          <a:p>
            <a:endParaRPr lang="en-US" altLang="zh-CN" sz="2400"/>
          </a:p>
          <a:p>
            <a:r>
              <a:rPr lang="en-US" altLang="zh-CN" sz="2400"/>
              <a:t>N</a:t>
            </a:r>
            <a:r>
              <a:rPr lang="zh-CN" altLang="en-US" sz="2400"/>
              <a:t>和</a:t>
            </a:r>
            <a:r>
              <a:rPr lang="en-US" altLang="zh-CN" sz="2400"/>
              <a:t>M</a:t>
            </a:r>
            <a:r>
              <a:rPr lang="zh-CN" altLang="en-US" sz="2400"/>
              <a:t>范围不限定，试给出尽量优秀的算法。</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网络流习题集锦：欧拉回路</a:t>
            </a:r>
          </a:p>
        </p:txBody>
      </p:sp>
      <p:sp>
        <p:nvSpPr>
          <p:cNvPr id="15363" name="TextBox 2"/>
          <p:cNvSpPr txBox="1">
            <a:spLocks noChangeArrowheads="1"/>
          </p:cNvSpPr>
          <p:nvPr/>
        </p:nvSpPr>
        <p:spPr bwMode="auto">
          <a:xfrm>
            <a:off x="928688" y="1357313"/>
            <a:ext cx="7643812" cy="461962"/>
          </a:xfrm>
          <a:prstGeom prst="rect">
            <a:avLst/>
          </a:prstGeom>
          <a:noFill/>
          <a:ln w="9525">
            <a:noFill/>
            <a:miter lim="800000"/>
            <a:headEnd/>
            <a:tailEnd/>
          </a:ln>
        </p:spPr>
        <p:txBody>
          <a:bodyPr>
            <a:spAutoFit/>
          </a:bodyPr>
          <a:lstStyle/>
          <a:p>
            <a:endParaRPr lang="zh-CN" altLang="en-US" sz="2400"/>
          </a:p>
        </p:txBody>
      </p:sp>
      <p:sp>
        <p:nvSpPr>
          <p:cNvPr id="4" name="TextBox 3"/>
          <p:cNvSpPr txBox="1">
            <a:spLocks noChangeArrowheads="1"/>
          </p:cNvSpPr>
          <p:nvPr/>
        </p:nvSpPr>
        <p:spPr bwMode="auto">
          <a:xfrm>
            <a:off x="1214438" y="1071563"/>
            <a:ext cx="7358062" cy="5908675"/>
          </a:xfrm>
          <a:prstGeom prst="rect">
            <a:avLst/>
          </a:prstGeom>
          <a:noFill/>
          <a:ln w="9525">
            <a:noFill/>
            <a:miter lim="800000"/>
            <a:headEnd/>
            <a:tailEnd/>
          </a:ln>
        </p:spPr>
        <p:txBody>
          <a:bodyPr>
            <a:spAutoFit/>
          </a:bodyPr>
          <a:lstStyle/>
          <a:p>
            <a:r>
              <a:rPr lang="zh-CN" altLang="en-US" sz="2400"/>
              <a:t>解答：首先我们知道，若该混合图有欧拉回路，一定有一种方法使得给该图中所有无向边定向后的有向图仍然有欧拉回路。那么我们首先给所有无向边随意定一个向。</a:t>
            </a:r>
            <a:endParaRPr lang="en-US" altLang="zh-CN" sz="2400"/>
          </a:p>
          <a:p>
            <a:endParaRPr lang="en-US" altLang="zh-CN" sz="2400"/>
          </a:p>
          <a:p>
            <a:r>
              <a:rPr lang="zh-CN" altLang="en-US" sz="2400"/>
              <a:t>有向图欧拉回路的充要条件：每个点的入度和等于出度和。那么此时该图至少要保证入度和</a:t>
            </a:r>
            <a:r>
              <a:rPr lang="en-US" altLang="zh-CN" sz="2400"/>
              <a:t>-</a:t>
            </a:r>
            <a:r>
              <a:rPr lang="zh-CN" altLang="en-US" sz="2400"/>
              <a:t>出度和是一个偶数。</a:t>
            </a:r>
            <a:endParaRPr lang="en-US" altLang="zh-CN" sz="2400"/>
          </a:p>
          <a:p>
            <a:endParaRPr lang="en-US" altLang="zh-CN" sz="2400"/>
          </a:p>
          <a:p>
            <a:r>
              <a:rPr lang="zh-CN" altLang="en-US" sz="2400"/>
              <a:t>然后使用网络流，源点向所有入度和</a:t>
            </a:r>
            <a:r>
              <a:rPr lang="en-US" altLang="zh-CN" sz="2400"/>
              <a:t>&gt;</a:t>
            </a:r>
            <a:r>
              <a:rPr lang="zh-CN" altLang="en-US" sz="2400"/>
              <a:t>出度和的点连一条大小为</a:t>
            </a:r>
            <a:r>
              <a:rPr lang="en-US" altLang="zh-CN" sz="2400"/>
              <a:t>|</a:t>
            </a:r>
            <a:r>
              <a:rPr lang="zh-CN" altLang="en-US" sz="2400"/>
              <a:t>入度和</a:t>
            </a:r>
            <a:r>
              <a:rPr lang="en-US" altLang="zh-CN" sz="2400"/>
              <a:t>-</a:t>
            </a:r>
            <a:r>
              <a:rPr lang="zh-CN" altLang="en-US" sz="2400"/>
              <a:t>出度和</a:t>
            </a:r>
            <a:r>
              <a:rPr lang="en-US" altLang="zh-CN" sz="2400"/>
              <a:t>|/2</a:t>
            </a:r>
            <a:r>
              <a:rPr lang="zh-CN" altLang="en-US" sz="2400"/>
              <a:t>的边，所有出度和</a:t>
            </a:r>
            <a:r>
              <a:rPr lang="en-US" altLang="zh-CN" sz="2400"/>
              <a:t>&gt;</a:t>
            </a:r>
            <a:r>
              <a:rPr lang="zh-CN" altLang="en-US" sz="2400"/>
              <a:t>入度和的点连一条</a:t>
            </a:r>
            <a:r>
              <a:rPr lang="en-US" altLang="zh-CN" sz="2400"/>
              <a:t>|</a:t>
            </a:r>
            <a:r>
              <a:rPr lang="zh-CN" altLang="en-US" sz="2400"/>
              <a:t>出度和</a:t>
            </a:r>
            <a:r>
              <a:rPr lang="en-US" altLang="zh-CN" sz="2400"/>
              <a:t>-</a:t>
            </a:r>
            <a:r>
              <a:rPr lang="zh-CN" altLang="en-US" sz="2400"/>
              <a:t>入度和</a:t>
            </a:r>
            <a:r>
              <a:rPr lang="en-US" altLang="zh-CN" sz="2400"/>
              <a:t>|/2</a:t>
            </a:r>
            <a:r>
              <a:rPr lang="zh-CN" altLang="en-US" sz="2400"/>
              <a:t>的边。</a:t>
            </a:r>
            <a:endParaRPr lang="en-US" altLang="zh-CN" sz="2400"/>
          </a:p>
          <a:p>
            <a:endParaRPr lang="en-US" altLang="zh-CN" sz="2400"/>
          </a:p>
          <a:p>
            <a:r>
              <a:rPr lang="zh-CN" altLang="en-US" sz="2400"/>
              <a:t>无向图中边</a:t>
            </a:r>
            <a:r>
              <a:rPr lang="en-US" altLang="zh-CN" sz="2400"/>
              <a:t>(vi,vj)</a:t>
            </a:r>
            <a:r>
              <a:rPr lang="zh-CN" altLang="en-US" sz="2400"/>
              <a:t>若变成了有向边</a:t>
            </a:r>
            <a:r>
              <a:rPr lang="en-US" altLang="zh-CN" sz="2400"/>
              <a:t>&lt;vi,vj&gt;</a:t>
            </a:r>
            <a:r>
              <a:rPr lang="zh-CN" altLang="en-US" sz="2400"/>
              <a:t>，那么在流中连一条容量为</a:t>
            </a:r>
            <a:r>
              <a:rPr lang="en-US" altLang="zh-CN" sz="2400"/>
              <a:t>1</a:t>
            </a:r>
            <a:r>
              <a:rPr lang="zh-CN" altLang="en-US" sz="2400"/>
              <a:t>的边</a:t>
            </a:r>
            <a:r>
              <a:rPr lang="en-US" altLang="zh-CN" sz="2400"/>
              <a:t>&lt;vj,vi&gt;</a:t>
            </a:r>
            <a:r>
              <a:rPr lang="zh-CN" altLang="en-US" sz="2400"/>
              <a:t>，意为反悔。满流则有解。</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网络流习题集锦：趣味工厂</a:t>
            </a:r>
          </a:p>
        </p:txBody>
      </p:sp>
      <p:sp>
        <p:nvSpPr>
          <p:cNvPr id="3" name="TextBox 2"/>
          <p:cNvSpPr txBox="1">
            <a:spLocks noChangeArrowheads="1"/>
          </p:cNvSpPr>
          <p:nvPr/>
        </p:nvSpPr>
        <p:spPr bwMode="auto">
          <a:xfrm>
            <a:off x="1143000" y="1214438"/>
            <a:ext cx="7429500" cy="4524375"/>
          </a:xfrm>
          <a:prstGeom prst="rect">
            <a:avLst/>
          </a:prstGeom>
          <a:noFill/>
          <a:ln w="9525">
            <a:noFill/>
            <a:miter lim="800000"/>
            <a:headEnd/>
            <a:tailEnd/>
          </a:ln>
        </p:spPr>
        <p:txBody>
          <a:bodyPr>
            <a:spAutoFit/>
          </a:bodyPr>
          <a:lstStyle/>
          <a:p>
            <a:r>
              <a:rPr lang="zh-CN" altLang="en-US" sz="2400"/>
              <a:t>有一个工厂，工厂中有</a:t>
            </a:r>
            <a:r>
              <a:rPr lang="en-US" altLang="zh-CN" sz="2400"/>
              <a:t>n</a:t>
            </a:r>
            <a:r>
              <a:rPr lang="zh-CN" altLang="en-US" sz="2400"/>
              <a:t>个工人与</a:t>
            </a:r>
            <a:r>
              <a:rPr lang="en-US" altLang="zh-CN" sz="2400"/>
              <a:t>n</a:t>
            </a:r>
            <a:r>
              <a:rPr lang="zh-CN" altLang="en-US" sz="2400"/>
              <a:t>种产品。每个工人能够生产这些产品中的一部分。</a:t>
            </a:r>
            <a:endParaRPr lang="en-US" altLang="zh-CN" sz="2400"/>
          </a:p>
          <a:p>
            <a:endParaRPr lang="en-US" altLang="zh-CN" sz="2400"/>
          </a:p>
          <a:p>
            <a:r>
              <a:rPr lang="zh-CN" altLang="en-US" sz="2400"/>
              <a:t>现在我们希望作一个</a:t>
            </a:r>
            <a:r>
              <a:rPr lang="en-US" altLang="zh-CN" sz="2400"/>
              <a:t>k</a:t>
            </a:r>
            <a:r>
              <a:rPr lang="zh-CN" altLang="en-US" sz="2400"/>
              <a:t>天的工作规划，使得每一天每一个产品恰好有一个工人在从事生产，并且在这</a:t>
            </a:r>
            <a:r>
              <a:rPr lang="en-US" altLang="zh-CN" sz="2400"/>
              <a:t>k</a:t>
            </a:r>
            <a:r>
              <a:rPr lang="zh-CN" altLang="en-US" sz="2400"/>
              <a:t>天内每个工人都不会生产重复的产品。</a:t>
            </a:r>
            <a:endParaRPr lang="en-US" altLang="zh-CN" sz="2400"/>
          </a:p>
          <a:p>
            <a:endParaRPr lang="en-US" altLang="zh-CN" sz="2400"/>
          </a:p>
          <a:p>
            <a:r>
              <a:rPr lang="en-US" altLang="zh-CN" sz="2400"/>
              <a:t>1≤n≤100, 1≤k≤n</a:t>
            </a:r>
          </a:p>
          <a:p>
            <a:endParaRPr lang="en-US" altLang="zh-CN" sz="2400"/>
          </a:p>
          <a:p>
            <a:r>
              <a:rPr lang="zh-CN" altLang="en-US" sz="2400"/>
              <a:t>思考：直接的贪心算法是否正确？</a:t>
            </a:r>
            <a:endParaRPr lang="en-US" altLang="zh-CN" sz="2400"/>
          </a:p>
          <a:p>
            <a:endParaRPr lang="en-US" altLang="zh-CN" sz="2400"/>
          </a:p>
          <a:p>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网络流习题集锦：趣味工厂</a:t>
            </a:r>
          </a:p>
        </p:txBody>
      </p:sp>
      <p:sp>
        <p:nvSpPr>
          <p:cNvPr id="3" name="TextBox 2"/>
          <p:cNvSpPr txBox="1">
            <a:spLocks noChangeArrowheads="1"/>
          </p:cNvSpPr>
          <p:nvPr/>
        </p:nvSpPr>
        <p:spPr bwMode="auto">
          <a:xfrm>
            <a:off x="1143000" y="1214438"/>
            <a:ext cx="7429500" cy="3786187"/>
          </a:xfrm>
          <a:prstGeom prst="rect">
            <a:avLst/>
          </a:prstGeom>
          <a:noFill/>
          <a:ln w="9525">
            <a:noFill/>
            <a:miter lim="800000"/>
            <a:headEnd/>
            <a:tailEnd/>
          </a:ln>
        </p:spPr>
        <p:txBody>
          <a:bodyPr>
            <a:spAutoFit/>
          </a:bodyPr>
          <a:lstStyle/>
          <a:p>
            <a:r>
              <a:rPr lang="zh-CN" altLang="en-US" sz="2400"/>
              <a:t>解答：</a:t>
            </a:r>
            <a:endParaRPr lang="en-US" altLang="zh-CN" sz="2400"/>
          </a:p>
          <a:p>
            <a:r>
              <a:rPr lang="zh-CN" altLang="en-US" sz="2400"/>
              <a:t>将所有工人看做一个点排成一排在左边，所有产品看做一个点排成一排在右边，若某个工人会制造某个产品，则在相应的两个点上连容量为</a:t>
            </a:r>
            <a:r>
              <a:rPr lang="en-US" altLang="zh-CN" sz="2400"/>
              <a:t>1</a:t>
            </a:r>
            <a:r>
              <a:rPr lang="zh-CN" altLang="en-US" sz="2400"/>
              <a:t>的边。</a:t>
            </a:r>
            <a:endParaRPr lang="en-US" altLang="zh-CN" sz="2400"/>
          </a:p>
          <a:p>
            <a:endParaRPr lang="en-US" altLang="zh-CN" sz="2400"/>
          </a:p>
          <a:p>
            <a:r>
              <a:rPr lang="zh-CN" altLang="en-US" sz="2400"/>
              <a:t>此时，我们考虑到对这个图做网络流，源向左边每个点都连一条容量为</a:t>
            </a:r>
            <a:r>
              <a:rPr lang="en-US" altLang="zh-CN" sz="2400"/>
              <a:t>K</a:t>
            </a:r>
            <a:r>
              <a:rPr lang="zh-CN" altLang="en-US" sz="2400"/>
              <a:t>的边，右边每个点向终点连一条容量为</a:t>
            </a:r>
            <a:r>
              <a:rPr lang="en-US" altLang="zh-CN" sz="2400"/>
              <a:t>K</a:t>
            </a:r>
            <a:r>
              <a:rPr lang="zh-CN" altLang="en-US" sz="2400"/>
              <a:t>的边，如果没有流满，那么显然是不可能有解的。而如果流满，则根据</a:t>
            </a:r>
            <a:r>
              <a:rPr lang="en-US" altLang="zh-CN" sz="2400"/>
              <a:t>Hall</a:t>
            </a:r>
            <a:r>
              <a:rPr lang="zh-CN" altLang="en-US" sz="2400"/>
              <a:t>定理，我们也可以知道它是有解的，然后一遍一遍进行二分图匹配即可。</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网络流习题集锦：路径覆盖</a:t>
            </a:r>
          </a:p>
        </p:txBody>
      </p:sp>
      <p:sp>
        <p:nvSpPr>
          <p:cNvPr id="3" name="TextBox 2"/>
          <p:cNvSpPr txBox="1">
            <a:spLocks noChangeArrowheads="1"/>
          </p:cNvSpPr>
          <p:nvPr/>
        </p:nvSpPr>
        <p:spPr bwMode="auto">
          <a:xfrm>
            <a:off x="1143000" y="1214438"/>
            <a:ext cx="7429500" cy="1938337"/>
          </a:xfrm>
          <a:prstGeom prst="rect">
            <a:avLst/>
          </a:prstGeom>
          <a:noFill/>
          <a:ln w="9525">
            <a:noFill/>
            <a:miter lim="800000"/>
            <a:headEnd/>
            <a:tailEnd/>
          </a:ln>
        </p:spPr>
        <p:txBody>
          <a:bodyPr>
            <a:spAutoFit/>
          </a:bodyPr>
          <a:lstStyle/>
          <a:p>
            <a:r>
              <a:rPr lang="zh-CN" altLang="en-US" sz="2400"/>
              <a:t>路径覆盖类题目，主要是指这样一类问题：给定一个图以及一系列行走规则，问如何使用最小的代价将用一系列按照行走规则的路径覆盖住。</a:t>
            </a:r>
            <a:endParaRPr lang="en-US" altLang="zh-CN" sz="2400"/>
          </a:p>
          <a:p>
            <a:endParaRPr lang="en-US" altLang="zh-CN" sz="2400"/>
          </a:p>
          <a:p>
            <a:r>
              <a:rPr lang="zh-CN" altLang="en-US" sz="2400"/>
              <a:t>下面我们就来具体问题具体反分析。</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网络流习题集锦：股票走势</a:t>
            </a:r>
          </a:p>
        </p:txBody>
      </p:sp>
      <p:sp>
        <p:nvSpPr>
          <p:cNvPr id="19459" name="TextBox 2"/>
          <p:cNvSpPr txBox="1">
            <a:spLocks noChangeArrowheads="1"/>
          </p:cNvSpPr>
          <p:nvPr/>
        </p:nvSpPr>
        <p:spPr bwMode="auto">
          <a:xfrm>
            <a:off x="928688" y="1357313"/>
            <a:ext cx="7643812" cy="461962"/>
          </a:xfrm>
          <a:prstGeom prst="rect">
            <a:avLst/>
          </a:prstGeom>
          <a:noFill/>
          <a:ln w="9525">
            <a:noFill/>
            <a:miter lim="800000"/>
            <a:headEnd/>
            <a:tailEnd/>
          </a:ln>
        </p:spPr>
        <p:txBody>
          <a:bodyPr>
            <a:spAutoFit/>
          </a:bodyPr>
          <a:lstStyle/>
          <a:p>
            <a:endParaRPr lang="zh-CN" altLang="en-US" sz="2400"/>
          </a:p>
        </p:txBody>
      </p:sp>
      <p:sp>
        <p:nvSpPr>
          <p:cNvPr id="4" name="TextBox 3"/>
          <p:cNvSpPr txBox="1">
            <a:spLocks noChangeArrowheads="1"/>
          </p:cNvSpPr>
          <p:nvPr/>
        </p:nvSpPr>
        <p:spPr bwMode="auto">
          <a:xfrm>
            <a:off x="1214438" y="1071563"/>
            <a:ext cx="7358062" cy="4800600"/>
          </a:xfrm>
          <a:prstGeom prst="rect">
            <a:avLst/>
          </a:prstGeom>
          <a:noFill/>
          <a:ln w="9525">
            <a:noFill/>
            <a:miter lim="800000"/>
            <a:headEnd/>
            <a:tailEnd/>
          </a:ln>
        </p:spPr>
        <p:txBody>
          <a:bodyPr>
            <a:spAutoFit/>
          </a:bodyPr>
          <a:lstStyle/>
          <a:p>
            <a:r>
              <a:rPr lang="zh-CN" altLang="en-US" sz="2400"/>
              <a:t>小</a:t>
            </a:r>
            <a:r>
              <a:rPr lang="en-US" altLang="zh-CN" sz="2400"/>
              <a:t>L</a:t>
            </a:r>
            <a:r>
              <a:rPr lang="zh-CN" altLang="en-US" sz="2400"/>
              <a:t>最近迷恋上了炒股，他拿到了</a:t>
            </a:r>
            <a:r>
              <a:rPr lang="en-US" altLang="zh-CN" sz="2400"/>
              <a:t>n</a:t>
            </a:r>
            <a:r>
              <a:rPr lang="zh-CN" altLang="en-US" sz="2400"/>
              <a:t>支股票在</a:t>
            </a:r>
            <a:r>
              <a:rPr lang="en-US" altLang="zh-CN" sz="2400"/>
              <a:t>0</a:t>
            </a:r>
            <a:r>
              <a:rPr lang="zh-CN" altLang="en-US" sz="2400"/>
              <a:t>到</a:t>
            </a:r>
            <a:r>
              <a:rPr lang="en-US" altLang="zh-CN" sz="2400"/>
              <a:t>k-1</a:t>
            </a:r>
            <a:r>
              <a:rPr lang="zh-CN" altLang="en-US" sz="2400"/>
              <a:t>时刻的价格表。他想要把每只股票的价格根据时刻依次连成一个走势折线图，以此观察股票的情况。</a:t>
            </a:r>
          </a:p>
          <a:p>
            <a:r>
              <a:rPr lang="zh-CN" altLang="en-US" sz="2400"/>
              <a:t>但是小</a:t>
            </a:r>
            <a:r>
              <a:rPr lang="en-US" altLang="zh-CN" sz="2400"/>
              <a:t>L</a:t>
            </a:r>
            <a:r>
              <a:rPr lang="zh-CN" altLang="en-US" sz="2400"/>
              <a:t>不想铺张浪费，所以在每张纸上他不想只画一条折线，而是把尽量多的折线画到一张纸上，使用尽量少的纸。两条折线能够画到一张纸上，是要求它们不相交，包括在端点处。</a:t>
            </a:r>
            <a:endParaRPr lang="en-US" altLang="zh-CN" sz="2400"/>
          </a:p>
          <a:p>
            <a:r>
              <a:rPr lang="zh-CN" altLang="en-US" sz="2400"/>
              <a:t>数据规模：</a:t>
            </a:r>
            <a:r>
              <a:rPr lang="en-US" sz="2400"/>
              <a:t> </a:t>
            </a:r>
            <a:r>
              <a:rPr lang="en-US" altLang="zh-CN" sz="2400"/>
              <a:t>1≤n≤100</a:t>
            </a:r>
            <a:r>
              <a:rPr lang="en-US" sz="2400"/>
              <a:t>，</a:t>
            </a:r>
            <a:r>
              <a:rPr lang="en-US" altLang="zh-CN" sz="2400"/>
              <a:t>2≤k≤25</a:t>
            </a:r>
          </a:p>
          <a:p>
            <a:endParaRPr lang="en-US" altLang="zh-CN" sz="2400"/>
          </a:p>
          <a:p>
            <a:r>
              <a:rPr lang="zh-CN" altLang="en-US" sz="2400"/>
              <a:t>思考：如何找到图中的网络流模型？</a:t>
            </a:r>
            <a:endParaRPr lang="en-US" altLang="zh-CN" sz="2400"/>
          </a:p>
          <a:p>
            <a:endParaRPr lang="en-US" altLang="zh-CN" sz="2400"/>
          </a:p>
          <a:p>
            <a:r>
              <a:rPr lang="zh-CN" altLang="en-US" sz="2400"/>
              <a:t>提示：发现“折线”这一条件的特殊性。</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 calcmode="lin" valueType="num">
                                      <p:cBhvr additive="base">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 calcmode="lin" valueType="num">
                                      <p:cBhvr additive="base">
                                        <p:cTn id="2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网络流习题集锦：股票走势</a:t>
            </a:r>
          </a:p>
        </p:txBody>
      </p:sp>
      <p:sp>
        <p:nvSpPr>
          <p:cNvPr id="20483" name="TextBox 2"/>
          <p:cNvSpPr txBox="1">
            <a:spLocks noChangeArrowheads="1"/>
          </p:cNvSpPr>
          <p:nvPr/>
        </p:nvSpPr>
        <p:spPr bwMode="auto">
          <a:xfrm>
            <a:off x="928688" y="1357313"/>
            <a:ext cx="7643812" cy="461962"/>
          </a:xfrm>
          <a:prstGeom prst="rect">
            <a:avLst/>
          </a:prstGeom>
          <a:noFill/>
          <a:ln w="9525">
            <a:noFill/>
            <a:miter lim="800000"/>
            <a:headEnd/>
            <a:tailEnd/>
          </a:ln>
        </p:spPr>
        <p:txBody>
          <a:bodyPr>
            <a:spAutoFit/>
          </a:bodyPr>
          <a:lstStyle/>
          <a:p>
            <a:endParaRPr lang="zh-CN" altLang="en-US" sz="2400"/>
          </a:p>
        </p:txBody>
      </p:sp>
      <p:sp>
        <p:nvSpPr>
          <p:cNvPr id="4" name="TextBox 3"/>
          <p:cNvSpPr txBox="1">
            <a:spLocks noChangeArrowheads="1"/>
          </p:cNvSpPr>
          <p:nvPr/>
        </p:nvSpPr>
        <p:spPr bwMode="auto">
          <a:xfrm>
            <a:off x="1214438" y="1071563"/>
            <a:ext cx="7358062" cy="5632450"/>
          </a:xfrm>
          <a:prstGeom prst="rect">
            <a:avLst/>
          </a:prstGeom>
          <a:noFill/>
          <a:ln w="9525">
            <a:noFill/>
            <a:miter lim="800000"/>
            <a:headEnd/>
            <a:tailEnd/>
          </a:ln>
        </p:spPr>
        <p:txBody>
          <a:bodyPr>
            <a:spAutoFit/>
          </a:bodyPr>
          <a:lstStyle/>
          <a:p>
            <a:r>
              <a:rPr lang="zh-CN" altLang="en-US" sz="2400"/>
              <a:t>解答：</a:t>
            </a:r>
            <a:endParaRPr lang="en-US" altLang="zh-CN" sz="2400"/>
          </a:p>
          <a:p>
            <a:r>
              <a:rPr lang="zh-CN" altLang="en-US" sz="2400"/>
              <a:t>首先考虑如何建图。</a:t>
            </a:r>
            <a:endParaRPr lang="en-US" altLang="zh-CN" sz="2400"/>
          </a:p>
          <a:p>
            <a:r>
              <a:rPr lang="zh-CN" altLang="en-US" sz="2400"/>
              <a:t>假设我们将每只个股都看做一个点，如果</a:t>
            </a:r>
            <a:r>
              <a:rPr lang="en-US" altLang="zh-CN" sz="2400"/>
              <a:t>A</a:t>
            </a:r>
            <a:r>
              <a:rPr lang="zh-CN" altLang="en-US" sz="2400"/>
              <a:t>与</a:t>
            </a:r>
            <a:r>
              <a:rPr lang="en-US" altLang="zh-CN" sz="2400"/>
              <a:t>B</a:t>
            </a:r>
            <a:r>
              <a:rPr lang="zh-CN" altLang="en-US" sz="2400"/>
              <a:t>可以放在一张纸上，就连一条边，这样得到了一个无向图。</a:t>
            </a:r>
            <a:endParaRPr lang="en-US" altLang="zh-CN" sz="2400"/>
          </a:p>
          <a:p>
            <a:r>
              <a:rPr lang="zh-CN" altLang="en-US" sz="2400"/>
              <a:t>但是很不幸，这个无向图没有给我们提供任何信息。</a:t>
            </a:r>
            <a:endParaRPr lang="en-US" altLang="zh-CN" sz="2400"/>
          </a:p>
          <a:p>
            <a:r>
              <a:rPr lang="zh-CN" altLang="en-US" sz="2400"/>
              <a:t>考虑到折线一定是连续的，那么两个可以在同一张纸上的股票，是可以定义序关系的的。</a:t>
            </a:r>
            <a:endParaRPr lang="en-US" altLang="zh-CN" sz="2400"/>
          </a:p>
          <a:p>
            <a:r>
              <a:rPr lang="zh-CN" altLang="en-US" sz="2400"/>
              <a:t>将无向图改造成有向图，若某只股票的折线完全高于另一只股票的折线，那么连一条有向边，这样我们得到了一个拓扑图，问题转化成了用最少的链来覆盖这个有向图，即最小链覆盖。</a:t>
            </a:r>
            <a:endParaRPr lang="en-US" altLang="zh-CN" sz="2400"/>
          </a:p>
          <a:p>
            <a:r>
              <a:rPr lang="zh-CN" altLang="en-US" sz="2400"/>
              <a:t>使用匹配</a:t>
            </a:r>
            <a:r>
              <a:rPr lang="en-US" altLang="zh-CN" sz="2400"/>
              <a:t>/</a:t>
            </a:r>
            <a:r>
              <a:rPr lang="zh-CN" altLang="en-US" sz="2400"/>
              <a:t>网络流解决最小链覆盖，由于链上每个节点都有一个后继节点，那么将每个点拆成两个点排成两排，若</a:t>
            </a:r>
            <a:r>
              <a:rPr lang="en-US" altLang="zh-CN" sz="2400"/>
              <a:t>A</a:t>
            </a:r>
            <a:r>
              <a:rPr lang="zh-CN" altLang="en-US" sz="2400"/>
              <a:t>能到</a:t>
            </a:r>
            <a:r>
              <a:rPr lang="en-US" altLang="zh-CN" sz="2400"/>
              <a:t>B</a:t>
            </a:r>
            <a:r>
              <a:rPr lang="zh-CN" altLang="en-US" sz="2400"/>
              <a:t>则从</a:t>
            </a:r>
            <a:r>
              <a:rPr lang="en-US" altLang="zh-CN" sz="2400"/>
              <a:t>A</a:t>
            </a:r>
            <a:r>
              <a:rPr lang="zh-CN" altLang="en-US" sz="2400"/>
              <a:t>左向</a:t>
            </a:r>
            <a:r>
              <a:rPr lang="en-US" altLang="zh-CN" sz="2400"/>
              <a:t>B</a:t>
            </a:r>
            <a:r>
              <a:rPr lang="zh-CN" altLang="en-US" sz="2400"/>
              <a:t>右连边，那么答案就是</a:t>
            </a:r>
            <a:r>
              <a:rPr lang="en-US" altLang="zh-CN" sz="2400"/>
              <a:t>n-</a:t>
            </a:r>
            <a:r>
              <a:rPr lang="zh-CN" altLang="en-US" sz="2400"/>
              <a:t>匹配数。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 calcmode="lin" valueType="num">
                                      <p:cBhvr additive="base">
                                        <p:cTn id="4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ChangeArrowheads="1"/>
          </p:cNvSpPr>
          <p:nvPr/>
        </p:nvSpPr>
        <p:spPr bwMode="white">
          <a:xfrm>
            <a:off x="34925" y="128588"/>
            <a:ext cx="7896225" cy="563562"/>
          </a:xfrm>
          <a:prstGeom prst="rect">
            <a:avLst/>
          </a:prstGeom>
          <a:noFill/>
          <a:ln w="9525">
            <a:noFill/>
            <a:miter lim="800000"/>
            <a:headEnd/>
            <a:tailEnd/>
          </a:ln>
        </p:spPr>
        <p:txBody>
          <a:bodyPr anchor="ctr"/>
          <a:lstStyle/>
          <a:p>
            <a:pPr algn="r"/>
            <a:r>
              <a:rPr lang="zh-CN" altLang="en-US" sz="2800">
                <a:solidFill>
                  <a:schemeClr val="tx2"/>
                </a:solidFill>
                <a:ea typeface="黑体" pitchFamily="2" charset="-122"/>
              </a:rPr>
              <a:t>大纲</a:t>
            </a:r>
          </a:p>
        </p:txBody>
      </p:sp>
      <p:sp>
        <p:nvSpPr>
          <p:cNvPr id="61" name="TextBox 60"/>
          <p:cNvSpPr txBox="1">
            <a:spLocks noChangeArrowheads="1"/>
          </p:cNvSpPr>
          <p:nvPr/>
        </p:nvSpPr>
        <p:spPr bwMode="auto">
          <a:xfrm>
            <a:off x="1928813" y="1571625"/>
            <a:ext cx="5143500" cy="1938338"/>
          </a:xfrm>
          <a:prstGeom prst="rect">
            <a:avLst/>
          </a:prstGeom>
          <a:noFill/>
          <a:ln w="9525">
            <a:noFill/>
            <a:miter lim="800000"/>
            <a:headEnd/>
            <a:tailEnd/>
          </a:ln>
        </p:spPr>
        <p:txBody>
          <a:bodyPr>
            <a:spAutoFit/>
          </a:bodyPr>
          <a:lstStyle/>
          <a:p>
            <a:r>
              <a:rPr lang="zh-CN" altLang="en-US" sz="2400"/>
              <a:t>图论部分：</a:t>
            </a:r>
            <a:endParaRPr lang="en-US" altLang="zh-CN" sz="2400"/>
          </a:p>
          <a:p>
            <a:r>
              <a:rPr lang="en-US" altLang="zh-CN" sz="2400"/>
              <a:t>1.</a:t>
            </a:r>
            <a:r>
              <a:rPr lang="zh-CN" altLang="en-US" sz="2400"/>
              <a:t>图论简介</a:t>
            </a:r>
            <a:endParaRPr lang="en-US" altLang="zh-CN" sz="2400"/>
          </a:p>
          <a:p>
            <a:r>
              <a:rPr lang="en-US" altLang="zh-CN" sz="2400"/>
              <a:t>2.</a:t>
            </a:r>
            <a:r>
              <a:rPr lang="zh-CN" altLang="en-US" sz="2400"/>
              <a:t>生成树与生成树计数</a:t>
            </a:r>
            <a:endParaRPr lang="en-US" altLang="zh-CN" sz="2400"/>
          </a:p>
          <a:p>
            <a:r>
              <a:rPr lang="en-US" altLang="zh-CN" sz="2400"/>
              <a:t>3.</a:t>
            </a:r>
            <a:r>
              <a:rPr lang="zh-CN" altLang="en-US" sz="2400"/>
              <a:t>欧拉回路与哈密顿回路</a:t>
            </a:r>
            <a:endParaRPr lang="en-US" altLang="zh-CN" sz="2400"/>
          </a:p>
          <a:p>
            <a:r>
              <a:rPr lang="en-US" altLang="zh-CN" sz="2400"/>
              <a:t>4.</a:t>
            </a:r>
            <a:r>
              <a:rPr lang="zh-CN" altLang="en-US" sz="2400"/>
              <a:t>割与流，匹配</a:t>
            </a:r>
          </a:p>
        </p:txBody>
      </p:sp>
      <p:sp>
        <p:nvSpPr>
          <p:cNvPr id="62" name="TextBox 61"/>
          <p:cNvSpPr txBox="1">
            <a:spLocks noChangeArrowheads="1"/>
          </p:cNvSpPr>
          <p:nvPr/>
        </p:nvSpPr>
        <p:spPr bwMode="auto">
          <a:xfrm>
            <a:off x="1928813" y="4286250"/>
            <a:ext cx="6143625" cy="1570038"/>
          </a:xfrm>
          <a:prstGeom prst="rect">
            <a:avLst/>
          </a:prstGeom>
          <a:noFill/>
          <a:ln w="9525">
            <a:noFill/>
            <a:miter lim="800000"/>
            <a:headEnd/>
            <a:tailEnd/>
          </a:ln>
        </p:spPr>
        <p:txBody>
          <a:bodyPr>
            <a:spAutoFit/>
          </a:bodyPr>
          <a:lstStyle/>
          <a:p>
            <a:r>
              <a:rPr lang="zh-CN" altLang="en-US" sz="2400"/>
              <a:t>网络流问题部分：</a:t>
            </a:r>
            <a:endParaRPr lang="en-US" altLang="zh-CN" sz="2400"/>
          </a:p>
          <a:p>
            <a:r>
              <a:rPr lang="en-US" altLang="zh-CN" sz="2400"/>
              <a:t>1.</a:t>
            </a:r>
            <a:r>
              <a:rPr lang="zh-CN" altLang="en-US" sz="2400"/>
              <a:t>习题</a:t>
            </a:r>
            <a:endParaRPr lang="en-US" altLang="zh-CN" sz="2400"/>
          </a:p>
          <a:p>
            <a:r>
              <a:rPr lang="en-US" altLang="zh-CN" sz="2400"/>
              <a:t>2.</a:t>
            </a:r>
            <a:r>
              <a:rPr lang="zh-CN" altLang="en-US" sz="2400"/>
              <a:t>习题</a:t>
            </a:r>
            <a:endParaRPr lang="en-US" altLang="zh-CN" sz="2400"/>
          </a:p>
          <a:p>
            <a:r>
              <a:rPr lang="en-US" altLang="zh-CN" sz="2400"/>
              <a:t>3.</a:t>
            </a:r>
            <a:r>
              <a:rPr lang="zh-CN" altLang="en-US" sz="2400"/>
              <a:t>更多的习题</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blinds(horizontal)">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 calcmode="lin" valueType="num">
                                      <p:cBhvr additive="base">
                                        <p:cTn id="12" dur="500" fill="hold"/>
                                        <p:tgtEl>
                                          <p:spTgt spid="6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 calcmode="lin" valueType="num">
                                      <p:cBhvr additive="base">
                                        <p:cTn id="18" dur="500" fill="hold"/>
                                        <p:tgtEl>
                                          <p:spTgt spid="6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1">
                                            <p:txEl>
                                              <p:pRg st="3" end="3"/>
                                            </p:txEl>
                                          </p:spTgt>
                                        </p:tgtEl>
                                        <p:attrNameLst>
                                          <p:attrName>style.visibility</p:attrName>
                                        </p:attrNameLst>
                                      </p:cBhvr>
                                      <p:to>
                                        <p:strVal val="visible"/>
                                      </p:to>
                                    </p:set>
                                    <p:anim calcmode="lin" valueType="num">
                                      <p:cBhvr additive="base">
                                        <p:cTn id="24" dur="500" fill="hold"/>
                                        <p:tgtEl>
                                          <p:spTgt spid="6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1">
                                            <p:txEl>
                                              <p:pRg st="4" end="4"/>
                                            </p:txEl>
                                          </p:spTgt>
                                        </p:tgtEl>
                                        <p:attrNameLst>
                                          <p:attrName>style.visibility</p:attrName>
                                        </p:attrNameLst>
                                      </p:cBhvr>
                                      <p:to>
                                        <p:strVal val="visible"/>
                                      </p:to>
                                    </p:set>
                                    <p:anim calcmode="lin" valueType="num">
                                      <p:cBhvr additive="base">
                                        <p:cTn id="30" dur="500" fill="hold"/>
                                        <p:tgtEl>
                                          <p:spTgt spid="6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2">
                                            <p:txEl>
                                              <p:pRg st="0" end="0"/>
                                            </p:txEl>
                                          </p:spTgt>
                                        </p:tgtEl>
                                        <p:attrNameLst>
                                          <p:attrName>style.visibility</p:attrName>
                                        </p:attrNameLst>
                                      </p:cBhvr>
                                      <p:to>
                                        <p:strVal val="visible"/>
                                      </p:to>
                                    </p:set>
                                    <p:animEffect transition="in" filter="blinds(horizontal)">
                                      <p:cBhvr>
                                        <p:cTn id="36" dur="500"/>
                                        <p:tgtEl>
                                          <p:spTgt spid="6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2">
                                            <p:txEl>
                                              <p:pRg st="1" end="1"/>
                                            </p:txEl>
                                          </p:spTgt>
                                        </p:tgtEl>
                                        <p:attrNameLst>
                                          <p:attrName>style.visibility</p:attrName>
                                        </p:attrNameLst>
                                      </p:cBhvr>
                                      <p:to>
                                        <p:strVal val="visible"/>
                                      </p:to>
                                    </p:set>
                                    <p:anim calcmode="lin" valueType="num">
                                      <p:cBhvr additive="base">
                                        <p:cTn id="41" dur="500" fill="hold"/>
                                        <p:tgtEl>
                                          <p:spTgt spid="6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2">
                                            <p:txEl>
                                              <p:pRg st="2" end="2"/>
                                            </p:txEl>
                                          </p:spTgt>
                                        </p:tgtEl>
                                        <p:attrNameLst>
                                          <p:attrName>style.visibility</p:attrName>
                                        </p:attrNameLst>
                                      </p:cBhvr>
                                      <p:to>
                                        <p:strVal val="visible"/>
                                      </p:to>
                                    </p:set>
                                    <p:anim calcmode="lin" valueType="num">
                                      <p:cBhvr additive="base">
                                        <p:cTn id="47" dur="500" fill="hold"/>
                                        <p:tgtEl>
                                          <p:spTgt spid="62">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2">
                                            <p:txEl>
                                              <p:pRg st="3" end="3"/>
                                            </p:txEl>
                                          </p:spTgt>
                                        </p:tgtEl>
                                        <p:attrNameLst>
                                          <p:attrName>style.visibility</p:attrName>
                                        </p:attrNameLst>
                                      </p:cBhvr>
                                      <p:to>
                                        <p:strVal val="visible"/>
                                      </p:to>
                                    </p:set>
                                    <p:anim calcmode="lin" valueType="num">
                                      <p:cBhvr additive="base">
                                        <p:cTn id="53" dur="500" fill="hold"/>
                                        <p:tgtEl>
                                          <p:spTgt spid="62">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网络流习题集锦：星际竞速</a:t>
            </a:r>
          </a:p>
        </p:txBody>
      </p:sp>
      <p:sp>
        <p:nvSpPr>
          <p:cNvPr id="3" name="TextBox 2"/>
          <p:cNvSpPr txBox="1">
            <a:spLocks noChangeArrowheads="1"/>
          </p:cNvSpPr>
          <p:nvPr/>
        </p:nvSpPr>
        <p:spPr bwMode="auto">
          <a:xfrm>
            <a:off x="1071563" y="1214438"/>
            <a:ext cx="7429500" cy="3046412"/>
          </a:xfrm>
          <a:prstGeom prst="rect">
            <a:avLst/>
          </a:prstGeom>
          <a:noFill/>
          <a:ln w="9525">
            <a:noFill/>
            <a:miter lim="800000"/>
            <a:headEnd/>
            <a:tailEnd/>
          </a:ln>
        </p:spPr>
        <p:txBody>
          <a:bodyPr>
            <a:spAutoFit/>
          </a:bodyPr>
          <a:lstStyle/>
          <a:p>
            <a:r>
              <a:rPr lang="en-US" altLang="zh-CN" sz="2400"/>
              <a:t>N</a:t>
            </a:r>
            <a:r>
              <a:rPr lang="zh-CN" altLang="en-US" sz="2400"/>
              <a:t>个点</a:t>
            </a:r>
            <a:r>
              <a:rPr lang="en-US" altLang="zh-CN" sz="2400"/>
              <a:t>M</a:t>
            </a:r>
            <a:r>
              <a:rPr lang="zh-CN" altLang="en-US" sz="2400"/>
              <a:t>条边的有向图，将所有点从</a:t>
            </a:r>
            <a:r>
              <a:rPr lang="en-US" altLang="zh-CN" sz="2400"/>
              <a:t>1~N</a:t>
            </a:r>
            <a:r>
              <a:rPr lang="zh-CN" altLang="en-US" sz="2400"/>
              <a:t>标号，每条边</a:t>
            </a:r>
            <a:r>
              <a:rPr lang="en-US" altLang="zh-CN" sz="2400"/>
              <a:t>Eij</a:t>
            </a:r>
            <a:r>
              <a:rPr lang="zh-CN" altLang="en-US" sz="2400"/>
              <a:t>都只能从编号小的点走到编号大的点，代价为</a:t>
            </a:r>
            <a:r>
              <a:rPr lang="en-US" altLang="zh-CN" sz="2400"/>
              <a:t>Pij</a:t>
            </a:r>
            <a:r>
              <a:rPr lang="zh-CN" altLang="en-US" sz="2400"/>
              <a:t>。</a:t>
            </a:r>
            <a:endParaRPr lang="en-US" altLang="zh-CN" sz="2400"/>
          </a:p>
          <a:p>
            <a:endParaRPr lang="en-US" altLang="zh-CN" sz="2400"/>
          </a:p>
          <a:p>
            <a:r>
              <a:rPr lang="zh-CN" altLang="en-US" sz="2400"/>
              <a:t>可以使用瞬移，从任意点瞬移到</a:t>
            </a:r>
            <a:r>
              <a:rPr lang="en-US" altLang="zh-CN" sz="2400"/>
              <a:t>i</a:t>
            </a:r>
            <a:r>
              <a:rPr lang="zh-CN" altLang="en-US" sz="2400"/>
              <a:t>号点的代价为</a:t>
            </a:r>
            <a:r>
              <a:rPr lang="en-US" altLang="zh-CN" sz="2400"/>
              <a:t>Ai</a:t>
            </a:r>
            <a:r>
              <a:rPr lang="zh-CN" altLang="en-US" sz="2400"/>
              <a:t>。</a:t>
            </a:r>
            <a:endParaRPr lang="en-US" altLang="zh-CN" sz="2400"/>
          </a:p>
          <a:p>
            <a:r>
              <a:rPr lang="zh-CN" altLang="en-US" sz="2400"/>
              <a:t>要求从一个标号为</a:t>
            </a:r>
            <a:r>
              <a:rPr lang="en-US" altLang="zh-CN" sz="2400"/>
              <a:t>N+1</a:t>
            </a:r>
            <a:r>
              <a:rPr lang="zh-CN" altLang="en-US" sz="2400"/>
              <a:t>的孤立点出发，经过所有点一次且仅一次，问最小代价。</a:t>
            </a:r>
            <a:endParaRPr lang="en-US" altLang="zh-CN" sz="2400"/>
          </a:p>
          <a:p>
            <a:endParaRPr lang="en-US" altLang="zh-CN" sz="2400"/>
          </a:p>
          <a:p>
            <a:r>
              <a:rPr lang="en-US" altLang="zh-CN" sz="2400"/>
              <a:t>N &lt;=800</a:t>
            </a:r>
            <a:r>
              <a:rPr lang="zh-CN" altLang="en-US" sz="2400"/>
              <a:t>，</a:t>
            </a:r>
            <a:r>
              <a:rPr lang="en-US" altLang="zh-CN" sz="2400"/>
              <a:t>M&lt;=15000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网络流习题集锦：星际竞速</a:t>
            </a:r>
          </a:p>
        </p:txBody>
      </p:sp>
      <p:sp>
        <p:nvSpPr>
          <p:cNvPr id="3" name="TextBox 2"/>
          <p:cNvSpPr txBox="1">
            <a:spLocks noChangeArrowheads="1"/>
          </p:cNvSpPr>
          <p:nvPr/>
        </p:nvSpPr>
        <p:spPr bwMode="auto">
          <a:xfrm>
            <a:off x="1071563" y="1214438"/>
            <a:ext cx="7429500" cy="5262562"/>
          </a:xfrm>
          <a:prstGeom prst="rect">
            <a:avLst/>
          </a:prstGeom>
          <a:noFill/>
          <a:ln w="9525">
            <a:noFill/>
            <a:miter lim="800000"/>
            <a:headEnd/>
            <a:tailEnd/>
          </a:ln>
        </p:spPr>
        <p:txBody>
          <a:bodyPr>
            <a:spAutoFit/>
          </a:bodyPr>
          <a:lstStyle/>
          <a:p>
            <a:r>
              <a:rPr lang="zh-CN" altLang="en-US" sz="2400"/>
              <a:t>分析：首先这显而易见是一道图论相关的题目，在尝试使用最短路等常见模型无法解决后，考虑流的模型。</a:t>
            </a:r>
            <a:endParaRPr lang="en-US" altLang="zh-CN" sz="2400"/>
          </a:p>
          <a:p>
            <a:endParaRPr lang="en-US" altLang="zh-CN" sz="2400"/>
          </a:p>
          <a:p>
            <a:r>
              <a:rPr lang="zh-CN" altLang="en-US" sz="2400"/>
              <a:t>使用网络流</a:t>
            </a:r>
            <a:r>
              <a:rPr lang="en-US" altLang="zh-CN" sz="2400"/>
              <a:t>——</a:t>
            </a:r>
            <a:r>
              <a:rPr lang="zh-CN" altLang="en-US" sz="2400"/>
              <a:t>本题既要求能够访问每一个点，又要求代价最小，网络流模型难以满足这两个条件。</a:t>
            </a:r>
            <a:endParaRPr lang="en-US" altLang="zh-CN" sz="2400"/>
          </a:p>
          <a:p>
            <a:endParaRPr lang="en-US" altLang="zh-CN" sz="2400"/>
          </a:p>
          <a:p>
            <a:r>
              <a:rPr lang="zh-CN" altLang="en-US" sz="2400"/>
              <a:t>使用费用流，用流量保证每个点访问一次，用费用保证代价最小。</a:t>
            </a:r>
            <a:endParaRPr lang="en-US" altLang="zh-CN" sz="2400"/>
          </a:p>
          <a:p>
            <a:endParaRPr lang="en-US" altLang="zh-CN" sz="2400"/>
          </a:p>
          <a:p>
            <a:r>
              <a:rPr lang="zh-CN" altLang="en-US" sz="2400"/>
              <a:t>将每一次瞬移后的行动看做一条路径，考虑到每一条路径除了第一个点以外都有一个前驱点，可以使用这个条件来建图。</a:t>
            </a:r>
            <a:endParaRPr lang="en-US" altLang="zh-CN" sz="2400"/>
          </a:p>
          <a:p>
            <a:endParaRPr lang="en-US" altLang="zh-CN" sz="2400"/>
          </a:p>
          <a:p>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网络流习题集锦：星际竞速</a:t>
            </a:r>
          </a:p>
        </p:txBody>
      </p:sp>
      <p:sp>
        <p:nvSpPr>
          <p:cNvPr id="3" name="TextBox 2"/>
          <p:cNvSpPr txBox="1">
            <a:spLocks noChangeArrowheads="1"/>
          </p:cNvSpPr>
          <p:nvPr/>
        </p:nvSpPr>
        <p:spPr bwMode="auto">
          <a:xfrm>
            <a:off x="1071563" y="1214438"/>
            <a:ext cx="7429500" cy="4524375"/>
          </a:xfrm>
          <a:prstGeom prst="rect">
            <a:avLst/>
          </a:prstGeom>
          <a:noFill/>
          <a:ln w="9525">
            <a:noFill/>
            <a:miter lim="800000"/>
            <a:headEnd/>
            <a:tailEnd/>
          </a:ln>
        </p:spPr>
        <p:txBody>
          <a:bodyPr>
            <a:spAutoFit/>
          </a:bodyPr>
          <a:lstStyle/>
          <a:p>
            <a:r>
              <a:rPr lang="zh-CN" altLang="en-US" sz="2400"/>
              <a:t>解答：</a:t>
            </a:r>
            <a:endParaRPr lang="en-US" altLang="zh-CN" sz="2400"/>
          </a:p>
          <a:p>
            <a:r>
              <a:rPr lang="zh-CN" altLang="en-US" sz="2400"/>
              <a:t>建立虚拟源</a:t>
            </a:r>
            <a:r>
              <a:rPr lang="en-US" altLang="zh-CN" sz="2400"/>
              <a:t>st</a:t>
            </a:r>
            <a:r>
              <a:rPr lang="zh-CN" altLang="en-US" sz="2400"/>
              <a:t>与虚拟汇</a:t>
            </a:r>
            <a:r>
              <a:rPr lang="en-US" altLang="zh-CN" sz="2400"/>
              <a:t>en</a:t>
            </a:r>
            <a:r>
              <a:rPr lang="zh-CN" altLang="en-US" sz="2400"/>
              <a:t>。</a:t>
            </a:r>
            <a:endParaRPr lang="en-US" altLang="zh-CN" sz="2400"/>
          </a:p>
          <a:p>
            <a:r>
              <a:rPr lang="zh-CN" altLang="en-US" sz="2400"/>
              <a:t>将每个点都拆成两个两个点，如</a:t>
            </a:r>
            <a:r>
              <a:rPr lang="en-US" altLang="zh-CN" sz="2400"/>
              <a:t>u -&gt; (u, u’)</a:t>
            </a:r>
            <a:r>
              <a:rPr lang="zh-CN" altLang="en-US" sz="2400"/>
              <a:t>。</a:t>
            </a:r>
            <a:endParaRPr lang="en-US" altLang="zh-CN" sz="2400"/>
          </a:p>
          <a:p>
            <a:endParaRPr lang="en-US" altLang="zh-CN" sz="2400"/>
          </a:p>
          <a:p>
            <a:r>
              <a:rPr lang="zh-CN" altLang="en-US" sz="2400"/>
              <a:t>从</a:t>
            </a:r>
            <a:r>
              <a:rPr lang="en-US" altLang="zh-CN" sz="2400"/>
              <a:t>st</a:t>
            </a:r>
            <a:r>
              <a:rPr lang="zh-CN" altLang="en-US" sz="2400"/>
              <a:t>向所有</a:t>
            </a:r>
            <a:r>
              <a:rPr lang="en-US" altLang="zh-CN" sz="2400"/>
              <a:t>u</a:t>
            </a:r>
            <a:r>
              <a:rPr lang="zh-CN" altLang="en-US" sz="2400"/>
              <a:t>连边，容量为</a:t>
            </a:r>
            <a:r>
              <a:rPr lang="en-US" altLang="zh-CN" sz="2400"/>
              <a:t>1</a:t>
            </a:r>
            <a:r>
              <a:rPr lang="zh-CN" altLang="en-US" sz="2400"/>
              <a:t>费用为</a:t>
            </a:r>
            <a:r>
              <a:rPr lang="en-US" altLang="zh-CN" sz="2400"/>
              <a:t>0</a:t>
            </a:r>
            <a:r>
              <a:rPr lang="zh-CN" altLang="en-US" sz="2400"/>
              <a:t>；</a:t>
            </a:r>
            <a:endParaRPr lang="en-US" altLang="zh-CN" sz="2400"/>
          </a:p>
          <a:p>
            <a:r>
              <a:rPr lang="zh-CN" altLang="en-US" sz="2400"/>
              <a:t>从所有</a:t>
            </a:r>
            <a:r>
              <a:rPr lang="en-US" altLang="zh-CN" sz="2400"/>
              <a:t>u’</a:t>
            </a:r>
            <a:r>
              <a:rPr lang="zh-CN" altLang="en-US" sz="2400"/>
              <a:t>向</a:t>
            </a:r>
            <a:r>
              <a:rPr lang="en-US" altLang="zh-CN" sz="2400"/>
              <a:t>en</a:t>
            </a:r>
            <a:r>
              <a:rPr lang="zh-CN" altLang="en-US" sz="2400"/>
              <a:t>连边，容量为</a:t>
            </a:r>
            <a:r>
              <a:rPr lang="en-US" altLang="zh-CN" sz="2400"/>
              <a:t>1</a:t>
            </a:r>
            <a:r>
              <a:rPr lang="zh-CN" altLang="en-US" sz="2400"/>
              <a:t>费用为</a:t>
            </a:r>
            <a:r>
              <a:rPr lang="en-US" altLang="zh-CN" sz="2400"/>
              <a:t>0</a:t>
            </a:r>
            <a:r>
              <a:rPr lang="zh-CN" altLang="en-US" sz="2400"/>
              <a:t>；</a:t>
            </a:r>
            <a:endParaRPr lang="en-US" altLang="zh-CN" sz="2400"/>
          </a:p>
          <a:p>
            <a:r>
              <a:rPr lang="zh-CN" altLang="en-US" sz="2400"/>
              <a:t>若</a:t>
            </a:r>
            <a:r>
              <a:rPr lang="en-US" altLang="zh-CN" sz="2400"/>
              <a:t>u,v</a:t>
            </a:r>
            <a:r>
              <a:rPr lang="zh-CN" altLang="en-US" sz="2400"/>
              <a:t>之间在原图中有边，那么在</a:t>
            </a:r>
            <a:r>
              <a:rPr lang="en-US" altLang="zh-CN" sz="2400"/>
              <a:t>u</a:t>
            </a:r>
            <a:r>
              <a:rPr lang="zh-CN" altLang="en-US" sz="2400"/>
              <a:t>与</a:t>
            </a:r>
            <a:r>
              <a:rPr lang="en-US" altLang="zh-CN" sz="2400"/>
              <a:t>v’</a:t>
            </a:r>
            <a:r>
              <a:rPr lang="zh-CN" altLang="en-US" sz="2400"/>
              <a:t>之间连边，费用为路径费用</a:t>
            </a:r>
            <a:r>
              <a:rPr lang="en-US" altLang="zh-CN" sz="2400"/>
              <a:t>Puv</a:t>
            </a:r>
            <a:r>
              <a:rPr lang="zh-CN" altLang="en-US" sz="2400"/>
              <a:t>，容量为</a:t>
            </a:r>
            <a:r>
              <a:rPr lang="en-US" altLang="zh-CN" sz="2400"/>
              <a:t>1</a:t>
            </a:r>
            <a:r>
              <a:rPr lang="zh-CN" altLang="en-US" sz="2400"/>
              <a:t>。</a:t>
            </a:r>
            <a:endParaRPr lang="en-US" altLang="zh-CN" sz="2400"/>
          </a:p>
          <a:p>
            <a:r>
              <a:rPr lang="zh-CN" altLang="en-US" sz="2400"/>
              <a:t>从</a:t>
            </a:r>
            <a:r>
              <a:rPr lang="en-US" altLang="zh-CN" sz="2400"/>
              <a:t>st</a:t>
            </a:r>
            <a:r>
              <a:rPr lang="zh-CN" altLang="en-US" sz="2400"/>
              <a:t>向所有</a:t>
            </a:r>
            <a:r>
              <a:rPr lang="en-US" altLang="zh-CN" sz="2400"/>
              <a:t>v’</a:t>
            </a:r>
            <a:r>
              <a:rPr lang="zh-CN" altLang="en-US" sz="2400"/>
              <a:t>连边，费用为瞬移到</a:t>
            </a:r>
            <a:r>
              <a:rPr lang="en-US" altLang="zh-CN" sz="2400"/>
              <a:t>v</a:t>
            </a:r>
            <a:r>
              <a:rPr lang="zh-CN" altLang="en-US" sz="2400"/>
              <a:t>点的代价。</a:t>
            </a:r>
            <a:endParaRPr lang="en-US" altLang="zh-CN" sz="2400"/>
          </a:p>
          <a:p>
            <a:endParaRPr lang="en-US" altLang="zh-CN" sz="2400"/>
          </a:p>
          <a:p>
            <a:r>
              <a:rPr lang="zh-CN" altLang="en-US" sz="2400"/>
              <a:t>在这个图上运行费用流，就能得到最小代价。</a:t>
            </a:r>
            <a:endParaRPr lang="en-US" altLang="zh-CN" sz="2400"/>
          </a:p>
          <a:p>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网络流习题集锦：营救行动</a:t>
            </a:r>
          </a:p>
        </p:txBody>
      </p:sp>
      <p:sp>
        <p:nvSpPr>
          <p:cNvPr id="3" name="TextBox 2"/>
          <p:cNvSpPr txBox="1">
            <a:spLocks noChangeArrowheads="1"/>
          </p:cNvSpPr>
          <p:nvPr/>
        </p:nvSpPr>
        <p:spPr bwMode="auto">
          <a:xfrm>
            <a:off x="1071563" y="1214438"/>
            <a:ext cx="7429500" cy="2308225"/>
          </a:xfrm>
          <a:prstGeom prst="rect">
            <a:avLst/>
          </a:prstGeom>
          <a:noFill/>
          <a:ln w="9525">
            <a:noFill/>
            <a:miter lim="800000"/>
            <a:headEnd/>
            <a:tailEnd/>
          </a:ln>
        </p:spPr>
        <p:txBody>
          <a:bodyPr>
            <a:spAutoFit/>
          </a:bodyPr>
          <a:lstStyle/>
          <a:p>
            <a:r>
              <a:rPr lang="zh-CN" altLang="en-US" sz="2400"/>
              <a:t>一个</a:t>
            </a:r>
            <a:r>
              <a:rPr lang="en-US" altLang="zh-CN" sz="2400"/>
              <a:t>N</a:t>
            </a:r>
            <a:r>
              <a:rPr lang="zh-CN" altLang="en-US" sz="2400"/>
              <a:t>个点</a:t>
            </a:r>
            <a:r>
              <a:rPr lang="en-US" altLang="zh-CN" sz="2400"/>
              <a:t>M</a:t>
            </a:r>
            <a:r>
              <a:rPr lang="zh-CN" altLang="en-US" sz="2400"/>
              <a:t>条边的带点标号的无向图，经过一条边需要一定的时间。现在有</a:t>
            </a:r>
            <a:r>
              <a:rPr lang="en-US" altLang="zh-CN" sz="2400"/>
              <a:t>K</a:t>
            </a:r>
            <a:r>
              <a:rPr lang="zh-CN" altLang="en-US" sz="2400"/>
              <a:t>个人在</a:t>
            </a:r>
            <a:r>
              <a:rPr lang="en-US" altLang="zh-CN" sz="2400"/>
              <a:t>0</a:t>
            </a:r>
            <a:r>
              <a:rPr lang="zh-CN" altLang="en-US" sz="2400"/>
              <a:t>号点，</a:t>
            </a:r>
            <a:r>
              <a:rPr lang="en-US" altLang="zh-CN" sz="2400"/>
              <a:t>K</a:t>
            </a:r>
            <a:r>
              <a:rPr lang="zh-CN" altLang="en-US" sz="2400"/>
              <a:t>个人可以分头行动。在访问第</a:t>
            </a:r>
            <a:r>
              <a:rPr lang="en-US" altLang="zh-CN" sz="2400"/>
              <a:t>i</a:t>
            </a:r>
            <a:r>
              <a:rPr lang="zh-CN" altLang="en-US" sz="2400"/>
              <a:t>号点之前不能经过第</a:t>
            </a:r>
            <a:r>
              <a:rPr lang="en-US" altLang="zh-CN" sz="2400"/>
              <a:t>i+1</a:t>
            </a:r>
            <a:r>
              <a:rPr lang="zh-CN" altLang="en-US" sz="2400"/>
              <a:t>号点，</a:t>
            </a:r>
            <a:r>
              <a:rPr lang="en-US" altLang="zh-CN" sz="2400"/>
              <a:t>K</a:t>
            </a:r>
            <a:r>
              <a:rPr lang="zh-CN" altLang="en-US" sz="2400"/>
              <a:t>个人中任意一个经过某个点之后就可以认为该点被访问了。问访问完所有点的前提下，这</a:t>
            </a:r>
            <a:r>
              <a:rPr lang="en-US" altLang="zh-CN" sz="2400"/>
              <a:t>K</a:t>
            </a:r>
            <a:r>
              <a:rPr lang="zh-CN" altLang="en-US" sz="2400"/>
              <a:t>个人的行走路径长度之和最小是多少。</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网络流习题集锦：营救行动</a:t>
            </a:r>
          </a:p>
        </p:txBody>
      </p:sp>
      <p:sp>
        <p:nvSpPr>
          <p:cNvPr id="3" name="TextBox 2"/>
          <p:cNvSpPr txBox="1">
            <a:spLocks noChangeArrowheads="1"/>
          </p:cNvSpPr>
          <p:nvPr/>
        </p:nvSpPr>
        <p:spPr bwMode="auto">
          <a:xfrm>
            <a:off x="1071563" y="1214438"/>
            <a:ext cx="7429500" cy="6370637"/>
          </a:xfrm>
          <a:prstGeom prst="rect">
            <a:avLst/>
          </a:prstGeom>
          <a:noFill/>
          <a:ln w="9525">
            <a:noFill/>
            <a:miter lim="800000"/>
            <a:headEnd/>
            <a:tailEnd/>
          </a:ln>
        </p:spPr>
        <p:txBody>
          <a:bodyPr>
            <a:spAutoFit/>
          </a:bodyPr>
          <a:lstStyle/>
          <a:p>
            <a:r>
              <a:rPr lang="zh-CN" altLang="en-US" sz="2400"/>
              <a:t>其实这也是一道路径覆盖的题目，相当于把</a:t>
            </a:r>
            <a:r>
              <a:rPr lang="en-US" altLang="zh-CN" sz="2400"/>
              <a:t>1~n</a:t>
            </a:r>
            <a:r>
              <a:rPr lang="zh-CN" altLang="en-US" sz="2400"/>
              <a:t>这个序列拆成</a:t>
            </a:r>
            <a:r>
              <a:rPr lang="en-US" altLang="zh-CN" sz="2400"/>
              <a:t>K</a:t>
            </a:r>
            <a:r>
              <a:rPr lang="zh-CN" altLang="en-US" sz="2400"/>
              <a:t>个序列，并使得总路程和最小。</a:t>
            </a:r>
            <a:endParaRPr lang="en-US" altLang="zh-CN" sz="2400"/>
          </a:p>
          <a:p>
            <a:endParaRPr lang="en-US" altLang="zh-CN" sz="2400"/>
          </a:p>
          <a:p>
            <a:r>
              <a:rPr lang="zh-CN" altLang="en-US" sz="2400"/>
              <a:t>于是我们可以先用改动过的</a:t>
            </a:r>
            <a:r>
              <a:rPr lang="en-US" altLang="zh-CN" sz="2400"/>
              <a:t>Floyd</a:t>
            </a:r>
            <a:r>
              <a:rPr lang="zh-CN" altLang="en-US" sz="2400"/>
              <a:t>算法求出在保证只访问标号比</a:t>
            </a:r>
            <a:r>
              <a:rPr lang="en-US" altLang="zh-CN" sz="2400"/>
              <a:t>i,j</a:t>
            </a:r>
            <a:r>
              <a:rPr lang="zh-CN" altLang="en-US" sz="2400"/>
              <a:t>都小的节点的前提下，</a:t>
            </a:r>
            <a:r>
              <a:rPr lang="en-US" altLang="zh-CN" sz="2400"/>
              <a:t>i</a:t>
            </a:r>
            <a:r>
              <a:rPr lang="zh-CN" altLang="en-US" sz="2400"/>
              <a:t>到</a:t>
            </a:r>
            <a:r>
              <a:rPr lang="en-US" altLang="zh-CN" sz="2400"/>
              <a:t>j</a:t>
            </a:r>
            <a:r>
              <a:rPr lang="zh-CN" altLang="en-US" sz="2400"/>
              <a:t>的最短路。</a:t>
            </a:r>
            <a:endParaRPr lang="en-US" altLang="zh-CN" sz="2400"/>
          </a:p>
          <a:p>
            <a:endParaRPr lang="en-US" altLang="zh-CN" sz="2400"/>
          </a:p>
          <a:p>
            <a:r>
              <a:rPr lang="zh-CN" altLang="en-US" sz="2400"/>
              <a:t>之后和上题有相似之处，将点</a:t>
            </a:r>
            <a:r>
              <a:rPr lang="en-US" altLang="zh-CN" sz="2400"/>
              <a:t>i</a:t>
            </a:r>
            <a:r>
              <a:rPr lang="zh-CN" altLang="en-US" sz="2400"/>
              <a:t>拆成两个点</a:t>
            </a:r>
            <a:r>
              <a:rPr lang="en-US" altLang="zh-CN" sz="2400"/>
              <a:t>Ai</a:t>
            </a:r>
            <a:r>
              <a:rPr lang="zh-CN" altLang="en-US" sz="2400"/>
              <a:t>和</a:t>
            </a:r>
            <a:r>
              <a:rPr lang="en-US" altLang="zh-CN" sz="2400"/>
              <a:t>Bi</a:t>
            </a:r>
            <a:r>
              <a:rPr lang="zh-CN" altLang="en-US" sz="2400"/>
              <a:t>。</a:t>
            </a:r>
            <a:endParaRPr lang="en-US" altLang="zh-CN" sz="2400"/>
          </a:p>
          <a:p>
            <a:r>
              <a:rPr lang="zh-CN" altLang="en-US" sz="2400"/>
              <a:t>对于</a:t>
            </a:r>
            <a:r>
              <a:rPr lang="en-US" altLang="zh-CN" sz="2400"/>
              <a:t>i!=0</a:t>
            </a:r>
            <a:r>
              <a:rPr lang="zh-CN" altLang="en-US" sz="2400"/>
              <a:t>，由</a:t>
            </a:r>
            <a:r>
              <a:rPr lang="en-US" altLang="zh-CN" sz="2400"/>
              <a:t>Ai</a:t>
            </a:r>
            <a:r>
              <a:rPr lang="zh-CN" altLang="en-US" sz="2400"/>
              <a:t>向</a:t>
            </a:r>
            <a:r>
              <a:rPr lang="en-US" altLang="zh-CN" sz="2400"/>
              <a:t>Bi</a:t>
            </a:r>
            <a:r>
              <a:rPr lang="zh-CN" altLang="en-US" sz="2400"/>
              <a:t>连一条费用为</a:t>
            </a:r>
            <a:r>
              <a:rPr lang="en-US" altLang="zh-CN" sz="2400"/>
              <a:t>0</a:t>
            </a:r>
            <a:r>
              <a:rPr lang="zh-CN" altLang="en-US" sz="2400"/>
              <a:t>容量为</a:t>
            </a:r>
            <a:r>
              <a:rPr lang="en-US" altLang="zh-CN" sz="2400"/>
              <a:t>1</a:t>
            </a:r>
            <a:r>
              <a:rPr lang="zh-CN" altLang="en-US" sz="2400"/>
              <a:t>的边，然后</a:t>
            </a:r>
            <a:r>
              <a:rPr lang="en-US" altLang="zh-CN" sz="2400"/>
              <a:t>Bi</a:t>
            </a:r>
            <a:r>
              <a:rPr lang="zh-CN" altLang="en-US" sz="2400"/>
              <a:t>向汇点连一条容量为</a:t>
            </a:r>
            <a:r>
              <a:rPr lang="en-US" altLang="zh-CN" sz="2400"/>
              <a:t>1</a:t>
            </a:r>
            <a:r>
              <a:rPr lang="zh-CN" altLang="en-US" sz="2400"/>
              <a:t>费用为</a:t>
            </a:r>
            <a:r>
              <a:rPr lang="en-US" altLang="zh-CN" sz="2400"/>
              <a:t>0</a:t>
            </a:r>
            <a:r>
              <a:rPr lang="zh-CN" altLang="en-US" sz="2400"/>
              <a:t>的边。</a:t>
            </a:r>
            <a:endParaRPr lang="en-US" altLang="zh-CN" sz="2400"/>
          </a:p>
          <a:p>
            <a:r>
              <a:rPr lang="zh-CN" altLang="en-US" sz="2400"/>
              <a:t>源点向</a:t>
            </a:r>
            <a:r>
              <a:rPr lang="en-US" altLang="zh-CN" sz="2400"/>
              <a:t>B0</a:t>
            </a:r>
            <a:r>
              <a:rPr lang="zh-CN" altLang="en-US" sz="2400"/>
              <a:t>连一条容量为</a:t>
            </a:r>
            <a:r>
              <a:rPr lang="en-US" altLang="zh-CN" sz="2400"/>
              <a:t>k</a:t>
            </a:r>
            <a:r>
              <a:rPr lang="zh-CN" altLang="en-US" sz="2400"/>
              <a:t>费用为</a:t>
            </a:r>
            <a:r>
              <a:rPr lang="en-US" altLang="zh-CN" sz="2400"/>
              <a:t>0</a:t>
            </a:r>
            <a:r>
              <a:rPr lang="zh-CN" altLang="en-US" sz="2400"/>
              <a:t>的边。</a:t>
            </a:r>
            <a:endParaRPr lang="en-US" altLang="zh-CN" sz="2400"/>
          </a:p>
          <a:p>
            <a:r>
              <a:rPr lang="zh-CN" altLang="en-US" sz="2400"/>
              <a:t>每个</a:t>
            </a:r>
            <a:r>
              <a:rPr lang="en-US" altLang="zh-CN" sz="2400"/>
              <a:t>B</a:t>
            </a:r>
            <a:r>
              <a:rPr lang="zh-CN" altLang="en-US" sz="2400"/>
              <a:t>点都向比自己大的</a:t>
            </a:r>
            <a:r>
              <a:rPr lang="en-US" altLang="zh-CN" sz="2400"/>
              <a:t>A</a:t>
            </a:r>
            <a:r>
              <a:rPr lang="zh-CN" altLang="en-US" sz="2400"/>
              <a:t>点连一条容量为</a:t>
            </a:r>
            <a:r>
              <a:rPr lang="en-US" altLang="zh-CN" sz="2400"/>
              <a:t>1</a:t>
            </a:r>
            <a:r>
              <a:rPr lang="zh-CN" altLang="en-US" sz="2400"/>
              <a:t>费用为最短路的边。</a:t>
            </a:r>
            <a:endParaRPr lang="en-US" altLang="zh-CN" sz="2400"/>
          </a:p>
          <a:p>
            <a:r>
              <a:rPr lang="zh-CN" altLang="en-US" sz="2400"/>
              <a:t>等等，这个算法好像有问题？</a:t>
            </a:r>
            <a:endParaRPr lang="en-US" altLang="zh-CN" sz="2400"/>
          </a:p>
          <a:p>
            <a:r>
              <a:rPr lang="zh-CN" altLang="en-US" sz="2400"/>
              <a:t>与上一题不同的是，这题要求遍历所有节点。因此我们应该把所有</a:t>
            </a:r>
            <a:r>
              <a:rPr lang="en-US" altLang="zh-CN" sz="2400"/>
              <a:t>A-&gt;B</a:t>
            </a:r>
            <a:r>
              <a:rPr lang="zh-CN" altLang="en-US" sz="2400"/>
              <a:t>的边增设下界</a:t>
            </a:r>
            <a:r>
              <a:rPr lang="en-US" altLang="zh-CN" sz="2400"/>
              <a:t>1</a:t>
            </a:r>
            <a:r>
              <a:rPr lang="zh-CN" altLang="en-US" sz="2400"/>
              <a:t>。</a:t>
            </a:r>
            <a:endParaRPr lang="en-US" altLang="zh-CN" sz="2400"/>
          </a:p>
          <a:p>
            <a:endParaRPr lang="en-US" altLang="zh-CN" sz="2400"/>
          </a:p>
          <a:p>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网络流习题集锦：闭合子图</a:t>
            </a:r>
          </a:p>
        </p:txBody>
      </p:sp>
      <p:sp>
        <p:nvSpPr>
          <p:cNvPr id="3" name="TextBox 2"/>
          <p:cNvSpPr txBox="1">
            <a:spLocks noChangeArrowheads="1"/>
          </p:cNvSpPr>
          <p:nvPr/>
        </p:nvSpPr>
        <p:spPr bwMode="auto">
          <a:xfrm>
            <a:off x="1071563" y="1214438"/>
            <a:ext cx="7429500" cy="4524375"/>
          </a:xfrm>
          <a:prstGeom prst="rect">
            <a:avLst/>
          </a:prstGeom>
          <a:noFill/>
          <a:ln w="9525">
            <a:noFill/>
            <a:miter lim="800000"/>
            <a:headEnd/>
            <a:tailEnd/>
          </a:ln>
        </p:spPr>
        <p:txBody>
          <a:bodyPr>
            <a:spAutoFit/>
          </a:bodyPr>
          <a:lstStyle/>
          <a:p>
            <a:r>
              <a:rPr lang="zh-CN" altLang="en-US" sz="2400"/>
              <a:t>最大权闭合子图类问题：</a:t>
            </a:r>
            <a:endParaRPr lang="en-US" altLang="zh-CN" sz="2400"/>
          </a:p>
          <a:p>
            <a:endParaRPr lang="en-US" altLang="zh-CN" sz="2400"/>
          </a:p>
          <a:p>
            <a:r>
              <a:rPr lang="zh-CN" altLang="en-US" sz="2400"/>
              <a:t>给定一些事件。</a:t>
            </a:r>
            <a:endParaRPr lang="en-US" altLang="zh-CN" sz="2400"/>
          </a:p>
          <a:p>
            <a:endParaRPr lang="en-US" altLang="zh-CN" sz="2400"/>
          </a:p>
          <a:p>
            <a:r>
              <a:rPr lang="zh-CN" altLang="en-US" sz="2400"/>
              <a:t>事件之间有依赖关系，比如若选了</a:t>
            </a:r>
            <a:r>
              <a:rPr lang="en-US" altLang="zh-CN" sz="2400"/>
              <a:t>A</a:t>
            </a:r>
            <a:r>
              <a:rPr lang="zh-CN" altLang="en-US" sz="2400"/>
              <a:t>就一定要选</a:t>
            </a:r>
            <a:r>
              <a:rPr lang="en-US" altLang="zh-CN" sz="2400"/>
              <a:t>B</a:t>
            </a:r>
            <a:r>
              <a:rPr lang="zh-CN" altLang="en-US" sz="2400"/>
              <a:t>。</a:t>
            </a:r>
            <a:endParaRPr lang="en-US" altLang="zh-CN" sz="2400"/>
          </a:p>
          <a:p>
            <a:endParaRPr lang="en-US" altLang="zh-CN" sz="2400"/>
          </a:p>
          <a:p>
            <a:r>
              <a:rPr lang="zh-CN" altLang="en-US" sz="2400"/>
              <a:t>建图的经典思想：</a:t>
            </a:r>
            <a:endParaRPr lang="en-US" altLang="zh-CN" sz="2400"/>
          </a:p>
          <a:p>
            <a:r>
              <a:rPr lang="en-US" altLang="zh-CN" sz="2400"/>
              <a:t>S-&gt;(pA)A-&gt;(inf)B-&gt;(pB)T</a:t>
            </a:r>
          </a:p>
          <a:p>
            <a:endParaRPr lang="en-US" altLang="zh-CN" sz="2400"/>
          </a:p>
          <a:p>
            <a:r>
              <a:rPr lang="en-US" altLang="zh-CN" sz="2400"/>
              <a:t>S-&gt;A-&gt;T</a:t>
            </a:r>
          </a:p>
          <a:p>
            <a:r>
              <a:rPr lang="en-US" altLang="zh-CN" sz="2400"/>
              <a:t>S-&gt;B-&gt;T</a:t>
            </a:r>
          </a:p>
          <a:p>
            <a:r>
              <a:rPr lang="en-US" altLang="zh-CN" sz="2400"/>
              <a:t>A-&gt;(c)B  </a:t>
            </a:r>
            <a:r>
              <a:rPr lang="zh-CN" altLang="en-US" sz="2400"/>
              <a:t>用</a:t>
            </a:r>
            <a:r>
              <a:rPr lang="en-US" altLang="zh-CN" sz="2400"/>
              <a:t>c</a:t>
            </a:r>
            <a:r>
              <a:rPr lang="zh-CN" altLang="en-US" sz="2400"/>
              <a:t>作为最小割</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网络流习题集锦：加工顺序</a:t>
            </a:r>
          </a:p>
        </p:txBody>
      </p:sp>
      <p:sp>
        <p:nvSpPr>
          <p:cNvPr id="3" name="TextBox 2"/>
          <p:cNvSpPr txBox="1">
            <a:spLocks noChangeArrowheads="1"/>
          </p:cNvSpPr>
          <p:nvPr/>
        </p:nvSpPr>
        <p:spPr bwMode="auto">
          <a:xfrm>
            <a:off x="1071563" y="1214438"/>
            <a:ext cx="7429500" cy="1938337"/>
          </a:xfrm>
          <a:prstGeom prst="rect">
            <a:avLst/>
          </a:prstGeom>
          <a:noFill/>
          <a:ln w="9525">
            <a:noFill/>
            <a:miter lim="800000"/>
            <a:headEnd/>
            <a:tailEnd/>
          </a:ln>
        </p:spPr>
        <p:txBody>
          <a:bodyPr>
            <a:spAutoFit/>
          </a:bodyPr>
          <a:lstStyle/>
          <a:p>
            <a:r>
              <a:rPr lang="zh-CN" altLang="en-US" sz="2400"/>
              <a:t>有</a:t>
            </a:r>
            <a:r>
              <a:rPr lang="en-US" altLang="zh-CN" sz="2400"/>
              <a:t>N</a:t>
            </a:r>
            <a:r>
              <a:rPr lang="zh-CN" altLang="en-US" sz="2400"/>
              <a:t>个工作，</a:t>
            </a:r>
            <a:r>
              <a:rPr lang="en-US" altLang="zh-CN" sz="2400"/>
              <a:t>M</a:t>
            </a:r>
            <a:r>
              <a:rPr lang="zh-CN" altLang="en-US" sz="2400"/>
              <a:t>种机器，每种机器你可以租或者买过来</a:t>
            </a:r>
            <a:r>
              <a:rPr lang="en-US" altLang="zh-CN" sz="2400"/>
              <a:t>. </a:t>
            </a:r>
            <a:r>
              <a:rPr lang="zh-CN" altLang="en-US" sz="2400"/>
              <a:t>每个工作包括若干道工序，每道工序需要某种机器来完成</a:t>
            </a:r>
            <a:r>
              <a:rPr lang="en-US" altLang="zh-CN" sz="2400"/>
              <a:t>,</a:t>
            </a:r>
            <a:r>
              <a:rPr lang="zh-CN" altLang="en-US" sz="2400"/>
              <a:t>你可以通过购买或租用机器来完成。现在给出这些参数，求最大利润。</a:t>
            </a:r>
            <a:endParaRPr lang="en-US" altLang="zh-CN" sz="2400"/>
          </a:p>
          <a:p>
            <a:r>
              <a:rPr lang="en-US" altLang="zh-CN" sz="2400"/>
              <a:t>N&lt;=1200,M&lt;=1200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网络流习题集锦：加工顺序</a:t>
            </a:r>
          </a:p>
        </p:txBody>
      </p:sp>
      <p:sp>
        <p:nvSpPr>
          <p:cNvPr id="3" name="TextBox 2"/>
          <p:cNvSpPr txBox="1">
            <a:spLocks noChangeArrowheads="1"/>
          </p:cNvSpPr>
          <p:nvPr/>
        </p:nvSpPr>
        <p:spPr bwMode="auto">
          <a:xfrm>
            <a:off x="1071563" y="1214438"/>
            <a:ext cx="7429500" cy="2678112"/>
          </a:xfrm>
          <a:prstGeom prst="rect">
            <a:avLst/>
          </a:prstGeom>
          <a:noFill/>
          <a:ln w="9525">
            <a:noFill/>
            <a:miter lim="800000"/>
            <a:headEnd/>
            <a:tailEnd/>
          </a:ln>
        </p:spPr>
        <p:txBody>
          <a:bodyPr>
            <a:spAutoFit/>
          </a:bodyPr>
          <a:lstStyle/>
          <a:p>
            <a:r>
              <a:rPr lang="zh-CN" altLang="en-US" sz="2400"/>
              <a:t>分析与解答：</a:t>
            </a:r>
            <a:endParaRPr lang="en-US" altLang="zh-CN" sz="2400"/>
          </a:p>
          <a:p>
            <a:endParaRPr lang="en-US" altLang="zh-CN" sz="2400"/>
          </a:p>
          <a:p>
            <a:r>
              <a:rPr lang="zh-CN" altLang="en-US" sz="2400"/>
              <a:t>这道题显然是最大权闭合子图的模型。</a:t>
            </a:r>
            <a:endParaRPr lang="en-US" altLang="zh-CN" sz="2400"/>
          </a:p>
          <a:p>
            <a:endParaRPr lang="en-US" altLang="zh-CN" sz="2400"/>
          </a:p>
          <a:p>
            <a:r>
              <a:rPr lang="zh-CN" altLang="en-US" sz="2400"/>
              <a:t>将所有任务放在左边，源向任务连容量为报酬的边；将所有机器放在右边，向汇连容量为购买代价的边；</a:t>
            </a:r>
            <a:endParaRPr lang="en-US" altLang="zh-CN" sz="2400"/>
          </a:p>
          <a:p>
            <a:r>
              <a:rPr lang="zh-CN" altLang="en-US" sz="2400"/>
              <a:t>任务向它需要的机器连容量为租用代价的边。</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网络流习题集锦：最优选择</a:t>
            </a:r>
          </a:p>
        </p:txBody>
      </p:sp>
      <p:sp>
        <p:nvSpPr>
          <p:cNvPr id="3" name="TextBox 2"/>
          <p:cNvSpPr txBox="1">
            <a:spLocks noChangeArrowheads="1"/>
          </p:cNvSpPr>
          <p:nvPr/>
        </p:nvSpPr>
        <p:spPr bwMode="auto">
          <a:xfrm>
            <a:off x="1071563" y="1214438"/>
            <a:ext cx="7429500" cy="2678112"/>
          </a:xfrm>
          <a:prstGeom prst="rect">
            <a:avLst/>
          </a:prstGeom>
          <a:noFill/>
          <a:ln w="9525">
            <a:noFill/>
            <a:miter lim="800000"/>
            <a:headEnd/>
            <a:tailEnd/>
          </a:ln>
        </p:spPr>
        <p:txBody>
          <a:bodyPr>
            <a:spAutoFit/>
          </a:bodyPr>
          <a:lstStyle/>
          <a:p>
            <a:r>
              <a:rPr lang="zh-CN" altLang="en-US" sz="2400"/>
              <a:t>给定一张</a:t>
            </a:r>
            <a:r>
              <a:rPr lang="en-US" altLang="zh-CN" sz="2400"/>
              <a:t>n</a:t>
            </a:r>
            <a:r>
              <a:rPr lang="zh-CN" altLang="en-US" sz="2400"/>
              <a:t>个点的无向简单图，上面有一些点给定了一个整数的权值，有一些点没有。定义一条边的权值为它相关联的两个点的权值的异或。现在要求你确定剩下的那些点的权值，使得该图的边权和最小。</a:t>
            </a:r>
            <a:endParaRPr lang="en-US" altLang="zh-CN" sz="2400"/>
          </a:p>
          <a:p>
            <a:r>
              <a:rPr lang="en-US" altLang="zh-CN" sz="2400"/>
              <a:t>N&lt;=500</a:t>
            </a:r>
          </a:p>
          <a:p>
            <a:endParaRPr lang="en-US" altLang="zh-CN" sz="2400"/>
          </a:p>
          <a:p>
            <a:r>
              <a:rPr lang="zh-CN" altLang="en-US" sz="2400"/>
              <a:t>提示：按位处理。</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网络流习题集锦：最优选择</a:t>
            </a:r>
          </a:p>
        </p:txBody>
      </p:sp>
      <p:sp>
        <p:nvSpPr>
          <p:cNvPr id="3" name="TextBox 2"/>
          <p:cNvSpPr txBox="1">
            <a:spLocks noChangeArrowheads="1"/>
          </p:cNvSpPr>
          <p:nvPr/>
        </p:nvSpPr>
        <p:spPr bwMode="auto">
          <a:xfrm>
            <a:off x="1071563" y="1214438"/>
            <a:ext cx="7429500" cy="4894262"/>
          </a:xfrm>
          <a:prstGeom prst="rect">
            <a:avLst/>
          </a:prstGeom>
          <a:noFill/>
          <a:ln w="9525">
            <a:noFill/>
            <a:miter lim="800000"/>
            <a:headEnd/>
            <a:tailEnd/>
          </a:ln>
        </p:spPr>
        <p:txBody>
          <a:bodyPr>
            <a:spAutoFit/>
          </a:bodyPr>
          <a:lstStyle/>
          <a:p>
            <a:r>
              <a:rPr lang="zh-CN" altLang="en-US" sz="2400"/>
              <a:t>解答：首先可以发现，位与位之间没有任何关系，可以按位处理。也就是说，我们只需要确定某个点选</a:t>
            </a:r>
            <a:r>
              <a:rPr lang="en-US" altLang="zh-CN" sz="2400"/>
              <a:t>0</a:t>
            </a:r>
            <a:r>
              <a:rPr lang="zh-CN" altLang="en-US" sz="2400"/>
              <a:t>还是选</a:t>
            </a:r>
            <a:r>
              <a:rPr lang="en-US" altLang="zh-CN" sz="2400"/>
              <a:t>1</a:t>
            </a:r>
            <a:r>
              <a:rPr lang="zh-CN" altLang="en-US" sz="2400"/>
              <a:t>就可以了。</a:t>
            </a:r>
            <a:endParaRPr lang="en-US" altLang="zh-CN" sz="2400"/>
          </a:p>
          <a:p>
            <a:endParaRPr lang="en-US" altLang="zh-CN" sz="2400"/>
          </a:p>
          <a:p>
            <a:r>
              <a:rPr lang="zh-CN" altLang="en-US" sz="2400"/>
              <a:t>由于只有</a:t>
            </a:r>
            <a:r>
              <a:rPr lang="en-US" altLang="zh-CN" sz="2400"/>
              <a:t>01</a:t>
            </a:r>
            <a:r>
              <a:rPr lang="zh-CN" altLang="en-US" sz="2400"/>
              <a:t>不同的点才会产生代价，那么我们自然的想到了最小割，也就是使</a:t>
            </a:r>
            <a:r>
              <a:rPr lang="en-US" altLang="zh-CN" sz="2400"/>
              <a:t>01</a:t>
            </a:r>
            <a:r>
              <a:rPr lang="zh-CN" altLang="en-US" sz="2400"/>
              <a:t>不同的边尽量少。</a:t>
            </a:r>
            <a:endParaRPr lang="en-US" altLang="zh-CN" sz="2400"/>
          </a:p>
          <a:p>
            <a:endParaRPr lang="en-US" altLang="zh-CN" sz="2400"/>
          </a:p>
          <a:p>
            <a:r>
              <a:rPr lang="zh-CN" altLang="en-US" sz="2400"/>
              <a:t>建立虚拟源汇</a:t>
            </a:r>
            <a:r>
              <a:rPr lang="en-US" altLang="zh-CN" sz="2400"/>
              <a:t>st</a:t>
            </a:r>
            <a:r>
              <a:rPr lang="zh-CN" altLang="en-US" sz="2400"/>
              <a:t>，</a:t>
            </a:r>
            <a:r>
              <a:rPr lang="en-US" altLang="zh-CN" sz="2400"/>
              <a:t>en</a:t>
            </a:r>
            <a:r>
              <a:rPr lang="zh-CN" altLang="en-US" sz="2400"/>
              <a:t>。将</a:t>
            </a:r>
            <a:r>
              <a:rPr lang="en-US" altLang="zh-CN" sz="2400"/>
              <a:t>st</a:t>
            </a:r>
            <a:r>
              <a:rPr lang="zh-CN" altLang="en-US" sz="2400"/>
              <a:t>向所有已经标为</a:t>
            </a:r>
            <a:r>
              <a:rPr lang="en-US" altLang="zh-CN" sz="2400"/>
              <a:t>0</a:t>
            </a:r>
            <a:r>
              <a:rPr lang="zh-CN" altLang="en-US" sz="2400"/>
              <a:t>的点连容量为无穷的边，从所有已经标为</a:t>
            </a:r>
            <a:r>
              <a:rPr lang="en-US" altLang="zh-CN" sz="2400"/>
              <a:t>1</a:t>
            </a:r>
            <a:r>
              <a:rPr lang="zh-CN" altLang="en-US" sz="2400"/>
              <a:t>的点向</a:t>
            </a:r>
            <a:r>
              <a:rPr lang="en-US" altLang="zh-CN" sz="2400"/>
              <a:t>en</a:t>
            </a:r>
            <a:r>
              <a:rPr lang="zh-CN" altLang="en-US" sz="2400"/>
              <a:t>连容量为无穷的边，对于原图的每一条边都变成一条新的流量为</a:t>
            </a:r>
            <a:r>
              <a:rPr lang="en-US" altLang="zh-CN" sz="2400"/>
              <a:t>1</a:t>
            </a:r>
            <a:r>
              <a:rPr lang="zh-CN" altLang="en-US" sz="2400"/>
              <a:t>的双向边。对于这个图，求出其最小割，则与源点在同一个割集的点填</a:t>
            </a:r>
            <a:r>
              <a:rPr lang="en-US" altLang="zh-CN" sz="2400"/>
              <a:t>0</a:t>
            </a:r>
            <a:r>
              <a:rPr lang="zh-CN" altLang="en-US" sz="2400"/>
              <a:t>，与汇点在同一个割集的点填</a:t>
            </a:r>
            <a:r>
              <a:rPr lang="en-US" altLang="zh-CN" sz="2400"/>
              <a:t>1</a:t>
            </a:r>
            <a:r>
              <a:rPr lang="zh-CN" altLang="en-US" sz="2400"/>
              <a:t>即可。</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图论简介</a:t>
            </a:r>
          </a:p>
        </p:txBody>
      </p:sp>
      <p:sp>
        <p:nvSpPr>
          <p:cNvPr id="4" name="TextBox 3"/>
          <p:cNvSpPr txBox="1">
            <a:spLocks noChangeArrowheads="1"/>
          </p:cNvSpPr>
          <p:nvPr/>
        </p:nvSpPr>
        <p:spPr bwMode="auto">
          <a:xfrm>
            <a:off x="1285875" y="1214438"/>
            <a:ext cx="7000875" cy="5632450"/>
          </a:xfrm>
          <a:prstGeom prst="rect">
            <a:avLst/>
          </a:prstGeom>
          <a:noFill/>
          <a:ln w="9525">
            <a:noFill/>
            <a:miter lim="800000"/>
            <a:headEnd/>
            <a:tailEnd/>
          </a:ln>
        </p:spPr>
        <p:txBody>
          <a:bodyPr>
            <a:spAutoFit/>
          </a:bodyPr>
          <a:lstStyle/>
          <a:p>
            <a:r>
              <a:rPr lang="zh-CN" altLang="en-US" sz="2400"/>
              <a:t>一个无向图</a:t>
            </a:r>
            <a:r>
              <a:rPr lang="en-US" altLang="zh-CN" sz="2400"/>
              <a:t>G</a:t>
            </a:r>
            <a:r>
              <a:rPr lang="zh-CN" altLang="en-US" sz="2400"/>
              <a:t>一般被抽象为一个二元组</a:t>
            </a:r>
            <a:r>
              <a:rPr lang="en-US" altLang="zh-CN" sz="2400"/>
              <a:t>&lt;V,E&gt;</a:t>
            </a:r>
          </a:p>
          <a:p>
            <a:r>
              <a:rPr lang="en-US" altLang="zh-CN" sz="2400"/>
              <a:t>1.V</a:t>
            </a:r>
            <a:r>
              <a:rPr lang="zh-CN" altLang="en-US" sz="2400"/>
              <a:t>是一个集合并被称为</a:t>
            </a:r>
            <a:r>
              <a:rPr lang="en-US" altLang="zh-CN" sz="2400"/>
              <a:t>G</a:t>
            </a:r>
            <a:r>
              <a:rPr lang="zh-CN" altLang="en-US" sz="2400"/>
              <a:t>的点集。</a:t>
            </a:r>
            <a:endParaRPr lang="en-US" altLang="zh-CN" sz="2400"/>
          </a:p>
          <a:p>
            <a:r>
              <a:rPr lang="en-US" altLang="zh-CN" sz="2400"/>
              <a:t>2.E</a:t>
            </a:r>
            <a:r>
              <a:rPr lang="zh-CN" altLang="en-US" sz="2400"/>
              <a:t>是</a:t>
            </a:r>
            <a:r>
              <a:rPr lang="en-US" altLang="zh-CN" sz="2400"/>
              <a:t>V</a:t>
            </a:r>
            <a:r>
              <a:rPr lang="zh-CN" altLang="en-US" sz="2400"/>
              <a:t>的无序积的多重子集，被称为</a:t>
            </a:r>
            <a:r>
              <a:rPr lang="en-US" altLang="zh-CN" sz="2400"/>
              <a:t>G</a:t>
            </a:r>
            <a:r>
              <a:rPr lang="zh-CN" altLang="en-US" sz="2400"/>
              <a:t>的边集。其元素被称为无向边。</a:t>
            </a:r>
            <a:endParaRPr lang="en-US" altLang="zh-CN" sz="2400"/>
          </a:p>
          <a:p>
            <a:endParaRPr lang="en-US" altLang="zh-CN" sz="2400"/>
          </a:p>
          <a:p>
            <a:r>
              <a:rPr lang="zh-CN" altLang="en-US" sz="2400"/>
              <a:t>一个有向图</a:t>
            </a:r>
            <a:r>
              <a:rPr lang="en-US" altLang="zh-CN" sz="2400"/>
              <a:t>D</a:t>
            </a:r>
            <a:r>
              <a:rPr lang="zh-CN" altLang="en-US" sz="2400"/>
              <a:t>一般被抽象为一个二元组</a:t>
            </a:r>
            <a:r>
              <a:rPr lang="en-US" altLang="zh-CN" sz="2400"/>
              <a:t>&lt;V,E&gt;</a:t>
            </a:r>
          </a:p>
          <a:p>
            <a:r>
              <a:rPr lang="en-US" altLang="zh-CN" sz="2400"/>
              <a:t>1.V</a:t>
            </a:r>
            <a:r>
              <a:rPr lang="zh-CN" altLang="en-US" sz="2400"/>
              <a:t>是一个集合并被称为</a:t>
            </a:r>
            <a:r>
              <a:rPr lang="en-US" altLang="zh-CN" sz="2400"/>
              <a:t>D</a:t>
            </a:r>
            <a:r>
              <a:rPr lang="zh-CN" altLang="en-US" sz="2400"/>
              <a:t>的点集。</a:t>
            </a:r>
            <a:r>
              <a:rPr lang="en-US" altLang="zh-CN" sz="2400"/>
              <a:t/>
            </a:r>
            <a:br>
              <a:rPr lang="en-US" altLang="zh-CN" sz="2400"/>
            </a:br>
            <a:r>
              <a:rPr lang="en-US" altLang="zh-CN" sz="2400"/>
              <a:t>2.E</a:t>
            </a:r>
            <a:r>
              <a:rPr lang="zh-CN" altLang="en-US" sz="2400"/>
              <a:t>是</a:t>
            </a:r>
            <a:r>
              <a:rPr lang="en-US" altLang="zh-CN" sz="2400"/>
              <a:t>V</a:t>
            </a:r>
            <a:r>
              <a:rPr lang="zh-CN" altLang="en-US" sz="2400"/>
              <a:t>的卡氏积的多重子集，被称为</a:t>
            </a:r>
            <a:r>
              <a:rPr lang="en-US" altLang="zh-CN" sz="2400"/>
              <a:t>D</a:t>
            </a:r>
            <a:r>
              <a:rPr lang="zh-CN" altLang="en-US" sz="2400"/>
              <a:t>的边集。其元素被称为有向边。</a:t>
            </a:r>
            <a:endParaRPr lang="en-US" altLang="zh-CN" sz="2400"/>
          </a:p>
          <a:p>
            <a:endParaRPr lang="en-US" altLang="zh-CN" sz="2400"/>
          </a:p>
          <a:p>
            <a:r>
              <a:rPr lang="zh-CN" altLang="en-US" sz="2400"/>
              <a:t>图的阶：即</a:t>
            </a:r>
            <a:r>
              <a:rPr lang="en-US" altLang="zh-CN" sz="2400"/>
              <a:t>|V|</a:t>
            </a:r>
            <a:r>
              <a:rPr lang="zh-CN" altLang="en-US" sz="2400"/>
              <a:t>。</a:t>
            </a:r>
            <a:r>
              <a:rPr lang="en-US" altLang="zh-CN" sz="2400"/>
              <a:t>		</a:t>
            </a:r>
            <a:r>
              <a:rPr lang="zh-CN" altLang="en-US" sz="2400"/>
              <a:t>零图</a:t>
            </a:r>
            <a:r>
              <a:rPr lang="zh-CN" altLang="en-US" sz="2400">
                <a:sym typeface="Wingdings" pitchFamily="2" charset="2"/>
              </a:rPr>
              <a:t>：</a:t>
            </a:r>
            <a:r>
              <a:rPr lang="en-US" altLang="zh-CN" sz="2400">
                <a:sym typeface="Wingdings" pitchFamily="2" charset="2"/>
              </a:rPr>
              <a:t>|E| = 0</a:t>
            </a:r>
            <a:r>
              <a:rPr lang="zh-CN" altLang="en-US" sz="2400">
                <a:sym typeface="Wingdings" pitchFamily="2" charset="2"/>
              </a:rPr>
              <a:t>。</a:t>
            </a:r>
            <a:endParaRPr lang="en-US" altLang="zh-CN" sz="2400">
              <a:sym typeface="Wingdings" pitchFamily="2" charset="2"/>
            </a:endParaRPr>
          </a:p>
          <a:p>
            <a:r>
              <a:rPr lang="zh-CN" altLang="en-US" sz="2400">
                <a:sym typeface="Wingdings" pitchFamily="2" charset="2"/>
              </a:rPr>
              <a:t>基图：将</a:t>
            </a:r>
            <a:r>
              <a:rPr lang="en-US" altLang="zh-CN" sz="2400">
                <a:sym typeface="Wingdings" pitchFamily="2" charset="2"/>
              </a:rPr>
              <a:t>D</a:t>
            </a:r>
            <a:r>
              <a:rPr lang="zh-CN" altLang="en-US" sz="2400">
                <a:sym typeface="Wingdings" pitchFamily="2" charset="2"/>
              </a:rPr>
              <a:t>的有向边改为无向边，成为一个无向图。</a:t>
            </a:r>
            <a:endParaRPr lang="en-US" altLang="zh-CN" sz="2400">
              <a:sym typeface="Wingdings" pitchFamily="2" charset="2"/>
            </a:endParaRPr>
          </a:p>
          <a:p>
            <a:r>
              <a:rPr lang="zh-CN" altLang="en-US" sz="2400">
                <a:sym typeface="Wingdings" pitchFamily="2" charset="2"/>
              </a:rPr>
              <a:t>无向完全图：简单无向图中每个点都与其他点相邻。</a:t>
            </a:r>
            <a:endParaRPr lang="en-US" altLang="zh-CN" sz="2400">
              <a:sym typeface="Wingdings" pitchFamily="2" charset="2"/>
            </a:endParaRPr>
          </a:p>
          <a:p>
            <a:r>
              <a:rPr lang="zh-CN" altLang="en-US" sz="2400"/>
              <a:t>有向完全图：简单有向图中对于任意</a:t>
            </a:r>
            <a:r>
              <a:rPr lang="en-US" altLang="zh-CN" sz="2400"/>
              <a:t>vi,vj</a:t>
            </a:r>
            <a:r>
              <a:rPr lang="zh-CN" altLang="en-US" sz="2400"/>
              <a:t> ∈ </a:t>
            </a:r>
            <a:r>
              <a:rPr lang="en-US" altLang="zh-CN" sz="2400"/>
              <a:t>V</a:t>
            </a:r>
            <a:r>
              <a:rPr lang="zh-CN" altLang="en-US" sz="2400"/>
              <a:t>都有</a:t>
            </a:r>
            <a:r>
              <a:rPr lang="en-US" altLang="zh-CN" sz="2400"/>
              <a:t>&lt;vi,vj&gt;</a:t>
            </a:r>
            <a:r>
              <a:rPr lang="zh-CN" altLang="en-US" sz="2400"/>
              <a:t> ∈ </a:t>
            </a:r>
            <a:r>
              <a:rPr lang="en-US" altLang="zh-CN" sz="2400"/>
              <a:t>E</a:t>
            </a:r>
            <a:r>
              <a:rPr lang="zh-CN" altLang="en-US" sz="2400"/>
              <a:t>且</a:t>
            </a:r>
            <a:r>
              <a:rPr lang="en-US" altLang="zh-CN" sz="2400"/>
              <a:t>&lt;vj,vi&gt;</a:t>
            </a:r>
            <a:r>
              <a:rPr lang="zh-CN" altLang="en-US" sz="2400"/>
              <a:t> ∈ </a:t>
            </a:r>
            <a:r>
              <a:rPr lang="en-US" altLang="zh-CN" sz="2400"/>
              <a:t>E</a:t>
            </a:r>
            <a:r>
              <a:rPr lang="zh-CN" altLang="en-US" sz="2400"/>
              <a:t>。</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ChangeArrowheads="1"/>
          </p:cNvSpPr>
          <p:nvPr/>
        </p:nvSpPr>
        <p:spPr bwMode="black">
          <a:xfrm>
            <a:off x="971550" y="3357563"/>
            <a:ext cx="7239000" cy="1012825"/>
          </a:xfrm>
          <a:prstGeom prst="rect">
            <a:avLst/>
          </a:prstGeom>
          <a:noFill/>
          <a:ln w="9525">
            <a:noFill/>
            <a:miter lim="800000"/>
            <a:headEnd/>
            <a:tailEnd/>
          </a:ln>
        </p:spPr>
        <p:txBody>
          <a:bodyPr anchor="ctr"/>
          <a:lstStyle/>
          <a:p>
            <a:pPr algn="ctr"/>
            <a:r>
              <a:rPr lang="zh-CN" altLang="en-US" sz="4800">
                <a:ea typeface="黑体" pitchFamily="2" charset="-122"/>
              </a:rPr>
              <a:t>谢谢</a:t>
            </a:r>
          </a:p>
        </p:txBody>
      </p:sp>
      <p:sp>
        <p:nvSpPr>
          <p:cNvPr id="70662" name="Text Box 6"/>
          <p:cNvSpPr txBox="1">
            <a:spLocks noChangeArrowheads="1"/>
          </p:cNvSpPr>
          <p:nvPr/>
        </p:nvSpPr>
        <p:spPr bwMode="auto">
          <a:xfrm>
            <a:off x="2214563" y="4214813"/>
            <a:ext cx="5213350" cy="584200"/>
          </a:xfrm>
          <a:prstGeom prst="rect">
            <a:avLst/>
          </a:prstGeom>
          <a:noFill/>
          <a:ln w="9525">
            <a:noFill/>
            <a:miter lim="800000"/>
            <a:headEnd/>
            <a:tailEnd/>
          </a:ln>
        </p:spPr>
        <p:txBody>
          <a:bodyPr wrap="none">
            <a:spAutoFit/>
          </a:bodyPr>
          <a:lstStyle/>
          <a:p>
            <a:r>
              <a:rPr lang="en-US" altLang="zh-CN" sz="3200">
                <a:latin typeface="Arial Black" pitchFamily="34" charset="0"/>
              </a:rPr>
              <a:t>zrphercule@gmail.com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fade">
                                      <p:cBhvr>
                                        <p:cTn id="7" dur="1000"/>
                                        <p:tgtEl>
                                          <p:spTgt spid="70661"/>
                                        </p:tgtEl>
                                      </p:cBhvr>
                                    </p:animEffect>
                                    <p:anim calcmode="lin" valueType="num">
                                      <p:cBhvr>
                                        <p:cTn id="8" dur="1000" fill="hold"/>
                                        <p:tgtEl>
                                          <p:spTgt spid="70661"/>
                                        </p:tgtEl>
                                        <p:attrNameLst>
                                          <p:attrName>ppt_x</p:attrName>
                                        </p:attrNameLst>
                                      </p:cBhvr>
                                      <p:tavLst>
                                        <p:tav tm="0">
                                          <p:val>
                                            <p:strVal val="#ppt_x"/>
                                          </p:val>
                                        </p:tav>
                                        <p:tav tm="100000">
                                          <p:val>
                                            <p:strVal val="#ppt_x"/>
                                          </p:val>
                                        </p:tav>
                                      </p:tavLst>
                                    </p:anim>
                                    <p:anim calcmode="lin" valueType="num">
                                      <p:cBhvr>
                                        <p:cTn id="9" dur="1000" fill="hold"/>
                                        <p:tgtEl>
                                          <p:spTgt spid="70661"/>
                                        </p:tgtEl>
                                        <p:attrNameLst>
                                          <p:attrName>ppt_y</p:attrName>
                                        </p:attrNameLst>
                                      </p:cBhvr>
                                      <p:tavLst>
                                        <p:tav tm="0">
                                          <p:val>
                                            <p:strVal val="#ppt_y-.1"/>
                                          </p:val>
                                        </p:tav>
                                        <p:tav tm="100000">
                                          <p:val>
                                            <p:strVal val="#ppt_y"/>
                                          </p:val>
                                        </p:tav>
                                      </p:tavLst>
                                    </p:anim>
                                  </p:childTnLst>
                                </p:cTn>
                              </p:par>
                              <p:par>
                                <p:cTn id="10" presetID="8" presetClass="entr" presetSubtype="32" fill="hold" grpId="0" nodeType="withEffect">
                                  <p:stCondLst>
                                    <p:cond delay="1000"/>
                                  </p:stCondLst>
                                  <p:childTnLst>
                                    <p:set>
                                      <p:cBhvr>
                                        <p:cTn id="11" dur="1" fill="hold">
                                          <p:stCondLst>
                                            <p:cond delay="0"/>
                                          </p:stCondLst>
                                        </p:cTn>
                                        <p:tgtEl>
                                          <p:spTgt spid="70662"/>
                                        </p:tgtEl>
                                        <p:attrNameLst>
                                          <p:attrName>style.visibility</p:attrName>
                                        </p:attrNameLst>
                                      </p:cBhvr>
                                      <p:to>
                                        <p:strVal val="visible"/>
                                      </p:to>
                                    </p:set>
                                    <p:animEffect transition="in" filter="diamond(out)">
                                      <p:cBhvr>
                                        <p:cTn id="12" dur="10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图论简介</a:t>
            </a:r>
          </a:p>
        </p:txBody>
      </p:sp>
      <p:sp>
        <p:nvSpPr>
          <p:cNvPr id="4" name="TextBox 3"/>
          <p:cNvSpPr txBox="1">
            <a:spLocks noChangeArrowheads="1"/>
          </p:cNvSpPr>
          <p:nvPr/>
        </p:nvSpPr>
        <p:spPr bwMode="auto">
          <a:xfrm>
            <a:off x="1285875" y="1214438"/>
            <a:ext cx="7000875" cy="6002337"/>
          </a:xfrm>
          <a:prstGeom prst="rect">
            <a:avLst/>
          </a:prstGeom>
          <a:noFill/>
          <a:ln w="9525">
            <a:noFill/>
            <a:miter lim="800000"/>
            <a:headEnd/>
            <a:tailEnd/>
          </a:ln>
        </p:spPr>
        <p:txBody>
          <a:bodyPr>
            <a:spAutoFit/>
          </a:bodyPr>
          <a:lstStyle/>
          <a:p>
            <a:r>
              <a:rPr lang="zh-CN" altLang="en-US" sz="2400"/>
              <a:t>平行边：即重边。</a:t>
            </a:r>
            <a:endParaRPr lang="en-US" altLang="zh-CN" sz="2400"/>
          </a:p>
          <a:p>
            <a:r>
              <a:rPr lang="zh-CN" altLang="en-US" sz="2400"/>
              <a:t>环：即自环。</a:t>
            </a:r>
            <a:endParaRPr lang="en-US" altLang="zh-CN" sz="2400"/>
          </a:p>
          <a:p>
            <a:r>
              <a:rPr lang="zh-CN" altLang="en-US" sz="2400"/>
              <a:t>简单图：不含平行边且不含环的图。</a:t>
            </a:r>
            <a:endParaRPr lang="en-US" altLang="zh-CN" sz="2400"/>
          </a:p>
          <a:p>
            <a:endParaRPr lang="en-US" altLang="zh-CN" sz="2400"/>
          </a:p>
          <a:p>
            <a:r>
              <a:rPr lang="zh-CN" altLang="en-US" sz="2400"/>
              <a:t>度：无向图中，与某点关联的边的数量。</a:t>
            </a:r>
            <a:endParaRPr lang="en-US" altLang="zh-CN" sz="2400"/>
          </a:p>
          <a:p>
            <a:r>
              <a:rPr lang="zh-CN" altLang="en-US" sz="2400"/>
              <a:t>入度，出度：有向图中，与某点关联的入边和出边的数量。</a:t>
            </a:r>
            <a:endParaRPr lang="en-US" altLang="zh-CN" sz="2400"/>
          </a:p>
          <a:p>
            <a:r>
              <a:rPr lang="en-US" altLang="zh-CN" sz="2400"/>
              <a:t>K-</a:t>
            </a:r>
            <a:r>
              <a:rPr lang="zh-CN" altLang="en-US" sz="2400"/>
              <a:t>正则图：无向简单图中所有点的度数都为</a:t>
            </a:r>
            <a:r>
              <a:rPr lang="en-US" altLang="zh-CN" sz="2400"/>
              <a:t>K</a:t>
            </a:r>
            <a:r>
              <a:rPr lang="zh-CN" altLang="en-US" sz="2400"/>
              <a:t>。</a:t>
            </a:r>
            <a:endParaRPr lang="en-US" altLang="zh-CN" sz="2400"/>
          </a:p>
          <a:p>
            <a:r>
              <a:rPr lang="zh-CN" altLang="en-US" sz="2400"/>
              <a:t>握手定理：所有点度数之和等于</a:t>
            </a:r>
            <a:r>
              <a:rPr lang="en-US" altLang="zh-CN" sz="2400"/>
              <a:t>2*|E|</a:t>
            </a:r>
            <a:r>
              <a:rPr lang="zh-CN" altLang="en-US" sz="2400"/>
              <a:t>。</a:t>
            </a:r>
            <a:endParaRPr lang="en-US" altLang="zh-CN" sz="2400"/>
          </a:p>
          <a:p>
            <a:endParaRPr lang="en-US" altLang="zh-CN" sz="2400"/>
          </a:p>
          <a:p>
            <a:r>
              <a:rPr lang="zh-CN" altLang="en-US" sz="2400"/>
              <a:t>同构：两个无向图</a:t>
            </a:r>
            <a:r>
              <a:rPr lang="en-US" altLang="zh-CN" sz="2400"/>
              <a:t>&lt;V1,E1&gt;</a:t>
            </a:r>
            <a:r>
              <a:rPr lang="zh-CN" altLang="en-US" sz="2400"/>
              <a:t>与</a:t>
            </a:r>
            <a:r>
              <a:rPr lang="en-US" altLang="zh-CN" sz="2400"/>
              <a:t>&lt;V2,E2&gt;</a:t>
            </a:r>
            <a:r>
              <a:rPr lang="zh-CN" altLang="en-US" sz="2400"/>
              <a:t>，若存在双射函数</a:t>
            </a:r>
            <a:r>
              <a:rPr lang="en-US" altLang="zh-CN" sz="2400"/>
              <a:t>f:V1-&gt;V2</a:t>
            </a:r>
            <a:r>
              <a:rPr lang="zh-CN" altLang="en-US" sz="2400"/>
              <a:t>，使得对于任意</a:t>
            </a:r>
            <a:r>
              <a:rPr lang="en-US" altLang="zh-CN" sz="2400"/>
              <a:t>vi,vj</a:t>
            </a:r>
            <a:r>
              <a:rPr lang="zh-CN" altLang="en-US" sz="2400"/>
              <a:t> ∈  </a:t>
            </a:r>
            <a:r>
              <a:rPr lang="en-US" altLang="zh-CN" sz="2400"/>
              <a:t>V1,f(vi),f(vj)</a:t>
            </a:r>
            <a:r>
              <a:rPr lang="zh-CN" altLang="en-US" sz="2400"/>
              <a:t> ∈  </a:t>
            </a:r>
            <a:r>
              <a:rPr lang="en-US" altLang="zh-CN" sz="2400"/>
              <a:t>V2</a:t>
            </a:r>
            <a:r>
              <a:rPr lang="zh-CN" altLang="en-US" sz="2400"/>
              <a:t>时， </a:t>
            </a:r>
            <a:r>
              <a:rPr lang="en-US" altLang="zh-CN" sz="2400"/>
              <a:t>&lt;vi,vj&gt;</a:t>
            </a:r>
            <a:r>
              <a:rPr lang="zh-CN" altLang="en-US" sz="2400"/>
              <a:t> ∈ </a:t>
            </a:r>
            <a:r>
              <a:rPr lang="en-US" altLang="zh-CN" sz="2400"/>
              <a:t>E1</a:t>
            </a:r>
            <a:r>
              <a:rPr lang="zh-CN" altLang="en-US" sz="2400"/>
              <a:t>当且仅当</a:t>
            </a:r>
            <a:r>
              <a:rPr lang="en-US" altLang="zh-CN" sz="2400"/>
              <a:t>&lt;f(vi),f(vj)&gt;</a:t>
            </a:r>
            <a:r>
              <a:rPr lang="zh-CN" altLang="en-US" sz="2400"/>
              <a:t> ∈ </a:t>
            </a:r>
            <a:r>
              <a:rPr lang="en-US" altLang="zh-CN" sz="2400"/>
              <a:t>E2</a:t>
            </a:r>
            <a:r>
              <a:rPr lang="zh-CN" altLang="en-US" sz="2400"/>
              <a:t>，则称这两个无向图同构。</a:t>
            </a:r>
            <a:endParaRPr lang="en-US" altLang="zh-CN" sz="2400"/>
          </a:p>
          <a:p>
            <a:endParaRPr lang="en-US" altLang="zh-CN" sz="2400"/>
          </a:p>
          <a:p>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生成树与生成树计数</a:t>
            </a:r>
          </a:p>
        </p:txBody>
      </p:sp>
      <p:sp>
        <p:nvSpPr>
          <p:cNvPr id="4" name="TextBox 3"/>
          <p:cNvSpPr txBox="1">
            <a:spLocks noChangeArrowheads="1"/>
          </p:cNvSpPr>
          <p:nvPr/>
        </p:nvSpPr>
        <p:spPr bwMode="auto">
          <a:xfrm>
            <a:off x="1285875" y="1214438"/>
            <a:ext cx="7000875" cy="3786187"/>
          </a:xfrm>
          <a:prstGeom prst="rect">
            <a:avLst/>
          </a:prstGeom>
          <a:noFill/>
          <a:ln w="9525">
            <a:noFill/>
            <a:miter lim="800000"/>
            <a:headEnd/>
            <a:tailEnd/>
          </a:ln>
        </p:spPr>
        <p:txBody>
          <a:bodyPr>
            <a:spAutoFit/>
          </a:bodyPr>
          <a:lstStyle/>
          <a:p>
            <a:r>
              <a:rPr lang="zh-CN" altLang="en-US" sz="2400"/>
              <a:t>生成树：一个连通无向图的极小连通子图，被称为这个图的生成树</a:t>
            </a:r>
            <a:endParaRPr lang="en-US" altLang="zh-CN" sz="2400"/>
          </a:p>
          <a:p>
            <a:endParaRPr lang="en-US" altLang="zh-CN" sz="2400"/>
          </a:p>
          <a:p>
            <a:r>
              <a:rPr lang="zh-CN" altLang="en-US" sz="2400"/>
              <a:t>最小生成树：一个边带权的连通无向图的极小连通子图，同时包含最小的边权</a:t>
            </a:r>
            <a:endParaRPr lang="en-US" altLang="zh-CN" sz="2400"/>
          </a:p>
          <a:p>
            <a:r>
              <a:rPr lang="en-US" altLang="zh-CN" sz="2400"/>
              <a:t>—Prim</a:t>
            </a:r>
            <a:r>
              <a:rPr lang="zh-CN" altLang="en-US" sz="2400"/>
              <a:t>算法</a:t>
            </a:r>
            <a:endParaRPr lang="en-US" altLang="zh-CN" sz="2400"/>
          </a:p>
          <a:p>
            <a:r>
              <a:rPr lang="en-US" altLang="zh-CN" sz="2400"/>
              <a:t>—Kruskal</a:t>
            </a:r>
            <a:r>
              <a:rPr lang="zh-CN" altLang="en-US" sz="2400"/>
              <a:t>算法</a:t>
            </a:r>
            <a:endParaRPr lang="en-US" altLang="zh-CN" sz="2400"/>
          </a:p>
          <a:p>
            <a:endParaRPr lang="en-US" altLang="zh-CN" sz="2400"/>
          </a:p>
          <a:p>
            <a:r>
              <a:rPr lang="zh-CN" altLang="en-US" sz="2400"/>
              <a:t>生成树计数问题：如何求出一个连通无向简单图的不重复生成树个数？</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生成树与生成树计数</a:t>
            </a:r>
          </a:p>
        </p:txBody>
      </p:sp>
      <p:sp>
        <p:nvSpPr>
          <p:cNvPr id="4" name="TextBox 3"/>
          <p:cNvSpPr txBox="1">
            <a:spLocks noChangeArrowheads="1"/>
          </p:cNvSpPr>
          <p:nvPr/>
        </p:nvSpPr>
        <p:spPr bwMode="auto">
          <a:xfrm>
            <a:off x="1285875" y="1214438"/>
            <a:ext cx="7000875" cy="5262562"/>
          </a:xfrm>
          <a:prstGeom prst="rect">
            <a:avLst/>
          </a:prstGeom>
          <a:noFill/>
          <a:ln w="9525">
            <a:noFill/>
            <a:miter lim="800000"/>
            <a:headEnd/>
            <a:tailEnd/>
          </a:ln>
        </p:spPr>
        <p:txBody>
          <a:bodyPr>
            <a:spAutoFit/>
          </a:bodyPr>
          <a:lstStyle/>
          <a:p>
            <a:r>
              <a:rPr lang="en-US" altLang="zh-CN" sz="2400"/>
              <a:t>Matrix-Tree</a:t>
            </a:r>
            <a:r>
              <a:rPr lang="zh-CN" altLang="en-US" sz="2400"/>
              <a:t>（矩阵树）定理：</a:t>
            </a:r>
            <a:endParaRPr lang="en-US" altLang="zh-CN" sz="2400"/>
          </a:p>
          <a:p>
            <a:r>
              <a:rPr lang="zh-CN" altLang="en-US" sz="2400"/>
              <a:t>假设图</a:t>
            </a:r>
            <a:r>
              <a:rPr lang="en-US" altLang="zh-CN" sz="2400"/>
              <a:t>G</a:t>
            </a:r>
            <a:r>
              <a:rPr lang="zh-CN" altLang="en-US" sz="2400"/>
              <a:t>是一个包含</a:t>
            </a:r>
            <a:r>
              <a:rPr lang="en-US" altLang="zh-CN" sz="2400"/>
              <a:t>n</a:t>
            </a:r>
            <a:r>
              <a:rPr lang="zh-CN" altLang="en-US" sz="2400"/>
              <a:t>个点无向图。</a:t>
            </a:r>
            <a:endParaRPr lang="en-US" altLang="zh-CN" sz="2400"/>
          </a:p>
          <a:p>
            <a:endParaRPr lang="en-US" altLang="zh-CN" sz="2400"/>
          </a:p>
          <a:p>
            <a:r>
              <a:rPr lang="zh-CN" altLang="en-US" sz="2400"/>
              <a:t>定义</a:t>
            </a:r>
            <a:r>
              <a:rPr lang="en-US" altLang="zh-CN" sz="2400"/>
              <a:t>G</a:t>
            </a:r>
            <a:r>
              <a:rPr lang="zh-CN" altLang="en-US" sz="2400"/>
              <a:t>的度数矩阵</a:t>
            </a:r>
            <a:r>
              <a:rPr lang="en-US" altLang="zh-CN" sz="2400"/>
              <a:t>D[G]</a:t>
            </a:r>
            <a:r>
              <a:rPr lang="zh-CN" altLang="en-US" sz="2400"/>
              <a:t>为一个</a:t>
            </a:r>
            <a:r>
              <a:rPr lang="en-US" altLang="zh-CN" sz="2400"/>
              <a:t>n*n</a:t>
            </a:r>
            <a:r>
              <a:rPr lang="zh-CN" altLang="en-US" sz="2400"/>
              <a:t>的矩阵，并且对于任意</a:t>
            </a:r>
            <a:r>
              <a:rPr lang="en-US" altLang="zh-CN" sz="2400"/>
              <a:t>i</a:t>
            </a:r>
            <a:r>
              <a:rPr lang="zh-CN" altLang="en-US" sz="2400"/>
              <a:t> ≠ </a:t>
            </a:r>
            <a:r>
              <a:rPr lang="en-US" altLang="zh-CN" sz="2400"/>
              <a:t>j</a:t>
            </a:r>
            <a:r>
              <a:rPr lang="zh-CN" altLang="en-US" sz="2400"/>
              <a:t>，有</a:t>
            </a:r>
            <a:r>
              <a:rPr lang="en-US" altLang="zh-CN" sz="2400"/>
              <a:t>Dij=0</a:t>
            </a:r>
            <a:r>
              <a:rPr lang="zh-CN" altLang="en-US" sz="2400"/>
              <a:t>；当</a:t>
            </a:r>
            <a:r>
              <a:rPr lang="en-US" altLang="zh-CN" sz="2400"/>
              <a:t>i=j</a:t>
            </a:r>
            <a:r>
              <a:rPr lang="zh-CN" altLang="en-US" sz="2400"/>
              <a:t>时，</a:t>
            </a:r>
            <a:r>
              <a:rPr lang="en-US" altLang="zh-CN" sz="2400"/>
              <a:t>Dij</a:t>
            </a:r>
            <a:r>
              <a:rPr lang="zh-CN" altLang="en-US" sz="2400"/>
              <a:t>为节点</a:t>
            </a:r>
            <a:r>
              <a:rPr lang="en-US" altLang="zh-CN" sz="2400"/>
              <a:t>i</a:t>
            </a:r>
            <a:r>
              <a:rPr lang="zh-CN" altLang="en-US" sz="2400"/>
              <a:t>的度数。</a:t>
            </a:r>
            <a:endParaRPr lang="en-US" altLang="zh-CN" sz="2400"/>
          </a:p>
          <a:p>
            <a:endParaRPr lang="en-US" altLang="zh-CN" sz="2400"/>
          </a:p>
          <a:p>
            <a:r>
              <a:rPr lang="zh-CN" altLang="en-US" sz="2400"/>
              <a:t>定义</a:t>
            </a:r>
            <a:r>
              <a:rPr lang="en-US" altLang="zh-CN" sz="2400"/>
              <a:t>G</a:t>
            </a:r>
            <a:r>
              <a:rPr lang="zh-CN" altLang="en-US" sz="2400"/>
              <a:t>的邻接矩阵</a:t>
            </a:r>
            <a:r>
              <a:rPr lang="en-US" altLang="zh-CN" sz="2400"/>
              <a:t>A[G]</a:t>
            </a:r>
            <a:r>
              <a:rPr lang="zh-CN" altLang="en-US" sz="2400"/>
              <a:t>为一个</a:t>
            </a:r>
            <a:r>
              <a:rPr lang="en-US" altLang="zh-CN" sz="2400"/>
              <a:t>n*n</a:t>
            </a:r>
            <a:r>
              <a:rPr lang="zh-CN" altLang="en-US" sz="2400"/>
              <a:t>的矩阵，并且对于任意</a:t>
            </a:r>
            <a:r>
              <a:rPr lang="en-US" altLang="zh-CN" sz="2400"/>
              <a:t>&lt;i,j&gt;</a:t>
            </a:r>
            <a:r>
              <a:rPr lang="zh-CN" altLang="en-US" sz="2400"/>
              <a:t>属于</a:t>
            </a:r>
            <a:r>
              <a:rPr lang="en-US" altLang="zh-CN" sz="2400"/>
              <a:t>G</a:t>
            </a:r>
            <a:r>
              <a:rPr lang="zh-CN" altLang="en-US" sz="2400"/>
              <a:t>的边集时，</a:t>
            </a:r>
            <a:r>
              <a:rPr lang="en-US" altLang="zh-CN" sz="2400"/>
              <a:t>Aij</a:t>
            </a:r>
            <a:r>
              <a:rPr lang="zh-CN" altLang="en-US" sz="2400"/>
              <a:t>为</a:t>
            </a:r>
            <a:r>
              <a:rPr lang="en-US" altLang="zh-CN" sz="2400"/>
              <a:t>1</a:t>
            </a:r>
            <a:r>
              <a:rPr lang="zh-CN" altLang="en-US" sz="2400"/>
              <a:t>；否则为</a:t>
            </a:r>
            <a:r>
              <a:rPr lang="en-US" altLang="zh-CN" sz="2400"/>
              <a:t>0</a:t>
            </a:r>
            <a:r>
              <a:rPr lang="zh-CN" altLang="en-US" sz="2400"/>
              <a:t>。</a:t>
            </a:r>
            <a:endParaRPr lang="en-US" altLang="zh-CN" sz="2400"/>
          </a:p>
          <a:p>
            <a:endParaRPr lang="en-US" altLang="zh-CN" sz="2400"/>
          </a:p>
          <a:p>
            <a:r>
              <a:rPr lang="zh-CN" altLang="en-US" sz="2400"/>
              <a:t>定义</a:t>
            </a:r>
            <a:r>
              <a:rPr lang="en-US" altLang="zh-CN" sz="2400"/>
              <a:t>G</a:t>
            </a:r>
            <a:r>
              <a:rPr lang="zh-CN" altLang="en-US" sz="2400"/>
              <a:t>的</a:t>
            </a:r>
            <a:r>
              <a:rPr lang="en-US" altLang="zh-CN" sz="2400"/>
              <a:t>Laplace</a:t>
            </a:r>
            <a:r>
              <a:rPr lang="zh-CN" altLang="en-US" sz="2400"/>
              <a:t>算子</a:t>
            </a:r>
            <a:r>
              <a:rPr lang="en-US" altLang="zh-CN" sz="2400"/>
              <a:t>(Kirchhoff</a:t>
            </a:r>
            <a:r>
              <a:rPr lang="zh-CN" altLang="en-US" sz="2400"/>
              <a:t>矩阵</a:t>
            </a:r>
            <a:r>
              <a:rPr lang="en-US" altLang="zh-CN" sz="2400"/>
              <a:t>)</a:t>
            </a:r>
            <a:r>
              <a:rPr lang="zh-CN" altLang="en-US" sz="2400"/>
              <a:t>为</a:t>
            </a:r>
            <a:r>
              <a:rPr lang="en-US" altLang="zh-CN" sz="2400"/>
              <a:t>C[G]=D[G]-A[G]</a:t>
            </a:r>
            <a:r>
              <a:rPr lang="zh-CN" altLang="en-US" sz="2400"/>
              <a:t>。</a:t>
            </a:r>
            <a:endParaRPr lang="en-US" altLang="zh-CN" sz="2400"/>
          </a:p>
          <a:p>
            <a:endParaRPr lang="en-US" altLang="zh-CN" sz="2400"/>
          </a:p>
          <a:p>
            <a:r>
              <a:rPr lang="zh-CN" altLang="en-US" sz="2400"/>
              <a:t>那么图</a:t>
            </a:r>
            <a:r>
              <a:rPr lang="en-US" altLang="zh-CN" sz="2400"/>
              <a:t>G</a:t>
            </a:r>
            <a:r>
              <a:rPr lang="zh-CN" altLang="en-US" sz="2400"/>
              <a:t>的生成树个数为</a:t>
            </a:r>
            <a:r>
              <a:rPr lang="en-US" altLang="zh-CN" sz="2400"/>
              <a:t>C[G]</a:t>
            </a:r>
            <a:r>
              <a:rPr lang="zh-CN" altLang="en-US" sz="2400"/>
              <a:t>的任意一个</a:t>
            </a:r>
            <a:r>
              <a:rPr lang="en-US" altLang="zh-CN" sz="2400"/>
              <a:t>n-1</a:t>
            </a:r>
            <a:r>
              <a:rPr lang="zh-CN" altLang="en-US" sz="2400"/>
              <a:t>阶主子式（即去掉第</a:t>
            </a:r>
            <a:r>
              <a:rPr lang="en-US" altLang="zh-CN" sz="2400"/>
              <a:t>r</a:t>
            </a:r>
            <a:r>
              <a:rPr lang="zh-CN" altLang="en-US" sz="2400"/>
              <a:t>行第</a:t>
            </a:r>
            <a:r>
              <a:rPr lang="en-US" altLang="zh-CN" sz="2400"/>
              <a:t>r</a:t>
            </a:r>
            <a:r>
              <a:rPr lang="zh-CN" altLang="en-US" sz="2400"/>
              <a:t>列，</a:t>
            </a:r>
            <a:r>
              <a:rPr lang="en-US" altLang="zh-CN" sz="2400"/>
              <a:t>r</a:t>
            </a:r>
            <a:r>
              <a:rPr lang="zh-CN" altLang="en-US" sz="2400"/>
              <a:t>任意）的行列式之绝对值。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additive="base">
                                        <p:cTn id="1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 calcmode="lin" valueType="num">
                                      <p:cBhvr additive="base">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 calcmode="lin" valueType="num">
                                      <p:cBhvr additive="base">
                                        <p:cTn id="3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欧拉回路与哈密顿回路</a:t>
            </a:r>
          </a:p>
        </p:txBody>
      </p:sp>
      <p:sp>
        <p:nvSpPr>
          <p:cNvPr id="4" name="TextBox 3"/>
          <p:cNvSpPr txBox="1">
            <a:spLocks noChangeArrowheads="1"/>
          </p:cNvSpPr>
          <p:nvPr/>
        </p:nvSpPr>
        <p:spPr bwMode="auto">
          <a:xfrm>
            <a:off x="1285875" y="1214438"/>
            <a:ext cx="7000875" cy="3046412"/>
          </a:xfrm>
          <a:prstGeom prst="rect">
            <a:avLst/>
          </a:prstGeom>
          <a:noFill/>
          <a:ln w="9525">
            <a:noFill/>
            <a:miter lim="800000"/>
            <a:headEnd/>
            <a:tailEnd/>
          </a:ln>
        </p:spPr>
        <p:txBody>
          <a:bodyPr>
            <a:spAutoFit/>
          </a:bodyPr>
          <a:lstStyle/>
          <a:p>
            <a:r>
              <a:rPr lang="zh-CN" altLang="en-US" sz="2400"/>
              <a:t>欧拉回路：</a:t>
            </a:r>
            <a:endParaRPr lang="en-US" altLang="zh-CN" sz="2400"/>
          </a:p>
          <a:p>
            <a:r>
              <a:rPr lang="zh-CN" altLang="en-US" sz="2400"/>
              <a:t>对于一个连通图，遍历所有边并回到起点的路径被称为是一条欧拉回路。</a:t>
            </a:r>
            <a:endParaRPr lang="en-US" altLang="zh-CN" sz="2400"/>
          </a:p>
          <a:p>
            <a:r>
              <a:rPr lang="zh-CN" altLang="en-US" sz="2400"/>
              <a:t>无向图欧拉回路的充要条件：</a:t>
            </a:r>
            <a:endParaRPr lang="en-US" altLang="zh-CN" sz="2400"/>
          </a:p>
          <a:p>
            <a:r>
              <a:rPr lang="zh-CN" altLang="en-US" sz="2400"/>
              <a:t>连通并且每个点的度数都为偶数。</a:t>
            </a:r>
            <a:endParaRPr lang="en-US" altLang="zh-CN" sz="2400"/>
          </a:p>
          <a:p>
            <a:r>
              <a:rPr lang="zh-CN" altLang="en-US" sz="2400"/>
              <a:t>有向图欧拉回路的充要条件：</a:t>
            </a:r>
            <a:endParaRPr lang="en-US" altLang="zh-CN" sz="2400"/>
          </a:p>
          <a:p>
            <a:r>
              <a:rPr lang="zh-CN" altLang="en-US" sz="2400"/>
              <a:t>强连通并且每个点的入度和等于出度和。</a:t>
            </a:r>
            <a:endParaRPr lang="en-US" altLang="zh-CN"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欧拉回路与哈密顿回路</a:t>
            </a:r>
          </a:p>
        </p:txBody>
      </p:sp>
      <p:sp>
        <p:nvSpPr>
          <p:cNvPr id="4" name="TextBox 3"/>
          <p:cNvSpPr txBox="1">
            <a:spLocks noChangeArrowheads="1"/>
          </p:cNvSpPr>
          <p:nvPr/>
        </p:nvSpPr>
        <p:spPr bwMode="auto">
          <a:xfrm>
            <a:off x="1285875" y="1214438"/>
            <a:ext cx="7000875" cy="5262562"/>
          </a:xfrm>
          <a:prstGeom prst="rect">
            <a:avLst/>
          </a:prstGeom>
          <a:noFill/>
          <a:ln w="9525">
            <a:noFill/>
            <a:miter lim="800000"/>
            <a:headEnd/>
            <a:tailEnd/>
          </a:ln>
        </p:spPr>
        <p:txBody>
          <a:bodyPr>
            <a:spAutoFit/>
          </a:bodyPr>
          <a:lstStyle/>
          <a:p>
            <a:r>
              <a:rPr lang="zh-CN" altLang="en-US" sz="2400"/>
              <a:t>哈密顿回路：遍历图中所有点一次且仅一次并最终回到起点的路径被称为哈密顿回路。</a:t>
            </a:r>
            <a:endParaRPr lang="en-US" altLang="zh-CN" sz="2400"/>
          </a:p>
          <a:p>
            <a:r>
              <a:rPr lang="zh-CN" altLang="en-US" sz="2400"/>
              <a:t>哈密顿通路：遍历图中所有点一次且仅一次的路径被称为哈密顿通路。</a:t>
            </a:r>
            <a:endParaRPr lang="en-US" altLang="zh-CN" sz="2400"/>
          </a:p>
          <a:p>
            <a:endParaRPr lang="en-US" altLang="zh-CN" sz="2400"/>
          </a:p>
          <a:p>
            <a:r>
              <a:rPr lang="zh-CN" altLang="en-US" sz="2400"/>
              <a:t>到目前为止，还没有一个简明的条件能作为判断一个图是否存在哈密顿回路的充要条件 </a:t>
            </a:r>
            <a:r>
              <a:rPr lang="en-US" altLang="zh-CN" sz="2400"/>
              <a:t>T T</a:t>
            </a:r>
          </a:p>
          <a:p>
            <a:endParaRPr lang="en-US" altLang="zh-CN" sz="2400"/>
          </a:p>
          <a:p>
            <a:r>
              <a:rPr lang="zh-CN" altLang="en-US" sz="2400"/>
              <a:t>这里给出一个充分条件：</a:t>
            </a:r>
            <a:endParaRPr lang="en-US" altLang="zh-CN" sz="2400"/>
          </a:p>
          <a:p>
            <a:r>
              <a:rPr lang="zh-CN" altLang="en-US" sz="2400"/>
              <a:t>若对于无向简单图</a:t>
            </a:r>
            <a:r>
              <a:rPr lang="en-US" altLang="zh-CN" sz="2400"/>
              <a:t>G</a:t>
            </a:r>
            <a:r>
              <a:rPr lang="zh-CN" altLang="en-US" sz="2400"/>
              <a:t>，任意两个不相邻点的度数之和大于或等于</a:t>
            </a:r>
            <a:r>
              <a:rPr lang="en-US" altLang="zh-CN" sz="2400"/>
              <a:t>n-1</a:t>
            </a:r>
            <a:r>
              <a:rPr lang="zh-CN" altLang="en-US" sz="2400"/>
              <a:t>，则该图存在哈密顿通路。</a:t>
            </a:r>
            <a:endParaRPr lang="en-US" altLang="zh-CN" sz="2400"/>
          </a:p>
          <a:p>
            <a:r>
              <a:rPr lang="zh-CN" altLang="en-US" sz="2400"/>
              <a:t>若对于无向简单图</a:t>
            </a:r>
            <a:r>
              <a:rPr lang="en-US" altLang="zh-CN" sz="2400"/>
              <a:t>G</a:t>
            </a:r>
            <a:r>
              <a:rPr lang="zh-CN" altLang="en-US" sz="2400"/>
              <a:t>，任意两个不相邻点的度数之和大于或等于</a:t>
            </a:r>
            <a:r>
              <a:rPr lang="en-US" altLang="zh-CN" sz="2400"/>
              <a:t>n</a:t>
            </a:r>
            <a:r>
              <a:rPr lang="zh-CN" altLang="en-US" sz="2400"/>
              <a:t>，则该图存在哈密顿回路。</a:t>
            </a:r>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white">
          <a:xfrm>
            <a:off x="250825" y="115888"/>
            <a:ext cx="7896225" cy="563562"/>
          </a:xfrm>
          <a:prstGeom prst="rect">
            <a:avLst/>
          </a:prstGeom>
          <a:noFill/>
          <a:ln w="9525">
            <a:noFill/>
            <a:miter lim="800000"/>
            <a:headEnd/>
            <a:tailEnd/>
          </a:ln>
        </p:spPr>
        <p:txBody>
          <a:bodyPr anchor="ctr"/>
          <a:lstStyle/>
          <a:p>
            <a:pPr algn="r"/>
            <a:r>
              <a:rPr lang="zh-CN" altLang="en-US" sz="2800">
                <a:ea typeface="黑体" pitchFamily="2" charset="-122"/>
              </a:rPr>
              <a:t>割与流，匹配</a:t>
            </a:r>
          </a:p>
        </p:txBody>
      </p:sp>
      <p:sp>
        <p:nvSpPr>
          <p:cNvPr id="4" name="TextBox 3"/>
          <p:cNvSpPr txBox="1">
            <a:spLocks noChangeArrowheads="1"/>
          </p:cNvSpPr>
          <p:nvPr/>
        </p:nvSpPr>
        <p:spPr bwMode="auto">
          <a:xfrm>
            <a:off x="1285875" y="1214438"/>
            <a:ext cx="7000875" cy="6002337"/>
          </a:xfrm>
          <a:prstGeom prst="rect">
            <a:avLst/>
          </a:prstGeom>
          <a:noFill/>
          <a:ln w="9525">
            <a:noFill/>
            <a:miter lim="800000"/>
            <a:headEnd/>
            <a:tailEnd/>
          </a:ln>
        </p:spPr>
        <p:txBody>
          <a:bodyPr>
            <a:spAutoFit/>
          </a:bodyPr>
          <a:lstStyle/>
          <a:p>
            <a:r>
              <a:rPr lang="zh-CN" altLang="en-US" sz="2400"/>
              <a:t>流：</a:t>
            </a:r>
            <a:endParaRPr lang="en-US" altLang="zh-CN" sz="2400"/>
          </a:p>
          <a:p>
            <a:r>
              <a:rPr lang="zh-CN" altLang="en-US" sz="2400"/>
              <a:t>假设</a:t>
            </a:r>
            <a:r>
              <a:rPr lang="en-US" altLang="zh-CN" sz="2400" i="1"/>
              <a:t>G</a:t>
            </a:r>
            <a:r>
              <a:rPr lang="en-US" altLang="zh-CN" sz="2400"/>
              <a:t>(</a:t>
            </a:r>
            <a:r>
              <a:rPr lang="en-US" altLang="zh-CN" sz="2400" i="1"/>
              <a:t>V</a:t>
            </a:r>
            <a:r>
              <a:rPr lang="en-US" altLang="zh-CN" sz="2400"/>
              <a:t>,</a:t>
            </a:r>
            <a:r>
              <a:rPr lang="en-US" altLang="zh-CN" sz="2400" i="1"/>
              <a:t>E</a:t>
            </a:r>
            <a:r>
              <a:rPr lang="en-US" altLang="zh-CN" sz="2400"/>
              <a:t>) </a:t>
            </a:r>
            <a:r>
              <a:rPr lang="zh-CN" altLang="en-US" sz="2400"/>
              <a:t>是一个有限的有向图，它的每条边</a:t>
            </a:r>
            <a:r>
              <a:rPr lang="en-US" altLang="zh-CN" sz="2400"/>
              <a:t>(u,v)∈E</a:t>
            </a:r>
            <a:r>
              <a:rPr lang="zh-CN" altLang="en-US" sz="2400"/>
              <a:t>都有一个非负值实数的容量</a:t>
            </a:r>
            <a:r>
              <a:rPr lang="en-US" altLang="zh-CN" sz="2400" i="1"/>
              <a:t>c</a:t>
            </a:r>
            <a:r>
              <a:rPr lang="en-US" altLang="zh-CN" sz="2400"/>
              <a:t>(</a:t>
            </a:r>
            <a:r>
              <a:rPr lang="en-US" altLang="zh-CN" sz="2400" i="1"/>
              <a:t>u</a:t>
            </a:r>
            <a:r>
              <a:rPr lang="en-US" altLang="zh-CN" sz="2400"/>
              <a:t>,</a:t>
            </a:r>
            <a:r>
              <a:rPr lang="en-US" altLang="zh-CN" sz="2400" i="1"/>
              <a:t>v</a:t>
            </a:r>
            <a:r>
              <a:rPr lang="en-US" altLang="zh-CN" sz="2400"/>
              <a:t>) </a:t>
            </a:r>
            <a:r>
              <a:rPr lang="zh-CN" altLang="en-US" sz="2400"/>
              <a:t>。如果</a:t>
            </a:r>
            <a:r>
              <a:rPr lang="en-US" altLang="zh-CN" sz="2400"/>
              <a:t>(u,v)</a:t>
            </a:r>
            <a:r>
              <a:rPr lang="zh-CN" altLang="en-US" sz="2400"/>
              <a:t>不属于</a:t>
            </a:r>
            <a:r>
              <a:rPr lang="en-US" altLang="zh-CN" sz="2400"/>
              <a:t>E</a:t>
            </a:r>
            <a:r>
              <a:rPr lang="zh-CN" altLang="en-US" sz="2400"/>
              <a:t>，我们假设</a:t>
            </a:r>
            <a:r>
              <a:rPr lang="en-US" altLang="zh-CN" sz="2400" i="1"/>
              <a:t>c</a:t>
            </a:r>
            <a:r>
              <a:rPr lang="en-US" altLang="zh-CN" sz="2400"/>
              <a:t>(</a:t>
            </a:r>
            <a:r>
              <a:rPr lang="en-US" altLang="zh-CN" sz="2400" i="1"/>
              <a:t>u</a:t>
            </a:r>
            <a:r>
              <a:rPr lang="en-US" altLang="zh-CN" sz="2400"/>
              <a:t>,</a:t>
            </a:r>
            <a:r>
              <a:rPr lang="en-US" altLang="zh-CN" sz="2400" i="1"/>
              <a:t>v</a:t>
            </a:r>
            <a:r>
              <a:rPr lang="en-US" altLang="zh-CN" sz="2400"/>
              <a:t>) = 0 </a:t>
            </a:r>
            <a:r>
              <a:rPr lang="zh-CN" altLang="en-US" sz="2400"/>
              <a:t>。我们区别两个顶点：一个源</a:t>
            </a:r>
            <a:r>
              <a:rPr lang="en-US" altLang="zh-CN" sz="2400" i="1"/>
              <a:t>s</a:t>
            </a:r>
            <a:r>
              <a:rPr lang="zh-CN" altLang="en-US" sz="2400"/>
              <a:t>和一个汇</a:t>
            </a:r>
            <a:r>
              <a:rPr lang="en-US" altLang="zh-CN" sz="2400" i="1"/>
              <a:t>t</a:t>
            </a:r>
            <a:r>
              <a:rPr lang="zh-CN" altLang="en-US" sz="2400"/>
              <a:t>。一个网络流是一个对于所有结点</a:t>
            </a:r>
            <a:r>
              <a:rPr lang="en-US" altLang="zh-CN" sz="2400" i="1"/>
              <a:t>u</a:t>
            </a:r>
            <a:r>
              <a:rPr lang="zh-CN" altLang="en-US" sz="2400"/>
              <a:t>和</a:t>
            </a:r>
            <a:r>
              <a:rPr lang="en-US" altLang="zh-CN" sz="2400" i="1"/>
              <a:t>v</a:t>
            </a:r>
            <a:r>
              <a:rPr lang="zh-CN" altLang="en-US" sz="2400"/>
              <a:t>都有以下特性的实函数</a:t>
            </a:r>
            <a:r>
              <a:rPr lang="en-US" altLang="zh-CN" sz="2400"/>
              <a:t>f:V×V→R</a:t>
            </a:r>
          </a:p>
          <a:p>
            <a:r>
              <a:rPr lang="zh-CN" altLang="en-US" sz="2400"/>
              <a:t>其满足以下三个要求：</a:t>
            </a:r>
            <a:endParaRPr lang="en-US" altLang="zh-CN" sz="2400"/>
          </a:p>
          <a:p>
            <a:r>
              <a:rPr lang="en-US" altLang="zh-CN" sz="2400"/>
              <a:t>1.</a:t>
            </a:r>
            <a:r>
              <a:rPr lang="zh-CN" altLang="en-US" sz="2400"/>
              <a:t>容量限制：</a:t>
            </a:r>
            <a:r>
              <a:rPr lang="en-US" altLang="zh-CN" sz="2400"/>
              <a:t>f(u,v) &lt;= c(u,v)</a:t>
            </a:r>
          </a:p>
          <a:p>
            <a:r>
              <a:rPr lang="en-US" altLang="zh-CN" sz="2400"/>
              <a:t>2.</a:t>
            </a:r>
            <a:r>
              <a:rPr lang="zh-CN" altLang="en-US" sz="2400"/>
              <a:t>斜对称：</a:t>
            </a:r>
            <a:r>
              <a:rPr lang="en-US" altLang="zh-CN" sz="2400"/>
              <a:t>f(u,v) = -f(v,u)</a:t>
            </a:r>
          </a:p>
          <a:p>
            <a:r>
              <a:rPr lang="en-US" altLang="zh-CN" sz="2400"/>
              <a:t>3.</a:t>
            </a:r>
            <a:r>
              <a:rPr lang="zh-CN" altLang="en-US" sz="2400"/>
              <a:t>流守恒：除非</a:t>
            </a:r>
            <a:r>
              <a:rPr lang="en-US" altLang="zh-CN" sz="2400"/>
              <a:t>u=s</a:t>
            </a:r>
            <a:r>
              <a:rPr lang="zh-CN" altLang="en-US" sz="2400"/>
              <a:t>或</a:t>
            </a:r>
            <a:r>
              <a:rPr lang="en-US" altLang="zh-CN" sz="2400"/>
              <a:t>u=t</a:t>
            </a:r>
            <a:r>
              <a:rPr lang="zh-CN" altLang="en-US" sz="2400"/>
              <a:t>，否则</a:t>
            </a:r>
            <a:r>
              <a:rPr lang="el-GR" altLang="zh-CN" sz="2400"/>
              <a:t>Σ</a:t>
            </a:r>
            <a:r>
              <a:rPr lang="en-US" altLang="zh-CN" sz="2400"/>
              <a:t>(w∈V) f(u,w) = 0</a:t>
            </a:r>
          </a:p>
          <a:p>
            <a:r>
              <a:rPr lang="zh-CN" altLang="en-US" sz="2400"/>
              <a:t>则该网络流的流量为</a:t>
            </a:r>
            <a:r>
              <a:rPr lang="en-US" altLang="zh-CN" sz="2400"/>
              <a:t>s</a:t>
            </a:r>
            <a:r>
              <a:rPr lang="zh-CN" altLang="en-US" sz="2400"/>
              <a:t>的总输出（或</a:t>
            </a:r>
            <a:r>
              <a:rPr lang="en-US" altLang="zh-CN" sz="2400"/>
              <a:t>t</a:t>
            </a:r>
            <a:r>
              <a:rPr lang="zh-CN" altLang="en-US" sz="2400"/>
              <a:t>的总输入）</a:t>
            </a:r>
            <a:endParaRPr lang="en-US" altLang="zh-CN" sz="2400"/>
          </a:p>
          <a:p>
            <a:endParaRPr lang="en-US" altLang="zh-CN" sz="2400"/>
          </a:p>
          <a:p>
            <a:r>
              <a:rPr lang="zh-CN" altLang="en-US" sz="2400"/>
              <a:t>割：设</a:t>
            </a:r>
            <a:r>
              <a:rPr lang="en-US" altLang="zh-CN" sz="2400"/>
              <a:t>Ci</a:t>
            </a:r>
            <a:r>
              <a:rPr lang="zh-CN" altLang="en-US" sz="2400"/>
              <a:t>为网络</a:t>
            </a:r>
            <a:r>
              <a:rPr lang="en-US" altLang="zh-CN" sz="2400"/>
              <a:t>N</a:t>
            </a:r>
            <a:r>
              <a:rPr lang="zh-CN" altLang="en-US" sz="2400"/>
              <a:t>中一些弧的集合，若从</a:t>
            </a:r>
            <a:r>
              <a:rPr lang="en-US" altLang="zh-CN" sz="2400"/>
              <a:t>N</a:t>
            </a:r>
            <a:r>
              <a:rPr lang="zh-CN" altLang="en-US" sz="2400"/>
              <a:t>中删去</a:t>
            </a:r>
            <a:r>
              <a:rPr lang="en-US" altLang="zh-CN" sz="2400"/>
              <a:t>Ci</a:t>
            </a:r>
            <a:r>
              <a:rPr lang="zh-CN" altLang="en-US" sz="2400"/>
              <a:t>中的所有弧，即：使得从</a:t>
            </a:r>
            <a:r>
              <a:rPr lang="zh-CN" altLang="en-US" sz="2400" b="1"/>
              <a:t>顶点</a:t>
            </a:r>
            <a:r>
              <a:rPr lang="en-US" altLang="zh-CN" sz="2400"/>
              <a:t>Vs</a:t>
            </a:r>
            <a:r>
              <a:rPr lang="zh-CN" altLang="en-US" sz="2400"/>
              <a:t>到顶点</a:t>
            </a:r>
            <a:r>
              <a:rPr lang="en-US" altLang="zh-CN" sz="2400"/>
              <a:t>Vt</a:t>
            </a:r>
            <a:r>
              <a:rPr lang="zh-CN" altLang="en-US" sz="2400"/>
              <a:t>的路集为空集时，称</a:t>
            </a:r>
            <a:r>
              <a:rPr lang="en-US" altLang="zh-CN" sz="2400"/>
              <a:t>Ci</a:t>
            </a:r>
            <a:r>
              <a:rPr lang="zh-CN" altLang="en-US" sz="2400"/>
              <a:t>为</a:t>
            </a:r>
            <a:r>
              <a:rPr lang="en-US" altLang="zh-CN" sz="2400"/>
              <a:t>Vs</a:t>
            </a:r>
            <a:r>
              <a:rPr lang="zh-CN" altLang="en-US" sz="2400"/>
              <a:t>和</a:t>
            </a:r>
            <a:r>
              <a:rPr lang="en-US" altLang="zh-CN" sz="2400"/>
              <a:t>Vt</a:t>
            </a:r>
            <a:r>
              <a:rPr lang="zh-CN" altLang="en-US" sz="2400"/>
              <a:t>间的一个割。</a:t>
            </a:r>
            <a:endParaRPr lang="en-US" altLang="zh-CN"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1999</TotalTime>
  <Words>3259</Words>
  <Application>Microsoft Office PowerPoint</Application>
  <PresentationFormat>全屏显示(4:3)</PresentationFormat>
  <Paragraphs>224</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30</vt:i4>
      </vt:variant>
    </vt:vector>
  </HeadingPairs>
  <TitlesOfParts>
    <vt:vector size="38" baseType="lpstr">
      <vt:lpstr>Arial</vt:lpstr>
      <vt:lpstr>宋体</vt:lpstr>
      <vt:lpstr>Calibri</vt:lpstr>
      <vt:lpstr>Arial Black</vt:lpstr>
      <vt:lpstr>黑体</vt:lpstr>
      <vt:lpstr>Wingdings</vt:lpstr>
      <vt:lpstr>默认设计模板</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Company>jhyx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wen</dc:creator>
  <cp:lastModifiedBy>法拉123</cp:lastModifiedBy>
  <cp:revision>95</cp:revision>
  <dcterms:created xsi:type="dcterms:W3CDTF">2008-04-03T14:48:13Z</dcterms:created>
  <dcterms:modified xsi:type="dcterms:W3CDTF">2014-02-11T14:49:02Z</dcterms:modified>
</cp:coreProperties>
</file>