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1"/>
  </p:notesMasterIdLst>
  <p:sldIdLst>
    <p:sldId id="256" r:id="rId2"/>
    <p:sldId id="341" r:id="rId3"/>
    <p:sldId id="403" r:id="rId4"/>
    <p:sldId id="414" r:id="rId5"/>
    <p:sldId id="277" r:id="rId6"/>
    <p:sldId id="298" r:id="rId7"/>
    <p:sldId id="278" r:id="rId8"/>
    <p:sldId id="315" r:id="rId9"/>
    <p:sldId id="336" r:id="rId10"/>
    <p:sldId id="392" r:id="rId11"/>
    <p:sldId id="257" r:id="rId12"/>
    <p:sldId id="371" r:id="rId13"/>
    <p:sldId id="291" r:id="rId14"/>
    <p:sldId id="290" r:id="rId15"/>
    <p:sldId id="340" r:id="rId16"/>
    <p:sldId id="329" r:id="rId17"/>
    <p:sldId id="330" r:id="rId18"/>
    <p:sldId id="331" r:id="rId19"/>
    <p:sldId id="335" r:id="rId20"/>
    <p:sldId id="333" r:id="rId21"/>
    <p:sldId id="393" r:id="rId22"/>
    <p:sldId id="363" r:id="rId23"/>
    <p:sldId id="364" r:id="rId24"/>
    <p:sldId id="379" r:id="rId25"/>
    <p:sldId id="348" r:id="rId26"/>
    <p:sldId id="380" r:id="rId27"/>
    <p:sldId id="346" r:id="rId28"/>
    <p:sldId id="354" r:id="rId29"/>
    <p:sldId id="355" r:id="rId30"/>
    <p:sldId id="424" r:id="rId31"/>
    <p:sldId id="425" r:id="rId32"/>
    <p:sldId id="426" r:id="rId33"/>
    <p:sldId id="312" r:id="rId34"/>
    <p:sldId id="372" r:id="rId35"/>
    <p:sldId id="365" r:id="rId36"/>
    <p:sldId id="383" r:id="rId37"/>
    <p:sldId id="432" r:id="rId38"/>
    <p:sldId id="433" r:id="rId39"/>
    <p:sldId id="437" r:id="rId40"/>
    <p:sldId id="438" r:id="rId41"/>
    <p:sldId id="434" r:id="rId42"/>
    <p:sldId id="435" r:id="rId43"/>
    <p:sldId id="436" r:id="rId44"/>
    <p:sldId id="440" r:id="rId45"/>
    <p:sldId id="427" r:id="rId46"/>
    <p:sldId id="441" r:id="rId47"/>
    <p:sldId id="428" r:id="rId48"/>
    <p:sldId id="429" r:id="rId49"/>
    <p:sldId id="430" r:id="rId50"/>
    <p:sldId id="316" r:id="rId51"/>
    <p:sldId id="317" r:id="rId52"/>
    <p:sldId id="397" r:id="rId53"/>
    <p:sldId id="399" r:id="rId54"/>
    <p:sldId id="400" r:id="rId55"/>
    <p:sldId id="401" r:id="rId56"/>
    <p:sldId id="402" r:id="rId57"/>
    <p:sldId id="332" r:id="rId58"/>
    <p:sldId id="370" r:id="rId59"/>
    <p:sldId id="281" r:id="rId60"/>
    <p:sldId id="300" r:id="rId61"/>
    <p:sldId id="301" r:id="rId62"/>
    <p:sldId id="302" r:id="rId63"/>
    <p:sldId id="388" r:id="rId64"/>
    <p:sldId id="299" r:id="rId65"/>
    <p:sldId id="373" r:id="rId66"/>
    <p:sldId id="279" r:id="rId67"/>
    <p:sldId id="280" r:id="rId68"/>
    <p:sldId id="375" r:id="rId69"/>
    <p:sldId id="442" r:id="rId70"/>
    <p:sldId id="443" r:id="rId71"/>
    <p:sldId id="285" r:id="rId72"/>
    <p:sldId id="286" r:id="rId73"/>
    <p:sldId id="444" r:id="rId74"/>
    <p:sldId id="445" r:id="rId75"/>
    <p:sldId id="322" r:id="rId76"/>
    <p:sldId id="323" r:id="rId77"/>
    <p:sldId id="385" r:id="rId78"/>
    <p:sldId id="386" r:id="rId79"/>
    <p:sldId id="271" r:id="rId80"/>
    <p:sldId id="337" r:id="rId81"/>
    <p:sldId id="376" r:id="rId82"/>
    <p:sldId id="305" r:id="rId83"/>
    <p:sldId id="282" r:id="rId84"/>
    <p:sldId id="306" r:id="rId85"/>
    <p:sldId id="307" r:id="rId86"/>
    <p:sldId id="308" r:id="rId87"/>
    <p:sldId id="309" r:id="rId88"/>
    <p:sldId id="310" r:id="rId89"/>
    <p:sldId id="311" r:id="rId90"/>
    <p:sldId id="268" r:id="rId91"/>
    <p:sldId id="269" r:id="rId92"/>
    <p:sldId id="368" r:id="rId93"/>
    <p:sldId id="276" r:id="rId94"/>
    <p:sldId id="292" r:id="rId95"/>
    <p:sldId id="294" r:id="rId96"/>
    <p:sldId id="297" r:id="rId97"/>
    <p:sldId id="409" r:id="rId98"/>
    <p:sldId id="389" r:id="rId99"/>
    <p:sldId id="390" r:id="rId100"/>
    <p:sldId id="446" r:id="rId101"/>
    <p:sldId id="358" r:id="rId102"/>
    <p:sldId id="359" r:id="rId103"/>
    <p:sldId id="367" r:id="rId104"/>
    <p:sldId id="404" r:id="rId105"/>
    <p:sldId id="405" r:id="rId106"/>
    <p:sldId id="406" r:id="rId107"/>
    <p:sldId id="407" r:id="rId108"/>
    <p:sldId id="408" r:id="rId109"/>
    <p:sldId id="356" r:id="rId110"/>
    <p:sldId id="357" r:id="rId111"/>
    <p:sldId id="377" r:id="rId112"/>
    <p:sldId id="387" r:id="rId113"/>
    <p:sldId id="410" r:id="rId114"/>
    <p:sldId id="411" r:id="rId115"/>
    <p:sldId id="412" r:id="rId116"/>
    <p:sldId id="413" r:id="rId117"/>
    <p:sldId id="349" r:id="rId118"/>
    <p:sldId id="439" r:id="rId119"/>
    <p:sldId id="416" r:id="rId120"/>
    <p:sldId id="417" r:id="rId121"/>
    <p:sldId id="431" r:id="rId122"/>
    <p:sldId id="422" r:id="rId123"/>
    <p:sldId id="423" r:id="rId124"/>
    <p:sldId id="350" r:id="rId125"/>
    <p:sldId id="351" r:id="rId126"/>
    <p:sldId id="352" r:id="rId127"/>
    <p:sldId id="353" r:id="rId128"/>
    <p:sldId id="361" r:id="rId129"/>
    <p:sldId id="362" r:id="rId1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9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35DF2-FCCC-489B-81A4-F58EB38DBAE5}" type="datetimeFigureOut">
              <a:rPr lang="zh-CN" altLang="en-US" smtClean="0"/>
              <a:pPr/>
              <a:t>2014-2-12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17DE3-FE5C-43E3-92CE-965453FC7A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7DE3-FE5C-43E3-92CE-965453FC7A7F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28604"/>
            <a:ext cx="7772400" cy="428628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2014</a:t>
            </a:r>
            <a:r>
              <a:rPr lang="zh-CN" altLang="en-US" sz="3200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全国青少年信息学奥林匹克</a:t>
            </a:r>
            <a:r>
              <a:rPr lang="en-US" altLang="zh-CN" sz="3200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/>
            </a:r>
            <a:br>
              <a:rPr lang="en-US" altLang="zh-CN" sz="3200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</a:br>
            <a:r>
              <a:rPr lang="zh-CN" altLang="en-US" sz="3200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冬令营讲课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形形色色的“数学题”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/>
            </a:r>
            <a:b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/>
            </a:r>
            <a:b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en-US" altLang="zh-CN" sz="20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版本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20140212c)</a:t>
            </a:r>
            <a:endParaRPr lang="zh-CN" altLang="en-US" sz="20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19662"/>
            <a:ext cx="6400800" cy="1566858"/>
          </a:xfrm>
        </p:spPr>
        <p:txBody>
          <a:bodyPr/>
          <a:lstStyle/>
          <a:p>
            <a:r>
              <a:rPr lang="zh-CN" altLang="en-US" dirty="0" smtClean="0"/>
              <a:t>刘汝佳</a:t>
            </a:r>
            <a:endParaRPr lang="en-US" altLang="zh-CN" dirty="0" smtClean="0"/>
          </a:p>
          <a:p>
            <a:r>
              <a:rPr lang="en-US" altLang="zh-CN" dirty="0" smtClean="0"/>
              <a:t>rujia.liu@gmail.com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 algn="just"/>
            <a:r>
              <a:rPr lang="zh-CN" altLang="en-US" dirty="0" smtClean="0"/>
              <a:t>结论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Broadway</a:t>
            </a:r>
            <a:r>
              <a:rPr lang="zh-CN" altLang="en-US" dirty="0" smtClean="0"/>
              <a:t>只会进入一次。因此可以用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算法，结点是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Broadway</a:t>
            </a:r>
            <a:r>
              <a:rPr lang="zh-CN" altLang="en-US" dirty="0" smtClean="0"/>
              <a:t>上的整点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结论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一定是“直达”</a:t>
            </a:r>
            <a:r>
              <a:rPr lang="en-US" altLang="zh-CN" dirty="0" smtClean="0"/>
              <a:t>Broadway</a:t>
            </a:r>
            <a:r>
              <a:rPr lang="zh-CN" altLang="en-US" dirty="0" smtClean="0"/>
              <a:t>，并且离开</a:t>
            </a:r>
            <a:r>
              <a:rPr lang="en-US" altLang="zh-CN" dirty="0" smtClean="0"/>
              <a:t>Broadway</a:t>
            </a:r>
            <a:r>
              <a:rPr lang="zh-CN" altLang="en-US" dirty="0" smtClean="0"/>
              <a:t>之后一定是直达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。所以进入和离开</a:t>
            </a:r>
            <a:r>
              <a:rPr lang="en-US" altLang="zh-CN" dirty="0" smtClean="0"/>
              <a:t>Broadway</a:t>
            </a:r>
            <a:r>
              <a:rPr lang="zh-CN" altLang="en-US" dirty="0" smtClean="0"/>
              <a:t>的位置各最多两个</a:t>
            </a:r>
            <a:endParaRPr lang="zh-CN" alt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zh-CN" altLang="en-US" dirty="0" smtClean="0"/>
              <a:t>那怎么办？用收缩橡皮筋的方法</a:t>
            </a:r>
            <a:r>
              <a:rPr lang="en-US" altLang="zh-CN" dirty="0" smtClean="0"/>
              <a:t>…</a:t>
            </a:r>
            <a:r>
              <a:rPr lang="zh-CN" altLang="en-US" dirty="0" smtClean="0"/>
              <a:t>然后每条路线求环状最小表示即可</a:t>
            </a:r>
            <a:endParaRPr lang="zh-CN" altLang="en-US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524537"/>
            <a:ext cx="4572032" cy="276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460" y="4429132"/>
            <a:ext cx="808850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34. Morning hassle (IPSC 2013)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你的任务是从数轴上的</a:t>
            </a:r>
            <a:r>
              <a:rPr lang="en-US" altLang="zh-CN" dirty="0" smtClean="0"/>
              <a:t>x=0</a:t>
            </a:r>
            <a:r>
              <a:rPr lang="zh-CN" altLang="en-US" dirty="0" smtClean="0"/>
              <a:t>点（家）以最短时间在</a:t>
            </a:r>
            <a:r>
              <a:rPr lang="en-US" altLang="zh-CN" dirty="0" smtClean="0"/>
              <a:t>x=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end</a:t>
            </a:r>
            <a:r>
              <a:rPr lang="en-US" altLang="zh-CN" dirty="0" smtClean="0"/>
              <a:t> &gt;0</a:t>
            </a:r>
            <a:r>
              <a:rPr lang="zh-CN" altLang="en-US" dirty="0" smtClean="0"/>
              <a:t>点（目标）停车。出发的速度为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，停车时的速度也必须为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数轴上还有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个点要过火车，你的私家车在通过这些火车点的速度必须是不超过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max</a:t>
            </a:r>
            <a:r>
              <a:rPr lang="zh-CN" altLang="en-US" dirty="0" smtClean="0"/>
              <a:t>的</a:t>
            </a:r>
            <a:r>
              <a:rPr lang="zh-CN" altLang="en-US" b="1" u="sng" dirty="0" smtClean="0">
                <a:solidFill>
                  <a:srgbClr val="FF0000"/>
                </a:solidFill>
              </a:rPr>
              <a:t>整数</a:t>
            </a:r>
            <a:r>
              <a:rPr lang="zh-CN" altLang="en-US" dirty="0" smtClean="0"/>
              <a:t>，而且不能和火车相撞。加速度必须是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max</a:t>
            </a:r>
            <a:r>
              <a:rPr lang="en-US" altLang="zh-CN" dirty="0" err="1" smtClean="0"/>
              <a:t>~a</a:t>
            </a:r>
            <a:r>
              <a:rPr lang="en-US" altLang="zh-CN" baseline="-25000" dirty="0" err="1" smtClean="0"/>
              <a:t>max</a:t>
            </a:r>
            <a:r>
              <a:rPr lang="zh-CN" altLang="en-US" dirty="0" smtClean="0"/>
              <a:t>的任意实数。</a:t>
            </a:r>
            <a:r>
              <a:rPr lang="zh-CN" altLang="en-US" b="1" u="sng" dirty="0" smtClean="0">
                <a:solidFill>
                  <a:srgbClr val="FF0000"/>
                </a:solidFill>
              </a:rPr>
              <a:t>整个数轴都可以开车。</a:t>
            </a:r>
            <a:r>
              <a:rPr lang="zh-CN" altLang="en-US" dirty="0" smtClean="0"/>
              <a:t>车的移动是连续的，速度可以是任意实数，没有上限。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2935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每个火车点的描述方式如下：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位置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</a:t>
            </a:r>
            <a:r>
              <a:rPr lang="zh-CN" altLang="en-US" dirty="0" smtClean="0"/>
              <a:t>火车个数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，然后是</a:t>
            </a:r>
            <a:r>
              <a:rPr lang="en-US" altLang="zh-CN" dirty="0" smtClean="0"/>
              <a:t>2m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个实数，即每个火车到达时间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i,j</a:t>
            </a:r>
            <a:r>
              <a:rPr lang="zh-CN" altLang="en-US" dirty="0" smtClean="0"/>
              <a:t>和离开时间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i,j</a:t>
            </a:r>
            <a:r>
              <a:rPr lang="zh-CN" altLang="en-US" dirty="0" smtClean="0"/>
              <a:t>。</a:t>
            </a:r>
            <a:r>
              <a:rPr lang="en-US" altLang="zh-CN" dirty="0" smtClean="0"/>
              <a:t>0&lt;=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i,j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i,j</a:t>
            </a:r>
            <a:r>
              <a:rPr lang="en-US" altLang="zh-CN" dirty="0" smtClean="0"/>
              <a:t>&lt;=10</a:t>
            </a:r>
            <a:r>
              <a:rPr lang="en-US" altLang="zh-CN" baseline="30000" dirty="0" smtClean="0"/>
              <a:t>6</a:t>
            </a:r>
          </a:p>
          <a:p>
            <a:pPr lvl="1"/>
            <a:r>
              <a:rPr lang="zh-CN" altLang="en-US" dirty="0" smtClean="0"/>
              <a:t>你可以在区间端点时穿过这个点。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同一个火车点的各趟火车区间按照先后顺序给出，且前一趟火车的离开时间严格小于下一趟火车的到达时间。</a:t>
            </a:r>
            <a:endParaRPr lang="en-US" altLang="zh-CN" dirty="0" smtClean="0"/>
          </a:p>
          <a:p>
            <a:r>
              <a:rPr lang="zh-CN" altLang="en-US" dirty="0" smtClean="0"/>
              <a:t>限制：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0.5&lt;=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end</a:t>
            </a:r>
            <a:r>
              <a:rPr lang="en-US" altLang="zh-CN" dirty="0" smtClean="0"/>
              <a:t>&lt;=1500.0, 0.1&lt;=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max</a:t>
            </a:r>
            <a:r>
              <a:rPr lang="en-US" altLang="zh-CN" dirty="0" smtClean="0"/>
              <a:t>&lt;=10.0</a:t>
            </a:r>
          </a:p>
          <a:p>
            <a:pPr lvl="1"/>
            <a:r>
              <a:rPr lang="en-US" altLang="zh-CN" dirty="0" smtClean="0"/>
              <a:t>1&lt;=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max</a:t>
            </a:r>
            <a:r>
              <a:rPr lang="en-US" altLang="zh-CN" dirty="0" smtClean="0"/>
              <a:t>&lt;=40</a:t>
            </a:r>
          </a:p>
          <a:p>
            <a:pPr lvl="1"/>
            <a:r>
              <a:rPr lang="en-US" altLang="zh-CN" dirty="0" smtClean="0"/>
              <a:t>0&lt;=n&lt;=30, 0&lt;=m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&lt;=25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注意：火车点初的速度</a:t>
            </a:r>
            <a:r>
              <a:rPr lang="en-US" altLang="zh-CN" dirty="0" smtClean="0"/>
              <a:t>v</a:t>
            </a:r>
            <a:r>
              <a:rPr lang="zh-CN" altLang="en-US" dirty="0" smtClean="0"/>
              <a:t>是整数，并且有上限。这是解决本题的关键！</a:t>
            </a:r>
            <a:endParaRPr lang="en-US" altLang="zh-CN" dirty="0" smtClean="0"/>
          </a:p>
          <a:p>
            <a:r>
              <a:rPr lang="zh-CN" altLang="en-US" dirty="0" smtClean="0"/>
              <a:t>位移公式：</a:t>
            </a:r>
            <a:r>
              <a:rPr lang="en-US" altLang="zh-CN" dirty="0" smtClean="0"/>
              <a:t>s=v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t+at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/2</a:t>
            </a:r>
          </a:p>
          <a:p>
            <a:r>
              <a:rPr lang="zh-CN" altLang="en-US" dirty="0" smtClean="0"/>
              <a:t>考虑两种简单情况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n=0</a:t>
            </a:r>
            <a:r>
              <a:rPr lang="zh-CN" altLang="en-US" dirty="0" smtClean="0"/>
              <a:t>。先用最大加速度到达中点，然后减速。根据对称性，肯定是在速度减到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的同时到达中点。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n=1</a:t>
            </a:r>
            <a:r>
              <a:rPr lang="zh-CN" altLang="en-US" dirty="0" smtClean="0"/>
              <a:t>，且这个火车点没有火车。虽然没有火车，但是速度有要求（上限、整数）的情况。枚举速度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target</a:t>
            </a:r>
            <a:r>
              <a:rPr lang="zh-CN" altLang="en-US" dirty="0" smtClean="0"/>
              <a:t>后需要解决这样一个问题：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x=0,v=0</a:t>
            </a:r>
            <a:r>
              <a:rPr lang="zh-CN" altLang="en-US" b="1" dirty="0" smtClean="0">
                <a:solidFill>
                  <a:srgbClr val="FF0000"/>
                </a:solidFill>
              </a:rPr>
              <a:t>最快</a:t>
            </a:r>
            <a:r>
              <a:rPr lang="zh-CN" altLang="en-US" dirty="0" smtClean="0"/>
              <a:t>要多久到达状态</a:t>
            </a:r>
            <a:r>
              <a:rPr lang="en-US" altLang="zh-CN" dirty="0" smtClean="0"/>
              <a:t>x=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cross</a:t>
            </a:r>
            <a:r>
              <a:rPr lang="en-US" altLang="zh-CN" dirty="0" smtClean="0"/>
              <a:t>, v=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target</a:t>
            </a:r>
            <a:r>
              <a:rPr lang="zh-CN" altLang="en-US" dirty="0" smtClean="0"/>
              <a:t>。根据对称性，经过火车点后的减速过程道理是一样的。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zh-CN" altLang="en-US" dirty="0" smtClean="0"/>
              <a:t>最快当然是一直加速了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加速时间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acc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target</a:t>
            </a:r>
            <a:r>
              <a:rPr lang="en-US" altLang="zh-CN" dirty="0" smtClean="0"/>
              <a:t>/a</a:t>
            </a:r>
            <a:r>
              <a:rPr lang="zh-CN" altLang="en-US" dirty="0" smtClean="0"/>
              <a:t>，这段时间的位移</a:t>
            </a:r>
            <a:r>
              <a:rPr lang="en-US" altLang="zh-CN" dirty="0" smtClean="0"/>
              <a:t>x=1/2a*t</a:t>
            </a:r>
            <a:r>
              <a:rPr lang="en-US" altLang="zh-CN" baseline="-25000" dirty="0" smtClean="0"/>
              <a:t>acc</a:t>
            </a:r>
            <a:r>
              <a:rPr lang="en-US" altLang="zh-CN" baseline="30000" dirty="0" smtClean="0"/>
              <a:t>2</a:t>
            </a:r>
          </a:p>
          <a:p>
            <a:pPr lvl="1"/>
            <a:r>
              <a:rPr lang="zh-CN" altLang="en-US" dirty="0" smtClean="0"/>
              <a:t>最</a:t>
            </a:r>
            <a:r>
              <a:rPr lang="en-US" altLang="zh-CN" dirty="0" smtClean="0"/>
              <a:t>x=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acc</a:t>
            </a:r>
            <a:r>
              <a:rPr lang="zh-CN" altLang="en-US" dirty="0" smtClean="0"/>
              <a:t>：刚好！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</a:t>
            </a:r>
            <a:r>
              <a:rPr lang="en-US" altLang="zh-CN" dirty="0" smtClean="0"/>
              <a:t>x&gt;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acc</a:t>
            </a:r>
            <a:r>
              <a:rPr lang="zh-CN" altLang="en-US" dirty="0" smtClean="0"/>
              <a:t>：继续加速，到中点后减速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</a:t>
            </a:r>
            <a:r>
              <a:rPr lang="en-US" altLang="zh-CN" dirty="0" smtClean="0"/>
              <a:t>x&lt;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acc</a:t>
            </a:r>
            <a:r>
              <a:rPr lang="zh-CN" altLang="en-US" dirty="0" smtClean="0"/>
              <a:t>：倒着开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acc</a:t>
            </a:r>
            <a:r>
              <a:rPr lang="en-US" altLang="zh-CN" dirty="0" smtClean="0"/>
              <a:t>-x</a:t>
            </a:r>
            <a:r>
              <a:rPr lang="zh-CN" altLang="en-US" dirty="0" smtClean="0"/>
              <a:t>，然后加速！</a:t>
            </a:r>
            <a:endParaRPr lang="en-US" altLang="zh-CN" dirty="0" smtClean="0"/>
          </a:p>
          <a:p>
            <a:r>
              <a:rPr lang="zh-CN" altLang="en-US" dirty="0" smtClean="0"/>
              <a:t>这样就可以解决</a:t>
            </a:r>
            <a:r>
              <a:rPr lang="en-US" altLang="zh-CN" dirty="0" smtClean="0"/>
              <a:t>Easy</a:t>
            </a:r>
            <a:r>
              <a:rPr lang="zh-CN" altLang="en-US" dirty="0" smtClean="0"/>
              <a:t>了：枚举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target</a:t>
            </a:r>
            <a:r>
              <a:rPr lang="zh-CN" altLang="en-US" dirty="0" smtClean="0"/>
              <a:t>，在穿过火车点之前和之后分别求解，然后合并。注意，如果穿过火车点的时候有火车经过，需要</a:t>
            </a:r>
            <a:r>
              <a:rPr lang="zh-CN" altLang="en-US" b="1" dirty="0" smtClean="0">
                <a:solidFill>
                  <a:srgbClr val="FF0000"/>
                </a:solidFill>
              </a:rPr>
              <a:t>在一开始</a:t>
            </a:r>
            <a:r>
              <a:rPr lang="zh-CN" altLang="en-US" dirty="0" smtClean="0"/>
              <a:t>多一段等待时间，而不是在火车点等待。</a:t>
            </a:r>
            <a:endParaRPr lang="en-US" altLang="zh-CN" baseline="30000" dirty="0" smtClean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US" altLang="zh-CN" dirty="0" smtClean="0"/>
              <a:t>Hard: </a:t>
            </a:r>
            <a:r>
              <a:rPr lang="zh-CN" altLang="en-US" dirty="0" smtClean="0"/>
              <a:t>整个路径可以分成若干段，每一段要么正着开，经过下一个火车点，要么倒着开，从相反方向再次经过刚才经过的火车点。定义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i+,v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i-,v</a:t>
            </a:r>
            <a:r>
              <a:rPr lang="zh-CN" altLang="en-US" dirty="0" smtClean="0"/>
              <a:t>分别表示位于火车点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的右侧和左侧（</a:t>
            </a:r>
            <a:r>
              <a:rPr lang="en-US" altLang="zh-CN" dirty="0" smtClean="0"/>
              <a:t>v</a:t>
            </a:r>
            <a:r>
              <a:rPr lang="zh-CN" altLang="en-US" dirty="0" smtClean="0"/>
              <a:t>分别要求大于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）时可能的时刻。可以得到这样的递归表达式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这个式子很容易考虑火车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只需要去掉有火车经过的区间即可</a:t>
            </a:r>
            <a:endParaRPr lang="zh-CN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3429000"/>
            <a:ext cx="9144032" cy="101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50085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情况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先经过火车点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，再经过火车点</a:t>
            </a:r>
            <a:r>
              <a:rPr lang="en-US" altLang="zh-CN" dirty="0" smtClean="0"/>
              <a:t>i+1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首先解决这样问题：是否可以从速度</a:t>
            </a:r>
            <a:r>
              <a:rPr lang="en-US" altLang="zh-CN" dirty="0" smtClean="0"/>
              <a:t>v</a:t>
            </a:r>
            <a:r>
              <a:rPr lang="zh-CN" altLang="en-US" dirty="0" smtClean="0"/>
              <a:t>加速到</a:t>
            </a:r>
            <a:r>
              <a:rPr lang="en-US" altLang="zh-CN" dirty="0" smtClean="0"/>
              <a:t>v’&gt;v</a:t>
            </a:r>
            <a:r>
              <a:rPr lang="zh-CN" altLang="en-US" dirty="0" smtClean="0"/>
              <a:t>，使得距离不超过</a:t>
            </a:r>
            <a:r>
              <a:rPr lang="en-US" altLang="zh-CN" dirty="0" smtClean="0"/>
              <a:t>s</a:t>
            </a:r>
            <a:r>
              <a:rPr lang="zh-CN" altLang="en-US" dirty="0" smtClean="0"/>
              <a:t>？速度改变的时间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change</a:t>
            </a:r>
            <a:r>
              <a:rPr lang="en-US" altLang="zh-CN" dirty="0" smtClean="0"/>
              <a:t>=(v’-v)/a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s&gt;=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change</a:t>
            </a:r>
            <a:r>
              <a:rPr lang="zh-CN" altLang="en-US" dirty="0" smtClean="0"/>
              <a:t>时答案为“是” </a:t>
            </a:r>
            <a:endParaRPr lang="en-US" altLang="zh-CN" dirty="0" smtClean="0"/>
          </a:p>
          <a:p>
            <a:r>
              <a:rPr lang="zh-CN" altLang="en-US" dirty="0" smtClean="0"/>
              <a:t>此时最短时间等于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change</a:t>
            </a:r>
            <a:r>
              <a:rPr lang="zh-CN" altLang="en-US" dirty="0" smtClean="0"/>
              <a:t>加上之前那种“先加速后减速”的策略所需要的时间，即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可是，</a:t>
            </a:r>
            <a:r>
              <a:rPr lang="zh-CN" altLang="en-US" b="1" dirty="0" smtClean="0">
                <a:solidFill>
                  <a:srgbClr val="FF0000"/>
                </a:solidFill>
              </a:rPr>
              <a:t>只算出最短时间是不够的！！！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需要算出所有可行的时间集合。在最短时间基础上，我们可以故意磨蹭一下，即先减速再加速。如果减速过猛，还可能先停下来，然后倒着开，再加速！</a:t>
            </a:r>
            <a:endParaRPr lang="zh-CN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192" y="3319463"/>
            <a:ext cx="6247394" cy="53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0007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如何把时间拖得最长呢？先以最大加速度减速，再加速回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，最后加速到</a:t>
            </a:r>
            <a:r>
              <a:rPr lang="en-US" altLang="zh-CN" dirty="0" smtClean="0"/>
              <a:t>v’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这个方程可能有两个正根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’’&lt;t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’’</a:t>
            </a:r>
            <a:r>
              <a:rPr lang="zh-CN" altLang="en-US" dirty="0" smtClean="0"/>
              <a:t>！所以可能有三种情况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情况</a:t>
            </a:r>
            <a:r>
              <a:rPr lang="en-US" altLang="zh-CN" dirty="0" smtClean="0"/>
              <a:t>1a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</a:t>
            </a:r>
            <a:r>
              <a:rPr lang="zh-CN" altLang="en-US" dirty="0" smtClean="0"/>
              <a:t>太大，可以刹一点车，也可以刹车到停下来。解为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min</a:t>
            </a:r>
            <a:r>
              <a:rPr lang="en-US" altLang="zh-CN" dirty="0" smtClean="0"/>
              <a:t>,∞)</a:t>
            </a:r>
          </a:p>
          <a:p>
            <a:pPr lvl="1"/>
            <a:r>
              <a:rPr lang="zh-CN" altLang="en-US" dirty="0" smtClean="0"/>
              <a:t>情况</a:t>
            </a:r>
            <a:r>
              <a:rPr lang="en-US" altLang="zh-CN" dirty="0" smtClean="0"/>
              <a:t>1b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</a:t>
            </a:r>
            <a:r>
              <a:rPr lang="zh-CN" altLang="en-US" dirty="0" smtClean="0"/>
              <a:t>太小，只能刹一点车但不能停下来，所以解为区间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min</a:t>
            </a:r>
            <a:r>
              <a:rPr lang="en-US" altLang="zh-CN" dirty="0" smtClean="0"/>
              <a:t>, 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’’+t</a:t>
            </a:r>
            <a:r>
              <a:rPr lang="en-US" altLang="zh-CN" baseline="-25000" dirty="0" smtClean="0"/>
              <a:t>change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情况</a:t>
            </a:r>
            <a:r>
              <a:rPr lang="en-US" altLang="zh-CN" dirty="0" smtClean="0"/>
              <a:t>1c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</a:t>
            </a:r>
            <a:r>
              <a:rPr lang="zh-CN" altLang="en-US" dirty="0" smtClean="0"/>
              <a:t>不大不小，解为</a:t>
            </a:r>
            <a:r>
              <a:rPr lang="en-US" altLang="zh-CN" dirty="0" smtClean="0"/>
              <a:t>[t</a:t>
            </a:r>
            <a:r>
              <a:rPr lang="en-US" altLang="zh-CN" baseline="-25000" dirty="0" smtClean="0"/>
              <a:t>min</a:t>
            </a:r>
            <a:r>
              <a:rPr lang="en-US" altLang="zh-CN" dirty="0" smtClean="0"/>
              <a:t>,t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’’+t</a:t>
            </a:r>
            <a:r>
              <a:rPr lang="en-US" altLang="zh-CN" baseline="-25000" dirty="0" smtClean="0"/>
              <a:t>change</a:t>
            </a:r>
            <a:r>
              <a:rPr lang="en-US" altLang="zh-CN" dirty="0" smtClean="0"/>
              <a:t>]U[t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’’+t</a:t>
            </a:r>
            <a:r>
              <a:rPr lang="en-US" altLang="zh-CN" baseline="-25000" dirty="0" smtClean="0"/>
              <a:t>change</a:t>
            </a:r>
            <a:r>
              <a:rPr lang="en-US" altLang="zh-CN" dirty="0" smtClean="0"/>
              <a:t>, ∞]</a:t>
            </a:r>
            <a:endParaRPr lang="zh-CN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571612"/>
            <a:ext cx="532762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情况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连续两次经过同一个火车点。和情况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的分析方法类似，这里略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主算法：</a:t>
            </a:r>
            <a:r>
              <a:rPr lang="zh-CN" altLang="en-US" dirty="0" smtClean="0"/>
              <a:t>注意到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的递推方程都是单调的，所以可以迭代法不断更新所有的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，根据</a:t>
            </a:r>
            <a:r>
              <a:rPr lang="en-US" altLang="zh-CN" dirty="0" err="1" smtClean="0"/>
              <a:t>Knaster-Tarski</a:t>
            </a:r>
            <a:r>
              <a:rPr lang="zh-CN" altLang="en-US" dirty="0" smtClean="0"/>
              <a:t>不动点定理，迭代最终会收敛到正确答案。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35. Matrix Nightmare (IPSC 2012)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/>
          <a:p>
            <a:r>
              <a:rPr lang="zh-CN" altLang="en-US" dirty="0" smtClean="0"/>
              <a:t>输入一个整系数多项式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，设计一个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矩阵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，要求：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Z-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矩阵（即元素均为整数或单个变量的矩阵）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n-step traversal weight</a:t>
            </a:r>
            <a:r>
              <a:rPr lang="zh-CN" altLang="en-US" dirty="0" smtClean="0"/>
              <a:t>等于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本题的矩阵行列编号均为</a:t>
            </a:r>
            <a:r>
              <a:rPr lang="en-US" altLang="zh-CN" dirty="0" smtClean="0"/>
              <a:t>0~n-1</a:t>
            </a:r>
          </a:p>
          <a:p>
            <a:endParaRPr lang="zh-CN" altLang="en-US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4357694"/>
            <a:ext cx="9055287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Fair coin toss (IPSC 2012)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有</a:t>
            </a:r>
            <a:r>
              <a:rPr lang="en-US" dirty="0" smtClean="0"/>
              <a:t>n</a:t>
            </a:r>
            <a:r>
              <a:rPr lang="zh-CN" altLang="en-US" dirty="0" smtClean="0"/>
              <a:t>枚硬币，第</a:t>
            </a:r>
            <a:r>
              <a:rPr lang="en-US" dirty="0" err="1" smtClean="0"/>
              <a:t>i</a:t>
            </a:r>
            <a:r>
              <a:rPr lang="zh-CN" altLang="en-US" dirty="0" smtClean="0"/>
              <a:t>枚有</a:t>
            </a:r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zh-CN" altLang="en-US" dirty="0" smtClean="0"/>
              <a:t>的概率正面朝上。每个硬币各抛一次，正面朝上看做</a:t>
            </a:r>
            <a:r>
              <a:rPr lang="en-US" dirty="0" smtClean="0"/>
              <a:t>1</a:t>
            </a:r>
            <a:r>
              <a:rPr lang="zh-CN" altLang="en-US" dirty="0" smtClean="0"/>
              <a:t>，背面朝上看做</a:t>
            </a:r>
            <a:r>
              <a:rPr lang="en-US" dirty="0" smtClean="0"/>
              <a:t>0</a:t>
            </a:r>
            <a:r>
              <a:rPr lang="zh-CN" altLang="en-US" dirty="0" smtClean="0"/>
              <a:t>，把所有硬币得到的数异或起来决定最后得到的数</a:t>
            </a:r>
          </a:p>
          <a:p>
            <a:r>
              <a:rPr lang="en-US" dirty="0" smtClean="0"/>
              <a:t>Easy</a:t>
            </a:r>
            <a:r>
              <a:rPr lang="zh-CN" altLang="en-US" dirty="0" smtClean="0"/>
              <a:t>：是否存在一个子集合使得</a:t>
            </a:r>
            <a:r>
              <a:rPr lang="en-US" dirty="0" smtClean="0"/>
              <a:t>0</a:t>
            </a:r>
            <a:r>
              <a:rPr lang="zh-CN" altLang="en-US" dirty="0" smtClean="0"/>
              <a:t>和</a:t>
            </a:r>
            <a:r>
              <a:rPr lang="en-US" dirty="0" smtClean="0"/>
              <a:t>1</a:t>
            </a:r>
            <a:r>
              <a:rPr lang="zh-CN" altLang="en-US" dirty="0" smtClean="0"/>
              <a:t>的概率相等</a:t>
            </a:r>
            <a:r>
              <a:rPr lang="en-US" dirty="0" smtClean="0"/>
              <a:t>? n&lt;=10</a:t>
            </a:r>
            <a:endParaRPr lang="zh-CN" altLang="en-US" dirty="0" smtClean="0"/>
          </a:p>
          <a:p>
            <a:r>
              <a:rPr lang="en-US" dirty="0" smtClean="0"/>
              <a:t>Hard</a:t>
            </a:r>
            <a:r>
              <a:rPr lang="zh-CN" altLang="en-US" dirty="0" smtClean="0"/>
              <a:t>：有多少个子集合使得</a:t>
            </a:r>
            <a:r>
              <a:rPr lang="en-US" dirty="0" smtClean="0"/>
              <a:t>0</a:t>
            </a:r>
            <a:r>
              <a:rPr lang="zh-CN" altLang="en-US" dirty="0" smtClean="0"/>
              <a:t>和</a:t>
            </a:r>
            <a:r>
              <a:rPr lang="en-US" dirty="0" smtClean="0"/>
              <a:t>1</a:t>
            </a:r>
            <a:r>
              <a:rPr lang="zh-CN" altLang="en-US" dirty="0" smtClean="0"/>
              <a:t>的概率相等</a:t>
            </a:r>
            <a:r>
              <a:rPr lang="en-US" dirty="0" smtClean="0"/>
              <a:t>? n&lt;=60</a:t>
            </a:r>
            <a:endParaRPr lang="zh-CN" alt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52"/>
            <a:ext cx="8715436" cy="671514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double factorial</a:t>
            </a:r>
            <a:r>
              <a:rPr lang="zh-CN" altLang="en-US" dirty="0" smtClean="0"/>
              <a:t>，定义为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=1, 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=d</a:t>
            </a:r>
            <a:r>
              <a:rPr lang="en-US" altLang="zh-CN" baseline="-25000" dirty="0" smtClean="0"/>
              <a:t>i-1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</a:t>
            </a:r>
            <a:r>
              <a:rPr lang="zh-CN" altLang="en-US" dirty="0" smtClean="0"/>
              <a:t>。比如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=1!*2!*3!=12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，每个元素均为</a:t>
            </a:r>
            <a:r>
              <a:rPr lang="en-US" altLang="zh-CN" dirty="0" smtClean="0"/>
              <a:t>0~n-1</a:t>
            </a:r>
            <a:r>
              <a:rPr lang="zh-CN" altLang="en-US" dirty="0" smtClean="0"/>
              <a:t>的整数的序列称为</a:t>
            </a:r>
            <a:r>
              <a:rPr lang="en-US" altLang="zh-CN" dirty="0" smtClean="0"/>
              <a:t>limited sequences of order n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(0,2,0,1)</a:t>
            </a:r>
            <a:r>
              <a:rPr lang="zh-CN" altLang="en-US" dirty="0" smtClean="0"/>
              <a:t>。所有这样的序列的集合记为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序列</a:t>
            </a:r>
            <a:r>
              <a:rPr lang="en-US" altLang="zh-CN" dirty="0" smtClean="0"/>
              <a:t>A=(a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,…,a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spread factor</a:t>
            </a:r>
            <a:r>
              <a:rPr lang="zh-CN" altLang="en-US" dirty="0" smtClean="0"/>
              <a:t>定义为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A=(a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,…,a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), B=(b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,…,b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，记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A,B</a:t>
            </a:r>
            <a:r>
              <a:rPr lang="en-US" altLang="zh-CN" dirty="0" smtClean="0"/>
              <a:t>=((a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,b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),(a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),…,(a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,b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))</a:t>
            </a:r>
            <a:r>
              <a:rPr lang="zh-CN" altLang="en-US" dirty="0" smtClean="0"/>
              <a:t>。当所有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,b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)&lt;(a</a:t>
            </a:r>
            <a:r>
              <a:rPr lang="en-US" altLang="zh-CN" baseline="-25000" dirty="0" smtClean="0"/>
              <a:t>i+1</a:t>
            </a:r>
            <a:r>
              <a:rPr lang="en-US" altLang="zh-CN" dirty="0" smtClean="0"/>
              <a:t>,b</a:t>
            </a:r>
            <a:r>
              <a:rPr lang="en-US" altLang="zh-CN" baseline="-25000" dirty="0" smtClean="0"/>
              <a:t>i+1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（字典序）时定义</a:t>
            </a:r>
            <a:r>
              <a:rPr lang="en-US" altLang="zh-CN" dirty="0" smtClean="0"/>
              <a:t>ρ(P</a:t>
            </a:r>
            <a:r>
              <a:rPr lang="en-US" altLang="zh-CN" baseline="-25000" dirty="0" smtClean="0"/>
              <a:t>A,B</a:t>
            </a:r>
            <a:r>
              <a:rPr lang="en-US" altLang="zh-CN" dirty="0" smtClean="0"/>
              <a:t>)=1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</a:p>
          <a:p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500438"/>
            <a:ext cx="427475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zh-CN" altLang="en-US" dirty="0" smtClean="0"/>
              <a:t>让我们先来化简那个恐怖的表达式</a:t>
            </a:r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哪些项不为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r>
              <a:rPr lang="en-US" altLang="zh-CN" dirty="0" smtClean="0"/>
              <a:t>Spread factor</a:t>
            </a:r>
            <a:r>
              <a:rPr lang="zh-CN" altLang="en-US" dirty="0" smtClean="0"/>
              <a:t>不能为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，意味着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不能有相同元素，因此都必须为</a:t>
            </a:r>
            <a:r>
              <a:rPr lang="en-US" altLang="zh-CN" dirty="0" smtClean="0"/>
              <a:t>0~n-1</a:t>
            </a:r>
            <a:r>
              <a:rPr lang="zh-CN" altLang="en-US" dirty="0" smtClean="0"/>
              <a:t>的排列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ρ(P</a:t>
            </a:r>
            <a:r>
              <a:rPr lang="en-US" altLang="zh-CN" baseline="-25000" dirty="0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必须等于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（否则就得等于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），因此</a:t>
            </a:r>
            <a:r>
              <a:rPr lang="en-US" altLang="zh-CN" dirty="0" smtClean="0"/>
              <a:t>A</a:t>
            </a:r>
            <a:r>
              <a:rPr lang="zh-CN" altLang="en-US" dirty="0" smtClean="0"/>
              <a:t>必须为升序排列。另外不难验证</a:t>
            </a:r>
            <a:endParaRPr lang="en-US" altLang="zh-CN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000108"/>
            <a:ext cx="9055287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3714752"/>
            <a:ext cx="427475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6072206"/>
            <a:ext cx="796258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1436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总结一下。要计算的表达式实际上可以化简为：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问题转化为了：构造一个</a:t>
            </a:r>
            <a:r>
              <a:rPr lang="en-US" altLang="zh-CN" dirty="0" smtClean="0"/>
              <a:t>z-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矩阵，使得它的行列式等于给定多项式。行列式的符号怎么办？加一些行列，主对角线的元素都设为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，其余元素为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。这样，行列式值不变，但可以让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的倍数</a:t>
            </a:r>
            <a:endParaRPr lang="zh-CN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53053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865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还记得圈覆盖么（又来了）？观察行列式的表达式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这里有一个求和符号，然后连乘的那些项中，每一项都是一个结点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到“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指向的结点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”的边的权值。也就是说，那是一个圈覆盖！</a:t>
            </a:r>
            <a:endParaRPr lang="en-US" altLang="zh-CN" dirty="0" smtClean="0"/>
          </a:p>
          <a:p>
            <a:r>
              <a:rPr lang="zh-CN" altLang="en-US" dirty="0" smtClean="0"/>
              <a:t>符号呢？简单的处理方法是总是让圈的个数是偶数，具体方法见后。</a:t>
            </a:r>
            <a:endParaRPr lang="zh-CN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70791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895"/>
            <a:ext cx="8229600" cy="5840435"/>
          </a:xfrm>
        </p:spPr>
        <p:txBody>
          <a:bodyPr/>
          <a:lstStyle/>
          <a:p>
            <a:r>
              <a:rPr lang="zh-CN" altLang="en-US" dirty="0" smtClean="0"/>
              <a:t>假定自环和虚线的权为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，则下图有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个圈覆盖：</a:t>
            </a:r>
            <a:r>
              <a:rPr lang="en-US" altLang="zh-CN" dirty="0" err="1" smtClean="0"/>
              <a:t>aef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bef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cdef</a:t>
            </a:r>
            <a:r>
              <a:rPr lang="zh-CN" altLang="en-US" dirty="0" smtClean="0"/>
              <a:t>，长度分别是奇数、奇数、偶数，因此行列式为</a:t>
            </a:r>
            <a:r>
              <a:rPr lang="en-US" altLang="zh-CN" dirty="0" smtClean="0"/>
              <a:t>(-a-</a:t>
            </a:r>
            <a:r>
              <a:rPr lang="en-US" altLang="zh-CN" dirty="0" err="1" smtClean="0"/>
              <a:t>b+cd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ef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注意，这个图很像一个网络，最左边的是源，最右边的是汇。</a:t>
            </a:r>
            <a:endParaRPr lang="en-US" altLang="zh-CN" dirty="0" smtClean="0"/>
          </a:p>
          <a:p>
            <a:r>
              <a:rPr lang="zh-CN" altLang="en-US" dirty="0" smtClean="0"/>
              <a:t>为了方便，我们总是让</a:t>
            </a:r>
            <a:r>
              <a:rPr lang="zh-CN" altLang="en-US" b="1" dirty="0" smtClean="0">
                <a:solidFill>
                  <a:srgbClr val="FF0000"/>
                </a:solidFill>
              </a:rPr>
              <a:t>所有源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</a:rPr>
              <a:t>汇路径的长度同奇偶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836045"/>
            <a:ext cx="6929486" cy="295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递归构造，共三条规则</a:t>
            </a:r>
            <a:endParaRPr lang="en-US" altLang="zh-CN" dirty="0" smtClean="0"/>
          </a:p>
          <a:p>
            <a:r>
              <a:rPr lang="zh-CN" altLang="en-US" dirty="0" smtClean="0"/>
              <a:t>单字母：只有一条边的图</a:t>
            </a:r>
            <a:endParaRPr lang="en-US" altLang="zh-CN" dirty="0" smtClean="0"/>
          </a:p>
          <a:p>
            <a:r>
              <a:rPr lang="en-US" altLang="zh-CN" dirty="0" smtClean="0"/>
              <a:t>p*r</a:t>
            </a:r>
            <a:r>
              <a:rPr lang="zh-CN" altLang="en-US" dirty="0" smtClean="0"/>
              <a:t>：构造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r</a:t>
            </a:r>
            <a:r>
              <a:rPr lang="zh-CN" altLang="en-US" dirty="0" smtClean="0"/>
              <a:t>后合并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p</a:t>
            </a:r>
            <a:r>
              <a:rPr lang="zh-CN" altLang="en-US" dirty="0" smtClean="0"/>
              <a:t>的汇和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r</a:t>
            </a:r>
            <a:r>
              <a:rPr lang="zh-CN" altLang="en-US" dirty="0" smtClean="0"/>
              <a:t>的源</a:t>
            </a:r>
            <a:endParaRPr lang="en-US" altLang="zh-CN" dirty="0" smtClean="0"/>
          </a:p>
          <a:p>
            <a:r>
              <a:rPr lang="en-US" altLang="zh-CN" dirty="0" err="1" smtClean="0"/>
              <a:t>p+r</a:t>
            </a:r>
            <a:r>
              <a:rPr lang="zh-CN" altLang="en-US" dirty="0" smtClean="0"/>
              <a:t>：仍然先构造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r</a:t>
            </a:r>
            <a:r>
              <a:rPr lang="zh-CN" altLang="en-US" dirty="0" smtClean="0"/>
              <a:t>，合并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r</a:t>
            </a:r>
            <a:r>
              <a:rPr lang="zh-CN" altLang="en-US" dirty="0" smtClean="0"/>
              <a:t>的源，然后分两种情况讨论：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两个图中源</a:t>
            </a:r>
            <a:r>
              <a:rPr lang="en-US" altLang="zh-CN" dirty="0" smtClean="0"/>
              <a:t>-</a:t>
            </a:r>
            <a:r>
              <a:rPr lang="zh-CN" altLang="en-US" dirty="0" smtClean="0"/>
              <a:t>汇路径长度的奇偶性相同，构造一个点作为新图的汇。两个图的汇到新汇连一条权值为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</a:t>
            </a:r>
            <a:r>
              <a:rPr lang="zh-CN" altLang="en-US" dirty="0" smtClean="0"/>
              <a:t>奇偶性相反，则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p</a:t>
            </a:r>
            <a:r>
              <a:rPr lang="zh-CN" altLang="en-US" dirty="0" smtClean="0"/>
              <a:t>的汇连一条权值为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的边到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r</a:t>
            </a:r>
            <a:r>
              <a:rPr lang="zh-CN" altLang="en-US" dirty="0" smtClean="0"/>
              <a:t>的汇是新图的汇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zh-CN" altLang="en-US" dirty="0" smtClean="0"/>
              <a:t>递归构造过程结束之后还需要一点调整：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非源非汇点均有权值为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的自环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如果所有源</a:t>
            </a:r>
            <a:r>
              <a:rPr lang="en-US" altLang="zh-CN" dirty="0" smtClean="0"/>
              <a:t>-</a:t>
            </a:r>
            <a:r>
              <a:rPr lang="zh-CN" altLang="en-US" dirty="0" smtClean="0"/>
              <a:t>汇路径均有奇数个结点，则从汇向源连一条边，权值为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；否则合并源和汇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496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其他讨论题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36. Light in a room (IPSC 2012)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一个房间的天花板上有一盏灯，求地面和墙面上照亮部分的总面积。地面和顶面都是水平的，墙面都是竖直的。灯的轴线是竖直的。地面是凸</a:t>
            </a:r>
            <a:r>
              <a:rPr lang="en-US" altLang="zh-CN" dirty="0" smtClean="0"/>
              <a:t>n</a:t>
            </a:r>
            <a:r>
              <a:rPr lang="zh-CN" altLang="en-US" dirty="0" smtClean="0"/>
              <a:t>边形</a:t>
            </a:r>
            <a:r>
              <a:rPr lang="en-US" altLang="zh-CN" dirty="0" smtClean="0"/>
              <a:t>(n&lt;=100)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5625" y="3714752"/>
            <a:ext cx="33623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37. Range flips (PE 430)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个白球排成一行。每次可以均匀随机选出</a:t>
            </a:r>
            <a:r>
              <a:rPr lang="en-US" altLang="zh-CN" dirty="0" smtClean="0"/>
              <a:t>1~N</a:t>
            </a:r>
            <a:r>
              <a:rPr lang="zh-CN" altLang="en-US" dirty="0" smtClean="0"/>
              <a:t>的两个整数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（可以相同），然后翻转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之间的所有球（包括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）。白色翻转后变成黑色，黑色变成白色</a:t>
            </a:r>
            <a:endParaRPr lang="en-US" altLang="zh-CN" dirty="0" smtClean="0"/>
          </a:p>
          <a:p>
            <a:r>
              <a:rPr lang="zh-CN" altLang="en-US" dirty="0" smtClean="0"/>
              <a:t>经过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次操作后，白色球的个数的数学期望定义为</a:t>
            </a:r>
            <a:r>
              <a:rPr lang="en-US" altLang="zh-CN" dirty="0" smtClean="0"/>
              <a:t>E(N,M)</a:t>
            </a:r>
            <a:r>
              <a:rPr lang="zh-CN" altLang="en-US" dirty="0" smtClean="0"/>
              <a:t>。比如</a:t>
            </a:r>
            <a:r>
              <a:rPr lang="en-US" altLang="zh-CN" dirty="0" smtClean="0"/>
              <a:t>E(3,1)=10/9, E(3,2)=5/3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E(10</a:t>
            </a:r>
            <a:r>
              <a:rPr lang="en-US" altLang="zh-CN" baseline="30000" dirty="0" smtClean="0"/>
              <a:t>10</a:t>
            </a:r>
            <a:r>
              <a:rPr lang="en-US" altLang="zh-CN" dirty="0" smtClean="0"/>
              <a:t>, 4000)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zh-CN" altLang="en-US" dirty="0" smtClean="0"/>
              <a:t>只要有一枚</a:t>
            </a:r>
            <a:r>
              <a:rPr lang="en-US" altLang="zh-CN" dirty="0" smtClean="0"/>
              <a:t>fair coin</a:t>
            </a:r>
            <a:r>
              <a:rPr lang="zh-CN" altLang="en-US" dirty="0" smtClean="0"/>
              <a:t>，把它放到最后抛，就可以得到公平的结果</a:t>
            </a:r>
            <a:endParaRPr lang="en-US" altLang="zh-CN" dirty="0" smtClean="0"/>
          </a:p>
          <a:p>
            <a:r>
              <a:rPr lang="zh-CN" altLang="en-US" dirty="0" smtClean="0"/>
              <a:t>如果所有硬币都不是</a:t>
            </a:r>
            <a:r>
              <a:rPr lang="en-US" altLang="zh-CN" dirty="0" smtClean="0"/>
              <a:t>fair</a:t>
            </a:r>
            <a:r>
              <a:rPr lang="zh-CN" altLang="en-US" dirty="0" smtClean="0"/>
              <a:t>的，无论怎么抛，都不会得到公平的结果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38. 2x2 positive integer matrix (PE 420)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3536"/>
          </a:xfrm>
        </p:spPr>
        <p:txBody>
          <a:bodyPr/>
          <a:lstStyle/>
          <a:p>
            <a:r>
              <a:rPr lang="zh-CN" altLang="en-US" dirty="0" smtClean="0"/>
              <a:t>每个元素都是正整数的矩阵称为正整数矩阵。有些正整数矩阵有两个不同的“平方根”，比如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F(n)</a:t>
            </a:r>
            <a:r>
              <a:rPr lang="zh-CN" altLang="en-US" dirty="0" smtClean="0"/>
              <a:t>为满足如下条件的</a:t>
            </a:r>
            <a:r>
              <a:rPr lang="en-US" altLang="zh-CN" dirty="0" smtClean="0"/>
              <a:t>2*2</a:t>
            </a:r>
            <a:r>
              <a:rPr lang="zh-CN" altLang="en-US" dirty="0" smtClean="0"/>
              <a:t>正整数矩阵个数</a:t>
            </a:r>
            <a:endParaRPr lang="en-US" altLang="zh-CN" dirty="0" smtClean="0"/>
          </a:p>
          <a:p>
            <a:r>
              <a:rPr lang="zh-CN" altLang="en-US" dirty="0" smtClean="0"/>
              <a:t>有两种方法写成两个</a:t>
            </a:r>
            <a:r>
              <a:rPr lang="en-US" altLang="zh-CN" dirty="0" smtClean="0"/>
              <a:t>2*2</a:t>
            </a:r>
            <a:r>
              <a:rPr lang="zh-CN" altLang="en-US" dirty="0" smtClean="0"/>
              <a:t>正整数矩阵的乘积</a:t>
            </a:r>
            <a:endParaRPr lang="en-US" altLang="zh-CN" dirty="0" smtClean="0"/>
          </a:p>
          <a:p>
            <a:r>
              <a:rPr lang="en-US" altLang="zh-CN" dirty="0" smtClean="0"/>
              <a:t>Trace(</a:t>
            </a:r>
            <a:r>
              <a:rPr lang="zh-CN" altLang="en-US" dirty="0" smtClean="0"/>
              <a:t>即主对角线上的元素和</a:t>
            </a:r>
            <a:r>
              <a:rPr lang="en-US" altLang="zh-CN" dirty="0" smtClean="0"/>
              <a:t>)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F(50)=7, F(1000)=1019</a:t>
            </a:r>
            <a:r>
              <a:rPr lang="zh-CN" altLang="en-US" dirty="0" smtClean="0"/>
              <a:t>。求</a:t>
            </a:r>
            <a:r>
              <a:rPr lang="en-US" altLang="zh-CN" dirty="0" smtClean="0"/>
              <a:t>F(10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4818" name="Picture 2" descr="http://projecteuler.net/project/images/p_420_matrix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071810"/>
            <a:ext cx="4195082" cy="1071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39. Eating pie (PE 394)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CN" altLang="en-US" dirty="0" smtClean="0"/>
              <a:t>有一张面积为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的圆饼，先沿着半径切一刀（叫</a:t>
            </a:r>
            <a:r>
              <a:rPr lang="en-US" altLang="zh-CN" dirty="0" smtClean="0"/>
              <a:t>initial cut</a:t>
            </a:r>
            <a:r>
              <a:rPr lang="zh-CN" altLang="en-US" dirty="0" smtClean="0"/>
              <a:t>），然后重复下面过程：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如果还剩下的面积严格小于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，停止，否则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在剩下的扇形饼中随机切两刀（也是沿着半径），按照从</a:t>
            </a:r>
            <a:r>
              <a:rPr lang="en-US" altLang="zh-CN" dirty="0" smtClean="0"/>
              <a:t>initial cut</a:t>
            </a:r>
            <a:r>
              <a:rPr lang="zh-CN" altLang="en-US" dirty="0" smtClean="0"/>
              <a:t>逆时针的顺序吃掉前两块，剩下第三块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x&gt;=1</a:t>
            </a:r>
            <a:r>
              <a:rPr lang="zh-CN" altLang="en-US" dirty="0" smtClean="0"/>
              <a:t>，设</a:t>
            </a:r>
            <a:r>
              <a:rPr lang="en-US" altLang="zh-CN" dirty="0" smtClean="0"/>
              <a:t>E(x)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F=1/x</a:t>
            </a:r>
            <a:r>
              <a:rPr lang="zh-CN" altLang="en-US" dirty="0" smtClean="0"/>
              <a:t>时上述过程的重复次数的期望。比如</a:t>
            </a:r>
            <a:r>
              <a:rPr lang="en-US" altLang="zh-CN" dirty="0" smtClean="0"/>
              <a:t>E(1)=1, E(2)=1.26765…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E(40)</a:t>
            </a:r>
            <a:r>
              <a:rPr lang="zh-CN" altLang="en-US" dirty="0" smtClean="0"/>
              <a:t>，保留小数点后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40. Evil Matching (IPSC 2012)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考虑两个正整数串</a:t>
            </a:r>
            <a:r>
              <a:rPr lang="en-US" dirty="0" smtClean="0"/>
              <a:t>T,P</a:t>
            </a:r>
            <a:r>
              <a:rPr lang="zh-CN" altLang="en-US" dirty="0" smtClean="0"/>
              <a:t>。如果存在一个序列</a:t>
            </a:r>
            <a:r>
              <a:rPr lang="en-US" dirty="0" smtClean="0"/>
              <a:t>a</a:t>
            </a:r>
            <a:endParaRPr lang="zh-CN" altLang="en-US" dirty="0" smtClean="0"/>
          </a:p>
          <a:p>
            <a:r>
              <a:rPr lang="en-US" dirty="0" smtClean="0"/>
              <a:t>k = a</a:t>
            </a:r>
            <a:r>
              <a:rPr lang="en-US" baseline="-25000" dirty="0" smtClean="0"/>
              <a:t>0 </a:t>
            </a:r>
            <a:r>
              <a:rPr lang="en-US" dirty="0" smtClean="0"/>
              <a:t>&lt; a</a:t>
            </a:r>
            <a:r>
              <a:rPr lang="en-US" baseline="-25000" dirty="0" smtClean="0"/>
              <a:t>1</a:t>
            </a:r>
            <a:r>
              <a:rPr lang="en-US" dirty="0" smtClean="0"/>
              <a:t> &lt; ... &lt; a</a:t>
            </a:r>
            <a:r>
              <a:rPr lang="en-US" baseline="-25000" dirty="0" smtClean="0"/>
              <a:t>m</a:t>
            </a:r>
            <a:r>
              <a:rPr lang="zh-CN" altLang="en-US" dirty="0" smtClean="0"/>
              <a:t>使得</a:t>
            </a:r>
            <a:r>
              <a:rPr lang="en-US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称串</a:t>
            </a:r>
            <a:r>
              <a:rPr lang="en-US" altLang="zh-CN" dirty="0" smtClean="0"/>
              <a:t>P</a:t>
            </a:r>
            <a:r>
              <a:rPr lang="zh-CN" altLang="en-US" dirty="0" smtClean="0"/>
              <a:t>在位置</a:t>
            </a:r>
            <a:r>
              <a:rPr lang="en-US" altLang="zh-CN" dirty="0" smtClean="0"/>
              <a:t>k </a:t>
            </a:r>
            <a:r>
              <a:rPr lang="en-US" dirty="0" smtClean="0"/>
              <a:t>Evil-matches</a:t>
            </a:r>
            <a:r>
              <a:rPr lang="zh-CN" altLang="en-US" dirty="0" smtClean="0"/>
              <a:t>串</a:t>
            </a:r>
            <a:r>
              <a:rPr lang="en-US" dirty="0" smtClean="0"/>
              <a:t>T</a:t>
            </a:r>
            <a:endParaRPr lang="zh-CN" altLang="en-US" dirty="0" smtClean="0"/>
          </a:p>
          <a:p>
            <a:r>
              <a:rPr lang="zh-CN" altLang="en-US" dirty="0" smtClean="0"/>
              <a:t>输入三个正整数串</a:t>
            </a:r>
            <a:r>
              <a:rPr lang="en-US" dirty="0" smtClean="0"/>
              <a:t>T,P</a:t>
            </a:r>
            <a:r>
              <a:rPr lang="en-US" baseline="-25000" dirty="0" smtClean="0"/>
              <a:t>1</a:t>
            </a:r>
            <a:r>
              <a:rPr lang="en-US" dirty="0" smtClean="0"/>
              <a:t>,P</a:t>
            </a:r>
            <a:r>
              <a:rPr lang="en-US" baseline="-25000" dirty="0" smtClean="0"/>
              <a:t>2</a:t>
            </a:r>
            <a:endParaRPr lang="zh-CN" altLang="en-US" dirty="0"/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3286116" y="2786058"/>
          <a:ext cx="3714776" cy="2214578"/>
        </p:xfrm>
        <a:graphic>
          <a:graphicData uri="http://schemas.openxmlformats.org/presentationml/2006/ole">
            <p:oleObj spid="_x0000_s144386" r:id="rId3" imgW="1536480" imgH="9903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回答下面四个问题：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zh-CN" altLang="en-US" dirty="0" smtClean="0"/>
              <a:t>能在多少个位置</a:t>
            </a:r>
            <a:r>
              <a:rPr lang="en-US" dirty="0" smtClean="0"/>
              <a:t>Evil-matches T</a:t>
            </a:r>
            <a:endParaRPr lang="zh-CN" altLang="en-US" dirty="0" smtClean="0"/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zh-CN" altLang="en-US" dirty="0" smtClean="0"/>
              <a:t>能在多少个位置</a:t>
            </a:r>
            <a:r>
              <a:rPr lang="en-US" dirty="0" smtClean="0"/>
              <a:t>Evil-matches T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求最小的正整数</a:t>
            </a:r>
            <a:r>
              <a:rPr lang="en-US" dirty="0" smtClean="0"/>
              <a:t>n</a:t>
            </a:r>
            <a:r>
              <a:rPr lang="zh-CN" altLang="en-US" dirty="0" smtClean="0"/>
              <a:t>使得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altLang="zh-CN" dirty="0" smtClean="0"/>
              <a:t>·</a:t>
            </a:r>
            <a:r>
              <a:rPr lang="en-US" dirty="0" smtClean="0"/>
              <a:t>n</a:t>
            </a:r>
            <a:r>
              <a:rPr lang="en-US" altLang="zh-CN" dirty="0" smtClean="0"/>
              <a:t>·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zh-CN" altLang="en-US" dirty="0" smtClean="0"/>
              <a:t>能在最多的位置</a:t>
            </a:r>
            <a:r>
              <a:rPr lang="en-US" dirty="0" smtClean="0"/>
              <a:t>Evil-matches T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求第三问中位置个数的最大值是多少</a:t>
            </a:r>
          </a:p>
          <a:p>
            <a:r>
              <a:rPr lang="zh-CN" altLang="en-US" dirty="0" smtClean="0"/>
              <a:t>其中</a:t>
            </a:r>
            <a:r>
              <a:rPr lang="en-US" dirty="0" smtClean="0"/>
              <a:t>‘</a:t>
            </a:r>
            <a:r>
              <a:rPr lang="en-US" altLang="zh-CN" dirty="0" smtClean="0"/>
              <a:t>·</a:t>
            </a:r>
            <a:r>
              <a:rPr lang="en-US" dirty="0" smtClean="0"/>
              <a:t>’</a:t>
            </a:r>
            <a:r>
              <a:rPr lang="zh-CN" altLang="en-US" dirty="0" smtClean="0"/>
              <a:t>表示串的连接。</a:t>
            </a:r>
          </a:p>
          <a:p>
            <a:r>
              <a:rPr lang="en-US" dirty="0" smtClean="0"/>
              <a:t> Easy: |T|&lt;=5000</a:t>
            </a:r>
            <a:r>
              <a:rPr lang="zh-CN" altLang="en-US" dirty="0" smtClean="0"/>
              <a:t>，</a:t>
            </a:r>
            <a:r>
              <a:rPr lang="en-US" dirty="0" smtClean="0"/>
              <a:t>|P</a:t>
            </a:r>
            <a:r>
              <a:rPr lang="en-US" baseline="-25000" dirty="0" smtClean="0"/>
              <a:t>1|</a:t>
            </a:r>
            <a:r>
              <a:rPr lang="en-US" dirty="0" smtClean="0"/>
              <a:t>,|P</a:t>
            </a:r>
            <a:r>
              <a:rPr lang="en-US" baseline="-25000" dirty="0" smtClean="0"/>
              <a:t>2</a:t>
            </a:r>
            <a:r>
              <a:rPr lang="en-US" dirty="0" smtClean="0"/>
              <a:t>|&lt;=600</a:t>
            </a:r>
            <a:r>
              <a:rPr lang="zh-CN" altLang="en-US" dirty="0" smtClean="0"/>
              <a:t>，所有输入数字的和不超过</a:t>
            </a:r>
            <a:r>
              <a:rPr lang="en-US" dirty="0" smtClean="0"/>
              <a:t>11000</a:t>
            </a:r>
            <a:endParaRPr lang="zh-CN" altLang="en-US" dirty="0" smtClean="0"/>
          </a:p>
          <a:p>
            <a:r>
              <a:rPr lang="en-US" dirty="0" smtClean="0"/>
              <a:t>Hard</a:t>
            </a:r>
            <a:r>
              <a:rPr lang="zh-CN" altLang="en-US" dirty="0" smtClean="0"/>
              <a:t>：</a:t>
            </a:r>
            <a:r>
              <a:rPr lang="en-US" dirty="0" smtClean="0"/>
              <a:t>|T|&lt;=11000000</a:t>
            </a:r>
            <a:r>
              <a:rPr lang="zh-CN" altLang="en-US" dirty="0" smtClean="0"/>
              <a:t>，</a:t>
            </a:r>
            <a:r>
              <a:rPr lang="en-US" dirty="0" smtClean="0"/>
              <a:t>|P</a:t>
            </a:r>
            <a:r>
              <a:rPr lang="en-US" baseline="-25000" dirty="0" smtClean="0"/>
              <a:t>1</a:t>
            </a:r>
            <a:r>
              <a:rPr lang="en-US" dirty="0" smtClean="0"/>
              <a:t>|,|P</a:t>
            </a:r>
            <a:r>
              <a:rPr lang="en-US" baseline="-25000" dirty="0" smtClean="0"/>
              <a:t>2|</a:t>
            </a:r>
            <a:r>
              <a:rPr lang="en-US" dirty="0" smtClean="0"/>
              <a:t>&lt;=2000000</a:t>
            </a:r>
            <a:r>
              <a:rPr lang="zh-CN" altLang="en-US" dirty="0" smtClean="0"/>
              <a:t>，所有输入数字的和不超过</a:t>
            </a:r>
            <a:r>
              <a:rPr lang="en-US" dirty="0" smtClean="0"/>
              <a:t>22000000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41. Reciprocal cycles II (PE 417)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1/6=0.1(6)</a:t>
            </a:r>
            <a:r>
              <a:rPr lang="zh-CN" altLang="en-US" dirty="0" smtClean="0"/>
              <a:t>的循环节长度为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1/7=0.(142857)</a:t>
            </a:r>
            <a:r>
              <a:rPr lang="zh-CN" altLang="en-US" dirty="0" smtClean="0"/>
              <a:t>的循环节长度为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。有限小数的循环节长度规定为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一般的，设</a:t>
            </a:r>
            <a:r>
              <a:rPr lang="en-US" altLang="zh-CN" dirty="0" smtClean="0"/>
              <a:t>L(n)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1/n</a:t>
            </a:r>
            <a:r>
              <a:rPr lang="zh-CN" altLang="en-US" dirty="0" smtClean="0"/>
              <a:t>的循环节长度，求</a:t>
            </a:r>
            <a:r>
              <a:rPr lang="en-US" altLang="zh-CN" dirty="0" smtClean="0"/>
              <a:t>L(3)+L(4)+…+L(10</a:t>
            </a:r>
            <a:r>
              <a:rPr lang="en-US" altLang="zh-CN" baseline="30000" dirty="0" smtClean="0"/>
              <a:t>8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42. Look and say sequence (PE 419)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序列</a:t>
            </a:r>
            <a:r>
              <a:rPr lang="en-US" altLang="zh-CN" dirty="0" smtClean="0"/>
              <a:t>1, 11, 21, 1211, 111221, 312211, 13112221, 1113213211</a:t>
            </a:r>
          </a:p>
          <a:p>
            <a:r>
              <a:rPr lang="zh-CN" altLang="en-US" dirty="0" smtClean="0"/>
              <a:t>可以证明这个序列只包含数字</a:t>
            </a:r>
            <a:r>
              <a:rPr lang="en-US" altLang="zh-CN" dirty="0" smtClean="0"/>
              <a:t>1,2,3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n=10</a:t>
            </a:r>
            <a:r>
              <a:rPr lang="en-US" altLang="zh-CN" baseline="30000" dirty="0" smtClean="0"/>
              <a:t>12</a:t>
            </a:r>
            <a:r>
              <a:rPr lang="zh-CN" altLang="en-US" dirty="0" smtClean="0"/>
              <a:t>时，有多少个数字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。比如</a:t>
            </a:r>
            <a:r>
              <a:rPr lang="en-US" altLang="zh-CN" dirty="0" smtClean="0"/>
              <a:t>n=40</a:t>
            </a:r>
            <a:r>
              <a:rPr lang="zh-CN" altLang="en-US" dirty="0" smtClean="0"/>
              <a:t>时有</a:t>
            </a:r>
            <a:r>
              <a:rPr lang="en-US" altLang="zh-CN" dirty="0" smtClean="0"/>
              <a:t>31254, 20259, 11625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1,2,3</a:t>
            </a:r>
            <a:endParaRPr lang="zh-CN" altLang="en-US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43. Subsequence of The </a:t>
            </a:r>
            <a:r>
              <a:rPr lang="en-US" altLang="zh-CN" dirty="0" err="1" smtClean="0"/>
              <a:t>Thue</a:t>
            </a:r>
            <a:r>
              <a:rPr lang="en-US" altLang="zh-CN" dirty="0" smtClean="0"/>
              <a:t>-Morse sequence (PE 361)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zh-CN" dirty="0" err="1" smtClean="0"/>
              <a:t>Thue</a:t>
            </a:r>
            <a:r>
              <a:rPr lang="en-US" altLang="zh-CN" dirty="0" smtClean="0"/>
              <a:t>-Morse</a:t>
            </a:r>
            <a:r>
              <a:rPr lang="zh-CN" altLang="en-US" dirty="0" smtClean="0"/>
              <a:t>序列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定义如下：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=0</a:t>
            </a:r>
          </a:p>
          <a:p>
            <a:pPr lvl="1"/>
            <a:r>
              <a:rPr lang="en-US" altLang="zh-CN" dirty="0" smtClean="0"/>
              <a:t>T</a:t>
            </a:r>
            <a:r>
              <a:rPr lang="en-US" altLang="zh-CN" baseline="-25000" dirty="0" smtClean="0"/>
              <a:t>2n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</a:t>
            </a:r>
            <a:endParaRPr lang="en-US" altLang="zh-CN" baseline="-25000" dirty="0" smtClean="0"/>
          </a:p>
          <a:p>
            <a:pPr lvl="1"/>
            <a:r>
              <a:rPr lang="en-US" altLang="zh-CN" dirty="0" smtClean="0"/>
              <a:t>T</a:t>
            </a:r>
            <a:r>
              <a:rPr lang="en-US" altLang="zh-CN" baseline="-25000" dirty="0" smtClean="0"/>
              <a:t>2n+1</a:t>
            </a:r>
            <a:r>
              <a:rPr lang="en-US" altLang="zh-CN" dirty="0" smtClean="0"/>
              <a:t>=1-T</a:t>
            </a:r>
            <a:r>
              <a:rPr lang="en-US" altLang="zh-CN" baseline="-25000" dirty="0" smtClean="0"/>
              <a:t>n</a:t>
            </a:r>
          </a:p>
          <a:p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的开头如下：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01101001</a:t>
            </a:r>
            <a:r>
              <a:rPr lang="en-US" altLang="zh-CN" u="sng" dirty="0" smtClean="0">
                <a:solidFill>
                  <a:srgbClr val="FF0000"/>
                </a:solidFill>
              </a:rPr>
              <a:t>10010</a:t>
            </a:r>
            <a:r>
              <a:rPr lang="en-US" altLang="zh-CN" dirty="0" smtClean="0"/>
              <a:t>1101001011001101001....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是满足如下条件的整数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集合：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的二进制表示是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的连续子串。</a:t>
            </a:r>
            <a:r>
              <a:rPr lang="en-US" altLang="zh-CN" dirty="0" smtClean="0"/>
              <a:t>k=18=10010</a:t>
            </a:r>
            <a:r>
              <a:rPr lang="en-US" altLang="zh-CN" baseline="-25000" dirty="0" smtClean="0"/>
              <a:t>(2)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排序后如下表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100</a:t>
            </a:r>
            <a:r>
              <a:rPr lang="en-US" altLang="zh-CN" dirty="0" smtClean="0"/>
              <a:t>=3251, A</a:t>
            </a:r>
            <a:r>
              <a:rPr lang="en-US" altLang="zh-CN" baseline="-25000" dirty="0" smtClean="0"/>
              <a:t>1000</a:t>
            </a:r>
            <a:r>
              <a:rPr lang="en-US" altLang="zh-CN" dirty="0" smtClean="0"/>
              <a:t>=80852364498</a:t>
            </a:r>
          </a:p>
          <a:p>
            <a:r>
              <a:rPr lang="zh-CN" altLang="en-US" dirty="0" smtClean="0"/>
              <a:t>求下式的最后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位数字</a:t>
            </a:r>
            <a:endParaRPr lang="zh-CN" alt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142984"/>
            <a:ext cx="5556423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429000"/>
            <a:ext cx="178595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44. Pencils of rays (PE 372)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R(M,N)</a:t>
            </a:r>
            <a:r>
              <a:rPr lang="zh-CN" altLang="en-US" dirty="0" smtClean="0"/>
              <a:t>表示满足</a:t>
            </a:r>
            <a:r>
              <a:rPr lang="en-US" altLang="zh-CN" dirty="0" smtClean="0"/>
              <a:t>M&lt;x&lt;=N, M&lt;y&lt;=N</a:t>
            </a:r>
            <a:r>
              <a:rPr lang="zh-CN" altLang="en-US" dirty="0" smtClean="0"/>
              <a:t>并且</a:t>
            </a:r>
            <a:r>
              <a:rPr lang="en-US" altLang="zh-CN" dirty="0" smtClean="0"/>
              <a:t>[y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/x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]</a:t>
            </a:r>
            <a:r>
              <a:rPr lang="zh-CN" altLang="en-US" dirty="0" smtClean="0"/>
              <a:t>为奇数的整点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的个数，比如</a:t>
            </a:r>
            <a:r>
              <a:rPr lang="en-US" altLang="zh-CN" dirty="0" smtClean="0"/>
              <a:t>R(0,100)=3019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R(2*10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, 10</a:t>
            </a:r>
            <a:r>
              <a:rPr lang="en-US" altLang="zh-CN" baseline="30000" dirty="0" smtClean="0"/>
              <a:t>9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45. A Kempner-like series (PE 368)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调和级数</a:t>
            </a:r>
            <a:r>
              <a:rPr lang="en-US" altLang="zh-CN" dirty="0" smtClean="0"/>
              <a:t>1+1/2+1/3+1/4+…</a:t>
            </a:r>
            <a:r>
              <a:rPr lang="zh-CN" altLang="en-US" dirty="0" smtClean="0"/>
              <a:t>是发散的</a:t>
            </a:r>
            <a:endParaRPr lang="en-US" altLang="zh-CN" dirty="0" smtClean="0"/>
          </a:p>
          <a:p>
            <a:r>
              <a:rPr lang="zh-CN" altLang="en-US" dirty="0" smtClean="0"/>
              <a:t>可是，如果删除所有分母包含三个连续数字的项，这个数列就会收敛，比如前</a:t>
            </a:r>
            <a:r>
              <a:rPr lang="en-US" altLang="zh-CN" dirty="0" smtClean="0"/>
              <a:t>1200</a:t>
            </a:r>
            <a:r>
              <a:rPr lang="zh-CN" altLang="en-US" dirty="0" smtClean="0"/>
              <a:t>项只会删除</a:t>
            </a:r>
            <a:r>
              <a:rPr lang="en-US" altLang="zh-CN" dirty="0" smtClean="0"/>
              <a:t>20</a:t>
            </a:r>
            <a:r>
              <a:rPr lang="zh-CN" altLang="en-US" dirty="0" smtClean="0"/>
              <a:t>项：</a:t>
            </a:r>
            <a:r>
              <a:rPr lang="en-US" altLang="zh-CN" dirty="0" smtClean="0"/>
              <a:t>1/111, 1/222, …, 1/1119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求这个级数的极限，保留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位小数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Piece of cake! (IPSC 2010)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</a:t>
            </a:r>
            <a:r>
              <a:rPr lang="en-US" altLang="zh-CN" dirty="0" smtClean="0"/>
              <a:t>A*B*C</a:t>
            </a:r>
            <a:r>
              <a:rPr lang="zh-CN" altLang="en-US" dirty="0" smtClean="0"/>
              <a:t>的长方体，切</a:t>
            </a:r>
            <a:r>
              <a:rPr lang="en-US" altLang="zh-CN" dirty="0" smtClean="0"/>
              <a:t>D</a:t>
            </a:r>
            <a:r>
              <a:rPr lang="zh-CN" altLang="en-US" dirty="0" smtClean="0"/>
              <a:t>次，每次沿着某个平行于坐标平面的方向切下来一个厚度为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的长方体。要求最后剩下的长方体的体积最大</a:t>
            </a:r>
            <a:endParaRPr lang="en-US" altLang="zh-CN" dirty="0" smtClean="0"/>
          </a:p>
          <a:p>
            <a:r>
              <a:rPr lang="en-US" altLang="zh-CN" dirty="0" smtClean="0"/>
              <a:t>0&lt;A,B,C&lt;=10</a:t>
            </a:r>
            <a:r>
              <a:rPr lang="en-US" altLang="zh-CN" baseline="30000" dirty="0" smtClean="0"/>
              <a:t>18</a:t>
            </a:r>
            <a:r>
              <a:rPr lang="en-US" altLang="zh-CN" dirty="0" smtClean="0"/>
              <a:t>, 0&lt;=D&lt;=A+B+C-3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6. Rebel Alliance attack (IPSC 2012)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r&lt;=44444</a:t>
            </a:r>
            <a:r>
              <a:rPr lang="zh-CN" altLang="en-US" dirty="0" smtClean="0"/>
              <a:t>，统计有多少个整数四元组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x,y,z,w</a:t>
            </a:r>
            <a:r>
              <a:rPr lang="en-US" altLang="zh-CN" dirty="0" smtClean="0"/>
              <a:t>)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+y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+z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=w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 w&lt;r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4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各种计算：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代数、数论、计数、概率</a:t>
            </a:r>
            <a:r>
              <a:rPr lang="en-US" altLang="zh-CN" b="1" dirty="0" smtClean="0"/>
              <a:t>…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4398" y="214314"/>
            <a:ext cx="6675188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行列式</a:t>
            </a:r>
            <a:r>
              <a:rPr lang="en-US" altLang="zh-CN" dirty="0" smtClean="0"/>
              <a:t>(determinant)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Leibniz</a:t>
            </a:r>
            <a:r>
              <a:rPr lang="zh-CN" altLang="en-US" dirty="0" smtClean="0"/>
              <a:t>公式：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这里的求和符号取遍</a:t>
            </a:r>
            <a:r>
              <a:rPr lang="en-US" altLang="zh-CN" dirty="0" smtClean="0"/>
              <a:t>1~n</a:t>
            </a:r>
            <a:r>
              <a:rPr lang="zh-CN" altLang="en-US" dirty="0" smtClean="0"/>
              <a:t>的所有排列</a:t>
            </a:r>
            <a:r>
              <a:rPr lang="el-GR" altLang="zh-CN" dirty="0" smtClean="0"/>
              <a:t>σ</a:t>
            </a:r>
            <a:r>
              <a:rPr lang="zh-CN" altLang="en-US" dirty="0" smtClean="0"/>
              <a:t>，比如</a:t>
            </a:r>
            <a:r>
              <a:rPr lang="el-GR" altLang="zh-CN" dirty="0" smtClean="0"/>
              <a:t>σ</a:t>
            </a:r>
            <a:r>
              <a:rPr lang="en-US" altLang="zh-CN" dirty="0" smtClean="0"/>
              <a:t>=[2,3,1]</a:t>
            </a:r>
            <a:r>
              <a:rPr lang="zh-CN" altLang="en-US" dirty="0" smtClean="0"/>
              <a:t>时</a:t>
            </a:r>
            <a:r>
              <a:rPr lang="el-GR" altLang="zh-CN" dirty="0" smtClean="0"/>
              <a:t>σ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=2, </a:t>
            </a:r>
            <a:r>
              <a:rPr lang="el-GR" altLang="zh-CN" dirty="0" smtClean="0"/>
              <a:t>σ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=3, </a:t>
            </a:r>
            <a:r>
              <a:rPr lang="el-GR" altLang="zh-CN" dirty="0" smtClean="0"/>
              <a:t>σ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1~n</a:t>
            </a:r>
            <a:r>
              <a:rPr lang="zh-CN" altLang="en-US" dirty="0" smtClean="0"/>
              <a:t>的所有排列</a:t>
            </a:r>
            <a:r>
              <a:rPr lang="en-US" altLang="zh-CN" dirty="0" smtClean="0"/>
              <a:t>(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个元素的对称群</a:t>
            </a:r>
            <a:r>
              <a:rPr lang="en-US" altLang="zh-CN" dirty="0" smtClean="0"/>
              <a:t>)</a:t>
            </a:r>
            <a:r>
              <a:rPr lang="zh-CN" altLang="en-US" dirty="0" smtClean="0"/>
              <a:t>记为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sgn</a:t>
            </a:r>
            <a:r>
              <a:rPr lang="en-US" altLang="zh-CN" dirty="0" smtClean="0"/>
              <a:t>(</a:t>
            </a:r>
            <a:r>
              <a:rPr lang="el-GR" altLang="zh-CN" dirty="0" smtClean="0"/>
              <a:t>σ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signature</a:t>
            </a:r>
            <a:r>
              <a:rPr lang="zh-CN" altLang="en-US" dirty="0" smtClean="0"/>
              <a:t>，当逆序对数为偶数时为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27650" name="Picture 2" descr="\det(A) = \sum_{\sigma \in S_n} \sgn(\sigma) \prod_{i=1}^n A_{i,\sigma_i}.\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428868"/>
            <a:ext cx="5443320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3*3</a:t>
            </a:r>
            <a:r>
              <a:rPr lang="zh-CN" altLang="en-US" dirty="0" smtClean="0"/>
              <a:t>行列式的展开</a:t>
            </a:r>
            <a:endParaRPr lang="zh-CN" alt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571612"/>
            <a:ext cx="9001188" cy="411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行列式的性质与计算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用高斯消元法可以在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时间内计算出一个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矩阵的行列式。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862" y="2786058"/>
            <a:ext cx="761879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开胃菜</a:t>
            </a:r>
            <a:endParaRPr lang="en-US" altLang="zh-CN" dirty="0" smtClean="0"/>
          </a:p>
          <a:p>
            <a:r>
              <a:rPr lang="zh-CN" altLang="en-US" dirty="0" smtClean="0"/>
              <a:t>各种计算</a:t>
            </a:r>
            <a:endParaRPr lang="en-US" altLang="zh-CN" dirty="0" smtClean="0"/>
          </a:p>
          <a:p>
            <a:r>
              <a:rPr lang="zh-CN" altLang="en-US" dirty="0" smtClean="0"/>
              <a:t>各种奇怪的策略题</a:t>
            </a:r>
            <a:endParaRPr lang="en-US" altLang="zh-CN" dirty="0" smtClean="0"/>
          </a:p>
          <a:p>
            <a:r>
              <a:rPr lang="zh-CN" altLang="en-US" dirty="0" smtClean="0"/>
              <a:t>几何题和“假几何题”</a:t>
            </a:r>
            <a:endParaRPr lang="en-US" altLang="zh-CN" dirty="0" smtClean="0"/>
          </a:p>
          <a:p>
            <a:r>
              <a:rPr lang="zh-CN" altLang="en-US" dirty="0" smtClean="0"/>
              <a:t>神题？</a:t>
            </a:r>
            <a:endParaRPr lang="en-US" altLang="zh-CN" dirty="0" smtClean="0"/>
          </a:p>
          <a:p>
            <a:r>
              <a:rPr lang="en-US" altLang="zh-CN" dirty="0" smtClean="0"/>
              <a:t>Bonus: </a:t>
            </a:r>
            <a:r>
              <a:rPr lang="zh-CN" altLang="en-US" dirty="0" smtClean="0"/>
              <a:t>其他讨论题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积和式</a:t>
            </a:r>
            <a:r>
              <a:rPr lang="en-US" altLang="zh-CN" dirty="0" smtClean="0"/>
              <a:t>(permanent)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和行列式很接近，但是去掉符号项，全部为正，即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组合意义：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二分图完美匹配的个数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任意图的圈覆盖的个数</a:t>
            </a:r>
            <a:endParaRPr lang="en-US" altLang="zh-CN" dirty="0" smtClean="0"/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perm(A)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#P-</a:t>
            </a:r>
            <a:r>
              <a:rPr lang="zh-CN" altLang="en-US" dirty="0" smtClean="0"/>
              <a:t>完全的</a:t>
            </a:r>
            <a:endParaRPr lang="zh-CN" altLang="en-US" dirty="0"/>
          </a:p>
        </p:txBody>
      </p:sp>
      <p:pic>
        <p:nvPicPr>
          <p:cNvPr id="6146" name="Picture 2" descr=" \operatorname{perm}(A)=\sum_{\sigma\in S_n}\prod_{i=1}^n a_{i,\sigma(i)}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1033" y="2786058"/>
            <a:ext cx="3839793" cy="10001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关于圈覆盖</a:t>
            </a:r>
            <a:r>
              <a:rPr lang="en-US" altLang="zh-CN" dirty="0" smtClean="0"/>
              <a:t>(cycle cover)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圈覆盖：从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个结点的有向图（可以有自环）中选出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条边，每个结点恰好属于一个圈，即每个结点恰好有一条入边和一条出边</a:t>
            </a:r>
            <a:endParaRPr lang="en-US" altLang="zh-CN" dirty="0" smtClean="0"/>
          </a:p>
          <a:p>
            <a:r>
              <a:rPr lang="zh-CN" altLang="en-US" dirty="0" smtClean="0"/>
              <a:t>一个结点排列对应一个圈覆盖，而且排列的循环分解中的每个循环对应图上的一个圈。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Lucas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对于非负整数</a:t>
            </a:r>
            <a:r>
              <a:rPr lang="en-US" altLang="zh-CN" dirty="0" smtClean="0"/>
              <a:t>m, n</a:t>
            </a:r>
            <a:r>
              <a:rPr lang="zh-CN" altLang="en-US" dirty="0" smtClean="0"/>
              <a:t>和素数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进制展开式如下：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m&lt;n</a:t>
            </a:r>
            <a:r>
              <a:rPr lang="zh-CN" altLang="en-US" dirty="0" smtClean="0"/>
              <a:t>时规定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)=0</a:t>
            </a:r>
            <a:endParaRPr lang="zh-CN" altLang="en-US" dirty="0"/>
          </a:p>
        </p:txBody>
      </p:sp>
      <p:pic>
        <p:nvPicPr>
          <p:cNvPr id="91140" name="Picture 4" descr="\binom{m}{n}\equiv\prod_{i=0}^k\binom{m_i}{n_i}\pmod p,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3102" y="2285992"/>
            <a:ext cx="3959162" cy="928694"/>
          </a:xfrm>
          <a:prstGeom prst="rect">
            <a:avLst/>
          </a:prstGeom>
          <a:noFill/>
        </p:spPr>
      </p:pic>
      <p:pic>
        <p:nvPicPr>
          <p:cNvPr id="91142" name="Picture 6" descr="m=m_kp^k+m_{k-1}p^{k-1}+\cdots +m_1p+m_0,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8390" y="4000504"/>
            <a:ext cx="5682568" cy="357190"/>
          </a:xfrm>
          <a:prstGeom prst="rect">
            <a:avLst/>
          </a:prstGeom>
          <a:noFill/>
        </p:spPr>
      </p:pic>
      <p:pic>
        <p:nvPicPr>
          <p:cNvPr id="91144" name="Picture 8" descr="n=n_kp^k+n_{k-1}p^{k-1}+\cdots +n_1p+n_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3075" y="4500570"/>
            <a:ext cx="5179255" cy="357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7. A huge binomial coefficient (PE 365)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M(</a:t>
            </a:r>
            <a:r>
              <a:rPr lang="en-US" altLang="zh-CN" dirty="0" err="1" smtClean="0"/>
              <a:t>n,k,m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n,k</a:t>
            </a:r>
            <a:r>
              <a:rPr lang="en-US" altLang="zh-CN" dirty="0" smtClean="0"/>
              <a:t>) mod m</a:t>
            </a:r>
            <a:r>
              <a:rPr lang="zh-CN" altLang="en-US" dirty="0" smtClean="0"/>
              <a:t>，求满足</a:t>
            </a:r>
            <a:r>
              <a:rPr lang="en-US" altLang="zh-CN" dirty="0" smtClean="0"/>
              <a:t>1000&lt;p&lt;q&lt;r&lt;5000</a:t>
            </a:r>
            <a:r>
              <a:rPr lang="zh-CN" altLang="en-US" dirty="0" smtClean="0"/>
              <a:t>且</a:t>
            </a:r>
            <a:r>
              <a:rPr lang="en-US" altLang="zh-CN" dirty="0" err="1" smtClean="0"/>
              <a:t>p,q,r</a:t>
            </a:r>
            <a:r>
              <a:rPr lang="zh-CN" altLang="en-US" dirty="0" smtClean="0"/>
              <a:t>均为素数的所有</a:t>
            </a:r>
            <a:r>
              <a:rPr lang="en-US" altLang="zh-CN" dirty="0" smtClean="0"/>
              <a:t>M(10</a:t>
            </a:r>
            <a:r>
              <a:rPr lang="en-US" altLang="zh-CN" baseline="30000" dirty="0" smtClean="0"/>
              <a:t>18</a:t>
            </a:r>
            <a:r>
              <a:rPr lang="en-US" altLang="zh-CN" dirty="0" smtClean="0"/>
              <a:t>,10</a:t>
            </a:r>
            <a:r>
              <a:rPr lang="en-US" altLang="zh-CN" baseline="30000" dirty="0" smtClean="0"/>
              <a:t>9</a:t>
            </a:r>
            <a:r>
              <a:rPr lang="en-US" altLang="zh-CN" dirty="0" smtClean="0"/>
              <a:t>,p*q*r)</a:t>
            </a:r>
            <a:r>
              <a:rPr lang="zh-CN" altLang="en-US" dirty="0" smtClean="0"/>
              <a:t>之和。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zh-CN" altLang="en-US" dirty="0" smtClean="0"/>
              <a:t>对于范围内的所有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Lucas</a:t>
            </a:r>
            <a:r>
              <a:rPr lang="zh-CN" altLang="en-US" dirty="0" smtClean="0"/>
              <a:t>定理计算</a:t>
            </a:r>
            <a:r>
              <a:rPr lang="en-US" altLang="zh-CN" dirty="0" smtClean="0"/>
              <a:t>M(10</a:t>
            </a:r>
            <a:r>
              <a:rPr lang="en-US" altLang="zh-CN" baseline="30000" dirty="0" smtClean="0"/>
              <a:t>18</a:t>
            </a:r>
            <a:r>
              <a:rPr lang="en-US" altLang="zh-CN" dirty="0" smtClean="0"/>
              <a:t>, 10</a:t>
            </a:r>
            <a:r>
              <a:rPr lang="en-US" altLang="zh-CN" baseline="30000" dirty="0" smtClean="0"/>
              <a:t>9</a:t>
            </a:r>
            <a:r>
              <a:rPr lang="en-US" altLang="zh-CN" dirty="0" smtClean="0"/>
              <a:t>, p)</a:t>
            </a:r>
          </a:p>
          <a:p>
            <a:r>
              <a:rPr lang="zh-CN" altLang="en-US" dirty="0" smtClean="0"/>
              <a:t>然后枚举三元组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p,q,r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，用中国剩余定理计算</a:t>
            </a:r>
            <a:r>
              <a:rPr lang="en-US" altLang="zh-CN" dirty="0" smtClean="0"/>
              <a:t>M(10</a:t>
            </a:r>
            <a:r>
              <a:rPr lang="en-US" altLang="zh-CN" baseline="30000" dirty="0" smtClean="0"/>
              <a:t>18</a:t>
            </a:r>
            <a:r>
              <a:rPr lang="en-US" altLang="zh-CN" dirty="0" smtClean="0"/>
              <a:t>,10</a:t>
            </a:r>
            <a:r>
              <a:rPr lang="en-US" altLang="zh-CN" baseline="30000" dirty="0" smtClean="0"/>
              <a:t>9</a:t>
            </a:r>
            <a:r>
              <a:rPr lang="en-US" altLang="zh-CN" dirty="0" smtClean="0"/>
              <a:t>,pqr)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r>
              <a:rPr lang="zh-CN" altLang="en-US" dirty="0" smtClean="0"/>
              <a:t>然后就没 了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en-US" altLang="zh-CN" dirty="0" err="1" smtClean="0"/>
              <a:t>Idempotents</a:t>
            </a:r>
            <a:r>
              <a:rPr lang="en-US" altLang="zh-CN" dirty="0" smtClean="0"/>
              <a:t> (PE 407)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记</a:t>
            </a:r>
            <a:r>
              <a:rPr lang="en-US" altLang="zh-CN" dirty="0" smtClean="0"/>
              <a:t>M(n)</a:t>
            </a:r>
            <a:r>
              <a:rPr lang="zh-CN" altLang="en-US" dirty="0" smtClean="0"/>
              <a:t>为满足</a:t>
            </a:r>
            <a:r>
              <a:rPr lang="en-US" altLang="zh-CN" dirty="0" smtClean="0"/>
              <a:t>a&lt;n</a:t>
            </a:r>
            <a:r>
              <a:rPr lang="zh-CN" altLang="en-US" dirty="0" smtClean="0"/>
              <a:t>且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=a(mod n)</a:t>
            </a:r>
            <a:r>
              <a:rPr lang="zh-CN" altLang="en-US" dirty="0" smtClean="0"/>
              <a:t>的最大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M(6)=4</a:t>
            </a:r>
            <a:r>
              <a:rPr lang="zh-CN" altLang="en-US" dirty="0" smtClean="0"/>
              <a:t>。求</a:t>
            </a:r>
            <a:r>
              <a:rPr lang="en-US" altLang="zh-CN" dirty="0" smtClean="0"/>
              <a:t>M(1)+M(2)+…+M(10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altLang="zh-CN" dirty="0" smtClean="0"/>
              <a:t>a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=a(mod n)</a:t>
            </a:r>
            <a:r>
              <a:rPr lang="zh-CN" altLang="en-US" dirty="0" smtClean="0"/>
              <a:t>等价于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-a=a(a-1)</a:t>
            </a:r>
            <a:r>
              <a:rPr lang="zh-CN" altLang="en-US" dirty="0" smtClean="0"/>
              <a:t>的约数。因为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a-1</a:t>
            </a:r>
            <a:r>
              <a:rPr lang="zh-CN" altLang="en-US" dirty="0" smtClean="0"/>
              <a:t>互素，所以</a:t>
            </a:r>
            <a:r>
              <a:rPr lang="en-US" altLang="zh-CN" dirty="0" smtClean="0"/>
              <a:t>n</a:t>
            </a:r>
            <a:r>
              <a:rPr lang="zh-CN" altLang="en-US" dirty="0" smtClean="0"/>
              <a:t>可以写成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*m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的因子，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a-1</a:t>
            </a:r>
            <a:r>
              <a:rPr lang="zh-CN" altLang="en-US" dirty="0" smtClean="0"/>
              <a:t>的因子，且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互素。</a:t>
            </a:r>
            <a:endParaRPr lang="en-US" altLang="zh-CN" dirty="0" smtClean="0"/>
          </a:p>
          <a:p>
            <a:r>
              <a:rPr lang="zh-CN" altLang="en-US" dirty="0" smtClean="0"/>
              <a:t>枚举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，然后枚举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a-1</a:t>
            </a:r>
            <a:r>
              <a:rPr lang="zh-CN" altLang="en-US" dirty="0" smtClean="0"/>
              <a:t>的所有因子，组合得到一个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，更新</a:t>
            </a:r>
            <a:r>
              <a:rPr lang="en-US" altLang="zh-CN" dirty="0" smtClean="0"/>
              <a:t>M(n)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 One-child Numbers (PE 413)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位正整数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没有前导</a:t>
            </a:r>
            <a:r>
              <a:rPr lang="en-US" altLang="zh-CN" dirty="0" smtClean="0"/>
              <a:t>0)</a:t>
            </a:r>
            <a:r>
              <a:rPr lang="zh-CN" altLang="en-US" dirty="0" smtClean="0"/>
              <a:t>恰好有一个</a:t>
            </a:r>
            <a:r>
              <a:rPr lang="zh-CN" altLang="en-US" b="1" dirty="0" smtClean="0">
                <a:solidFill>
                  <a:srgbClr val="FF0000"/>
                </a:solidFill>
              </a:rPr>
              <a:t>连续</a:t>
            </a:r>
            <a:r>
              <a:rPr lang="zh-CN" altLang="en-US" dirty="0" smtClean="0"/>
              <a:t>子串是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的倍数，我们说它是一个</a:t>
            </a:r>
            <a:r>
              <a:rPr lang="en-US" altLang="zh-CN" dirty="0" smtClean="0"/>
              <a:t>one-child number</a:t>
            </a:r>
            <a:r>
              <a:rPr lang="zh-CN" altLang="en-US" dirty="0" smtClean="0"/>
              <a:t>。比如</a:t>
            </a:r>
            <a:r>
              <a:rPr lang="en-US" altLang="zh-CN" dirty="0" smtClean="0"/>
              <a:t>5671</a:t>
            </a:r>
            <a:r>
              <a:rPr lang="zh-CN" altLang="en-US" dirty="0" smtClean="0"/>
              <a:t>只有子串</a:t>
            </a:r>
            <a:r>
              <a:rPr lang="en-US" altLang="zh-CN" dirty="0" smtClean="0"/>
              <a:t>56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的倍数</a:t>
            </a:r>
            <a:r>
              <a:rPr lang="en-US" altLang="zh-CN" dirty="0" smtClean="0"/>
              <a:t>, 104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113</a:t>
            </a:r>
            <a:r>
              <a:rPr lang="en-US" altLang="zh-CN" u="sng" dirty="0" smtClean="0"/>
              <a:t>245</a:t>
            </a:r>
            <a:r>
              <a:rPr lang="en-US" altLang="zh-CN" dirty="0" smtClean="0"/>
              <a:t>1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one-child number</a:t>
            </a:r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F(n)</a:t>
            </a:r>
            <a:r>
              <a:rPr lang="zh-CN" altLang="en-US" dirty="0" smtClean="0"/>
              <a:t>为小于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one-child number</a:t>
            </a:r>
            <a:r>
              <a:rPr lang="zh-CN" altLang="en-US" dirty="0" smtClean="0"/>
              <a:t>的个数，比如</a:t>
            </a:r>
            <a:r>
              <a:rPr lang="en-US" altLang="zh-CN" dirty="0" smtClean="0"/>
              <a:t>F(10)=9, F(10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)=389, F(10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)=277674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F(10</a:t>
            </a:r>
            <a:r>
              <a:rPr lang="en-US" altLang="zh-CN" baseline="30000" dirty="0" smtClean="0"/>
              <a:t>19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 </a:t>
            </a:r>
            <a:r>
              <a:rPr lang="en-US" altLang="zh-CN" dirty="0" err="1" smtClean="0"/>
              <a:t>Nontransitive</a:t>
            </a:r>
            <a:r>
              <a:rPr lang="en-US" altLang="zh-CN" dirty="0" smtClean="0"/>
              <a:t> sets of dice (PE 376)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721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考虑如下三个非标准筛子：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A: 1 4 4 4 4 4      B: 2 2 2 5 5 5     C: 3 3 3 3 3 6</a:t>
            </a:r>
          </a:p>
          <a:p>
            <a:r>
              <a:rPr lang="zh-CN" altLang="en-US" dirty="0" smtClean="0"/>
              <a:t>可以验证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游戏者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拿筛子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，拿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的胜率为</a:t>
            </a:r>
            <a:r>
              <a:rPr lang="en-US" altLang="zh-CN" dirty="0" smtClean="0"/>
              <a:t>7/12&gt;1/2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游戏者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拿筛子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，拿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的胜率为</a:t>
            </a:r>
            <a:r>
              <a:rPr lang="en-US" altLang="zh-CN" dirty="0" smtClean="0"/>
              <a:t>7/12&gt;1/2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游戏者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拿筛子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，拿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的胜率为</a:t>
            </a:r>
            <a:r>
              <a:rPr lang="en-US" altLang="zh-CN" dirty="0" smtClean="0"/>
              <a:t>25/36&gt;1/2</a:t>
            </a:r>
          </a:p>
          <a:p>
            <a:r>
              <a:rPr lang="zh-CN" altLang="en-US" dirty="0" smtClean="0"/>
              <a:t>这里的“胜”不含平局的情况。</a:t>
            </a:r>
            <a:endParaRPr lang="en-US" altLang="zh-CN" dirty="0" smtClean="0"/>
          </a:p>
          <a:p>
            <a:r>
              <a:rPr lang="zh-CN" altLang="en-US" dirty="0" smtClean="0"/>
              <a:t>考虑六个面的筛子，每个数字为</a:t>
            </a:r>
            <a:r>
              <a:rPr lang="en-US" altLang="zh-CN" dirty="0" smtClean="0"/>
              <a:t>1~30</a:t>
            </a:r>
            <a:r>
              <a:rPr lang="zh-CN" altLang="en-US" dirty="0" smtClean="0"/>
              <a:t>，有多少个筛子集</a:t>
            </a:r>
            <a:r>
              <a:rPr lang="en-US" altLang="zh-CN" dirty="0" smtClean="0"/>
              <a:t>{A,B,C}</a:t>
            </a:r>
            <a:r>
              <a:rPr lang="zh-CN" altLang="en-US" dirty="0" smtClean="0"/>
              <a:t>满足这个条件？</a:t>
            </a:r>
            <a:endParaRPr lang="en-US" altLang="zh-CN" dirty="0" smtClean="0"/>
          </a:p>
          <a:p>
            <a:r>
              <a:rPr lang="zh-CN" altLang="en-US" dirty="0" smtClean="0"/>
              <a:t>数字集相同的筛子被看做相同的筛子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zh-CN" altLang="en-US" dirty="0" smtClean="0"/>
              <a:t>其实</a:t>
            </a:r>
            <a:r>
              <a:rPr lang="en-US" altLang="zh-CN" dirty="0" smtClean="0"/>
              <a:t>…</a:t>
            </a:r>
            <a:r>
              <a:rPr lang="zh-CN" altLang="en-US" dirty="0" smtClean="0"/>
              <a:t>答案是一个多项式！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可是，如果得到这个多项式呢？</a:t>
            </a:r>
            <a:endParaRPr lang="zh-CN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275" y="1428736"/>
            <a:ext cx="876544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题目来源们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IPSC</a:t>
            </a:r>
          </a:p>
          <a:p>
            <a:r>
              <a:rPr lang="en-US" altLang="zh-CN" dirty="0" smtClean="0"/>
              <a:t>Project Euler</a:t>
            </a:r>
          </a:p>
          <a:p>
            <a:r>
              <a:rPr lang="en-US" altLang="zh-CN" dirty="0" smtClean="0"/>
              <a:t>ACM/ICPC</a:t>
            </a:r>
          </a:p>
          <a:p>
            <a:r>
              <a:rPr lang="en-US" altLang="zh-CN" dirty="0" err="1" smtClean="0"/>
              <a:t>UVa</a:t>
            </a:r>
            <a:r>
              <a:rPr lang="en-US" altLang="zh-CN" dirty="0" smtClean="0"/>
              <a:t> Online Judge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11. Going to the movies (IPSC 2009)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个人去电影院看电影。给她们预留了最后一行座位，共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个。但是打票机器出了故障，每个人拿到的座位编号都是</a:t>
            </a:r>
            <a:r>
              <a:rPr lang="en-US" altLang="zh-CN" dirty="0" smtClean="0"/>
              <a:t>1~k</a:t>
            </a:r>
            <a:r>
              <a:rPr lang="zh-CN" altLang="en-US" dirty="0" smtClean="0"/>
              <a:t>的均匀随机整数。</a:t>
            </a:r>
            <a:endParaRPr lang="en-US" altLang="zh-CN" dirty="0" smtClean="0"/>
          </a:p>
          <a:p>
            <a:r>
              <a:rPr lang="zh-CN" altLang="en-US" dirty="0" smtClean="0"/>
              <a:t>每个人拿到票之后从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号座开始往</a:t>
            </a:r>
            <a:r>
              <a:rPr lang="en-US" altLang="zh-CN" dirty="0" smtClean="0"/>
              <a:t>k</a:t>
            </a:r>
            <a:r>
              <a:rPr lang="zh-CN" altLang="en-US" dirty="0" smtClean="0"/>
              <a:t>号座走。先走到自己的座位旁。如果没人，就直接坐下去；如果有人，就继续走，走到第一个没人的座位坐下去。如果走到最后都没座，她就不看电影了。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n, k</a:t>
            </a:r>
            <a:r>
              <a:rPr lang="zh-CN" altLang="en-US" dirty="0" smtClean="0"/>
              <a:t>，求至少一个人不看电影的概率，用分数表示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n=k=3</a:t>
            </a:r>
            <a:r>
              <a:rPr lang="zh-CN" altLang="en-US" dirty="0" smtClean="0"/>
              <a:t>，概率为</a:t>
            </a:r>
            <a:r>
              <a:rPr lang="en-US" altLang="zh-CN" dirty="0" smtClean="0"/>
              <a:t>11/27</a:t>
            </a:r>
          </a:p>
          <a:p>
            <a:r>
              <a:rPr lang="zh-CN" altLang="en-US" dirty="0" smtClean="0"/>
              <a:t>票有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=27</a:t>
            </a:r>
            <a:r>
              <a:rPr lang="zh-CN" altLang="en-US" dirty="0" smtClean="0"/>
              <a:t>种可能，有人不看电影的情况有以下</a:t>
            </a:r>
            <a:r>
              <a:rPr lang="en-US" altLang="zh-CN" dirty="0" smtClean="0"/>
              <a:t>11</a:t>
            </a:r>
            <a:r>
              <a:rPr lang="zh-CN" altLang="en-US" dirty="0" smtClean="0"/>
              <a:t>种：</a:t>
            </a:r>
            <a:r>
              <a:rPr lang="en-US" altLang="zh-CN" dirty="0" smtClean="0"/>
              <a:t>133, 222, 223, 232, 233, 313, 322,</a:t>
            </a:r>
          </a:p>
          <a:p>
            <a:r>
              <a:rPr lang="en-US" altLang="zh-CN" dirty="0" smtClean="0"/>
              <a:t>323, 331, 332, 333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比如，若票为</a:t>
            </a:r>
            <a:r>
              <a:rPr lang="en-US" altLang="zh-CN" dirty="0" smtClean="0"/>
              <a:t>322</a:t>
            </a:r>
            <a:r>
              <a:rPr lang="zh-CN" altLang="en-US" dirty="0" smtClean="0"/>
              <a:t>，前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个女孩分别坐在位置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个女孩找不到座位。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5722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经典思路：线转化为圈，利用对称性</a:t>
            </a:r>
            <a:endParaRPr lang="en-US" altLang="zh-CN" dirty="0" smtClean="0"/>
          </a:p>
          <a:p>
            <a:r>
              <a:rPr lang="zh-CN" altLang="en-US" dirty="0" smtClean="0"/>
              <a:t>假设有</a:t>
            </a:r>
            <a:r>
              <a:rPr lang="en-US" altLang="zh-CN" dirty="0" smtClean="0"/>
              <a:t>k+1</a:t>
            </a:r>
            <a:r>
              <a:rPr lang="zh-CN" altLang="en-US" dirty="0" smtClean="0"/>
              <a:t>个椅子围成一圈，每张票上写着</a:t>
            </a:r>
            <a:r>
              <a:rPr lang="en-US" altLang="zh-CN" dirty="0" smtClean="0"/>
              <a:t>1~k+1</a:t>
            </a:r>
            <a:r>
              <a:rPr lang="zh-CN" altLang="en-US" dirty="0" smtClean="0"/>
              <a:t>（而不是</a:t>
            </a:r>
            <a:r>
              <a:rPr lang="en-US" altLang="zh-CN" dirty="0" smtClean="0"/>
              <a:t>1~k)</a:t>
            </a:r>
            <a:r>
              <a:rPr lang="zh-CN" altLang="en-US" dirty="0" smtClean="0"/>
              <a:t>，因为概率均等，我们统计有多少种方案导致椅子</a:t>
            </a:r>
            <a:r>
              <a:rPr lang="en-US" altLang="zh-CN" dirty="0" smtClean="0"/>
              <a:t>k+1</a:t>
            </a:r>
            <a:r>
              <a:rPr lang="zh-CN" altLang="en-US" dirty="0" smtClean="0"/>
              <a:t>上坐着人</a:t>
            </a:r>
            <a:endParaRPr lang="en-US" altLang="zh-CN" dirty="0" smtClean="0"/>
          </a:p>
          <a:p>
            <a:r>
              <a:rPr lang="zh-CN" altLang="en-US" dirty="0" smtClean="0"/>
              <a:t>一共有</a:t>
            </a:r>
            <a:r>
              <a:rPr lang="en-US" altLang="zh-CN" dirty="0" smtClean="0"/>
              <a:t>(k+1)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种可能的情况。为了方便叙述，我们假定每种情况模拟一遍，每次在没人坐的椅子上放一枚硬币（每次恰好有</a:t>
            </a:r>
            <a:r>
              <a:rPr lang="en-US" altLang="zh-CN" dirty="0" smtClean="0"/>
              <a:t>k+1-n</a:t>
            </a:r>
            <a:r>
              <a:rPr lang="zh-CN" altLang="en-US" dirty="0" smtClean="0"/>
              <a:t>把椅子没人坐），则所有情况都模拟完之后每把椅子上都有</a:t>
            </a:r>
            <a:r>
              <a:rPr lang="en-US" altLang="zh-CN" dirty="0" smtClean="0"/>
              <a:t>(k+1-n)(k+1)</a:t>
            </a:r>
            <a:r>
              <a:rPr lang="en-US" altLang="zh-CN" baseline="30000" dirty="0" smtClean="0"/>
              <a:t>n-1</a:t>
            </a:r>
            <a:r>
              <a:rPr lang="zh-CN" altLang="en-US" dirty="0" smtClean="0"/>
              <a:t>枚硬币，也就是说，有</a:t>
            </a:r>
            <a:r>
              <a:rPr lang="en-US" altLang="zh-CN" dirty="0" smtClean="0"/>
              <a:t>(k+1-n)(k+1)</a:t>
            </a:r>
            <a:r>
              <a:rPr lang="en-US" altLang="zh-CN" baseline="30000" dirty="0" smtClean="0"/>
              <a:t>n-1</a:t>
            </a:r>
            <a:r>
              <a:rPr lang="zh-CN" altLang="en-US" dirty="0" smtClean="0"/>
              <a:t>种情况下，椅子</a:t>
            </a:r>
            <a:r>
              <a:rPr lang="en-US" altLang="zh-CN" dirty="0" smtClean="0"/>
              <a:t>k+1</a:t>
            </a:r>
            <a:r>
              <a:rPr lang="zh-CN" altLang="en-US" dirty="0" smtClean="0"/>
              <a:t>上没人坐。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改回每张票写</a:t>
            </a:r>
            <a:r>
              <a:rPr lang="en-US" altLang="zh-CN" b="1" dirty="0" smtClean="0">
                <a:solidFill>
                  <a:srgbClr val="FF0000"/>
                </a:solidFill>
              </a:rPr>
              <a:t>1~k</a:t>
            </a:r>
            <a:r>
              <a:rPr lang="zh-CN" altLang="en-US" b="1" dirty="0" smtClean="0">
                <a:solidFill>
                  <a:srgbClr val="FF0000"/>
                </a:solidFill>
              </a:rPr>
              <a:t>之后，这个结论不变。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 Do the grading (IPSC 2013)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输入由小写字母组成的字符串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，判断是否</a:t>
            </a:r>
            <a:r>
              <a:rPr lang="en-US" altLang="zh-CN" dirty="0" err="1" smtClean="0"/>
              <a:t>a~z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26!</a:t>
            </a:r>
            <a:r>
              <a:rPr lang="zh-CN" altLang="en-US" dirty="0" smtClean="0"/>
              <a:t>个排列都作为子序列（不一定连续）出现。比如若只考虑前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个字母，</a:t>
            </a:r>
            <a:r>
              <a:rPr lang="en-US" altLang="zh-CN" dirty="0" err="1" smtClean="0"/>
              <a:t>abcabac</a:t>
            </a:r>
            <a:r>
              <a:rPr lang="zh-CN" altLang="en-US" dirty="0" smtClean="0"/>
              <a:t>满足条件，但</a:t>
            </a:r>
            <a:r>
              <a:rPr lang="en-US" altLang="zh-CN" dirty="0" err="1" smtClean="0"/>
              <a:t>abccba</a:t>
            </a:r>
            <a:r>
              <a:rPr lang="zh-CN" altLang="en-US" dirty="0" smtClean="0"/>
              <a:t>不满足（不包含</a:t>
            </a:r>
            <a:r>
              <a:rPr lang="en-US" altLang="zh-CN" dirty="0" err="1" smtClean="0"/>
              <a:t>bac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Easy: </a:t>
            </a:r>
            <a:r>
              <a:rPr lang="zh-CN" altLang="en-US" dirty="0" smtClean="0"/>
              <a:t>判断是否满足条件。</a:t>
            </a:r>
            <a:r>
              <a:rPr lang="en-US" altLang="zh-CN" dirty="0" smtClean="0"/>
              <a:t>T&lt;=150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|S|&lt;=2500</a:t>
            </a:r>
          </a:p>
          <a:p>
            <a:r>
              <a:rPr lang="en-US" altLang="zh-CN" dirty="0" smtClean="0"/>
              <a:t>Hard: </a:t>
            </a:r>
            <a:r>
              <a:rPr lang="zh-CN" altLang="en-US" dirty="0" smtClean="0"/>
              <a:t>统计有多少个排列不存在。</a:t>
            </a:r>
            <a:r>
              <a:rPr lang="en-US" altLang="zh-CN" dirty="0" smtClean="0"/>
              <a:t>T&lt;=20, 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|S|</a:t>
            </a:r>
            <a:r>
              <a:rPr lang="zh-CN" altLang="en-US" dirty="0" smtClean="0"/>
              <a:t>之和不超过</a:t>
            </a:r>
            <a:r>
              <a:rPr lang="en-US" altLang="zh-CN" dirty="0" smtClean="0"/>
              <a:t>1000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Easy: f(S)</a:t>
            </a:r>
            <a:r>
              <a:rPr lang="zh-CN" altLang="en-US" dirty="0" smtClean="0"/>
              <a:t>表示包含集合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所有全排列的最短前缀长度，可以递推：枚举字符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，检查</a:t>
            </a:r>
            <a:r>
              <a:rPr lang="en-US" altLang="zh-CN" dirty="0" smtClean="0"/>
              <a:t>f(S-{a})</a:t>
            </a:r>
            <a:r>
              <a:rPr lang="zh-CN" altLang="en-US" dirty="0" smtClean="0"/>
              <a:t>的大小，然后找到最近的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时间复杂度为</a:t>
            </a:r>
            <a:r>
              <a:rPr lang="en-US" altLang="zh-CN" dirty="0" smtClean="0"/>
              <a:t>O(s2</a:t>
            </a:r>
            <a:r>
              <a:rPr lang="en-US" altLang="zh-CN" baseline="30000" dirty="0" smtClean="0"/>
              <a:t>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，这里</a:t>
            </a:r>
            <a:r>
              <a:rPr lang="en-US" altLang="zh-CN" dirty="0" smtClean="0"/>
              <a:t>s=26</a:t>
            </a:r>
            <a:r>
              <a:rPr lang="zh-CN" altLang="en-US" dirty="0" smtClean="0"/>
              <a:t>。需要预处理：</a:t>
            </a:r>
            <a:r>
              <a:rPr lang="en-US" altLang="zh-CN" dirty="0" smtClean="0"/>
              <a:t>next(</a:t>
            </a:r>
            <a:r>
              <a:rPr lang="en-US" altLang="zh-CN" dirty="0" err="1" smtClean="0"/>
              <a:t>p,a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表示位置</a:t>
            </a:r>
            <a:r>
              <a:rPr lang="en-US" altLang="zh-CN" dirty="0" smtClean="0"/>
              <a:t>p</a:t>
            </a:r>
            <a:r>
              <a:rPr lang="zh-CN" altLang="en-US" dirty="0" smtClean="0"/>
              <a:t>之后字符</a:t>
            </a:r>
            <a:r>
              <a:rPr lang="en-US" altLang="zh-CN" dirty="0" smtClean="0"/>
              <a:t>a</a:t>
            </a:r>
            <a:r>
              <a:rPr lang="zh-CN" altLang="en-US" dirty="0" smtClean="0"/>
              <a:t>第一次出现位置</a:t>
            </a:r>
            <a:endParaRPr lang="en-US" altLang="zh-CN" dirty="0" smtClean="0"/>
          </a:p>
          <a:p>
            <a:r>
              <a:rPr lang="en-US" altLang="zh-CN" dirty="0" smtClean="0"/>
              <a:t>Hard: g(S,L)</a:t>
            </a:r>
            <a:r>
              <a:rPr lang="zh-CN" altLang="en-US" dirty="0" smtClean="0"/>
              <a:t>表示集合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有多少个全排列不包含在前</a:t>
            </a:r>
            <a:r>
              <a:rPr lang="en-US" altLang="zh-CN" dirty="0" smtClean="0"/>
              <a:t>L</a:t>
            </a:r>
            <a:r>
              <a:rPr lang="zh-CN" altLang="en-US" dirty="0" smtClean="0"/>
              <a:t>个字母组成的前缀中。递推方式类似，对于字符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，检查</a:t>
            </a:r>
            <a:r>
              <a:rPr lang="en-US" altLang="zh-CN" dirty="0" smtClean="0"/>
              <a:t>g(S-{a},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，其中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是前缀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中字符</a:t>
            </a:r>
            <a:r>
              <a:rPr lang="en-US" altLang="zh-CN" dirty="0" smtClean="0"/>
              <a:t>a</a:t>
            </a:r>
            <a:r>
              <a:rPr lang="zh-CN" altLang="en-US" dirty="0" smtClean="0"/>
              <a:t>最后一次出现的位置。</a:t>
            </a:r>
            <a:r>
              <a:rPr lang="zh-CN" altLang="en-US" b="1" dirty="0" smtClean="0">
                <a:solidFill>
                  <a:srgbClr val="FF0000"/>
                </a:solidFill>
              </a:rPr>
              <a:t>不要保存不必要的状态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因为是</a:t>
            </a:r>
            <a:r>
              <a:rPr lang="en-US" altLang="zh-CN" dirty="0" smtClean="0"/>
              <a:t>IPSC</a:t>
            </a:r>
            <a:r>
              <a:rPr lang="zh-CN" altLang="en-US" dirty="0" smtClean="0"/>
              <a:t>，所以可以用大内存</a:t>
            </a:r>
            <a:r>
              <a:rPr lang="en-US" altLang="zh-CN" dirty="0" smtClean="0"/>
              <a:t>+</a:t>
            </a:r>
            <a:r>
              <a:rPr lang="zh-CN" altLang="en-US" dirty="0" smtClean="0"/>
              <a:t>并行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13. Bozo sort (PE 367)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Bozo sort</a:t>
            </a:r>
            <a:r>
              <a:rPr lang="zh-CN" altLang="en-US" dirty="0" smtClean="0"/>
              <a:t>：如果没排好序则随机选三个数，然后随机重排</a:t>
            </a:r>
            <a:r>
              <a:rPr lang="en-US" altLang="zh-CN" dirty="0" smtClean="0"/>
              <a:t>(3!=6</a:t>
            </a:r>
            <a:r>
              <a:rPr lang="zh-CN" altLang="en-US" dirty="0" smtClean="0"/>
              <a:t>种重排方式的概率均等）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1~4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4!</a:t>
            </a:r>
            <a:r>
              <a:rPr lang="zh-CN" altLang="en-US" dirty="0" smtClean="0"/>
              <a:t>种排列，排序步数的期望的平均数为</a:t>
            </a:r>
            <a:r>
              <a:rPr lang="en-US" altLang="zh-CN" dirty="0" smtClean="0"/>
              <a:t>27.5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1~11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11!</a:t>
            </a:r>
            <a:r>
              <a:rPr lang="zh-CN" altLang="en-US" dirty="0" smtClean="0"/>
              <a:t>种排列，排序步数的期望的平均数是多少？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56</a:t>
            </a:r>
            <a:r>
              <a:rPr lang="zh-CN" altLang="en-US" dirty="0" smtClean="0"/>
              <a:t>种办法把</a:t>
            </a:r>
            <a:r>
              <a:rPr lang="en-US" altLang="zh-CN" dirty="0" smtClean="0"/>
              <a:t>11</a:t>
            </a:r>
            <a:r>
              <a:rPr lang="zh-CN" altLang="en-US" dirty="0" smtClean="0"/>
              <a:t>写成若干正整数之和（顺序不重要）</a:t>
            </a:r>
            <a:endParaRPr lang="en-US" altLang="zh-CN" dirty="0" smtClean="0"/>
          </a:p>
          <a:p>
            <a:r>
              <a:rPr lang="zh-CN" altLang="en-US" dirty="0" smtClean="0"/>
              <a:t>状态数为</a:t>
            </a:r>
            <a:r>
              <a:rPr lang="en-US" altLang="zh-CN" dirty="0" smtClean="0"/>
              <a:t>56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Markov</a:t>
            </a:r>
            <a:r>
              <a:rPr lang="zh-CN" altLang="en-US" dirty="0" smtClean="0"/>
              <a:t>链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 Inside Job (IPSC 2010)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zh-CN" altLang="en-US" dirty="0" smtClean="0"/>
              <a:t>输入一个简单</a:t>
            </a:r>
            <a:r>
              <a:rPr lang="en-US" altLang="zh-CN" dirty="0" smtClean="0"/>
              <a:t>n(n&lt;=500)</a:t>
            </a:r>
            <a:r>
              <a:rPr lang="zh-CN" altLang="en-US" dirty="0" smtClean="0"/>
              <a:t>边形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，对于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内的任意点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，我们计算</a:t>
            </a:r>
            <a:r>
              <a:rPr lang="en-US" altLang="zh-CN" dirty="0" smtClean="0"/>
              <a:t>p</a:t>
            </a:r>
            <a:r>
              <a:rPr lang="zh-CN" altLang="en-US" dirty="0" smtClean="0"/>
              <a:t>到所有边的距离之和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</a:t>
            </a:r>
            <a:r>
              <a:rPr lang="zh-CN" altLang="en-US" dirty="0" smtClean="0"/>
              <a:t>内均匀分布（即：假设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的面积为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，则对于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内的任意一个区域，如果它的面积为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p</a:t>
            </a:r>
            <a:r>
              <a:rPr lang="zh-CN" altLang="en-US" dirty="0" smtClean="0"/>
              <a:t>落在该区域的概率为</a:t>
            </a:r>
            <a:r>
              <a:rPr lang="en-US" altLang="zh-CN" dirty="0" smtClean="0"/>
              <a:t>B/A</a:t>
            </a:r>
            <a:r>
              <a:rPr lang="zh-CN" altLang="en-US" dirty="0" smtClean="0"/>
              <a:t>），求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的数学期望。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4000504"/>
            <a:ext cx="3429024" cy="257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zh-CN" altLang="en-US" dirty="0" smtClean="0"/>
              <a:t>根据期望线性性，每条边分别求期望，再加起来即可</a:t>
            </a:r>
            <a:endParaRPr lang="en-US" altLang="zh-CN" dirty="0" smtClean="0"/>
          </a:p>
          <a:p>
            <a:r>
              <a:rPr lang="zh-CN" altLang="en-US" dirty="0" smtClean="0"/>
              <a:t>对于一条边，先把整个图形旋转平移，使得这条边在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轴上，则所求值为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f(y)</a:t>
            </a:r>
            <a:r>
              <a:rPr lang="zh-CN" altLang="en-US" dirty="0" smtClean="0"/>
              <a:t>表示一条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的水平直线和多边形相交，落在多边形内部的线段的长度之和</a:t>
            </a:r>
            <a:endParaRPr lang="zh-CN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786058"/>
            <a:ext cx="3786214" cy="121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15. Hey, Better Bettor (ACM/ICPC WF2013)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70"/>
            <a:ext cx="8401080" cy="592933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你在赌场上玩一个游戏，每次的赌注是</a:t>
            </a:r>
            <a:r>
              <a:rPr lang="en-US" dirty="0" smtClean="0"/>
              <a:t>1</a:t>
            </a:r>
            <a:r>
              <a:rPr lang="zh-CN" altLang="en-US" dirty="0" smtClean="0"/>
              <a:t>美元，赢了会得到</a:t>
            </a:r>
            <a:r>
              <a:rPr lang="en-US" dirty="0" smtClean="0"/>
              <a:t>2</a:t>
            </a:r>
            <a:r>
              <a:rPr lang="zh-CN" altLang="en-US" dirty="0" smtClean="0"/>
              <a:t>美元，输了什么也得不到。赌场有一个优惠：在任何时候，赌场可以补偿你</a:t>
            </a:r>
            <a:r>
              <a:rPr lang="en-US" dirty="0" smtClean="0"/>
              <a:t>x%</a:t>
            </a:r>
            <a:r>
              <a:rPr lang="zh-CN" altLang="en-US" dirty="0" smtClean="0"/>
              <a:t>的损失。使用优惠之后你可以继续玩，也可以退出赌场。退出赌场之前最多只能使用一次这样的优惠。</a:t>
            </a:r>
          </a:p>
          <a:p>
            <a:r>
              <a:rPr lang="zh-CN" altLang="en-US" dirty="0" smtClean="0"/>
              <a:t>比如</a:t>
            </a:r>
            <a:r>
              <a:rPr lang="en-US" dirty="0" smtClean="0"/>
              <a:t>x=20</a:t>
            </a:r>
            <a:r>
              <a:rPr lang="zh-CN" altLang="en-US" dirty="0" smtClean="0"/>
              <a:t>，你玩了</a:t>
            </a:r>
            <a:r>
              <a:rPr lang="en-US" dirty="0" smtClean="0"/>
              <a:t>10</a:t>
            </a:r>
            <a:r>
              <a:rPr lang="zh-CN" altLang="en-US" dirty="0" smtClean="0"/>
              <a:t>次，赢了</a:t>
            </a:r>
            <a:r>
              <a:rPr lang="en-US" dirty="0" smtClean="0"/>
              <a:t>3</a:t>
            </a:r>
            <a:r>
              <a:rPr lang="zh-CN" altLang="en-US" dirty="0" smtClean="0"/>
              <a:t>次，总共损失</a:t>
            </a:r>
            <a:r>
              <a:rPr lang="en-US" dirty="0" smtClean="0"/>
              <a:t>10-3*2=4</a:t>
            </a:r>
            <a:r>
              <a:rPr lang="zh-CN" altLang="en-US" dirty="0" smtClean="0"/>
              <a:t>元，使用优惠后损失</a:t>
            </a:r>
            <a:r>
              <a:rPr lang="en-US" dirty="0" smtClean="0"/>
              <a:t>3.2</a:t>
            </a:r>
            <a:r>
              <a:rPr lang="zh-CN" altLang="en-US" dirty="0" smtClean="0"/>
              <a:t>元。但如果你赢了</a:t>
            </a:r>
            <a:r>
              <a:rPr lang="en-US" dirty="0" smtClean="0"/>
              <a:t>6</a:t>
            </a:r>
            <a:r>
              <a:rPr lang="zh-CN" altLang="en-US" dirty="0" smtClean="0"/>
              <a:t>次，总共获利</a:t>
            </a:r>
            <a:r>
              <a:rPr lang="en-US" dirty="0" smtClean="0"/>
              <a:t>6*2-10=2</a:t>
            </a:r>
            <a:r>
              <a:rPr lang="zh-CN" altLang="en-US" dirty="0" smtClean="0"/>
              <a:t>元。</a:t>
            </a:r>
          </a:p>
          <a:p>
            <a:r>
              <a:rPr lang="zh-CN" altLang="en-US" dirty="0" smtClean="0"/>
              <a:t>假定每局比赛获胜概率为</a:t>
            </a:r>
            <a:r>
              <a:rPr lang="en-US" dirty="0" smtClean="0"/>
              <a:t>p%</a:t>
            </a:r>
            <a:r>
              <a:rPr lang="zh-CN" altLang="en-US" dirty="0" smtClean="0"/>
              <a:t>，输入</a:t>
            </a:r>
            <a:r>
              <a:rPr lang="en-US" dirty="0" smtClean="0"/>
              <a:t>x, p(0&lt;=x&lt;100, 0&lt;=p&lt;50)</a:t>
            </a:r>
            <a:r>
              <a:rPr lang="zh-CN" altLang="en-US" dirty="0" smtClean="0"/>
              <a:t>，输出最优策略下最大的期望获利。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随便说点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先学数学知识、技巧还是直接做题？</a:t>
            </a:r>
            <a:endParaRPr lang="en-US" altLang="zh-CN" dirty="0" smtClean="0"/>
          </a:p>
          <a:p>
            <a:r>
              <a:rPr lang="zh-CN" altLang="en-US" dirty="0" smtClean="0"/>
              <a:t>数学思维、计算思维</a:t>
            </a:r>
            <a:r>
              <a:rPr lang="en-US" altLang="zh-CN" dirty="0" smtClean="0"/>
              <a:t>...</a:t>
            </a:r>
          </a:p>
          <a:p>
            <a:r>
              <a:rPr lang="zh-CN" altLang="en-US" dirty="0" smtClean="0"/>
              <a:t>工具软件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zh-CN" altLang="en-US" dirty="0" smtClean="0"/>
              <a:t>策略可以用两个整数表示：</a:t>
            </a:r>
            <a:r>
              <a:rPr lang="en-US" altLang="zh-CN" dirty="0" smtClean="0"/>
              <a:t>L, W</a:t>
            </a:r>
            <a:r>
              <a:rPr lang="zh-CN" altLang="en-US" dirty="0" smtClean="0"/>
              <a:t>，表示输</a:t>
            </a:r>
            <a:r>
              <a:rPr lang="en-US" altLang="zh-CN" dirty="0" smtClean="0"/>
              <a:t>L</a:t>
            </a:r>
            <a:r>
              <a:rPr lang="zh-CN" altLang="en-US" dirty="0" smtClean="0"/>
              <a:t>元钱以后退出（实际只输</a:t>
            </a:r>
            <a:r>
              <a:rPr lang="en-US" altLang="zh-CN" dirty="0" smtClean="0"/>
              <a:t>(1-x)L</a:t>
            </a:r>
            <a:r>
              <a:rPr lang="zh-CN" altLang="en-US" dirty="0" smtClean="0"/>
              <a:t>元），或者赢</a:t>
            </a:r>
            <a:r>
              <a:rPr lang="en-US" altLang="zh-CN" dirty="0" smtClean="0"/>
              <a:t>W</a:t>
            </a:r>
            <a:r>
              <a:rPr lang="zh-CN" altLang="en-US" dirty="0" smtClean="0"/>
              <a:t>元以后退出。这样，在确定</a:t>
            </a:r>
            <a:r>
              <a:rPr lang="en-US" altLang="zh-CN" dirty="0" smtClean="0"/>
              <a:t>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</a:t>
            </a:r>
            <a:r>
              <a:rPr lang="zh-CN" altLang="en-US" dirty="0" smtClean="0"/>
              <a:t>之后只需要确定输钱的概率，就可以计算出数学期望。</a:t>
            </a:r>
            <a:endParaRPr lang="en-US" altLang="zh-CN" dirty="0" smtClean="0"/>
          </a:p>
          <a:p>
            <a:r>
              <a:rPr lang="zh-CN" altLang="en-US" dirty="0" smtClean="0"/>
              <a:t>假设你现在有</a:t>
            </a:r>
            <a:r>
              <a:rPr lang="en-US" altLang="zh-CN" dirty="0" smtClean="0"/>
              <a:t>D</a:t>
            </a:r>
            <a:r>
              <a:rPr lang="zh-CN" altLang="en-US" dirty="0" smtClean="0"/>
              <a:t>元钱，设最终赢钱的概率为</a:t>
            </a:r>
            <a:r>
              <a:rPr lang="en-US" altLang="zh-CN" dirty="0" smtClean="0"/>
              <a:t>P(D)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P(W)=1, P(L)=0</a:t>
            </a:r>
            <a:r>
              <a:rPr lang="zh-CN" altLang="en-US" dirty="0" smtClean="0"/>
              <a:t>。可以得到一个方程：</a:t>
            </a:r>
            <a:endParaRPr lang="en-US" altLang="zh-CN" dirty="0" smtClean="0"/>
          </a:p>
          <a:p>
            <a:r>
              <a:rPr lang="en-US" altLang="zh-CN" dirty="0" smtClean="0"/>
              <a:t>P(D)=p*P(D+1)+(1-p)*P(D-1)</a:t>
            </a:r>
            <a:r>
              <a:rPr lang="zh-CN" altLang="en-US" dirty="0" smtClean="0"/>
              <a:t>，整理后得到线性递推式：</a:t>
            </a:r>
            <a:r>
              <a:rPr lang="en-US" altLang="zh-CN" dirty="0" smtClean="0"/>
              <a:t>P(D+1)=P(D)/p – P(D-1)*(1-p)/p</a:t>
            </a:r>
            <a:r>
              <a:rPr lang="zh-CN" altLang="en-US" dirty="0" smtClean="0"/>
              <a:t>，用传统方法求解即可。</a:t>
            </a:r>
            <a:endParaRPr lang="en-US" altLang="zh-CN" dirty="0" smtClean="0"/>
          </a:p>
          <a:p>
            <a:r>
              <a:rPr lang="zh-CN" altLang="en-US" dirty="0" smtClean="0"/>
              <a:t>最后遗留一个问题：如何求最优的</a:t>
            </a:r>
            <a:r>
              <a:rPr lang="en-US" altLang="zh-CN" dirty="0" smtClean="0"/>
              <a:t>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 Lovely Stamps (IPSC 2010)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种不同的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分邮票和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种不同的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分邮票。一共有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分钱，必须全部花光，有多少种方式买邮票？输出答案除以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的余数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n=m=2, k=4</a:t>
            </a:r>
            <a:r>
              <a:rPr lang="zh-CN" altLang="en-US" dirty="0" smtClean="0"/>
              <a:t>，有三种情况</a:t>
            </a:r>
            <a:endParaRPr lang="en-US" altLang="zh-CN" dirty="0" smtClean="0"/>
          </a:p>
          <a:p>
            <a:r>
              <a:rPr lang="zh-CN" altLang="en-US" dirty="0" smtClean="0"/>
              <a:t>买两个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分邮票，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种方案</a:t>
            </a:r>
            <a:endParaRPr lang="en-US" altLang="zh-CN" dirty="0" smtClean="0"/>
          </a:p>
          <a:p>
            <a:r>
              <a:rPr lang="zh-CN" altLang="en-US" dirty="0" smtClean="0"/>
              <a:t>买两个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分和一个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2*3=6</a:t>
            </a:r>
            <a:r>
              <a:rPr lang="zh-CN" altLang="en-US" dirty="0" smtClean="0"/>
              <a:t>种方案</a:t>
            </a:r>
            <a:endParaRPr lang="en-US" altLang="zh-CN" dirty="0" smtClean="0"/>
          </a:p>
          <a:p>
            <a:r>
              <a:rPr lang="zh-CN" altLang="en-US" dirty="0" smtClean="0"/>
              <a:t>买四个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分，有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种方案</a:t>
            </a:r>
            <a:endParaRPr lang="en-US" altLang="zh-CN" dirty="0" smtClean="0"/>
          </a:p>
          <a:p>
            <a:r>
              <a:rPr lang="en-US" altLang="zh-CN" dirty="0" smtClean="0"/>
              <a:t>3&lt;=p&lt;=10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, 0&lt;=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&lt;=300, 1&lt;=k&lt;=10</a:t>
            </a:r>
            <a:r>
              <a:rPr lang="en-US" altLang="zh-CN" baseline="30000" dirty="0" smtClean="0"/>
              <a:t>12</a:t>
            </a:r>
            <a:endParaRPr lang="zh-CN" altLang="en-US" baseline="30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i,t</a:t>
            </a:r>
            <a:r>
              <a:rPr lang="zh-CN" altLang="en-US" dirty="0" smtClean="0"/>
              <a:t>表示只有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分邮票（没有其他面值的邮票），有多少种方法可以花完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分钱，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i,t</a:t>
            </a:r>
            <a:r>
              <a:rPr lang="zh-CN" altLang="en-US" dirty="0" smtClean="0"/>
              <a:t>表示只有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分邮票，有多少种方法可以花完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分钱，则答案不难算出。</a:t>
            </a:r>
            <a:endParaRPr lang="en-US" altLang="zh-CN" dirty="0" smtClean="0"/>
          </a:p>
          <a:p>
            <a:r>
              <a:rPr lang="zh-CN" altLang="en-US" dirty="0" smtClean="0"/>
              <a:t>不难发现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i,t</a:t>
            </a:r>
            <a:r>
              <a:rPr lang="zh-CN" altLang="en-US" dirty="0" smtClean="0"/>
              <a:t>可以用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i,t</a:t>
            </a:r>
            <a:r>
              <a:rPr lang="zh-CN" altLang="en-US" dirty="0" smtClean="0"/>
              <a:t>得到，所以关键在于计算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i,t</a:t>
            </a:r>
            <a:r>
              <a:rPr lang="zh-CN" altLang="en-US" dirty="0" smtClean="0"/>
              <a:t>。如何计算</a:t>
            </a:r>
            <a:r>
              <a:rPr lang="en-US" altLang="zh-CN" dirty="0" err="1" smtClean="0"/>
              <a:t>fi,t</a:t>
            </a:r>
            <a:r>
              <a:rPr lang="en-US" altLang="zh-CN" dirty="0" smtClean="0"/>
              <a:t>? </a:t>
            </a:r>
            <a:r>
              <a:rPr lang="zh-CN" altLang="en-US" dirty="0" smtClean="0"/>
              <a:t>转化为不定方程后用组合方法求解即可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枚举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分邮票的张数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，整个问题的解等于：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500438"/>
            <a:ext cx="2857520" cy="991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9581" y="5143512"/>
            <a:ext cx="556850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zh-CN" altLang="en-US" dirty="0" smtClean="0"/>
              <a:t>直接计算这个时间需要</a:t>
            </a:r>
            <a:r>
              <a:rPr lang="en-US" altLang="zh-CN" dirty="0" smtClean="0"/>
              <a:t>O(k)</a:t>
            </a:r>
            <a:r>
              <a:rPr lang="zh-CN" altLang="en-US" dirty="0" smtClean="0"/>
              <a:t>时间，太慢。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zh-CN" altLang="en-US" b="1" dirty="0" smtClean="0">
                <a:solidFill>
                  <a:srgbClr val="FF0000"/>
                </a:solidFill>
              </a:rPr>
              <a:t>生成函数（母函数）</a:t>
            </a:r>
            <a:r>
              <a:rPr lang="zh-CN" altLang="en-US" dirty="0" smtClean="0"/>
              <a:t>，可以得到一个非常数学（推导很麻烦，但效率很高）的解，不过使用一个小技巧，可以得到一个虽然比“数学解”的效率低得多，但足以解决</a:t>
            </a:r>
            <a:r>
              <a:rPr lang="en-US" altLang="zh-CN" dirty="0" smtClean="0"/>
              <a:t>Hard</a:t>
            </a:r>
            <a:r>
              <a:rPr lang="zh-CN" altLang="en-US" dirty="0" smtClean="0"/>
              <a:t>的算法。算法的关键在于这个等式：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p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&gt;y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910018"/>
            <a:ext cx="3851245" cy="109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zh-CN" altLang="en-US" dirty="0" smtClean="0"/>
              <a:t>取</a:t>
            </a:r>
            <a:r>
              <a:rPr lang="en-US" altLang="zh-CN" dirty="0" smtClean="0"/>
              <a:t>p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&gt;n</a:t>
            </a:r>
            <a:r>
              <a:rPr lang="zh-CN" altLang="en-US" dirty="0" smtClean="0"/>
              <a:t>且</a:t>
            </a:r>
            <a:r>
              <a:rPr lang="en-US" altLang="zh-CN" dirty="0" smtClean="0"/>
              <a:t>p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&gt;m</a:t>
            </a:r>
            <a:r>
              <a:rPr lang="zh-CN" altLang="en-US" dirty="0" smtClean="0"/>
              <a:t>，我们有：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这样，我们就可以把求和项分成</a:t>
            </a:r>
            <a:r>
              <a:rPr lang="en-US" altLang="zh-CN" dirty="0" smtClean="0"/>
              <a:t>p</a:t>
            </a:r>
            <a:r>
              <a:rPr lang="en-US" altLang="zh-CN" baseline="30000" dirty="0" smtClean="0"/>
              <a:t>t</a:t>
            </a:r>
            <a:r>
              <a:rPr lang="zh-CN" altLang="en-US" dirty="0" smtClean="0"/>
              <a:t>组，每一组的值都相同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时间复杂度为</a:t>
            </a:r>
            <a:r>
              <a:rPr lang="en-US" altLang="zh-CN" dirty="0" smtClean="0"/>
              <a:t>O(p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90" y="1071546"/>
            <a:ext cx="8429652" cy="65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286124"/>
            <a:ext cx="727136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17. Simple Encryption (ACM/ICPC KL 2010)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(0&lt;K</a:t>
            </a:r>
            <a:r>
              <a:rPr lang="en-US" baseline="-25000" dirty="0" smtClean="0"/>
              <a:t>1</a:t>
            </a:r>
            <a:r>
              <a:rPr lang="en-US" dirty="0" smtClean="0"/>
              <a:t>&lt;50000)</a:t>
            </a:r>
            <a:r>
              <a:rPr lang="zh-CN" altLang="en-US" dirty="0" smtClean="0"/>
              <a:t>，解方程</a:t>
            </a:r>
            <a:r>
              <a:rPr lang="en-US" dirty="0" smtClean="0"/>
              <a:t>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即</a:t>
            </a:r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zh-CN" altLang="en-US" dirty="0" smtClean="0"/>
              <a:t>的</a:t>
            </a:r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zh-CN" altLang="en-US" dirty="0" smtClean="0"/>
              <a:t>次方的十进制末</a:t>
            </a:r>
            <a:r>
              <a:rPr lang="en-US" dirty="0" smtClean="0"/>
              <a:t>12</a:t>
            </a:r>
            <a:r>
              <a:rPr lang="zh-CN" altLang="en-US" dirty="0" smtClean="0"/>
              <a:t>位等于</a:t>
            </a:r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zh-CN" altLang="en-US" dirty="0" smtClean="0"/>
              <a:t>。注意，</a:t>
            </a:r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zh-CN" altLang="en-US" dirty="0" smtClean="0"/>
              <a:t>的十进制必须恰好包含</a:t>
            </a:r>
            <a:r>
              <a:rPr lang="en-US" dirty="0" smtClean="0"/>
              <a:t>12</a:t>
            </a:r>
            <a:r>
              <a:rPr lang="zh-CN" altLang="en-US" dirty="0" smtClean="0"/>
              <a:t>个数字，不能有前导</a:t>
            </a:r>
            <a:r>
              <a:rPr lang="en-US" dirty="0" smtClean="0"/>
              <a:t>0</a:t>
            </a:r>
            <a:r>
              <a:rPr lang="zh-CN" altLang="en-US" dirty="0" smtClean="0"/>
              <a:t>。输入保证有解。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214554"/>
            <a:ext cx="293634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zh-CN" altLang="en-US" dirty="0" smtClean="0"/>
              <a:t>范围太大，不好办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先试试模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3</a:t>
            </a:r>
            <a:r>
              <a:rPr lang="zh-CN" altLang="en-US" dirty="0" smtClean="0"/>
              <a:t>吧！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=123</a:t>
            </a:r>
            <a:r>
              <a:rPr lang="zh-CN" altLang="en-US" dirty="0" smtClean="0"/>
              <a:t>的唯一解为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=547</a:t>
            </a:r>
          </a:p>
          <a:p>
            <a:r>
              <a:rPr lang="zh-CN" altLang="en-US" dirty="0" smtClean="0"/>
              <a:t>把模改为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4</a:t>
            </a:r>
            <a:r>
              <a:rPr lang="zh-CN" altLang="en-US" dirty="0" smtClean="0"/>
              <a:t>后，惟一解是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=2547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 Amazing Mazes! (PE 380)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有多少个</a:t>
            </a:r>
            <a:r>
              <a:rPr lang="en-US" altLang="zh-CN" dirty="0" smtClean="0"/>
              <a:t>m*n</a:t>
            </a:r>
            <a:r>
              <a:rPr lang="zh-CN" altLang="en-US" dirty="0" smtClean="0"/>
              <a:t>矩形迷宫，使得左上角到其他每个格子恰好有一条通路。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C(2,2)=4, C(3,4)=2415,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C(100,500)</a:t>
            </a:r>
            <a:endParaRPr lang="zh-CN" altLang="en-US" dirty="0"/>
          </a:p>
        </p:txBody>
      </p:sp>
      <p:pic>
        <p:nvPicPr>
          <p:cNvPr id="40962" name="Picture 2" descr="http://projecteuler.net/project/images/p_380_maze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118" y="2786058"/>
            <a:ext cx="7735534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altLang="zh-CN" dirty="0" smtClean="0"/>
              <a:t>Matrix-tree</a:t>
            </a:r>
            <a:r>
              <a:rPr lang="zh-CN" altLang="en-US" dirty="0" smtClean="0"/>
              <a:t>定理：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的生成树的个数为</a:t>
            </a:r>
            <a:r>
              <a:rPr lang="en-US" altLang="zh-CN" dirty="0" smtClean="0"/>
              <a:t>Kirchhoff</a:t>
            </a:r>
            <a:r>
              <a:rPr lang="zh-CN" altLang="en-US" dirty="0" smtClean="0"/>
              <a:t>矩阵</a:t>
            </a:r>
            <a:r>
              <a:rPr lang="en-US" altLang="zh-CN" dirty="0" smtClean="0"/>
              <a:t>C(G)=D(G)-A(G)</a:t>
            </a:r>
            <a:r>
              <a:rPr lang="zh-CN" altLang="en-US" dirty="0" smtClean="0"/>
              <a:t>的任何一个</a:t>
            </a:r>
            <a:r>
              <a:rPr lang="en-US" altLang="zh-CN" dirty="0" smtClean="0"/>
              <a:t>n-1</a:t>
            </a:r>
            <a:r>
              <a:rPr lang="zh-CN" altLang="en-US" dirty="0" smtClean="0"/>
              <a:t>阶主子式的行列式的绝对值。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D(G)</a:t>
            </a:r>
            <a:r>
              <a:rPr lang="zh-CN" altLang="en-US" dirty="0" smtClean="0"/>
              <a:t>为 度数矩阵，只有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=j</a:t>
            </a:r>
            <a:r>
              <a:rPr lang="zh-CN" altLang="en-US" dirty="0" smtClean="0"/>
              <a:t>时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ij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的度数，其他值为</a:t>
            </a:r>
            <a:r>
              <a:rPr lang="en-US" altLang="zh-CN" dirty="0" smtClean="0"/>
              <a:t>0</a:t>
            </a:r>
          </a:p>
          <a:p>
            <a:pPr lvl="1"/>
            <a:r>
              <a:rPr lang="en-US" altLang="zh-CN" dirty="0" smtClean="0"/>
              <a:t>A(G)</a:t>
            </a:r>
            <a:r>
              <a:rPr lang="zh-CN" altLang="en-US" dirty="0" smtClean="0"/>
              <a:t>为邻接矩阵，当且仅当存在边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ij</a:t>
            </a:r>
            <a:r>
              <a:rPr lang="zh-CN" altLang="en-US" dirty="0" smtClean="0"/>
              <a:t>时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，其他值为</a:t>
            </a:r>
            <a:r>
              <a:rPr lang="en-US" altLang="zh-CN" dirty="0" smtClean="0"/>
              <a:t>0</a:t>
            </a:r>
          </a:p>
          <a:p>
            <a:pPr lvl="1"/>
            <a:r>
              <a:rPr lang="en-US" altLang="zh-CN" dirty="0" smtClean="0"/>
              <a:t>n-1</a:t>
            </a:r>
            <a:r>
              <a:rPr lang="zh-CN" altLang="en-US" dirty="0" smtClean="0"/>
              <a:t>阶主子式是把第</a:t>
            </a:r>
            <a:r>
              <a:rPr lang="en-US" altLang="zh-CN" dirty="0" smtClean="0"/>
              <a:t>r</a:t>
            </a:r>
            <a:r>
              <a:rPr lang="zh-CN" altLang="en-US" dirty="0" smtClean="0"/>
              <a:t>行第</a:t>
            </a:r>
            <a:r>
              <a:rPr lang="en-US" altLang="zh-CN" dirty="0" smtClean="0"/>
              <a:t>r</a:t>
            </a:r>
            <a:r>
              <a:rPr lang="zh-CN" altLang="en-US" dirty="0" smtClean="0"/>
              <a:t>列</a:t>
            </a:r>
            <a:r>
              <a:rPr lang="en-US" altLang="zh-CN" dirty="0" smtClean="0"/>
              <a:t>(1&lt;=r&lt;=n)</a:t>
            </a:r>
            <a:r>
              <a:rPr lang="zh-CN" altLang="en-US" dirty="0" smtClean="0"/>
              <a:t>同时去掉以后得到的新矩阵，用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(G)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可是！一个</a:t>
            </a:r>
            <a:r>
              <a:rPr lang="en-US" altLang="zh-CN" dirty="0" smtClean="0"/>
              <a:t>n=50000</a:t>
            </a:r>
            <a:r>
              <a:rPr lang="zh-CN" altLang="en-US" dirty="0" smtClean="0"/>
              <a:t>的矩阵的行列式也不是那么好求的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怎么办？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猜一猜？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Band Matrix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64514" name="AutoShape 2" descr="data:image/jpeg;base64,/9j/4AAQSkZJRgABAQAAAQABAAD/2wCEAAkGBwgHBgkIBwgKCgkLDRYPDQwMDRsUFRAWIB0iIiAdHx8kKDQsJCYxJx8fLT0tMTU3Ojo6Iys/RD84QzQ5OjcBCgoKDQwNGg8PGjclHyU3Nzc3Nzc3Nzc3Nzc3Nzc3Nzc3Nzc3Nzc3Nzc3Nzc3Nzc3Nzc3Nzc3Nzc3Nzc3Nzc3N//AABEIAGkAawMBIgACEQEDEQH/xAAbAAABBQEBAAAAAAAAAAAAAAAFAgMEBgcAAf/EAEcQAAECAwQGBwQHBQYHAAAAAAECAwAEEQUSEyEUIiMxQVEGFSRCYWJxMjNS0QdDY3LB4eJEgbHC8CU1ZHShshZTc4KRkpT/xAAZAQACAwEAAAAAAAAAAAAAAAADBAABAgX/xAAkEQADAAEEAgICAwAAAAAAAAAAAQIDERIhMQRREzIzQRRSYf/aAAwDAQACEQMRAD8A2O2p9Nl2TN2gtBcEsyp0oBoVUFaRSUfScyptxYsp0BFCaup4mkWnprQdErYqKjQ3Ms89U8oxdlTeBMgSVBq6t5eet6w342KLlukK58lRSSL+59KDCEtKNkvHETe98nLMj8IWfpLaD7rXVLtWwok4ooaRnswpvCl+wD3Z7y8tc+MPKUjTZrsYJuOZ3162XrDP8bF6AfPfs03o900Nu44lbOKMC7W+8ONabh4QXNrzVCdDboPtv0xkdjW3NWOw+5IyqEqdWhK7wUrKijzjRbGmHp2xZeaeN1x1q+oJFACYBl8eZ5XQXHmb4YXNrTQp2JvP7f8ATHdbTVSNCbqPt/0xEVWidqd4j0VxF7Q7h+MC2INvok9bTVK6G3StPf8A7vhj3raaqBobdf8Ar/piHnhe97/80KUDiJ2nAxPjRN7JXW01n2NrLftv0x3W01QHQ2qH7f8ATEVIOvtO8YTQ4KNp8P8AGJ8aK30E5CfcmZlxl1gNqSgLBSu8CCSOXhBGAtlA9aO61ezp4+ZUGoDfD0Cy9UBumlf+E7YuqunQ3KGtKap4xjTWlaPMjTkn2aHSt2t6xsnTa6OiNs363dDcrTldMYq0ZUS0yLrwTq1BUPi9Ie8P6MT8r7IdmBM4Uv25Puz+079c+MOq0jTJrtgCbrlBpG7I8K5RFmNEDUteQ/TDNNYfGfCH1mW06bBS/euO11k0OXpDYsJTpOhL7cmuKjPSfBXjDgExp0r2tJAwDTSd+qmvGIwMpoK6IfpjI4jfdX4Q6DKm0ZXVfvUYpmPhRTh6RP0T9mnS9sWVPTCWJObYedrW4kVNBxicLmIrZncO56+EZXYNoM2ZaKpxpp1xbTS9VahQ5gcvGNA6M2yu3JR2aDIZuuXLpN6tBWv+sKZMe3lDOPJu4YS1ML3Z9v4PN6QpV3ETszuPc/KPNfC7vt/zQpV/ET7O4wIKeJua+zPtHuflCdTBRsz3e54+kLTf1/Z9ownXwUez3f4xCEmybvWr1AR2dPCneVByAllXutHb1KaOnd95UG4WyfYPHQN6RNoesKeadAU2tlSVA8QcjGf9L7IkLMsgu2dJNJcW8lCqAqqMzu/dGhW9/c83lXZnKBiyA4kho8eXzg2CnILNKZj7zjuFL0k2jszvZPxmH1rc02apKNlNxyhwTnkePGLZ0p6P2tatq6RIOIQ0ltKKKeKc9+4DxiqO3kT84hU+lJSl0FNXNU0Pl/hHSilQjUuWRw47oS+xtVxUD3XC6vOHg451hLdkapsKnC8qa/j/AOIaBXoTn9oD3qDWrvwry9mHQpXWEsesBTYZVdz1U+X+qxowNsOOdorKNDZGmyPMRLlLYtSzpJAkQGcRxRWEs7yAmn4xEYUoaRW0AdkeLvMeWPFqVobH9oj2151ez9ny/wBVitPZZqNkOqmLFkn5hw4zrSFrypVRpXKJxSMROurceIjLLOdRL25JvuzqVNtJbWtIDhJCWwSaXaHdWL/ZdvWZa8wpuQvOKbTeUFNFNBUc4UyY3PKGcdqgolI19ZXtHjCbowUayu7x8Y9TTX2PE8BCcsJGx+HgOcCCkuyQBar1FEnR07/vKg3ASyadaO0Rd7On/cqDcLZPsHjogW7XqeapvwzAxwOYgzTx4fnBK3qdTTd7dhmBS8LFTrDjxgmPoxk7FJC6rzTv5eA8YpludGJaSk521jMPuKUlai2KAa2+hp4xcUYV5esN/PwhtxuXdlwh1KFoVQKSrMEekHmnPQGpVLkyIKldCc2b3vkfWJ33V+WHQuW6ylaNvXqS9Nqn4UU7vpFu6ayCkS0qLGkhUrUXRLsBRIplWgitXbSTaMuFsuimCFAsgU1U14ZcYcm1S1FKly+SFLLlu0XW3vdGu1TzHl9I8cXK6Gzs3qX3KbVPl8vpElgWj2i8057o02I5jw9Y8WLR0RnYuVvr+pHJNOHrGihIXLaYmjb1dGH1id2B93lEvo/bLViLmJuXlVOEpS2UuPcCTnknwhuloaWmrTlNH/5I34PpzhtsWjozwwXL15FNiPN4RHo1oyL/AA0uwLRctezETuGhrEKtQEqpTLfE6jmCjNPd4ePrGWKm7cZYYRLOTTYLdSlCaCtTwjSmpiUcabQJhsuG7VIcBNeP74UyY3L1QzF7uAnZV7rR29Smjp3feVBqAdk3Daj1w17Onj5lQbrCOT7DcdEG3a9TzVKVwzvgY4V4qdVHHvH5QTt3Ox5vOmzMDFpOKnXVx5QTH0ZydniCu8vVRv8AiPL0hIKw0jVRw7x+UKQlV5e0Vv8ADlCbpwUa6uHL5QUGKJWHNyLt01F48x4RUbV6ITE9bT1qJmWUJU4HMNSCSLtBv47ot5SrFG0VuPLwhBSrDWb6t6uXj4RqacvgxUqlyY9LolaTBQ48atHewnmPPHjjcpobO0eu33P2dPl4X/SLlb/RmzbHseZnJVDpcACaOOkihIinOPs6GydGZpfc+sc8vm9Ici1S4Faly9GOXJXTE0cero43y6d2D9/lDTSJTRXqOPXbzdezp83npDwea0wDRma6MO+vdgfehpt9nRXzozNL6Ki+55vNGzJ4+3KluWq68NllSXT8R88T7OelJLpImcJfVgOuOFAZSK0Srdr/AIRBffZDcrWWZzby2i8tY+aHlPNdZzA0dm9R7O+v4FeaK7LNP6GdIJe3rTnTLMvtBhhsKxQnOql8ieUXCMw+iFxDlo2thtNtgMs1uFRrm5zJjT45WdKcjSOjge6NWQLep1PN1FRhnKkC3LmKnZnj3DBW3f7nm8q7MwMcvhxJCBvPHw9ImLovJ2ISEXl7M7x3DyhNEYSNmeHdhxOJeXqp3jveHpCdfBRqDhne/KCgziEYo2Z3HuHmI8ojDXsz3u4ecOHExRqp3Hj6eEJ2mGvUT3uPj6RCCHW2XEJS4zeQSKpU3UGKn0vsm0HpuWFiSpShDZvhqiMycssuEXBWJROoN/P8o4X8ReoncN6vXwjUU5eqM1Krsyt0T7M+pl6YShbbN1SFPJqlQZzyrzhlC53AeJm0XryKHHR48axZ7a6LOKmrQtkzaQ3ddWWg0SaXCKVrFQaTK6G/SYeu3m/qB5vNDk0qWqFKly9GPvKnMOXpNoqW89ujfU+OcOqXN9YTHa0XNsQMZPwq4RDmEy2HLVmHsm8tgOZ88OqTLC1Jgl96u2+pHwq43o2ZLr9FBfVaNq47yXaMs0o4FU1l8o0qMw+iENC0LWwlrUMFmt5ATxX5jGoRyvJ/Izo+P+NDU1LtzUu4w9XDcFFUNDT1iCbFlialyar/AJhfzgnHQFNoNomDBYsqK7Saz+3X847qWVpTEmqD/EL+cE46Jufsm1AzqaWrXEmq/wCYX847qWVoRiTVDX9oX84Jx0Tc/ZNqBnUsqfrJr/6F/OO6llak4k1U/wCIX84Jx0Xufsm1egS/YElMMuMvKmlNuJKVp0hYqDvG+BI+jvo0EFAlJi6aEjS3eH/d4xbI6LWS10zLxw+0VRX0edGlBAVKPkIFE9rdyH/tHp+j7o4XVOmVmMRVaq0t3OuR73jFqjov5sn9mV8WP0gLYPRiyej7j7llsONqfSlLhU8tdQmtPaJpvO6DUcY6MNtvVm0kloj/2Q=="/>
          <p:cNvSpPr>
            <a:spLocks noChangeAspect="1" noChangeArrowheads="1"/>
          </p:cNvSpPr>
          <p:nvPr/>
        </p:nvSpPr>
        <p:spPr bwMode="auto">
          <a:xfrm>
            <a:off x="155575" y="-479425"/>
            <a:ext cx="1019175" cy="1000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214818"/>
            <a:ext cx="2500330" cy="239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5" y="2285992"/>
            <a:ext cx="900504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496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开胃菜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19. Hash (IPSC 2010)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考虑分块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：先把文件分成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个字节的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，分别计算</a:t>
            </a:r>
            <a:r>
              <a:rPr lang="en-US" altLang="zh-CN" dirty="0" smtClean="0"/>
              <a:t>128-bit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MD5</a:t>
            </a:r>
            <a:r>
              <a:rPr lang="zh-CN" altLang="en-US" dirty="0" smtClean="0"/>
              <a:t>，然后把结果组合起来</a:t>
            </a:r>
            <a:endParaRPr lang="en-US" altLang="zh-CN" dirty="0" smtClean="0"/>
          </a:p>
          <a:p>
            <a:r>
              <a:rPr lang="en-US" altLang="zh-CN" dirty="0" smtClean="0"/>
              <a:t>XOR-HASH:</a:t>
            </a:r>
            <a:r>
              <a:rPr lang="zh-CN" altLang="en-US" dirty="0" smtClean="0"/>
              <a:t>把所有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取异或</a:t>
            </a:r>
            <a:endParaRPr lang="en-US" altLang="zh-CN" dirty="0" smtClean="0"/>
          </a:p>
          <a:p>
            <a:r>
              <a:rPr lang="en-US" altLang="zh-CN" dirty="0" smtClean="0"/>
              <a:t>ADD-HASH:</a:t>
            </a:r>
            <a:r>
              <a:rPr lang="zh-CN" altLang="en-US" dirty="0" smtClean="0"/>
              <a:t>把所有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加起来模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128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输入一个</a:t>
            </a:r>
            <a:r>
              <a:rPr lang="en-US" altLang="zh-CN" dirty="0" smtClean="0"/>
              <a:t>128-bit</a:t>
            </a:r>
            <a:r>
              <a:rPr lang="zh-CN" altLang="en-US" dirty="0" smtClean="0"/>
              <a:t>无符号整数，构造一个文件，使得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值为该整数</a:t>
            </a:r>
            <a:endParaRPr lang="en-US" altLang="zh-CN" dirty="0" smtClean="0"/>
          </a:p>
          <a:p>
            <a:r>
              <a:rPr lang="en-US" altLang="zh-CN" dirty="0" smtClean="0"/>
              <a:t>Easy: n=256,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XOR-HASH</a:t>
            </a:r>
          </a:p>
          <a:p>
            <a:r>
              <a:rPr lang="en-US" altLang="zh-CN" dirty="0" smtClean="0"/>
              <a:t>Hard: n=128,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ADD-HASH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本题不需要用</a:t>
            </a:r>
            <a:r>
              <a:rPr lang="en-US" altLang="zh-CN" b="1" dirty="0" smtClean="0">
                <a:solidFill>
                  <a:srgbClr val="FF0000"/>
                </a:solidFill>
              </a:rPr>
              <a:t>MD5</a:t>
            </a:r>
            <a:r>
              <a:rPr lang="zh-CN" altLang="en-US" b="1" dirty="0" smtClean="0">
                <a:solidFill>
                  <a:srgbClr val="FF0000"/>
                </a:solidFill>
              </a:rPr>
              <a:t>的任何性质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Easy: </a:t>
            </a:r>
            <a:r>
              <a:rPr lang="zh-CN" altLang="en-US" dirty="0" smtClean="0"/>
              <a:t>随机构造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个集合，每个集合只有两个元素，分别算出每个元素的</a:t>
            </a:r>
            <a:r>
              <a:rPr lang="en-US" altLang="zh-CN" dirty="0" smtClean="0"/>
              <a:t>MD5</a:t>
            </a:r>
            <a:r>
              <a:rPr lang="zh-CN" altLang="en-US" dirty="0" smtClean="0"/>
              <a:t>。然后每个集合二选一。令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=0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个集合选的是第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个元素，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=1</a:t>
            </a:r>
            <a:r>
              <a:rPr lang="zh-CN" altLang="en-US" dirty="0" smtClean="0"/>
              <a:t>表示选择第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个元素。共</a:t>
            </a:r>
            <a:r>
              <a:rPr lang="en-US" altLang="zh-CN" dirty="0" smtClean="0"/>
              <a:t>n=256</a:t>
            </a:r>
            <a:r>
              <a:rPr lang="zh-CN" altLang="en-US" dirty="0" smtClean="0"/>
              <a:t>个未知数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独立，所以每个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都可以列一个模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的线性方程，共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个方程。高斯消元</a:t>
            </a:r>
            <a:endParaRPr lang="en-US" altLang="zh-CN" dirty="0" smtClean="0"/>
          </a:p>
          <a:p>
            <a:r>
              <a:rPr lang="zh-CN" altLang="en-US" dirty="0" smtClean="0"/>
              <a:t>（吐槽一下：比赛时的两个</a:t>
            </a:r>
            <a:r>
              <a:rPr lang="en-US" altLang="zh-CN" dirty="0" smtClean="0"/>
              <a:t>checker</a:t>
            </a:r>
            <a:r>
              <a:rPr lang="zh-CN" altLang="en-US" dirty="0" smtClean="0"/>
              <a:t>，有一个是错的，害得我耽误了不少时间检查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Hard</a:t>
            </a:r>
            <a:r>
              <a:rPr lang="zh-CN" altLang="en-US" dirty="0" smtClean="0"/>
              <a:t>：和</a:t>
            </a:r>
            <a:r>
              <a:rPr lang="en-US" altLang="zh-CN" dirty="0" smtClean="0"/>
              <a:t>Easy</a:t>
            </a:r>
            <a:r>
              <a:rPr lang="zh-CN" altLang="en-US" dirty="0" smtClean="0"/>
              <a:t>类似，随机生成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个集合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1~128</a:t>
            </a:r>
            <a:r>
              <a:rPr lang="zh-CN" altLang="en-US" dirty="0" smtClean="0"/>
              <a:t>，在每个集合中选一个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，但是每个集合不是只有两个元素，而是有多个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我们先解决目标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的情况，即：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等这个问题解决之后，只需要给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的每个元素都减去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，问题就转化为了目标为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的情况了。</a:t>
            </a:r>
            <a:endParaRPr lang="en-US" altLang="zh-CN" dirty="0" smtClean="0"/>
          </a:p>
          <a:p>
            <a:r>
              <a:rPr lang="zh-CN" altLang="en-US" dirty="0" smtClean="0"/>
              <a:t>下面我们先考虑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个集合的情况，然后把方法推广到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个集合。以下所有的加法都是模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128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571744"/>
            <a:ext cx="4000528" cy="45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zh-CN" altLang="en-US" dirty="0" smtClean="0"/>
              <a:t>算法分成两步，</a:t>
            </a:r>
            <a:endParaRPr lang="en-US" altLang="zh-CN" dirty="0" smtClean="0"/>
          </a:p>
          <a:p>
            <a:r>
              <a:rPr lang="zh-CN" altLang="en-US" dirty="0" smtClean="0"/>
              <a:t>第一步：把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合并成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1,2</a:t>
            </a:r>
            <a:r>
              <a:rPr lang="zh-CN" altLang="en-US" dirty="0" smtClean="0"/>
              <a:t>，类似可以得到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3,4</a:t>
            </a:r>
          </a:p>
          <a:p>
            <a:r>
              <a:rPr lang="zh-CN" altLang="en-US" dirty="0" smtClean="0"/>
              <a:t>第二步：把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1,2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3,4</a:t>
            </a:r>
            <a:r>
              <a:rPr lang="zh-CN" altLang="en-US" dirty="0" smtClean="0"/>
              <a:t>合并为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1,2,3,4</a:t>
            </a:r>
          </a:p>
          <a:p>
            <a:r>
              <a:rPr lang="zh-CN" altLang="en-US" dirty="0" smtClean="0"/>
              <a:t>这里的“合并”有两种不同的含义，下面详细叙述。这个“分阶段合并”算法是基于这样的想法：随机串的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值比较</a:t>
            </a:r>
            <a:r>
              <a:rPr lang="zh-CN" altLang="en-US" b="1" dirty="0" smtClean="0">
                <a:solidFill>
                  <a:srgbClr val="FF0000"/>
                </a:solidFill>
              </a:rPr>
              <a:t>均匀</a:t>
            </a:r>
            <a:r>
              <a:rPr lang="zh-CN" altLang="en-US" dirty="0" smtClean="0"/>
              <a:t>，因此在一个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128</a:t>
            </a:r>
            <a:r>
              <a:rPr lang="zh-CN" altLang="en-US" dirty="0" smtClean="0"/>
              <a:t>个元素的集合中，很可能包含</a:t>
            </a:r>
            <a:r>
              <a:rPr lang="zh-CN" altLang="en-US" b="1" dirty="0" smtClean="0">
                <a:solidFill>
                  <a:srgbClr val="FF0000"/>
                </a:solidFill>
              </a:rPr>
              <a:t>一个</a:t>
            </a:r>
            <a:r>
              <a:rPr lang="zh-CN" altLang="en-US" dirty="0" smtClean="0"/>
              <a:t>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的元素（即我们想要的结果）。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完全合并。</a:t>
            </a:r>
            <a:r>
              <a:rPr lang="zh-CN" altLang="en-US" dirty="0" smtClean="0"/>
              <a:t>两个集合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合并成</a:t>
            </a:r>
            <a:r>
              <a:rPr lang="en-US" altLang="zh-CN" dirty="0" smtClean="0"/>
              <a:t>{(x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)}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中的元素。这样的话，如果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1,2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3,4</a:t>
            </a:r>
            <a:r>
              <a:rPr lang="zh-CN" altLang="en-US" dirty="0" smtClean="0"/>
              <a:t>各有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64</a:t>
            </a:r>
            <a:r>
              <a:rPr lang="zh-CN" altLang="en-US" dirty="0" smtClean="0"/>
              <a:t>个元素，合并之后的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1,2,3,4</a:t>
            </a:r>
            <a:r>
              <a:rPr lang="zh-CN" altLang="en-US" dirty="0" smtClean="0"/>
              <a:t>很可能包含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。要达到这样的效率，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各需要有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32</a:t>
            </a:r>
            <a:r>
              <a:rPr lang="zh-CN" altLang="en-US" dirty="0" smtClean="0"/>
              <a:t>个元素。这个方法的总时间复杂度为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64</a:t>
            </a:r>
            <a:r>
              <a:rPr lang="zh-CN" altLang="en-US" dirty="0" smtClean="0"/>
              <a:t>（注意计算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1,2,3,4</a:t>
            </a:r>
            <a:r>
              <a:rPr lang="zh-CN" altLang="en-US" dirty="0" smtClean="0"/>
              <a:t>时可以用查表法）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精挑细选。</a:t>
            </a:r>
            <a:r>
              <a:rPr lang="zh-CN" altLang="en-US" dirty="0" smtClean="0"/>
              <a:t>另一个极端是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1,2</a:t>
            </a:r>
            <a:r>
              <a:rPr lang="en-US" altLang="zh-CN" dirty="0" smtClean="0"/>
              <a:t>={(x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)|x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=0}</a:t>
            </a:r>
            <a:r>
              <a:rPr lang="zh-CN" altLang="en-US" dirty="0" smtClean="0"/>
              <a:t>，这样从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1,2</a:t>
            </a:r>
            <a:r>
              <a:rPr lang="zh-CN" altLang="en-US" dirty="0" smtClean="0"/>
              <a:t>里任选一个元素，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3,4</a:t>
            </a:r>
            <a:r>
              <a:rPr lang="zh-CN" altLang="en-US" dirty="0" smtClean="0"/>
              <a:t>里也任选一个元素，拼起来就可以了。可惜，为了让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1,2</a:t>
            </a:r>
            <a:r>
              <a:rPr lang="zh-CN" altLang="en-US" dirty="0" smtClean="0"/>
              <a:t>非空，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各需要有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64</a:t>
            </a:r>
            <a:r>
              <a:rPr lang="zh-CN" altLang="en-US" dirty="0" smtClean="0"/>
              <a:t>个元素。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看来得折中一下。比如，让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1,2</a:t>
            </a:r>
            <a:r>
              <a:rPr lang="zh-CN" altLang="en-US" dirty="0" smtClean="0"/>
              <a:t>等于那些满足</a:t>
            </a:r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</a:rPr>
              <a:t>+x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的最后</a:t>
            </a:r>
            <a:r>
              <a:rPr lang="en-US" altLang="zh-CN" b="1" dirty="0" smtClean="0">
                <a:solidFill>
                  <a:srgbClr val="FF0000"/>
                </a:solidFill>
              </a:rPr>
              <a:t>z</a:t>
            </a:r>
            <a:r>
              <a:rPr lang="zh-CN" altLang="en-US" b="1" dirty="0" smtClean="0">
                <a:solidFill>
                  <a:srgbClr val="FF0000"/>
                </a:solidFill>
              </a:rPr>
              <a:t>个比特均为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的元素。如果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各有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s</a:t>
            </a:r>
            <a:r>
              <a:rPr lang="zh-CN" altLang="en-US" dirty="0" smtClean="0"/>
              <a:t>个元素，那么合并以后有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2s</a:t>
            </a:r>
            <a:r>
              <a:rPr lang="zh-CN" altLang="en-US" dirty="0" smtClean="0"/>
              <a:t>个元素，平均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z</a:t>
            </a:r>
            <a:r>
              <a:rPr lang="zh-CN" altLang="en-US" dirty="0" smtClean="0"/>
              <a:t>个元素就有一个满足条件（最后</a:t>
            </a:r>
            <a:r>
              <a:rPr lang="en-US" altLang="zh-CN" dirty="0" smtClean="0"/>
              <a:t>z</a:t>
            </a:r>
            <a:r>
              <a:rPr lang="zh-CN" altLang="en-US" dirty="0" smtClean="0"/>
              <a:t>个比特均为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），因此合并后集合的大小约为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2s-z</a:t>
            </a:r>
            <a:r>
              <a:rPr lang="zh-CN" altLang="en-US" dirty="0" smtClean="0"/>
              <a:t>。合并时间的级别</a:t>
            </a:r>
            <a:r>
              <a:rPr lang="zh-CN" altLang="en-US" b="1" dirty="0" smtClean="0">
                <a:solidFill>
                  <a:srgbClr val="FF0000"/>
                </a:solidFill>
              </a:rPr>
              <a:t>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max (s,2s-z)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最初取</a:t>
            </a:r>
            <a:r>
              <a:rPr lang="en-US" altLang="zh-CN" dirty="0" smtClean="0"/>
              <a:t>s=128/3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第一阶段：取</a:t>
            </a:r>
            <a:r>
              <a:rPr lang="en-US" altLang="zh-CN" dirty="0" smtClean="0"/>
              <a:t>z=128/3</a:t>
            </a:r>
            <a:r>
              <a:rPr lang="zh-CN" altLang="en-US" dirty="0" smtClean="0"/>
              <a:t>，则合并之后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1,2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s=128/3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第二阶段：取</a:t>
            </a:r>
            <a:r>
              <a:rPr lang="en-US" altLang="zh-CN" dirty="0" smtClean="0"/>
              <a:t>z=128*2/3</a:t>
            </a:r>
            <a:r>
              <a:rPr lang="zh-CN" altLang="en-US" dirty="0" smtClean="0"/>
              <a:t>（后面的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直接无视），合并后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1,2,3,4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s=0</a:t>
            </a:r>
            <a:r>
              <a:rPr lang="zh-CN" altLang="en-US" dirty="0" smtClean="0"/>
              <a:t>，即约有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r>
              <a:rPr lang="zh-CN" altLang="en-US" dirty="0" smtClean="0"/>
              <a:t>时间复杂度级别是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128/3</a:t>
            </a:r>
            <a:r>
              <a:rPr lang="en-US" altLang="zh-CN" dirty="0" smtClean="0"/>
              <a:t>=2</a:t>
            </a:r>
            <a:r>
              <a:rPr lang="en-US" altLang="zh-CN" baseline="30000" dirty="0" smtClean="0"/>
              <a:t>43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个集合，时间复杂度为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43</a:t>
            </a:r>
            <a:r>
              <a:rPr lang="zh-CN" altLang="en-US" dirty="0" smtClean="0"/>
              <a:t>，推广到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个集合，时间复杂度岂不是更高？</a:t>
            </a:r>
            <a:endParaRPr lang="en-US" altLang="zh-CN" dirty="0" smtClean="0"/>
          </a:p>
          <a:p>
            <a:r>
              <a:rPr lang="zh-CN" altLang="en-US" dirty="0" smtClean="0"/>
              <a:t>恰恰相反！初始取</a:t>
            </a:r>
            <a:r>
              <a:rPr lang="en-US" altLang="zh-CN" dirty="0" smtClean="0"/>
              <a:t>s=16</a:t>
            </a:r>
            <a:r>
              <a:rPr lang="zh-CN" altLang="en-US" dirty="0" smtClean="0"/>
              <a:t>，每个阶段均取</a:t>
            </a:r>
            <a:r>
              <a:rPr lang="en-US" altLang="zh-CN" dirty="0" smtClean="0"/>
              <a:t>z=16</a:t>
            </a:r>
            <a:r>
              <a:rPr lang="zh-CN" altLang="en-US" dirty="0" smtClean="0"/>
              <a:t>，则每个阶段的单次合并都只需要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16</a:t>
            </a:r>
            <a:r>
              <a:rPr lang="zh-CN" altLang="en-US" dirty="0" smtClean="0"/>
              <a:t>时间，并且合并之后集合大小仍是</a:t>
            </a:r>
            <a:r>
              <a:rPr lang="en-US" altLang="zh-CN" dirty="0" smtClean="0"/>
              <a:t>s=16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最后一个阶段可以取</a:t>
            </a:r>
            <a:r>
              <a:rPr lang="en-US" altLang="zh-CN" dirty="0" smtClean="0"/>
              <a:t>z=32</a:t>
            </a:r>
            <a:r>
              <a:rPr lang="zh-CN" altLang="en-US" dirty="0" smtClean="0"/>
              <a:t>，因为最后一次合并之后集合里只需要有一个元素即可。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20. (False) faces (CERC 2009)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输入一个左右各</a:t>
            </a:r>
            <a:r>
              <a:rPr lang="en-US" altLang="zh-CN" dirty="0" smtClean="0"/>
              <a:t>n(n&lt;=300)</a:t>
            </a:r>
            <a:r>
              <a:rPr lang="zh-CN" altLang="en-US" dirty="0" smtClean="0"/>
              <a:t>个结点的二分图，判断完美匹配的个数是不是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的倍数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zh-CN" altLang="en-US" dirty="0" smtClean="0"/>
              <a:t>积和式很难计算，但是行列式好算</a:t>
            </a:r>
            <a:endParaRPr lang="en-US" altLang="zh-CN" dirty="0" smtClean="0"/>
          </a:p>
          <a:p>
            <a:r>
              <a:rPr lang="zh-CN" altLang="en-US" dirty="0" smtClean="0"/>
              <a:t>对比二者，只是其中一些项的正负号不同</a:t>
            </a:r>
            <a:endParaRPr lang="en-US" altLang="zh-CN" dirty="0" smtClean="0"/>
          </a:p>
          <a:p>
            <a:r>
              <a:rPr lang="zh-CN" altLang="en-US" dirty="0" smtClean="0"/>
              <a:t>所以如果行列式不是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的倍数，输出肯定应该是</a:t>
            </a:r>
            <a:r>
              <a:rPr lang="en-US" altLang="zh-CN" dirty="0" smtClean="0"/>
              <a:t>NO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496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各种奇怪的策略题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Quite the cheater! (IPSC 2013)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输入两个整数</a:t>
            </a:r>
            <a:r>
              <a:rPr lang="en-US" altLang="zh-CN" dirty="0" smtClean="0"/>
              <a:t>a, b</a:t>
            </a:r>
            <a:r>
              <a:rPr lang="zh-CN" altLang="en-US" dirty="0" smtClean="0"/>
              <a:t>，构造一个序列，使得它的平均值为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，方差为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。限制：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序列长度</a:t>
            </a:r>
            <a:r>
              <a:rPr lang="en-US" altLang="zh-CN" dirty="0" smtClean="0"/>
              <a:t>n</a:t>
            </a:r>
            <a:r>
              <a:rPr lang="zh-CN" altLang="en-US" dirty="0" smtClean="0"/>
              <a:t>要满足</a:t>
            </a:r>
            <a:r>
              <a:rPr lang="en-US" altLang="zh-CN" dirty="0" smtClean="0"/>
              <a:t>10&lt;=n&lt;=1000</a:t>
            </a:r>
          </a:p>
          <a:p>
            <a:pPr lvl="1"/>
            <a:r>
              <a:rPr lang="zh-CN" altLang="en-US" dirty="0" smtClean="0"/>
              <a:t>每个元素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要满足</a:t>
            </a:r>
            <a:r>
              <a:rPr lang="en-US" altLang="zh-CN" dirty="0" smtClean="0"/>
              <a:t>-10</a:t>
            </a:r>
            <a:r>
              <a:rPr lang="en-US" altLang="zh-CN" baseline="30000" dirty="0" smtClean="0"/>
              <a:t>9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&lt;=10</a:t>
            </a:r>
            <a:r>
              <a:rPr lang="en-US" altLang="zh-CN" baseline="30000" dirty="0" smtClean="0"/>
              <a:t>9</a:t>
            </a:r>
          </a:p>
          <a:p>
            <a:r>
              <a:rPr lang="zh-CN" altLang="en-US" dirty="0" smtClean="0"/>
              <a:t>在本题中，方差为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286256"/>
            <a:ext cx="584110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21. Lame crypto (IPSC 2011)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Bob</a:t>
            </a:r>
            <a:r>
              <a:rPr lang="zh-CN" altLang="en-US" dirty="0" smtClean="0"/>
              <a:t>喜欢给女朋友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发</a:t>
            </a:r>
            <a:r>
              <a:rPr lang="en-US" altLang="zh-CN" dirty="0" smtClean="0"/>
              <a:t>PNG</a:t>
            </a:r>
            <a:r>
              <a:rPr lang="zh-CN" altLang="en-US" dirty="0" smtClean="0"/>
              <a:t>图片。他不想让其他人看到这些图片，所以他用自创的</a:t>
            </a:r>
            <a:r>
              <a:rPr lang="en-US" altLang="zh-CN" dirty="0" smtClean="0"/>
              <a:t>SSP</a:t>
            </a:r>
            <a:r>
              <a:rPr lang="zh-CN" altLang="en-US" dirty="0" smtClean="0"/>
              <a:t>加密协议和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通讯。</a:t>
            </a:r>
            <a:endParaRPr lang="en-US" altLang="zh-CN" dirty="0" smtClean="0"/>
          </a:p>
          <a:p>
            <a:r>
              <a:rPr lang="zh-CN" altLang="en-US" b="1" u="sng" dirty="0" smtClean="0">
                <a:solidFill>
                  <a:srgbClr val="FF0000"/>
                </a:solidFill>
              </a:rPr>
              <a:t>你是一个坏人。</a:t>
            </a:r>
            <a:r>
              <a:rPr lang="zh-CN" altLang="en-US" dirty="0" smtClean="0"/>
              <a:t>你收买了他们的网络提供商，使得</a:t>
            </a:r>
            <a:r>
              <a:rPr lang="en-US" altLang="zh-CN" dirty="0" smtClean="0"/>
              <a:t>Bob</a:t>
            </a:r>
            <a:r>
              <a:rPr lang="zh-CN" altLang="en-US" dirty="0" smtClean="0"/>
              <a:t>发给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的信息都发得特别慢，使得你有空把图片截获下来篡改成恶意图片，这样子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看完图片以后就会跟</a:t>
            </a:r>
            <a:r>
              <a:rPr lang="en-US" altLang="zh-CN" dirty="0" smtClean="0"/>
              <a:t>Bob</a:t>
            </a:r>
            <a:r>
              <a:rPr lang="zh-CN" altLang="en-US" dirty="0" smtClean="0"/>
              <a:t>生气（因为她以为是</a:t>
            </a:r>
            <a:r>
              <a:rPr lang="en-US" altLang="zh-CN" dirty="0" smtClean="0"/>
              <a:t>Bob</a:t>
            </a:r>
            <a:r>
              <a:rPr lang="zh-CN" altLang="en-US" dirty="0" smtClean="0"/>
              <a:t>发的）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为了达到这个目的，你需要了解</a:t>
            </a:r>
            <a:r>
              <a:rPr lang="en-US" altLang="zh-CN" dirty="0" smtClean="0"/>
              <a:t>SSP</a:t>
            </a:r>
            <a:r>
              <a:rPr lang="zh-CN" altLang="en-US" dirty="0" smtClean="0"/>
              <a:t>协议。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有一个私钥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有一个私钥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B</a:t>
            </a:r>
            <a:r>
              <a:rPr lang="zh-CN" altLang="en-US" dirty="0" smtClean="0"/>
              <a:t>。每当</a:t>
            </a:r>
            <a:r>
              <a:rPr lang="en-US" altLang="zh-CN" dirty="0" smtClean="0"/>
              <a:t>Bob</a:t>
            </a:r>
            <a:r>
              <a:rPr lang="zh-CN" altLang="en-US" dirty="0" smtClean="0"/>
              <a:t>准备发一个长度为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的消息</a:t>
            </a:r>
            <a:r>
              <a:rPr lang="en-US" altLang="zh-CN" dirty="0" smtClean="0"/>
              <a:t>M</a:t>
            </a:r>
            <a:r>
              <a:rPr lang="zh-CN" altLang="en-US" dirty="0" smtClean="0"/>
              <a:t>时，会发生以下事情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Bob</a:t>
            </a:r>
            <a:r>
              <a:rPr lang="zh-CN" altLang="en-US" dirty="0" smtClean="0"/>
              <a:t>选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B</a:t>
            </a:r>
            <a:r>
              <a:rPr lang="zh-CN" altLang="en-US" dirty="0" smtClean="0"/>
              <a:t>的一个连续序列</a:t>
            </a:r>
            <a:r>
              <a:rPr lang="en-US" altLang="zh-CN" dirty="0" smtClean="0"/>
              <a:t>K’</a:t>
            </a:r>
            <a:r>
              <a:rPr lang="en-US" altLang="zh-CN" baseline="-25000" dirty="0" smtClean="0"/>
              <a:t>B</a:t>
            </a:r>
            <a:r>
              <a:rPr lang="zh-CN" altLang="en-US" dirty="0" smtClean="0"/>
              <a:t>，然后把</a:t>
            </a:r>
            <a:r>
              <a:rPr lang="en-US" altLang="zh-CN" dirty="0" smtClean="0"/>
              <a:t>M XOR K’</a:t>
            </a:r>
            <a:r>
              <a:rPr lang="en-US" altLang="zh-CN" baseline="-25000" dirty="0" smtClean="0"/>
              <a:t>B</a:t>
            </a:r>
            <a:r>
              <a:rPr lang="zh-CN" altLang="en-US" dirty="0" smtClean="0"/>
              <a:t>发给</a:t>
            </a:r>
            <a:r>
              <a:rPr lang="en-US" altLang="zh-CN" dirty="0" smtClean="0"/>
              <a:t>Alice</a:t>
            </a:r>
          </a:p>
          <a:p>
            <a:pPr lvl="1"/>
            <a:r>
              <a:rPr lang="en-US" altLang="zh-CN" dirty="0" smtClean="0"/>
              <a:t>Alice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C=M XOR K’</a:t>
            </a:r>
            <a:r>
              <a:rPr lang="en-US" altLang="zh-CN" baseline="-25000" dirty="0" smtClean="0"/>
              <a:t>B</a:t>
            </a:r>
            <a:r>
              <a:rPr lang="zh-CN" altLang="en-US" dirty="0" smtClean="0"/>
              <a:t>之后选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A</a:t>
            </a:r>
            <a:r>
              <a:rPr lang="zh-CN" altLang="en-US" dirty="0" smtClean="0"/>
              <a:t>的一个长度为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的连续序列</a:t>
            </a:r>
            <a:r>
              <a:rPr lang="en-US" altLang="zh-CN" dirty="0" smtClean="0"/>
              <a:t>K’</a:t>
            </a:r>
            <a:r>
              <a:rPr lang="en-US" altLang="zh-CN" baseline="-25000" dirty="0" smtClean="0"/>
              <a:t>A</a:t>
            </a:r>
            <a:r>
              <a:rPr lang="zh-CN" altLang="en-US" dirty="0" smtClean="0"/>
              <a:t>，然后把</a:t>
            </a:r>
            <a:r>
              <a:rPr lang="en-US" altLang="zh-CN" dirty="0" smtClean="0"/>
              <a:t>C XOR K’</a:t>
            </a:r>
            <a:r>
              <a:rPr lang="en-US" altLang="zh-CN" baseline="-25000" dirty="0" smtClean="0"/>
              <a:t>A</a:t>
            </a:r>
            <a:r>
              <a:rPr lang="zh-CN" altLang="en-US" dirty="0" smtClean="0"/>
              <a:t>发给</a:t>
            </a:r>
            <a:r>
              <a:rPr lang="en-US" altLang="zh-CN" dirty="0" smtClean="0"/>
              <a:t>Bob</a:t>
            </a:r>
          </a:p>
          <a:p>
            <a:pPr lvl="1"/>
            <a:r>
              <a:rPr lang="en-US" altLang="zh-CN" dirty="0" smtClean="0"/>
              <a:t>Bob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D</a:t>
            </a:r>
            <a:r>
              <a:rPr lang="zh-CN" altLang="en-US" dirty="0" smtClean="0"/>
              <a:t>之后把</a:t>
            </a:r>
            <a:r>
              <a:rPr lang="en-US" altLang="zh-CN" dirty="0" smtClean="0"/>
              <a:t>D XOR K’</a:t>
            </a:r>
            <a:r>
              <a:rPr lang="en-US" altLang="zh-CN" baseline="-25000" dirty="0" smtClean="0"/>
              <a:t>B</a:t>
            </a:r>
            <a:r>
              <a:rPr lang="zh-CN" altLang="en-US" dirty="0" smtClean="0"/>
              <a:t>发给</a:t>
            </a:r>
            <a:r>
              <a:rPr lang="en-US" altLang="zh-CN" dirty="0" smtClean="0"/>
              <a:t>Alice</a:t>
            </a:r>
          </a:p>
          <a:p>
            <a:pPr lvl="1"/>
            <a:r>
              <a:rPr lang="en-US" altLang="zh-CN" dirty="0" smtClean="0"/>
              <a:t>Alice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E</a:t>
            </a:r>
            <a:r>
              <a:rPr lang="zh-CN" altLang="en-US" dirty="0" smtClean="0"/>
              <a:t>之后，所求消息</a:t>
            </a:r>
            <a:r>
              <a:rPr lang="en-US" altLang="zh-CN" dirty="0" smtClean="0"/>
              <a:t>M=E XOR K’</a:t>
            </a:r>
            <a:r>
              <a:rPr lang="en-US" altLang="zh-CN" baseline="-25000" dirty="0" smtClean="0"/>
              <a:t>A</a:t>
            </a:r>
          </a:p>
          <a:p>
            <a:r>
              <a:rPr lang="zh-CN" altLang="en-US" dirty="0" smtClean="0"/>
              <a:t>协议的核心在于</a:t>
            </a:r>
            <a:r>
              <a:rPr lang="en-US" altLang="zh-CN" dirty="0" smtClean="0"/>
              <a:t>XOR</a:t>
            </a:r>
            <a:r>
              <a:rPr lang="zh-CN" altLang="en-US" dirty="0" smtClean="0"/>
              <a:t>有交换律且</a:t>
            </a:r>
            <a:r>
              <a:rPr lang="en-US" altLang="zh-CN" dirty="0" smtClean="0"/>
              <a:t>A XOR A = 0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396"/>
          </a:xfrm>
        </p:spPr>
        <p:txBody>
          <a:bodyPr>
            <a:normAutofit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</a:rPr>
              <a:t>每次通讯</a:t>
            </a:r>
            <a:r>
              <a:rPr lang="zh-CN" altLang="en-US" dirty="0" smtClean="0"/>
              <a:t>发了三次信息：</a:t>
            </a:r>
            <a:r>
              <a:rPr lang="en-US" altLang="zh-CN" dirty="0" smtClean="0"/>
              <a:t>B-&gt;A, A-&gt;B, B-&gt;A</a:t>
            </a:r>
          </a:p>
          <a:p>
            <a:r>
              <a:rPr lang="en-US" altLang="zh-CN" dirty="0" smtClean="0"/>
              <a:t>Easy: </a:t>
            </a:r>
            <a:r>
              <a:rPr lang="zh-CN" altLang="en-US" dirty="0" smtClean="0"/>
              <a:t>所有消息都可以改</a:t>
            </a:r>
            <a:endParaRPr lang="en-US" altLang="zh-CN" dirty="0" smtClean="0"/>
          </a:p>
          <a:p>
            <a:r>
              <a:rPr lang="en-US" altLang="zh-CN" dirty="0" smtClean="0"/>
              <a:t>Hard: </a:t>
            </a:r>
            <a:r>
              <a:rPr lang="zh-CN" altLang="en-US" dirty="0" smtClean="0"/>
              <a:t>只能修改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发给</a:t>
            </a:r>
            <a:r>
              <a:rPr lang="en-US" altLang="zh-CN" dirty="0" smtClean="0"/>
              <a:t>Bob</a:t>
            </a:r>
            <a:r>
              <a:rPr lang="zh-CN" altLang="en-US" dirty="0" smtClean="0"/>
              <a:t>的消息（即只有一次机会！）</a:t>
            </a:r>
            <a:endParaRPr lang="en-US" altLang="zh-CN" dirty="0" smtClean="0"/>
          </a:p>
          <a:p>
            <a:r>
              <a:rPr lang="zh-CN" altLang="en-US" dirty="0" smtClean="0"/>
              <a:t>所有消息的长度都是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，私钥长度均为</a:t>
            </a:r>
            <a:r>
              <a:rPr lang="en-US" altLang="zh-CN" dirty="0" smtClean="0"/>
              <a:t>50000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Easy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Hard</a:t>
            </a:r>
            <a:r>
              <a:rPr lang="zh-CN" altLang="en-US" dirty="0" smtClean="0"/>
              <a:t>各有一套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B</a:t>
            </a:r>
            <a:r>
              <a:rPr lang="zh-CN" altLang="en-US" dirty="0" smtClean="0"/>
              <a:t>，可以收听多次通讯（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B</a:t>
            </a:r>
            <a:r>
              <a:rPr lang="zh-CN" altLang="en-US" dirty="0" smtClean="0"/>
              <a:t>不变），但是一旦</a:t>
            </a:r>
            <a:r>
              <a:rPr lang="zh-CN" altLang="en-US" b="1" u="sng" dirty="0" smtClean="0">
                <a:solidFill>
                  <a:srgbClr val="FF0000"/>
                </a:solidFill>
              </a:rPr>
              <a:t>修改了消息，并且那次通讯的最后</a:t>
            </a:r>
            <a:r>
              <a:rPr lang="en-US" altLang="zh-CN" b="1" u="sng" dirty="0" smtClean="0">
                <a:solidFill>
                  <a:srgbClr val="FF0000"/>
                </a:solidFill>
              </a:rPr>
              <a:t>Alice</a:t>
            </a:r>
            <a:r>
              <a:rPr lang="zh-CN" altLang="en-US" b="1" u="sng" dirty="0" smtClean="0">
                <a:solidFill>
                  <a:srgbClr val="FF0000"/>
                </a:solidFill>
              </a:rPr>
              <a:t>没有收到恶意图片</a:t>
            </a:r>
            <a:r>
              <a:rPr lang="zh-CN" altLang="en-US" dirty="0" smtClean="0"/>
              <a:t>，则算作</a:t>
            </a:r>
            <a:r>
              <a:rPr lang="en-US" altLang="zh-CN" dirty="0" smtClean="0"/>
              <a:t>Wrong Answer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收到最终图片之后的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分钟后才会发起下一次通讯，所以在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分钟比赛时间内需要合理安排解题时间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Easy</a:t>
            </a:r>
            <a:r>
              <a:rPr lang="zh-CN" altLang="en-US" dirty="0" smtClean="0"/>
              <a:t>很容易解决：比如第一次改成全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，然后就可以拿到</a:t>
            </a:r>
            <a:r>
              <a:rPr lang="en-US" altLang="zh-CN" dirty="0" smtClean="0"/>
              <a:t>K’</a:t>
            </a:r>
            <a:r>
              <a:rPr lang="en-US" altLang="zh-CN" baseline="-25000" dirty="0" smtClean="0"/>
              <a:t>A</a:t>
            </a:r>
            <a:r>
              <a:rPr lang="zh-CN" altLang="en-US" dirty="0" smtClean="0"/>
              <a:t>了，然后</a:t>
            </a: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Hard</a:t>
            </a:r>
            <a:r>
              <a:rPr lang="zh-CN" altLang="en-US" dirty="0" smtClean="0"/>
              <a:t>比较麻烦，因为每次的信息量比较小</a:t>
            </a:r>
            <a:r>
              <a:rPr lang="en-US" altLang="zh-CN" dirty="0" smtClean="0"/>
              <a:t>…</a:t>
            </a:r>
            <a:r>
              <a:rPr lang="zh-CN" altLang="en-US" dirty="0" smtClean="0"/>
              <a:t>不过</a:t>
            </a:r>
            <a:r>
              <a:rPr lang="en-US" altLang="zh-CN" dirty="0" smtClean="0"/>
              <a:t>50000</a:t>
            </a:r>
            <a:r>
              <a:rPr lang="zh-CN" altLang="en-US" dirty="0" smtClean="0"/>
              <a:t>仅仅是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倍，所以经过很多次通讯之后，随机到的</a:t>
            </a:r>
            <a:r>
              <a:rPr lang="en-US" altLang="zh-CN" dirty="0" smtClean="0"/>
              <a:t>K’</a:t>
            </a:r>
            <a:r>
              <a:rPr lang="en-US" altLang="zh-CN" baseline="-25000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K’</a:t>
            </a:r>
            <a:r>
              <a:rPr lang="en-US" altLang="zh-CN" baseline="-25000" dirty="0" smtClean="0"/>
              <a:t>B</a:t>
            </a:r>
            <a:r>
              <a:rPr lang="zh-CN" altLang="en-US" dirty="0" smtClean="0"/>
              <a:t>会有很多重叠！所以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1239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7166"/>
            <a:ext cx="7601887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22. Feeling Lucky (IPSC 2013)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个硬币，其中一个是假的，可能比其他硬币重或者轻</a:t>
            </a:r>
            <a:r>
              <a:rPr lang="en-US" altLang="zh-CN" dirty="0" smtClean="0"/>
              <a:t>(</a:t>
            </a:r>
            <a:r>
              <a:rPr lang="zh-CN" altLang="en-US" dirty="0" smtClean="0"/>
              <a:t>概率均等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。你可以发</a:t>
            </a:r>
            <a:r>
              <a:rPr lang="en-US" altLang="zh-CN" dirty="0" smtClean="0"/>
              <a:t>s</a:t>
            </a:r>
            <a:r>
              <a:rPr lang="zh-CN" altLang="en-US" dirty="0" smtClean="0"/>
              <a:t>封信，每封信可以猜答案或者提出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个称量请求。收信人很懒，因此每个请求有</a:t>
            </a:r>
            <a:r>
              <a:rPr lang="en-US" altLang="zh-CN" dirty="0" smtClean="0"/>
              <a:t>0.7</a:t>
            </a:r>
            <a:r>
              <a:rPr lang="zh-CN" altLang="en-US" dirty="0" smtClean="0"/>
              <a:t>的概率被无视（收信人不会真的称量，而是随机给出一个结果），而其他情况下会告诉你正确结果。</a:t>
            </a:r>
            <a:r>
              <a:rPr lang="zh-CN" altLang="en-US" b="1" u="sng" dirty="0" smtClean="0">
                <a:solidFill>
                  <a:srgbClr val="FF0000"/>
                </a:solidFill>
              </a:rPr>
              <a:t>你无法分辨出哪些结果是随机给出的。</a:t>
            </a:r>
            <a:endParaRPr lang="en-US" altLang="zh-CN" b="1" u="sng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要求猜出答案，使得正确率不低于</a:t>
            </a:r>
            <a:r>
              <a:rPr lang="en-US" altLang="zh-CN" dirty="0" smtClean="0"/>
              <a:t>99%</a:t>
            </a:r>
          </a:p>
          <a:p>
            <a:r>
              <a:rPr lang="en-US" altLang="zh-CN" dirty="0" smtClean="0"/>
              <a:t>Easy: n=81, s=6, k=50</a:t>
            </a:r>
          </a:p>
          <a:p>
            <a:r>
              <a:rPr lang="en-US" altLang="zh-CN" dirty="0" smtClean="0"/>
              <a:t>Hard: n=250, s=11, k=15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US" altLang="zh-CN" dirty="0" smtClean="0"/>
              <a:t>Easy</a:t>
            </a:r>
            <a:r>
              <a:rPr lang="zh-CN" altLang="en-US" dirty="0" smtClean="0"/>
              <a:t>可以用确定性方法解决</a:t>
            </a:r>
            <a:endParaRPr lang="en-US" altLang="zh-CN" dirty="0" smtClean="0"/>
          </a:p>
          <a:p>
            <a:r>
              <a:rPr lang="en-US" altLang="zh-CN" dirty="0" smtClean="0"/>
              <a:t>Hard</a:t>
            </a:r>
            <a:r>
              <a:rPr lang="zh-CN" altLang="en-US" dirty="0" smtClean="0"/>
              <a:t>只能有概率方法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随机问问题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找一个符合尽量多结果的解</a:t>
            </a:r>
            <a:endParaRPr lang="en-US" altLang="zh-CN" dirty="0" smtClean="0"/>
          </a:p>
          <a:p>
            <a:r>
              <a:rPr lang="zh-CN" altLang="en-US" dirty="0" smtClean="0"/>
              <a:t>还可以做得更好：用贝叶斯方法，不是随机问问题，而是问一个“期望获得最多信息”的问题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23. Candy for each guess (IPSC 2011)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猜数字游戏：</a:t>
            </a:r>
            <a:r>
              <a:rPr lang="en-US" altLang="zh-CN" dirty="0" smtClean="0"/>
              <a:t>H</a:t>
            </a:r>
            <a:r>
              <a:rPr lang="zh-CN" altLang="en-US" dirty="0" smtClean="0"/>
              <a:t>选一个</a:t>
            </a:r>
            <a:r>
              <a:rPr lang="en-US" altLang="zh-CN" dirty="0" smtClean="0"/>
              <a:t>0~n-1</a:t>
            </a:r>
            <a:r>
              <a:rPr lang="zh-CN" altLang="en-US" dirty="0" smtClean="0"/>
              <a:t>的整数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给</a:t>
            </a:r>
            <a:r>
              <a:rPr lang="en-US" altLang="zh-CN" dirty="0" smtClean="0"/>
              <a:t>G</a:t>
            </a:r>
            <a:r>
              <a:rPr lang="zh-CN" altLang="en-US" dirty="0" smtClean="0"/>
              <a:t>猜。每次</a:t>
            </a:r>
            <a:r>
              <a:rPr lang="en-US" altLang="zh-CN" dirty="0" smtClean="0"/>
              <a:t>G</a:t>
            </a:r>
            <a:r>
              <a:rPr lang="zh-CN" altLang="en-US" dirty="0" smtClean="0"/>
              <a:t>猜一个整数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</a:t>
            </a:r>
            <a:r>
              <a:rPr lang="zh-CN" altLang="en-US" dirty="0" smtClean="0"/>
              <a:t>告诉他是</a:t>
            </a:r>
            <a:r>
              <a:rPr lang="en-US" altLang="zh-CN" dirty="0" smtClean="0"/>
              <a:t>g&lt;x, g&gt;x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g=x</a:t>
            </a:r>
            <a:r>
              <a:rPr lang="zh-CN" altLang="en-US" dirty="0" smtClean="0"/>
              <a:t>。</a:t>
            </a:r>
            <a:r>
              <a:rPr lang="en-US" altLang="zh-CN" dirty="0" smtClean="0"/>
              <a:t>H</a:t>
            </a:r>
            <a:r>
              <a:rPr lang="zh-CN" altLang="en-US" dirty="0" smtClean="0"/>
              <a:t>希望猜的次数尽量多，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希望猜的次数尽量少。不能猜一个不会获得新信息的数（比如，得知</a:t>
            </a:r>
            <a:r>
              <a:rPr lang="en-US" altLang="zh-CN" dirty="0" smtClean="0"/>
              <a:t>x&gt;3</a:t>
            </a:r>
            <a:r>
              <a:rPr lang="zh-CN" altLang="en-US" dirty="0" smtClean="0"/>
              <a:t>以后不能猜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）。策略用决策树的先序遍历表示</a:t>
            </a:r>
            <a:endParaRPr lang="en-US" altLang="zh-CN" dirty="0" smtClean="0"/>
          </a:p>
          <a:p>
            <a:r>
              <a:rPr lang="en-US" altLang="zh-CN" dirty="0" smtClean="0"/>
              <a:t>Easy: 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岁，因此</a:t>
            </a:r>
            <a:r>
              <a:rPr lang="en-US" altLang="zh-CN" dirty="0" smtClean="0"/>
              <a:t>G</a:t>
            </a:r>
            <a:r>
              <a:rPr lang="zh-CN" altLang="en-US" dirty="0" smtClean="0"/>
              <a:t>只会从一些确定性策略（比如按照</a:t>
            </a:r>
            <a:r>
              <a:rPr lang="en-US" altLang="zh-CN" dirty="0" smtClean="0"/>
              <a:t>0, 1, 2…</a:t>
            </a:r>
            <a:r>
              <a:rPr lang="zh-CN" altLang="en-US" dirty="0" smtClean="0"/>
              <a:t>的顺序一个一个猜，或者是二分查找）中随机选一个来猜</a:t>
            </a:r>
            <a:endParaRPr lang="en-US" altLang="zh-CN" dirty="0" smtClean="0"/>
          </a:p>
          <a:p>
            <a:r>
              <a:rPr lang="en-US" altLang="zh-CN" dirty="0" smtClean="0"/>
              <a:t>Hard: 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</a:t>
            </a:r>
            <a:r>
              <a:rPr lang="zh-CN" altLang="en-US" dirty="0" smtClean="0"/>
              <a:t>都长大了，学会最优策略了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altLang="zh-CN" dirty="0" smtClean="0"/>
              <a:t>Easy: G</a:t>
            </a:r>
            <a:r>
              <a:rPr lang="zh-CN" altLang="en-US" dirty="0" smtClean="0"/>
              <a:t>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个策略，每次随机选一个。求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的最优策略（用每个数的选择概率表示）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Hard: 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的最优策略（表示法同上）和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的最优策略（用若干个决策树先序遍历及其概率表示）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547810"/>
            <a:ext cx="9048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" y="5000645"/>
            <a:ext cx="90106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altLang="zh-CN" dirty="0" smtClean="0"/>
              <a:t>Easy: </a:t>
            </a:r>
            <a:r>
              <a:rPr lang="zh-CN" altLang="en-US" dirty="0" smtClean="0"/>
              <a:t>对于每个数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，求出</a:t>
            </a:r>
            <a:r>
              <a:rPr lang="en-US" altLang="zh-CN" dirty="0" smtClean="0"/>
              <a:t>G</a:t>
            </a:r>
            <a:r>
              <a:rPr lang="zh-CN" altLang="en-US" dirty="0" smtClean="0"/>
              <a:t>选每个策略时，猜测次数的期望，然后选 择让期望最大的那个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</a:t>
            </a:r>
            <a:r>
              <a:rPr lang="zh-CN" altLang="en-US" dirty="0" smtClean="0"/>
              <a:t>每次都选它。</a:t>
            </a:r>
            <a:endParaRPr lang="en-US" altLang="zh-CN" dirty="0" smtClean="0"/>
          </a:p>
          <a:p>
            <a:r>
              <a:rPr lang="en-US" altLang="zh-CN" dirty="0" smtClean="0"/>
              <a:t>Hard: </a:t>
            </a:r>
            <a:r>
              <a:rPr lang="zh-CN" altLang="en-US" dirty="0" smtClean="0"/>
              <a:t>这个问题恐怕比大多数人想象的要困难！为什么呢？当</a:t>
            </a:r>
            <a:r>
              <a:rPr lang="en-US" altLang="zh-CN" dirty="0" smtClean="0"/>
              <a:t>G</a:t>
            </a:r>
            <a:r>
              <a:rPr lang="zh-CN" altLang="en-US" dirty="0" smtClean="0"/>
              <a:t>长大以后，突然发现</a:t>
            </a:r>
            <a:r>
              <a:rPr lang="en-US" altLang="zh-CN" dirty="0" smtClean="0"/>
              <a:t>H</a:t>
            </a:r>
            <a:r>
              <a:rPr lang="zh-CN" altLang="en-US" dirty="0" smtClean="0"/>
              <a:t>每次都选同一个数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，于是他就改成直接猜</a:t>
            </a:r>
            <a:r>
              <a:rPr lang="en-US" altLang="zh-CN" dirty="0" smtClean="0"/>
              <a:t>x</a:t>
            </a:r>
            <a:r>
              <a:rPr lang="zh-CN" altLang="en-US" dirty="0" smtClean="0"/>
              <a:t>！后来，</a:t>
            </a:r>
            <a:r>
              <a:rPr lang="en-US" altLang="zh-CN" dirty="0" smtClean="0"/>
              <a:t>H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G</a:t>
            </a:r>
            <a:r>
              <a:rPr lang="zh-CN" altLang="en-US" dirty="0" smtClean="0"/>
              <a:t>改策略了，于是自己也改策略，然后</a:t>
            </a:r>
            <a:r>
              <a:rPr lang="en-US" altLang="zh-CN" dirty="0" smtClean="0"/>
              <a:t>G</a:t>
            </a:r>
            <a:r>
              <a:rPr lang="zh-CN" altLang="en-US" dirty="0" smtClean="0"/>
              <a:t>又改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这是一个</a:t>
            </a:r>
            <a:r>
              <a:rPr lang="en-US" altLang="zh-CN" b="1" dirty="0" smtClean="0">
                <a:solidFill>
                  <a:srgbClr val="FF0000"/>
                </a:solidFill>
              </a:rPr>
              <a:t>zero-sum</a:t>
            </a:r>
            <a:r>
              <a:rPr lang="zh-CN" altLang="en-US" b="1" dirty="0" smtClean="0">
                <a:solidFill>
                  <a:srgbClr val="FF0000"/>
                </a:solidFill>
              </a:rPr>
              <a:t>游戏</a:t>
            </a:r>
            <a:r>
              <a:rPr lang="zh-CN" altLang="en-US" dirty="0" smtClean="0"/>
              <a:t>，一方越好，另一方就越差。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zh-CN" altLang="en-US" dirty="0" smtClean="0"/>
              <a:t>想象有一个矩阵，每行是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的一个选择（要猜的数），每列是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的一个选择（策略），则我们的问题是：</a:t>
            </a:r>
            <a:r>
              <a:rPr lang="en-US" altLang="zh-CN" dirty="0" smtClean="0"/>
              <a:t>H</a:t>
            </a:r>
            <a:r>
              <a:rPr lang="zh-CN" altLang="en-US" dirty="0" smtClean="0"/>
              <a:t>（按照某种概率分布）随机选一行，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随机选一列，</a:t>
            </a:r>
            <a:r>
              <a:rPr lang="en-US" altLang="zh-CN" dirty="0" smtClean="0"/>
              <a:t>H</a:t>
            </a:r>
            <a:r>
              <a:rPr lang="zh-CN" altLang="en-US" dirty="0" smtClean="0"/>
              <a:t>希望选出的数尽量大，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希望选出的数尽量小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n=3</a:t>
            </a:r>
            <a:r>
              <a:rPr lang="zh-CN" altLang="en-US" dirty="0" smtClean="0"/>
              <a:t>，设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的概率分布为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，选出的数为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，则有如下线性规划</a:t>
            </a:r>
            <a:r>
              <a:rPr lang="en-US" altLang="zh-CN" dirty="0" smtClean="0"/>
              <a:t>(</a:t>
            </a:r>
            <a:r>
              <a:rPr lang="zh-CN" altLang="en-US" dirty="0" smtClean="0"/>
              <a:t>目标是最大化</a:t>
            </a:r>
            <a:r>
              <a:rPr lang="en-US" altLang="zh-CN" dirty="0" smtClean="0"/>
              <a:t>v)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4000504"/>
            <a:ext cx="4857784" cy="258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左大括号 3"/>
          <p:cNvSpPr/>
          <p:nvPr/>
        </p:nvSpPr>
        <p:spPr>
          <a:xfrm>
            <a:off x="2000232" y="4786322"/>
            <a:ext cx="214314" cy="171451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548856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v=min{…}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Rotate to divide (IPSC 2011)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输入正整数</a:t>
            </a:r>
            <a:r>
              <a:rPr lang="en-US" altLang="zh-CN" dirty="0" smtClean="0"/>
              <a:t>b, k</a:t>
            </a:r>
            <a:r>
              <a:rPr lang="zh-CN" altLang="en-US" dirty="0" smtClean="0"/>
              <a:t>，找出最小的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进制整数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n</a:t>
            </a:r>
            <a:r>
              <a:rPr lang="zh-CN" altLang="en-US" dirty="0" smtClean="0"/>
              <a:t>左移一位（即把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的最右数字移到最前面）之后缩小为原来的</a:t>
            </a:r>
            <a:r>
              <a:rPr lang="en-US" altLang="zh-CN" dirty="0" smtClean="0"/>
              <a:t>1/k</a:t>
            </a:r>
            <a:r>
              <a:rPr lang="zh-CN" altLang="en-US" dirty="0" smtClean="0"/>
              <a:t>。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进制中至少要有两个数字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b=5, k=2</a:t>
            </a:r>
            <a:r>
              <a:rPr lang="zh-CN" altLang="en-US" dirty="0" smtClean="0"/>
              <a:t>的解为</a:t>
            </a:r>
            <a:r>
              <a:rPr lang="en-US" altLang="zh-CN" dirty="0" smtClean="0"/>
              <a:t>(31)</a:t>
            </a:r>
            <a:r>
              <a:rPr lang="en-US" altLang="zh-CN" baseline="-25000" dirty="0" smtClean="0"/>
              <a:t>5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(31)</a:t>
            </a:r>
            <a:r>
              <a:rPr lang="en-US" altLang="zh-CN" baseline="-25000" dirty="0" smtClean="0"/>
              <a:t>5</a:t>
            </a:r>
            <a:r>
              <a:rPr lang="en-US" altLang="zh-CN" dirty="0" smtClean="0"/>
              <a:t>=2*(13)</a:t>
            </a:r>
            <a:r>
              <a:rPr lang="en-US" altLang="zh-CN" baseline="-25000" dirty="0" smtClean="0"/>
              <a:t>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b&gt;=2, k&gt;=1, </a:t>
            </a:r>
            <a:r>
              <a:rPr lang="en-US" altLang="zh-CN" dirty="0" err="1" smtClean="0"/>
              <a:t>b,k</a:t>
            </a:r>
            <a:r>
              <a:rPr lang="en-US" altLang="zh-CN" dirty="0" smtClean="0"/>
              <a:t>&lt;=2,000,000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zh-CN" altLang="en-US" dirty="0" smtClean="0"/>
              <a:t>问题：</a:t>
            </a:r>
            <a:r>
              <a:rPr lang="en-US" altLang="zh-CN" dirty="0" smtClean="0"/>
              <a:t>n=16</a:t>
            </a:r>
            <a:r>
              <a:rPr lang="zh-CN" altLang="en-US" dirty="0" smtClean="0"/>
              <a:t>时有</a:t>
            </a:r>
            <a:r>
              <a:rPr lang="en-US" altLang="zh-CN" dirty="0" smtClean="0"/>
              <a:t>35357670</a:t>
            </a:r>
            <a:r>
              <a:rPr lang="zh-CN" altLang="en-US" dirty="0" smtClean="0"/>
              <a:t>种策略，怎么办？</a:t>
            </a:r>
            <a:endParaRPr lang="en-US" altLang="zh-CN" dirty="0" smtClean="0"/>
          </a:p>
          <a:p>
            <a:r>
              <a:rPr lang="zh-CN" altLang="en-US" dirty="0" smtClean="0"/>
              <a:t>结论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</a:t>
            </a:r>
            <a:r>
              <a:rPr lang="zh-CN" altLang="en-US" dirty="0" smtClean="0"/>
              <a:t>选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和选</a:t>
            </a:r>
            <a:r>
              <a:rPr lang="en-US" altLang="zh-CN" dirty="0" smtClean="0"/>
              <a:t>n-1-i</a:t>
            </a:r>
            <a:r>
              <a:rPr lang="zh-CN" altLang="en-US" dirty="0" smtClean="0"/>
              <a:t>的概率应当一样。</a:t>
            </a:r>
            <a:endParaRPr lang="en-US" altLang="zh-CN" dirty="0" smtClean="0"/>
          </a:p>
          <a:p>
            <a:r>
              <a:rPr lang="zh-CN" altLang="en-US" dirty="0" smtClean="0"/>
              <a:t>这样，很多策略完全败给另外一些策略，不需要考虑。比如：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n=16</a:t>
            </a:r>
            <a:r>
              <a:rPr lang="zh-CN" altLang="en-US" dirty="0" smtClean="0"/>
              <a:t>时，需要考虑的策略小于</a:t>
            </a:r>
            <a:r>
              <a:rPr lang="en-US" altLang="zh-CN" dirty="0" smtClean="0"/>
              <a:t>100,000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892" y="2786058"/>
            <a:ext cx="894470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24. Flipping coins (IPSC 2011)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个人玩游戏：每人抛一枚硬币（正反概率相等），抛完以后不看，立刻贴在脑门上。这样，每个人只能看到其他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个人脑袋上的硬币。每个人需要猜自己脑门上的硬币是正还是反。可以写</a:t>
            </a:r>
            <a:r>
              <a:rPr lang="en-US" altLang="zh-CN" dirty="0" smtClean="0"/>
              <a:t>head/tail/pass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表示弃权。如果至少有一个人猜对且没有人猜错（即没猜对的人都是弃权），则游戏成功。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3&lt;=n&lt;=8</a:t>
            </a:r>
            <a:r>
              <a:rPr lang="zh-CN" altLang="en-US" dirty="0" smtClean="0"/>
              <a:t>，求一个策略使得成功概率最大</a:t>
            </a: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zh-CN" altLang="en-US" dirty="0" smtClean="0"/>
              <a:t>策略的表示：共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行，每行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n-1</a:t>
            </a:r>
            <a:r>
              <a:rPr lang="zh-CN" altLang="en-US" dirty="0" smtClean="0"/>
              <a:t>列，即看到其他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个人的各种组合时，自己猜什么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H/T/P)</a:t>
            </a:r>
            <a:r>
              <a:rPr lang="zh-CN" altLang="en-US" dirty="0" smtClean="0"/>
              <a:t>表示。</a:t>
            </a:r>
            <a:endParaRPr lang="en-US" altLang="zh-CN" dirty="0" smtClean="0"/>
          </a:p>
          <a:p>
            <a:r>
              <a:rPr lang="zh-CN" altLang="en-US" dirty="0" smtClean="0"/>
              <a:t>比如，</a:t>
            </a:r>
            <a:r>
              <a:rPr lang="en-US" altLang="zh-CN" dirty="0" smtClean="0"/>
              <a:t>N=3</a:t>
            </a:r>
            <a:r>
              <a:rPr lang="zh-CN" altLang="en-US" dirty="0" smtClean="0"/>
              <a:t>的最优策略如下：如果看到一个</a:t>
            </a:r>
            <a:r>
              <a:rPr lang="en-US" altLang="zh-CN" dirty="0" smtClean="0"/>
              <a:t>H</a:t>
            </a:r>
            <a:r>
              <a:rPr lang="zh-CN" altLang="en-US" dirty="0" smtClean="0"/>
              <a:t>和一个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，否则猜你没有看到的那种（看到两个</a:t>
            </a:r>
            <a:r>
              <a:rPr lang="en-US" altLang="zh-CN" dirty="0" smtClean="0"/>
              <a:t>H</a:t>
            </a:r>
            <a:r>
              <a:rPr lang="zh-CN" altLang="en-US" dirty="0" smtClean="0"/>
              <a:t>就猜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，看到两个</a:t>
            </a:r>
            <a:r>
              <a:rPr lang="en-US" altLang="zh-CN" dirty="0" smtClean="0"/>
              <a:t>T</a:t>
            </a:r>
            <a:r>
              <a:rPr lang="zh-CN" altLang="en-US" dirty="0" smtClean="0"/>
              <a:t>就猜</a:t>
            </a:r>
            <a:r>
              <a:rPr lang="en-US" altLang="zh-CN" dirty="0" smtClean="0"/>
              <a:t>H</a:t>
            </a:r>
            <a:r>
              <a:rPr lang="zh-CN" altLang="en-US" dirty="0" smtClean="0"/>
              <a:t>）。这种策略的获胜概率是</a:t>
            </a:r>
            <a:r>
              <a:rPr lang="en-US" altLang="zh-CN" dirty="0" smtClean="0"/>
              <a:t>3/4</a:t>
            </a:r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151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分析一下</a:t>
            </a:r>
            <a:r>
              <a:rPr lang="en-US" altLang="zh-CN" dirty="0" smtClean="0"/>
              <a:t>n=3</a:t>
            </a:r>
            <a:r>
              <a:rPr lang="zh-CN" altLang="en-US" dirty="0" smtClean="0"/>
              <a:t>的最优策略。实际上，对于每个人来说，他猜对猜错的概率是均等的，最优策略的聪明之处是把每个人猜错的时候“凑在一起”，而不是每次只有一个人错（这样很不划算）</a:t>
            </a:r>
            <a:endParaRPr lang="en-US" altLang="zh-CN" dirty="0" smtClean="0"/>
          </a:p>
          <a:p>
            <a:r>
              <a:rPr lang="zh-CN" altLang="en-US" dirty="0" smtClean="0"/>
              <a:t>考虑一个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维超立方体，每条边表示一个人的一种处境。比如</a:t>
            </a:r>
            <a:r>
              <a:rPr lang="en-US" altLang="zh-CN" dirty="0" smtClean="0"/>
              <a:t>001-011</a:t>
            </a:r>
            <a:r>
              <a:rPr lang="zh-CN" altLang="en-US" dirty="0" smtClean="0"/>
              <a:t>表示第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个人看到第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个人是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个人是</a:t>
            </a:r>
            <a:r>
              <a:rPr lang="en-US" altLang="zh-CN" dirty="0" smtClean="0"/>
              <a:t>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865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如何表示策略？对于每条边</a:t>
            </a:r>
            <a:r>
              <a:rPr lang="en-US" altLang="zh-CN" dirty="0" smtClean="0"/>
              <a:t>u-v</a:t>
            </a:r>
            <a:r>
              <a:rPr lang="zh-CN" altLang="en-US" dirty="0" smtClean="0"/>
              <a:t>，如果决定不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，就在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中的一个结点放一个蓝色硬币（代表正确），另一个放红色硬币（代表错误）</a:t>
            </a:r>
          </a:p>
          <a:p>
            <a:r>
              <a:rPr lang="zh-CN" altLang="en-US" dirty="0" smtClean="0"/>
              <a:t>我们的任务是：让好结点（有蓝硬币没有红硬币的结点）尽量多。</a:t>
            </a:r>
            <a:endParaRPr lang="en-US" altLang="zh-CN" dirty="0" smtClean="0"/>
          </a:p>
          <a:p>
            <a:r>
              <a:rPr lang="zh-CN" altLang="en-US" dirty="0" smtClean="0"/>
              <a:t>好结点一定有一个相邻点里有红硬币，所以坏结点形成一个支配集。另一方面，给定一个支配集，也有一个策略与之对应：对于一条边</a:t>
            </a:r>
            <a:r>
              <a:rPr lang="en-US" altLang="zh-CN" dirty="0" smtClean="0"/>
              <a:t>u-v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恰好有一个点在支配集中（不妨设为</a:t>
            </a:r>
            <a:r>
              <a:rPr lang="en-US" altLang="zh-CN" dirty="0" smtClean="0"/>
              <a:t>u</a:t>
            </a:r>
            <a:r>
              <a:rPr lang="zh-CN" altLang="en-US" dirty="0" smtClean="0"/>
              <a:t>），则猜</a:t>
            </a:r>
            <a:r>
              <a:rPr lang="en-US" altLang="zh-CN" dirty="0" smtClean="0"/>
              <a:t>v</a:t>
            </a:r>
            <a:r>
              <a:rPr lang="zh-CN" altLang="en-US" dirty="0" smtClean="0"/>
              <a:t>；其他情况</a:t>
            </a:r>
            <a:r>
              <a:rPr lang="en-US" altLang="zh-CN" dirty="0" smtClean="0"/>
              <a:t>pass</a:t>
            </a:r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25. Prisoners, Boxes and Pieces of Paper (UVa11118)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 smtClean="0"/>
              <a:t>监狱里有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个犯人</a:t>
            </a:r>
            <a:r>
              <a:rPr lang="en-US" altLang="zh-CN" dirty="0" smtClean="0"/>
              <a:t>(n</a:t>
            </a:r>
            <a:r>
              <a:rPr lang="zh-CN" altLang="en-US" dirty="0" smtClean="0"/>
              <a:t>是偶数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，看守和他们玩一个游戏：看守拿出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张纸条，分别写上一个犯人的名字，然后各装到一个全等的盒子里，放在房间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的桌子上。接下来犯人可以在房间</a:t>
            </a:r>
            <a:r>
              <a:rPr lang="en-US" altLang="zh-CN" dirty="0" smtClean="0"/>
              <a:t>B</a:t>
            </a:r>
            <a:r>
              <a:rPr lang="zh-CN" altLang="en-US" dirty="0" smtClean="0"/>
              <a:t>里商量对策（此时看守可以把盒子顺序打乱）。再接下来看守按照某种顺序把犯人叫到房间</a:t>
            </a:r>
            <a:r>
              <a:rPr lang="en-US" altLang="zh-CN" dirty="0" smtClean="0"/>
              <a:t>A</a:t>
            </a:r>
            <a:r>
              <a:rPr lang="zh-CN" altLang="en-US" dirty="0" smtClean="0"/>
              <a:t>里来。每个犯人可以依次打开</a:t>
            </a:r>
            <a:r>
              <a:rPr lang="en-US" altLang="zh-CN" dirty="0" smtClean="0"/>
              <a:t>n/2</a:t>
            </a:r>
            <a:r>
              <a:rPr lang="zh-CN" altLang="en-US" dirty="0" smtClean="0"/>
              <a:t>个盒子（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即每次可以先看盒子里的内容，再决定接下来打开哪个盒子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对于每个犯人，如果打开的所有盒子里都没有他自己的名字，则游戏以犯人全体失败告终，否则这个犯人就进入房间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（与房间</a:t>
            </a:r>
            <a:r>
              <a:rPr lang="en-US" altLang="zh-CN" dirty="0" smtClean="0"/>
              <a:t>B</a:t>
            </a:r>
            <a:r>
              <a:rPr lang="zh-CN" altLang="en-US" dirty="0" smtClean="0"/>
              <a:t>里的犯人完全隔绝，不能交流），然后看守再选一个房间</a:t>
            </a:r>
            <a:r>
              <a:rPr lang="en-US" altLang="zh-CN" dirty="0" smtClean="0"/>
              <a:t>B</a:t>
            </a:r>
            <a:r>
              <a:rPr lang="zh-CN" altLang="en-US" dirty="0" smtClean="0"/>
              <a:t>里的犯人带到房间</a:t>
            </a:r>
            <a:r>
              <a:rPr lang="en-US" altLang="zh-CN" dirty="0" smtClean="0"/>
              <a:t>A</a:t>
            </a:r>
            <a:r>
              <a:rPr lang="zh-CN" altLang="en-US" dirty="0" smtClean="0"/>
              <a:t>选盒子。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n(2&lt;=n&lt;=1000)</a:t>
            </a:r>
            <a:r>
              <a:rPr lang="zh-CN" altLang="en-US" dirty="0" smtClean="0"/>
              <a:t>，求犯人采用最优策略时的获胜概率。注意：犯人只能事先商量对策，一旦看过盒子之后就不能和没看过盒子的犯人交流了。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n=2</a:t>
            </a:r>
            <a:r>
              <a:rPr lang="zh-CN" altLang="en-US" dirty="0" smtClean="0"/>
              <a:t>的最优策略是：犯人</a:t>
            </a:r>
            <a:r>
              <a:rPr lang="en-US" altLang="zh-CN" dirty="0" smtClean="0"/>
              <a:t>1</a:t>
            </a:r>
            <a:r>
              <a:rPr lang="zh-CN" altLang="en-US" dirty="0" smtClean="0"/>
              <a:t>打开盒子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，犯人打开盒子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，获胜概率为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。如果两个犯人都打开盒子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，则获胜概率为</a:t>
            </a:r>
            <a:r>
              <a:rPr lang="en-US" altLang="zh-CN" dirty="0" smtClean="0"/>
              <a:t>0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zh-CN" altLang="en-US" dirty="0" smtClean="0"/>
              <a:t>还记得圈覆盖么？</a:t>
            </a:r>
            <a:endParaRPr lang="en-US" altLang="zh-CN" dirty="0" smtClean="0"/>
          </a:p>
          <a:p>
            <a:r>
              <a:rPr lang="zh-CN" altLang="en-US" dirty="0" smtClean="0"/>
              <a:t>把犯人编号为</a:t>
            </a:r>
            <a:r>
              <a:rPr lang="en-US" altLang="zh-CN" dirty="0" smtClean="0"/>
              <a:t>1~n</a:t>
            </a:r>
            <a:r>
              <a:rPr lang="zh-CN" altLang="en-US" dirty="0" smtClean="0"/>
              <a:t>，盒子</a:t>
            </a:r>
            <a:r>
              <a:rPr lang="zh-CN" altLang="en-US" b="1" dirty="0" smtClean="0">
                <a:solidFill>
                  <a:srgbClr val="FF0000"/>
                </a:solidFill>
              </a:rPr>
              <a:t>任意</a:t>
            </a:r>
            <a:r>
              <a:rPr lang="zh-CN" altLang="en-US" dirty="0" smtClean="0"/>
              <a:t>编号为</a:t>
            </a:r>
            <a:r>
              <a:rPr lang="en-US" altLang="zh-CN" dirty="0" smtClean="0"/>
              <a:t>1~n</a:t>
            </a:r>
            <a:r>
              <a:rPr lang="zh-CN" altLang="en-US" dirty="0" smtClean="0"/>
              <a:t>。如果盒子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里有犯人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的名字，我们说盒子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指向盒子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这样，盒子们构成了一个有向图。可以证明这个图由若干个不相交的有向圈构成</a:t>
            </a:r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785794"/>
            <a:ext cx="84598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double p = 1;</a:t>
            </a:r>
          </a:p>
          <a:p>
            <a:r>
              <a:rPr lang="en-US" altLang="zh-CN" sz="3600" dirty="0" smtClean="0"/>
              <a:t>for (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k = N/2+1; k &lt;= N; k++)</a:t>
            </a:r>
          </a:p>
          <a:p>
            <a:r>
              <a:rPr lang="en-US" altLang="zh-CN" sz="3600" dirty="0" smtClean="0"/>
              <a:t>  p -= 1.0 / k;</a:t>
            </a:r>
          </a:p>
          <a:p>
            <a:r>
              <a:rPr lang="en-US" altLang="zh-CN" sz="3600" dirty="0" err="1" smtClean="0"/>
              <a:t>printf</a:t>
            </a:r>
            <a:r>
              <a:rPr lang="en-US" altLang="zh-CN" sz="3600" dirty="0" smtClean="0"/>
              <a:t>("Case #%d: %.8f %.8f\n", </a:t>
            </a:r>
            <a:r>
              <a:rPr lang="en-US" altLang="zh-CN" sz="3600" dirty="0" err="1" smtClean="0"/>
              <a:t>cs</a:t>
            </a:r>
            <a:r>
              <a:rPr lang="en-US" altLang="zh-CN" sz="3600" dirty="0" smtClean="0"/>
              <a:t>, p, 1.0/p);</a:t>
            </a:r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496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几何题和“假几何题”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Broadway (IPSC 2010)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有一个无限大网格（对于任意整数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，有直线</a:t>
            </a:r>
            <a:r>
              <a:rPr lang="en-US" altLang="zh-CN" dirty="0" smtClean="0"/>
              <a:t>x=Z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y=Z</a:t>
            </a:r>
            <a:r>
              <a:rPr lang="zh-CN" altLang="en-US" dirty="0" smtClean="0"/>
              <a:t>），另外有一条</a:t>
            </a:r>
            <a:r>
              <a:rPr lang="en-US" altLang="zh-CN" dirty="0" smtClean="0"/>
              <a:t>Broadway</a:t>
            </a:r>
            <a:r>
              <a:rPr lang="zh-CN" altLang="en-US" dirty="0" smtClean="0"/>
              <a:t>，即直线</a:t>
            </a:r>
            <a:r>
              <a:rPr lang="en-US" altLang="zh-CN" dirty="0" err="1" smtClean="0"/>
              <a:t>Px+Qy</a:t>
            </a:r>
            <a:r>
              <a:rPr lang="en-US" altLang="zh-CN" dirty="0" smtClean="0"/>
              <a:t>=R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输入整点</a:t>
            </a:r>
            <a:r>
              <a:rPr lang="en-US" altLang="zh-CN" dirty="0" smtClean="0"/>
              <a:t>A, B, P, Q, R,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的最短路。只能沿着网格或者</a:t>
            </a:r>
            <a:r>
              <a:rPr lang="en-US" altLang="zh-CN" dirty="0" smtClean="0"/>
              <a:t>Broadway</a:t>
            </a:r>
            <a:r>
              <a:rPr lang="zh-CN" altLang="en-US" dirty="0" smtClean="0"/>
              <a:t>走，只能在交点处换路。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26. Directional Resemblance (</a:t>
            </a:r>
            <a:r>
              <a:rPr lang="en-US" altLang="zh-CN" dirty="0" err="1" smtClean="0"/>
              <a:t>Aizu</a:t>
            </a:r>
            <a:r>
              <a:rPr lang="en-US" altLang="zh-CN" dirty="0" smtClean="0"/>
              <a:t> 2013)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3</a:t>
            </a:r>
            <a:r>
              <a:rPr lang="zh-CN" altLang="en-US" dirty="0" smtClean="0"/>
              <a:t>维空间中的</a:t>
            </a:r>
            <a:r>
              <a:rPr lang="en-US" altLang="zh-CN" dirty="0" err="1" smtClean="0"/>
              <a:t>n+m</a:t>
            </a:r>
            <a:r>
              <a:rPr lang="zh-CN" altLang="en-US" dirty="0" smtClean="0"/>
              <a:t>条向量，找出两个向量，夹角最小。</a:t>
            </a:r>
            <a:r>
              <a:rPr lang="en-US" altLang="zh-CN" dirty="0" smtClean="0"/>
              <a:t>2&lt;=</a:t>
            </a:r>
            <a:r>
              <a:rPr lang="en-US" altLang="zh-CN" dirty="0" err="1" smtClean="0"/>
              <a:t>n+m</a:t>
            </a:r>
            <a:r>
              <a:rPr lang="en-US" altLang="zh-CN" dirty="0" smtClean="0"/>
              <a:t>&lt;=12*10</a:t>
            </a:r>
            <a:r>
              <a:rPr lang="en-US" altLang="zh-CN" baseline="30000" dirty="0" smtClean="0"/>
              <a:t>4</a:t>
            </a:r>
          </a:p>
          <a:p>
            <a:r>
              <a:rPr lang="zh-CN" altLang="en-US" dirty="0" smtClean="0"/>
              <a:t>如果有多解，输出字典序最小的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zh-CN" altLang="en-US" dirty="0" smtClean="0"/>
              <a:t>我们只关心向量的方向而非长度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OA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OB</a:t>
            </a:r>
            <a:r>
              <a:rPr lang="zh-CN" altLang="en-US" dirty="0" smtClean="0"/>
              <a:t>都是单位向量，则</a:t>
            </a:r>
            <a:r>
              <a:rPr lang="en-US" altLang="zh-CN" dirty="0" smtClean="0"/>
              <a:t>OAB</a:t>
            </a:r>
            <a:r>
              <a:rPr lang="zh-CN" altLang="en-US" dirty="0" smtClean="0"/>
              <a:t>越大，线段</a:t>
            </a:r>
            <a:r>
              <a:rPr lang="en-US" altLang="zh-CN" dirty="0" smtClean="0"/>
              <a:t>AB</a:t>
            </a:r>
            <a:r>
              <a:rPr lang="zh-CN" altLang="en-US" dirty="0" smtClean="0"/>
              <a:t>越长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问题转化为三维最近点对</a:t>
            </a:r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92868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27. </a:t>
            </a:r>
            <a:r>
              <a:rPr lang="en-US" altLang="zh-CN" dirty="0" err="1" smtClean="0"/>
              <a:t>Huzita</a:t>
            </a:r>
            <a:r>
              <a:rPr lang="en-US" altLang="zh-CN" dirty="0" smtClean="0"/>
              <a:t> Axiom 6 (NEERC 2011, UVa1678)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/>
          <a:lstStyle/>
          <a:p>
            <a:r>
              <a:rPr lang="zh-CN" altLang="en-US" dirty="0" smtClean="0"/>
              <a:t>输入两条线</a:t>
            </a:r>
            <a:r>
              <a:rPr lang="en-US" i="1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l</a:t>
            </a:r>
            <a:r>
              <a:rPr lang="en-US" baseline="-25000" dirty="0" smtClean="0"/>
              <a:t>2</a:t>
            </a:r>
            <a:r>
              <a:rPr lang="zh-CN" altLang="en-US" dirty="0" smtClean="0"/>
              <a:t>和两个点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zh-CN" altLang="en-US" dirty="0" smtClean="0"/>
              <a:t>，找一条直线</a:t>
            </a:r>
            <a:r>
              <a:rPr lang="en-US" i="1" dirty="0" smtClean="0"/>
              <a:t>l</a:t>
            </a:r>
            <a:r>
              <a:rPr lang="zh-CN" altLang="en-US" dirty="0" smtClean="0"/>
              <a:t>，使得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zh-CN" altLang="en-US" dirty="0" smtClean="0"/>
              <a:t>关于它的对称点在</a:t>
            </a:r>
            <a:r>
              <a:rPr lang="en-US" i="1" dirty="0" smtClean="0"/>
              <a:t>l</a:t>
            </a:r>
            <a:r>
              <a:rPr lang="en-US" baseline="-25000" dirty="0" smtClean="0"/>
              <a:t>1</a:t>
            </a:r>
            <a:r>
              <a:rPr lang="zh-CN" altLang="en-US" dirty="0" smtClean="0"/>
              <a:t>上，且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zh-CN" altLang="en-US" dirty="0" smtClean="0"/>
              <a:t>关于它的对称点在</a:t>
            </a:r>
            <a:r>
              <a:rPr lang="en-US" i="1" dirty="0" smtClean="0"/>
              <a:t>l</a:t>
            </a:r>
            <a:r>
              <a:rPr lang="en-US" baseline="-25000" dirty="0" smtClean="0"/>
              <a:t>2</a:t>
            </a:r>
            <a:r>
              <a:rPr lang="zh-CN" altLang="en-US" dirty="0" smtClean="0"/>
              <a:t>上。换句话说，如果以</a:t>
            </a:r>
            <a:r>
              <a:rPr lang="en-US" i="1" dirty="0" smtClean="0"/>
              <a:t>l</a:t>
            </a:r>
            <a:r>
              <a:rPr lang="zh-CN" altLang="en-US" dirty="0" smtClean="0"/>
              <a:t>为折纸痕，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zh-CN" altLang="en-US" dirty="0" smtClean="0"/>
              <a:t>会折到</a:t>
            </a:r>
            <a:r>
              <a:rPr lang="en-US" i="1" dirty="0" smtClean="0"/>
              <a:t>l</a:t>
            </a:r>
            <a:r>
              <a:rPr lang="en-US" baseline="-25000" dirty="0" smtClean="0"/>
              <a:t>1</a:t>
            </a:r>
            <a:r>
              <a:rPr lang="zh-CN" altLang="en-US" dirty="0" smtClean="0"/>
              <a:t>上，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zh-CN" altLang="en-US" dirty="0" smtClean="0"/>
              <a:t>会折到</a:t>
            </a:r>
            <a:r>
              <a:rPr lang="en-US" i="1" dirty="0" smtClean="0"/>
              <a:t>l</a:t>
            </a:r>
            <a:r>
              <a:rPr lang="en-US" baseline="-25000" dirty="0" smtClean="0"/>
              <a:t>2</a:t>
            </a:r>
            <a:r>
              <a:rPr lang="zh-CN" altLang="en-US" dirty="0" smtClean="0"/>
              <a:t>上。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输入保证</a:t>
            </a:r>
            <a:r>
              <a:rPr lang="en-US" i="1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l</a:t>
            </a:r>
            <a:r>
              <a:rPr lang="en-US" baseline="-25000" dirty="0" smtClean="0"/>
              <a:t>2</a:t>
            </a:r>
            <a:r>
              <a:rPr lang="zh-CN" altLang="en-US" dirty="0" smtClean="0"/>
              <a:t>不同，但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zh-CN" altLang="en-US" dirty="0" smtClean="0"/>
              <a:t>可以相同。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zh-CN" altLang="en-US" dirty="0" smtClean="0"/>
              <a:t>不在</a:t>
            </a:r>
            <a:r>
              <a:rPr lang="en-US" i="1" dirty="0" smtClean="0"/>
              <a:t>l</a:t>
            </a:r>
            <a:r>
              <a:rPr lang="en-US" baseline="-25000" dirty="0" smtClean="0"/>
              <a:t>1</a:t>
            </a:r>
            <a:r>
              <a:rPr lang="zh-CN" altLang="en-US" dirty="0" smtClean="0"/>
              <a:t>上，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zh-CN" altLang="en-US" dirty="0" smtClean="0"/>
              <a:t>不在</a:t>
            </a:r>
            <a:r>
              <a:rPr lang="en-US" i="1" dirty="0" smtClean="0"/>
              <a:t>l</a:t>
            </a:r>
            <a:r>
              <a:rPr lang="en-US" baseline="-25000" dirty="0" smtClean="0"/>
              <a:t>2</a:t>
            </a:r>
            <a:r>
              <a:rPr lang="zh-CN" altLang="en-US" dirty="0" smtClean="0"/>
              <a:t>上。坐标都不超过</a:t>
            </a:r>
            <a:r>
              <a:rPr lang="en-US" dirty="0" smtClean="0"/>
              <a:t>10</a:t>
            </a:r>
            <a:r>
              <a:rPr lang="zh-CN" altLang="en-US" dirty="0" smtClean="0"/>
              <a:t>。多解输出任意解，无解输出四个零。</a:t>
            </a:r>
            <a:endParaRPr lang="zh-CN" altLang="en-US" dirty="0"/>
          </a:p>
        </p:txBody>
      </p:sp>
      <p:pic>
        <p:nvPicPr>
          <p:cNvPr id="23554" name="Picture 2" descr="\epsfbox{p5917.eps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928933"/>
            <a:ext cx="2286016" cy="231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28. Problem of Apollonius (Hangzhou 2013)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给你两个圆（</a:t>
            </a:r>
            <a:r>
              <a:rPr lang="en-US" altLang="zh-CN" dirty="0" smtClean="0"/>
              <a:t>C1,C2</a:t>
            </a:r>
            <a:r>
              <a:rPr lang="zh-CN" altLang="en-US" dirty="0" smtClean="0"/>
              <a:t>）和一个点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，两圆外离，点也在两圆的外部。求你找一个圆，和给你的圆相外切，且经过所给的点。问这样的圆有几个，给出他们的坐标和半径。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29. Easy Geometry (NEERC 2013, UVa1679)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输入一个凸</a:t>
            </a:r>
            <a:r>
              <a:rPr lang="en-US" i="1" dirty="0" smtClean="0"/>
              <a:t>n</a:t>
            </a:r>
            <a:r>
              <a:rPr lang="en-US" dirty="0" smtClean="0"/>
              <a:t>(3&lt;=</a:t>
            </a:r>
            <a:r>
              <a:rPr lang="en-US" i="1" dirty="0" smtClean="0"/>
              <a:t>n</a:t>
            </a:r>
            <a:r>
              <a:rPr lang="en-US" dirty="0" smtClean="0"/>
              <a:t>&lt;=100,000)</a:t>
            </a:r>
            <a:r>
              <a:rPr lang="zh-CN" altLang="en-US" dirty="0" smtClean="0"/>
              <a:t>边形，在内部找一个面积最大的，边平行于坐标轴的矩形，如下图。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286124"/>
            <a:ext cx="729064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zh-CN" altLang="en-US" dirty="0" smtClean="0"/>
              <a:t>固定</a:t>
            </a:r>
            <a:r>
              <a:rPr lang="en-US" altLang="zh-CN" dirty="0" smtClean="0"/>
              <a:t>x, w</a:t>
            </a:r>
            <a:r>
              <a:rPr lang="zh-CN" altLang="en-US" dirty="0" smtClean="0"/>
              <a:t>之后，最大面积</a:t>
            </a:r>
            <a:r>
              <a:rPr lang="en-US" dirty="0" smtClean="0"/>
              <a:t>S(</a:t>
            </a:r>
            <a:r>
              <a:rPr lang="en-US" dirty="0" err="1" smtClean="0"/>
              <a:t>x,w</a:t>
            </a:r>
            <a:r>
              <a:rPr lang="en-US" dirty="0" smtClean="0"/>
              <a:t>)</a:t>
            </a:r>
            <a:r>
              <a:rPr lang="zh-CN" altLang="en-US" dirty="0" smtClean="0"/>
              <a:t>等于</a:t>
            </a:r>
            <a:endParaRPr lang="en-US" altLang="zh-CN" dirty="0" smtClean="0"/>
          </a:p>
          <a:p>
            <a:pPr algn="ctr">
              <a:buNone/>
            </a:pPr>
            <a:r>
              <a:rPr lang="en-US" dirty="0" smtClean="0"/>
              <a:t>w*(min{y</a:t>
            </a:r>
            <a:r>
              <a:rPr lang="en-US" baseline="-25000" dirty="0" smtClean="0"/>
              <a:t>2</a:t>
            </a:r>
            <a:r>
              <a:rPr lang="en-US" dirty="0" smtClean="0"/>
              <a:t>(x), y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dirty="0" err="1" smtClean="0"/>
              <a:t>x+w</a:t>
            </a:r>
            <a:r>
              <a:rPr lang="en-US" dirty="0" smtClean="0"/>
              <a:t>)} – max{y</a:t>
            </a:r>
            <a:r>
              <a:rPr lang="en-US" baseline="-25000" dirty="0" smtClean="0"/>
              <a:t>1</a:t>
            </a:r>
            <a:r>
              <a:rPr lang="en-US" dirty="0" smtClean="0"/>
              <a:t>(x), y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dirty="0" err="1" smtClean="0"/>
              <a:t>x+w</a:t>
            </a:r>
            <a:r>
              <a:rPr lang="en-US" dirty="0" smtClean="0"/>
              <a:t>)})</a:t>
            </a:r>
          </a:p>
          <a:p>
            <a:r>
              <a:rPr lang="zh-CN" altLang="en-US" dirty="0" smtClean="0"/>
              <a:t>如果只固定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S(</a:t>
            </a:r>
            <a:r>
              <a:rPr lang="en-US" altLang="zh-CN" dirty="0" err="1" smtClean="0"/>
              <a:t>x,w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的凸函数，最大值是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的凸函数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071810"/>
            <a:ext cx="4214842" cy="302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30. Smallest Enclosing Box (</a:t>
            </a:r>
            <a:r>
              <a:rPr lang="en-US" altLang="zh-CN" dirty="0" err="1" smtClean="0"/>
              <a:t>Rujia</a:t>
            </a:r>
            <a:r>
              <a:rPr lang="en-US" altLang="zh-CN" dirty="0" smtClean="0"/>
              <a:t> Liu’s Present 4, UVa12308)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给定三维空间中的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&lt;=10)</a:t>
            </a:r>
            <a:r>
              <a:rPr lang="zh-CN" altLang="en-US" dirty="0" smtClean="0"/>
              <a:t>个点，求一个体积最小长方体包含所有点。这个长方体的各个面不一定要平行于坐标平面。只需输出最小长方体的体积。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357958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维情况：旋转卡壳。原理：</a:t>
            </a:r>
            <a:endParaRPr lang="en-US" altLang="zh-CN" dirty="0" smtClean="0"/>
          </a:p>
          <a:p>
            <a:r>
              <a:rPr lang="zh-CN" altLang="en-US" b="1" dirty="0" smtClean="0"/>
              <a:t>定理：</a:t>
            </a:r>
            <a:r>
              <a:rPr lang="zh-CN" altLang="en-US" dirty="0" smtClean="0"/>
              <a:t>一定存在一个最小包围矩形（不管是面积最小还是周长最小），贴着凸包的一条边。</a:t>
            </a:r>
            <a:endParaRPr lang="en-US" altLang="zh-CN" dirty="0" smtClean="0"/>
          </a:p>
          <a:p>
            <a:r>
              <a:rPr lang="zh-CN" altLang="en-US" dirty="0" smtClean="0"/>
              <a:t>是否有这样的结论呢？</a:t>
            </a:r>
            <a:endParaRPr lang="en-US" altLang="zh-CN" dirty="0" smtClean="0"/>
          </a:p>
          <a:p>
            <a:r>
              <a:rPr lang="zh-CN" altLang="en-US" b="1" dirty="0" smtClean="0"/>
              <a:t>猜想：</a:t>
            </a:r>
            <a:r>
              <a:rPr lang="zh-CN" altLang="en-US" dirty="0" smtClean="0"/>
              <a:t>一定存在一个最小包围长方体，贴着凸包的一个面</a:t>
            </a:r>
            <a:endParaRPr lang="en-US" altLang="zh-CN" dirty="0" smtClean="0"/>
          </a:p>
          <a:p>
            <a:r>
              <a:rPr lang="zh-CN" altLang="en-US" dirty="0" smtClean="0"/>
              <a:t>如果这个结论成立，问题就简单了：把点旋转以后降维即可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zh-CN" altLang="en-US" dirty="0" smtClean="0"/>
              <a:t>可惜，猜想是错的。在正四面体中，最小包围长方体的每个面都贴住了一条边，但是没有贴住任何一个面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143116"/>
            <a:ext cx="4357718" cy="344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en-US" altLang="zh-CN" dirty="0" smtClean="0"/>
              <a:t>O’Rourke</a:t>
            </a:r>
            <a:r>
              <a:rPr lang="zh-CN" altLang="en-US" dirty="0" smtClean="0"/>
              <a:t>的论文</a:t>
            </a:r>
            <a:r>
              <a:rPr lang="en-US" altLang="zh-CN" dirty="0" smtClean="0"/>
              <a:t>《Finding Minimal Enclosing Boxes》</a:t>
            </a:r>
            <a:r>
              <a:rPr lang="zh-CN" altLang="en-US" dirty="0" smtClean="0"/>
              <a:t>告诉我们：可以用三维旋转卡壳解决这个问题，可惜算法太复杂</a:t>
            </a:r>
            <a:endParaRPr lang="en-US" altLang="zh-CN" dirty="0" smtClean="0"/>
          </a:p>
          <a:p>
            <a:r>
              <a:rPr lang="zh-CN" altLang="en-US" dirty="0" smtClean="0"/>
              <a:t>还是延续上面的思路：如果能找到最小包围长方体的一个平面，问题就解决了。</a:t>
            </a:r>
            <a:endParaRPr lang="en-US" altLang="zh-CN" dirty="0" smtClean="0"/>
          </a:p>
          <a:p>
            <a:r>
              <a:rPr lang="zh-CN" altLang="en-US" dirty="0" smtClean="0"/>
              <a:t>如何找这个平面呢？随机算法！比如，模拟退火</a:t>
            </a:r>
            <a:r>
              <a:rPr lang="en-US" altLang="zh-CN" dirty="0" smtClean="0"/>
              <a:t>..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68907"/>
            <a:ext cx="5715040" cy="671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496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神题？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31. Jukebox (IPSC 2012)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给你若干首单声道“钢琴曲”</a:t>
            </a:r>
            <a:r>
              <a:rPr lang="en-US" altLang="zh-CN" dirty="0" smtClean="0"/>
              <a:t>(WAV/MP3</a:t>
            </a:r>
            <a:r>
              <a:rPr lang="zh-CN" altLang="en-US" dirty="0" smtClean="0"/>
              <a:t>格式，或者纯文本格式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，听写出旋律。这些曲子的各个音之间有较为清晰的间隔</a:t>
            </a:r>
            <a:endParaRPr lang="en-US" altLang="zh-CN" dirty="0" smtClean="0"/>
          </a:p>
          <a:p>
            <a:r>
              <a:rPr lang="zh-CN" altLang="en-US" dirty="0" smtClean="0"/>
              <a:t>只需要写出音名，不需要写是哪个八度</a:t>
            </a:r>
            <a:endParaRPr lang="en-US" altLang="zh-CN" dirty="0" smtClean="0"/>
          </a:p>
          <a:p>
            <a:r>
              <a:rPr lang="en-US" altLang="zh-CN" dirty="0" smtClean="0"/>
              <a:t>Easy: </a:t>
            </a:r>
            <a:r>
              <a:rPr lang="zh-CN" altLang="en-US" dirty="0" smtClean="0"/>
              <a:t>曲子都是世界名曲</a:t>
            </a:r>
            <a:endParaRPr lang="en-US" altLang="zh-CN" dirty="0" smtClean="0"/>
          </a:p>
          <a:p>
            <a:r>
              <a:rPr lang="en-US" altLang="zh-CN" dirty="0" smtClean="0"/>
              <a:t>Hard: </a:t>
            </a:r>
            <a:r>
              <a:rPr lang="zh-CN" altLang="en-US" dirty="0" smtClean="0"/>
              <a:t>曲子都是瞎弹的，没有任何美感可言</a:t>
            </a:r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zh-CN" altLang="en-US" dirty="0" smtClean="0"/>
              <a:t>简化版的音频处理问题</a:t>
            </a:r>
            <a:endParaRPr lang="en-US" altLang="zh-CN" dirty="0" smtClean="0"/>
          </a:p>
          <a:p>
            <a:r>
              <a:rPr lang="zh-CN" altLang="en-US" dirty="0" smtClean="0"/>
              <a:t>第一步是把各个音“剪”开，忽略“噪声”干扰</a:t>
            </a:r>
            <a:endParaRPr lang="en-US" altLang="zh-CN" dirty="0" smtClean="0"/>
          </a:p>
          <a:p>
            <a:r>
              <a:rPr lang="zh-CN" altLang="en-US" dirty="0" smtClean="0"/>
              <a:t>然后尝试识别各个音</a:t>
            </a:r>
            <a:endParaRPr lang="zh-CN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32. Invisible Cats (IPSC 2013)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给若干</a:t>
            </a:r>
            <a:r>
              <a:rPr lang="en-US" altLang="zh-CN" dirty="0" smtClean="0"/>
              <a:t>32*32</a:t>
            </a:r>
            <a:r>
              <a:rPr lang="zh-CN" altLang="en-US" dirty="0" smtClean="0"/>
              <a:t>的灰度图片，其中第</a:t>
            </a:r>
            <a:r>
              <a:rPr lang="en-US" altLang="zh-CN" dirty="0" smtClean="0"/>
              <a:t>21</a:t>
            </a:r>
            <a:r>
              <a:rPr lang="zh-CN" altLang="en-US" dirty="0" smtClean="0"/>
              <a:t>张图有猫咪，且前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张图中恰好有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张有猫咪。现在已经</a:t>
            </a:r>
            <a:r>
              <a:rPr lang="zh-CN" altLang="en-US" b="1" u="sng" dirty="0" smtClean="0">
                <a:solidFill>
                  <a:srgbClr val="FF0000"/>
                </a:solidFill>
              </a:rPr>
              <a:t>用相同的方法</a:t>
            </a:r>
            <a:r>
              <a:rPr lang="zh-CN" altLang="en-US" dirty="0" smtClean="0"/>
              <a:t>把这些图片变得面目全非，请你找出另外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个猫咪。</a:t>
            </a:r>
            <a:endParaRPr lang="en-US" altLang="zh-CN" dirty="0" smtClean="0"/>
          </a:p>
          <a:p>
            <a:r>
              <a:rPr lang="en-US" altLang="zh-CN" dirty="0" smtClean="0"/>
              <a:t>Easy: </a:t>
            </a:r>
            <a:r>
              <a:rPr lang="zh-CN" altLang="en-US" dirty="0" smtClean="0"/>
              <a:t>每张图片的所有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个列按照相同的方法随机排列</a:t>
            </a:r>
            <a:endParaRPr lang="en-US" altLang="zh-CN" dirty="0" smtClean="0"/>
          </a:p>
          <a:p>
            <a:r>
              <a:rPr lang="en-US" altLang="zh-CN" dirty="0" smtClean="0"/>
              <a:t>Hard: </a:t>
            </a:r>
            <a:r>
              <a:rPr lang="zh-CN" altLang="en-US" dirty="0" smtClean="0"/>
              <a:t>每张图片的所有</a:t>
            </a:r>
            <a:r>
              <a:rPr lang="en-US" altLang="zh-CN" dirty="0" smtClean="0"/>
              <a:t>32*32</a:t>
            </a:r>
            <a:r>
              <a:rPr lang="zh-CN" altLang="en-US" dirty="0" smtClean="0"/>
              <a:t>个像素按照相同的方法随机排列</a:t>
            </a:r>
            <a:endParaRPr lang="zh-CN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33. Fishes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3578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一片群岛里有一些鱼。每天，所有鱼在同一时刻醒来，在水里游动（不一定是匀速的）大半天以后在同一时刻回到各自的起点（即醒来时的位置），然后睡着。注意，每天晚上鱼睡着以后可能会被水流冲到一个相邻的格子。</a:t>
            </a:r>
            <a:endParaRPr lang="en-US" altLang="zh-CN" dirty="0" smtClean="0"/>
          </a:p>
          <a:p>
            <a:r>
              <a:rPr lang="zh-CN" altLang="en-US" dirty="0" smtClean="0"/>
              <a:t>群岛用</a:t>
            </a:r>
            <a:r>
              <a:rPr lang="en-US" altLang="zh-CN" dirty="0" smtClean="0"/>
              <a:t>w*h(3&lt;=</a:t>
            </a:r>
            <a:r>
              <a:rPr lang="en-US" altLang="zh-CN" dirty="0" err="1" smtClean="0"/>
              <a:t>w,h</a:t>
            </a:r>
            <a:r>
              <a:rPr lang="en-US" altLang="zh-CN" dirty="0" smtClean="0"/>
              <a:t>&lt;=1000)</a:t>
            </a:r>
            <a:r>
              <a:rPr lang="zh-CN" altLang="en-US" dirty="0" smtClean="0"/>
              <a:t>的字符矩阵表示，</a:t>
            </a:r>
            <a:r>
              <a:rPr lang="en-US" altLang="zh-CN" dirty="0" smtClean="0"/>
              <a:t>’#’</a:t>
            </a:r>
            <a:r>
              <a:rPr lang="zh-CN" altLang="en-US" dirty="0" smtClean="0"/>
              <a:t>表示陆地，</a:t>
            </a:r>
            <a:r>
              <a:rPr lang="en-US" altLang="zh-CN" dirty="0" smtClean="0"/>
              <a:t>’.’</a:t>
            </a:r>
            <a:r>
              <a:rPr lang="zh-CN" altLang="en-US" dirty="0" smtClean="0"/>
              <a:t>表示水。鱼只能在水里游动，且只能沿着</a:t>
            </a:r>
            <a:r>
              <a:rPr lang="zh-CN" altLang="en-US" b="1" u="sng" dirty="0" smtClean="0">
                <a:solidFill>
                  <a:srgbClr val="FF0000"/>
                </a:solidFill>
              </a:rPr>
              <a:t>相邻格子中心的连线</a:t>
            </a:r>
            <a:r>
              <a:rPr lang="zh-CN" altLang="en-US" dirty="0" smtClean="0"/>
              <a:t>游动。输入保证所有水的格子连通</a:t>
            </a:r>
            <a:endParaRPr lang="zh-CN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zh-CN" altLang="en-US" dirty="0" smtClean="0"/>
              <a:t>鱼的路线很特别：在任意时刻（此时鱼不一定在一个水格的中心），鱼总是能看见自己在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前一天同一时刻（即恰好</a:t>
            </a:r>
            <a:r>
              <a:rPr lang="en-US" altLang="zh-CN" b="1" u="sng" dirty="0" smtClean="0">
                <a:solidFill>
                  <a:srgbClr val="FF0000"/>
                </a:solidFill>
              </a:rPr>
              <a:t>24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小时之前）</a:t>
            </a:r>
            <a:r>
              <a:rPr lang="zh-CN" altLang="en-US" dirty="0" smtClean="0"/>
              <a:t>的位置。点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能看见点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的条件是线段</a:t>
            </a:r>
            <a:r>
              <a:rPr lang="en-US" altLang="zh-CN" dirty="0" smtClean="0"/>
              <a:t>AB</a:t>
            </a:r>
            <a:r>
              <a:rPr lang="zh-CN" altLang="en-US" dirty="0" smtClean="0"/>
              <a:t>不会碰到任何陆地格的内部或者边界。</a:t>
            </a:r>
            <a:endParaRPr lang="en-US" altLang="zh-CN" dirty="0" smtClean="0"/>
          </a:p>
          <a:p>
            <a:r>
              <a:rPr lang="zh-CN" altLang="en-US" dirty="0" smtClean="0"/>
              <a:t>任务：输入一个地图和若干条鱼的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条路线，判断最少有几条鱼。每条路线的格式为</a:t>
            </a:r>
            <a:r>
              <a:rPr lang="en-US" altLang="zh-CN" dirty="0" smtClean="0"/>
              <a:t>x, y, d(1&lt;=x&lt;=w,1&lt;=y&lt;=h,1&lt;=d&lt;=10000)</a:t>
            </a:r>
            <a:r>
              <a:rPr lang="zh-CN" altLang="en-US" dirty="0" smtClean="0"/>
              <a:t>。每条鱼的路线不一定发生在连续若干天内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鱼的路线举例（连续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天）</a:t>
            </a:r>
            <a:endParaRPr lang="zh-CN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9506" y="1357298"/>
            <a:ext cx="888165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729" y="71414"/>
            <a:ext cx="866455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10  8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..........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.......#..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........#.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..........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...#......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......###.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......###.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..........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2  7  12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NNNEEESSSWWW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2  8  24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WNNNNNNNEEEEESSSSSSSWWWW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1  8  46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NNNNNNNEEEEESSSSSSSEEEENNNNNNNSSSSSSSWWWWWWWWW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1  8  32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NNNNNNNEEEEEEEEESSSSSSSWWWWWWWWW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3834" y="285728"/>
            <a:ext cx="110639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1 2 3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zh-CN" altLang="en-US" dirty="0" smtClean="0"/>
              <a:t>解决问题的关键：理解什么样的两条路线可能是同一条鱼？为了方便，我们说这两条路线是等价的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形状位置相同但起点不同的路线是等价的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如果路线</a:t>
            </a:r>
            <a:r>
              <a:rPr lang="en-US" altLang="zh-CN" dirty="0" smtClean="0"/>
              <a:t>A</a:t>
            </a:r>
            <a:r>
              <a:rPr lang="zh-CN" altLang="en-US" dirty="0" smtClean="0"/>
              <a:t>可以“连续变形”为路线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，二者也是等价的。在拓扑学上叫同伦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homotopic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没有岛屿的情况下，所有路线都是等价的，如果有岛屿的话</a:t>
            </a:r>
            <a:r>
              <a:rPr lang="en-US" altLang="zh-CN" dirty="0" smtClean="0"/>
              <a:t>…</a:t>
            </a:r>
            <a:r>
              <a:rPr lang="zh-CN" altLang="en-US" dirty="0" smtClean="0"/>
              <a:t>绕岛的路线和不绕的路线肯定不等价</a:t>
            </a:r>
            <a:endParaRPr lang="zh-CN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zh-CN" altLang="en-US" dirty="0" smtClean="0"/>
              <a:t>绕一遍和绕两遍的肯定也不等价</a:t>
            </a:r>
            <a:r>
              <a:rPr lang="en-US" altLang="zh-CN" dirty="0" smtClean="0"/>
              <a:t>…</a:t>
            </a:r>
            <a:r>
              <a:rPr lang="zh-CN" altLang="en-US" dirty="0" smtClean="0"/>
              <a:t>绕的方向还有关系（顺时针和逆时针），所以，是不是可以根据绕岛屿的次数和方向来统计等价类的个数呢？</a:t>
            </a:r>
            <a:endParaRPr lang="en-US" altLang="zh-CN" dirty="0" smtClean="0"/>
          </a:p>
          <a:p>
            <a:r>
              <a:rPr lang="zh-CN" altLang="en-US" dirty="0" smtClean="0"/>
              <a:t>反例：</a:t>
            </a:r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143248"/>
            <a:ext cx="5857916" cy="346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8899</Words>
  <PresentationFormat>全屏显示(4:3)</PresentationFormat>
  <Paragraphs>534</Paragraphs>
  <Slides>129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31" baseType="lpstr">
      <vt:lpstr>Office 主题</vt:lpstr>
      <vt:lpstr>MathType 6.0 Equation</vt:lpstr>
      <vt:lpstr>2014全国青少年信息学奥林匹克 冬令营讲课   形形色色的“数学题”  (版本20140212c)</vt:lpstr>
      <vt:lpstr>目录</vt:lpstr>
      <vt:lpstr>题目来源们…</vt:lpstr>
      <vt:lpstr>随便说点…</vt:lpstr>
      <vt:lpstr>开胃菜</vt:lpstr>
      <vt:lpstr>1. Quite the cheater! (IPSC 2013)</vt:lpstr>
      <vt:lpstr>2. Rotate to divide (IPSC 2011)</vt:lpstr>
      <vt:lpstr>3. Broadway (IPSC 2010)</vt:lpstr>
      <vt:lpstr>幻灯片 9</vt:lpstr>
      <vt:lpstr>幻灯片 10</vt:lpstr>
      <vt:lpstr>4. Fair coin toss (IPSC 2012)</vt:lpstr>
      <vt:lpstr>幻灯片 12</vt:lpstr>
      <vt:lpstr>5. Piece of cake! (IPSC 2010)</vt:lpstr>
      <vt:lpstr>6. Rebel Alliance attack (IPSC 2012)</vt:lpstr>
      <vt:lpstr>各种计算： 代数、数论、计数、概率…</vt:lpstr>
      <vt:lpstr>幻灯片 16</vt:lpstr>
      <vt:lpstr>行列式(determinant)</vt:lpstr>
      <vt:lpstr>3*3行列式的展开</vt:lpstr>
      <vt:lpstr>行列式的性质与计算</vt:lpstr>
      <vt:lpstr>积和式(permanent)</vt:lpstr>
      <vt:lpstr>关于圈覆盖(cycle cover)</vt:lpstr>
      <vt:lpstr>Lucas定理</vt:lpstr>
      <vt:lpstr>7. A huge binomial coefficient (PE 365)</vt:lpstr>
      <vt:lpstr>幻灯片 24</vt:lpstr>
      <vt:lpstr>8. Idempotents (PE 407)</vt:lpstr>
      <vt:lpstr>幻灯片 26</vt:lpstr>
      <vt:lpstr>9. One-child Numbers (PE 413)</vt:lpstr>
      <vt:lpstr>10. Nontransitive sets of dice (PE 376)</vt:lpstr>
      <vt:lpstr>幻灯片 29</vt:lpstr>
      <vt:lpstr>11. Going to the movies (IPSC 2009)</vt:lpstr>
      <vt:lpstr>幻灯片 31</vt:lpstr>
      <vt:lpstr>幻灯片 32</vt:lpstr>
      <vt:lpstr>12. Do the grading (IPSC 2013)</vt:lpstr>
      <vt:lpstr>幻灯片 34</vt:lpstr>
      <vt:lpstr>13. Bozo sort (PE 367)</vt:lpstr>
      <vt:lpstr>幻灯片 36</vt:lpstr>
      <vt:lpstr>14. Inside Job (IPSC 2010)</vt:lpstr>
      <vt:lpstr>幻灯片 38</vt:lpstr>
      <vt:lpstr>15. Hey, Better Bettor (ACM/ICPC WF2013)</vt:lpstr>
      <vt:lpstr>幻灯片 40</vt:lpstr>
      <vt:lpstr>16. Lovely Stamps (IPSC 2010)</vt:lpstr>
      <vt:lpstr>幻灯片 42</vt:lpstr>
      <vt:lpstr>幻灯片 43</vt:lpstr>
      <vt:lpstr>幻灯片 44</vt:lpstr>
      <vt:lpstr>17. Simple Encryption (ACM/ICPC KL 2010)</vt:lpstr>
      <vt:lpstr>幻灯片 46</vt:lpstr>
      <vt:lpstr>18. Amazing Mazes! (PE 380)</vt:lpstr>
      <vt:lpstr>幻灯片 48</vt:lpstr>
      <vt:lpstr>怎么办？</vt:lpstr>
      <vt:lpstr>19. Hash (IPSC 2010)</vt:lpstr>
      <vt:lpstr>幻灯片 51</vt:lpstr>
      <vt:lpstr>幻灯片 52</vt:lpstr>
      <vt:lpstr>幻灯片 53</vt:lpstr>
      <vt:lpstr>幻灯片 54</vt:lpstr>
      <vt:lpstr>幻灯片 55</vt:lpstr>
      <vt:lpstr>幻灯片 56</vt:lpstr>
      <vt:lpstr>20. (False) faces (CERC 2009)</vt:lpstr>
      <vt:lpstr>幻灯片 58</vt:lpstr>
      <vt:lpstr>各种奇怪的策略题</vt:lpstr>
      <vt:lpstr>21. Lame crypto (IPSC 2011)</vt:lpstr>
      <vt:lpstr>幻灯片 61</vt:lpstr>
      <vt:lpstr>幻灯片 62</vt:lpstr>
      <vt:lpstr>幻灯片 63</vt:lpstr>
      <vt:lpstr>22. Feeling Lucky (IPSC 2013)</vt:lpstr>
      <vt:lpstr>幻灯片 65</vt:lpstr>
      <vt:lpstr>23. Candy for each guess (IPSC 2011)</vt:lpstr>
      <vt:lpstr>幻灯片 67</vt:lpstr>
      <vt:lpstr>幻灯片 68</vt:lpstr>
      <vt:lpstr>幻灯片 69</vt:lpstr>
      <vt:lpstr>幻灯片 70</vt:lpstr>
      <vt:lpstr>24. Flipping coins (IPSC 2011)</vt:lpstr>
      <vt:lpstr>幻灯片 72</vt:lpstr>
      <vt:lpstr>幻灯片 73</vt:lpstr>
      <vt:lpstr>幻灯片 74</vt:lpstr>
      <vt:lpstr>25. Prisoners, Boxes and Pieces of Paper (UVa11118)</vt:lpstr>
      <vt:lpstr>幻灯片 76</vt:lpstr>
      <vt:lpstr>幻灯片 77</vt:lpstr>
      <vt:lpstr>幻灯片 78</vt:lpstr>
      <vt:lpstr>几何题和“假几何题”</vt:lpstr>
      <vt:lpstr>26. Directional Resemblance (Aizu 2013)</vt:lpstr>
      <vt:lpstr>幻灯片 81</vt:lpstr>
      <vt:lpstr>27. Huzita Axiom 6 (NEERC 2011, UVa1678)</vt:lpstr>
      <vt:lpstr>28. Problem of Apollonius (Hangzhou 2013)</vt:lpstr>
      <vt:lpstr>29. Easy Geometry (NEERC 2013, UVa1679)</vt:lpstr>
      <vt:lpstr>幻灯片 85</vt:lpstr>
      <vt:lpstr>30. Smallest Enclosing Box (Rujia Liu’s Present 4, UVa12308)</vt:lpstr>
      <vt:lpstr>幻灯片 87</vt:lpstr>
      <vt:lpstr>幻灯片 88</vt:lpstr>
      <vt:lpstr>幻灯片 89</vt:lpstr>
      <vt:lpstr>神题？</vt:lpstr>
      <vt:lpstr>31. Jukebox (IPSC 2012)</vt:lpstr>
      <vt:lpstr>幻灯片 92</vt:lpstr>
      <vt:lpstr>32. Invisible Cats (IPSC 2013)</vt:lpstr>
      <vt:lpstr>33. Fishes</vt:lpstr>
      <vt:lpstr>幻灯片 95</vt:lpstr>
      <vt:lpstr>鱼的路线举例（连续5天）</vt:lpstr>
      <vt:lpstr>幻灯片 97</vt:lpstr>
      <vt:lpstr>幻灯片 98</vt:lpstr>
      <vt:lpstr>幻灯片 99</vt:lpstr>
      <vt:lpstr>幻灯片 100</vt:lpstr>
      <vt:lpstr>34. Morning hassle (IPSC 2013)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35. Matrix Nightmare (IPSC 2012)</vt:lpstr>
      <vt:lpstr>幻灯片 110</vt:lpstr>
      <vt:lpstr>幻灯片 111</vt:lpstr>
      <vt:lpstr>幻灯片 112</vt:lpstr>
      <vt:lpstr>幻灯片 113</vt:lpstr>
      <vt:lpstr>幻灯片 114</vt:lpstr>
      <vt:lpstr>幻灯片 115</vt:lpstr>
      <vt:lpstr>幻灯片 116</vt:lpstr>
      <vt:lpstr>其他讨论题</vt:lpstr>
      <vt:lpstr>36. Light in a room (IPSC 2012)</vt:lpstr>
      <vt:lpstr>37. Range flips (PE 430)</vt:lpstr>
      <vt:lpstr>38. 2x2 positive integer matrix (PE 420)</vt:lpstr>
      <vt:lpstr>39. Eating pie (PE 394)</vt:lpstr>
      <vt:lpstr>40. Evil Matching (IPSC 2012)</vt:lpstr>
      <vt:lpstr>幻灯片 123</vt:lpstr>
      <vt:lpstr>41. Reciprocal cycles II (PE 417)</vt:lpstr>
      <vt:lpstr>42. Look and say sequence (PE 419)</vt:lpstr>
      <vt:lpstr>43. Subsequence of The Thue-Morse sequence (PE 361)</vt:lpstr>
      <vt:lpstr>幻灯片 127</vt:lpstr>
      <vt:lpstr>44. Pencils of rays (PE 372)</vt:lpstr>
      <vt:lpstr>45. A Kempner-like series (PE 368)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法拉123</cp:lastModifiedBy>
  <cp:revision>285</cp:revision>
  <dcterms:created xsi:type="dcterms:W3CDTF">2014-01-22T07:24:12Z</dcterms:created>
  <dcterms:modified xsi:type="dcterms:W3CDTF">2014-02-12T12:29:42Z</dcterms:modified>
</cp:coreProperties>
</file>