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72"/>
  </p:notesMasterIdLst>
  <p:sldIdLst>
    <p:sldId id="256" r:id="rId2"/>
    <p:sldId id="356" r:id="rId3"/>
    <p:sldId id="357" r:id="rId4"/>
    <p:sldId id="358" r:id="rId5"/>
    <p:sldId id="360" r:id="rId6"/>
    <p:sldId id="359" r:id="rId7"/>
    <p:sldId id="361" r:id="rId8"/>
    <p:sldId id="362" r:id="rId9"/>
    <p:sldId id="363" r:id="rId10"/>
    <p:sldId id="364" r:id="rId11"/>
    <p:sldId id="365" r:id="rId12"/>
    <p:sldId id="366" r:id="rId13"/>
    <p:sldId id="367" r:id="rId14"/>
    <p:sldId id="368" r:id="rId15"/>
    <p:sldId id="369" r:id="rId16"/>
    <p:sldId id="370" r:id="rId17"/>
    <p:sldId id="371" r:id="rId18"/>
    <p:sldId id="372" r:id="rId19"/>
    <p:sldId id="373" r:id="rId20"/>
    <p:sldId id="374" r:id="rId21"/>
    <p:sldId id="375" r:id="rId22"/>
    <p:sldId id="376" r:id="rId23"/>
    <p:sldId id="377" r:id="rId24"/>
    <p:sldId id="378" r:id="rId25"/>
    <p:sldId id="379" r:id="rId26"/>
    <p:sldId id="380" r:id="rId27"/>
    <p:sldId id="381" r:id="rId28"/>
    <p:sldId id="382" r:id="rId29"/>
    <p:sldId id="383" r:id="rId30"/>
    <p:sldId id="384" r:id="rId31"/>
    <p:sldId id="385" r:id="rId32"/>
    <p:sldId id="386" r:id="rId33"/>
    <p:sldId id="387" r:id="rId34"/>
    <p:sldId id="388" r:id="rId35"/>
    <p:sldId id="389" r:id="rId36"/>
    <p:sldId id="390" r:id="rId37"/>
    <p:sldId id="391" r:id="rId38"/>
    <p:sldId id="392" r:id="rId39"/>
    <p:sldId id="393" r:id="rId40"/>
    <p:sldId id="394" r:id="rId41"/>
    <p:sldId id="395" r:id="rId42"/>
    <p:sldId id="396" r:id="rId43"/>
    <p:sldId id="397" r:id="rId44"/>
    <p:sldId id="398" r:id="rId45"/>
    <p:sldId id="399" r:id="rId46"/>
    <p:sldId id="405" r:id="rId47"/>
    <p:sldId id="411" r:id="rId48"/>
    <p:sldId id="404" r:id="rId49"/>
    <p:sldId id="406" r:id="rId50"/>
    <p:sldId id="403" r:id="rId51"/>
    <p:sldId id="407" r:id="rId52"/>
    <p:sldId id="408" r:id="rId53"/>
    <p:sldId id="420" r:id="rId54"/>
    <p:sldId id="402" r:id="rId55"/>
    <p:sldId id="401" r:id="rId56"/>
    <p:sldId id="400" r:id="rId57"/>
    <p:sldId id="409" r:id="rId58"/>
    <p:sldId id="410" r:id="rId59"/>
    <p:sldId id="421" r:id="rId60"/>
    <p:sldId id="422" r:id="rId61"/>
    <p:sldId id="423" r:id="rId62"/>
    <p:sldId id="424" r:id="rId63"/>
    <p:sldId id="412" r:id="rId64"/>
    <p:sldId id="413" r:id="rId65"/>
    <p:sldId id="414" r:id="rId66"/>
    <p:sldId id="425" r:id="rId67"/>
    <p:sldId id="419" r:id="rId68"/>
    <p:sldId id="415" r:id="rId69"/>
    <p:sldId id="416" r:id="rId70"/>
    <p:sldId id="418" r:id="rId7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FE3222"/>
    <a:srgbClr val="FFFFFF"/>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6013" autoAdjust="0"/>
    <p:restoredTop sz="94660"/>
  </p:normalViewPr>
  <p:slideViewPr>
    <p:cSldViewPr>
      <p:cViewPr varScale="1">
        <p:scale>
          <a:sx n="57" d="100"/>
          <a:sy n="57" d="100"/>
        </p:scale>
        <p:origin x="-1378" y="-91"/>
      </p:cViewPr>
      <p:guideLst>
        <p:guide orient="horz" pos="2160"/>
        <p:guide pos="2880"/>
      </p:guideLst>
    </p:cSldViewPr>
  </p:slideViewPr>
  <p:notesTextViewPr>
    <p:cViewPr>
      <p:scale>
        <a:sx n="100" d="100"/>
        <a:sy n="100" d="100"/>
      </p:scale>
      <p:origin x="0" y="0"/>
    </p:cViewPr>
  </p:notesTextViewPr>
  <p:sorterViewPr>
    <p:cViewPr>
      <p:scale>
        <a:sx n="50" d="100"/>
        <a:sy n="50" d="100"/>
      </p:scale>
      <p:origin x="0" y="1037"/>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BF5C79F2-CC7C-448D-AB04-F3A85E0B0112}" type="datetimeFigureOut">
              <a:rPr lang="zh-CN" altLang="en-US"/>
              <a:pPr>
                <a:defRPr/>
              </a:pPr>
              <a:t>2014-2-8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BA279B36-9877-4D26-9149-396AD62BE00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headEnd/>
            <a:tailEnd/>
          </a:ln>
        </p:spPr>
      </p:sp>
      <p:sp>
        <p:nvSpPr>
          <p:cNvPr id="880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806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C8EFB2B-A163-4D1D-AE97-C91EFFC2840E}" type="slidenum">
              <a:rPr lang="zh-CN" altLang="en-US" smtClean="0"/>
              <a:pPr/>
              <a:t>1</a:t>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4"/>
          <p:cNvGrpSpPr>
            <a:grpSpLocks/>
          </p:cNvGrpSpPr>
          <p:nvPr/>
        </p:nvGrpSpPr>
        <p:grpSpPr bwMode="auto">
          <a:xfrm>
            <a:off x="0" y="0"/>
            <a:ext cx="9144000" cy="6858000"/>
            <a:chOff x="0" y="0"/>
            <a:chExt cx="5760" cy="4320"/>
          </a:xfrm>
        </p:grpSpPr>
        <p:sp>
          <p:nvSpPr>
            <p:cNvPr id="5" name="Rectangle 2"/>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en-US" sz="2400">
                <a:latin typeface="Times New Roman" pitchFamily="18" charset="0"/>
                <a:ea typeface="宋体" charset="-122"/>
              </a:endParaRPr>
            </a:p>
          </p:txBody>
        </p:sp>
        <p:sp>
          <p:nvSpPr>
            <p:cNvPr id="6" name="Rectangle 6"/>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zh-CN" altLang="en-US" sz="2400">
                <a:latin typeface="Times New Roman" pitchFamily="18" charset="0"/>
                <a:ea typeface="宋体" charset="-122"/>
              </a:endParaRPr>
            </a:p>
          </p:txBody>
        </p:sp>
        <p:grpSp>
          <p:nvGrpSpPr>
            <p:cNvPr id="7" name="Group 22"/>
            <p:cNvGrpSpPr>
              <a:grpSpLocks/>
            </p:cNvGrpSpPr>
            <p:nvPr/>
          </p:nvGrpSpPr>
          <p:grpSpPr bwMode="auto">
            <a:xfrm>
              <a:off x="0" y="672"/>
              <a:ext cx="1806" cy="1989"/>
              <a:chOff x="0" y="672"/>
              <a:chExt cx="1806" cy="1989"/>
            </a:xfrm>
          </p:grpSpPr>
          <p:sp>
            <p:nvSpPr>
              <p:cNvPr id="8" name="Rectangle 7"/>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zh-CN" altLang="en-US" sz="2400">
                  <a:latin typeface="Times New Roman" pitchFamily="18" charset="0"/>
                  <a:ea typeface="宋体" charset="-122"/>
                </a:endParaRPr>
              </a:p>
            </p:txBody>
          </p:sp>
          <p:sp>
            <p:nvSpPr>
              <p:cNvPr id="9" name="Rectangle 8"/>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zh-CN" altLang="en-US" sz="2400">
                  <a:latin typeface="Times New Roman" pitchFamily="18" charset="0"/>
                  <a:ea typeface="宋体" charset="-122"/>
                </a:endParaRPr>
              </a:p>
            </p:txBody>
          </p:sp>
          <p:sp>
            <p:nvSpPr>
              <p:cNvPr id="10" name="Rectangle 9"/>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zh-CN" altLang="en-US" sz="2400">
                  <a:latin typeface="Times New Roman" pitchFamily="18" charset="0"/>
                  <a:ea typeface="宋体" charset="-122"/>
                </a:endParaRPr>
              </a:p>
            </p:txBody>
          </p:sp>
          <p:sp>
            <p:nvSpPr>
              <p:cNvPr id="11" name="Rectangle 10"/>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zh-CN" altLang="en-US" sz="2400">
                  <a:latin typeface="Times New Roman" pitchFamily="18" charset="0"/>
                  <a:ea typeface="宋体" charset="-122"/>
                </a:endParaRPr>
              </a:p>
            </p:txBody>
          </p:sp>
          <p:sp>
            <p:nvSpPr>
              <p:cNvPr id="12" name="Rectangle 11"/>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zh-CN" altLang="en-US" sz="2400">
                  <a:latin typeface="Times New Roman" pitchFamily="18" charset="0"/>
                  <a:ea typeface="宋体" charset="-122"/>
                </a:endParaRPr>
              </a:p>
            </p:txBody>
          </p:sp>
          <p:sp>
            <p:nvSpPr>
              <p:cNvPr id="13" name="Rectangle 12"/>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zh-CN" altLang="en-US" sz="2400">
                  <a:latin typeface="Times New Roman" pitchFamily="18" charset="0"/>
                  <a:ea typeface="宋体" charset="-122"/>
                </a:endParaRPr>
              </a:p>
            </p:txBody>
          </p:sp>
          <p:sp>
            <p:nvSpPr>
              <p:cNvPr id="14" name="Rectangle 13"/>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zh-CN" altLang="en-US" sz="2400">
                  <a:latin typeface="Times New Roman" pitchFamily="18" charset="0"/>
                  <a:ea typeface="宋体" charset="-122"/>
                </a:endParaRPr>
              </a:p>
            </p:txBody>
          </p:sp>
          <p:sp>
            <p:nvSpPr>
              <p:cNvPr id="15" name="Rectangle 14"/>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zh-CN" altLang="en-US" sz="2400">
                  <a:latin typeface="Times New Roman" pitchFamily="18" charset="0"/>
                  <a:ea typeface="宋体" charset="-122"/>
                </a:endParaRPr>
              </a:p>
            </p:txBody>
          </p:sp>
          <p:sp>
            <p:nvSpPr>
              <p:cNvPr id="16" name="Rectangle 15"/>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zh-CN" altLang="en-US" sz="2400">
                  <a:latin typeface="Times New Roman" pitchFamily="18" charset="0"/>
                  <a:ea typeface="宋体" charset="-122"/>
                </a:endParaRPr>
              </a:p>
            </p:txBody>
          </p:sp>
          <p:sp>
            <p:nvSpPr>
              <p:cNvPr id="17" name="Rectangle 16"/>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zh-CN" altLang="en-US" sz="2400">
                  <a:latin typeface="Times New Roman" pitchFamily="18" charset="0"/>
                  <a:ea typeface="宋体" charset="-122"/>
                </a:endParaRPr>
              </a:p>
            </p:txBody>
          </p:sp>
        </p:grpSp>
      </p:grpSp>
      <p:sp>
        <p:nvSpPr>
          <p:cNvPr id="39953" name="Rectangle 17"/>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39954" name="Rectangle 18"/>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CN" altLang="en-US"/>
              <a:t>单击此处编辑母版副标题样式</a:t>
            </a:r>
          </a:p>
        </p:txBody>
      </p:sp>
      <p:sp>
        <p:nvSpPr>
          <p:cNvPr id="18" name="Rectangle 3"/>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4"/>
          <p:cNvSpPr>
            <a:spLocks noGrp="1" noChangeArrowheads="1"/>
          </p:cNvSpPr>
          <p:nvPr>
            <p:ph type="ftr" sz="quarter" idx="11"/>
          </p:nvPr>
        </p:nvSpPr>
        <p:spPr/>
        <p:txBody>
          <a:bodyPr/>
          <a:lstStyle>
            <a:lvl1pPr>
              <a:defRPr/>
            </a:lvl1pPr>
          </a:lstStyle>
          <a:p>
            <a:pPr>
              <a:defRPr/>
            </a:pPr>
            <a:endParaRPr lang="en-US" altLang="zh-CN"/>
          </a:p>
        </p:txBody>
      </p:sp>
      <p:sp>
        <p:nvSpPr>
          <p:cNvPr id="20" name="Rectangle 5"/>
          <p:cNvSpPr>
            <a:spLocks noGrp="1" noChangeArrowheads="1"/>
          </p:cNvSpPr>
          <p:nvPr>
            <p:ph type="sldNum" sz="quarter" idx="12"/>
          </p:nvPr>
        </p:nvSpPr>
        <p:spPr/>
        <p:txBody>
          <a:bodyPr/>
          <a:lstStyle>
            <a:lvl1pPr>
              <a:defRPr/>
            </a:lvl1pPr>
          </a:lstStyle>
          <a:p>
            <a:pPr>
              <a:defRPr/>
            </a:pPr>
            <a:fld id="{A9F3EB87-2F0E-4058-9290-5980BE919F99}"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EC72D7DE-33E2-4E49-AD95-AE012CD5D482}" type="slidenum">
              <a:rPr lang="zh-CN" altLang="en-US"/>
              <a:pPr>
                <a:defRPr/>
              </a:pPr>
              <a:t>‹#›</a:t>
            </a:fld>
            <a:endParaRPr lang="en-US" altLang="zh-CN"/>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A2C3BAD2-3EFC-49C8-A507-70D72EB89475}" type="slidenum">
              <a:rPr lang="zh-CN" altLang="en-US"/>
              <a:pPr>
                <a:defRPr/>
              </a:pPr>
              <a:t>‹#›</a:t>
            </a:fld>
            <a:endParaRPr lang="en-US" altLang="zh-CN"/>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981200"/>
            <a:ext cx="8229600" cy="3886200"/>
          </a:xfrm>
        </p:spPr>
        <p:txBody>
          <a:bodyPr/>
          <a:lstStyle/>
          <a:p>
            <a:pPr lvl="0"/>
            <a:endParaRPr lang="zh-CN" altLang="en-US" noProof="0" smtClean="0"/>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86B6E703-A93A-4092-B347-1CB88930BCC1}" type="slidenum">
              <a:rPr lang="zh-CN" altLang="en-US"/>
              <a:pPr>
                <a:defRPr/>
              </a:pPr>
              <a:t>‹#›</a:t>
            </a:fld>
            <a:endParaRPr lang="en-US" altLang="zh-CN"/>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53051263-5B52-4EC2-AAC6-19F899061AA8}" type="slidenum">
              <a:rPr lang="zh-CN" altLang="en-US"/>
              <a:pPr>
                <a:defRPr/>
              </a:pPr>
              <a:t>‹#›</a:t>
            </a:fld>
            <a:endParaRPr lang="en-US" altLang="zh-CN"/>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6B3EE825-5828-4700-BAF0-8195280E247E}" type="slidenum">
              <a:rPr lang="zh-CN" altLang="en-US"/>
              <a:pPr>
                <a:defRPr/>
              </a:pPr>
              <a:t>‹#›</a:t>
            </a:fld>
            <a:endParaRPr lang="en-US" altLang="zh-CN"/>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a:ln/>
        </p:spPr>
        <p:txBody>
          <a:bodyPr/>
          <a:lstStyle>
            <a:lvl1pPr>
              <a:defRPr/>
            </a:lvl1pPr>
          </a:lstStyle>
          <a:p>
            <a:pPr>
              <a:defRPr/>
            </a:pPr>
            <a:fld id="{98211443-0A84-4E3A-B439-FF7624857B0C}" type="slidenum">
              <a:rPr lang="zh-CN" altLang="en-US"/>
              <a:pPr>
                <a:defRPr/>
              </a:pPr>
              <a:t>‹#›</a:t>
            </a:fld>
            <a:endParaRPr lang="en-US" altLang="zh-CN"/>
          </a:p>
        </p:txBody>
      </p:sp>
      <p:sp>
        <p:nvSpPr>
          <p:cNvPr id="7" name="Rectangle 1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4"/>
          <p:cNvSpPr>
            <a:spLocks noGrp="1" noChangeArrowheads="1"/>
          </p:cNvSpPr>
          <p:nvPr>
            <p:ph type="sldNum" sz="quarter" idx="11"/>
          </p:nvPr>
        </p:nvSpPr>
        <p:spPr>
          <a:ln/>
        </p:spPr>
        <p:txBody>
          <a:bodyPr/>
          <a:lstStyle>
            <a:lvl1pPr>
              <a:defRPr/>
            </a:lvl1pPr>
          </a:lstStyle>
          <a:p>
            <a:pPr>
              <a:defRPr/>
            </a:pPr>
            <a:fld id="{C3079860-9349-4B95-B2FE-903C406115A7}" type="slidenum">
              <a:rPr lang="zh-CN" altLang="en-US"/>
              <a:pPr>
                <a:defRPr/>
              </a:pPr>
              <a:t>‹#›</a:t>
            </a:fld>
            <a:endParaRPr lang="en-US" altLang="zh-CN"/>
          </a:p>
        </p:txBody>
      </p:sp>
      <p:sp>
        <p:nvSpPr>
          <p:cNvPr id="9" name="Rectangle 1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4"/>
          <p:cNvSpPr>
            <a:spLocks noGrp="1" noChangeArrowheads="1"/>
          </p:cNvSpPr>
          <p:nvPr>
            <p:ph type="sldNum" sz="quarter" idx="11"/>
          </p:nvPr>
        </p:nvSpPr>
        <p:spPr>
          <a:ln/>
        </p:spPr>
        <p:txBody>
          <a:bodyPr/>
          <a:lstStyle>
            <a:lvl1pPr>
              <a:defRPr/>
            </a:lvl1pPr>
          </a:lstStyle>
          <a:p>
            <a:pPr>
              <a:defRPr/>
            </a:pPr>
            <a:fld id="{28844E1D-7404-4331-AFF4-80CBB385E3BB}" type="slidenum">
              <a:rPr lang="zh-CN" altLang="en-US"/>
              <a:pPr>
                <a:defRPr/>
              </a:pPr>
              <a:t>‹#›</a:t>
            </a:fld>
            <a:endParaRPr lang="en-US" altLang="zh-CN"/>
          </a:p>
        </p:txBody>
      </p:sp>
      <p:sp>
        <p:nvSpPr>
          <p:cNvPr id="5" name="Rectangle 1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4"/>
          <p:cNvSpPr>
            <a:spLocks noGrp="1" noChangeArrowheads="1"/>
          </p:cNvSpPr>
          <p:nvPr>
            <p:ph type="sldNum" sz="quarter" idx="11"/>
          </p:nvPr>
        </p:nvSpPr>
        <p:spPr>
          <a:ln/>
        </p:spPr>
        <p:txBody>
          <a:bodyPr/>
          <a:lstStyle>
            <a:lvl1pPr>
              <a:defRPr/>
            </a:lvl1pPr>
          </a:lstStyle>
          <a:p>
            <a:pPr>
              <a:defRPr/>
            </a:pPr>
            <a:fld id="{9A7FA3C9-1FCA-44D1-BCD7-CACAF88CEB63}" type="slidenum">
              <a:rPr lang="zh-CN" altLang="en-US"/>
              <a:pPr>
                <a:defRPr/>
              </a:pPr>
              <a:t>‹#›</a:t>
            </a:fld>
            <a:endParaRPr lang="en-US" altLang="zh-CN"/>
          </a:p>
        </p:txBody>
      </p:sp>
      <p:sp>
        <p:nvSpPr>
          <p:cNvPr id="4" name="Rectangle 1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a:ln/>
        </p:spPr>
        <p:txBody>
          <a:bodyPr/>
          <a:lstStyle>
            <a:lvl1pPr>
              <a:defRPr/>
            </a:lvl1pPr>
          </a:lstStyle>
          <a:p>
            <a:pPr>
              <a:defRPr/>
            </a:pPr>
            <a:fld id="{71B2E9C7-5966-4EB5-8277-AC01B3F08846}" type="slidenum">
              <a:rPr lang="zh-CN" altLang="en-US"/>
              <a:pPr>
                <a:defRPr/>
              </a:pPr>
              <a:t>‹#›</a:t>
            </a:fld>
            <a:endParaRPr lang="en-US" altLang="zh-CN"/>
          </a:p>
        </p:txBody>
      </p:sp>
      <p:sp>
        <p:nvSpPr>
          <p:cNvPr id="7" name="Rectangle 1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a:ln/>
        </p:spPr>
        <p:txBody>
          <a:bodyPr/>
          <a:lstStyle>
            <a:lvl1pPr>
              <a:defRPr/>
            </a:lvl1pPr>
          </a:lstStyle>
          <a:p>
            <a:pPr>
              <a:defRPr/>
            </a:pPr>
            <a:fld id="{E2C00F4F-8498-4EE5-B233-04516238A1C5}" type="slidenum">
              <a:rPr lang="zh-CN" altLang="en-US"/>
              <a:pPr>
                <a:defRPr/>
              </a:pPr>
              <a:t>‹#›</a:t>
            </a:fld>
            <a:endParaRPr lang="en-US" altLang="zh-CN"/>
          </a:p>
        </p:txBody>
      </p:sp>
      <p:sp>
        <p:nvSpPr>
          <p:cNvPr id="7" name="Rectangle 17"/>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5"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ea typeface="宋体" charset="-122"/>
              </a:defRPr>
            </a:lvl1pPr>
          </a:lstStyle>
          <a:p>
            <a:pPr>
              <a:defRPr/>
            </a:pPr>
            <a:endParaRPr lang="en-US" altLang="zh-CN"/>
          </a:p>
        </p:txBody>
      </p:sp>
      <p:sp>
        <p:nvSpPr>
          <p:cNvPr id="38916" name="Rectangle 4"/>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pitchFamily="34" charset="0"/>
                <a:ea typeface="宋体" charset="-122"/>
              </a:defRPr>
            </a:lvl1pPr>
          </a:lstStyle>
          <a:p>
            <a:pPr>
              <a:defRPr/>
            </a:pPr>
            <a:fld id="{F5515A88-FB5A-4D8D-B5E4-D59292FB4F76}" type="slidenum">
              <a:rPr lang="zh-CN" altLang="en-US"/>
              <a:pPr>
                <a:defRPr/>
              </a:pPr>
              <a:t>‹#›</a:t>
            </a:fld>
            <a:endParaRPr lang="en-US" altLang="zh-CN"/>
          </a:p>
        </p:txBody>
      </p:sp>
      <p:grpSp>
        <p:nvGrpSpPr>
          <p:cNvPr id="1028" name="Group 35"/>
          <p:cNvGrpSpPr>
            <a:grpSpLocks/>
          </p:cNvGrpSpPr>
          <p:nvPr/>
        </p:nvGrpSpPr>
        <p:grpSpPr bwMode="auto">
          <a:xfrm>
            <a:off x="0" y="0"/>
            <a:ext cx="9144000" cy="546100"/>
            <a:chOff x="0" y="0"/>
            <a:chExt cx="5760" cy="344"/>
          </a:xfrm>
        </p:grpSpPr>
        <p:sp>
          <p:nvSpPr>
            <p:cNvPr id="38917"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en-US" sz="2400">
                <a:latin typeface="Times New Roman" pitchFamily="18" charset="0"/>
                <a:ea typeface="宋体" charset="-122"/>
              </a:endParaRPr>
            </a:p>
          </p:txBody>
        </p:sp>
        <p:sp>
          <p:nvSpPr>
            <p:cNvPr id="38918"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zh-CN" altLang="en-US" sz="2400">
                <a:latin typeface="Times New Roman" pitchFamily="18" charset="0"/>
                <a:ea typeface="宋体" charset="-122"/>
              </a:endParaRPr>
            </a:p>
          </p:txBody>
        </p:sp>
        <p:sp>
          <p:nvSpPr>
            <p:cNvPr id="38919"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zh-CN" altLang="en-US">
                <a:solidFill>
                  <a:schemeClr val="hlink"/>
                </a:solidFill>
                <a:ea typeface="宋体" charset="-122"/>
              </a:endParaRPr>
            </a:p>
          </p:txBody>
        </p:sp>
        <p:sp>
          <p:nvSpPr>
            <p:cNvPr id="38920"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zh-CN" altLang="en-US">
                <a:solidFill>
                  <a:schemeClr val="hlink"/>
                </a:solidFill>
                <a:ea typeface="宋体" charset="-122"/>
              </a:endParaRPr>
            </a:p>
          </p:txBody>
        </p:sp>
        <p:sp>
          <p:nvSpPr>
            <p:cNvPr id="38921"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zh-CN" altLang="en-US">
                <a:solidFill>
                  <a:schemeClr val="accent2"/>
                </a:solidFill>
                <a:ea typeface="宋体" charset="-122"/>
              </a:endParaRPr>
            </a:p>
          </p:txBody>
        </p:sp>
        <p:sp>
          <p:nvSpPr>
            <p:cNvPr id="38922"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zh-CN" altLang="en-US">
                <a:solidFill>
                  <a:schemeClr val="hlink"/>
                </a:solidFill>
                <a:ea typeface="宋体" charset="-122"/>
              </a:endParaRPr>
            </a:p>
          </p:txBody>
        </p:sp>
        <p:sp>
          <p:nvSpPr>
            <p:cNvPr id="38923"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zh-CN" altLang="en-US" sz="2400">
                <a:latin typeface="Times New Roman" pitchFamily="18" charset="0"/>
                <a:ea typeface="宋体" charset="-122"/>
              </a:endParaRPr>
            </a:p>
          </p:txBody>
        </p:sp>
        <p:sp>
          <p:nvSpPr>
            <p:cNvPr id="38924"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zh-CN" altLang="en-US">
                <a:solidFill>
                  <a:schemeClr val="accent2"/>
                </a:solidFill>
                <a:ea typeface="宋体" charset="-122"/>
              </a:endParaRPr>
            </a:p>
          </p:txBody>
        </p:sp>
        <p:sp>
          <p:nvSpPr>
            <p:cNvPr id="38925"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zh-CN" altLang="en-US">
                <a:solidFill>
                  <a:schemeClr val="accent2"/>
                </a:solidFill>
                <a:ea typeface="宋体" charset="-122"/>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8929" name="Rectangle 17"/>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charset="-122"/>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769"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charset="-122"/>
        </a:defRPr>
      </a:lvl2pPr>
      <a:lvl3pPr algn="l" rtl="0" eaLnBrk="0" fontAlgn="base" hangingPunct="0">
        <a:spcBef>
          <a:spcPct val="0"/>
        </a:spcBef>
        <a:spcAft>
          <a:spcPct val="0"/>
        </a:spcAft>
        <a:defRPr sz="4400">
          <a:solidFill>
            <a:schemeClr val="tx1"/>
          </a:solidFill>
          <a:latin typeface="Arial" charset="0"/>
          <a:ea typeface="宋体" charset="-122"/>
        </a:defRPr>
      </a:lvl3pPr>
      <a:lvl4pPr algn="l" rtl="0" eaLnBrk="0" fontAlgn="base" hangingPunct="0">
        <a:spcBef>
          <a:spcPct val="0"/>
        </a:spcBef>
        <a:spcAft>
          <a:spcPct val="0"/>
        </a:spcAft>
        <a:defRPr sz="4400">
          <a:solidFill>
            <a:schemeClr val="tx1"/>
          </a:solidFill>
          <a:latin typeface="Arial" charset="0"/>
          <a:ea typeface="宋体" charset="-122"/>
        </a:defRPr>
      </a:lvl4pPr>
      <a:lvl5pPr algn="l" rtl="0" eaLnBrk="0" fontAlgn="base" hangingPunct="0">
        <a:spcBef>
          <a:spcPct val="0"/>
        </a:spcBef>
        <a:spcAft>
          <a:spcPct val="0"/>
        </a:spcAft>
        <a:defRPr sz="4400">
          <a:solidFill>
            <a:schemeClr val="tx1"/>
          </a:solidFill>
          <a:latin typeface="Arial" charset="0"/>
          <a:ea typeface="宋体" charset="-122"/>
        </a:defRPr>
      </a:lvl5pPr>
      <a:lvl6pPr marL="457200" algn="l" rtl="0" fontAlgn="base">
        <a:spcBef>
          <a:spcPct val="0"/>
        </a:spcBef>
        <a:spcAft>
          <a:spcPct val="0"/>
        </a:spcAft>
        <a:defRPr sz="4400">
          <a:solidFill>
            <a:schemeClr val="tx1"/>
          </a:solidFill>
          <a:latin typeface="Arial" charset="0"/>
          <a:ea typeface="宋体" charset="-122"/>
        </a:defRPr>
      </a:lvl6pPr>
      <a:lvl7pPr marL="914400" algn="l" rtl="0" fontAlgn="base">
        <a:spcBef>
          <a:spcPct val="0"/>
        </a:spcBef>
        <a:spcAft>
          <a:spcPct val="0"/>
        </a:spcAft>
        <a:defRPr sz="4400">
          <a:solidFill>
            <a:schemeClr val="tx1"/>
          </a:solidFill>
          <a:latin typeface="Arial" charset="0"/>
          <a:ea typeface="宋体" charset="-122"/>
        </a:defRPr>
      </a:lvl7pPr>
      <a:lvl8pPr marL="1371600" algn="l" rtl="0" fontAlgn="base">
        <a:spcBef>
          <a:spcPct val="0"/>
        </a:spcBef>
        <a:spcAft>
          <a:spcPct val="0"/>
        </a:spcAft>
        <a:defRPr sz="4400">
          <a:solidFill>
            <a:schemeClr val="tx1"/>
          </a:solidFill>
          <a:latin typeface="Arial" charset="0"/>
          <a:ea typeface="宋体" charset="-122"/>
        </a:defRPr>
      </a:lvl8pPr>
      <a:lvl9pPr marL="1828800" algn="l" rtl="0" fontAlgn="base">
        <a:spcBef>
          <a:spcPct val="0"/>
        </a:spcBef>
        <a:spcAft>
          <a:spcPct val="0"/>
        </a:spcAft>
        <a:defRPr sz="4400">
          <a:solidFill>
            <a:schemeClr val="tx1"/>
          </a:solidFill>
          <a:latin typeface="Arial" charset="0"/>
          <a:ea typeface="宋体"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md5-hash.com/" TargetMode="External"/><Relationship Id="rId2" Type="http://schemas.openxmlformats.org/officeDocument/2006/relationships/hyperlink" Target="http://md5.gromweb.co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ipsc.ksp.sk/2004/real/problems/g.html"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web.archive.org/web/20100826074432/"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www.ioi2011.or.th/tasks" TargetMode="External"/><Relationship Id="rId2" Type="http://schemas.openxmlformats.org/officeDocument/2006/relationships/hyperlink" Target="http://www.ioi2013.org/competition/call-for-tasks" TargetMode="External"/><Relationship Id="rId1" Type="http://schemas.openxmlformats.org/officeDocument/2006/relationships/slideLayout" Target="../slideLayouts/slideLayout2.xml"/><Relationship Id="rId4" Type="http://schemas.openxmlformats.org/officeDocument/2006/relationships/hyperlink" Target="http://www.ioi2012.org/competition/task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786018" y="2214554"/>
            <a:ext cx="6072262" cy="2209800"/>
          </a:xfrm>
        </p:spPr>
        <p:txBody>
          <a:bodyPr/>
          <a:lstStyle/>
          <a:p>
            <a:pPr eaLnBrk="1" hangingPunct="1">
              <a:spcBef>
                <a:spcPts val="1800"/>
              </a:spcBef>
              <a:spcAft>
                <a:spcPts val="3000"/>
              </a:spcAft>
            </a:pPr>
            <a:r>
              <a:rPr lang="zh-CN" altLang="en-US" sz="4400" dirty="0" smtClean="0">
                <a:latin typeface="Cambria Math" pitchFamily="18" charset="0"/>
                <a:ea typeface="黑体" pitchFamily="2" charset="-122"/>
              </a:rPr>
              <a:t>  非传统与新类型题目</a:t>
            </a:r>
            <a:r>
              <a:rPr lang="en-US" altLang="zh-CN" sz="4400" dirty="0" smtClean="0">
                <a:latin typeface="Cambria Math" pitchFamily="18" charset="0"/>
                <a:ea typeface="黑体" pitchFamily="2" charset="-122"/>
              </a:rPr>
              <a:t/>
            </a:r>
            <a:br>
              <a:rPr lang="en-US" altLang="zh-CN" sz="4400" dirty="0" smtClean="0">
                <a:latin typeface="Cambria Math" pitchFamily="18" charset="0"/>
                <a:ea typeface="黑体" pitchFamily="2" charset="-122"/>
              </a:rPr>
            </a:br>
            <a:r>
              <a:rPr lang="en-US" altLang="zh-CN" sz="4400" dirty="0" smtClean="0">
                <a:latin typeface="Cambria Math" pitchFamily="18" charset="0"/>
                <a:ea typeface="黑体" pitchFamily="2" charset="-122"/>
              </a:rPr>
              <a:t>        </a:t>
            </a:r>
            <a:r>
              <a:rPr lang="zh-CN" altLang="en-US" sz="4400" dirty="0" smtClean="0">
                <a:latin typeface="Cambria Math" pitchFamily="18" charset="0"/>
                <a:ea typeface="黑体" pitchFamily="2" charset="-122"/>
              </a:rPr>
              <a:t>的挑战</a:t>
            </a:r>
            <a:r>
              <a:rPr lang="zh-CN" altLang="en-US" sz="4400" dirty="0" smtClean="0">
                <a:latin typeface="黑体" pitchFamily="2" charset="-122"/>
                <a:ea typeface="黑体" pitchFamily="2" charset="-122"/>
              </a:rPr>
              <a:t>与思考</a:t>
            </a:r>
            <a:r>
              <a:rPr lang="en-US" altLang="zh-CN" sz="4400" dirty="0" smtClean="0">
                <a:latin typeface="黑体" pitchFamily="2" charset="-122"/>
                <a:ea typeface="黑体" pitchFamily="2" charset="-122"/>
              </a:rPr>
              <a:t/>
            </a:r>
            <a:br>
              <a:rPr lang="en-US" altLang="zh-CN" sz="4400" dirty="0" smtClean="0">
                <a:latin typeface="黑体" pitchFamily="2" charset="-122"/>
                <a:ea typeface="黑体" pitchFamily="2" charset="-122"/>
              </a:rPr>
            </a:br>
            <a:r>
              <a:rPr lang="en-US" altLang="zh-CN" sz="4400" dirty="0" smtClean="0">
                <a:latin typeface="黑体" pitchFamily="2" charset="-122"/>
                <a:ea typeface="黑体" pitchFamily="2" charset="-122"/>
              </a:rPr>
              <a:t>       </a:t>
            </a:r>
            <a:r>
              <a:rPr lang="en-US" altLang="zh-CN" sz="2400" dirty="0" smtClean="0">
                <a:ea typeface="黑体" pitchFamily="2" charset="-122"/>
              </a:rPr>
              <a:t>--</a:t>
            </a:r>
            <a:r>
              <a:rPr lang="en-US" altLang="zh-CN" sz="2400" dirty="0" smtClean="0">
                <a:latin typeface="黑体" pitchFamily="2" charset="-122"/>
                <a:ea typeface="黑体" pitchFamily="2" charset="-122"/>
              </a:rPr>
              <a:t> </a:t>
            </a:r>
            <a:r>
              <a:rPr lang="en-US" altLang="zh-CN" sz="2400" dirty="0" smtClean="0">
                <a:ea typeface="黑体" pitchFamily="2" charset="-122"/>
                <a:cs typeface="Times New Roman" pitchFamily="18" charset="0"/>
              </a:rPr>
              <a:t>NOI </a:t>
            </a:r>
            <a:r>
              <a:rPr lang="en-US" altLang="zh-CN" sz="2400" dirty="0" smtClean="0">
                <a:ea typeface="黑体" pitchFamily="2" charset="-122"/>
              </a:rPr>
              <a:t>2014 </a:t>
            </a:r>
            <a:r>
              <a:rPr lang="zh-CN" altLang="en-US" sz="2400" dirty="0" smtClean="0">
                <a:latin typeface="黑体" pitchFamily="2" charset="-122"/>
                <a:ea typeface="黑体" pitchFamily="2" charset="-122"/>
              </a:rPr>
              <a:t>冬令营课件</a:t>
            </a:r>
            <a:r>
              <a:rPr lang="lt-LT" altLang="zh-CN" sz="3600" dirty="0" smtClean="0"/>
              <a:t/>
            </a:r>
            <a:br>
              <a:rPr lang="lt-LT" altLang="zh-CN" sz="3600" dirty="0" smtClean="0"/>
            </a:br>
            <a:r>
              <a:rPr lang="en-US" altLang="zh-CN" sz="4600" dirty="0" smtClean="0"/>
              <a:t> </a:t>
            </a:r>
            <a:endParaRPr lang="zh-CN" altLang="en-US" sz="4600" dirty="0" smtClean="0"/>
          </a:p>
        </p:txBody>
      </p:sp>
      <p:sp>
        <p:nvSpPr>
          <p:cNvPr id="3075" name="Rectangle 3"/>
          <p:cNvSpPr>
            <a:spLocks noGrp="1" noChangeArrowheads="1"/>
          </p:cNvSpPr>
          <p:nvPr>
            <p:ph type="subTitle" idx="1"/>
          </p:nvPr>
        </p:nvSpPr>
        <p:spPr>
          <a:xfrm>
            <a:off x="1692275" y="4508500"/>
            <a:ext cx="6794500" cy="2016125"/>
          </a:xfrm>
        </p:spPr>
        <p:txBody>
          <a:bodyPr/>
          <a:lstStyle/>
          <a:p>
            <a:pPr eaLnBrk="1" hangingPunct="1">
              <a:lnSpc>
                <a:spcPct val="90000"/>
              </a:lnSpc>
            </a:pPr>
            <a:r>
              <a:rPr lang="zh-CN" altLang="en-US" sz="4400" b="1" dirty="0" smtClean="0">
                <a:latin typeface="华文新魏" pitchFamily="2" charset="-122"/>
                <a:ea typeface="华文新魏" pitchFamily="2" charset="-122"/>
              </a:rPr>
              <a:t>          清华大学</a:t>
            </a:r>
            <a:r>
              <a:rPr lang="en-US" altLang="zh-CN" sz="4400" b="1" dirty="0" smtClean="0">
                <a:latin typeface="华文新魏" pitchFamily="2" charset="-122"/>
                <a:ea typeface="华文新魏" pitchFamily="2" charset="-122"/>
              </a:rPr>
              <a:t>   </a:t>
            </a:r>
            <a:r>
              <a:rPr lang="zh-CN" altLang="en-US" sz="4400" b="1" dirty="0" smtClean="0">
                <a:latin typeface="华文新魏" pitchFamily="2" charset="-122"/>
                <a:ea typeface="华文新魏" pitchFamily="2" charset="-122"/>
              </a:rPr>
              <a:t>王 宏</a:t>
            </a:r>
            <a:endParaRPr lang="en-US" altLang="zh-CN" sz="4400" b="1" dirty="0" smtClean="0">
              <a:latin typeface="华文新魏" pitchFamily="2" charset="-122"/>
              <a:ea typeface="华文新魏" pitchFamily="2" charset="-122"/>
            </a:endParaRPr>
          </a:p>
          <a:p>
            <a:pPr eaLnBrk="1" hangingPunct="1">
              <a:lnSpc>
                <a:spcPct val="90000"/>
              </a:lnSpc>
            </a:pPr>
            <a:endParaRPr lang="en-US" altLang="zh-CN" sz="2400" b="1" dirty="0" smtClean="0">
              <a:latin typeface="华文新魏" pitchFamily="2" charset="-122"/>
              <a:ea typeface="华文新魏" pitchFamily="2" charset="-122"/>
            </a:endParaRPr>
          </a:p>
          <a:p>
            <a:pPr eaLnBrk="1" hangingPunct="1">
              <a:lnSpc>
                <a:spcPct val="90000"/>
              </a:lnSpc>
            </a:pPr>
            <a:r>
              <a:rPr lang="en-US" altLang="zh-CN" sz="4400" b="1" dirty="0" smtClean="0">
                <a:latin typeface="华文新魏" pitchFamily="2" charset="-122"/>
                <a:ea typeface="华文新魏" pitchFamily="2" charset="-122"/>
              </a:rPr>
              <a:t>             </a:t>
            </a:r>
            <a:r>
              <a:rPr lang="en-US" altLang="zh-CN" sz="4000" b="1" dirty="0" smtClean="0">
                <a:latin typeface="Times New Roman" pitchFamily="18" charset="0"/>
                <a:ea typeface="华文新魏" pitchFamily="2" charset="-122"/>
                <a:cs typeface="Times New Roman" pitchFamily="18" charset="0"/>
              </a:rPr>
              <a:t>2014</a:t>
            </a:r>
            <a:r>
              <a:rPr lang="zh-CN" altLang="en-US" sz="4000" b="1" dirty="0" smtClean="0">
                <a:latin typeface="Times New Roman" pitchFamily="18" charset="0"/>
                <a:ea typeface="华文新魏" pitchFamily="2" charset="-122"/>
                <a:cs typeface="Times New Roman" pitchFamily="18" charset="0"/>
              </a:rPr>
              <a:t>年</a:t>
            </a:r>
            <a:r>
              <a:rPr lang="en-US" altLang="zh-CN" sz="4000" b="1" dirty="0" smtClean="0">
                <a:latin typeface="Times New Roman" pitchFamily="18" charset="0"/>
                <a:ea typeface="华文新魏" pitchFamily="2" charset="-122"/>
                <a:cs typeface="Times New Roman" pitchFamily="18" charset="0"/>
              </a:rPr>
              <a:t>2</a:t>
            </a:r>
            <a:r>
              <a:rPr lang="zh-CN" altLang="en-US" sz="4000" b="1" dirty="0" smtClean="0">
                <a:latin typeface="Times New Roman" pitchFamily="18" charset="0"/>
                <a:ea typeface="华文新魏" pitchFamily="2" charset="-122"/>
                <a:cs typeface="Times New Roman" pitchFamily="18" charset="0"/>
              </a:rPr>
              <a:t>月</a:t>
            </a:r>
            <a:r>
              <a:rPr lang="en-US" altLang="zh-CN" sz="4000" b="1" dirty="0" smtClean="0">
                <a:latin typeface="Times New Roman" pitchFamily="18" charset="0"/>
                <a:ea typeface="华文新魏" pitchFamily="2" charset="-122"/>
                <a:cs typeface="Times New Roman" pitchFamily="18" charset="0"/>
              </a:rPr>
              <a:t>8</a:t>
            </a:r>
            <a:r>
              <a:rPr lang="zh-CN" altLang="en-US" sz="4000" b="1" dirty="0" smtClean="0">
                <a:latin typeface="Times New Roman" pitchFamily="18" charset="0"/>
                <a:ea typeface="华文新魏" pitchFamily="2" charset="-122"/>
                <a:cs typeface="Times New Roman" pitchFamily="18" charset="0"/>
              </a:rPr>
              <a:t>日</a:t>
            </a:r>
            <a:r>
              <a:rPr lang="lt-LT" altLang="zh-CN" sz="4000" b="1" dirty="0" smtClean="0">
                <a:latin typeface="Times New Roman" pitchFamily="18" charset="0"/>
                <a:cs typeface="Times New Roman" pitchFamily="18" charset="0"/>
              </a:rPr>
              <a:t> </a:t>
            </a:r>
            <a:r>
              <a:rPr lang="en-US" altLang="zh-CN" sz="4000" b="1" dirty="0" smtClean="0">
                <a:latin typeface="Times New Roman" pitchFamily="18" charset="0"/>
                <a:cs typeface="Times New Roman" pitchFamily="18" charset="0"/>
              </a:rPr>
              <a:t> </a:t>
            </a:r>
          </a:p>
          <a:p>
            <a:pPr eaLnBrk="1" hangingPunct="1">
              <a:lnSpc>
                <a:spcPct val="90000"/>
              </a:lnSpc>
            </a:pPr>
            <a:endParaRPr lang="zh-CN" altLang="en-US" sz="3000" dirty="0" smtClean="0"/>
          </a:p>
          <a:p>
            <a:pPr eaLnBrk="1" hangingPunct="1">
              <a:lnSpc>
                <a:spcPct val="90000"/>
              </a:lnSpc>
            </a:pPr>
            <a:r>
              <a:rPr lang="zh-CN" altLang="en-US" sz="4000" b="1" dirty="0" smtClean="0">
                <a:latin typeface="华文新魏" pitchFamily="2" charset="-122"/>
                <a:ea typeface="华文新魏" pitchFamily="2" charset="-122"/>
              </a:rPr>
              <a:t>                            </a:t>
            </a:r>
            <a:endParaRPr lang="en-US" altLang="zh-CN" sz="4000" b="1" dirty="0" smtClean="0">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900098"/>
          </a:xfrm>
        </p:spPr>
        <p:txBody>
          <a:bodyPr/>
          <a:lstStyle/>
          <a:p>
            <a:pPr algn="ctr"/>
            <a:r>
              <a:rPr lang="zh-CN" altLang="en-US" sz="4000" b="1" dirty="0" smtClean="0">
                <a:solidFill>
                  <a:schemeClr val="bg2"/>
                </a:solidFill>
                <a:latin typeface="黑体" pitchFamily="2" charset="-122"/>
                <a:ea typeface="黑体" pitchFamily="2" charset="-122"/>
              </a:rPr>
              <a:t>非传统题目</a:t>
            </a:r>
            <a:endParaRPr lang="zh-CN" altLang="en-US" sz="4000" dirty="0">
              <a:solidFill>
                <a:schemeClr val="bg2"/>
              </a:solidFill>
              <a:latin typeface="黑体" pitchFamily="2" charset="-122"/>
              <a:ea typeface="黑体" pitchFamily="2" charset="-122"/>
            </a:endParaRPr>
          </a:p>
        </p:txBody>
      </p:sp>
      <p:sp>
        <p:nvSpPr>
          <p:cNvPr id="3" name="内容占位符 2"/>
          <p:cNvSpPr>
            <a:spLocks noGrp="1"/>
          </p:cNvSpPr>
          <p:nvPr>
            <p:ph idx="1"/>
          </p:nvPr>
        </p:nvSpPr>
        <p:spPr>
          <a:xfrm>
            <a:off x="500034" y="1500174"/>
            <a:ext cx="8229600" cy="3886200"/>
          </a:xfrm>
        </p:spPr>
        <p:txBody>
          <a:bodyPr/>
          <a:lstStyle/>
          <a:p>
            <a:r>
              <a:rPr lang="zh-CN" altLang="en-US" sz="2800" b="1" dirty="0" smtClean="0"/>
              <a:t>非传统题目或许还没有一个非常准确或公认的定义。</a:t>
            </a:r>
            <a:endParaRPr lang="en-US" altLang="zh-CN" sz="2800" b="1" dirty="0" smtClean="0"/>
          </a:p>
          <a:p>
            <a:r>
              <a:rPr lang="zh-CN" altLang="en-US" sz="2800" b="1" dirty="0" smtClean="0"/>
              <a:t>较早在竞赛中使用非传统题目的加拿大学者曾于</a:t>
            </a:r>
            <a:r>
              <a:rPr lang="en-US" sz="2800" b="1" dirty="0" smtClean="0"/>
              <a:t>2007</a:t>
            </a:r>
            <a:r>
              <a:rPr lang="zh-CN" altLang="en-US" sz="2800" b="1" dirty="0" smtClean="0"/>
              <a:t>年撰文总结了</a:t>
            </a:r>
            <a:r>
              <a:rPr lang="zh-CN" altLang="en-US" sz="2800" b="1" u="sng" dirty="0" smtClean="0">
                <a:solidFill>
                  <a:schemeClr val="bg2"/>
                </a:solidFill>
                <a:latin typeface="黑体" pitchFamily="2" charset="-122"/>
                <a:ea typeface="黑体" pitchFamily="2" charset="-122"/>
              </a:rPr>
              <a:t>开放式题目</a:t>
            </a:r>
            <a:r>
              <a:rPr lang="zh-CN" altLang="en-US" sz="2800" b="1" dirty="0" smtClean="0"/>
              <a:t>的使用情况</a:t>
            </a:r>
            <a:r>
              <a:rPr lang="en-US" sz="2800" b="1" baseline="30000" dirty="0" smtClean="0"/>
              <a:t>[4]</a:t>
            </a:r>
            <a:r>
              <a:rPr lang="en-US" sz="2800" b="1" dirty="0" smtClean="0"/>
              <a:t> (</a:t>
            </a:r>
            <a:r>
              <a:rPr lang="en-US" sz="2800" b="1" dirty="0" err="1" smtClean="0"/>
              <a:t>Kemkes</a:t>
            </a:r>
            <a:r>
              <a:rPr lang="en-US" sz="2800" b="1" dirty="0" smtClean="0"/>
              <a:t> et al. 2007)</a:t>
            </a:r>
            <a:r>
              <a:rPr lang="zh-CN" altLang="en-US" sz="2800" b="1" dirty="0" smtClean="0"/>
              <a:t>。其中将</a:t>
            </a:r>
            <a:r>
              <a:rPr lang="zh-CN" altLang="en-US" sz="2800" b="1" u="sng" dirty="0" smtClean="0"/>
              <a:t>开放式题目</a:t>
            </a:r>
            <a:r>
              <a:rPr lang="zh-CN" altLang="en-US" sz="2800" b="1" dirty="0" smtClean="0"/>
              <a:t>的特点归纳为：</a:t>
            </a:r>
            <a:endParaRPr lang="en-US" altLang="zh-CN" sz="2800" b="1" dirty="0" smtClean="0"/>
          </a:p>
          <a:p>
            <a:r>
              <a:rPr lang="zh-CN" altLang="en-US" sz="2400" b="1" dirty="0" smtClean="0"/>
              <a:t>题目的问题描述是清晰明确的，但</a:t>
            </a:r>
            <a:r>
              <a:rPr lang="zh-CN" altLang="en-US" sz="2400" b="1" u="sng" dirty="0" smtClean="0">
                <a:solidFill>
                  <a:schemeClr val="bg2"/>
                </a:solidFill>
              </a:rPr>
              <a:t>并没有一个已知的最优解</a:t>
            </a:r>
            <a:r>
              <a:rPr lang="zh-CN" altLang="en-US" sz="2400" b="1" dirty="0" smtClean="0"/>
              <a:t>，评测系统将根据选手给出的解的质量来评分。</a:t>
            </a:r>
            <a:endParaRPr lang="zh-CN" altLang="en-US" sz="2400" dirty="0" smtClean="0"/>
          </a:p>
          <a:p>
            <a:r>
              <a:rPr lang="zh-CN" altLang="en-US" sz="2400" b="1" dirty="0" smtClean="0"/>
              <a:t>指尚不存在能够保证求得最优解的标准解法的题目</a:t>
            </a:r>
            <a:r>
              <a:rPr lang="en-US" sz="2400" b="1" dirty="0" smtClean="0"/>
              <a:t>(</a:t>
            </a:r>
            <a:r>
              <a:rPr lang="zh-CN" altLang="en-US" sz="2400" b="1" dirty="0" smtClean="0"/>
              <a:t>没有已知的最优解的题目</a:t>
            </a:r>
            <a:r>
              <a:rPr lang="en-US" altLang="zh-CN" sz="2400" b="1" dirty="0" smtClean="0"/>
              <a:t>)</a:t>
            </a:r>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10</a:t>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28596" y="1643050"/>
            <a:ext cx="8229600" cy="3886200"/>
          </a:xfrm>
        </p:spPr>
        <p:txBody>
          <a:bodyPr/>
          <a:lstStyle/>
          <a:p>
            <a:pPr>
              <a:lnSpc>
                <a:spcPts val="3500"/>
              </a:lnSpc>
            </a:pPr>
            <a:r>
              <a:rPr lang="zh-CN" altLang="en-US" sz="2800" b="1" dirty="0" smtClean="0"/>
              <a:t>为更加直观有效地显示评测效果，</a:t>
            </a:r>
            <a:r>
              <a:rPr lang="en-US" sz="2800" b="1" dirty="0" err="1" smtClean="0"/>
              <a:t>Ribeiro</a:t>
            </a:r>
            <a:r>
              <a:rPr lang="en-US" sz="2800" b="1" dirty="0" smtClean="0"/>
              <a:t> and </a:t>
            </a:r>
            <a:r>
              <a:rPr lang="en-US" sz="2800" b="1" dirty="0" err="1" smtClean="0"/>
              <a:t>Guerreiro</a:t>
            </a:r>
            <a:r>
              <a:rPr lang="en-US" sz="2800" b="1" dirty="0" smtClean="0"/>
              <a:t> </a:t>
            </a:r>
            <a:r>
              <a:rPr lang="zh-CN" altLang="en-US" sz="2800" b="1" dirty="0" smtClean="0"/>
              <a:t>曾建议使用图形工具 </a:t>
            </a:r>
            <a:endParaRPr lang="en-US" altLang="zh-CN" sz="2800" b="1" dirty="0" smtClean="0"/>
          </a:p>
          <a:p>
            <a:pPr>
              <a:lnSpc>
                <a:spcPts val="3500"/>
              </a:lnSpc>
            </a:pPr>
            <a:r>
              <a:rPr lang="zh-CN" altLang="en-US" sz="2800" b="1" dirty="0" smtClean="0"/>
              <a:t>特别是将</a:t>
            </a:r>
            <a:r>
              <a:rPr lang="en-US" sz="2800" b="1" dirty="0" smtClean="0"/>
              <a:t>GUI</a:t>
            </a:r>
            <a:r>
              <a:rPr lang="zh-CN" altLang="en-US" sz="2800" b="1" dirty="0" smtClean="0"/>
              <a:t>（或者将可视化等手段）引入</a:t>
            </a:r>
            <a:r>
              <a:rPr lang="en-US" sz="2800" b="1" dirty="0" smtClean="0"/>
              <a:t>IOI</a:t>
            </a:r>
            <a:r>
              <a:rPr lang="zh-CN" altLang="en-US" sz="2800" b="1" dirty="0" smtClean="0"/>
              <a:t>竞赛题目的评测中。</a:t>
            </a:r>
            <a:endParaRPr lang="en-US" altLang="zh-CN" sz="2800" b="1" dirty="0" smtClean="0"/>
          </a:p>
          <a:p>
            <a:pPr>
              <a:lnSpc>
                <a:spcPts val="3500"/>
              </a:lnSpc>
            </a:pPr>
            <a:r>
              <a:rPr lang="en-US" altLang="zh-CN" sz="2800" b="1" dirty="0" err="1" smtClean="0"/>
              <a:t>Halim</a:t>
            </a:r>
            <a:r>
              <a:rPr lang="en-US" altLang="zh-CN" sz="2800" dirty="0" smtClean="0"/>
              <a:t> </a:t>
            </a:r>
            <a:r>
              <a:rPr lang="zh-CN" altLang="en-US" sz="2800" b="1" dirty="0" smtClean="0"/>
              <a:t>等人于</a:t>
            </a:r>
            <a:r>
              <a:rPr lang="en-US" altLang="zh-CN" sz="2800" b="1" dirty="0" smtClean="0"/>
              <a:t>2012</a:t>
            </a:r>
            <a:r>
              <a:rPr lang="zh-CN" altLang="en-US" sz="2800" b="1" dirty="0" smtClean="0"/>
              <a:t>年</a:t>
            </a:r>
            <a:r>
              <a:rPr lang="en-US" sz="2800" b="1" baseline="30000" dirty="0" smtClean="0"/>
              <a:t>[18]</a:t>
            </a:r>
            <a:r>
              <a:rPr lang="zh-CN" altLang="en-US" sz="2800" b="1" dirty="0" smtClean="0"/>
              <a:t>整理</a:t>
            </a:r>
            <a:r>
              <a:rPr lang="zh-CN" altLang="en-US" sz="2800" b="1" dirty="0" smtClean="0"/>
              <a:t>了一个基于网络的交互式的、包括各种传统和非传统算法的可视化工具</a:t>
            </a:r>
            <a:r>
              <a:rPr lang="zh-CN" altLang="en-US" sz="2000" b="1" dirty="0" smtClean="0"/>
              <a:t>（</a:t>
            </a:r>
            <a:r>
              <a:rPr lang="en-US" altLang="zh-CN" sz="2400" dirty="0" smtClean="0"/>
              <a:t>a unified and interactive web-based visualization of various classical and non-classical algorithms at</a:t>
            </a:r>
          </a:p>
          <a:p>
            <a:pPr>
              <a:lnSpc>
                <a:spcPts val="3500"/>
              </a:lnSpc>
              <a:spcBef>
                <a:spcPts val="0"/>
              </a:spcBef>
              <a:buNone/>
            </a:pPr>
            <a:r>
              <a:rPr lang="en-US" altLang="zh-CN" sz="2000" dirty="0" smtClean="0"/>
              <a:t>     </a:t>
            </a:r>
            <a:r>
              <a:rPr lang="en-US" altLang="zh-CN" sz="2400" dirty="0" smtClean="0">
                <a:solidFill>
                  <a:schemeClr val="bg2"/>
                </a:solidFill>
              </a:rPr>
              <a:t>http://www.comp.nus.edu.sg/∼</a:t>
            </a:r>
            <a:r>
              <a:rPr lang="en-US" altLang="zh-CN" sz="2400" dirty="0" err="1" smtClean="0">
                <a:solidFill>
                  <a:schemeClr val="bg2"/>
                </a:solidFill>
              </a:rPr>
              <a:t>stevenha</a:t>
            </a:r>
            <a:r>
              <a:rPr lang="en-US" altLang="zh-CN" sz="2400" dirty="0" smtClean="0">
                <a:solidFill>
                  <a:schemeClr val="bg2"/>
                </a:solidFill>
              </a:rPr>
              <a:t>/visualization</a:t>
            </a:r>
            <a:r>
              <a:rPr lang="zh-CN" altLang="en-US" sz="2000" b="1" dirty="0" smtClean="0"/>
              <a:t>）</a:t>
            </a:r>
            <a:endParaRPr lang="zh-CN" altLang="en-US" sz="2000"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11</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4000" b="1" dirty="0" smtClean="0"/>
              <a:t>   </a:t>
            </a:r>
            <a:r>
              <a:rPr lang="en-US" sz="4000" b="1" dirty="0" err="1" smtClean="0">
                <a:solidFill>
                  <a:schemeClr val="bg2"/>
                </a:solidFill>
              </a:rPr>
              <a:t>Forišek</a:t>
            </a:r>
            <a:r>
              <a:rPr lang="en-US" sz="4000" b="1" dirty="0" smtClean="0">
                <a:solidFill>
                  <a:schemeClr val="bg2"/>
                </a:solidFill>
              </a:rPr>
              <a:t> </a:t>
            </a:r>
            <a:r>
              <a:rPr lang="zh-CN" altLang="en-US" sz="4000" b="1" dirty="0" smtClean="0">
                <a:solidFill>
                  <a:schemeClr val="bg2"/>
                </a:solidFill>
                <a:latin typeface="黑体" pitchFamily="2" charset="-122"/>
                <a:ea typeface="黑体" pitchFamily="2" charset="-122"/>
              </a:rPr>
              <a:t>推荐的新类型题目来源</a:t>
            </a:r>
            <a:endParaRPr lang="zh-CN" altLang="en-US" sz="4000" dirty="0">
              <a:solidFill>
                <a:schemeClr val="bg2"/>
              </a:solidFill>
              <a:latin typeface="黑体" pitchFamily="2" charset="-122"/>
              <a:ea typeface="黑体" pitchFamily="2" charset="-122"/>
            </a:endParaRPr>
          </a:p>
        </p:txBody>
      </p:sp>
      <p:sp>
        <p:nvSpPr>
          <p:cNvPr id="3" name="内容占位符 2"/>
          <p:cNvSpPr>
            <a:spLocks noGrp="1"/>
          </p:cNvSpPr>
          <p:nvPr>
            <p:ph idx="1"/>
          </p:nvPr>
        </p:nvSpPr>
        <p:spPr>
          <a:xfrm>
            <a:off x="457200" y="1981200"/>
            <a:ext cx="8543956" cy="3886200"/>
          </a:xfrm>
        </p:spPr>
        <p:txBody>
          <a:bodyPr/>
          <a:lstStyle/>
          <a:p>
            <a:pPr>
              <a:lnSpc>
                <a:spcPts val="4100"/>
              </a:lnSpc>
            </a:pPr>
            <a:r>
              <a:rPr lang="en-US" b="1" dirty="0" smtClean="0"/>
              <a:t>IOI</a:t>
            </a:r>
            <a:r>
              <a:rPr lang="zh-CN" altLang="en-US" b="1" dirty="0" smtClean="0"/>
              <a:t>国际科学委员会现任主席</a:t>
            </a:r>
            <a:r>
              <a:rPr lang="en-US" b="1" dirty="0" smtClean="0"/>
              <a:t>Michal. </a:t>
            </a:r>
            <a:r>
              <a:rPr lang="en-US" b="1" dirty="0" err="1" smtClean="0"/>
              <a:t>Forišek</a:t>
            </a:r>
            <a:r>
              <a:rPr lang="en-US" b="1" dirty="0" smtClean="0"/>
              <a:t> </a:t>
            </a:r>
            <a:r>
              <a:rPr lang="zh-CN" altLang="en-US" b="1" dirty="0" smtClean="0"/>
              <a:t>在推荐新类型竞赛题目时曾提到以下几个相关来源或内容</a:t>
            </a:r>
            <a:r>
              <a:rPr lang="en-US" b="1" baseline="30000" dirty="0" smtClean="0"/>
              <a:t>[2]</a:t>
            </a:r>
            <a:r>
              <a:rPr lang="zh-CN" altLang="en-US" b="1" dirty="0" smtClean="0"/>
              <a:t>（</a:t>
            </a:r>
            <a:r>
              <a:rPr lang="en-US" b="1" dirty="0" err="1" smtClean="0"/>
              <a:t>Forišek</a:t>
            </a:r>
            <a:r>
              <a:rPr lang="en-US" b="1" dirty="0" smtClean="0"/>
              <a:t> 2013</a:t>
            </a:r>
            <a:r>
              <a:rPr lang="zh-CN" altLang="en-US" b="1" dirty="0" smtClean="0"/>
              <a:t>）：</a:t>
            </a:r>
            <a:endParaRPr lang="en-US" altLang="zh-CN" b="1" dirty="0" smtClean="0"/>
          </a:p>
          <a:p>
            <a:pPr>
              <a:lnSpc>
                <a:spcPts val="4100"/>
              </a:lnSpc>
            </a:pPr>
            <a:r>
              <a:rPr lang="en-US" sz="2800" b="1" dirty="0" smtClean="0"/>
              <a:t>First Spanish Parallel Programming Contest</a:t>
            </a:r>
            <a:r>
              <a:rPr lang="en-US" sz="2800" b="1" baseline="30000" dirty="0" smtClean="0"/>
              <a:t>[3] </a:t>
            </a:r>
            <a:r>
              <a:rPr lang="en-US" sz="2800" b="1" dirty="0" smtClean="0"/>
              <a:t>(Almeida et al. 2012)</a:t>
            </a:r>
            <a:r>
              <a:rPr lang="zh-CN" altLang="en-US" sz="2800" b="1" dirty="0" smtClean="0"/>
              <a:t>；</a:t>
            </a:r>
            <a:endParaRPr lang="en-US" altLang="zh-CN" sz="2800" b="1" dirty="0" smtClean="0"/>
          </a:p>
          <a:p>
            <a:pPr>
              <a:lnSpc>
                <a:spcPts val="4100"/>
              </a:lnSpc>
            </a:pPr>
            <a:r>
              <a:rPr lang="en-US" sz="2800" b="1" dirty="0" err="1" smtClean="0"/>
              <a:t>Bebras</a:t>
            </a:r>
            <a:r>
              <a:rPr lang="en-US" sz="2800" b="1" dirty="0" smtClean="0"/>
              <a:t> (Beaver) Contest</a:t>
            </a:r>
            <a:r>
              <a:rPr lang="zh-CN" altLang="en-US" sz="2800" b="1" dirty="0" smtClean="0"/>
              <a:t>中所使用的十分有趣的题目类型。</a:t>
            </a:r>
            <a:endParaRPr lang="zh-CN" altLang="en-US" sz="2800" dirty="0" smtClean="0"/>
          </a:p>
          <a:p>
            <a:endParaRPr lang="zh-CN" altLang="en-US"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12</a:t>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ts val="4100"/>
              </a:lnSpc>
            </a:pPr>
            <a:r>
              <a:rPr lang="en-US" b="1" dirty="0" err="1" smtClean="0"/>
              <a:t>Ragonis</a:t>
            </a:r>
            <a:r>
              <a:rPr lang="zh-CN" altLang="en-US" b="1" dirty="0" smtClean="0"/>
              <a:t>针对计算机科学竞赛（以及计算机科学教育）也从理论层面整理归纳出一个相当全面的题目类型分类</a:t>
            </a:r>
            <a:r>
              <a:rPr lang="en-US" b="1" baseline="30000" dirty="0" smtClean="0"/>
              <a:t>[5]</a:t>
            </a:r>
            <a:r>
              <a:rPr lang="en-US" b="1" dirty="0" smtClean="0"/>
              <a:t> (</a:t>
            </a:r>
            <a:r>
              <a:rPr lang="en-US" b="1" dirty="0" err="1" smtClean="0"/>
              <a:t>Ragonis</a:t>
            </a:r>
            <a:r>
              <a:rPr lang="en-US" b="1" dirty="0" smtClean="0"/>
              <a:t> 2012)</a:t>
            </a:r>
            <a:r>
              <a:rPr lang="zh-CN" altLang="en-US" b="1" dirty="0" smtClean="0"/>
              <a:t>。</a:t>
            </a:r>
            <a:endParaRPr lang="en-US" altLang="zh-CN" b="1" dirty="0" smtClean="0"/>
          </a:p>
          <a:p>
            <a:pPr>
              <a:lnSpc>
                <a:spcPts val="4100"/>
              </a:lnSpc>
            </a:pPr>
            <a:r>
              <a:rPr lang="zh-CN" altLang="en-US" b="1" dirty="0" smtClean="0"/>
              <a:t>感兴趣的选手可以抽时间阅读学习。</a:t>
            </a:r>
            <a:endParaRPr lang="zh-CN" altLang="en-US"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smtClean="0">
                <a:solidFill>
                  <a:schemeClr val="bg2"/>
                </a:solidFill>
                <a:latin typeface="黑体" pitchFamily="2" charset="-122"/>
                <a:ea typeface="黑体" pitchFamily="2" charset="-122"/>
              </a:rPr>
              <a:t>基本观点</a:t>
            </a:r>
            <a:endParaRPr lang="zh-CN" altLang="en-US" sz="4000" b="1" dirty="0">
              <a:solidFill>
                <a:schemeClr val="bg2"/>
              </a:solidFill>
              <a:latin typeface="黑体" pitchFamily="2" charset="-122"/>
              <a:ea typeface="黑体" pitchFamily="2" charset="-122"/>
            </a:endParaRPr>
          </a:p>
        </p:txBody>
      </p:sp>
      <p:sp>
        <p:nvSpPr>
          <p:cNvPr id="3" name="内容占位符 2"/>
          <p:cNvSpPr>
            <a:spLocks noGrp="1"/>
          </p:cNvSpPr>
          <p:nvPr>
            <p:ph idx="1"/>
          </p:nvPr>
        </p:nvSpPr>
        <p:spPr/>
        <p:txBody>
          <a:bodyPr/>
          <a:lstStyle/>
          <a:p>
            <a:pPr>
              <a:lnSpc>
                <a:spcPts val="4100"/>
              </a:lnSpc>
            </a:pPr>
            <a:r>
              <a:rPr lang="zh-CN" altLang="en-US" b="1" dirty="0" smtClean="0">
                <a:solidFill>
                  <a:schemeClr val="bg2"/>
                </a:solidFill>
                <a:latin typeface="黑体" pitchFamily="2" charset="-122"/>
                <a:ea typeface="黑体" pitchFamily="2" charset="-122"/>
              </a:rPr>
              <a:t>“算法设计”并不等同于“问题求解”</a:t>
            </a:r>
            <a:r>
              <a:rPr lang="zh-CN" altLang="en-US" b="1" dirty="0" smtClean="0"/>
              <a:t>。</a:t>
            </a:r>
            <a:endParaRPr lang="zh-CN" altLang="en-US" dirty="0" smtClean="0"/>
          </a:p>
          <a:p>
            <a:pPr>
              <a:lnSpc>
                <a:spcPts val="4100"/>
              </a:lnSpc>
            </a:pPr>
            <a:r>
              <a:rPr lang="zh-CN" altLang="en-US" b="1" dirty="0" smtClean="0"/>
              <a:t>或者说，问题求解有时并不是单纯的算法设计，算法设计也并不能涵盖问题求解的全部内容。</a:t>
            </a:r>
            <a:endParaRPr lang="en-US" altLang="zh-CN" b="1" dirty="0" smtClean="0"/>
          </a:p>
          <a:p>
            <a:pPr>
              <a:lnSpc>
                <a:spcPts val="4100"/>
              </a:lnSpc>
            </a:pPr>
            <a:r>
              <a:rPr lang="zh-CN" altLang="en-US" b="1" dirty="0" smtClean="0"/>
              <a:t>从另一个角度说，还有些竞赛题目的问题求解也可能与算法设计完全无关、或关联甚少。</a:t>
            </a:r>
            <a:endParaRPr lang="zh-CN" altLang="en-US"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14</a:t>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042974"/>
          </a:xfrm>
        </p:spPr>
        <p:txBody>
          <a:bodyPr/>
          <a:lstStyle/>
          <a:p>
            <a:r>
              <a:rPr lang="en-US" sz="4000" b="1" dirty="0" smtClean="0"/>
              <a:t>    IOI 2010 Day 1   Language</a:t>
            </a:r>
            <a:endParaRPr lang="zh-CN" altLang="en-US" sz="4000" dirty="0"/>
          </a:p>
        </p:txBody>
      </p:sp>
      <p:sp>
        <p:nvSpPr>
          <p:cNvPr id="3" name="内容占位符 2"/>
          <p:cNvSpPr>
            <a:spLocks noGrp="1"/>
          </p:cNvSpPr>
          <p:nvPr>
            <p:ph idx="1"/>
          </p:nvPr>
        </p:nvSpPr>
        <p:spPr>
          <a:xfrm>
            <a:off x="500034" y="1643050"/>
            <a:ext cx="8229600" cy="3886200"/>
          </a:xfrm>
        </p:spPr>
        <p:txBody>
          <a:bodyPr/>
          <a:lstStyle/>
          <a:p>
            <a:pPr>
              <a:lnSpc>
                <a:spcPts val="4000"/>
              </a:lnSpc>
            </a:pPr>
            <a:r>
              <a:rPr lang="zh-CN" altLang="en-US" sz="2800" b="1" dirty="0" smtClean="0"/>
              <a:t>这是一道信息检索（或自然语言处理）方面的题目，与</a:t>
            </a:r>
            <a:r>
              <a:rPr lang="en-US" sz="2800" b="1" dirty="0" smtClean="0"/>
              <a:t>IOI</a:t>
            </a:r>
            <a:r>
              <a:rPr lang="zh-CN" altLang="en-US" sz="2800" b="1" dirty="0" smtClean="0"/>
              <a:t>曾使用过的一道题目类似（</a:t>
            </a:r>
            <a:r>
              <a:rPr lang="en-US" sz="2800" b="1" dirty="0" smtClean="0"/>
              <a:t>IOI tasks 1991</a:t>
            </a:r>
            <a:r>
              <a:rPr lang="zh-CN" altLang="en-US" sz="2800" b="1" dirty="0" smtClean="0"/>
              <a:t>）。</a:t>
            </a:r>
            <a:endParaRPr lang="en-US" altLang="zh-CN" sz="2800" b="1" dirty="0" smtClean="0"/>
          </a:p>
          <a:p>
            <a:pPr>
              <a:lnSpc>
                <a:spcPts val="4000"/>
              </a:lnSpc>
            </a:pPr>
            <a:r>
              <a:rPr lang="zh-CN" altLang="en-US" sz="2800" b="1" dirty="0" smtClean="0"/>
              <a:t>给定一些选自维基百科上的原文摘录，要求选手编写一个交互式的程序，依次去猜测每一段摘录的语言类别。</a:t>
            </a:r>
            <a:endParaRPr lang="en-US" altLang="zh-CN" sz="2800" b="1" dirty="0" smtClean="0"/>
          </a:p>
          <a:p>
            <a:pPr>
              <a:lnSpc>
                <a:spcPts val="4000"/>
              </a:lnSpc>
            </a:pPr>
            <a:r>
              <a:rPr lang="zh-CN" altLang="en-US" sz="2800" b="1" dirty="0" smtClean="0"/>
              <a:t>在每次猜测后，评测系统都会告诉你正确的答案，以方便你的程序可以从中学习。</a:t>
            </a:r>
            <a:endParaRPr lang="zh-CN" altLang="en-US" sz="2800"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15</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ts val="4200"/>
              </a:lnSpc>
              <a:spcAft>
                <a:spcPts val="600"/>
              </a:spcAft>
            </a:pPr>
            <a:r>
              <a:rPr lang="zh-CN" altLang="en-US" b="1" dirty="0" smtClean="0"/>
              <a:t>选手的程序得分是基于准确度（</a:t>
            </a:r>
            <a:r>
              <a:rPr lang="en-US" b="1" dirty="0" smtClean="0"/>
              <a:t>accuracy</a:t>
            </a:r>
            <a:r>
              <a:rPr lang="zh-CN" altLang="en-US" b="1" dirty="0" smtClean="0"/>
              <a:t>）来度量的。</a:t>
            </a:r>
            <a:endParaRPr lang="en-US" altLang="zh-CN" b="1" dirty="0" smtClean="0"/>
          </a:p>
          <a:p>
            <a:pPr>
              <a:lnSpc>
                <a:spcPts val="4200"/>
              </a:lnSpc>
              <a:spcAft>
                <a:spcPts val="600"/>
              </a:spcAft>
            </a:pPr>
            <a:r>
              <a:rPr lang="zh-CN" altLang="en-US" b="1" dirty="0" smtClean="0"/>
              <a:t>按照命题人</a:t>
            </a:r>
            <a:r>
              <a:rPr lang="en-US" b="1" dirty="0" smtClean="0"/>
              <a:t>Cormack</a:t>
            </a:r>
            <a:r>
              <a:rPr lang="zh-CN" altLang="en-US" b="1" dirty="0" smtClean="0"/>
              <a:t>本人的说法，这是一个在之前的 </a:t>
            </a:r>
            <a:r>
              <a:rPr lang="en-US" b="1" dirty="0" smtClean="0"/>
              <a:t>IOI </a:t>
            </a:r>
            <a:r>
              <a:rPr lang="zh-CN" altLang="en-US" b="1" dirty="0" smtClean="0"/>
              <a:t>竞赛中从未曾使用过的程序性能度量方法</a:t>
            </a:r>
            <a:r>
              <a:rPr lang="en-US" b="1" baseline="30000" dirty="0" smtClean="0"/>
              <a:t>[6]</a:t>
            </a:r>
            <a:r>
              <a:rPr lang="en-US" b="1" dirty="0" smtClean="0"/>
              <a:t> (Cormack 2010)</a:t>
            </a:r>
            <a:r>
              <a:rPr lang="zh-CN" altLang="en-US" b="1" dirty="0" smtClean="0"/>
              <a:t>。</a:t>
            </a:r>
            <a:endParaRPr lang="zh-CN" altLang="en-US"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16</a:t>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542908"/>
          </a:xfrm>
        </p:spPr>
        <p:txBody>
          <a:bodyPr/>
          <a:lstStyle/>
          <a:p>
            <a:endParaRPr lang="zh-CN" altLang="en-US" dirty="0"/>
          </a:p>
        </p:txBody>
      </p:sp>
      <p:sp>
        <p:nvSpPr>
          <p:cNvPr id="3" name="内容占位符 2"/>
          <p:cNvSpPr>
            <a:spLocks noGrp="1"/>
          </p:cNvSpPr>
          <p:nvPr>
            <p:ph idx="1"/>
          </p:nvPr>
        </p:nvSpPr>
        <p:spPr>
          <a:xfrm>
            <a:off x="500034" y="1000108"/>
            <a:ext cx="8229600" cy="3886200"/>
          </a:xfrm>
        </p:spPr>
        <p:txBody>
          <a:bodyPr/>
          <a:lstStyle/>
          <a:p>
            <a:r>
              <a:rPr lang="zh-CN" altLang="en-US" sz="2800" b="1" dirty="0" smtClean="0"/>
              <a:t>在讨论这道题目时，各国领队们出现了截然不同的意见。</a:t>
            </a:r>
            <a:endParaRPr lang="en-US" altLang="zh-CN" sz="2800" b="1" dirty="0" smtClean="0"/>
          </a:p>
          <a:p>
            <a:r>
              <a:rPr lang="zh-CN" altLang="en-US" sz="2800" b="1" dirty="0" smtClean="0"/>
              <a:t>一些人对这道题目的新颖性表示赞赏；</a:t>
            </a:r>
            <a:endParaRPr lang="en-US" altLang="zh-CN" sz="2800" b="1" dirty="0" smtClean="0"/>
          </a:p>
          <a:p>
            <a:r>
              <a:rPr lang="zh-CN" altLang="en-US" sz="2800" b="1" dirty="0" smtClean="0"/>
              <a:t>但一些领队对此持保留态度或明确反对；</a:t>
            </a:r>
            <a:endParaRPr lang="en-US" altLang="zh-CN" sz="2800" b="1" dirty="0" smtClean="0"/>
          </a:p>
          <a:p>
            <a:pPr>
              <a:lnSpc>
                <a:spcPts val="3700"/>
              </a:lnSpc>
            </a:pPr>
            <a:r>
              <a:rPr lang="zh-CN" altLang="en-US" sz="2800" b="1" dirty="0" smtClean="0"/>
              <a:t>他们认为有些选手不太可能完成此题（或干脆跳过），因为该题已经超出了</a:t>
            </a:r>
            <a:r>
              <a:rPr lang="en-US" sz="2800" b="1" dirty="0" smtClean="0"/>
              <a:t>IOI</a:t>
            </a:r>
            <a:r>
              <a:rPr lang="zh-CN" altLang="en-US" sz="2800" b="1" dirty="0" smtClean="0"/>
              <a:t>竞赛大纲</a:t>
            </a:r>
            <a:r>
              <a:rPr lang="en-US" sz="2800" b="1" baseline="30000" dirty="0" smtClean="0"/>
              <a:t>[7]</a:t>
            </a:r>
            <a:r>
              <a:rPr lang="zh-CN" altLang="en-US" sz="2800" b="1" dirty="0" smtClean="0"/>
              <a:t>（</a:t>
            </a:r>
            <a:r>
              <a:rPr lang="en-US" sz="2800" b="1" dirty="0" smtClean="0"/>
              <a:t>IOI syllabus, </a:t>
            </a:r>
            <a:r>
              <a:rPr lang="en-US" sz="2800" b="1" dirty="0" err="1" smtClean="0"/>
              <a:t>Forišek</a:t>
            </a:r>
            <a:r>
              <a:rPr lang="en-US" sz="2800" b="1" dirty="0" smtClean="0"/>
              <a:t>. 2009</a:t>
            </a:r>
            <a:r>
              <a:rPr lang="zh-CN" altLang="en-US" sz="2800" b="1" dirty="0" smtClean="0"/>
              <a:t>）的范围。</a:t>
            </a:r>
            <a:endParaRPr lang="en-US" altLang="zh-CN" sz="2800" b="1" dirty="0" smtClean="0"/>
          </a:p>
          <a:p>
            <a:pPr>
              <a:lnSpc>
                <a:spcPts val="3700"/>
              </a:lnSpc>
            </a:pPr>
            <a:r>
              <a:rPr lang="zh-CN" altLang="en-US" sz="2800" b="1" dirty="0" smtClean="0"/>
              <a:t>尽管如此，该题最终在领队会上仍然获得通过。竞赛的结果表明，对于多数选手来说这道题目是成功的。</a:t>
            </a:r>
            <a:endParaRPr lang="zh-CN" altLang="en-US" sz="2800"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17</a:t>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     </a:t>
            </a:r>
            <a:r>
              <a:rPr lang="en-US" b="1" dirty="0" smtClean="0">
                <a:solidFill>
                  <a:schemeClr val="bg2"/>
                </a:solidFill>
              </a:rPr>
              <a:t>IOI 2010 Day 2   </a:t>
            </a:r>
            <a:r>
              <a:rPr lang="en-US" altLang="zh-CN" b="1" dirty="0" smtClean="0">
                <a:solidFill>
                  <a:schemeClr val="bg2"/>
                </a:solidFill>
              </a:rPr>
              <a:t>Maz</a:t>
            </a:r>
            <a:r>
              <a:rPr lang="en-US" b="1" dirty="0" smtClean="0">
                <a:solidFill>
                  <a:schemeClr val="bg2"/>
                </a:solidFill>
              </a:rPr>
              <a:t>e</a:t>
            </a:r>
            <a:endParaRPr lang="zh-CN" altLang="en-US" dirty="0">
              <a:solidFill>
                <a:schemeClr val="bg2"/>
              </a:solidFill>
            </a:endParaRPr>
          </a:p>
        </p:txBody>
      </p:sp>
      <p:sp>
        <p:nvSpPr>
          <p:cNvPr id="3" name="内容占位符 2"/>
          <p:cNvSpPr>
            <a:spLocks noGrp="1"/>
          </p:cNvSpPr>
          <p:nvPr>
            <p:ph idx="1"/>
          </p:nvPr>
        </p:nvSpPr>
        <p:spPr>
          <a:xfrm>
            <a:off x="500034" y="1857364"/>
            <a:ext cx="8229600" cy="3886200"/>
          </a:xfrm>
        </p:spPr>
        <p:txBody>
          <a:bodyPr/>
          <a:lstStyle/>
          <a:p>
            <a:r>
              <a:rPr lang="zh-CN" altLang="en-US" b="1" dirty="0" smtClean="0"/>
              <a:t>在一个迷宫中开辟出一些格子使得从边界到最远点的距离最远（题目中称最远点为核心）。</a:t>
            </a:r>
            <a:endParaRPr lang="en-US" altLang="zh-CN" b="1" dirty="0" smtClean="0"/>
          </a:p>
          <a:p>
            <a:r>
              <a:rPr lang="zh-CN" altLang="en-US" b="1" dirty="0" smtClean="0"/>
              <a:t>可以看作是最长路径问题的一个变种。</a:t>
            </a:r>
            <a:endParaRPr lang="en-US" altLang="zh-CN" b="1" dirty="0" smtClean="0"/>
          </a:p>
          <a:p>
            <a:r>
              <a:rPr lang="zh-CN" altLang="en-US" b="1" dirty="0" smtClean="0"/>
              <a:t>该问题是典型的</a:t>
            </a:r>
            <a:r>
              <a:rPr lang="en-US" b="1" dirty="0" smtClean="0"/>
              <a:t>NP-hard</a:t>
            </a:r>
            <a:r>
              <a:rPr lang="zh-CN" altLang="en-US" b="1" dirty="0" smtClean="0"/>
              <a:t>问题</a:t>
            </a:r>
            <a:r>
              <a:rPr lang="en-US" b="1" baseline="30000" dirty="0" smtClean="0"/>
              <a:t>[8]</a:t>
            </a:r>
            <a:r>
              <a:rPr lang="en-US" b="1" dirty="0" smtClean="0"/>
              <a:t> (</a:t>
            </a:r>
            <a:r>
              <a:rPr lang="en-US" b="1" dirty="0" err="1" smtClean="0"/>
              <a:t>Garey</a:t>
            </a:r>
            <a:r>
              <a:rPr lang="en-US" b="1" dirty="0" smtClean="0"/>
              <a:t> and Johnson 1979)</a:t>
            </a:r>
            <a:r>
              <a:rPr lang="zh-CN" altLang="en-US" b="1" dirty="0" smtClean="0"/>
              <a:t>，因而不存在多项式算法解。</a:t>
            </a:r>
            <a:endParaRPr lang="zh-CN" altLang="en-US"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18</a:t>
            </a:fld>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b="1" dirty="0" smtClean="0">
                <a:solidFill>
                  <a:schemeClr val="bg2"/>
                </a:solidFill>
              </a:rPr>
              <a:t>IOI 2010 Day 2   </a:t>
            </a:r>
            <a:r>
              <a:rPr lang="en-US" altLang="zh-CN" b="1" dirty="0" smtClean="0">
                <a:solidFill>
                  <a:schemeClr val="bg2"/>
                </a:solidFill>
              </a:rPr>
              <a:t>Maz</a:t>
            </a:r>
            <a:r>
              <a:rPr lang="en-US" b="1" dirty="0" smtClean="0">
                <a:solidFill>
                  <a:schemeClr val="bg2"/>
                </a:solidFill>
              </a:rPr>
              <a:t>e</a:t>
            </a:r>
            <a:endParaRPr lang="zh-CN" altLang="en-US" dirty="0">
              <a:solidFill>
                <a:schemeClr val="bg2"/>
              </a:solidFill>
            </a:endParaRPr>
          </a:p>
        </p:txBody>
      </p:sp>
      <p:sp>
        <p:nvSpPr>
          <p:cNvPr id="3" name="内容占位符 2"/>
          <p:cNvSpPr>
            <a:spLocks noGrp="1"/>
          </p:cNvSpPr>
          <p:nvPr>
            <p:ph idx="1"/>
          </p:nvPr>
        </p:nvSpPr>
        <p:spPr>
          <a:xfrm>
            <a:off x="500034" y="1714488"/>
            <a:ext cx="8229600" cy="3886200"/>
          </a:xfrm>
        </p:spPr>
        <p:txBody>
          <a:bodyPr/>
          <a:lstStyle/>
          <a:p>
            <a:pPr>
              <a:lnSpc>
                <a:spcPts val="4000"/>
              </a:lnSpc>
            </a:pPr>
            <a:r>
              <a:rPr lang="zh-CN" altLang="en-US" sz="2800" b="1" dirty="0" smtClean="0"/>
              <a:t>然而由于测试数据是固定的，这使得该题以提交答案式的题目来求解。</a:t>
            </a:r>
            <a:endParaRPr lang="en-US" altLang="zh-CN" sz="2800" b="1" dirty="0" smtClean="0"/>
          </a:p>
          <a:p>
            <a:pPr>
              <a:lnSpc>
                <a:spcPts val="4000"/>
              </a:lnSpc>
            </a:pPr>
            <a:r>
              <a:rPr lang="zh-CN" altLang="en-US" sz="2800" b="1" dirty="0" smtClean="0"/>
              <a:t>作为一道没有标准算法的题目，该题很难设计出一个适用于所有测试点的算法。</a:t>
            </a:r>
            <a:endParaRPr lang="en-US" altLang="zh-CN" sz="2800" b="1" dirty="0" smtClean="0"/>
          </a:p>
          <a:p>
            <a:pPr>
              <a:lnSpc>
                <a:spcPts val="4000"/>
              </a:lnSpc>
            </a:pPr>
            <a:r>
              <a:rPr lang="zh-CN" altLang="en-US" sz="2800" b="1" dirty="0" smtClean="0"/>
              <a:t>求解方法通常是</a:t>
            </a:r>
            <a:r>
              <a:rPr lang="zh-CN" altLang="en-US" sz="2800" b="1" u="sng" dirty="0" smtClean="0"/>
              <a:t>随机、搜索以及两种方法的结合或随机调整</a:t>
            </a:r>
            <a:r>
              <a:rPr lang="zh-CN" altLang="en-US" sz="2800" b="1" dirty="0" smtClean="0"/>
              <a:t>。</a:t>
            </a:r>
            <a:endParaRPr lang="en-US" altLang="zh-CN" sz="2800" b="1" dirty="0" smtClean="0"/>
          </a:p>
          <a:p>
            <a:pPr>
              <a:lnSpc>
                <a:spcPts val="4000"/>
              </a:lnSpc>
            </a:pPr>
            <a:r>
              <a:rPr lang="zh-CN" altLang="en-US" sz="2800" b="1" dirty="0" smtClean="0"/>
              <a:t>但是当数据规模较大时，大部分情况下搜不出最长路径，只能得到相对较优的结果</a:t>
            </a:r>
            <a:r>
              <a:rPr lang="zh-CN" altLang="en-US" b="1" dirty="0" smtClean="0"/>
              <a:t>。</a:t>
            </a:r>
            <a:endParaRPr lang="zh-CN" altLang="en-US"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19</a:t>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114412"/>
          </a:xfrm>
        </p:spPr>
        <p:txBody>
          <a:bodyPr/>
          <a:lstStyle/>
          <a:p>
            <a:pPr algn="ctr"/>
            <a:r>
              <a:rPr lang="zh-CN" altLang="en-US" b="1" dirty="0" smtClean="0">
                <a:solidFill>
                  <a:schemeClr val="accent1">
                    <a:lumMod val="25000"/>
                  </a:schemeClr>
                </a:solidFill>
                <a:latin typeface="黑体" pitchFamily="2" charset="-122"/>
                <a:ea typeface="黑体" pitchFamily="2" charset="-122"/>
              </a:rPr>
              <a:t>主要内容</a:t>
            </a:r>
            <a:endParaRPr lang="zh-CN" altLang="en-US" b="1" dirty="0">
              <a:solidFill>
                <a:schemeClr val="accent1">
                  <a:lumMod val="25000"/>
                </a:schemeClr>
              </a:solidFill>
              <a:latin typeface="黑体" pitchFamily="2" charset="-122"/>
              <a:ea typeface="黑体" pitchFamily="2" charset="-122"/>
            </a:endParaRPr>
          </a:p>
        </p:txBody>
      </p:sp>
      <p:sp>
        <p:nvSpPr>
          <p:cNvPr id="3" name="内容占位符 2"/>
          <p:cNvSpPr>
            <a:spLocks noGrp="1"/>
          </p:cNvSpPr>
          <p:nvPr>
            <p:ph idx="1"/>
          </p:nvPr>
        </p:nvSpPr>
        <p:spPr>
          <a:xfrm>
            <a:off x="428596" y="1643050"/>
            <a:ext cx="8543956" cy="3886200"/>
          </a:xfrm>
        </p:spPr>
        <p:txBody>
          <a:bodyPr/>
          <a:lstStyle/>
          <a:p>
            <a:pPr lvl="0">
              <a:spcAft>
                <a:spcPts val="1200"/>
              </a:spcAft>
              <a:buNone/>
            </a:pPr>
            <a:r>
              <a:rPr lang="zh-CN" altLang="en-US" b="1" dirty="0" smtClean="0"/>
              <a:t>针对近几年</a:t>
            </a:r>
            <a:r>
              <a:rPr lang="en-US" b="1" dirty="0" smtClean="0"/>
              <a:t>IOI</a:t>
            </a:r>
            <a:r>
              <a:rPr lang="zh-CN" altLang="en-US" b="1" dirty="0" smtClean="0"/>
              <a:t>连续出现非传统类型题目的情形</a:t>
            </a:r>
            <a:endParaRPr lang="en-US" altLang="zh-CN" b="1" dirty="0" smtClean="0"/>
          </a:p>
          <a:p>
            <a:pPr lvl="0">
              <a:spcAft>
                <a:spcPts val="1200"/>
              </a:spcAft>
            </a:pPr>
            <a:r>
              <a:rPr lang="zh-CN" altLang="en-US" b="1" dirty="0" smtClean="0"/>
              <a:t> </a:t>
            </a:r>
            <a:r>
              <a:rPr lang="en-US" b="1" dirty="0" smtClean="0"/>
              <a:t>IOI</a:t>
            </a:r>
            <a:r>
              <a:rPr lang="zh-CN" altLang="en-US" b="1" dirty="0" smtClean="0"/>
              <a:t>国际科学委员会部分成员的观点和看法；</a:t>
            </a:r>
            <a:endParaRPr lang="en-US" altLang="zh-CN" b="1" dirty="0" smtClean="0"/>
          </a:p>
          <a:p>
            <a:pPr lvl="0">
              <a:spcAft>
                <a:spcPts val="1200"/>
              </a:spcAft>
            </a:pPr>
            <a:r>
              <a:rPr lang="zh-CN" altLang="en-US" b="1" dirty="0" smtClean="0"/>
              <a:t> 国外</a:t>
            </a:r>
            <a:r>
              <a:rPr lang="en-US" b="1" dirty="0" smtClean="0"/>
              <a:t>IOI</a:t>
            </a:r>
            <a:r>
              <a:rPr lang="zh-CN" altLang="en-US" b="1" dirty="0" smtClean="0"/>
              <a:t>代表队在训练方面的尝试和探索；</a:t>
            </a:r>
            <a:endParaRPr lang="zh-CN" altLang="en-US" dirty="0" smtClean="0"/>
          </a:p>
          <a:p>
            <a:pPr lvl="0">
              <a:spcAft>
                <a:spcPts val="1200"/>
              </a:spcAft>
            </a:pPr>
            <a:r>
              <a:rPr lang="en-US" b="1" dirty="0" smtClean="0"/>
              <a:t> </a:t>
            </a:r>
            <a:r>
              <a:rPr lang="zh-CN" altLang="en-US" b="1" dirty="0" smtClean="0"/>
              <a:t>与高效算法无关及非传统计算模型的简例；</a:t>
            </a:r>
            <a:endParaRPr lang="zh-CN" altLang="en-US" dirty="0" smtClean="0"/>
          </a:p>
          <a:p>
            <a:pPr>
              <a:spcAft>
                <a:spcPts val="600"/>
              </a:spcAft>
            </a:pPr>
            <a:r>
              <a:rPr lang="en-US" b="1" dirty="0" smtClean="0"/>
              <a:t> </a:t>
            </a:r>
            <a:r>
              <a:rPr lang="zh-CN" altLang="en-US" b="1" dirty="0" smtClean="0"/>
              <a:t>应对这一挑战的部分思考和讨论。</a:t>
            </a:r>
            <a:endParaRPr lang="en-US" altLang="zh-CN" b="1" dirty="0" smtClean="0">
              <a:latin typeface="黑体" pitchFamily="2" charset="-122"/>
              <a:ea typeface="黑体" pitchFamily="2" charset="-122"/>
            </a:endParaRPr>
          </a:p>
          <a:p>
            <a:pPr>
              <a:spcAft>
                <a:spcPts val="600"/>
              </a:spcAft>
              <a:buNone/>
            </a:pPr>
            <a:endParaRPr lang="en-US" altLang="zh-CN" b="1" dirty="0" smtClean="0">
              <a:latin typeface="黑体" pitchFamily="2" charset="-122"/>
              <a:ea typeface="黑体" pitchFamily="2" charset="-122"/>
            </a:endParaRPr>
          </a:p>
          <a:p>
            <a:endParaRPr lang="zh-CN" altLang="en-US"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b="1" dirty="0" smtClean="0">
                <a:solidFill>
                  <a:schemeClr val="bg2"/>
                </a:solidFill>
              </a:rPr>
              <a:t>IOI 2010 Day 2   </a:t>
            </a:r>
            <a:r>
              <a:rPr lang="en-US" altLang="zh-CN" b="1" dirty="0" smtClean="0">
                <a:solidFill>
                  <a:schemeClr val="bg2"/>
                </a:solidFill>
              </a:rPr>
              <a:t>Maz</a:t>
            </a:r>
            <a:r>
              <a:rPr lang="en-US" b="1" dirty="0" smtClean="0">
                <a:solidFill>
                  <a:schemeClr val="bg2"/>
                </a:solidFill>
              </a:rPr>
              <a:t>e</a:t>
            </a:r>
            <a:endParaRPr lang="zh-CN" altLang="en-US" dirty="0">
              <a:solidFill>
                <a:schemeClr val="bg2"/>
              </a:solidFill>
            </a:endParaRPr>
          </a:p>
        </p:txBody>
      </p:sp>
      <p:sp>
        <p:nvSpPr>
          <p:cNvPr id="3" name="内容占位符 2"/>
          <p:cNvSpPr>
            <a:spLocks noGrp="1"/>
          </p:cNvSpPr>
          <p:nvPr>
            <p:ph idx="1"/>
          </p:nvPr>
        </p:nvSpPr>
        <p:spPr/>
        <p:txBody>
          <a:bodyPr/>
          <a:lstStyle/>
          <a:p>
            <a:pPr>
              <a:lnSpc>
                <a:spcPts val="4200"/>
              </a:lnSpc>
              <a:spcAft>
                <a:spcPts val="600"/>
              </a:spcAft>
            </a:pPr>
            <a:r>
              <a:rPr lang="zh-CN" altLang="en-US" b="1" dirty="0" smtClean="0"/>
              <a:t>选手的成绩是基于对每组数据能够生成的最长路径来进行测试评定的。</a:t>
            </a:r>
            <a:endParaRPr lang="en-US" altLang="zh-CN" b="1" dirty="0" smtClean="0"/>
          </a:p>
          <a:p>
            <a:pPr>
              <a:lnSpc>
                <a:spcPts val="4200"/>
              </a:lnSpc>
              <a:spcAft>
                <a:spcPts val="600"/>
              </a:spcAft>
            </a:pPr>
            <a:r>
              <a:rPr lang="zh-CN" altLang="en-US" b="1" dirty="0" smtClean="0"/>
              <a:t>选手可以随意使用机器上（包括工作站）的任一种计算工具来生成这些最长路径。</a:t>
            </a:r>
            <a:endParaRPr lang="zh-CN" altLang="en-US"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20</a:t>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b="1" dirty="0" smtClean="0">
                <a:solidFill>
                  <a:schemeClr val="bg2"/>
                </a:solidFill>
              </a:rPr>
              <a:t>IOI 2010 Day 2   </a:t>
            </a:r>
            <a:r>
              <a:rPr lang="en-US" b="1" dirty="0" err="1" smtClean="0">
                <a:solidFill>
                  <a:schemeClr val="bg2"/>
                </a:solidFill>
              </a:rPr>
              <a:t>S</a:t>
            </a:r>
            <a:r>
              <a:rPr lang="en-US" altLang="zh-CN" b="1" dirty="0" err="1" smtClean="0">
                <a:solidFill>
                  <a:schemeClr val="bg2"/>
                </a:solidFill>
              </a:rPr>
              <a:t>av</a:t>
            </a:r>
            <a:r>
              <a:rPr lang="en-US" b="1" dirty="0" err="1" smtClean="0">
                <a:solidFill>
                  <a:schemeClr val="bg2"/>
                </a:solidFill>
              </a:rPr>
              <a:t>eit</a:t>
            </a:r>
            <a:endParaRPr lang="zh-CN" altLang="en-US" dirty="0">
              <a:solidFill>
                <a:schemeClr val="bg2"/>
              </a:solidFill>
            </a:endParaRPr>
          </a:p>
        </p:txBody>
      </p:sp>
      <p:sp>
        <p:nvSpPr>
          <p:cNvPr id="3" name="内容占位符 2"/>
          <p:cNvSpPr>
            <a:spLocks noGrp="1"/>
          </p:cNvSpPr>
          <p:nvPr>
            <p:ph idx="1"/>
          </p:nvPr>
        </p:nvSpPr>
        <p:spPr/>
        <p:txBody>
          <a:bodyPr/>
          <a:lstStyle/>
          <a:p>
            <a:r>
              <a:rPr lang="zh-CN" altLang="en-US" b="1" dirty="0" smtClean="0"/>
              <a:t>给定</a:t>
            </a:r>
            <a:r>
              <a:rPr lang="zh-CN" altLang="en-US" dirty="0" smtClean="0"/>
              <a:t> </a:t>
            </a:r>
            <a:r>
              <a:rPr lang="en-US" b="1" dirty="0" smtClean="0"/>
              <a:t>n</a:t>
            </a:r>
            <a:r>
              <a:rPr lang="zh-CN" altLang="en-US" b="1" dirty="0" smtClean="0"/>
              <a:t>个点</a:t>
            </a:r>
            <a:r>
              <a:rPr lang="en-US" b="1" dirty="0" smtClean="0"/>
              <a:t>m</a:t>
            </a:r>
            <a:r>
              <a:rPr lang="zh-CN" altLang="en-US" b="1" dirty="0" smtClean="0"/>
              <a:t>条边、边权均为</a:t>
            </a:r>
            <a:r>
              <a:rPr lang="en-US" b="1" dirty="0" smtClean="0"/>
              <a:t>1</a:t>
            </a:r>
            <a:r>
              <a:rPr lang="zh-CN" altLang="en-US" b="1" dirty="0" smtClean="0"/>
              <a:t>的无向图和一个值</a:t>
            </a:r>
            <a:r>
              <a:rPr lang="en-US" b="1" dirty="0" smtClean="0"/>
              <a:t>H</a:t>
            </a:r>
            <a:r>
              <a:rPr lang="zh-CN" altLang="en-US" b="1" dirty="0" smtClean="0"/>
              <a:t>，要求写两个程序，第一个程序可以获知这个图的信息和</a:t>
            </a:r>
            <a:r>
              <a:rPr lang="en-US" b="1" dirty="0" smtClean="0"/>
              <a:t>H </a:t>
            </a:r>
            <a:r>
              <a:rPr lang="zh-CN" altLang="en-US" b="1" dirty="0" smtClean="0"/>
              <a:t>的值，并发送一串二进制串给第二个程序。</a:t>
            </a:r>
            <a:endParaRPr lang="en-US" altLang="zh-CN" b="1" dirty="0" smtClean="0"/>
          </a:p>
          <a:p>
            <a:r>
              <a:rPr lang="zh-CN" altLang="en-US" b="1" dirty="0" smtClean="0"/>
              <a:t>第二个程序只能获知这些二进制串，要求输出结点</a:t>
            </a:r>
            <a:r>
              <a:rPr lang="en-US" b="1" dirty="0" smtClean="0"/>
              <a:t>1</a:t>
            </a:r>
            <a:r>
              <a:rPr lang="zh-CN" altLang="en-US" b="1" dirty="0" smtClean="0"/>
              <a:t>～</a:t>
            </a:r>
            <a:r>
              <a:rPr lang="en-US" b="1" dirty="0" smtClean="0"/>
              <a:t>H </a:t>
            </a:r>
            <a:r>
              <a:rPr lang="zh-CN" altLang="en-US" b="1" dirty="0" smtClean="0"/>
              <a:t>与结点</a:t>
            </a:r>
            <a:r>
              <a:rPr lang="en-US" b="1" dirty="0" smtClean="0"/>
              <a:t>1</a:t>
            </a:r>
            <a:r>
              <a:rPr lang="zh-CN" altLang="en-US" b="1" dirty="0" smtClean="0"/>
              <a:t>～</a:t>
            </a:r>
            <a:r>
              <a:rPr lang="en-US" b="1" dirty="0" smtClean="0"/>
              <a:t>n</a:t>
            </a:r>
            <a:r>
              <a:rPr lang="zh-CN" altLang="en-US" b="1" dirty="0" smtClean="0"/>
              <a:t>两两之间的最短路。</a:t>
            </a:r>
            <a:endParaRPr lang="zh-CN" altLang="en-US"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21</a:t>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b="1" dirty="0" smtClean="0">
                <a:solidFill>
                  <a:schemeClr val="bg2"/>
                </a:solidFill>
              </a:rPr>
              <a:t>IOI 2010 Day 2   </a:t>
            </a:r>
            <a:r>
              <a:rPr lang="en-US" b="1" dirty="0" err="1" smtClean="0">
                <a:solidFill>
                  <a:schemeClr val="bg2"/>
                </a:solidFill>
              </a:rPr>
              <a:t>S</a:t>
            </a:r>
            <a:r>
              <a:rPr lang="en-US" altLang="zh-CN" b="1" dirty="0" err="1" smtClean="0">
                <a:solidFill>
                  <a:schemeClr val="bg2"/>
                </a:solidFill>
              </a:rPr>
              <a:t>av</a:t>
            </a:r>
            <a:r>
              <a:rPr lang="en-US" b="1" dirty="0" err="1" smtClean="0">
                <a:solidFill>
                  <a:schemeClr val="bg2"/>
                </a:solidFill>
              </a:rPr>
              <a:t>eit</a:t>
            </a:r>
            <a:endParaRPr lang="zh-CN" altLang="en-US" dirty="0">
              <a:solidFill>
                <a:schemeClr val="bg2"/>
              </a:solidFill>
            </a:endParaRPr>
          </a:p>
        </p:txBody>
      </p:sp>
      <p:sp>
        <p:nvSpPr>
          <p:cNvPr id="3" name="内容占位符 2"/>
          <p:cNvSpPr>
            <a:spLocks noGrp="1"/>
          </p:cNvSpPr>
          <p:nvPr>
            <p:ph idx="1"/>
          </p:nvPr>
        </p:nvSpPr>
        <p:spPr>
          <a:xfrm>
            <a:off x="428596" y="1643050"/>
            <a:ext cx="8229600" cy="3886200"/>
          </a:xfrm>
        </p:spPr>
        <p:txBody>
          <a:bodyPr/>
          <a:lstStyle/>
          <a:p>
            <a:pPr>
              <a:lnSpc>
                <a:spcPts val="3700"/>
              </a:lnSpc>
            </a:pPr>
            <a:r>
              <a:rPr lang="zh-CN" altLang="en-US" sz="2800" b="1" dirty="0" smtClean="0"/>
              <a:t>该题表面上看是一道被人们称为数据压缩类型的题目。</a:t>
            </a:r>
            <a:endParaRPr lang="en-US" altLang="zh-CN" sz="2800" b="1" dirty="0" smtClean="0"/>
          </a:p>
          <a:p>
            <a:pPr>
              <a:lnSpc>
                <a:spcPts val="3700"/>
              </a:lnSpc>
            </a:pPr>
            <a:r>
              <a:rPr lang="zh-CN" altLang="en-US" sz="2800" b="1" dirty="0" smtClean="0"/>
              <a:t>要求选手编写的两段独立程序，一段名为编码程序</a:t>
            </a:r>
            <a:r>
              <a:rPr lang="en-US" sz="2800" b="1" dirty="0" smtClean="0"/>
              <a:t>(encode)</a:t>
            </a:r>
            <a:r>
              <a:rPr lang="zh-CN" altLang="en-US" sz="2800" b="1" dirty="0" smtClean="0"/>
              <a:t>，一段则为解码程序</a:t>
            </a:r>
            <a:r>
              <a:rPr lang="en-US" sz="2800" b="1" dirty="0" smtClean="0"/>
              <a:t>(decode)</a:t>
            </a:r>
            <a:r>
              <a:rPr lang="zh-CN" altLang="en-US" sz="2800" b="1" dirty="0" smtClean="0"/>
              <a:t>，彼此功能互逆。通讯的格式并没有预先规定或描述。解码程序必须能够还原来自编码程序（由选手自己编写）的数据。</a:t>
            </a:r>
            <a:endParaRPr lang="en-US" altLang="zh-CN" sz="2800" b="1" dirty="0" smtClean="0"/>
          </a:p>
          <a:p>
            <a:pPr>
              <a:lnSpc>
                <a:spcPts val="3700"/>
              </a:lnSpc>
            </a:pPr>
            <a:r>
              <a:rPr lang="zh-CN" altLang="en-US" sz="2800" b="1" dirty="0" smtClean="0"/>
              <a:t>评测系统运行这两段程序，使用的通讯位数越少则得分越高（意味着通讯效率更高）。</a:t>
            </a:r>
            <a:endParaRPr lang="zh-CN" altLang="en-US" sz="2800"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22</a:t>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ts val="4200"/>
              </a:lnSpc>
              <a:spcAft>
                <a:spcPts val="600"/>
              </a:spcAft>
            </a:pPr>
            <a:r>
              <a:rPr lang="zh-CN" altLang="en-US" b="1" dirty="0" smtClean="0"/>
              <a:t>也有人认为，该题只是利用了一个数据压缩的伪装，真正考察的是选手利用数据特点进行分析的能力。</a:t>
            </a:r>
            <a:endParaRPr lang="en-US" altLang="zh-CN" b="1" dirty="0" smtClean="0"/>
          </a:p>
          <a:p>
            <a:pPr>
              <a:lnSpc>
                <a:spcPts val="4200"/>
              </a:lnSpc>
              <a:spcAft>
                <a:spcPts val="600"/>
              </a:spcAft>
            </a:pPr>
            <a:r>
              <a:rPr lang="zh-CN" altLang="en-US" b="1" dirty="0" smtClean="0"/>
              <a:t>这或许也是</a:t>
            </a:r>
            <a:r>
              <a:rPr lang="en-US" b="1" dirty="0" err="1" smtClean="0"/>
              <a:t>Saveit</a:t>
            </a:r>
            <a:r>
              <a:rPr lang="en-US" b="1" dirty="0" smtClean="0"/>
              <a:t> </a:t>
            </a:r>
            <a:r>
              <a:rPr lang="zh-CN" altLang="en-US" b="1" dirty="0" smtClean="0"/>
              <a:t>一题的新意之一。</a:t>
            </a:r>
            <a:endParaRPr lang="zh-CN" altLang="en-US"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23</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28596" y="1785926"/>
            <a:ext cx="8229600" cy="3886200"/>
          </a:xfrm>
        </p:spPr>
        <p:txBody>
          <a:bodyPr/>
          <a:lstStyle/>
          <a:p>
            <a:pPr>
              <a:lnSpc>
                <a:spcPts val="3800"/>
              </a:lnSpc>
              <a:spcAft>
                <a:spcPts val="600"/>
              </a:spcAft>
            </a:pPr>
            <a:r>
              <a:rPr lang="zh-CN" altLang="en-US" sz="2800" b="1" dirty="0" smtClean="0"/>
              <a:t>这两道富有创意的题目在分数上彼此差异较大。</a:t>
            </a:r>
            <a:endParaRPr lang="en-US" altLang="zh-CN" sz="2800" b="1" dirty="0" smtClean="0"/>
          </a:p>
          <a:p>
            <a:pPr>
              <a:lnSpc>
                <a:spcPts val="3800"/>
              </a:lnSpc>
              <a:spcAft>
                <a:spcPts val="600"/>
              </a:spcAft>
            </a:pPr>
            <a:r>
              <a:rPr lang="en-US" sz="2800" b="1" dirty="0" err="1" smtClean="0"/>
              <a:t>Saveit</a:t>
            </a:r>
            <a:r>
              <a:rPr lang="en-US" sz="2800" b="1" dirty="0" smtClean="0"/>
              <a:t> </a:t>
            </a:r>
            <a:r>
              <a:rPr lang="zh-CN" altLang="en-US" sz="2800" b="1" dirty="0" smtClean="0"/>
              <a:t>一题总体尚可，但是大部分选手的分数集中在</a:t>
            </a:r>
            <a:r>
              <a:rPr lang="en-US" sz="2800" b="1" dirty="0" smtClean="0"/>
              <a:t>50</a:t>
            </a:r>
            <a:r>
              <a:rPr lang="zh-CN" altLang="en-US" sz="2800" b="1" dirty="0" smtClean="0"/>
              <a:t>分这一档，仅有为数不多的选手位于</a:t>
            </a:r>
            <a:r>
              <a:rPr lang="en-US" sz="2800" b="1" dirty="0" smtClean="0"/>
              <a:t>25</a:t>
            </a:r>
            <a:r>
              <a:rPr lang="zh-CN" altLang="en-US" sz="2800" b="1" dirty="0" smtClean="0"/>
              <a:t>、</a:t>
            </a:r>
            <a:r>
              <a:rPr lang="en-US" sz="2800" b="1" dirty="0" smtClean="0"/>
              <a:t>75</a:t>
            </a:r>
            <a:r>
              <a:rPr lang="zh-CN" altLang="en-US" sz="2800" b="1" dirty="0" smtClean="0"/>
              <a:t>、以及</a:t>
            </a:r>
            <a:r>
              <a:rPr lang="en-US" sz="2800" b="1" dirty="0" smtClean="0"/>
              <a:t>100 </a:t>
            </a:r>
            <a:r>
              <a:rPr lang="zh-CN" altLang="en-US" sz="2800" b="1" dirty="0" smtClean="0"/>
              <a:t>分这</a:t>
            </a:r>
            <a:r>
              <a:rPr lang="en-US" sz="2800" b="1" dirty="0" smtClean="0"/>
              <a:t>3</a:t>
            </a:r>
            <a:r>
              <a:rPr lang="zh-CN" altLang="en-US" sz="2800" b="1" dirty="0" smtClean="0"/>
              <a:t>个分数档。</a:t>
            </a:r>
            <a:endParaRPr lang="en-US" altLang="zh-CN" sz="2800" b="1" dirty="0" smtClean="0"/>
          </a:p>
          <a:p>
            <a:pPr>
              <a:lnSpc>
                <a:spcPts val="3700"/>
              </a:lnSpc>
            </a:pPr>
            <a:r>
              <a:rPr lang="zh-CN" altLang="en-US" sz="2800" b="1" dirty="0" smtClean="0"/>
              <a:t>所幸的是，</a:t>
            </a:r>
            <a:r>
              <a:rPr lang="en-US" sz="2800" b="1" dirty="0" smtClean="0"/>
              <a:t>Maze</a:t>
            </a:r>
            <a:r>
              <a:rPr lang="zh-CN" altLang="en-US" sz="2800" b="1" dirty="0" smtClean="0"/>
              <a:t>一题的结果保持了一个光滑的成绩分布，但由于</a:t>
            </a:r>
            <a:r>
              <a:rPr lang="en-US" sz="2800" b="1" dirty="0" err="1" smtClean="0"/>
              <a:t>Saveit</a:t>
            </a:r>
            <a:r>
              <a:rPr lang="zh-CN" altLang="en-US" sz="2800" b="1" dirty="0" smtClean="0"/>
              <a:t>一题的成绩区分度太差，这使得</a:t>
            </a:r>
            <a:r>
              <a:rPr lang="en-US" sz="2800" b="1" dirty="0" smtClean="0"/>
              <a:t>Maze</a:t>
            </a:r>
            <a:r>
              <a:rPr lang="zh-CN" altLang="en-US" sz="2800" b="1" dirty="0" smtClean="0"/>
              <a:t>一题是否能够得分成为那一年</a:t>
            </a:r>
            <a:r>
              <a:rPr lang="en-US" sz="2800" b="1" dirty="0" smtClean="0"/>
              <a:t>IOI</a:t>
            </a:r>
            <a:r>
              <a:rPr lang="zh-CN" altLang="en-US" sz="2800" b="1" dirty="0" smtClean="0"/>
              <a:t>参赛选手能否获奖的分水岭。</a:t>
            </a:r>
            <a:endParaRPr lang="zh-CN" altLang="en-US" sz="2800"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24</a:t>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ts val="3900"/>
              </a:lnSpc>
              <a:spcAft>
                <a:spcPts val="600"/>
              </a:spcAft>
            </a:pPr>
            <a:r>
              <a:rPr lang="zh-CN" altLang="en-US" sz="2800" b="1" dirty="0" smtClean="0"/>
              <a:t>总体而言，</a:t>
            </a:r>
            <a:r>
              <a:rPr lang="en-US" sz="2800" b="1" dirty="0" smtClean="0"/>
              <a:t>IOI 2010</a:t>
            </a:r>
            <a:r>
              <a:rPr lang="zh-CN" altLang="en-US" sz="2800" b="1" dirty="0" smtClean="0"/>
              <a:t>在命题方面的尝试是成功的。能够在</a:t>
            </a:r>
            <a:r>
              <a:rPr lang="en-US" sz="2800" b="1" dirty="0" smtClean="0"/>
              <a:t>IOI</a:t>
            </a:r>
            <a:r>
              <a:rPr lang="zh-CN" altLang="en-US" sz="2800" b="1" dirty="0" smtClean="0"/>
              <a:t>大赛中（涉及事先难以预测的</a:t>
            </a:r>
            <a:r>
              <a:rPr lang="en-US" sz="2800" b="1" dirty="0" smtClean="0"/>
              <a:t>3</a:t>
            </a:r>
            <a:r>
              <a:rPr lang="zh-CN" altLang="en-US" sz="2800" b="1" dirty="0" smtClean="0"/>
              <a:t>道题目）脱颖而出并获得奖牌，这些选手应该无愧于优胜者的称号。</a:t>
            </a:r>
            <a:endParaRPr lang="en-US" altLang="zh-CN" sz="2800" b="1" dirty="0" smtClean="0"/>
          </a:p>
          <a:p>
            <a:pPr>
              <a:lnSpc>
                <a:spcPts val="3900"/>
              </a:lnSpc>
              <a:spcAft>
                <a:spcPts val="600"/>
              </a:spcAft>
            </a:pPr>
            <a:r>
              <a:rPr lang="zh-CN" altLang="en-US" sz="2800" b="1" dirty="0" smtClean="0"/>
              <a:t>而对于领队教练和选手而言，他们在赛后也获得一个重要的启示：</a:t>
            </a:r>
            <a:r>
              <a:rPr lang="zh-CN" altLang="en-US" sz="2800" b="1" u="sng" dirty="0" smtClean="0">
                <a:solidFill>
                  <a:schemeClr val="bg2"/>
                </a:solidFill>
              </a:rPr>
              <a:t>备战</a:t>
            </a:r>
            <a:r>
              <a:rPr lang="en-US" sz="2800" b="1" u="sng" dirty="0" smtClean="0">
                <a:solidFill>
                  <a:schemeClr val="bg2"/>
                </a:solidFill>
              </a:rPr>
              <a:t>IOI</a:t>
            </a:r>
            <a:r>
              <a:rPr lang="zh-CN" altLang="en-US" sz="2800" b="1" u="sng" dirty="0" smtClean="0">
                <a:solidFill>
                  <a:schemeClr val="bg2"/>
                </a:solidFill>
              </a:rPr>
              <a:t>的训练将不再是简单地重复以前的模式，必须做出相应的调整和改进。</a:t>
            </a:r>
            <a:endParaRPr lang="zh-CN" altLang="en-US" sz="2800" u="sng" dirty="0">
              <a:solidFill>
                <a:schemeClr val="bg2"/>
              </a:solidFill>
            </a:endParaRPr>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25</a:t>
            </a:fld>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ts val="4200"/>
              </a:lnSpc>
              <a:spcAft>
                <a:spcPts val="600"/>
              </a:spcAft>
            </a:pPr>
            <a:r>
              <a:rPr lang="zh-CN" altLang="en-US" b="1" dirty="0" smtClean="0"/>
              <a:t>我们不妨来看一下</a:t>
            </a:r>
            <a:r>
              <a:rPr lang="en-US" b="1" dirty="0" smtClean="0"/>
              <a:t>IOI 2010</a:t>
            </a:r>
            <a:r>
              <a:rPr lang="zh-CN" altLang="en-US" b="1" dirty="0" smtClean="0"/>
              <a:t>后其他国家代表队如何备战</a:t>
            </a:r>
            <a:r>
              <a:rPr lang="en-US" b="1" dirty="0" smtClean="0"/>
              <a:t>IOI</a:t>
            </a:r>
            <a:r>
              <a:rPr lang="zh-CN" altLang="en-US" b="1" dirty="0" smtClean="0"/>
              <a:t>的一些具体做法。</a:t>
            </a:r>
            <a:endParaRPr lang="en-US" altLang="zh-CN" b="1" dirty="0" smtClean="0"/>
          </a:p>
          <a:p>
            <a:pPr>
              <a:lnSpc>
                <a:spcPts val="4200"/>
              </a:lnSpc>
            </a:pPr>
            <a:r>
              <a:rPr lang="zh-CN" altLang="en-US" b="1" dirty="0" smtClean="0"/>
              <a:t>新加坡队：在备战 </a:t>
            </a:r>
            <a:r>
              <a:rPr lang="en-US" b="1" dirty="0" smtClean="0"/>
              <a:t>IOI 2011</a:t>
            </a:r>
            <a:r>
              <a:rPr lang="zh-CN" altLang="en-US" b="1" dirty="0" smtClean="0"/>
              <a:t>时，新加坡队给选手们选择了一些</a:t>
            </a:r>
            <a:r>
              <a:rPr lang="en-US" b="1" dirty="0" smtClean="0"/>
              <a:t>NP hard </a:t>
            </a:r>
            <a:r>
              <a:rPr lang="zh-CN" altLang="en-US" b="1" dirty="0" smtClean="0"/>
              <a:t>问题进行有针对性的训练。以下是一些具体的例子：</a:t>
            </a:r>
            <a:endParaRPr lang="zh-CN" altLang="en-US"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26</a:t>
            </a:fld>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00034" y="1785926"/>
            <a:ext cx="8115328" cy="3886200"/>
          </a:xfrm>
        </p:spPr>
        <p:txBody>
          <a:bodyPr/>
          <a:lstStyle/>
          <a:p>
            <a:pPr>
              <a:lnSpc>
                <a:spcPts val="4200"/>
              </a:lnSpc>
              <a:spcAft>
                <a:spcPts val="1200"/>
              </a:spcAft>
            </a:pPr>
            <a:r>
              <a:rPr lang="en-US" b="1" dirty="0" smtClean="0"/>
              <a:t>TSP</a:t>
            </a:r>
            <a:r>
              <a:rPr lang="zh-CN" altLang="en-US" b="1" dirty="0" smtClean="0"/>
              <a:t>（旅行商）问题</a:t>
            </a:r>
            <a:endParaRPr lang="en-US" altLang="zh-CN" b="1" dirty="0" smtClean="0"/>
          </a:p>
          <a:p>
            <a:pPr>
              <a:lnSpc>
                <a:spcPts val="4200"/>
              </a:lnSpc>
              <a:spcAft>
                <a:spcPts val="600"/>
              </a:spcAft>
            </a:pPr>
            <a:r>
              <a:rPr lang="zh-CN" altLang="en-US" b="1" dirty="0" smtClean="0"/>
              <a:t>如何优化</a:t>
            </a:r>
            <a:r>
              <a:rPr lang="en-US" b="1" dirty="0" smtClean="0"/>
              <a:t>DP</a:t>
            </a:r>
            <a:r>
              <a:rPr lang="zh-CN" altLang="en-US" b="1" dirty="0" smtClean="0"/>
              <a:t>解法已知的 </a:t>
            </a:r>
            <a:r>
              <a:rPr lang="en-US" b="1" dirty="0" smtClean="0"/>
              <a:t>O</a:t>
            </a:r>
            <a:r>
              <a:rPr lang="en-US" b="1" dirty="0" smtClean="0">
                <a:latin typeface="Times New Roman" pitchFamily="18" charset="0"/>
                <a:cs typeface="Times New Roman" pitchFamily="18" charset="0"/>
              </a:rPr>
              <a:t>(</a:t>
            </a:r>
            <a:r>
              <a:rPr lang="en-US" b="1" dirty="0" smtClean="0"/>
              <a:t>n</a:t>
            </a:r>
            <a:r>
              <a:rPr lang="en-US" sz="2800" b="1" baseline="30000" dirty="0" smtClean="0"/>
              <a:t>2</a:t>
            </a:r>
            <a:r>
              <a:rPr lang="en-US" b="1" dirty="0" smtClean="0"/>
              <a:t>2</a:t>
            </a:r>
            <a:r>
              <a:rPr lang="en-US" b="1" baseline="30000" dirty="0" smtClean="0"/>
              <a:t>n</a:t>
            </a:r>
            <a:r>
              <a:rPr lang="en-US" b="1" dirty="0" smtClean="0">
                <a:latin typeface="Times New Roman" pitchFamily="18" charset="0"/>
                <a:cs typeface="Times New Roman" pitchFamily="18" charset="0"/>
              </a:rPr>
              <a:t>)</a:t>
            </a:r>
            <a:r>
              <a:rPr lang="zh-CN" altLang="en-US" b="1" dirty="0" smtClean="0">
                <a:latin typeface="Times New Roman" pitchFamily="18" charset="0"/>
                <a:cs typeface="Times New Roman" pitchFamily="18" charset="0"/>
              </a:rPr>
              <a:t> </a:t>
            </a:r>
            <a:r>
              <a:rPr lang="zh-CN" altLang="en-US" b="1" dirty="0" smtClean="0"/>
              <a:t>的时间复杂度，以便能够处理 </a:t>
            </a:r>
            <a:r>
              <a:rPr lang="en-US" b="1" dirty="0" smtClean="0"/>
              <a:t>n=19 </a:t>
            </a:r>
            <a:r>
              <a:rPr lang="zh-CN" altLang="en-US" b="1" dirty="0" smtClean="0"/>
              <a:t>或 </a:t>
            </a:r>
            <a:r>
              <a:rPr lang="en-US" b="1" dirty="0" smtClean="0"/>
              <a:t>n=20 </a:t>
            </a:r>
            <a:r>
              <a:rPr lang="zh-CN" altLang="en-US" b="1" dirty="0" smtClean="0"/>
              <a:t>的情形。</a:t>
            </a:r>
            <a:endParaRPr lang="en-US" altLang="zh-CN" b="1" dirty="0" smtClean="0"/>
          </a:p>
          <a:p>
            <a:pPr>
              <a:lnSpc>
                <a:spcPts val="4200"/>
              </a:lnSpc>
            </a:pPr>
            <a:r>
              <a:rPr lang="zh-CN" altLang="en-US" b="1" dirty="0" smtClean="0"/>
              <a:t>此前的</a:t>
            </a:r>
            <a:r>
              <a:rPr lang="en-US" b="1" dirty="0" smtClean="0"/>
              <a:t>DP</a:t>
            </a:r>
            <a:r>
              <a:rPr lang="zh-CN" altLang="en-US" b="1" dirty="0" smtClean="0"/>
              <a:t>解法 当 </a:t>
            </a:r>
            <a:r>
              <a:rPr lang="en-US" b="1" dirty="0" smtClean="0"/>
              <a:t>n=16 </a:t>
            </a:r>
            <a:r>
              <a:rPr lang="zh-CN" altLang="en-US" b="1" dirty="0" smtClean="0"/>
              <a:t>或 </a:t>
            </a:r>
            <a:r>
              <a:rPr lang="en-US" b="1" dirty="0" smtClean="0"/>
              <a:t>n=17 </a:t>
            </a:r>
            <a:r>
              <a:rPr lang="zh-CN" altLang="en-US" b="1" dirty="0" smtClean="0"/>
              <a:t>时，其运行时间均已无法容忍。</a:t>
            </a:r>
            <a:endParaRPr lang="zh-CN" altLang="en-US"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27</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28596" y="1357298"/>
            <a:ext cx="8286808" cy="3886200"/>
          </a:xfrm>
        </p:spPr>
        <p:txBody>
          <a:bodyPr/>
          <a:lstStyle/>
          <a:p>
            <a:r>
              <a:rPr lang="zh-CN" altLang="en-US" sz="2800" b="1" dirty="0" smtClean="0"/>
              <a:t>如何求解</a:t>
            </a:r>
            <a:r>
              <a:rPr lang="en-US" sz="2800" b="1" dirty="0" smtClean="0"/>
              <a:t>QAP</a:t>
            </a:r>
            <a:r>
              <a:rPr lang="zh-CN" altLang="en-US" sz="2800" b="1" dirty="0" smtClean="0"/>
              <a:t>问题的更小的例子</a:t>
            </a:r>
            <a:r>
              <a:rPr lang="en-US" sz="2800" b="1" baseline="30000" dirty="0" smtClean="0"/>
              <a:t>[9]</a:t>
            </a:r>
            <a:r>
              <a:rPr lang="zh-CN" altLang="en-US" sz="2800" b="1" dirty="0" smtClean="0">
                <a:latin typeface="Times New Roman" pitchFamily="18" charset="0"/>
                <a:cs typeface="Times New Roman" pitchFamily="18" charset="0"/>
              </a:rPr>
              <a:t>（</a:t>
            </a:r>
            <a:r>
              <a:rPr lang="en-US" sz="2800" b="1" dirty="0" err="1" smtClean="0">
                <a:latin typeface="Times New Roman" pitchFamily="18" charset="0"/>
                <a:cs typeface="Times New Roman" pitchFamily="18" charset="0"/>
              </a:rPr>
              <a:t>Halim</a:t>
            </a:r>
            <a:r>
              <a:rPr lang="en-US" sz="2800" b="1" dirty="0" smtClean="0">
                <a:latin typeface="Times New Roman" pitchFamily="18" charset="0"/>
                <a:cs typeface="Times New Roman" pitchFamily="18" charset="0"/>
              </a:rPr>
              <a:t> et al. 2007</a:t>
            </a:r>
            <a:r>
              <a:rPr lang="zh-CN" altLang="en-US" sz="2800" b="1" dirty="0" smtClean="0">
                <a:latin typeface="Times New Roman" pitchFamily="18" charset="0"/>
                <a:cs typeface="Times New Roman" pitchFamily="18" charset="0"/>
              </a:rPr>
              <a:t>）</a:t>
            </a:r>
            <a:endParaRPr lang="en-US" altLang="zh-CN" sz="2800" b="1"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Quadratic Assignment Problem</a:t>
            </a:r>
            <a:r>
              <a:rPr lang="zh-CN" altLang="en-US" sz="2800" b="1" dirty="0" smtClean="0">
                <a:latin typeface="Times New Roman" pitchFamily="18" charset="0"/>
                <a:cs typeface="Times New Roman" pitchFamily="18" charset="0"/>
              </a:rPr>
              <a:t>，</a:t>
            </a:r>
            <a:r>
              <a:rPr lang="zh-CN" altLang="en-US" sz="2800" b="1" dirty="0" smtClean="0"/>
              <a:t>二次分配或二重指派问题，属于</a:t>
            </a:r>
            <a:r>
              <a:rPr lang="en-US" sz="2800" b="1" dirty="0" smtClean="0">
                <a:latin typeface="Times New Roman" pitchFamily="18" charset="0"/>
                <a:cs typeface="Times New Roman" pitchFamily="18" charset="0"/>
              </a:rPr>
              <a:t>NP-hard</a:t>
            </a:r>
            <a:r>
              <a:rPr lang="zh-CN" altLang="en-US" sz="2800" b="1" dirty="0" smtClean="0"/>
              <a:t>组合优化难题。</a:t>
            </a:r>
            <a:endParaRPr lang="en-US" altLang="zh-CN" sz="2800" b="1" dirty="0" smtClean="0"/>
          </a:p>
          <a:p>
            <a:r>
              <a:rPr lang="zh-CN" altLang="en-US" sz="2800" b="1" dirty="0" smtClean="0"/>
              <a:t>在满足某些前提条件下，</a:t>
            </a:r>
            <a:r>
              <a:rPr lang="en-US" sz="2800" b="1" dirty="0" smtClean="0"/>
              <a:t>TSP</a:t>
            </a:r>
            <a:r>
              <a:rPr lang="zh-CN" altLang="en-US" sz="2800" b="1" dirty="0" smtClean="0"/>
              <a:t>可以看做是</a:t>
            </a:r>
            <a:r>
              <a:rPr lang="en-US" sz="2800" b="1" dirty="0" smtClean="0"/>
              <a:t>QAP</a:t>
            </a:r>
            <a:r>
              <a:rPr lang="zh-CN" altLang="en-US" sz="2800" b="1" dirty="0" smtClean="0"/>
              <a:t>问题的一个特例。</a:t>
            </a:r>
            <a:endParaRPr lang="en-US" altLang="zh-CN" sz="2800" b="1" dirty="0" smtClean="0"/>
          </a:p>
          <a:p>
            <a:r>
              <a:rPr lang="en-US" sz="2800" b="1" dirty="0" smtClean="0">
                <a:latin typeface="Times New Roman" pitchFamily="18" charset="0"/>
                <a:cs typeface="Times New Roman" pitchFamily="18" charset="0"/>
              </a:rPr>
              <a:t>Low Auto correlation Binary Sequence (LABS) problem</a:t>
            </a:r>
            <a:r>
              <a:rPr lang="en-US" sz="2800" b="1" baseline="30000" dirty="0" smtClean="0"/>
              <a:t>[10] </a:t>
            </a:r>
            <a:r>
              <a:rPr lang="zh-CN" altLang="en-US" sz="2800" b="1" dirty="0" smtClean="0"/>
              <a:t>低自相关的二进制序列（</a:t>
            </a:r>
            <a:r>
              <a:rPr lang="en-US" sz="2800" b="1" dirty="0" smtClean="0">
                <a:latin typeface="Times New Roman" pitchFamily="18" charset="0"/>
                <a:cs typeface="Times New Roman" pitchFamily="18" charset="0"/>
              </a:rPr>
              <a:t>LABS</a:t>
            </a:r>
            <a:r>
              <a:rPr lang="zh-CN" altLang="en-US" sz="2800" b="1" dirty="0" smtClean="0"/>
              <a:t>）问题 </a:t>
            </a:r>
            <a:r>
              <a:rPr lang="en-US" sz="2800" b="1" dirty="0" smtClean="0">
                <a:latin typeface="Times New Roman" pitchFamily="18" charset="0"/>
                <a:cs typeface="Times New Roman" pitchFamily="18" charset="0"/>
              </a:rPr>
              <a:t>(</a:t>
            </a:r>
            <a:r>
              <a:rPr lang="en-US" sz="2800" b="1" dirty="0" err="1" smtClean="0">
                <a:latin typeface="Times New Roman" pitchFamily="18" charset="0"/>
                <a:cs typeface="Times New Roman" pitchFamily="18" charset="0"/>
              </a:rPr>
              <a:t>Halimet</a:t>
            </a:r>
            <a:r>
              <a:rPr lang="en-US" sz="2800" b="1" dirty="0" smtClean="0">
                <a:latin typeface="Times New Roman" pitchFamily="18" charset="0"/>
                <a:cs typeface="Times New Roman" pitchFamily="18" charset="0"/>
              </a:rPr>
              <a:t> et al. 2008)</a:t>
            </a:r>
            <a:r>
              <a:rPr lang="zh-CN" altLang="en-US" sz="2800" b="1" dirty="0" smtClean="0"/>
              <a:t>。</a:t>
            </a:r>
            <a:endParaRPr lang="en-US" altLang="zh-CN" sz="2800" b="1" dirty="0" smtClean="0"/>
          </a:p>
          <a:p>
            <a:r>
              <a:rPr lang="zh-CN" altLang="en-US" sz="2800" b="1" dirty="0" smtClean="0"/>
              <a:t>其中需使用</a:t>
            </a:r>
            <a:r>
              <a:rPr lang="en-US" sz="2800" b="1" dirty="0" smtClean="0"/>
              <a:t>IOI </a:t>
            </a:r>
            <a:r>
              <a:rPr lang="zh-CN" altLang="en-US" sz="2800" b="1" dirty="0" smtClean="0"/>
              <a:t>竞赛大纲中允许出现的一种技术。</a:t>
            </a:r>
            <a:endParaRPr lang="zh-CN" altLang="en-US" sz="2800"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28</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00034" y="1071546"/>
            <a:ext cx="8229600" cy="3886200"/>
          </a:xfrm>
        </p:spPr>
        <p:txBody>
          <a:bodyPr/>
          <a:lstStyle/>
          <a:p>
            <a:pPr>
              <a:lnSpc>
                <a:spcPts val="3600"/>
              </a:lnSpc>
            </a:pPr>
            <a:r>
              <a:rPr lang="zh-CN" altLang="en-US" sz="2800" b="1" dirty="0" smtClean="0"/>
              <a:t>可能形成或派生出竞赛题目的</a:t>
            </a:r>
            <a:r>
              <a:rPr lang="en-US" sz="2800" b="1" dirty="0" smtClean="0"/>
              <a:t>NP hard </a:t>
            </a:r>
            <a:r>
              <a:rPr lang="zh-CN" altLang="en-US" sz="2800" b="1" dirty="0" smtClean="0"/>
              <a:t>问题十分丰富</a:t>
            </a:r>
            <a:r>
              <a:rPr lang="en-US" sz="2800" b="1" baseline="30000" dirty="0" smtClean="0"/>
              <a:t>[8]</a:t>
            </a:r>
            <a:r>
              <a:rPr lang="zh-CN" altLang="en-US" sz="2800" b="1" dirty="0" smtClean="0"/>
              <a:t>，然而构造类似的训练题目绝非易事。</a:t>
            </a:r>
            <a:endParaRPr lang="en-US" altLang="zh-CN" sz="2800" b="1" dirty="0" smtClean="0"/>
          </a:p>
          <a:p>
            <a:pPr>
              <a:lnSpc>
                <a:spcPts val="3600"/>
              </a:lnSpc>
            </a:pPr>
            <a:r>
              <a:rPr lang="zh-CN" altLang="en-US" sz="2800" b="1" dirty="0" smtClean="0"/>
              <a:t>因为训练者必须适当定义原始的</a:t>
            </a:r>
            <a:r>
              <a:rPr lang="en-US" sz="2800" b="1" dirty="0" smtClean="0"/>
              <a:t>NP hard </a:t>
            </a:r>
            <a:r>
              <a:rPr lang="zh-CN" altLang="en-US" sz="2800" b="1" dirty="0" smtClean="0"/>
              <a:t>问题的精确的子集，以使得训练题目适合于高中生来完成。</a:t>
            </a:r>
            <a:endParaRPr lang="en-US" altLang="zh-CN" sz="2800" b="1" dirty="0" smtClean="0"/>
          </a:p>
          <a:p>
            <a:pPr>
              <a:lnSpc>
                <a:spcPts val="3600"/>
              </a:lnSpc>
            </a:pPr>
            <a:r>
              <a:rPr lang="zh-CN" altLang="en-US" sz="2800" b="1" dirty="0" smtClean="0"/>
              <a:t>否则，将会有许多学生面对几乎零分的成绩而失去信心并最终放弃。</a:t>
            </a:r>
            <a:endParaRPr lang="en-US" altLang="zh-CN" sz="2800" b="1" dirty="0" smtClean="0"/>
          </a:p>
          <a:p>
            <a:pPr>
              <a:lnSpc>
                <a:spcPts val="3600"/>
              </a:lnSpc>
            </a:pPr>
            <a:r>
              <a:rPr lang="zh-CN" altLang="en-US" sz="2800" b="1" dirty="0" smtClean="0"/>
              <a:t>为此需要仔细设计题目并使得总会有一些学生（通常应当是当年有潜力入选国家队的那些选手）可以在</a:t>
            </a:r>
            <a:r>
              <a:rPr lang="en-US" sz="2800" b="1" dirty="0" smtClean="0"/>
              <a:t>5</a:t>
            </a:r>
            <a:r>
              <a:rPr lang="zh-CN" altLang="en-US" sz="2800" b="1" dirty="0" smtClean="0"/>
              <a:t>个小时的竞赛时间里能够获得较好的解。</a:t>
            </a:r>
            <a:endParaRPr lang="zh-CN" altLang="en-US" sz="2800"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29</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857256"/>
          </a:xfrm>
        </p:spPr>
        <p:txBody>
          <a:bodyPr/>
          <a:lstStyle/>
          <a:p>
            <a:pPr algn="ctr"/>
            <a:r>
              <a:rPr lang="zh-CN" altLang="en-US" sz="4000" b="1" dirty="0" smtClean="0">
                <a:solidFill>
                  <a:schemeClr val="bg2"/>
                </a:solidFill>
                <a:latin typeface="黑体" pitchFamily="2" charset="-122"/>
                <a:ea typeface="黑体" pitchFamily="2" charset="-122"/>
              </a:rPr>
              <a:t>背景和动机</a:t>
            </a:r>
            <a:endParaRPr lang="zh-CN" altLang="en-US" sz="4000" b="1" dirty="0">
              <a:solidFill>
                <a:schemeClr val="bg2"/>
              </a:solidFill>
              <a:latin typeface="黑体" pitchFamily="2" charset="-122"/>
              <a:ea typeface="黑体" pitchFamily="2" charset="-122"/>
            </a:endParaRPr>
          </a:p>
        </p:txBody>
      </p:sp>
      <p:sp>
        <p:nvSpPr>
          <p:cNvPr id="3" name="内容占位符 2"/>
          <p:cNvSpPr>
            <a:spLocks noGrp="1"/>
          </p:cNvSpPr>
          <p:nvPr>
            <p:ph idx="1"/>
          </p:nvPr>
        </p:nvSpPr>
        <p:spPr>
          <a:xfrm>
            <a:off x="500034" y="1571612"/>
            <a:ext cx="8429684" cy="3886200"/>
          </a:xfrm>
        </p:spPr>
        <p:txBody>
          <a:bodyPr/>
          <a:lstStyle/>
          <a:p>
            <a:r>
              <a:rPr lang="zh-CN" altLang="en-US" b="1" dirty="0" smtClean="0"/>
              <a:t>近几年</a:t>
            </a:r>
            <a:r>
              <a:rPr lang="en-US" b="1" dirty="0" smtClean="0"/>
              <a:t>IOI</a:t>
            </a:r>
            <a:r>
              <a:rPr lang="zh-CN" altLang="en-US" b="1" dirty="0" smtClean="0"/>
              <a:t>陆续出现了一些非传统类型（包括开放式、创新型或统称新类型）的题目，如</a:t>
            </a:r>
            <a:endParaRPr lang="en-US" altLang="zh-CN" b="1" dirty="0" smtClean="0"/>
          </a:p>
          <a:p>
            <a:r>
              <a:rPr lang="en-US" b="1" dirty="0" smtClean="0"/>
              <a:t>IOI2010--- Language</a:t>
            </a:r>
            <a:r>
              <a:rPr lang="zh-CN" altLang="en-US" b="1" dirty="0" smtClean="0"/>
              <a:t>、</a:t>
            </a:r>
            <a:r>
              <a:rPr lang="en-US" b="1" dirty="0" smtClean="0"/>
              <a:t>Maze</a:t>
            </a:r>
            <a:r>
              <a:rPr lang="zh-CN" altLang="en-US" b="1" dirty="0" smtClean="0"/>
              <a:t>和</a:t>
            </a:r>
            <a:r>
              <a:rPr lang="en-US" b="1" dirty="0" err="1" smtClean="0"/>
              <a:t>Saveit</a:t>
            </a:r>
            <a:r>
              <a:rPr lang="zh-CN" altLang="en-US" b="1" dirty="0" smtClean="0"/>
              <a:t>；</a:t>
            </a:r>
            <a:endParaRPr lang="en-US" b="1" dirty="0" smtClean="0"/>
          </a:p>
          <a:p>
            <a:r>
              <a:rPr lang="en-US" b="1" dirty="0" smtClean="0"/>
              <a:t>IOI2011--- Parrots</a:t>
            </a:r>
            <a:r>
              <a:rPr lang="zh-CN" altLang="en-US" b="1" dirty="0" smtClean="0"/>
              <a:t>；</a:t>
            </a:r>
            <a:endParaRPr lang="en-US" b="1" dirty="0" smtClean="0"/>
          </a:p>
          <a:p>
            <a:r>
              <a:rPr lang="en-US" b="1" dirty="0" smtClean="0"/>
              <a:t>IOI2012--- Odometer</a:t>
            </a:r>
            <a:r>
              <a:rPr lang="zh-CN" altLang="en-US" b="1" dirty="0" smtClean="0"/>
              <a:t>和</a:t>
            </a:r>
            <a:r>
              <a:rPr lang="en-US" b="1" dirty="0" smtClean="0"/>
              <a:t>Supper</a:t>
            </a:r>
            <a:r>
              <a:rPr lang="zh-CN" altLang="en-US" b="1" dirty="0" smtClean="0"/>
              <a:t>；</a:t>
            </a:r>
            <a:endParaRPr lang="en-US" altLang="zh-CN" b="1" dirty="0" smtClean="0"/>
          </a:p>
          <a:p>
            <a:r>
              <a:rPr lang="en-US" b="1" dirty="0" smtClean="0"/>
              <a:t>IOI2013--- </a:t>
            </a:r>
            <a:r>
              <a:rPr lang="en-US" b="1" dirty="0" err="1" smtClean="0"/>
              <a:t>Artclass</a:t>
            </a:r>
            <a:r>
              <a:rPr lang="zh-CN" altLang="en-US" b="1" dirty="0" smtClean="0"/>
              <a:t>等。 </a:t>
            </a:r>
            <a:endParaRPr lang="en-US" altLang="zh-CN" b="1" dirty="0" smtClean="0"/>
          </a:p>
          <a:p>
            <a:r>
              <a:rPr lang="zh-CN" altLang="en-US" b="1" dirty="0" smtClean="0"/>
              <a:t>这些题目令不少习惯于求解传统题目的优秀选手感到很不适应。</a:t>
            </a:r>
            <a:endParaRPr lang="zh-CN" altLang="en-US"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3</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00034" y="1571612"/>
            <a:ext cx="8229600" cy="3886200"/>
          </a:xfrm>
        </p:spPr>
        <p:txBody>
          <a:bodyPr/>
          <a:lstStyle/>
          <a:p>
            <a:pPr>
              <a:lnSpc>
                <a:spcPts val="4200"/>
              </a:lnSpc>
              <a:spcAft>
                <a:spcPts val="600"/>
              </a:spcAft>
            </a:pPr>
            <a:r>
              <a:rPr lang="en-US" sz="2800" b="1" dirty="0" err="1" smtClean="0"/>
              <a:t>Halim</a:t>
            </a:r>
            <a:r>
              <a:rPr lang="zh-CN" altLang="en-US" sz="2800" b="1" dirty="0" smtClean="0"/>
              <a:t>本人很快就发现或意识到：</a:t>
            </a:r>
            <a:endParaRPr lang="en-US" altLang="zh-CN" sz="2800" b="1" dirty="0" smtClean="0"/>
          </a:p>
          <a:p>
            <a:pPr>
              <a:lnSpc>
                <a:spcPts val="4200"/>
              </a:lnSpc>
              <a:spcAft>
                <a:spcPts val="600"/>
              </a:spcAft>
            </a:pPr>
            <a:r>
              <a:rPr lang="zh-CN" altLang="en-US" sz="2800" b="1" dirty="0" smtClean="0"/>
              <a:t>要让一个高中生在</a:t>
            </a:r>
            <a:r>
              <a:rPr lang="en-US" sz="2800" b="1" dirty="0" smtClean="0"/>
              <a:t>5</a:t>
            </a:r>
            <a:r>
              <a:rPr lang="zh-CN" altLang="en-US" sz="2800" b="1" dirty="0" smtClean="0"/>
              <a:t>个小时的比赛时间内，完成他在做博士学位论文的 </a:t>
            </a:r>
            <a:r>
              <a:rPr lang="en-US" sz="2800" b="1" dirty="0" smtClean="0"/>
              <a:t>3-4 </a:t>
            </a:r>
            <a:r>
              <a:rPr lang="zh-CN" altLang="en-US" sz="2800" b="1" dirty="0" smtClean="0"/>
              <a:t>年间所钻研的深度类似的题目，并且所使用的技术只能限于</a:t>
            </a:r>
            <a:r>
              <a:rPr lang="en-US" sz="2800" b="1" dirty="0" smtClean="0"/>
              <a:t>IOI </a:t>
            </a:r>
            <a:r>
              <a:rPr lang="zh-CN" altLang="en-US" sz="2800" b="1" dirty="0" smtClean="0"/>
              <a:t>竞赛大纲中允许的内容</a:t>
            </a:r>
            <a:endParaRPr lang="en-US" altLang="zh-CN" sz="2800" b="1" dirty="0" smtClean="0"/>
          </a:p>
          <a:p>
            <a:pPr>
              <a:lnSpc>
                <a:spcPts val="4200"/>
              </a:lnSpc>
            </a:pPr>
            <a:r>
              <a:rPr lang="zh-CN" altLang="en-US" sz="2800" b="1" dirty="0" smtClean="0"/>
              <a:t>这确是一件十分困难（近乎是不可能）的事情。</a:t>
            </a:r>
            <a:endParaRPr lang="zh-CN" altLang="en-US" sz="2800"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30</a:t>
            </a:fld>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28596" y="1214422"/>
            <a:ext cx="8229600" cy="3886200"/>
          </a:xfrm>
        </p:spPr>
        <p:txBody>
          <a:bodyPr/>
          <a:lstStyle/>
          <a:p>
            <a:pPr>
              <a:lnSpc>
                <a:spcPts val="3600"/>
              </a:lnSpc>
            </a:pPr>
            <a:r>
              <a:rPr lang="zh-CN" altLang="en-US" sz="2800" b="1" dirty="0" smtClean="0"/>
              <a:t>尽管看上去这种练习似乎已远离了</a:t>
            </a:r>
            <a:r>
              <a:rPr lang="en-US" sz="2800" b="1" dirty="0" smtClean="0"/>
              <a:t>IOI</a:t>
            </a:r>
            <a:r>
              <a:rPr lang="zh-CN" altLang="en-US" sz="2800" b="1" dirty="0" smtClean="0"/>
              <a:t>的命题范围，但无论如何我们都应该承认，这种备战是一个十分有趣且令人视野开阔的训练。</a:t>
            </a:r>
            <a:endParaRPr lang="en-US" altLang="zh-CN" sz="2800" b="1" dirty="0" smtClean="0"/>
          </a:p>
          <a:p>
            <a:pPr>
              <a:lnSpc>
                <a:spcPts val="3600"/>
              </a:lnSpc>
            </a:pPr>
            <a:r>
              <a:rPr lang="zh-CN" altLang="en-US" sz="2800" b="1" dirty="0" smtClean="0"/>
              <a:t>通过在新加坡代表队选手中的训练尝试，他们发现，一些选手在后来的</a:t>
            </a:r>
            <a:r>
              <a:rPr lang="en-US" sz="2800" b="1" dirty="0" smtClean="0"/>
              <a:t>IOI2011</a:t>
            </a:r>
            <a:r>
              <a:rPr lang="zh-CN" altLang="en-US" sz="2800" b="1" dirty="0" smtClean="0"/>
              <a:t>中取得了较高的分数（并获得奖牌）。</a:t>
            </a:r>
            <a:endParaRPr lang="en-US" altLang="zh-CN" sz="2800" b="1" dirty="0" smtClean="0"/>
          </a:p>
          <a:p>
            <a:pPr>
              <a:lnSpc>
                <a:spcPts val="3600"/>
              </a:lnSpc>
            </a:pPr>
            <a:r>
              <a:rPr lang="zh-CN" altLang="en-US" sz="2800" b="1" dirty="0" smtClean="0"/>
              <a:t>与</a:t>
            </a:r>
            <a:r>
              <a:rPr lang="en-US" sz="2800" b="1" dirty="0" err="1" smtClean="0"/>
              <a:t>Halim</a:t>
            </a:r>
            <a:r>
              <a:rPr lang="zh-CN" altLang="en-US" sz="2800" b="1" dirty="0" smtClean="0"/>
              <a:t>本人在博士论文工作中所致力于研究并使用的各种局部搜索技术（已超出</a:t>
            </a:r>
            <a:r>
              <a:rPr lang="en-US" sz="2800" b="1" dirty="0" smtClean="0"/>
              <a:t>IOI </a:t>
            </a:r>
            <a:r>
              <a:rPr lang="zh-CN" altLang="en-US" sz="2800" b="1" dirty="0" smtClean="0"/>
              <a:t>竞赛大纲规定的范围）得到的最好结果相比，这些选手对</a:t>
            </a:r>
            <a:r>
              <a:rPr lang="en-US" sz="2800" b="1" dirty="0" smtClean="0"/>
              <a:t>NP hard </a:t>
            </a:r>
            <a:r>
              <a:rPr lang="zh-CN" altLang="en-US" sz="2800" b="1" dirty="0" smtClean="0"/>
              <a:t>问题同样得出了相当好的解。</a:t>
            </a:r>
            <a:endParaRPr lang="zh-CN" altLang="en-US" sz="2800"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31</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981200"/>
            <a:ext cx="8472518" cy="3886200"/>
          </a:xfrm>
        </p:spPr>
        <p:txBody>
          <a:bodyPr/>
          <a:lstStyle/>
          <a:p>
            <a:pPr>
              <a:spcAft>
                <a:spcPts val="600"/>
              </a:spcAft>
            </a:pPr>
            <a:r>
              <a:rPr lang="zh-CN" altLang="en-US" b="1" dirty="0" smtClean="0"/>
              <a:t>新加坡代表队完成</a:t>
            </a:r>
            <a:r>
              <a:rPr lang="en-US" altLang="zh-CN" b="1" dirty="0" smtClean="0"/>
              <a:t>3</a:t>
            </a:r>
            <a:r>
              <a:rPr lang="zh-CN" altLang="en-US" b="1" dirty="0" smtClean="0"/>
              <a:t>道非传统题目的汇总</a:t>
            </a:r>
            <a:r>
              <a:rPr lang="en-US" altLang="zh-CN" b="1" dirty="0" smtClean="0"/>
              <a:t>   </a:t>
            </a:r>
          </a:p>
          <a:p>
            <a:pPr>
              <a:spcAft>
                <a:spcPts val="600"/>
              </a:spcAft>
              <a:buNone/>
            </a:pPr>
            <a:r>
              <a:rPr lang="en-US" altLang="zh-CN" b="1" dirty="0" smtClean="0"/>
              <a:t>  </a:t>
            </a:r>
            <a:r>
              <a:rPr lang="zh-CN" altLang="en-US" b="1" dirty="0" smtClean="0"/>
              <a:t>（</a:t>
            </a:r>
            <a:r>
              <a:rPr lang="zh-CN" altLang="en-US" sz="2800" b="1" dirty="0" smtClean="0"/>
              <a:t>综合</a:t>
            </a:r>
            <a:r>
              <a:rPr lang="en-US" altLang="zh-CN" sz="2800" b="1" dirty="0" smtClean="0"/>
              <a:t>4</a:t>
            </a:r>
            <a:r>
              <a:rPr lang="zh-CN" altLang="en-US" sz="2800" b="1" dirty="0" smtClean="0"/>
              <a:t>名选手的情况，数据来自</a:t>
            </a:r>
            <a:r>
              <a:rPr lang="en-US" altLang="zh-CN" sz="2400" b="1" dirty="0" err="1" smtClean="0"/>
              <a:t>SnarkNews</a:t>
            </a:r>
            <a:r>
              <a:rPr lang="zh-CN" altLang="en-US" b="1" dirty="0" smtClean="0"/>
              <a:t>）</a:t>
            </a:r>
            <a:endParaRPr lang="en-US" altLang="zh-CN" b="1" dirty="0" smtClean="0"/>
          </a:p>
          <a:p>
            <a:pPr>
              <a:spcAft>
                <a:spcPts val="600"/>
              </a:spcAft>
            </a:pPr>
            <a:r>
              <a:rPr lang="zh-CN" altLang="en-US" b="1" dirty="0" smtClean="0"/>
              <a:t>       </a:t>
            </a:r>
            <a:r>
              <a:rPr lang="zh-CN" altLang="en-US" sz="2800" b="1" dirty="0" smtClean="0"/>
              <a:t>题目                 新加坡代表队的排名</a:t>
            </a:r>
            <a:endParaRPr lang="en-US" altLang="zh-CN" sz="2800" b="1" dirty="0" smtClean="0"/>
          </a:p>
          <a:p>
            <a:pPr>
              <a:spcAft>
                <a:spcPts val="600"/>
              </a:spcAft>
              <a:buNone/>
            </a:pPr>
            <a:r>
              <a:rPr lang="en-US" altLang="zh-CN" sz="2800" b="1" dirty="0" smtClean="0"/>
              <a:t>      Parrots </a:t>
            </a:r>
            <a:r>
              <a:rPr lang="en-US" altLang="zh-CN" sz="2400" b="1" dirty="0" smtClean="0"/>
              <a:t>(2011)</a:t>
            </a:r>
            <a:r>
              <a:rPr lang="zh-CN" altLang="en-US" sz="2400" b="1" dirty="0" smtClean="0"/>
              <a:t>          </a:t>
            </a:r>
            <a:r>
              <a:rPr lang="en-US" altLang="zh-CN" sz="2400" b="1" dirty="0" smtClean="0"/>
              <a:t>Top 40 </a:t>
            </a:r>
            <a:r>
              <a:rPr lang="zh-CN" altLang="en-US" sz="2400" b="1" dirty="0" smtClean="0"/>
              <a:t>（</a:t>
            </a:r>
            <a:r>
              <a:rPr lang="en-US" altLang="zh-CN" sz="2400" b="1" dirty="0" smtClean="0"/>
              <a:t>78</a:t>
            </a:r>
            <a:r>
              <a:rPr lang="zh-CN" altLang="en-US" sz="2400" b="1" dirty="0" smtClean="0"/>
              <a:t>个代表队）</a:t>
            </a:r>
            <a:endParaRPr lang="en-US" altLang="zh-CN" sz="2400" b="1" dirty="0" smtClean="0"/>
          </a:p>
          <a:p>
            <a:pPr>
              <a:spcAft>
                <a:spcPts val="600"/>
              </a:spcAft>
              <a:buNone/>
            </a:pPr>
            <a:r>
              <a:rPr lang="en-US" altLang="zh-CN" sz="2400" b="1" dirty="0" smtClean="0"/>
              <a:t>      </a:t>
            </a:r>
            <a:r>
              <a:rPr lang="en-US" altLang="zh-CN" sz="2800" b="1" dirty="0" smtClean="0"/>
              <a:t>Odometer </a:t>
            </a:r>
            <a:r>
              <a:rPr lang="en-US" altLang="zh-CN" sz="2400" b="1" dirty="0" smtClean="0"/>
              <a:t>(2012)</a:t>
            </a:r>
            <a:r>
              <a:rPr lang="zh-CN" altLang="en-US" sz="2400" b="1" dirty="0" smtClean="0"/>
              <a:t>      </a:t>
            </a:r>
            <a:r>
              <a:rPr lang="en-US" altLang="zh-CN" sz="2400" b="1" dirty="0" smtClean="0"/>
              <a:t>Top 10 </a:t>
            </a:r>
            <a:r>
              <a:rPr lang="zh-CN" altLang="en-US" sz="2400" b="1" dirty="0" smtClean="0"/>
              <a:t>（</a:t>
            </a:r>
            <a:r>
              <a:rPr lang="en-US" altLang="zh-CN" sz="2400" b="1" dirty="0" smtClean="0"/>
              <a:t>82</a:t>
            </a:r>
            <a:r>
              <a:rPr lang="zh-CN" altLang="en-US" sz="2400" b="1" dirty="0" smtClean="0"/>
              <a:t>个代表队）</a:t>
            </a:r>
            <a:endParaRPr lang="en-US" altLang="zh-CN" sz="2400" b="1" dirty="0" smtClean="0"/>
          </a:p>
          <a:p>
            <a:pPr>
              <a:spcAft>
                <a:spcPts val="600"/>
              </a:spcAft>
              <a:buNone/>
            </a:pPr>
            <a:r>
              <a:rPr lang="en-US" altLang="zh-CN" sz="2400" b="1" dirty="0" smtClean="0"/>
              <a:t>       </a:t>
            </a:r>
            <a:r>
              <a:rPr lang="en-US" altLang="zh-CN" sz="2800" b="1" dirty="0" smtClean="0"/>
              <a:t>Supper </a:t>
            </a:r>
            <a:r>
              <a:rPr lang="en-US" altLang="zh-CN" sz="2400" b="1" dirty="0" smtClean="0"/>
              <a:t>(2012)</a:t>
            </a:r>
            <a:r>
              <a:rPr lang="zh-CN" altLang="en-US" sz="2400" b="1" dirty="0" smtClean="0"/>
              <a:t>          </a:t>
            </a:r>
            <a:r>
              <a:rPr lang="en-US" altLang="zh-CN" sz="2400" b="1" dirty="0" smtClean="0"/>
              <a:t>Top 10 </a:t>
            </a:r>
            <a:r>
              <a:rPr lang="zh-CN" altLang="en-US" sz="2400" b="1" dirty="0" smtClean="0"/>
              <a:t>（</a:t>
            </a:r>
            <a:r>
              <a:rPr lang="en-US" altLang="zh-CN" sz="2400" b="1" dirty="0" smtClean="0"/>
              <a:t>82</a:t>
            </a:r>
            <a:r>
              <a:rPr lang="zh-CN" altLang="en-US" sz="2400" b="1" dirty="0" smtClean="0"/>
              <a:t>个代表队）</a:t>
            </a:r>
            <a:endParaRPr lang="en-US" altLang="zh-CN" sz="2400" b="1" dirty="0" smtClean="0"/>
          </a:p>
          <a:p>
            <a:pPr>
              <a:buNone/>
            </a:pPr>
            <a:endParaRPr lang="en-US" altLang="zh-CN" dirty="0" smtClean="0"/>
          </a:p>
          <a:p>
            <a:pPr>
              <a:buNone/>
            </a:pPr>
            <a:endParaRPr lang="en-US" altLang="zh-CN" dirty="0" smtClean="0"/>
          </a:p>
          <a:p>
            <a:pPr>
              <a:buNone/>
            </a:pPr>
            <a:endParaRPr lang="en-US" altLang="zh-CN" dirty="0" smtClean="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32</a:t>
            </a:fld>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ts val="4100"/>
              </a:lnSpc>
              <a:spcAft>
                <a:spcPts val="600"/>
              </a:spcAft>
            </a:pPr>
            <a:r>
              <a:rPr lang="zh-CN" altLang="en-US" b="1" dirty="0" smtClean="0"/>
              <a:t>新加坡队的领队曾打赌称，</a:t>
            </a:r>
            <a:r>
              <a:rPr lang="en-US" b="1" dirty="0" smtClean="0"/>
              <a:t>IOI 2011</a:t>
            </a:r>
            <a:r>
              <a:rPr lang="zh-CN" altLang="en-US" b="1" dirty="0" smtClean="0"/>
              <a:t>中会出现另一道</a:t>
            </a:r>
            <a:r>
              <a:rPr lang="en-US" b="1" dirty="0" smtClean="0"/>
              <a:t>NP hard </a:t>
            </a:r>
            <a:r>
              <a:rPr lang="zh-CN" altLang="en-US" b="1" dirty="0" smtClean="0"/>
              <a:t>问题。</a:t>
            </a:r>
            <a:endParaRPr lang="en-US" altLang="zh-CN" b="1" dirty="0" smtClean="0"/>
          </a:p>
          <a:p>
            <a:pPr>
              <a:lnSpc>
                <a:spcPts val="4100"/>
              </a:lnSpc>
              <a:spcAft>
                <a:spcPts val="600"/>
              </a:spcAft>
            </a:pPr>
            <a:r>
              <a:rPr lang="zh-CN" altLang="en-US" b="1" dirty="0" smtClean="0"/>
              <a:t>但是事实并非如此。</a:t>
            </a:r>
            <a:endParaRPr lang="en-US" altLang="zh-CN" b="1" dirty="0" smtClean="0"/>
          </a:p>
          <a:p>
            <a:pPr>
              <a:lnSpc>
                <a:spcPts val="4100"/>
              </a:lnSpc>
            </a:pPr>
            <a:r>
              <a:rPr lang="en-US" b="1" dirty="0" smtClean="0"/>
              <a:t>Day 1</a:t>
            </a:r>
            <a:r>
              <a:rPr lang="zh-CN" altLang="en-US" b="1" dirty="0" smtClean="0"/>
              <a:t>比赛波澜不惊，反倒出现了不少潜在的金牌选手，他们在</a:t>
            </a:r>
            <a:r>
              <a:rPr lang="en-US" b="1" dirty="0" smtClean="0"/>
              <a:t>Day 1</a:t>
            </a:r>
            <a:r>
              <a:rPr lang="zh-CN" altLang="en-US" b="1" dirty="0" smtClean="0"/>
              <a:t>比赛中都拿到了满分。</a:t>
            </a:r>
            <a:endParaRPr lang="zh-CN" altLang="en-US"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33</a:t>
            </a:fld>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sz="4000" b="1" dirty="0" smtClean="0">
                <a:solidFill>
                  <a:schemeClr val="bg2"/>
                </a:solidFill>
              </a:rPr>
              <a:t>IOI 2011 Day 2  Parrots</a:t>
            </a:r>
            <a:endParaRPr lang="zh-CN" altLang="en-US" sz="4000" dirty="0">
              <a:solidFill>
                <a:schemeClr val="bg2"/>
              </a:solidFill>
            </a:endParaRPr>
          </a:p>
        </p:txBody>
      </p:sp>
      <p:sp>
        <p:nvSpPr>
          <p:cNvPr id="3" name="内容占位符 2"/>
          <p:cNvSpPr>
            <a:spLocks noGrp="1"/>
          </p:cNvSpPr>
          <p:nvPr>
            <p:ph idx="1"/>
          </p:nvPr>
        </p:nvSpPr>
        <p:spPr>
          <a:xfrm>
            <a:off x="428596" y="1785926"/>
            <a:ext cx="8229600" cy="3886200"/>
          </a:xfrm>
        </p:spPr>
        <p:txBody>
          <a:bodyPr/>
          <a:lstStyle/>
          <a:p>
            <a:pPr>
              <a:lnSpc>
                <a:spcPts val="4200"/>
              </a:lnSpc>
              <a:spcAft>
                <a:spcPts val="600"/>
              </a:spcAft>
            </a:pPr>
            <a:r>
              <a:rPr lang="zh-CN" altLang="en-US" b="1" dirty="0" smtClean="0"/>
              <a:t>然而，在</a:t>
            </a:r>
            <a:r>
              <a:rPr lang="en-US" b="1" dirty="0" smtClean="0"/>
              <a:t>IOI 2011 Day 2</a:t>
            </a:r>
            <a:r>
              <a:rPr lang="zh-CN" altLang="en-US" b="1" dirty="0" smtClean="0"/>
              <a:t>竞赛中，出现了另一道非传统题</a:t>
            </a:r>
            <a:r>
              <a:rPr lang="en-US" b="1" dirty="0" smtClean="0"/>
              <a:t>Parrots</a:t>
            </a:r>
            <a:r>
              <a:rPr lang="zh-CN" altLang="en-US" b="1" dirty="0" smtClean="0"/>
              <a:t>（命题人</a:t>
            </a:r>
            <a:r>
              <a:rPr lang="en-US" b="1" dirty="0" err="1" smtClean="0">
                <a:latin typeface="Times New Roman" pitchFamily="18" charset="0"/>
                <a:cs typeface="Times New Roman" pitchFamily="18" charset="0"/>
              </a:rPr>
              <a:t>Jittat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Fakcharoenphol</a:t>
            </a:r>
            <a:r>
              <a:rPr lang="zh-CN" altLang="en-US" b="1" dirty="0" smtClean="0"/>
              <a:t>）。</a:t>
            </a:r>
            <a:endParaRPr lang="en-US" altLang="zh-CN" b="1" dirty="0" smtClean="0"/>
          </a:p>
          <a:p>
            <a:pPr>
              <a:lnSpc>
                <a:spcPts val="4200"/>
              </a:lnSpc>
              <a:spcAft>
                <a:spcPts val="600"/>
              </a:spcAft>
            </a:pPr>
            <a:r>
              <a:rPr lang="zh-CN" altLang="en-US" b="1" dirty="0" smtClean="0"/>
              <a:t>这是一道有关计算机网络的题目。</a:t>
            </a:r>
            <a:endParaRPr lang="en-US" altLang="zh-CN" b="1" dirty="0" smtClean="0"/>
          </a:p>
          <a:p>
            <a:pPr>
              <a:lnSpc>
                <a:spcPts val="4200"/>
              </a:lnSpc>
            </a:pPr>
            <a:r>
              <a:rPr lang="zh-CN" altLang="en-US" b="1" dirty="0" smtClean="0"/>
              <a:t>感觉上有些类似于</a:t>
            </a:r>
            <a:r>
              <a:rPr lang="en-US" b="1" dirty="0" err="1" smtClean="0"/>
              <a:t>Saveit</a:t>
            </a:r>
            <a:r>
              <a:rPr lang="zh-CN" altLang="en-US" b="1" dirty="0" smtClean="0"/>
              <a:t>一题，它借助于</a:t>
            </a:r>
            <a:r>
              <a:rPr lang="en-US" b="1" dirty="0" err="1" smtClean="0"/>
              <a:t>RunC</a:t>
            </a:r>
            <a:r>
              <a:rPr lang="zh-CN" altLang="en-US" b="1" dirty="0" smtClean="0"/>
              <a:t>评测系统的优势和特点，并在很大程度上依赖于位处理的概念和技巧。</a:t>
            </a:r>
            <a:endParaRPr lang="zh-CN" altLang="en-US"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34</a:t>
            </a:fld>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sz="4000" b="1" dirty="0" smtClean="0">
                <a:solidFill>
                  <a:schemeClr val="bg2"/>
                </a:solidFill>
              </a:rPr>
              <a:t>IOI 2011 Day 2  Parrots</a:t>
            </a:r>
            <a:endParaRPr lang="zh-CN" altLang="en-US" sz="4000" dirty="0">
              <a:solidFill>
                <a:schemeClr val="bg2"/>
              </a:solidFill>
            </a:endParaRPr>
          </a:p>
        </p:txBody>
      </p:sp>
      <p:sp>
        <p:nvSpPr>
          <p:cNvPr id="3" name="内容占位符 2"/>
          <p:cNvSpPr>
            <a:spLocks noGrp="1"/>
          </p:cNvSpPr>
          <p:nvPr>
            <p:ph idx="1"/>
          </p:nvPr>
        </p:nvSpPr>
        <p:spPr/>
        <p:txBody>
          <a:bodyPr/>
          <a:lstStyle/>
          <a:p>
            <a:pPr>
              <a:lnSpc>
                <a:spcPts val="4100"/>
              </a:lnSpc>
            </a:pPr>
            <a:r>
              <a:rPr lang="zh-CN" altLang="en-US" b="1" dirty="0" smtClean="0"/>
              <a:t>题目大意是要求写两个程序，第一个程序读入</a:t>
            </a:r>
            <a:r>
              <a:rPr lang="en-US" b="1" dirty="0" smtClean="0"/>
              <a:t>n</a:t>
            </a:r>
            <a:r>
              <a:rPr lang="zh-CN" altLang="en-US" b="1" dirty="0" smtClean="0"/>
              <a:t>个</a:t>
            </a:r>
            <a:r>
              <a:rPr lang="en-US" b="1" dirty="0" smtClean="0"/>
              <a:t>0</a:t>
            </a:r>
            <a:r>
              <a:rPr lang="zh-CN" altLang="en-US" b="1" dirty="0" smtClean="0"/>
              <a:t>～</a:t>
            </a:r>
            <a:r>
              <a:rPr lang="en-US" b="1" dirty="0" smtClean="0"/>
              <a:t>255</a:t>
            </a:r>
            <a:r>
              <a:rPr lang="zh-CN" altLang="en-US" b="1" dirty="0" smtClean="0"/>
              <a:t>之间的整数，输出不超过</a:t>
            </a:r>
            <a:r>
              <a:rPr lang="en-US" b="1" dirty="0" smtClean="0"/>
              <a:t>L</a:t>
            </a:r>
            <a:r>
              <a:rPr lang="zh-CN" altLang="en-US" b="1" dirty="0" smtClean="0"/>
              <a:t>个</a:t>
            </a:r>
            <a:r>
              <a:rPr lang="en-US" b="1" dirty="0" smtClean="0"/>
              <a:t>0</a:t>
            </a:r>
            <a:r>
              <a:rPr lang="zh-CN" altLang="en-US" b="1" dirty="0" smtClean="0"/>
              <a:t>～</a:t>
            </a:r>
            <a:r>
              <a:rPr lang="en-US" b="1" dirty="0" smtClean="0"/>
              <a:t>255</a:t>
            </a:r>
            <a:r>
              <a:rPr lang="zh-CN" altLang="en-US" b="1" dirty="0" smtClean="0"/>
              <a:t>之间的整数。</a:t>
            </a:r>
            <a:endParaRPr lang="en-US" altLang="zh-CN" b="1" dirty="0" smtClean="0"/>
          </a:p>
          <a:p>
            <a:pPr>
              <a:lnSpc>
                <a:spcPts val="4100"/>
              </a:lnSpc>
            </a:pPr>
            <a:r>
              <a:rPr lang="zh-CN" altLang="en-US" b="1" dirty="0" smtClean="0"/>
              <a:t>然后第一个程序的输出会被随机打乱次序后提供给第二个程序。</a:t>
            </a:r>
            <a:endParaRPr lang="en-US" altLang="zh-CN" b="1" dirty="0" smtClean="0"/>
          </a:p>
          <a:p>
            <a:pPr>
              <a:lnSpc>
                <a:spcPts val="4100"/>
              </a:lnSpc>
            </a:pPr>
            <a:r>
              <a:rPr lang="zh-CN" altLang="en-US" b="1" dirty="0" smtClean="0"/>
              <a:t>第二个程序必须还原出第一个程序所读入的</a:t>
            </a:r>
            <a:r>
              <a:rPr lang="en-US" b="1" dirty="0" smtClean="0"/>
              <a:t>n</a:t>
            </a:r>
            <a:r>
              <a:rPr lang="zh-CN" altLang="en-US" b="1" dirty="0" smtClean="0"/>
              <a:t>个数，这</a:t>
            </a:r>
            <a:r>
              <a:rPr lang="en-US" b="1" dirty="0" smtClean="0"/>
              <a:t>n</a:t>
            </a:r>
            <a:r>
              <a:rPr lang="zh-CN" altLang="en-US" b="1" dirty="0" smtClean="0"/>
              <a:t>个数的次序也要求相同。</a:t>
            </a:r>
            <a:endParaRPr lang="zh-CN" altLang="en-US"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35</a:t>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28596" y="1000108"/>
            <a:ext cx="8229600" cy="3886200"/>
          </a:xfrm>
        </p:spPr>
        <p:txBody>
          <a:bodyPr/>
          <a:lstStyle/>
          <a:p>
            <a:pPr>
              <a:lnSpc>
                <a:spcPts val="4000"/>
              </a:lnSpc>
            </a:pPr>
            <a:r>
              <a:rPr lang="en-US" sz="2800" b="1" dirty="0" smtClean="0"/>
              <a:t>IOI</a:t>
            </a:r>
            <a:r>
              <a:rPr lang="zh-CN" altLang="en-US" sz="2800" b="1" dirty="0" smtClean="0"/>
              <a:t>科学委员会在题目数据和测评方面出现了一个新的突破。</a:t>
            </a:r>
            <a:endParaRPr lang="en-US" altLang="zh-CN" sz="2800" b="1" dirty="0" smtClean="0"/>
          </a:p>
          <a:p>
            <a:pPr>
              <a:lnSpc>
                <a:spcPts val="4000"/>
              </a:lnSpc>
            </a:pPr>
            <a:r>
              <a:rPr lang="zh-CN" altLang="en-US" sz="2800" b="1" dirty="0" smtClean="0"/>
              <a:t>为每个子任务设置了一个不同的积分，而不是像</a:t>
            </a:r>
            <a:r>
              <a:rPr lang="en-US" sz="2800" b="1" dirty="0" err="1" smtClean="0"/>
              <a:t>Saveit</a:t>
            </a:r>
            <a:r>
              <a:rPr lang="en-US" sz="2800" b="1" dirty="0" smtClean="0"/>
              <a:t> </a:t>
            </a:r>
            <a:r>
              <a:rPr lang="zh-CN" altLang="en-US" sz="2800" b="1" dirty="0" smtClean="0"/>
              <a:t>那样只有</a:t>
            </a:r>
            <a:r>
              <a:rPr lang="en-US" sz="2800" b="1" dirty="0" smtClean="0"/>
              <a:t>5</a:t>
            </a:r>
            <a:r>
              <a:rPr lang="zh-CN" altLang="en-US" sz="2800" b="1" dirty="0" smtClean="0"/>
              <a:t>个固定的分数（即选手的得分档只可能为 </a:t>
            </a:r>
            <a:r>
              <a:rPr lang="en-US" sz="2800" b="1" dirty="0" smtClean="0"/>
              <a:t>0, 25, 50, 75, 100</a:t>
            </a:r>
            <a:r>
              <a:rPr lang="zh-CN" altLang="en-US" sz="2800" b="1" dirty="0" smtClean="0"/>
              <a:t>分），</a:t>
            </a:r>
            <a:endParaRPr lang="en-US" altLang="zh-CN" sz="2800" b="1" dirty="0" smtClean="0"/>
          </a:p>
          <a:p>
            <a:pPr>
              <a:lnSpc>
                <a:spcPts val="4000"/>
              </a:lnSpc>
            </a:pPr>
            <a:r>
              <a:rPr lang="en-US" sz="2800" b="1" dirty="0" smtClean="0"/>
              <a:t>Parrots</a:t>
            </a:r>
            <a:r>
              <a:rPr lang="zh-CN" altLang="en-US" sz="2800" b="1" dirty="0" smtClean="0"/>
              <a:t>的</a:t>
            </a:r>
            <a:r>
              <a:rPr lang="en-US" sz="2800" b="1" dirty="0" smtClean="0"/>
              <a:t>4 </a:t>
            </a:r>
            <a:r>
              <a:rPr lang="zh-CN" altLang="en-US" sz="2800" b="1" dirty="0" smtClean="0"/>
              <a:t>个子任务的分数分别为</a:t>
            </a:r>
            <a:r>
              <a:rPr lang="en-US" sz="2800" b="1" dirty="0" smtClean="0"/>
              <a:t> 17, 17, 18, 29,  </a:t>
            </a:r>
            <a:r>
              <a:rPr lang="zh-CN" altLang="en-US" sz="2800" b="1" dirty="0" smtClean="0"/>
              <a:t>且最后也是最难的一个子任务的分数变化区间达</a:t>
            </a:r>
            <a:r>
              <a:rPr lang="en-US" sz="2800" b="1" dirty="0" smtClean="0"/>
              <a:t>19</a:t>
            </a:r>
            <a:r>
              <a:rPr lang="zh-CN" altLang="en-US" sz="2800" b="1" dirty="0" smtClean="0"/>
              <a:t>分之多。保证最优秀选手成绩的区分度。</a:t>
            </a:r>
            <a:endParaRPr lang="en-US" altLang="zh-CN" sz="2800" b="1" dirty="0" smtClean="0"/>
          </a:p>
          <a:p>
            <a:pPr>
              <a:lnSpc>
                <a:spcPts val="4000"/>
              </a:lnSpc>
            </a:pPr>
            <a:r>
              <a:rPr lang="zh-CN" altLang="en-US" sz="2800" b="1" dirty="0" smtClean="0"/>
              <a:t>最终仅有一个选手获得了两试</a:t>
            </a:r>
            <a:r>
              <a:rPr lang="en-US" sz="2800" b="1" dirty="0" smtClean="0"/>
              <a:t>600</a:t>
            </a:r>
            <a:r>
              <a:rPr lang="zh-CN" altLang="en-US" sz="2800" b="1" dirty="0" smtClean="0"/>
              <a:t>分的满分。</a:t>
            </a:r>
            <a:endParaRPr lang="zh-CN" altLang="en-US" sz="2800"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36</a:t>
            </a:fld>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28596" y="1571612"/>
            <a:ext cx="8229600" cy="3886200"/>
          </a:xfrm>
        </p:spPr>
        <p:txBody>
          <a:bodyPr/>
          <a:lstStyle/>
          <a:p>
            <a:pPr>
              <a:lnSpc>
                <a:spcPts val="3700"/>
              </a:lnSpc>
              <a:spcAft>
                <a:spcPts val="600"/>
              </a:spcAft>
            </a:pPr>
            <a:r>
              <a:rPr lang="zh-CN" altLang="en-US" sz="2800" b="1" dirty="0" smtClean="0"/>
              <a:t>在经历了两道“数据压缩”题目（</a:t>
            </a:r>
            <a:r>
              <a:rPr lang="en-US" sz="2800" b="1" dirty="0" smtClean="0"/>
              <a:t>IOI2010 </a:t>
            </a:r>
            <a:r>
              <a:rPr lang="zh-CN" altLang="en-US" sz="2800" b="1" dirty="0" smtClean="0"/>
              <a:t>的</a:t>
            </a:r>
            <a:r>
              <a:rPr lang="en-US" sz="2800" b="1" dirty="0" err="1" smtClean="0"/>
              <a:t>Saveit</a:t>
            </a:r>
            <a:r>
              <a:rPr lang="zh-CN" altLang="en-US" sz="2800" b="1" dirty="0" smtClean="0"/>
              <a:t>和</a:t>
            </a:r>
            <a:r>
              <a:rPr lang="en-US" sz="2800" b="1" dirty="0" smtClean="0"/>
              <a:t>IOI2011</a:t>
            </a:r>
            <a:r>
              <a:rPr lang="zh-CN" altLang="en-US" sz="2800" b="1" dirty="0" smtClean="0"/>
              <a:t>的</a:t>
            </a:r>
            <a:r>
              <a:rPr lang="en-US" sz="2800" b="1" dirty="0" smtClean="0"/>
              <a:t>Parrots</a:t>
            </a:r>
            <a:r>
              <a:rPr lang="zh-CN" altLang="en-US" sz="2800" b="1" dirty="0" smtClean="0"/>
              <a:t>）之后，有的代表队开始做一些有针对性的训练和练习。</a:t>
            </a:r>
            <a:endParaRPr lang="en-US" altLang="zh-CN" sz="2800" b="1" dirty="0" smtClean="0"/>
          </a:p>
          <a:p>
            <a:pPr>
              <a:lnSpc>
                <a:spcPts val="3700"/>
              </a:lnSpc>
              <a:spcAft>
                <a:spcPts val="600"/>
              </a:spcAft>
            </a:pPr>
            <a:r>
              <a:rPr lang="zh-CN" altLang="en-US" sz="2800" b="1" dirty="0" smtClean="0"/>
              <a:t>例如有的代表队将评测服务器升级，使其可以胜任对这类题目的处理。</a:t>
            </a:r>
            <a:endParaRPr lang="en-US" altLang="zh-CN" sz="2800" b="1" dirty="0" smtClean="0"/>
          </a:p>
          <a:p>
            <a:pPr>
              <a:lnSpc>
                <a:spcPts val="3700"/>
              </a:lnSpc>
              <a:spcAft>
                <a:spcPts val="600"/>
              </a:spcAft>
            </a:pPr>
            <a:r>
              <a:rPr lang="zh-CN" altLang="en-US" sz="2800" b="1" dirty="0" smtClean="0"/>
              <a:t>在训练过程中增加一些与此相关的题目。</a:t>
            </a:r>
            <a:endParaRPr lang="en-US" altLang="zh-CN" sz="2800" b="1" dirty="0" smtClean="0"/>
          </a:p>
          <a:p>
            <a:pPr>
              <a:lnSpc>
                <a:spcPts val="3700"/>
              </a:lnSpc>
              <a:spcAft>
                <a:spcPts val="600"/>
              </a:spcAft>
            </a:pPr>
            <a:r>
              <a:rPr lang="zh-CN" altLang="en-US" sz="2800" b="1" dirty="0" smtClean="0"/>
              <a:t>新加坡代表队还选择了一道称为</a:t>
            </a:r>
            <a:r>
              <a:rPr lang="zh-CN" altLang="en-US" sz="2400" b="1" dirty="0" smtClean="0"/>
              <a:t>“</a:t>
            </a:r>
            <a:r>
              <a:rPr lang="en-US" sz="2400" b="1" dirty="0" smtClean="0"/>
              <a:t>Compress</a:t>
            </a:r>
            <a:r>
              <a:rPr lang="zh-CN" altLang="en-US" sz="2400" b="1" dirty="0" smtClean="0"/>
              <a:t>”</a:t>
            </a:r>
            <a:r>
              <a:rPr lang="zh-CN" altLang="en-US" sz="2800" b="1" dirty="0" smtClean="0"/>
              <a:t>的题目作为新加坡</a:t>
            </a:r>
            <a:r>
              <a:rPr lang="en-US" sz="2800" b="1" dirty="0" smtClean="0"/>
              <a:t>IOI2012</a:t>
            </a:r>
            <a:r>
              <a:rPr lang="zh-CN" altLang="en-US" sz="2800" b="1" dirty="0" smtClean="0"/>
              <a:t>选拔赛的题目之一。</a:t>
            </a:r>
            <a:endParaRPr lang="zh-CN" altLang="en-US" sz="2800"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37</a:t>
            </a:fld>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00034" y="1500174"/>
            <a:ext cx="8229600" cy="3886200"/>
          </a:xfrm>
        </p:spPr>
        <p:txBody>
          <a:bodyPr/>
          <a:lstStyle/>
          <a:p>
            <a:pPr>
              <a:lnSpc>
                <a:spcPts val="4000"/>
              </a:lnSpc>
            </a:pPr>
            <a:r>
              <a:rPr lang="zh-CN" altLang="en-US" sz="2800" b="1" dirty="0" smtClean="0"/>
              <a:t>要求选手写一个类似</a:t>
            </a:r>
            <a:r>
              <a:rPr lang="en-US" sz="2800" b="1" dirty="0" smtClean="0"/>
              <a:t> zip </a:t>
            </a:r>
            <a:r>
              <a:rPr lang="zh-CN" altLang="en-US" sz="2800" b="1" dirty="0" smtClean="0"/>
              <a:t>的程序，将给定的</a:t>
            </a:r>
            <a:r>
              <a:rPr lang="en-US" sz="2800" b="1" dirty="0" smtClean="0"/>
              <a:t> text </a:t>
            </a:r>
            <a:r>
              <a:rPr lang="zh-CN" altLang="en-US" sz="2800" b="1" dirty="0" smtClean="0"/>
              <a:t>文件的集合压缩到尽可能小。</a:t>
            </a:r>
            <a:endParaRPr lang="en-US" altLang="zh-CN" sz="2800" b="1" dirty="0" smtClean="0"/>
          </a:p>
          <a:p>
            <a:pPr>
              <a:lnSpc>
                <a:spcPts val="4000"/>
              </a:lnSpc>
            </a:pPr>
            <a:r>
              <a:rPr lang="zh-CN" altLang="en-US" sz="2800" b="1" dirty="0" smtClean="0"/>
              <a:t>再写另一个 </a:t>
            </a:r>
            <a:r>
              <a:rPr lang="en-US" sz="2800" b="1" dirty="0" smtClean="0"/>
              <a:t>unzip </a:t>
            </a:r>
            <a:r>
              <a:rPr lang="zh-CN" altLang="en-US" sz="2800" b="1" dirty="0" smtClean="0"/>
              <a:t>程序，对已压缩的程序进行还原，要求在压缩和解压缩过程中没有任何信息损失。</a:t>
            </a:r>
            <a:endParaRPr lang="zh-CN" altLang="en-US" sz="2800" dirty="0" smtClean="0"/>
          </a:p>
          <a:p>
            <a:pPr>
              <a:lnSpc>
                <a:spcPts val="4000"/>
              </a:lnSpc>
            </a:pPr>
            <a:r>
              <a:rPr lang="zh-CN" altLang="en-US" sz="2800" b="1" dirty="0" smtClean="0"/>
              <a:t>在该题目中，提供的待压缩的</a:t>
            </a:r>
            <a:r>
              <a:rPr lang="en-US" sz="2800" b="1" dirty="0" smtClean="0"/>
              <a:t>text </a:t>
            </a:r>
            <a:r>
              <a:rPr lang="zh-CN" altLang="en-US" sz="2800" b="1" dirty="0" smtClean="0"/>
              <a:t>文件应使得不管在</a:t>
            </a:r>
            <a:r>
              <a:rPr lang="en-US" sz="2800" b="1" dirty="0" smtClean="0"/>
              <a:t>text </a:t>
            </a:r>
            <a:r>
              <a:rPr lang="zh-CN" altLang="en-US" sz="2800" b="1" dirty="0" smtClean="0"/>
              <a:t>文件中出现什么性质，选手们为保证他们的压缩效率都能够充分利用这些性质。</a:t>
            </a:r>
            <a:endParaRPr lang="zh-CN" altLang="en-US" sz="2800"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38</a:t>
            </a:fld>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28596" y="1285860"/>
            <a:ext cx="8229600" cy="3886200"/>
          </a:xfrm>
        </p:spPr>
        <p:txBody>
          <a:bodyPr/>
          <a:lstStyle/>
          <a:p>
            <a:pPr>
              <a:lnSpc>
                <a:spcPts val="3200"/>
              </a:lnSpc>
            </a:pPr>
            <a:r>
              <a:rPr lang="zh-CN" altLang="en-US" sz="2400" b="1" dirty="0" smtClean="0"/>
              <a:t>训练者希望了解哪些选手更适合处理这类与</a:t>
            </a:r>
            <a:r>
              <a:rPr lang="en-US" sz="2400" b="1" dirty="0" err="1" smtClean="0"/>
              <a:t>Saveit</a:t>
            </a:r>
            <a:r>
              <a:rPr lang="en-US" sz="2400" b="1" dirty="0" smtClean="0"/>
              <a:t> </a:t>
            </a:r>
            <a:r>
              <a:rPr lang="zh-CN" altLang="en-US" sz="2400" b="1" dirty="0" smtClean="0"/>
              <a:t>和</a:t>
            </a:r>
            <a:r>
              <a:rPr lang="en-US" sz="2400" b="1" dirty="0" smtClean="0"/>
              <a:t>Parrots</a:t>
            </a:r>
            <a:r>
              <a:rPr lang="zh-CN" altLang="en-US" sz="2400" b="1" dirty="0" smtClean="0"/>
              <a:t>类似的压缩与解压缩题目。</a:t>
            </a:r>
            <a:endParaRPr lang="en-US" altLang="zh-CN" sz="2400" b="1" dirty="0" smtClean="0"/>
          </a:p>
          <a:p>
            <a:pPr>
              <a:lnSpc>
                <a:spcPts val="3200"/>
              </a:lnSpc>
            </a:pPr>
            <a:r>
              <a:rPr lang="zh-CN" altLang="en-US" sz="2400" b="1" dirty="0" smtClean="0"/>
              <a:t>哪些选手对各种数据压缩技术更得心应手，并在</a:t>
            </a:r>
            <a:r>
              <a:rPr lang="en-US" sz="2400" b="1" dirty="0" smtClean="0"/>
              <a:t>5</a:t>
            </a:r>
            <a:r>
              <a:rPr lang="zh-CN" altLang="en-US" sz="2400" b="1" dirty="0" smtClean="0"/>
              <a:t>个小时的竞赛时间里能够熟练运用诸如</a:t>
            </a:r>
            <a:endParaRPr lang="en-US" altLang="zh-CN" sz="2400" b="1" dirty="0" smtClean="0"/>
          </a:p>
          <a:p>
            <a:pPr>
              <a:lnSpc>
                <a:spcPts val="3200"/>
              </a:lnSpc>
            </a:pPr>
            <a:r>
              <a:rPr lang="zh-CN" altLang="en-US" sz="2400" b="1" dirty="0" smtClean="0"/>
              <a:t>行程编码（</a:t>
            </a:r>
            <a:r>
              <a:rPr lang="en-US" sz="2400" b="1" dirty="0" smtClean="0"/>
              <a:t>Run Length Encoding</a:t>
            </a:r>
            <a:r>
              <a:rPr lang="zh-CN" altLang="en-US" sz="2400" b="1" dirty="0" smtClean="0"/>
              <a:t>）技术；</a:t>
            </a:r>
            <a:endParaRPr lang="en-US" altLang="zh-CN" sz="2400" b="1" dirty="0" smtClean="0"/>
          </a:p>
          <a:p>
            <a:pPr>
              <a:lnSpc>
                <a:spcPts val="3200"/>
              </a:lnSpc>
            </a:pPr>
            <a:r>
              <a:rPr lang="zh-CN" altLang="en-US" sz="2400" b="1" dirty="0" smtClean="0"/>
              <a:t>使用效率更高的存储整数的方法；</a:t>
            </a:r>
            <a:endParaRPr lang="en-US" altLang="zh-CN" sz="2400" b="1" dirty="0" smtClean="0"/>
          </a:p>
          <a:p>
            <a:pPr>
              <a:lnSpc>
                <a:spcPts val="3200"/>
              </a:lnSpc>
            </a:pPr>
            <a:r>
              <a:rPr lang="zh-CN" altLang="en-US" sz="2400" b="1" dirty="0" smtClean="0"/>
              <a:t>使用更有效的邻接表数据结构来存储图；</a:t>
            </a:r>
            <a:endParaRPr lang="en-US" altLang="zh-CN" sz="2400" b="1" dirty="0" smtClean="0"/>
          </a:p>
          <a:p>
            <a:pPr>
              <a:lnSpc>
                <a:spcPts val="3200"/>
              </a:lnSpc>
            </a:pPr>
            <a:r>
              <a:rPr lang="zh-CN" altLang="en-US" sz="2400" b="1" dirty="0" smtClean="0"/>
              <a:t>使用霍夫曼编码（选项，已超出</a:t>
            </a:r>
            <a:r>
              <a:rPr lang="en-US" sz="2400" b="1" dirty="0" smtClean="0"/>
              <a:t>IOI</a:t>
            </a:r>
            <a:r>
              <a:rPr lang="zh-CN" altLang="en-US" sz="2400" b="1" dirty="0" smtClean="0"/>
              <a:t>竞赛大纲）；</a:t>
            </a:r>
            <a:endParaRPr lang="en-US" altLang="zh-CN" sz="2400" b="1" dirty="0" smtClean="0"/>
          </a:p>
          <a:p>
            <a:pPr>
              <a:lnSpc>
                <a:spcPts val="3200"/>
              </a:lnSpc>
            </a:pPr>
            <a:r>
              <a:rPr lang="zh-CN" altLang="en-US" sz="2400" b="1" dirty="0" smtClean="0"/>
              <a:t>以及其他各种小技巧以进一步压缩给定的</a:t>
            </a:r>
            <a:r>
              <a:rPr lang="en-US" sz="2400" b="1" dirty="0" smtClean="0"/>
              <a:t>text </a:t>
            </a:r>
            <a:r>
              <a:rPr lang="zh-CN" altLang="en-US" sz="2400" b="1" dirty="0" smtClean="0"/>
              <a:t>文件，特别是在观察到</a:t>
            </a:r>
            <a:r>
              <a:rPr lang="en-US" sz="2400" b="1" dirty="0" smtClean="0"/>
              <a:t>text </a:t>
            </a:r>
            <a:r>
              <a:rPr lang="zh-CN" altLang="en-US" sz="2400" b="1" dirty="0" smtClean="0"/>
              <a:t>文件的某些特殊性质之后。</a:t>
            </a:r>
            <a:endParaRPr lang="zh-CN" altLang="en-US" sz="2400"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39</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smtClean="0">
                <a:solidFill>
                  <a:schemeClr val="bg2"/>
                </a:solidFill>
                <a:latin typeface="黑体" pitchFamily="2" charset="-122"/>
                <a:ea typeface="黑体" pitchFamily="2" charset="-122"/>
              </a:rPr>
              <a:t>题目类型简单分析</a:t>
            </a:r>
            <a:endParaRPr lang="zh-CN" altLang="en-US" sz="4000" b="1" dirty="0">
              <a:solidFill>
                <a:schemeClr val="bg2"/>
              </a:solidFill>
              <a:latin typeface="黑体" pitchFamily="2" charset="-122"/>
              <a:ea typeface="黑体" pitchFamily="2" charset="-122"/>
            </a:endParaRPr>
          </a:p>
        </p:txBody>
      </p:sp>
      <p:sp>
        <p:nvSpPr>
          <p:cNvPr id="3" name="内容占位符 2"/>
          <p:cNvSpPr>
            <a:spLocks noGrp="1"/>
          </p:cNvSpPr>
          <p:nvPr>
            <p:ph idx="1"/>
          </p:nvPr>
        </p:nvSpPr>
        <p:spPr>
          <a:xfrm>
            <a:off x="457200" y="1981200"/>
            <a:ext cx="8472518" cy="3886200"/>
          </a:xfrm>
        </p:spPr>
        <p:txBody>
          <a:bodyPr/>
          <a:lstStyle/>
          <a:p>
            <a:pPr>
              <a:spcAft>
                <a:spcPts val="600"/>
              </a:spcAft>
            </a:pPr>
            <a:r>
              <a:rPr lang="zh-CN" altLang="en-US" b="1" dirty="0" smtClean="0"/>
              <a:t>或是典型的</a:t>
            </a:r>
            <a:r>
              <a:rPr lang="en-US" b="1" dirty="0" smtClean="0"/>
              <a:t>NP hard</a:t>
            </a:r>
            <a:r>
              <a:rPr lang="zh-CN" altLang="en-US" b="1" dirty="0" smtClean="0"/>
              <a:t>问题类的开放式题目；</a:t>
            </a:r>
            <a:endParaRPr lang="en-US" altLang="zh-CN" b="1" dirty="0" smtClean="0"/>
          </a:p>
          <a:p>
            <a:pPr>
              <a:spcAft>
                <a:spcPts val="600"/>
              </a:spcAft>
            </a:pPr>
            <a:r>
              <a:rPr lang="zh-CN" altLang="en-US" b="1" dirty="0" smtClean="0"/>
              <a:t>或者不完全属于有效算法设计的范畴；</a:t>
            </a:r>
            <a:endParaRPr lang="en-US" altLang="zh-CN" b="1" dirty="0" smtClean="0"/>
          </a:p>
          <a:p>
            <a:pPr>
              <a:spcAft>
                <a:spcPts val="600"/>
              </a:spcAft>
            </a:pPr>
            <a:r>
              <a:rPr lang="zh-CN" altLang="en-US" b="1" dirty="0" smtClean="0"/>
              <a:t>或者涉及的知识面较宽，或者应用性较强；</a:t>
            </a:r>
            <a:endParaRPr lang="en-US" altLang="zh-CN" b="1" dirty="0" smtClean="0"/>
          </a:p>
          <a:p>
            <a:pPr>
              <a:lnSpc>
                <a:spcPts val="4400"/>
              </a:lnSpc>
            </a:pPr>
            <a:r>
              <a:rPr lang="zh-CN" altLang="en-US" b="1" dirty="0" smtClean="0"/>
              <a:t>总之，对选手的应变能力以及综合运用所学知识的能力提出了较高的要求。</a:t>
            </a:r>
            <a:endParaRPr lang="zh-CN" altLang="en-US"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4</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500034" y="1000108"/>
            <a:ext cx="8229600" cy="3886200"/>
          </a:xfrm>
        </p:spPr>
        <p:txBody>
          <a:bodyPr/>
          <a:lstStyle/>
          <a:p>
            <a:pPr>
              <a:lnSpc>
                <a:spcPts val="3700"/>
              </a:lnSpc>
              <a:spcAft>
                <a:spcPts val="600"/>
              </a:spcAft>
            </a:pPr>
            <a:r>
              <a:rPr lang="zh-CN" altLang="en-US" sz="2800" b="1" dirty="0" smtClean="0"/>
              <a:t>应该说这种训练方式是有其积极意义的。 </a:t>
            </a:r>
            <a:endParaRPr lang="en-US" altLang="zh-CN" sz="2800" b="1" dirty="0" smtClean="0"/>
          </a:p>
          <a:p>
            <a:pPr>
              <a:lnSpc>
                <a:spcPts val="3700"/>
              </a:lnSpc>
              <a:spcAft>
                <a:spcPts val="600"/>
              </a:spcAft>
            </a:pPr>
            <a:r>
              <a:rPr lang="en-US" sz="2800" b="1" dirty="0" smtClean="0"/>
              <a:t>Supper (</a:t>
            </a:r>
            <a:r>
              <a:rPr lang="zh-CN" altLang="en-US" sz="2800" b="1" dirty="0" smtClean="0"/>
              <a:t>命题人</a:t>
            </a:r>
            <a:r>
              <a:rPr lang="en-US" sz="2800" b="1" dirty="0" smtClean="0"/>
              <a:t>: Richard </a:t>
            </a:r>
            <a:r>
              <a:rPr lang="en-US" sz="2800" b="1" dirty="0" err="1" smtClean="0"/>
              <a:t>Královic</a:t>
            </a:r>
            <a:r>
              <a:rPr lang="en-US" sz="2800" b="1" dirty="0" smtClean="0"/>
              <a:t>) </a:t>
            </a:r>
            <a:r>
              <a:rPr lang="zh-CN" altLang="en-US" sz="2800" b="1" dirty="0" smtClean="0"/>
              <a:t>被选作</a:t>
            </a:r>
            <a:r>
              <a:rPr lang="en-US" sz="2800" b="1" dirty="0" smtClean="0"/>
              <a:t>IOI 2012 Day 2</a:t>
            </a:r>
            <a:r>
              <a:rPr lang="zh-CN" altLang="en-US" sz="2800" b="1" dirty="0" smtClean="0"/>
              <a:t>的竞赛题，该题目也使用了数据压缩求解的思路或模式。</a:t>
            </a:r>
            <a:endParaRPr lang="en-US" altLang="zh-CN" sz="2800" b="1" dirty="0" smtClean="0"/>
          </a:p>
          <a:p>
            <a:pPr>
              <a:lnSpc>
                <a:spcPts val="3700"/>
              </a:lnSpc>
              <a:spcAft>
                <a:spcPts val="600"/>
              </a:spcAft>
            </a:pPr>
            <a:r>
              <a:rPr lang="zh-CN" altLang="en-US" sz="2800" b="1" dirty="0" smtClean="0"/>
              <a:t>并且采用了与</a:t>
            </a:r>
            <a:r>
              <a:rPr lang="en-US" sz="2800" b="1" dirty="0" err="1" smtClean="0"/>
              <a:t>Saveit</a:t>
            </a:r>
            <a:r>
              <a:rPr lang="en-US" sz="2800" b="1" dirty="0" smtClean="0"/>
              <a:t> </a:t>
            </a:r>
            <a:r>
              <a:rPr lang="zh-CN" altLang="en-US" sz="2800" b="1" dirty="0" smtClean="0"/>
              <a:t>和</a:t>
            </a:r>
            <a:r>
              <a:rPr lang="en-US" sz="2800" b="1" dirty="0" smtClean="0"/>
              <a:t>Parrots</a:t>
            </a:r>
            <a:r>
              <a:rPr lang="zh-CN" altLang="en-US" sz="2800" b="1" dirty="0" smtClean="0"/>
              <a:t>相同的界面类型，只是评测软件使用的是新开发的</a:t>
            </a:r>
            <a:r>
              <a:rPr lang="en-US" sz="2800" b="1" dirty="0" smtClean="0"/>
              <a:t>CMS</a:t>
            </a:r>
            <a:r>
              <a:rPr lang="en-US" sz="2800" b="1" baseline="30000" dirty="0" smtClean="0"/>
              <a:t>[11]</a:t>
            </a:r>
            <a:r>
              <a:rPr lang="en-US" sz="2800" b="1" dirty="0" smtClean="0"/>
              <a:t> (</a:t>
            </a:r>
            <a:r>
              <a:rPr lang="en-US" sz="2800" b="1" dirty="0" err="1" smtClean="0"/>
              <a:t>Maggiolo</a:t>
            </a:r>
            <a:r>
              <a:rPr lang="en-US" sz="2800" b="1" dirty="0" smtClean="0"/>
              <a:t> and </a:t>
            </a:r>
            <a:r>
              <a:rPr lang="en-US" sz="2800" b="1" dirty="0" err="1" smtClean="0"/>
              <a:t>Mascellani</a:t>
            </a:r>
            <a:r>
              <a:rPr lang="en-US" sz="2800" b="1" dirty="0" smtClean="0"/>
              <a:t>, 2012)</a:t>
            </a:r>
            <a:r>
              <a:rPr lang="zh-CN" altLang="en-US" sz="2800" b="1" dirty="0" smtClean="0"/>
              <a:t>。</a:t>
            </a:r>
            <a:endParaRPr lang="en-US" altLang="zh-CN" sz="2800" b="1" dirty="0" smtClean="0"/>
          </a:p>
          <a:p>
            <a:pPr>
              <a:lnSpc>
                <a:spcPts val="3700"/>
              </a:lnSpc>
            </a:pPr>
            <a:r>
              <a:rPr lang="zh-CN" altLang="en-US" sz="2800" b="1" dirty="0" smtClean="0"/>
              <a:t>由此，新加坡代表队的选手在</a:t>
            </a:r>
            <a:r>
              <a:rPr lang="en-US" sz="2800" b="1" dirty="0" smtClean="0"/>
              <a:t>IOI 2012</a:t>
            </a:r>
            <a:r>
              <a:rPr lang="zh-CN" altLang="en-US" sz="2800" b="1" dirty="0" smtClean="0"/>
              <a:t>的该题中能够获得高分就不足为奇了。</a:t>
            </a:r>
            <a:endParaRPr lang="zh-CN" altLang="en-US" sz="2800"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40</a:t>
            </a:fld>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00034" y="1428736"/>
            <a:ext cx="8229600" cy="3886200"/>
          </a:xfrm>
        </p:spPr>
        <p:txBody>
          <a:bodyPr/>
          <a:lstStyle/>
          <a:p>
            <a:pPr>
              <a:lnSpc>
                <a:spcPts val="3700"/>
              </a:lnSpc>
              <a:spcAft>
                <a:spcPts val="600"/>
              </a:spcAft>
            </a:pPr>
            <a:r>
              <a:rPr lang="en-US" sz="2800" b="1" dirty="0" smtClean="0"/>
              <a:t>IOI 2012 Day 1</a:t>
            </a:r>
            <a:r>
              <a:rPr lang="zh-CN" altLang="en-US" sz="2800" b="1" dirty="0" smtClean="0"/>
              <a:t>的竞赛同样不乏惊人之举。</a:t>
            </a:r>
            <a:endParaRPr lang="en-US" altLang="zh-CN" sz="2800" b="1" dirty="0" smtClean="0"/>
          </a:p>
          <a:p>
            <a:pPr>
              <a:lnSpc>
                <a:spcPts val="3700"/>
              </a:lnSpc>
              <a:spcAft>
                <a:spcPts val="600"/>
              </a:spcAft>
            </a:pPr>
            <a:r>
              <a:rPr lang="en-US" sz="2800" b="1" dirty="0" smtClean="0"/>
              <a:t>Odometer (</a:t>
            </a:r>
            <a:r>
              <a:rPr lang="zh-CN" altLang="en-US" sz="2800" b="1" dirty="0" smtClean="0"/>
              <a:t>命题人</a:t>
            </a:r>
            <a:r>
              <a:rPr lang="en-US" sz="2800" b="1" dirty="0" smtClean="0">
                <a:latin typeface="Times New Roman" pitchFamily="18" charset="0"/>
                <a:cs typeface="Times New Roman" pitchFamily="18" charset="0"/>
              </a:rPr>
              <a:t>Michal </a:t>
            </a:r>
            <a:r>
              <a:rPr lang="en-US" sz="2800" b="1" dirty="0" err="1" smtClean="0">
                <a:latin typeface="Times New Roman" pitchFamily="18" charset="0"/>
                <a:cs typeface="Times New Roman" pitchFamily="18" charset="0"/>
              </a:rPr>
              <a:t>Forišek</a:t>
            </a:r>
            <a:r>
              <a:rPr lang="en-US" sz="2800" b="1" dirty="0" smtClean="0">
                <a:latin typeface="Times New Roman" pitchFamily="18" charset="0"/>
                <a:cs typeface="Times New Roman" pitchFamily="18" charset="0"/>
              </a:rPr>
              <a:t>, Giovanni </a:t>
            </a:r>
            <a:r>
              <a:rPr lang="en-US" sz="2800" b="1" dirty="0" err="1" smtClean="0">
                <a:latin typeface="Times New Roman" pitchFamily="18" charset="0"/>
                <a:cs typeface="Times New Roman" pitchFamily="18" charset="0"/>
              </a:rPr>
              <a:t>Paolini</a:t>
            </a:r>
            <a:r>
              <a:rPr lang="en-US" sz="2800" b="1" dirty="0" smtClean="0">
                <a:latin typeface="Times New Roman" pitchFamily="18" charset="0"/>
                <a:cs typeface="Times New Roman" pitchFamily="18" charset="0"/>
              </a:rPr>
              <a:t>, and </a:t>
            </a:r>
            <a:r>
              <a:rPr lang="en-US" sz="2800" b="1" dirty="0" err="1" smtClean="0">
                <a:latin typeface="Times New Roman" pitchFamily="18" charset="0"/>
                <a:cs typeface="Times New Roman" pitchFamily="18" charset="0"/>
              </a:rPr>
              <a:t>Matteo</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Boscariol</a:t>
            </a:r>
            <a:r>
              <a:rPr lang="en-US" sz="2800" b="1" dirty="0" smtClean="0"/>
              <a:t>)</a:t>
            </a:r>
            <a:r>
              <a:rPr lang="zh-CN" altLang="en-US" sz="2800" b="1" dirty="0" smtClean="0"/>
              <a:t>为提交答案类题目赋予了新的含义。</a:t>
            </a:r>
            <a:endParaRPr lang="en-US" altLang="zh-CN" sz="2800" b="1" dirty="0" smtClean="0"/>
          </a:p>
          <a:p>
            <a:pPr>
              <a:lnSpc>
                <a:spcPts val="3700"/>
              </a:lnSpc>
              <a:spcAft>
                <a:spcPts val="600"/>
              </a:spcAft>
            </a:pPr>
            <a:r>
              <a:rPr lang="zh-CN" altLang="en-US" sz="2800" b="1" dirty="0" smtClean="0"/>
              <a:t>选手们需要提交的并不是针对输入文件处理后的输出，而是提交使用元语言编写的代码。</a:t>
            </a:r>
            <a:endParaRPr lang="en-US" altLang="zh-CN" sz="2800" b="1" dirty="0" smtClean="0"/>
          </a:p>
          <a:p>
            <a:pPr>
              <a:lnSpc>
                <a:spcPts val="3700"/>
              </a:lnSpc>
              <a:spcAft>
                <a:spcPts val="600"/>
              </a:spcAft>
            </a:pPr>
            <a:r>
              <a:rPr lang="zh-CN" altLang="en-US" sz="2800" b="1" dirty="0" smtClean="0"/>
              <a:t>而这种元语言的代码是由一个特殊的评价机制来加以评测记分的（这是所谓非传统的又一个侧面）。</a:t>
            </a:r>
            <a:endParaRPr lang="zh-CN" altLang="en-US" sz="2800" dirty="0" smtClean="0"/>
          </a:p>
          <a:p>
            <a:endParaRPr lang="zh-CN" altLang="en-US"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41</a:t>
            </a:fld>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28596" y="1142984"/>
            <a:ext cx="8229600" cy="3886200"/>
          </a:xfrm>
        </p:spPr>
        <p:txBody>
          <a:bodyPr/>
          <a:lstStyle/>
          <a:p>
            <a:pPr>
              <a:lnSpc>
                <a:spcPts val="3800"/>
              </a:lnSpc>
            </a:pPr>
            <a:r>
              <a:rPr lang="en-US" sz="2800" b="1" dirty="0" smtClean="0"/>
              <a:t>Odometer</a:t>
            </a:r>
            <a:r>
              <a:rPr lang="zh-CN" altLang="en-US" sz="2800" b="1" dirty="0" smtClean="0"/>
              <a:t>共有</a:t>
            </a:r>
            <a:r>
              <a:rPr lang="en-US" sz="2800" b="1" dirty="0" smtClean="0"/>
              <a:t>5</a:t>
            </a:r>
            <a:r>
              <a:rPr lang="zh-CN" altLang="en-US" sz="2800" b="1" dirty="0" smtClean="0"/>
              <a:t>个子任务，这与以往此类题目的子任务数相比已有增加。</a:t>
            </a:r>
            <a:endParaRPr lang="en-US" altLang="zh-CN" sz="2800" b="1" dirty="0" smtClean="0"/>
          </a:p>
          <a:p>
            <a:pPr>
              <a:lnSpc>
                <a:spcPts val="3800"/>
              </a:lnSpc>
            </a:pPr>
            <a:r>
              <a:rPr lang="zh-CN" altLang="en-US" sz="2400" b="1" dirty="0" smtClean="0"/>
              <a:t>但人们仍在预测，</a:t>
            </a:r>
            <a:r>
              <a:rPr lang="en-US" sz="2400" b="1" dirty="0" smtClean="0"/>
              <a:t>IOI</a:t>
            </a:r>
            <a:r>
              <a:rPr lang="zh-CN" altLang="en-US" sz="2400" b="1" dirty="0" smtClean="0"/>
              <a:t>科学委员会在今后的</a:t>
            </a:r>
            <a:r>
              <a:rPr lang="en-US" sz="2400" b="1" dirty="0" smtClean="0"/>
              <a:t>IOI</a:t>
            </a:r>
            <a:r>
              <a:rPr lang="zh-CN" altLang="en-US" sz="2400" b="1" dirty="0" smtClean="0"/>
              <a:t>竞赛中有可能将子任务的数量增至</a:t>
            </a:r>
            <a:r>
              <a:rPr lang="en-US" sz="2400" b="1" dirty="0" smtClean="0"/>
              <a:t>6-7</a:t>
            </a:r>
            <a:r>
              <a:rPr lang="zh-CN" altLang="en-US" sz="2400" b="1" dirty="0" smtClean="0"/>
              <a:t>个，以提高题目的挑战性。</a:t>
            </a:r>
            <a:endParaRPr lang="en-US" altLang="zh-CN" sz="2400" b="1" dirty="0" smtClean="0"/>
          </a:p>
          <a:p>
            <a:pPr>
              <a:lnSpc>
                <a:spcPts val="3100"/>
              </a:lnSpc>
            </a:pPr>
            <a:r>
              <a:rPr lang="zh-CN" altLang="en-US" sz="2800" b="1" dirty="0" smtClean="0"/>
              <a:t>具有这种特点的题目还频繁出现在</a:t>
            </a:r>
            <a:r>
              <a:rPr lang="en-US" sz="2800" b="1" dirty="0" smtClean="0">
                <a:solidFill>
                  <a:schemeClr val="bg2"/>
                </a:solidFill>
              </a:rPr>
              <a:t>IPSC</a:t>
            </a:r>
            <a:r>
              <a:rPr lang="zh-CN" altLang="en-US" sz="2800" b="1" dirty="0" smtClean="0"/>
              <a:t>竞赛中    </a:t>
            </a:r>
            <a:r>
              <a:rPr lang="en-US" sz="2400" b="1" dirty="0" smtClean="0">
                <a:latin typeface="Times New Roman" pitchFamily="18" charset="0"/>
                <a:cs typeface="Times New Roman" pitchFamily="18" charset="0"/>
              </a:rPr>
              <a:t>(</a:t>
            </a:r>
            <a:r>
              <a:rPr lang="en-US" sz="2400" b="1" dirty="0" smtClean="0">
                <a:solidFill>
                  <a:schemeClr val="bg2"/>
                </a:solidFill>
                <a:latin typeface="Times New Roman" pitchFamily="18" charset="0"/>
                <a:cs typeface="Times New Roman" pitchFamily="18" charset="0"/>
              </a:rPr>
              <a:t>Internet Problem Solving Contest</a:t>
            </a:r>
            <a:r>
              <a:rPr lang="en-US" sz="2400" b="1" dirty="0" smtClean="0">
                <a:latin typeface="Times New Roman" pitchFamily="18" charset="0"/>
                <a:cs typeface="Times New Roman" pitchFamily="18" charset="0"/>
              </a:rPr>
              <a:t>, 1999–2013)</a:t>
            </a:r>
            <a:r>
              <a:rPr lang="en-US" sz="2400" b="1" baseline="30000" dirty="0" smtClean="0">
                <a:latin typeface="Times New Roman" pitchFamily="18" charset="0"/>
                <a:cs typeface="Times New Roman" pitchFamily="18" charset="0"/>
              </a:rPr>
              <a:t> [12]</a:t>
            </a:r>
            <a:r>
              <a:rPr lang="en-US" sz="2800" b="1" baseline="30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an annual competition organized since 1999 by a group Comenius University faculty and students, including Michal.</a:t>
            </a:r>
            <a:r>
              <a:rPr lang="en-US" sz="2000" b="1" dirty="0" smtClean="0"/>
              <a:t> </a:t>
            </a:r>
            <a:r>
              <a:rPr lang="en-US" sz="2000" b="1" dirty="0" err="1" smtClean="0">
                <a:latin typeface="Times New Roman" pitchFamily="18" charset="0"/>
                <a:cs typeface="Times New Roman" pitchFamily="18" charset="0"/>
              </a:rPr>
              <a:t>Forišek</a:t>
            </a:r>
            <a:r>
              <a:rPr lang="en-US" sz="2800" b="1" dirty="0" smtClean="0">
                <a:latin typeface="Times New Roman" pitchFamily="18" charset="0"/>
                <a:cs typeface="Times New Roman" pitchFamily="18" charset="0"/>
              </a:rPr>
              <a:t>.</a:t>
            </a:r>
            <a:endParaRPr lang="en-US" altLang="zh-CN" sz="2800" b="1" dirty="0" smtClean="0"/>
          </a:p>
          <a:p>
            <a:pPr>
              <a:lnSpc>
                <a:spcPts val="3800"/>
              </a:lnSpc>
            </a:pPr>
            <a:r>
              <a:rPr lang="zh-CN" altLang="en-US" sz="2800" b="1" dirty="0" smtClean="0"/>
              <a:t>建议国内的选手尽可能参加每年的</a:t>
            </a:r>
            <a:r>
              <a:rPr lang="en-US" sz="2800" b="1" dirty="0" smtClean="0"/>
              <a:t>IPSC</a:t>
            </a:r>
            <a:r>
              <a:rPr lang="zh-CN" altLang="en-US" sz="2800" b="1" dirty="0" smtClean="0"/>
              <a:t>，并选作一些往届的试题。</a:t>
            </a:r>
            <a:endParaRPr lang="zh-CN" altLang="en-US" sz="2800"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42</a:t>
            </a:fld>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28596" y="1000108"/>
            <a:ext cx="8229600" cy="3886200"/>
          </a:xfrm>
        </p:spPr>
        <p:txBody>
          <a:bodyPr/>
          <a:lstStyle/>
          <a:p>
            <a:pPr>
              <a:spcAft>
                <a:spcPts val="600"/>
              </a:spcAft>
            </a:pPr>
            <a:r>
              <a:rPr lang="zh-CN" altLang="en-US" sz="2400" b="1" dirty="0" smtClean="0"/>
              <a:t>关于这两类题目的得分。 </a:t>
            </a:r>
            <a:endParaRPr lang="en-US" altLang="zh-CN" sz="2400" b="1" dirty="0" smtClean="0"/>
          </a:p>
          <a:p>
            <a:pPr>
              <a:lnSpc>
                <a:spcPts val="3200"/>
              </a:lnSpc>
              <a:spcAft>
                <a:spcPts val="600"/>
              </a:spcAft>
            </a:pPr>
            <a:r>
              <a:rPr lang="zh-CN" altLang="en-US" sz="2400" b="1" dirty="0" smtClean="0"/>
              <a:t>没有哪个国家的选手在这两道新类型的题目和</a:t>
            </a:r>
            <a:r>
              <a:rPr lang="en-US" sz="2400" b="1" dirty="0" smtClean="0"/>
              <a:t>City </a:t>
            </a:r>
            <a:r>
              <a:rPr lang="zh-CN" altLang="en-US" sz="2400" b="1" dirty="0" smtClean="0"/>
              <a:t>一题上获得</a:t>
            </a:r>
            <a:r>
              <a:rPr lang="en-US" sz="2400" b="1" dirty="0" smtClean="0"/>
              <a:t>400</a:t>
            </a:r>
            <a:r>
              <a:rPr lang="zh-CN" altLang="en-US" sz="2400" b="1" dirty="0" smtClean="0"/>
              <a:t>分（确切地说，没有哪个国家的所有</a:t>
            </a:r>
            <a:r>
              <a:rPr lang="en-US" sz="2400" b="1" dirty="0" smtClean="0"/>
              <a:t>4</a:t>
            </a:r>
            <a:r>
              <a:rPr lang="zh-CN" altLang="en-US" sz="2400" b="1" dirty="0" smtClean="0"/>
              <a:t>名选手在同一道新类型的题目上都得到</a:t>
            </a:r>
            <a:r>
              <a:rPr lang="en-US" sz="2400" b="1" dirty="0" smtClean="0"/>
              <a:t>100</a:t>
            </a:r>
            <a:r>
              <a:rPr lang="zh-CN" altLang="en-US" sz="2400" b="1" dirty="0" smtClean="0"/>
              <a:t>分满分）。</a:t>
            </a:r>
            <a:endParaRPr lang="en-US" altLang="zh-CN" sz="2400" b="1" dirty="0" smtClean="0"/>
          </a:p>
          <a:p>
            <a:pPr>
              <a:lnSpc>
                <a:spcPts val="3200"/>
              </a:lnSpc>
              <a:spcAft>
                <a:spcPts val="600"/>
              </a:spcAft>
            </a:pPr>
            <a:r>
              <a:rPr lang="zh-CN" altLang="en-US" sz="2400" b="1" dirty="0" smtClean="0"/>
              <a:t>与此形成对比的是，确实有的国家的选手在</a:t>
            </a:r>
            <a:r>
              <a:rPr lang="en-US" sz="2400" b="1" dirty="0" smtClean="0"/>
              <a:t>IOI 2012</a:t>
            </a:r>
            <a:r>
              <a:rPr lang="zh-CN" altLang="en-US" sz="2400" b="1" dirty="0" smtClean="0"/>
              <a:t>的其它</a:t>
            </a:r>
            <a:r>
              <a:rPr lang="en-US" sz="2400" b="1" dirty="0" smtClean="0"/>
              <a:t>3</a:t>
            </a:r>
            <a:r>
              <a:rPr lang="zh-CN" altLang="en-US" sz="2400" b="1" dirty="0" smtClean="0"/>
              <a:t>道题上（</a:t>
            </a:r>
            <a:r>
              <a:rPr lang="en-US" sz="2400" b="1" dirty="0" smtClean="0"/>
              <a:t>Rings</a:t>
            </a:r>
            <a:r>
              <a:rPr lang="zh-CN" altLang="en-US" sz="2400" b="1" dirty="0" smtClean="0"/>
              <a:t>、</a:t>
            </a:r>
            <a:r>
              <a:rPr lang="en-US" sz="2400" b="1" dirty="0" smtClean="0"/>
              <a:t>Scrivener</a:t>
            </a:r>
            <a:r>
              <a:rPr lang="zh-CN" altLang="en-US" sz="2400" b="1" dirty="0" smtClean="0"/>
              <a:t>、</a:t>
            </a:r>
            <a:r>
              <a:rPr lang="en-US" sz="2400" b="1" dirty="0" smtClean="0"/>
              <a:t>Tournament</a:t>
            </a:r>
            <a:r>
              <a:rPr lang="zh-CN" altLang="en-US" sz="2400" b="1" dirty="0" smtClean="0"/>
              <a:t>）获得了满分。</a:t>
            </a:r>
            <a:endParaRPr lang="en-US" altLang="zh-CN" sz="2400" b="1" dirty="0" smtClean="0"/>
          </a:p>
          <a:p>
            <a:pPr>
              <a:lnSpc>
                <a:spcPts val="3200"/>
              </a:lnSpc>
            </a:pPr>
            <a:r>
              <a:rPr lang="zh-CN" altLang="en-US" sz="2400" b="1" dirty="0" smtClean="0"/>
              <a:t>由此有的领队甚至预言，随着最优秀选手在这方面训练水平的提高，</a:t>
            </a:r>
            <a:r>
              <a:rPr lang="en-US" sz="2400" b="1" dirty="0" smtClean="0"/>
              <a:t>IOI</a:t>
            </a:r>
            <a:r>
              <a:rPr lang="zh-CN" altLang="en-US" sz="2400" b="1" dirty="0" smtClean="0"/>
              <a:t>科学委员会在今后的</a:t>
            </a:r>
            <a:r>
              <a:rPr lang="en-US" sz="2400" b="1" dirty="0" smtClean="0"/>
              <a:t>IOI</a:t>
            </a:r>
            <a:r>
              <a:rPr lang="zh-CN" altLang="en-US" sz="2400" b="1" dirty="0" smtClean="0"/>
              <a:t>中将不得不采用更多的这种非传统且较为新颖的题目，除此之外别无其他选择。</a:t>
            </a:r>
            <a:endParaRPr lang="zh-CN" altLang="en-US" sz="2400"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43</a:t>
            </a:fld>
            <a:endParaRPr lang="en-US"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smtClean="0">
                <a:solidFill>
                  <a:schemeClr val="bg2"/>
                </a:solidFill>
                <a:latin typeface="黑体" pitchFamily="2" charset="-122"/>
                <a:ea typeface="黑体" pitchFamily="2" charset="-122"/>
              </a:rPr>
              <a:t>其他新类型的题目</a:t>
            </a:r>
            <a:endParaRPr lang="zh-CN" altLang="en-US" sz="4000" b="1" dirty="0">
              <a:solidFill>
                <a:schemeClr val="bg2"/>
              </a:solidFill>
              <a:latin typeface="黑体" pitchFamily="2" charset="-122"/>
              <a:ea typeface="黑体" pitchFamily="2" charset="-122"/>
            </a:endParaRPr>
          </a:p>
        </p:txBody>
      </p:sp>
      <p:sp>
        <p:nvSpPr>
          <p:cNvPr id="3" name="内容占位符 2"/>
          <p:cNvSpPr>
            <a:spLocks noGrp="1"/>
          </p:cNvSpPr>
          <p:nvPr>
            <p:ph idx="1"/>
          </p:nvPr>
        </p:nvSpPr>
        <p:spPr/>
        <p:txBody>
          <a:bodyPr/>
          <a:lstStyle/>
          <a:p>
            <a:pPr>
              <a:spcAft>
                <a:spcPts val="1200"/>
              </a:spcAft>
            </a:pPr>
            <a:r>
              <a:rPr lang="zh-CN" altLang="en-US" b="1" dirty="0" smtClean="0"/>
              <a:t>除上述提到的题目类型之外，还有这样两类题目：</a:t>
            </a:r>
            <a:endParaRPr lang="zh-CN" altLang="en-US" dirty="0" smtClean="0"/>
          </a:p>
          <a:p>
            <a:pPr lvl="0">
              <a:spcAft>
                <a:spcPts val="1200"/>
              </a:spcAft>
            </a:pPr>
            <a:r>
              <a:rPr lang="zh-CN" altLang="en-US" b="1" dirty="0" smtClean="0"/>
              <a:t>与算法的有效性完全无关或基本无关；</a:t>
            </a:r>
            <a:endParaRPr lang="zh-CN" altLang="en-US" dirty="0" smtClean="0"/>
          </a:p>
          <a:p>
            <a:pPr lvl="0">
              <a:spcAft>
                <a:spcPts val="1200"/>
              </a:spcAft>
            </a:pPr>
            <a:r>
              <a:rPr lang="zh-CN" altLang="en-US" b="1" dirty="0" smtClean="0"/>
              <a:t>属于非传统计算模型的范畴。</a:t>
            </a:r>
            <a:endParaRPr lang="zh-CN" altLang="en-US" dirty="0" smtClean="0"/>
          </a:p>
          <a:p>
            <a:endParaRPr lang="zh-CN" altLang="en-US"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44</a:t>
            </a:fld>
            <a:endParaRPr lang="en-US"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85794"/>
            <a:ext cx="8229600" cy="971536"/>
          </a:xfrm>
        </p:spPr>
        <p:txBody>
          <a:bodyPr/>
          <a:lstStyle/>
          <a:p>
            <a:r>
              <a:rPr lang="zh-CN" altLang="en-US" sz="4000" dirty="0" smtClean="0">
                <a:solidFill>
                  <a:schemeClr val="bg2"/>
                </a:solidFill>
                <a:latin typeface="黑体" pitchFamily="2" charset="-122"/>
                <a:ea typeface="黑体" pitchFamily="2" charset="-122"/>
              </a:rPr>
              <a:t>   </a:t>
            </a:r>
            <a:r>
              <a:rPr lang="zh-CN" altLang="en-US" sz="4000" b="1" dirty="0" smtClean="0">
                <a:solidFill>
                  <a:schemeClr val="bg2"/>
                </a:solidFill>
                <a:latin typeface="黑体" pitchFamily="2" charset="-122"/>
                <a:ea typeface="黑体" pitchFamily="2" charset="-122"/>
              </a:rPr>
              <a:t>与高效算法无关的简单题例</a:t>
            </a:r>
            <a:r>
              <a:rPr lang="zh-CN" altLang="en-US" dirty="0" smtClean="0"/>
              <a:t/>
            </a:r>
            <a:br>
              <a:rPr lang="zh-CN" altLang="en-US" dirty="0" smtClean="0"/>
            </a:br>
            <a:endParaRPr lang="zh-CN" altLang="en-US" dirty="0"/>
          </a:p>
        </p:txBody>
      </p:sp>
      <p:sp>
        <p:nvSpPr>
          <p:cNvPr id="3" name="内容占位符 2"/>
          <p:cNvSpPr>
            <a:spLocks noGrp="1"/>
          </p:cNvSpPr>
          <p:nvPr>
            <p:ph idx="1"/>
          </p:nvPr>
        </p:nvSpPr>
        <p:spPr>
          <a:xfrm>
            <a:off x="457200" y="1571612"/>
            <a:ext cx="8686800" cy="4295788"/>
          </a:xfrm>
        </p:spPr>
        <p:txBody>
          <a:bodyPr/>
          <a:lstStyle/>
          <a:p>
            <a:pPr>
              <a:spcAft>
                <a:spcPts val="600"/>
              </a:spcAft>
            </a:pPr>
            <a:r>
              <a:rPr lang="en-US" b="1" dirty="0" smtClean="0">
                <a:solidFill>
                  <a:schemeClr val="bg2"/>
                </a:solidFill>
              </a:rPr>
              <a:t>IPSC 2012</a:t>
            </a:r>
            <a:r>
              <a:rPr lang="zh-CN" altLang="en-US" b="1" dirty="0" smtClean="0">
                <a:solidFill>
                  <a:schemeClr val="bg2"/>
                </a:solidFill>
              </a:rPr>
              <a:t>：</a:t>
            </a:r>
            <a:r>
              <a:rPr lang="en-US" b="1" dirty="0" smtClean="0">
                <a:solidFill>
                  <a:schemeClr val="bg2"/>
                </a:solidFill>
              </a:rPr>
              <a:t>Invert the You-Know-What </a:t>
            </a:r>
            <a:endParaRPr lang="en-US" altLang="zh-CN" b="1" dirty="0" smtClean="0">
              <a:solidFill>
                <a:schemeClr val="bg2"/>
              </a:solidFill>
            </a:endParaRPr>
          </a:p>
          <a:p>
            <a:pPr>
              <a:lnSpc>
                <a:spcPts val="4100"/>
              </a:lnSpc>
              <a:spcAft>
                <a:spcPts val="0"/>
              </a:spcAft>
              <a:buNone/>
            </a:pPr>
            <a:r>
              <a:rPr lang="zh-CN" altLang="en-US" b="1" dirty="0" smtClean="0"/>
              <a:t>    反转你所知道的 （领域：密码学）</a:t>
            </a:r>
            <a:endParaRPr lang="zh-CN" altLang="en-US" dirty="0" smtClean="0"/>
          </a:p>
          <a:p>
            <a:pPr>
              <a:lnSpc>
                <a:spcPts val="4100"/>
              </a:lnSpc>
              <a:spcAft>
                <a:spcPts val="0"/>
              </a:spcAft>
            </a:pPr>
            <a:r>
              <a:rPr lang="zh-CN" altLang="en-US" b="1" dirty="0" smtClean="0"/>
              <a:t>问题描述</a:t>
            </a:r>
            <a:endParaRPr lang="zh-CN" altLang="en-US" dirty="0" smtClean="0"/>
          </a:p>
          <a:p>
            <a:pPr>
              <a:lnSpc>
                <a:spcPts val="4200"/>
              </a:lnSpc>
              <a:spcAft>
                <a:spcPts val="0"/>
              </a:spcAft>
            </a:pPr>
            <a:r>
              <a:rPr lang="zh-CN" altLang="en-US" b="1" dirty="0" smtClean="0"/>
              <a:t>给你一个密码文件：用户名和密码</a:t>
            </a:r>
            <a:r>
              <a:rPr lang="en-US" b="1" dirty="0" smtClean="0"/>
              <a:t>MD5</a:t>
            </a:r>
            <a:r>
              <a:rPr lang="zh-CN" altLang="en-US" b="1" dirty="0" smtClean="0"/>
              <a:t>哈希值的集合。试给出密码。</a:t>
            </a:r>
            <a:endParaRPr lang="en-US" altLang="zh-CN" i="1" dirty="0" smtClean="0"/>
          </a:p>
          <a:p>
            <a:r>
              <a:rPr lang="en-US" altLang="zh-CN" sz="2800" dirty="0" smtClean="0"/>
              <a:t>You are given a password file: a collection of usernames and password MD5 hashes.</a:t>
            </a:r>
          </a:p>
          <a:p>
            <a:r>
              <a:rPr lang="en-US" altLang="zh-CN" sz="2800" dirty="0" smtClean="0"/>
              <a:t>Obtain some of the passwords</a:t>
            </a:r>
            <a:endParaRPr lang="zh-CN" altLang="en-US" sz="2800"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45</a:t>
            </a:fld>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614346"/>
          </a:xfrm>
        </p:spPr>
        <p:txBody>
          <a:bodyPr/>
          <a:lstStyle/>
          <a:p>
            <a:pPr algn="ctr"/>
            <a:r>
              <a:rPr lang="en-US" altLang="zh-CN" sz="4000" b="1" dirty="0" smtClean="0">
                <a:solidFill>
                  <a:schemeClr val="bg2"/>
                </a:solidFill>
                <a:ea typeface="黑体" pitchFamily="2" charset="-122"/>
              </a:rPr>
              <a:t>MD5</a:t>
            </a:r>
            <a:endParaRPr lang="zh-CN" altLang="en-US" sz="4000" b="1" dirty="0"/>
          </a:p>
        </p:txBody>
      </p:sp>
      <p:sp>
        <p:nvSpPr>
          <p:cNvPr id="3" name="内容占位符 2"/>
          <p:cNvSpPr>
            <a:spLocks noGrp="1"/>
          </p:cNvSpPr>
          <p:nvPr>
            <p:ph idx="1"/>
          </p:nvPr>
        </p:nvSpPr>
        <p:spPr>
          <a:xfrm>
            <a:off x="357158" y="1071546"/>
            <a:ext cx="8229600" cy="3886200"/>
          </a:xfrm>
        </p:spPr>
        <p:txBody>
          <a:bodyPr/>
          <a:lstStyle/>
          <a:p>
            <a:pPr>
              <a:lnSpc>
                <a:spcPts val="3400"/>
              </a:lnSpc>
              <a:spcAft>
                <a:spcPts val="0"/>
              </a:spcAft>
            </a:pPr>
            <a:r>
              <a:rPr lang="en-US" sz="2400" b="1" dirty="0" smtClean="0"/>
              <a:t>MD5</a:t>
            </a:r>
            <a:r>
              <a:rPr lang="zh-CN" altLang="en-US" sz="2400" b="1" dirty="0" smtClean="0"/>
              <a:t>（</a:t>
            </a:r>
            <a:r>
              <a:rPr lang="en-US" sz="2000" b="1" dirty="0" smtClean="0"/>
              <a:t>Message Digest Algorithm MD5</a:t>
            </a:r>
            <a:r>
              <a:rPr lang="zh-CN" altLang="en-US" sz="2400" b="1" dirty="0" smtClean="0"/>
              <a:t>，中文名为</a:t>
            </a:r>
            <a:r>
              <a:rPr lang="zh-CN" altLang="en-US" sz="2400" b="1" u="sng" dirty="0" smtClean="0"/>
              <a:t>信</a:t>
            </a:r>
            <a:r>
              <a:rPr lang="en-US" sz="2400" b="1" u="sng" dirty="0" err="1" smtClean="0"/>
              <a:t>息摘要</a:t>
            </a:r>
            <a:r>
              <a:rPr lang="zh-CN" altLang="en-US" sz="2400" b="1" u="sng" dirty="0" smtClean="0"/>
              <a:t>算法</a:t>
            </a:r>
            <a:r>
              <a:rPr lang="zh-CN" altLang="en-US" sz="2400" b="1" dirty="0" smtClean="0"/>
              <a:t>第五版）其作用是将大容量信息在用数字签名软件签署私人密钥前被</a:t>
            </a:r>
            <a:r>
              <a:rPr lang="en-US" sz="2400" b="1" dirty="0" smtClean="0"/>
              <a:t>“</a:t>
            </a:r>
            <a:r>
              <a:rPr lang="zh-CN" altLang="en-US" sz="2400" b="1" dirty="0" smtClean="0"/>
              <a:t>压缩</a:t>
            </a:r>
            <a:r>
              <a:rPr lang="en-US" sz="2400" b="1" dirty="0" smtClean="0"/>
              <a:t>”</a:t>
            </a:r>
            <a:r>
              <a:rPr lang="zh-CN" altLang="en-US" sz="2400" b="1" dirty="0" smtClean="0"/>
              <a:t>成一种保密的格式（就是把一个任意长度的字符串变换成一定长的十六进制数字串）</a:t>
            </a:r>
            <a:endParaRPr lang="en-US" altLang="zh-CN" sz="2400" b="1" dirty="0" smtClean="0"/>
          </a:p>
          <a:p>
            <a:pPr>
              <a:lnSpc>
                <a:spcPts val="3400"/>
              </a:lnSpc>
              <a:spcAft>
                <a:spcPts val="0"/>
              </a:spcAft>
            </a:pPr>
            <a:r>
              <a:rPr lang="zh-CN" altLang="en-US" sz="2400" b="1" dirty="0" smtClean="0"/>
              <a:t>如 “</a:t>
            </a:r>
            <a:r>
              <a:rPr lang="en-US" altLang="zh-CN" sz="2400" b="1" dirty="0" smtClean="0"/>
              <a:t>wc2014</a:t>
            </a:r>
            <a:r>
              <a:rPr lang="zh-CN" altLang="en-US" sz="2400" b="1" dirty="0" smtClean="0"/>
              <a:t>”</a:t>
            </a:r>
            <a:r>
              <a:rPr lang="en-US" altLang="zh-CN" sz="2400" b="1" dirty="0" smtClean="0"/>
              <a:t> </a:t>
            </a:r>
            <a:r>
              <a:rPr lang="zh-CN" altLang="en-US" sz="2400" b="1" dirty="0" smtClean="0"/>
              <a:t>的</a:t>
            </a:r>
            <a:r>
              <a:rPr lang="en-US" sz="2400" b="1" dirty="0" smtClean="0"/>
              <a:t>MD5</a:t>
            </a:r>
            <a:r>
              <a:rPr lang="zh-CN" altLang="en-US" sz="2400" b="1" dirty="0" smtClean="0"/>
              <a:t>值为</a:t>
            </a:r>
            <a:r>
              <a:rPr lang="en-US" sz="2400" dirty="0" smtClean="0">
                <a:solidFill>
                  <a:schemeClr val="bg2"/>
                </a:solidFill>
              </a:rPr>
              <a:t>2e78cf9bae5da2b0075e829a03b7bbe8</a:t>
            </a:r>
          </a:p>
          <a:p>
            <a:pPr>
              <a:lnSpc>
                <a:spcPts val="3400"/>
              </a:lnSpc>
              <a:spcAft>
                <a:spcPts val="0"/>
              </a:spcAft>
            </a:pPr>
            <a:r>
              <a:rPr lang="zh-CN" altLang="en-US" sz="2400" b="1" dirty="0" smtClean="0"/>
              <a:t>“</a:t>
            </a:r>
            <a:r>
              <a:rPr lang="en-US" altLang="zh-CN" sz="2400" b="1" dirty="0" err="1" smtClean="0"/>
              <a:t>wanghong</a:t>
            </a:r>
            <a:r>
              <a:rPr lang="zh-CN" altLang="en-US" sz="2400" b="1" dirty="0" smtClean="0"/>
              <a:t>”的</a:t>
            </a:r>
            <a:r>
              <a:rPr lang="en-US" sz="2400" b="1" dirty="0" smtClean="0"/>
              <a:t>MD5</a:t>
            </a:r>
            <a:r>
              <a:rPr lang="zh-CN" altLang="en-US" sz="2400" b="1" dirty="0" smtClean="0"/>
              <a:t>值为</a:t>
            </a:r>
            <a:endParaRPr lang="en-US" altLang="zh-CN" sz="2400" b="1" dirty="0" smtClean="0"/>
          </a:p>
          <a:p>
            <a:pPr>
              <a:lnSpc>
                <a:spcPts val="3400"/>
              </a:lnSpc>
              <a:spcAft>
                <a:spcPts val="0"/>
              </a:spcAft>
              <a:buNone/>
            </a:pPr>
            <a:r>
              <a:rPr lang="en-US" sz="2400" dirty="0" smtClean="0"/>
              <a:t>    </a:t>
            </a:r>
            <a:r>
              <a:rPr lang="en-US" sz="2400" dirty="0" smtClean="0">
                <a:solidFill>
                  <a:schemeClr val="bg2"/>
                </a:solidFill>
              </a:rPr>
              <a:t>fabb0d5834fdb24baab9f1ef1598fdd9</a:t>
            </a:r>
          </a:p>
          <a:p>
            <a:pPr>
              <a:lnSpc>
                <a:spcPts val="2800"/>
              </a:lnSpc>
              <a:spcAft>
                <a:spcPts val="0"/>
              </a:spcAft>
            </a:pPr>
            <a:r>
              <a:rPr lang="zh-CN" altLang="en-US" sz="2000" b="1" dirty="0" smtClean="0"/>
              <a:t>同理，你将一段话写在一个</a:t>
            </a:r>
            <a:r>
              <a:rPr lang="en-US" sz="2000" b="1" dirty="0" smtClean="0"/>
              <a:t> readme.txt</a:t>
            </a:r>
            <a:r>
              <a:rPr lang="zh-CN" altLang="en-US" sz="2000" b="1" dirty="0" smtClean="0"/>
              <a:t>文件中，并对这个文件产生一个</a:t>
            </a:r>
            <a:r>
              <a:rPr lang="en-US" sz="2000" b="1" dirty="0" smtClean="0"/>
              <a:t>MD5</a:t>
            </a:r>
            <a:r>
              <a:rPr lang="zh-CN" altLang="en-US" sz="2000" b="1" dirty="0" smtClean="0"/>
              <a:t>的值记录在案。然后你将这个文件发给别人，如果有人修改了文件中的任何内容，你对这个文件重新计算</a:t>
            </a:r>
            <a:r>
              <a:rPr lang="en-US" sz="2000" b="1" dirty="0" smtClean="0"/>
              <a:t>MD5</a:t>
            </a:r>
            <a:r>
              <a:rPr lang="zh-CN" altLang="en-US" sz="2000" b="1" dirty="0" smtClean="0"/>
              <a:t>时就会发现（两个</a:t>
            </a:r>
            <a:r>
              <a:rPr lang="en-US" sz="2000" b="1" dirty="0" smtClean="0"/>
              <a:t>MD5</a:t>
            </a:r>
            <a:r>
              <a:rPr lang="zh-CN" altLang="en-US" sz="2000" b="1" dirty="0" smtClean="0"/>
              <a:t>值不相同）如果再有一个第三方的认证机构，用</a:t>
            </a:r>
            <a:r>
              <a:rPr lang="en-US" sz="2000" b="1" dirty="0" smtClean="0"/>
              <a:t>MD5</a:t>
            </a:r>
            <a:r>
              <a:rPr lang="zh-CN" altLang="en-US" sz="2000" b="1" dirty="0" smtClean="0"/>
              <a:t>还可以防止文件篡改者的</a:t>
            </a:r>
            <a:r>
              <a:rPr lang="en-US" sz="2000" b="1" dirty="0" smtClean="0"/>
              <a:t>“</a:t>
            </a:r>
            <a:r>
              <a:rPr lang="zh-CN" altLang="en-US" sz="2000" b="1" dirty="0" smtClean="0"/>
              <a:t>抵赖</a:t>
            </a:r>
            <a:r>
              <a:rPr lang="en-US" sz="2000" b="1" dirty="0" smtClean="0"/>
              <a:t>”</a:t>
            </a:r>
            <a:r>
              <a:rPr lang="zh-CN" altLang="en-US" sz="2000" b="1" dirty="0" smtClean="0"/>
              <a:t>，这就是所谓的数字签名的一个应用。</a:t>
            </a:r>
            <a:endParaRPr lang="en-US" altLang="zh-CN" sz="2000" b="1" dirty="0" smtClean="0"/>
          </a:p>
          <a:p>
            <a:pPr>
              <a:lnSpc>
                <a:spcPts val="3500"/>
              </a:lnSpc>
              <a:spcAft>
                <a:spcPts val="600"/>
              </a:spcAft>
              <a:buNone/>
            </a:pPr>
            <a:endParaRPr lang="zh-CN" altLang="en-US" sz="2400" b="1"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46</a:t>
            </a:fld>
            <a:endParaRPr lang="en-US" altLang="zh-C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28660"/>
          </a:xfrm>
        </p:spPr>
        <p:txBody>
          <a:bodyPr/>
          <a:lstStyle/>
          <a:p>
            <a:pPr algn="ctr"/>
            <a:r>
              <a:rPr lang="zh-CN" altLang="en-US" sz="4000" b="1" dirty="0" smtClean="0">
                <a:solidFill>
                  <a:schemeClr val="bg2"/>
                </a:solidFill>
                <a:latin typeface="黑体" pitchFamily="2" charset="-122"/>
                <a:ea typeface="黑体" pitchFamily="2" charset="-122"/>
              </a:rPr>
              <a:t>解题思路</a:t>
            </a:r>
            <a:endParaRPr lang="zh-CN" altLang="en-US" sz="4000" b="1" dirty="0"/>
          </a:p>
        </p:txBody>
      </p:sp>
      <p:sp>
        <p:nvSpPr>
          <p:cNvPr id="3" name="内容占位符 2"/>
          <p:cNvSpPr>
            <a:spLocks noGrp="1"/>
          </p:cNvSpPr>
          <p:nvPr>
            <p:ph idx="1"/>
          </p:nvPr>
        </p:nvSpPr>
        <p:spPr>
          <a:xfrm>
            <a:off x="500034" y="1357298"/>
            <a:ext cx="8229600" cy="3886200"/>
          </a:xfrm>
        </p:spPr>
        <p:txBody>
          <a:bodyPr/>
          <a:lstStyle/>
          <a:p>
            <a:pPr>
              <a:lnSpc>
                <a:spcPts val="3800"/>
              </a:lnSpc>
              <a:spcAft>
                <a:spcPts val="0"/>
              </a:spcAft>
            </a:pPr>
            <a:r>
              <a:rPr lang="zh-CN" altLang="en-US" sz="2800" b="1" dirty="0" smtClean="0"/>
              <a:t>对于一些普通字符串的</a:t>
            </a:r>
            <a:r>
              <a:rPr lang="en-US" sz="2800" b="1" dirty="0" smtClean="0"/>
              <a:t>MD5</a:t>
            </a:r>
            <a:r>
              <a:rPr lang="zh-CN" altLang="en-US" sz="2800" b="1" dirty="0" smtClean="0"/>
              <a:t>哈希值，可以很容易地通过简单的搜索</a:t>
            </a:r>
            <a:r>
              <a:rPr lang="en-US" sz="2800" b="1" dirty="0" smtClean="0"/>
              <a:t>/</a:t>
            </a:r>
            <a:r>
              <a:rPr lang="zh-CN" altLang="en-US" sz="2800" b="1" dirty="0" smtClean="0"/>
              <a:t>查看数据库恢复。</a:t>
            </a:r>
            <a:endParaRPr lang="en-US" altLang="zh-CN" sz="2800" b="1" dirty="0" smtClean="0"/>
          </a:p>
          <a:p>
            <a:pPr>
              <a:lnSpc>
                <a:spcPts val="3800"/>
              </a:lnSpc>
              <a:spcAft>
                <a:spcPts val="0"/>
              </a:spcAft>
            </a:pPr>
            <a:r>
              <a:rPr lang="en-US" sz="2800" dirty="0" smtClean="0"/>
              <a:t> </a:t>
            </a:r>
            <a:r>
              <a:rPr lang="en-US" sz="2800" b="1" dirty="0" smtClean="0">
                <a:hlinkClick r:id="rId2"/>
              </a:rPr>
              <a:t>http://md5.gromweb.com/</a:t>
            </a:r>
            <a:endParaRPr lang="en-US" sz="2800" b="1" dirty="0" smtClean="0"/>
          </a:p>
          <a:p>
            <a:pPr>
              <a:lnSpc>
                <a:spcPts val="3800"/>
              </a:lnSpc>
              <a:spcAft>
                <a:spcPts val="0"/>
              </a:spcAft>
              <a:buNone/>
            </a:pPr>
            <a:r>
              <a:rPr lang="en-US" altLang="zh-CN" sz="2800" b="1" dirty="0" smtClean="0"/>
              <a:t>     </a:t>
            </a:r>
            <a:r>
              <a:rPr lang="en-US" sz="2800" b="1" u="sng" dirty="0" smtClean="0">
                <a:hlinkClick r:id="rId3"/>
              </a:rPr>
              <a:t>http://www.md5-hash.com/</a:t>
            </a:r>
            <a:endParaRPr lang="en-US" altLang="zh-CN" sz="2800" b="1" dirty="0" smtClean="0"/>
          </a:p>
          <a:p>
            <a:pPr>
              <a:lnSpc>
                <a:spcPts val="3800"/>
              </a:lnSpc>
              <a:spcAft>
                <a:spcPts val="0"/>
              </a:spcAft>
            </a:pPr>
            <a:r>
              <a:rPr lang="zh-CN" altLang="en-US" sz="2800" b="1" dirty="0" smtClean="0"/>
              <a:t>要获得其他复杂字符串的密码，必须对给出的数据进行必要的</a:t>
            </a:r>
            <a:r>
              <a:rPr lang="zh-CN" altLang="en-US" sz="2800" b="1" dirty="0" smtClean="0">
                <a:solidFill>
                  <a:schemeClr val="bg2"/>
                </a:solidFill>
              </a:rPr>
              <a:t>额外</a:t>
            </a:r>
            <a:r>
              <a:rPr lang="zh-CN" altLang="en-US" sz="2800" b="1" dirty="0" smtClean="0"/>
              <a:t>分析。</a:t>
            </a:r>
            <a:endParaRPr lang="en-US" altLang="zh-CN" sz="2800" b="1" dirty="0" smtClean="0"/>
          </a:p>
          <a:p>
            <a:pPr>
              <a:lnSpc>
                <a:spcPts val="3800"/>
              </a:lnSpc>
              <a:spcAft>
                <a:spcPts val="0"/>
              </a:spcAft>
            </a:pPr>
            <a:r>
              <a:rPr lang="zh-CN" altLang="en-US" sz="2800" b="1" dirty="0" smtClean="0"/>
              <a:t>现成的密码破解方法，如</a:t>
            </a:r>
            <a:r>
              <a:rPr lang="en-US" sz="2800" b="1" dirty="0" smtClean="0">
                <a:latin typeface="Times New Roman" pitchFamily="18" charset="0"/>
                <a:cs typeface="Times New Roman" pitchFamily="18" charset="0"/>
              </a:rPr>
              <a:t>John the Ripper</a:t>
            </a:r>
            <a:r>
              <a:rPr lang="zh-CN" altLang="en-US" sz="2800" b="1" dirty="0" smtClean="0"/>
              <a:t>，也可以得到部份分</a:t>
            </a:r>
            <a:r>
              <a:rPr lang="zh-CN" altLang="en-US" sz="2800" dirty="0" smtClean="0"/>
              <a:t>。</a:t>
            </a:r>
            <a:endParaRPr lang="en-US" altLang="zh-CN" sz="2800" dirty="0" smtClean="0"/>
          </a:p>
          <a:p>
            <a:pPr>
              <a:lnSpc>
                <a:spcPts val="3800"/>
              </a:lnSpc>
              <a:spcAft>
                <a:spcPts val="0"/>
              </a:spcAft>
            </a:pPr>
            <a:r>
              <a:rPr lang="zh-CN" altLang="en-US" sz="2800" b="1" dirty="0" smtClean="0">
                <a:solidFill>
                  <a:srgbClr val="C00000"/>
                </a:solidFill>
              </a:rPr>
              <a:t>需要任何算法吗？</a:t>
            </a:r>
            <a:endParaRPr lang="zh-CN" altLang="en-US" sz="2800" b="1" dirty="0">
              <a:solidFill>
                <a:srgbClr val="C00000"/>
              </a:solidFill>
            </a:endParaRPr>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47</a:t>
            </a:fld>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sz="4000" b="1" dirty="0" smtClean="0">
                <a:solidFill>
                  <a:schemeClr val="bg2"/>
                </a:solidFill>
              </a:rPr>
              <a:t>IPSC 2008</a:t>
            </a:r>
            <a:r>
              <a:rPr lang="zh-CN" altLang="en-US" sz="4000" b="1" dirty="0" smtClean="0">
                <a:solidFill>
                  <a:schemeClr val="bg2"/>
                </a:solidFill>
              </a:rPr>
              <a:t>：</a:t>
            </a:r>
            <a:r>
              <a:rPr lang="en-US" sz="4000" b="1" dirty="0" smtClean="0">
                <a:solidFill>
                  <a:schemeClr val="bg2"/>
                </a:solidFill>
              </a:rPr>
              <a:t>Hidden Text</a:t>
            </a:r>
            <a:endParaRPr lang="zh-CN" altLang="en-US" sz="4000" dirty="0">
              <a:solidFill>
                <a:schemeClr val="bg2"/>
              </a:solidFill>
            </a:endParaRPr>
          </a:p>
        </p:txBody>
      </p:sp>
      <p:sp>
        <p:nvSpPr>
          <p:cNvPr id="3" name="内容占位符 2"/>
          <p:cNvSpPr>
            <a:spLocks noGrp="1"/>
          </p:cNvSpPr>
          <p:nvPr>
            <p:ph idx="1"/>
          </p:nvPr>
        </p:nvSpPr>
        <p:spPr>
          <a:xfrm>
            <a:off x="428596" y="1785926"/>
            <a:ext cx="8229600" cy="3886200"/>
          </a:xfrm>
        </p:spPr>
        <p:txBody>
          <a:bodyPr/>
          <a:lstStyle/>
          <a:p>
            <a:pPr>
              <a:lnSpc>
                <a:spcPts val="4100"/>
              </a:lnSpc>
            </a:pPr>
            <a:r>
              <a:rPr lang="en-US" b="1" dirty="0" smtClean="0"/>
              <a:t>IPSC 2008</a:t>
            </a:r>
            <a:r>
              <a:rPr lang="zh-CN" altLang="en-US" b="1" dirty="0" smtClean="0"/>
              <a:t>：</a:t>
            </a:r>
            <a:r>
              <a:rPr lang="en-US" b="1" dirty="0" smtClean="0"/>
              <a:t>Hidden Text-</a:t>
            </a:r>
            <a:r>
              <a:rPr lang="zh-CN" altLang="en-US" b="1" dirty="0" smtClean="0"/>
              <a:t>隐藏的文本</a:t>
            </a:r>
            <a:endParaRPr lang="en-US" altLang="zh-CN" b="1" dirty="0" smtClean="0"/>
          </a:p>
          <a:p>
            <a:pPr>
              <a:lnSpc>
                <a:spcPts val="4100"/>
              </a:lnSpc>
              <a:buNone/>
            </a:pPr>
            <a:r>
              <a:rPr lang="en-US" altLang="zh-CN" b="1" dirty="0" smtClean="0"/>
              <a:t>  </a:t>
            </a:r>
            <a:r>
              <a:rPr lang="zh-CN" altLang="en-US" b="1" dirty="0" smtClean="0"/>
              <a:t>（领域：计算机图形学）</a:t>
            </a:r>
            <a:endParaRPr lang="zh-CN" altLang="en-US" dirty="0" smtClean="0"/>
          </a:p>
          <a:p>
            <a:pPr>
              <a:lnSpc>
                <a:spcPts val="4100"/>
              </a:lnSpc>
            </a:pPr>
            <a:r>
              <a:rPr lang="zh-CN" altLang="en-US" b="1" dirty="0" smtClean="0"/>
              <a:t>问题描述</a:t>
            </a:r>
            <a:endParaRPr lang="zh-CN" altLang="en-US" dirty="0" smtClean="0"/>
          </a:p>
          <a:p>
            <a:pPr>
              <a:lnSpc>
                <a:spcPts val="4100"/>
              </a:lnSpc>
            </a:pPr>
            <a:r>
              <a:rPr lang="zh-CN" altLang="en-US" sz="2800" b="1" dirty="0" smtClean="0"/>
              <a:t>给你一个图片。图片的一部分已经模糊不清（使用的算法与多数图形编辑器提供的标准高斯模糊相似），模糊的部分原来包含一些文本。试恢复它。</a:t>
            </a:r>
            <a:endParaRPr lang="zh-CN" altLang="en-US" sz="2800"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48</a:t>
            </a:fld>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185850"/>
          </a:xfrm>
        </p:spPr>
        <p:txBody>
          <a:bodyPr/>
          <a:lstStyle/>
          <a:p>
            <a:pPr algn="ctr"/>
            <a:r>
              <a:rPr lang="zh-CN" altLang="en-US" sz="4000" b="1" dirty="0" smtClean="0">
                <a:solidFill>
                  <a:schemeClr val="bg2"/>
                </a:solidFill>
                <a:latin typeface="黑体" pitchFamily="2" charset="-122"/>
                <a:ea typeface="黑体" pitchFamily="2" charset="-122"/>
              </a:rPr>
              <a:t>解题思路</a:t>
            </a:r>
            <a:endParaRPr lang="zh-CN" altLang="en-US" sz="4000" b="1" dirty="0"/>
          </a:p>
        </p:txBody>
      </p:sp>
      <p:sp>
        <p:nvSpPr>
          <p:cNvPr id="3" name="内容占位符 2"/>
          <p:cNvSpPr>
            <a:spLocks noGrp="1"/>
          </p:cNvSpPr>
          <p:nvPr>
            <p:ph idx="1"/>
          </p:nvPr>
        </p:nvSpPr>
        <p:spPr>
          <a:xfrm>
            <a:off x="428596" y="1785926"/>
            <a:ext cx="8229600" cy="3886200"/>
          </a:xfrm>
        </p:spPr>
        <p:txBody>
          <a:bodyPr/>
          <a:lstStyle/>
          <a:p>
            <a:pPr>
              <a:lnSpc>
                <a:spcPts val="4100"/>
              </a:lnSpc>
              <a:spcAft>
                <a:spcPts val="600"/>
              </a:spcAft>
            </a:pPr>
            <a:r>
              <a:rPr lang="zh-CN" altLang="en-US" b="1" dirty="0" smtClean="0"/>
              <a:t>两个可得到正确答案的基本方法或思路：</a:t>
            </a:r>
            <a:endParaRPr lang="en-US" altLang="zh-CN" b="1" dirty="0" smtClean="0"/>
          </a:p>
          <a:p>
            <a:pPr>
              <a:lnSpc>
                <a:spcPts val="4100"/>
              </a:lnSpc>
              <a:spcAft>
                <a:spcPts val="600"/>
              </a:spcAft>
              <a:buNone/>
            </a:pPr>
            <a:r>
              <a:rPr lang="en-US" altLang="zh-CN" b="1" dirty="0" smtClean="0"/>
              <a:t>  1.  </a:t>
            </a:r>
            <a:r>
              <a:rPr lang="zh-CN" altLang="en-US" b="1" dirty="0" smtClean="0"/>
              <a:t>选择使用图片编辑器中的可用工具对模糊部分进行修复；</a:t>
            </a:r>
            <a:endParaRPr lang="en-US" altLang="zh-CN" b="1" dirty="0" smtClean="0"/>
          </a:p>
          <a:p>
            <a:pPr>
              <a:lnSpc>
                <a:spcPts val="4100"/>
              </a:lnSpc>
              <a:spcAft>
                <a:spcPts val="600"/>
              </a:spcAft>
              <a:buNone/>
            </a:pPr>
            <a:r>
              <a:rPr lang="en-US" altLang="zh-CN" b="1" dirty="0" smtClean="0"/>
              <a:t>  2.  </a:t>
            </a:r>
            <a:r>
              <a:rPr lang="zh-CN" altLang="en-US" b="1" dirty="0" smtClean="0"/>
              <a:t>参赛者必须意识到，他们清楚或知晓图像中使用的字体，因此可以计算出每个字母模糊后的形态，然后同图像中模糊的部分进行比较。</a:t>
            </a:r>
          </a:p>
          <a:p>
            <a:endParaRPr lang="zh-CN" altLang="en-US"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49</a:t>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00034" y="1285860"/>
            <a:ext cx="8229600" cy="3886200"/>
          </a:xfrm>
        </p:spPr>
        <p:txBody>
          <a:bodyPr/>
          <a:lstStyle/>
          <a:p>
            <a:pPr>
              <a:spcAft>
                <a:spcPts val="1200"/>
              </a:spcAft>
            </a:pPr>
            <a:r>
              <a:rPr lang="zh-CN" altLang="en-US" b="1" dirty="0" smtClean="0"/>
              <a:t>因此有的领队甚至发出这样的感叹：</a:t>
            </a:r>
            <a:endParaRPr lang="en-US" altLang="zh-CN" b="1" dirty="0" smtClean="0"/>
          </a:p>
          <a:p>
            <a:pPr indent="-360000">
              <a:lnSpc>
                <a:spcPts val="4300"/>
              </a:lnSpc>
              <a:buNone/>
            </a:pPr>
            <a:r>
              <a:rPr lang="zh-CN" altLang="en-US" b="1" dirty="0" smtClean="0"/>
              <a:t>   无论选手在赛前如何训练，或者说不管预先做如何充分的准备，要想应付此类难以预料（</a:t>
            </a:r>
            <a:r>
              <a:rPr lang="en-US" altLang="zh-CN" b="1" dirty="0" smtClean="0"/>
              <a:t>unexpected</a:t>
            </a:r>
            <a:r>
              <a:rPr lang="zh-CN" altLang="en-US" b="1" dirty="0" smtClean="0"/>
              <a:t>）的题目都是一件非常棘手和困难的事情。</a:t>
            </a:r>
            <a:endParaRPr lang="en-US" altLang="zh-CN" b="1" dirty="0" smtClean="0"/>
          </a:p>
          <a:p>
            <a:pPr indent="-360000">
              <a:lnSpc>
                <a:spcPts val="3500"/>
              </a:lnSpc>
              <a:buNone/>
            </a:pPr>
            <a:r>
              <a:rPr lang="en-US" altLang="zh-CN" sz="2400" dirty="0" smtClean="0"/>
              <a:t>    </a:t>
            </a:r>
            <a:r>
              <a:rPr lang="en-US" altLang="zh-CN" sz="2400" b="1" dirty="0" smtClean="0"/>
              <a:t>This is because it is very hard to train our students to be 100% ready for such unexpected tasks.</a:t>
            </a:r>
            <a:endParaRPr lang="zh-CN" altLang="en-US" sz="2400" b="1"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5</a:t>
            </a:fld>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857232"/>
            <a:ext cx="8229600" cy="857256"/>
          </a:xfrm>
        </p:spPr>
        <p:txBody>
          <a:bodyPr/>
          <a:lstStyle/>
          <a:p>
            <a:r>
              <a:rPr lang="en-US" sz="3600" b="1" dirty="0" smtClean="0">
                <a:solidFill>
                  <a:schemeClr val="bg2"/>
                </a:solidFill>
              </a:rPr>
              <a:t>IPSC 2008</a:t>
            </a:r>
            <a:r>
              <a:rPr lang="zh-CN" altLang="en-US" sz="3600" b="1" dirty="0" smtClean="0">
                <a:solidFill>
                  <a:schemeClr val="bg2"/>
                </a:solidFill>
              </a:rPr>
              <a:t>：</a:t>
            </a:r>
            <a:r>
              <a:rPr lang="en-US" sz="3600" b="1" dirty="0" smtClean="0">
                <a:solidFill>
                  <a:schemeClr val="bg2"/>
                </a:solidFill>
              </a:rPr>
              <a:t>Comparison Mysteries</a:t>
            </a:r>
            <a:r>
              <a:rPr lang="en-US" b="1" dirty="0" smtClean="0"/>
              <a:t/>
            </a:r>
            <a:br>
              <a:rPr lang="en-US" b="1" dirty="0" smtClean="0"/>
            </a:br>
            <a:endParaRPr lang="zh-CN" altLang="en-US" dirty="0"/>
          </a:p>
        </p:txBody>
      </p:sp>
      <p:sp>
        <p:nvSpPr>
          <p:cNvPr id="3" name="内容占位符 2"/>
          <p:cNvSpPr>
            <a:spLocks noGrp="1"/>
          </p:cNvSpPr>
          <p:nvPr>
            <p:ph idx="1"/>
          </p:nvPr>
        </p:nvSpPr>
        <p:spPr>
          <a:xfrm>
            <a:off x="428596" y="1714488"/>
            <a:ext cx="8229600" cy="3886200"/>
          </a:xfrm>
        </p:spPr>
        <p:txBody>
          <a:bodyPr/>
          <a:lstStyle/>
          <a:p>
            <a:pPr>
              <a:lnSpc>
                <a:spcPts val="3700"/>
              </a:lnSpc>
            </a:pPr>
            <a:r>
              <a:rPr lang="en-US" sz="2800" b="1" dirty="0" smtClean="0"/>
              <a:t>IPSC 2008</a:t>
            </a:r>
            <a:r>
              <a:rPr lang="zh-CN" altLang="en-US" sz="2800" b="1" dirty="0" smtClean="0"/>
              <a:t>：</a:t>
            </a:r>
            <a:r>
              <a:rPr lang="en-US" sz="2800" b="1" dirty="0" smtClean="0"/>
              <a:t>Comparison Mysteries-</a:t>
            </a:r>
          </a:p>
          <a:p>
            <a:pPr>
              <a:lnSpc>
                <a:spcPts val="3700"/>
              </a:lnSpc>
              <a:spcAft>
                <a:spcPts val="600"/>
              </a:spcAft>
              <a:buNone/>
            </a:pPr>
            <a:r>
              <a:rPr lang="en-US" altLang="zh-CN" sz="2800" b="1" dirty="0" smtClean="0"/>
              <a:t>    </a:t>
            </a:r>
            <a:r>
              <a:rPr lang="zh-CN" altLang="en-US" sz="2800" b="1" dirty="0" smtClean="0"/>
              <a:t>比较的奥秘（领域：数据类型与表示）</a:t>
            </a:r>
            <a:endParaRPr lang="zh-CN" altLang="en-US" sz="2800" dirty="0" smtClean="0"/>
          </a:p>
          <a:p>
            <a:pPr>
              <a:lnSpc>
                <a:spcPts val="3700"/>
              </a:lnSpc>
              <a:spcAft>
                <a:spcPts val="600"/>
              </a:spcAft>
            </a:pPr>
            <a:r>
              <a:rPr lang="zh-CN" altLang="en-US" sz="2800" b="1" dirty="0" smtClean="0"/>
              <a:t>问题描述</a:t>
            </a:r>
            <a:endParaRPr lang="zh-CN" altLang="en-US" sz="2800" dirty="0" smtClean="0"/>
          </a:p>
          <a:p>
            <a:pPr>
              <a:lnSpc>
                <a:spcPts val="3700"/>
              </a:lnSpc>
              <a:spcAft>
                <a:spcPts val="600"/>
              </a:spcAft>
            </a:pPr>
            <a:r>
              <a:rPr lang="zh-CN" altLang="en-US" sz="2800" b="1" dirty="0" smtClean="0"/>
              <a:t>声明一个数字变量 </a:t>
            </a:r>
            <a:r>
              <a:rPr lang="en-US" sz="2800" b="1" i="1" dirty="0" smtClean="0">
                <a:latin typeface="Times New Roman" pitchFamily="18" charset="0"/>
                <a:cs typeface="Times New Roman" pitchFamily="18" charset="0"/>
              </a:rPr>
              <a:t>x</a:t>
            </a:r>
            <a:r>
              <a:rPr lang="zh-CN" altLang="en-US" sz="2800" b="1" dirty="0" smtClean="0"/>
              <a:t>，并初始化为一个非零值。你的变量必须满足 </a:t>
            </a:r>
            <a:r>
              <a:rPr lang="en-US" sz="2800" b="1" i="1" dirty="0" smtClean="0">
                <a:latin typeface="Times New Roman" pitchFamily="18" charset="0"/>
                <a:cs typeface="Times New Roman" pitchFamily="18" charset="0"/>
              </a:rPr>
              <a:t>x</a:t>
            </a:r>
            <a:r>
              <a:rPr lang="en-US" sz="2800" b="1" dirty="0" smtClean="0"/>
              <a:t> == -</a:t>
            </a:r>
            <a:r>
              <a:rPr lang="en-US" sz="2800" b="1" i="1" dirty="0" smtClean="0">
                <a:latin typeface="Times New Roman" pitchFamily="18" charset="0"/>
                <a:cs typeface="Times New Roman" pitchFamily="18" charset="0"/>
              </a:rPr>
              <a:t>x</a:t>
            </a:r>
            <a:r>
              <a:rPr lang="zh-CN" altLang="en-US" sz="2800" b="1" dirty="0" smtClean="0"/>
              <a:t>。</a:t>
            </a:r>
            <a:endParaRPr lang="zh-CN" altLang="en-US" sz="2800" dirty="0" smtClean="0"/>
          </a:p>
          <a:p>
            <a:pPr>
              <a:lnSpc>
                <a:spcPts val="3900"/>
              </a:lnSpc>
              <a:spcAft>
                <a:spcPts val="600"/>
              </a:spcAft>
            </a:pPr>
            <a:r>
              <a:rPr lang="zh-CN" altLang="en-US" sz="2800" b="1" dirty="0" smtClean="0"/>
              <a:t>声明三个变量</a:t>
            </a:r>
            <a:r>
              <a:rPr lang="en-US" sz="2800" b="1" i="1" dirty="0" smtClean="0">
                <a:latin typeface="Times New Roman" pitchFamily="18" charset="0"/>
                <a:cs typeface="Times New Roman" pitchFamily="18" charset="0"/>
              </a:rPr>
              <a:t>x</a:t>
            </a:r>
            <a:r>
              <a:rPr lang="zh-CN" altLang="en-US" sz="2800" b="1" dirty="0" smtClean="0"/>
              <a:t>，</a:t>
            </a:r>
            <a:r>
              <a:rPr lang="en-US" sz="2800" b="1" i="1" dirty="0" smtClean="0">
                <a:latin typeface="Times New Roman" pitchFamily="18" charset="0"/>
                <a:cs typeface="Times New Roman" pitchFamily="18" charset="0"/>
              </a:rPr>
              <a:t>y</a:t>
            </a:r>
            <a:r>
              <a:rPr lang="zh-CN" altLang="en-US" sz="2800" b="1" dirty="0" smtClean="0"/>
              <a:t>，</a:t>
            </a:r>
            <a:r>
              <a:rPr lang="en-US" sz="2800" b="1" i="1" dirty="0" smtClean="0">
                <a:latin typeface="Times New Roman" pitchFamily="18" charset="0"/>
                <a:cs typeface="Times New Roman" pitchFamily="18" charset="0"/>
              </a:rPr>
              <a:t>z</a:t>
            </a:r>
            <a:r>
              <a:rPr lang="zh-CN" altLang="en-US" sz="2800" b="1" dirty="0" smtClean="0"/>
              <a:t>，初始化为任意值。变量之间必须满足 </a:t>
            </a:r>
            <a:r>
              <a:rPr lang="en-US" sz="2800" b="1" i="1" dirty="0" smtClean="0">
                <a:latin typeface="Times New Roman" pitchFamily="18" charset="0"/>
                <a:cs typeface="Times New Roman" pitchFamily="18" charset="0"/>
              </a:rPr>
              <a:t>x</a:t>
            </a:r>
            <a:r>
              <a:rPr lang="en-US" sz="2800" b="1" dirty="0" smtClean="0"/>
              <a:t> == </a:t>
            </a:r>
            <a:r>
              <a:rPr lang="en-US" sz="2800" b="1" i="1" dirty="0" smtClean="0">
                <a:latin typeface="Times New Roman" pitchFamily="18" charset="0"/>
                <a:cs typeface="Times New Roman" pitchFamily="18" charset="0"/>
              </a:rPr>
              <a:t>y</a:t>
            </a:r>
            <a:r>
              <a:rPr lang="zh-CN" altLang="en-US" sz="2800" b="1" dirty="0" smtClean="0"/>
              <a:t>，</a:t>
            </a:r>
            <a:r>
              <a:rPr lang="en-US" sz="2800" b="1" i="1" dirty="0" smtClean="0">
                <a:latin typeface="Times New Roman" pitchFamily="18" charset="0"/>
                <a:cs typeface="Times New Roman" pitchFamily="18" charset="0"/>
              </a:rPr>
              <a:t>y</a:t>
            </a:r>
            <a:r>
              <a:rPr lang="en-US" sz="2800" b="1" dirty="0" smtClean="0"/>
              <a:t> == </a:t>
            </a:r>
            <a:r>
              <a:rPr lang="en-US" sz="2800" b="1" i="1" dirty="0" smtClean="0">
                <a:latin typeface="Times New Roman" pitchFamily="18" charset="0"/>
                <a:cs typeface="Times New Roman" pitchFamily="18" charset="0"/>
              </a:rPr>
              <a:t>z</a:t>
            </a:r>
            <a:r>
              <a:rPr lang="zh-CN" altLang="en-US" sz="2800" b="1" dirty="0" smtClean="0"/>
              <a:t>，但不满足 </a:t>
            </a:r>
            <a:r>
              <a:rPr lang="en-US" sz="2800" b="1" i="1" dirty="0" smtClean="0">
                <a:latin typeface="Times New Roman" pitchFamily="18" charset="0"/>
                <a:cs typeface="Times New Roman" pitchFamily="18" charset="0"/>
              </a:rPr>
              <a:t>x</a:t>
            </a:r>
            <a:r>
              <a:rPr lang="en-US" sz="2800" b="1" dirty="0" smtClean="0"/>
              <a:t> == </a:t>
            </a:r>
            <a:r>
              <a:rPr lang="en-US" sz="2800" b="1" i="1" dirty="0" smtClean="0">
                <a:latin typeface="Times New Roman" pitchFamily="18" charset="0"/>
                <a:cs typeface="Times New Roman" pitchFamily="18" charset="0"/>
              </a:rPr>
              <a:t>z</a:t>
            </a:r>
            <a:r>
              <a:rPr lang="zh-CN" altLang="en-US" sz="2800" b="1" dirty="0" smtClean="0"/>
              <a:t>。</a:t>
            </a:r>
            <a:endParaRPr lang="zh-CN" altLang="en-US" sz="2800"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50</a:t>
            </a:fld>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900098"/>
          </a:xfrm>
        </p:spPr>
        <p:txBody>
          <a:bodyPr/>
          <a:lstStyle/>
          <a:p>
            <a:pPr algn="ctr"/>
            <a:r>
              <a:rPr lang="zh-CN" altLang="en-US" sz="4000" b="1" dirty="0" smtClean="0">
                <a:solidFill>
                  <a:schemeClr val="bg2"/>
                </a:solidFill>
                <a:latin typeface="黑体" pitchFamily="2" charset="-122"/>
                <a:ea typeface="黑体" pitchFamily="2" charset="-122"/>
              </a:rPr>
              <a:t>解题思路</a:t>
            </a:r>
            <a:endParaRPr lang="zh-CN" altLang="en-US" sz="4000" b="1" dirty="0"/>
          </a:p>
        </p:txBody>
      </p:sp>
      <p:sp>
        <p:nvSpPr>
          <p:cNvPr id="3" name="内容占位符 2"/>
          <p:cNvSpPr>
            <a:spLocks noGrp="1"/>
          </p:cNvSpPr>
          <p:nvPr>
            <p:ph idx="1"/>
          </p:nvPr>
        </p:nvSpPr>
        <p:spPr>
          <a:xfrm>
            <a:off x="428596" y="1643050"/>
            <a:ext cx="8229600" cy="3886200"/>
          </a:xfrm>
        </p:spPr>
        <p:txBody>
          <a:bodyPr/>
          <a:lstStyle/>
          <a:p>
            <a:pPr>
              <a:spcAft>
                <a:spcPts val="600"/>
              </a:spcAft>
            </a:pPr>
            <a:r>
              <a:rPr lang="zh-CN" altLang="en-US" b="1" dirty="0" smtClean="0"/>
              <a:t>第一个子问题的有效解之一</a:t>
            </a:r>
            <a:r>
              <a:rPr lang="zh-CN" altLang="en-US" dirty="0" smtClean="0"/>
              <a:t>：</a:t>
            </a:r>
            <a:endParaRPr lang="en-US" altLang="zh-CN" dirty="0" smtClean="0"/>
          </a:p>
          <a:p>
            <a:pPr>
              <a:spcAft>
                <a:spcPts val="600"/>
              </a:spcAft>
            </a:pPr>
            <a:r>
              <a:rPr lang="en-US" dirty="0" err="1" smtClean="0"/>
              <a:t>int</a:t>
            </a:r>
            <a:r>
              <a:rPr lang="en-US" dirty="0" smtClean="0"/>
              <a:t> </a:t>
            </a:r>
            <a:r>
              <a:rPr lang="en-US" b="1" i="1" dirty="0" smtClean="0">
                <a:latin typeface="Times New Roman" pitchFamily="18" charset="0"/>
                <a:cs typeface="Times New Roman" pitchFamily="18" charset="0"/>
              </a:rPr>
              <a:t>x</a:t>
            </a:r>
            <a:r>
              <a:rPr lang="en-US" dirty="0" smtClean="0"/>
              <a:t> = -2147483648</a:t>
            </a:r>
            <a:r>
              <a:rPr lang="zh-CN" altLang="en-US" dirty="0" smtClean="0"/>
              <a:t>。</a:t>
            </a:r>
            <a:endParaRPr lang="en-US" altLang="zh-CN" dirty="0" smtClean="0"/>
          </a:p>
          <a:p>
            <a:pPr>
              <a:lnSpc>
                <a:spcPts val="4100"/>
              </a:lnSpc>
              <a:spcAft>
                <a:spcPts val="600"/>
              </a:spcAft>
            </a:pPr>
            <a:r>
              <a:rPr lang="zh-CN" altLang="en-US" b="1" dirty="0" smtClean="0"/>
              <a:t>在机器表示中，整数的补码表示范围是不对称的，最大的负值没有对应的正值。</a:t>
            </a:r>
            <a:endParaRPr lang="en-US" altLang="zh-CN" b="1" dirty="0" smtClean="0"/>
          </a:p>
          <a:p>
            <a:pPr>
              <a:lnSpc>
                <a:spcPts val="4100"/>
              </a:lnSpc>
              <a:spcAft>
                <a:spcPts val="600"/>
              </a:spcAft>
            </a:pPr>
            <a:r>
              <a:rPr lang="zh-CN" altLang="en-US" b="1" dirty="0" smtClean="0"/>
              <a:t>而且它是它本身的相反数。</a:t>
            </a:r>
            <a:endParaRPr lang="en-US" altLang="zh-CN" b="1" dirty="0" smtClean="0"/>
          </a:p>
          <a:p>
            <a:pPr>
              <a:lnSpc>
                <a:spcPts val="4100"/>
              </a:lnSpc>
              <a:spcAft>
                <a:spcPts val="600"/>
              </a:spcAft>
            </a:pPr>
            <a:r>
              <a:rPr lang="zh-CN" altLang="en-US" b="1" dirty="0" smtClean="0"/>
              <a:t>形式上，</a:t>
            </a:r>
            <a:r>
              <a:rPr lang="en-US" dirty="0" smtClean="0"/>
              <a:t>2</a:t>
            </a:r>
            <a:r>
              <a:rPr lang="en-US" baseline="30000" dirty="0" smtClean="0"/>
              <a:t>31</a:t>
            </a:r>
            <a:r>
              <a:rPr lang="zh-CN" altLang="en-US" b="1" dirty="0" smtClean="0"/>
              <a:t>和</a:t>
            </a:r>
            <a:r>
              <a:rPr lang="en-US" dirty="0" smtClean="0"/>
              <a:t>-2</a:t>
            </a:r>
            <a:r>
              <a:rPr lang="en-US" baseline="30000" dirty="0" smtClean="0"/>
              <a:t>31</a:t>
            </a:r>
            <a:r>
              <a:rPr lang="zh-CN" altLang="en-US" b="1" dirty="0" smtClean="0"/>
              <a:t>属于模</a:t>
            </a:r>
            <a:r>
              <a:rPr lang="en-US" dirty="0" smtClean="0"/>
              <a:t>2</a:t>
            </a:r>
            <a:r>
              <a:rPr lang="en-US" baseline="30000" dirty="0" smtClean="0"/>
              <a:t>32</a:t>
            </a:r>
            <a:r>
              <a:rPr lang="zh-CN" altLang="en-US" b="1" dirty="0" smtClean="0"/>
              <a:t>余数相同的类</a:t>
            </a:r>
            <a:r>
              <a:rPr lang="zh-CN" altLang="en-US" dirty="0" smtClean="0"/>
              <a:t>，</a:t>
            </a:r>
            <a:r>
              <a:rPr lang="zh-CN" altLang="en-US" b="1" dirty="0" smtClean="0"/>
              <a:t>这一类用整数</a:t>
            </a:r>
            <a:r>
              <a:rPr lang="en-US" dirty="0" smtClean="0"/>
              <a:t>-2</a:t>
            </a:r>
            <a:r>
              <a:rPr lang="en-US" baseline="30000" dirty="0" smtClean="0"/>
              <a:t>31</a:t>
            </a:r>
            <a:r>
              <a:rPr lang="zh-CN" altLang="en-US" b="1" dirty="0" smtClean="0"/>
              <a:t>表示</a:t>
            </a:r>
            <a:r>
              <a:rPr lang="zh-CN" altLang="en-US" dirty="0" smtClean="0"/>
              <a:t>）。</a:t>
            </a:r>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51</a:t>
            </a:fld>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71472" y="785794"/>
            <a:ext cx="8229600" cy="3886200"/>
          </a:xfrm>
        </p:spPr>
        <p:txBody>
          <a:bodyPr/>
          <a:lstStyle/>
          <a:p>
            <a:r>
              <a:rPr lang="zh-CN" altLang="en-US" sz="2800" b="1" dirty="0" smtClean="0"/>
              <a:t>第二个子问题的有效方案之一</a:t>
            </a:r>
            <a:r>
              <a:rPr lang="zh-CN" altLang="en-US" sz="2800" dirty="0" smtClean="0"/>
              <a:t>：</a:t>
            </a:r>
            <a:endParaRPr lang="en-US" altLang="zh-CN" sz="2800" dirty="0" smtClean="0"/>
          </a:p>
          <a:p>
            <a:r>
              <a:rPr lang="en-US" dirty="0" smtClean="0"/>
              <a:t> </a:t>
            </a:r>
            <a:r>
              <a:rPr lang="en-US" dirty="0" err="1" smtClean="0"/>
              <a:t>int</a:t>
            </a:r>
            <a:r>
              <a:rPr lang="en-US" dirty="0" smtClean="0"/>
              <a:t> </a:t>
            </a:r>
            <a:r>
              <a:rPr lang="en-US" b="1" i="1" dirty="0" smtClean="0">
                <a:latin typeface="Times New Roman" pitchFamily="18" charset="0"/>
                <a:cs typeface="Times New Roman" pitchFamily="18" charset="0"/>
              </a:rPr>
              <a:t>x</a:t>
            </a:r>
            <a:r>
              <a:rPr lang="en-US" dirty="0" smtClean="0"/>
              <a:t> = 1234567890; </a:t>
            </a:r>
          </a:p>
          <a:p>
            <a:r>
              <a:rPr lang="en-US" dirty="0" smtClean="0"/>
              <a:t> float </a:t>
            </a:r>
            <a:r>
              <a:rPr lang="en-US" b="1" i="1" dirty="0" smtClean="0">
                <a:latin typeface="Times New Roman" pitchFamily="18" charset="0"/>
                <a:cs typeface="Times New Roman" pitchFamily="18" charset="0"/>
              </a:rPr>
              <a:t>y</a:t>
            </a:r>
            <a:r>
              <a:rPr lang="en-US" dirty="0" smtClean="0"/>
              <a:t> = 1234567890;</a:t>
            </a:r>
          </a:p>
          <a:p>
            <a:r>
              <a:rPr lang="en-US" dirty="0" smtClean="0"/>
              <a:t> </a:t>
            </a:r>
            <a:r>
              <a:rPr lang="en-US" dirty="0" err="1" smtClean="0"/>
              <a:t>int</a:t>
            </a:r>
            <a:r>
              <a:rPr lang="en-US" dirty="0" smtClean="0"/>
              <a:t> </a:t>
            </a:r>
            <a:r>
              <a:rPr lang="en-US" b="1" i="1" dirty="0" smtClean="0">
                <a:latin typeface="Times New Roman" pitchFamily="18" charset="0"/>
                <a:cs typeface="Times New Roman" pitchFamily="18" charset="0"/>
              </a:rPr>
              <a:t>z</a:t>
            </a:r>
            <a:r>
              <a:rPr lang="en-US" dirty="0" smtClean="0"/>
              <a:t> = 123456789</a:t>
            </a:r>
            <a:r>
              <a:rPr lang="en-US" dirty="0" smtClean="0">
                <a:solidFill>
                  <a:srgbClr val="C00000"/>
                </a:solidFill>
              </a:rPr>
              <a:t>1</a:t>
            </a:r>
            <a:r>
              <a:rPr lang="zh-CN" altLang="en-US" dirty="0" smtClean="0"/>
              <a:t>。</a:t>
            </a:r>
            <a:endParaRPr lang="en-US" altLang="zh-CN" dirty="0" smtClean="0"/>
          </a:p>
          <a:p>
            <a:pPr>
              <a:lnSpc>
                <a:spcPts val="4100"/>
              </a:lnSpc>
            </a:pPr>
            <a:r>
              <a:rPr lang="zh-CN" altLang="en-US" sz="2800" b="1" dirty="0" smtClean="0"/>
              <a:t>这一方案利用了整数和浮点数的有效范围不同。</a:t>
            </a:r>
            <a:endParaRPr lang="en-US" altLang="zh-CN" sz="2800" b="1" dirty="0" smtClean="0"/>
          </a:p>
          <a:p>
            <a:pPr>
              <a:lnSpc>
                <a:spcPts val="4100"/>
              </a:lnSpc>
              <a:spcBef>
                <a:spcPts val="0"/>
              </a:spcBef>
            </a:pPr>
            <a:r>
              <a:rPr lang="zh-CN" altLang="en-US" sz="2800" b="1" dirty="0" smtClean="0"/>
              <a:t>在关系式</a:t>
            </a:r>
            <a:r>
              <a:rPr lang="en-US" sz="2800" b="1" dirty="0" smtClean="0"/>
              <a:t> </a:t>
            </a:r>
            <a:r>
              <a:rPr lang="en-US" sz="2800" b="1" i="1" dirty="0" smtClean="0">
                <a:latin typeface="Times New Roman" pitchFamily="18" charset="0"/>
                <a:cs typeface="Times New Roman" pitchFamily="18" charset="0"/>
              </a:rPr>
              <a:t>x</a:t>
            </a:r>
            <a:r>
              <a:rPr lang="en-US" sz="2800" b="1" dirty="0" smtClean="0"/>
              <a:t> == </a:t>
            </a:r>
            <a:r>
              <a:rPr lang="en-US" sz="2800" b="1" i="1" dirty="0" smtClean="0">
                <a:latin typeface="Times New Roman" pitchFamily="18" charset="0"/>
                <a:cs typeface="Times New Roman" pitchFamily="18" charset="0"/>
              </a:rPr>
              <a:t>y</a:t>
            </a:r>
            <a:r>
              <a:rPr lang="en-US" sz="2800" b="1" dirty="0" smtClean="0"/>
              <a:t> </a:t>
            </a:r>
            <a:r>
              <a:rPr lang="zh-CN" altLang="en-US" sz="2800" b="1" dirty="0" smtClean="0"/>
              <a:t>和</a:t>
            </a:r>
            <a:r>
              <a:rPr lang="en-US" sz="2800" b="1" dirty="0" smtClean="0"/>
              <a:t> </a:t>
            </a:r>
            <a:r>
              <a:rPr lang="en-US" sz="2800" b="1" i="1" dirty="0" smtClean="0">
                <a:latin typeface="Times New Roman" pitchFamily="18" charset="0"/>
                <a:cs typeface="Times New Roman" pitchFamily="18" charset="0"/>
              </a:rPr>
              <a:t>y</a:t>
            </a:r>
            <a:r>
              <a:rPr lang="en-US" sz="2800" b="1" dirty="0" smtClean="0"/>
              <a:t> == </a:t>
            </a:r>
            <a:r>
              <a:rPr lang="en-US" sz="2800" b="1" i="1" dirty="0" smtClean="0">
                <a:latin typeface="Times New Roman" pitchFamily="18" charset="0"/>
                <a:cs typeface="Times New Roman" pitchFamily="18" charset="0"/>
              </a:rPr>
              <a:t>z </a:t>
            </a:r>
            <a:r>
              <a:rPr lang="zh-CN" altLang="en-US" sz="2800" b="1" dirty="0" smtClean="0"/>
              <a:t>中，整数转换为浮点数，舍入的结果导致两个关系式成立。</a:t>
            </a:r>
            <a:endParaRPr lang="en-US" altLang="zh-CN" sz="2800" b="1" dirty="0" smtClean="0"/>
          </a:p>
          <a:p>
            <a:pPr>
              <a:lnSpc>
                <a:spcPts val="4100"/>
              </a:lnSpc>
            </a:pPr>
            <a:r>
              <a:rPr lang="zh-CN" altLang="en-US" sz="2800" b="1" dirty="0" smtClean="0"/>
              <a:t>另一方面，两个整数 </a:t>
            </a:r>
            <a:r>
              <a:rPr lang="en-US" sz="2800" b="1" i="1" dirty="0" smtClean="0">
                <a:latin typeface="Times New Roman" pitchFamily="18" charset="0"/>
                <a:cs typeface="Times New Roman" pitchFamily="18" charset="0"/>
              </a:rPr>
              <a:t>x </a:t>
            </a:r>
            <a:r>
              <a:rPr lang="zh-CN" altLang="en-US" sz="2800" b="1" dirty="0" smtClean="0">
                <a:latin typeface="Times New Roman" pitchFamily="18" charset="0"/>
                <a:cs typeface="Times New Roman" pitchFamily="18" charset="0"/>
              </a:rPr>
              <a:t>和 </a:t>
            </a:r>
            <a:r>
              <a:rPr lang="en-US" sz="2800" b="1" i="1" dirty="0" smtClean="0">
                <a:latin typeface="Times New Roman" pitchFamily="18" charset="0"/>
                <a:cs typeface="Times New Roman" pitchFamily="18" charset="0"/>
              </a:rPr>
              <a:t>z</a:t>
            </a:r>
            <a:r>
              <a:rPr lang="zh-CN" altLang="en-US" sz="2800" b="1" dirty="0" smtClean="0"/>
              <a:t>明显差</a:t>
            </a:r>
            <a:r>
              <a:rPr lang="en-US" sz="2800" b="1" dirty="0" smtClean="0"/>
              <a:t>1</a:t>
            </a:r>
            <a:r>
              <a:rPr lang="zh-CN" altLang="en-US" sz="2800" b="1" dirty="0" smtClean="0"/>
              <a:t>。</a:t>
            </a:r>
          </a:p>
          <a:p>
            <a:endParaRPr lang="zh-CN" altLang="en-US"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52</a:t>
            </a:fld>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smtClean="0">
                <a:solidFill>
                  <a:schemeClr val="bg2"/>
                </a:solidFill>
                <a:latin typeface="黑体" pitchFamily="2" charset="-122"/>
                <a:ea typeface="黑体" pitchFamily="2" charset="-122"/>
              </a:rPr>
              <a:t>非传统计算模型</a:t>
            </a:r>
            <a:endParaRPr lang="zh-CN" altLang="en-US" sz="4000" dirty="0"/>
          </a:p>
        </p:txBody>
      </p:sp>
      <p:sp>
        <p:nvSpPr>
          <p:cNvPr id="3" name="内容占位符 2"/>
          <p:cNvSpPr>
            <a:spLocks noGrp="1"/>
          </p:cNvSpPr>
          <p:nvPr>
            <p:ph idx="1"/>
          </p:nvPr>
        </p:nvSpPr>
        <p:spPr>
          <a:xfrm>
            <a:off x="500034" y="1643050"/>
            <a:ext cx="8229600" cy="3886200"/>
          </a:xfrm>
        </p:spPr>
        <p:txBody>
          <a:bodyPr/>
          <a:lstStyle/>
          <a:p>
            <a:pPr>
              <a:buNone/>
            </a:pPr>
            <a:endParaRPr lang="en-US" altLang="zh-CN" sz="800" b="1" dirty="0" smtClean="0"/>
          </a:p>
          <a:p>
            <a:r>
              <a:rPr lang="zh-CN" altLang="en-US" sz="2800" b="1" dirty="0" smtClean="0"/>
              <a:t>为什么要选用非传统计算模型？</a:t>
            </a:r>
            <a:endParaRPr lang="en-US" altLang="zh-CN" sz="2800" b="1" dirty="0" smtClean="0"/>
          </a:p>
          <a:p>
            <a:pPr>
              <a:lnSpc>
                <a:spcPts val="3700"/>
              </a:lnSpc>
            </a:pPr>
            <a:r>
              <a:rPr lang="zh-CN" altLang="en-US" sz="2800" b="1" dirty="0" smtClean="0"/>
              <a:t>可以消除或淡化选手预先掌握的知识，例如对于某种程序设计语言或算法的熟练程度。</a:t>
            </a:r>
            <a:endParaRPr lang="en-US" altLang="zh-CN" sz="2800" b="1" dirty="0" smtClean="0"/>
          </a:p>
          <a:p>
            <a:pPr>
              <a:lnSpc>
                <a:spcPts val="3700"/>
              </a:lnSpc>
            </a:pPr>
            <a:r>
              <a:rPr lang="zh-CN" altLang="en-US" sz="2800" b="1" dirty="0" smtClean="0"/>
              <a:t>使得所有的选手都位于同一起跑线上。</a:t>
            </a:r>
            <a:endParaRPr lang="en-US" altLang="zh-CN" sz="2800" b="1" dirty="0" smtClean="0"/>
          </a:p>
          <a:p>
            <a:pPr>
              <a:lnSpc>
                <a:spcPts val="3700"/>
              </a:lnSpc>
            </a:pPr>
            <a:r>
              <a:rPr lang="zh-CN" altLang="en-US" sz="2800" b="1" dirty="0" smtClean="0"/>
              <a:t>此外，不同的计算模型通常需要不同的思维方式，因而有利于计算思维能力的扩展。</a:t>
            </a:r>
            <a:endParaRPr lang="en-US" altLang="zh-CN" sz="2800" b="1" dirty="0" smtClean="0"/>
          </a:p>
          <a:p>
            <a:r>
              <a:rPr lang="en-US" altLang="zh-CN" sz="2400" b="1" dirty="0" smtClean="0">
                <a:latin typeface="Times New Roman" pitchFamily="18" charset="0"/>
                <a:cs typeface="Times New Roman" pitchFamily="18" charset="0"/>
              </a:rPr>
              <a:t>Turing reductions(2013 ), log-space program(2012) </a:t>
            </a:r>
          </a:p>
          <a:p>
            <a:r>
              <a:rPr lang="en-US" altLang="zh-CN" sz="2400" b="1" dirty="0" smtClean="0">
                <a:latin typeface="Times New Roman" pitchFamily="18" charset="0"/>
                <a:cs typeface="Times New Roman" pitchFamily="18" charset="0"/>
              </a:rPr>
              <a:t>A-transducers(2007), alternating machines(2005)</a:t>
            </a:r>
            <a:endParaRPr lang="zh-CN" altLang="en-US" sz="2400" b="1" dirty="0">
              <a:latin typeface="Times New Roman" pitchFamily="18" charset="0"/>
              <a:cs typeface="Times New Roman" pitchFamily="18" charset="0"/>
            </a:endParaRPr>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53</a:t>
            </a:fld>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smtClean="0">
                <a:solidFill>
                  <a:schemeClr val="bg2"/>
                </a:solidFill>
                <a:latin typeface="黑体" pitchFamily="2" charset="-122"/>
                <a:ea typeface="黑体" pitchFamily="2" charset="-122"/>
              </a:rPr>
              <a:t>非传统计算模型的题例</a:t>
            </a:r>
            <a:endParaRPr lang="zh-CN" altLang="en-US" sz="4000" b="1" dirty="0">
              <a:solidFill>
                <a:schemeClr val="bg2"/>
              </a:solidFill>
              <a:latin typeface="黑体" pitchFamily="2" charset="-122"/>
              <a:ea typeface="黑体" pitchFamily="2" charset="-122"/>
            </a:endParaRPr>
          </a:p>
        </p:txBody>
      </p:sp>
      <p:sp>
        <p:nvSpPr>
          <p:cNvPr id="3" name="内容占位符 2"/>
          <p:cNvSpPr>
            <a:spLocks noGrp="1"/>
          </p:cNvSpPr>
          <p:nvPr>
            <p:ph idx="1"/>
          </p:nvPr>
        </p:nvSpPr>
        <p:spPr/>
        <p:txBody>
          <a:bodyPr/>
          <a:lstStyle/>
          <a:p>
            <a:pPr>
              <a:lnSpc>
                <a:spcPts val="3900"/>
              </a:lnSpc>
            </a:pPr>
            <a:r>
              <a:rPr lang="en-US" sz="2800" b="1" dirty="0" smtClean="0">
                <a:solidFill>
                  <a:schemeClr val="bg2"/>
                </a:solidFill>
              </a:rPr>
              <a:t>OI 2011(Slovak OI)</a:t>
            </a:r>
            <a:r>
              <a:rPr lang="zh-CN" altLang="en-US" sz="2800" b="1" dirty="0" smtClean="0">
                <a:solidFill>
                  <a:schemeClr val="bg2"/>
                </a:solidFill>
              </a:rPr>
              <a:t>：</a:t>
            </a:r>
            <a:endParaRPr lang="en-US" altLang="zh-CN" sz="2800" b="1" dirty="0" smtClean="0">
              <a:solidFill>
                <a:schemeClr val="bg2"/>
              </a:solidFill>
            </a:endParaRPr>
          </a:p>
          <a:p>
            <a:pPr>
              <a:lnSpc>
                <a:spcPts val="3900"/>
              </a:lnSpc>
            </a:pPr>
            <a:r>
              <a:rPr lang="en-US" sz="2800" b="1" dirty="0" err="1" smtClean="0">
                <a:solidFill>
                  <a:schemeClr val="bg2"/>
                </a:solidFill>
                <a:latin typeface="Times New Roman" pitchFamily="18" charset="0"/>
                <a:cs typeface="Times New Roman" pitchFamily="18" charset="0"/>
              </a:rPr>
              <a:t>Fractran</a:t>
            </a:r>
            <a:r>
              <a:rPr lang="zh-CN" altLang="en-US" sz="2800" b="1" dirty="0" smtClean="0">
                <a:solidFill>
                  <a:schemeClr val="bg2"/>
                </a:solidFill>
                <a:latin typeface="Times New Roman" pitchFamily="18" charset="0"/>
                <a:cs typeface="Times New Roman" pitchFamily="18" charset="0"/>
              </a:rPr>
              <a:t>：</a:t>
            </a:r>
            <a:r>
              <a:rPr lang="en-US" sz="2800" b="1" dirty="0" smtClean="0">
                <a:solidFill>
                  <a:schemeClr val="bg2"/>
                </a:solidFill>
                <a:latin typeface="Times New Roman" pitchFamily="18" charset="0"/>
                <a:cs typeface="Times New Roman" pitchFamily="18" charset="0"/>
              </a:rPr>
              <a:t>Comparing Exponents </a:t>
            </a:r>
            <a:r>
              <a:rPr lang="zh-CN" altLang="en-US" sz="2800" b="1" dirty="0" smtClean="0"/>
              <a:t>比较指数</a:t>
            </a:r>
            <a:endParaRPr lang="zh-CN" altLang="en-US" sz="2800" dirty="0" smtClean="0"/>
          </a:p>
          <a:p>
            <a:pPr>
              <a:lnSpc>
                <a:spcPts val="4100"/>
              </a:lnSpc>
            </a:pPr>
            <a:r>
              <a:rPr lang="zh-CN" altLang="en-US" sz="2800" b="1" dirty="0" smtClean="0"/>
              <a:t>注：</a:t>
            </a:r>
            <a:r>
              <a:rPr lang="en-US" sz="2800" b="1" dirty="0" smtClean="0">
                <a:latin typeface="Times New Roman" pitchFamily="18" charset="0"/>
                <a:cs typeface="Times New Roman" pitchFamily="18" charset="0"/>
              </a:rPr>
              <a:t>FRACTRAN is a Turing-complete esoteric programming language</a:t>
            </a:r>
            <a:r>
              <a:rPr lang="zh-CN" altLang="en-US" sz="2800" b="1" dirty="0" smtClean="0"/>
              <a:t>（一种图灵完备的深奥的程序设计语言）</a:t>
            </a:r>
            <a:r>
              <a:rPr lang="en-US" sz="2800" b="1" dirty="0" smtClean="0">
                <a:latin typeface="Times New Roman" pitchFamily="18" charset="0"/>
                <a:cs typeface="Times New Roman" pitchFamily="18" charset="0"/>
              </a:rPr>
              <a:t>invented by the mathematician John Conway</a:t>
            </a:r>
            <a:r>
              <a:rPr lang="en-US" sz="2800" b="1" dirty="0" smtClean="0"/>
              <a:t>. </a:t>
            </a:r>
            <a:r>
              <a:rPr lang="zh-CN" altLang="en-US" sz="2800" b="1" dirty="0" smtClean="0"/>
              <a:t>引自维基百科</a:t>
            </a:r>
            <a:endParaRPr lang="zh-CN" altLang="en-US" sz="2800"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54</a:t>
            </a:fld>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28596" y="1428736"/>
            <a:ext cx="8229600" cy="3886200"/>
          </a:xfrm>
        </p:spPr>
        <p:txBody>
          <a:bodyPr/>
          <a:lstStyle/>
          <a:p>
            <a:r>
              <a:rPr lang="zh-CN" altLang="en-US" sz="2800" b="1" dirty="0" smtClean="0"/>
              <a:t>问题描述</a:t>
            </a:r>
            <a:endParaRPr lang="zh-CN" altLang="en-US" sz="2800" dirty="0" smtClean="0"/>
          </a:p>
          <a:p>
            <a:pPr>
              <a:lnSpc>
                <a:spcPts val="3200"/>
              </a:lnSpc>
            </a:pPr>
            <a:r>
              <a:rPr lang="en-US" sz="2400" b="1" dirty="0" err="1" smtClean="0"/>
              <a:t>Fractran</a:t>
            </a:r>
            <a:r>
              <a:rPr lang="zh-CN" altLang="en-US" sz="2400" b="1" dirty="0" smtClean="0"/>
              <a:t>程序是一个正分数的有序序列</a:t>
            </a:r>
            <a:r>
              <a:rPr lang="en-US" sz="2400" b="1" dirty="0" smtClean="0"/>
              <a:t>S</a:t>
            </a:r>
            <a:r>
              <a:rPr lang="zh-CN" altLang="en-US" sz="2400" b="1" dirty="0" smtClean="0"/>
              <a:t>。</a:t>
            </a:r>
            <a:endParaRPr lang="en-US" altLang="zh-CN" sz="2400" b="1" dirty="0" smtClean="0"/>
          </a:p>
          <a:p>
            <a:pPr>
              <a:lnSpc>
                <a:spcPts val="3200"/>
              </a:lnSpc>
            </a:pPr>
            <a:r>
              <a:rPr lang="en-US" sz="2400" b="1" dirty="0" err="1" smtClean="0"/>
              <a:t>Fractran</a:t>
            </a:r>
            <a:r>
              <a:rPr lang="zh-CN" altLang="en-US" sz="2400" b="1" dirty="0" smtClean="0"/>
              <a:t>计算是一个正整数的序列，第一个整数由输入得到，接下来的每一个整数由一个简单规则算出：设</a:t>
            </a:r>
            <a:r>
              <a:rPr lang="en-US" sz="2400" b="1" dirty="0" smtClean="0"/>
              <a:t>x</a:t>
            </a:r>
            <a:r>
              <a:rPr lang="zh-CN" altLang="en-US" sz="2400" b="1" dirty="0" smtClean="0"/>
              <a:t>是当前整数，在</a:t>
            </a:r>
            <a:r>
              <a:rPr lang="en-US" sz="2400" b="1" dirty="0" smtClean="0"/>
              <a:t>S</a:t>
            </a:r>
            <a:r>
              <a:rPr lang="zh-CN" altLang="en-US" sz="2400" b="1" dirty="0" smtClean="0"/>
              <a:t>中找出第一个分数</a:t>
            </a:r>
            <a:r>
              <a:rPr lang="en-US" sz="2400" b="1" dirty="0" smtClean="0"/>
              <a:t>f</a:t>
            </a:r>
            <a:r>
              <a:rPr lang="zh-CN" altLang="en-US" sz="2400" b="1" dirty="0" smtClean="0"/>
              <a:t>，使得</a:t>
            </a:r>
            <a:r>
              <a:rPr lang="en-US" sz="2400" b="1" dirty="0" err="1" smtClean="0"/>
              <a:t>xf</a:t>
            </a:r>
            <a:r>
              <a:rPr lang="zh-CN" altLang="en-US" sz="2400" b="1" dirty="0" smtClean="0"/>
              <a:t>是一个整数。</a:t>
            </a:r>
            <a:r>
              <a:rPr lang="en-US" sz="2400" b="1" dirty="0" err="1" smtClean="0"/>
              <a:t>xf</a:t>
            </a:r>
            <a:r>
              <a:rPr lang="zh-CN" altLang="en-US" sz="2400" b="1" dirty="0" smtClean="0"/>
              <a:t>就是计算的下一个元素。当找不到合适的分数来产生整数时计算结束。</a:t>
            </a:r>
            <a:endParaRPr lang="zh-CN" altLang="en-US" sz="2400" dirty="0" smtClean="0"/>
          </a:p>
          <a:p>
            <a:pPr>
              <a:lnSpc>
                <a:spcPts val="3200"/>
              </a:lnSpc>
            </a:pPr>
            <a:r>
              <a:rPr lang="zh-CN" altLang="en-US" sz="2400" b="1" dirty="0" smtClean="0"/>
              <a:t>输入的数</a:t>
            </a:r>
            <a:r>
              <a:rPr lang="en-US" sz="2400" b="1" dirty="0" smtClean="0"/>
              <a:t>n</a:t>
            </a:r>
            <a:r>
              <a:rPr lang="zh-CN" altLang="en-US" sz="2400" b="1" dirty="0" smtClean="0"/>
              <a:t>保证满足</a:t>
            </a:r>
            <a:r>
              <a:rPr lang="en-US" sz="2400" b="1" dirty="0" smtClean="0">
                <a:latin typeface="+mj-lt"/>
              </a:rPr>
              <a:t>2</a:t>
            </a:r>
            <a:r>
              <a:rPr lang="en-US" sz="2400" b="1" baseline="30000" dirty="0" smtClean="0">
                <a:latin typeface="+mj-lt"/>
              </a:rPr>
              <a:t>x</a:t>
            </a:r>
            <a:r>
              <a:rPr lang="en-US" sz="2400" b="1" dirty="0" smtClean="0">
                <a:latin typeface="+mj-lt"/>
              </a:rPr>
              <a:t>3</a:t>
            </a:r>
            <a:r>
              <a:rPr lang="en-US" sz="2400" b="1" baseline="30000" dirty="0" smtClean="0">
                <a:latin typeface="+mj-lt"/>
              </a:rPr>
              <a:t>y</a:t>
            </a:r>
            <a:r>
              <a:rPr lang="en-US" sz="2400" b="1" dirty="0" smtClean="0">
                <a:latin typeface="+mj-lt"/>
              </a:rPr>
              <a:t>5</a:t>
            </a:r>
            <a:r>
              <a:rPr lang="zh-CN" altLang="en-US" sz="2400" b="1" dirty="0" smtClean="0"/>
              <a:t>的形式。</a:t>
            </a:r>
            <a:endParaRPr lang="en-US" altLang="zh-CN" sz="2400" b="1" dirty="0" smtClean="0"/>
          </a:p>
          <a:p>
            <a:pPr>
              <a:lnSpc>
                <a:spcPts val="3200"/>
              </a:lnSpc>
            </a:pPr>
            <a:r>
              <a:rPr lang="zh-CN" altLang="en-US" sz="2400" b="1" dirty="0" smtClean="0"/>
              <a:t>写一个</a:t>
            </a:r>
            <a:r>
              <a:rPr lang="en-US" sz="2400" b="1" dirty="0" err="1" smtClean="0"/>
              <a:t>Fractran</a:t>
            </a:r>
            <a:r>
              <a:rPr lang="zh-CN" altLang="en-US" sz="2400" b="1" dirty="0" smtClean="0"/>
              <a:t>程序当</a:t>
            </a:r>
            <a:r>
              <a:rPr lang="en-US" sz="2400" b="1" dirty="0" smtClean="0"/>
              <a:t>x = y</a:t>
            </a:r>
            <a:r>
              <a:rPr lang="zh-CN" altLang="en-US" sz="2400" b="1" dirty="0" smtClean="0"/>
              <a:t>时用值</a:t>
            </a:r>
            <a:r>
              <a:rPr lang="en-US" sz="2400" b="1" dirty="0" smtClean="0"/>
              <a:t>5</a:t>
            </a:r>
            <a:r>
              <a:rPr lang="zh-CN" altLang="en-US" sz="2400" b="1" dirty="0" smtClean="0"/>
              <a:t>结束，或者当</a:t>
            </a:r>
            <a:r>
              <a:rPr lang="en-US" sz="2400" b="1" dirty="0" smtClean="0"/>
              <a:t>x </a:t>
            </a:r>
            <a:r>
              <a:rPr lang="zh-CN" altLang="en-US" sz="2400" b="1" dirty="0" smtClean="0"/>
              <a:t>≠</a:t>
            </a:r>
            <a:r>
              <a:rPr lang="en-US" sz="2400" b="1" dirty="0" smtClean="0"/>
              <a:t> y</a:t>
            </a:r>
            <a:r>
              <a:rPr lang="zh-CN" altLang="en-US" sz="2400" b="1" dirty="0" smtClean="0"/>
              <a:t>时用值</a:t>
            </a:r>
            <a:r>
              <a:rPr lang="en-US" sz="2400" b="1" dirty="0" smtClean="0"/>
              <a:t>7</a:t>
            </a:r>
            <a:r>
              <a:rPr lang="zh-CN" altLang="en-US" sz="2400" b="1" dirty="0" smtClean="0"/>
              <a:t>结束。</a:t>
            </a:r>
            <a:endParaRPr lang="zh-CN" altLang="en-US" sz="2400"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55</a:t>
            </a:fld>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685784"/>
          </a:xfrm>
        </p:spPr>
        <p:txBody>
          <a:bodyPr/>
          <a:lstStyle/>
          <a:p>
            <a:pPr algn="ctr"/>
            <a:r>
              <a:rPr lang="zh-CN" altLang="en-US" sz="3600" b="1" dirty="0" smtClean="0">
                <a:solidFill>
                  <a:schemeClr val="bg2"/>
                </a:solidFill>
                <a:latin typeface="黑体" pitchFamily="2" charset="-122"/>
                <a:ea typeface="黑体" pitchFamily="2" charset="-122"/>
              </a:rPr>
              <a:t>解题思路</a:t>
            </a:r>
            <a:endParaRPr lang="zh-CN" altLang="en-US" sz="3600" b="1" dirty="0"/>
          </a:p>
        </p:txBody>
      </p:sp>
      <p:sp>
        <p:nvSpPr>
          <p:cNvPr id="3" name="内容占位符 2"/>
          <p:cNvSpPr>
            <a:spLocks noGrp="1"/>
          </p:cNvSpPr>
          <p:nvPr>
            <p:ph idx="1"/>
          </p:nvPr>
        </p:nvSpPr>
        <p:spPr>
          <a:xfrm>
            <a:off x="428596" y="1142984"/>
            <a:ext cx="8229600" cy="3886200"/>
          </a:xfrm>
        </p:spPr>
        <p:txBody>
          <a:bodyPr/>
          <a:lstStyle/>
          <a:p>
            <a:pPr>
              <a:lnSpc>
                <a:spcPts val="3100"/>
              </a:lnSpc>
            </a:pPr>
            <a:r>
              <a:rPr lang="zh-CN" altLang="en-US" sz="2400" b="1" dirty="0" smtClean="0"/>
              <a:t>一个正确的程序（</a:t>
            </a:r>
            <a:r>
              <a:rPr lang="zh-CN" altLang="en-US" sz="2400" b="1" dirty="0" smtClean="0">
                <a:solidFill>
                  <a:schemeClr val="bg2"/>
                </a:solidFill>
              </a:rPr>
              <a:t>答案不唯一</a:t>
            </a:r>
            <a:r>
              <a:rPr lang="zh-CN" altLang="en-US" sz="2400" b="1" dirty="0" smtClean="0"/>
              <a:t>）：</a:t>
            </a:r>
          </a:p>
          <a:p>
            <a:pPr>
              <a:lnSpc>
                <a:spcPts val="3100"/>
              </a:lnSpc>
              <a:buNone/>
            </a:pPr>
            <a:r>
              <a:rPr lang="zh-CN" altLang="en-US" sz="2400" b="1" dirty="0" smtClean="0"/>
              <a:t>  （</a:t>
            </a:r>
            <a:r>
              <a:rPr lang="en-US" sz="2400" b="1" dirty="0" smtClean="0"/>
              <a:t>1/6</a:t>
            </a:r>
            <a:r>
              <a:rPr lang="zh-CN" altLang="en-US" sz="2400" b="1" dirty="0" smtClean="0"/>
              <a:t>，</a:t>
            </a:r>
            <a:r>
              <a:rPr lang="en-US" sz="2400" b="1" dirty="0" smtClean="0"/>
              <a:t>7/10</a:t>
            </a:r>
            <a:r>
              <a:rPr lang="zh-CN" altLang="en-US" sz="2400" b="1" dirty="0" smtClean="0"/>
              <a:t>，</a:t>
            </a:r>
            <a:r>
              <a:rPr lang="en-US" sz="2400" b="1" dirty="0" smtClean="0"/>
              <a:t>7/15</a:t>
            </a:r>
            <a:r>
              <a:rPr lang="zh-CN" altLang="en-US" sz="2400" b="1" dirty="0" smtClean="0"/>
              <a:t>，</a:t>
            </a:r>
            <a:r>
              <a:rPr lang="en-US" sz="2400" b="1" dirty="0" smtClean="0"/>
              <a:t>1/2</a:t>
            </a:r>
            <a:r>
              <a:rPr lang="zh-CN" altLang="en-US" sz="2400" b="1" dirty="0" smtClean="0"/>
              <a:t>，</a:t>
            </a:r>
            <a:r>
              <a:rPr lang="en-US" sz="2400" b="1" dirty="0" smtClean="0"/>
              <a:t>1/3</a:t>
            </a:r>
            <a:r>
              <a:rPr lang="zh-CN" altLang="en-US" sz="2400" b="1" dirty="0" smtClean="0"/>
              <a:t>）</a:t>
            </a:r>
          </a:p>
          <a:p>
            <a:pPr>
              <a:lnSpc>
                <a:spcPts val="3100"/>
              </a:lnSpc>
            </a:pPr>
            <a:r>
              <a:rPr lang="zh-CN" altLang="en-US" sz="2400" b="1" dirty="0" smtClean="0"/>
              <a:t>假设</a:t>
            </a:r>
            <a:r>
              <a:rPr lang="en-US" sz="2400" b="1" dirty="0" smtClean="0"/>
              <a:t>x </a:t>
            </a:r>
            <a:r>
              <a:rPr lang="zh-CN" altLang="en-US" sz="2400" b="1" dirty="0" smtClean="0"/>
              <a:t>≠</a:t>
            </a:r>
            <a:r>
              <a:rPr lang="en-US" sz="2400" b="1" dirty="0" smtClean="0"/>
              <a:t> y</a:t>
            </a:r>
            <a:r>
              <a:rPr lang="zh-CN" altLang="en-US" sz="2400" b="1" dirty="0" smtClean="0"/>
              <a:t>，当</a:t>
            </a:r>
            <a:r>
              <a:rPr lang="en-US" sz="2400" b="1" dirty="0" smtClean="0"/>
              <a:t>x &gt; 0 </a:t>
            </a:r>
            <a:r>
              <a:rPr lang="zh-CN" altLang="en-US" sz="2400" b="1" dirty="0" smtClean="0"/>
              <a:t>且</a:t>
            </a:r>
            <a:r>
              <a:rPr lang="en-US" sz="2400" b="1" dirty="0" smtClean="0"/>
              <a:t>y &gt; 0</a:t>
            </a:r>
            <a:r>
              <a:rPr lang="zh-CN" altLang="en-US" sz="2400" b="1" dirty="0" smtClean="0"/>
              <a:t>时，第一个分数用来将两者都减</a:t>
            </a:r>
            <a:r>
              <a:rPr lang="en-US" sz="2400" b="1" dirty="0" smtClean="0"/>
              <a:t>1</a:t>
            </a:r>
            <a:r>
              <a:rPr lang="zh-CN" altLang="en-US" sz="2400" b="1" dirty="0" smtClean="0"/>
              <a:t>（即让</a:t>
            </a:r>
            <a:r>
              <a:rPr lang="en-US" sz="2400" b="1" dirty="0" smtClean="0"/>
              <a:t>x</a:t>
            </a:r>
            <a:r>
              <a:rPr lang="zh-CN" altLang="en-US" sz="2400" b="1" dirty="0" smtClean="0"/>
              <a:t>或</a:t>
            </a:r>
            <a:r>
              <a:rPr lang="en-US" sz="2400" b="1" dirty="0" smtClean="0"/>
              <a:t>y</a:t>
            </a:r>
            <a:r>
              <a:rPr lang="zh-CN" altLang="en-US" sz="2400" b="1" dirty="0" smtClean="0"/>
              <a:t>其中一个为</a:t>
            </a:r>
            <a:r>
              <a:rPr lang="en-US" sz="2400" b="1" dirty="0" smtClean="0"/>
              <a:t>0</a:t>
            </a:r>
            <a:r>
              <a:rPr lang="zh-CN" altLang="en-US" sz="2400" b="1" dirty="0" smtClean="0"/>
              <a:t>）。</a:t>
            </a:r>
            <a:endParaRPr lang="en-US" altLang="zh-CN" sz="2400" b="1" dirty="0" smtClean="0"/>
          </a:p>
          <a:p>
            <a:pPr>
              <a:lnSpc>
                <a:spcPts val="3100"/>
              </a:lnSpc>
            </a:pPr>
            <a:r>
              <a:rPr lang="zh-CN" altLang="en-US" sz="2400" b="1" dirty="0" smtClean="0"/>
              <a:t>如果能够得到</a:t>
            </a:r>
            <a:r>
              <a:rPr lang="en-US" sz="2400" b="1" dirty="0" smtClean="0"/>
              <a:t>x &gt;0 </a:t>
            </a:r>
            <a:r>
              <a:rPr lang="zh-CN" altLang="en-US" sz="2400" b="1" dirty="0" smtClean="0"/>
              <a:t>且</a:t>
            </a:r>
            <a:r>
              <a:rPr lang="en-US" sz="2400" b="1" dirty="0" smtClean="0"/>
              <a:t> y = 0</a:t>
            </a:r>
            <a:r>
              <a:rPr lang="zh-CN" altLang="en-US" sz="2400" b="1" dirty="0" smtClean="0"/>
              <a:t>的情况，可以使用</a:t>
            </a:r>
            <a:r>
              <a:rPr lang="en-US" sz="2400" b="1" dirty="0" smtClean="0"/>
              <a:t>7/10</a:t>
            </a:r>
            <a:r>
              <a:rPr lang="zh-CN" altLang="en-US" sz="2400" b="1" dirty="0" smtClean="0"/>
              <a:t>。由此，当前值不能被</a:t>
            </a:r>
            <a:r>
              <a:rPr lang="en-US" sz="2400" b="1" dirty="0" smtClean="0"/>
              <a:t>5</a:t>
            </a:r>
            <a:r>
              <a:rPr lang="zh-CN" altLang="en-US" sz="2400" b="1" dirty="0" smtClean="0"/>
              <a:t>整除，但可以被</a:t>
            </a:r>
            <a:r>
              <a:rPr lang="en-US" sz="2400" b="1" dirty="0" smtClean="0"/>
              <a:t>7</a:t>
            </a:r>
            <a:r>
              <a:rPr lang="zh-CN" altLang="en-US" sz="2400" b="1" dirty="0" smtClean="0"/>
              <a:t>整除。</a:t>
            </a:r>
            <a:endParaRPr lang="en-US" altLang="zh-CN" sz="2400" b="1" dirty="0" smtClean="0"/>
          </a:p>
          <a:p>
            <a:pPr>
              <a:lnSpc>
                <a:spcPts val="3100"/>
              </a:lnSpc>
            </a:pPr>
            <a:r>
              <a:rPr lang="zh-CN" altLang="en-US" sz="2400" b="1" dirty="0" smtClean="0"/>
              <a:t>类似地，如果</a:t>
            </a:r>
            <a:r>
              <a:rPr lang="en-US" sz="2400" b="1" dirty="0" smtClean="0"/>
              <a:t>x = 0</a:t>
            </a:r>
            <a:r>
              <a:rPr lang="zh-CN" altLang="en-US" sz="2400" b="1" dirty="0" smtClean="0"/>
              <a:t>且</a:t>
            </a:r>
            <a:r>
              <a:rPr lang="en-US" sz="2400" b="1" dirty="0" smtClean="0"/>
              <a:t>y &gt; 0</a:t>
            </a:r>
            <a:r>
              <a:rPr lang="zh-CN" altLang="en-US" sz="2400" b="1" dirty="0" smtClean="0"/>
              <a:t>，第一个分数现在可以使用</a:t>
            </a:r>
            <a:r>
              <a:rPr lang="en-US" sz="2400" b="1" dirty="0" smtClean="0"/>
              <a:t>7/15</a:t>
            </a:r>
            <a:r>
              <a:rPr lang="zh-CN" altLang="en-US" sz="2400" b="1" dirty="0" smtClean="0"/>
              <a:t>。</a:t>
            </a:r>
            <a:endParaRPr lang="en-US" altLang="zh-CN" sz="2400" b="1" dirty="0" smtClean="0"/>
          </a:p>
          <a:p>
            <a:pPr>
              <a:lnSpc>
                <a:spcPts val="3100"/>
              </a:lnSpc>
            </a:pPr>
            <a:r>
              <a:rPr lang="zh-CN" altLang="en-US" sz="2400" b="1" dirty="0" smtClean="0"/>
              <a:t>最后，使用剩下的两个分数清除当前值中</a:t>
            </a:r>
            <a:r>
              <a:rPr lang="en-US" sz="2400" b="1" dirty="0" smtClean="0"/>
              <a:t>2</a:t>
            </a:r>
            <a:r>
              <a:rPr lang="zh-CN" altLang="en-US" sz="2400" b="1" dirty="0" smtClean="0"/>
              <a:t>或</a:t>
            </a:r>
            <a:r>
              <a:rPr lang="en-US" sz="2400" b="1" dirty="0" smtClean="0"/>
              <a:t>3</a:t>
            </a:r>
            <a:r>
              <a:rPr lang="zh-CN" altLang="en-US" sz="2400" b="1" dirty="0" smtClean="0"/>
              <a:t>的次方，只留下</a:t>
            </a:r>
            <a:r>
              <a:rPr lang="en-US" sz="2400" b="1" dirty="0" smtClean="0"/>
              <a:t>7</a:t>
            </a:r>
            <a:r>
              <a:rPr lang="zh-CN" altLang="en-US" sz="2400" b="1" dirty="0" smtClean="0"/>
              <a:t>。</a:t>
            </a:r>
          </a:p>
          <a:p>
            <a:pPr>
              <a:lnSpc>
                <a:spcPts val="3100"/>
              </a:lnSpc>
            </a:pPr>
            <a:r>
              <a:rPr lang="zh-CN" altLang="en-US" sz="2400" b="1" dirty="0" smtClean="0"/>
              <a:t>如果</a:t>
            </a:r>
            <a:r>
              <a:rPr lang="en-US" sz="2400" b="1" dirty="0" smtClean="0"/>
              <a:t>x = y</a:t>
            </a:r>
            <a:r>
              <a:rPr lang="zh-CN" altLang="en-US" sz="2400" b="1" dirty="0" smtClean="0"/>
              <a:t>，将使用第一个分数</a:t>
            </a:r>
            <a:r>
              <a:rPr lang="en-US" sz="2400" b="1" dirty="0" smtClean="0"/>
              <a:t>x</a:t>
            </a:r>
            <a:r>
              <a:rPr lang="zh-CN" altLang="en-US" sz="2400" b="1" dirty="0" smtClean="0"/>
              <a:t>次，然后用当前值</a:t>
            </a:r>
            <a:r>
              <a:rPr lang="en-US" sz="2400" b="1" dirty="0" smtClean="0"/>
              <a:t>5</a:t>
            </a:r>
            <a:r>
              <a:rPr lang="zh-CN" altLang="en-US" sz="2400" b="1" dirty="0" smtClean="0"/>
              <a:t>结束算法。</a:t>
            </a:r>
            <a:endParaRPr lang="zh-CN" altLang="en-US" sz="2400" b="1"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56</a:t>
            </a:fld>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85794"/>
            <a:ext cx="8229600" cy="1042974"/>
          </a:xfrm>
        </p:spPr>
        <p:txBody>
          <a:bodyPr/>
          <a:lstStyle/>
          <a:p>
            <a:r>
              <a:rPr lang="en-US" sz="3600" b="1" dirty="0" smtClean="0">
                <a:solidFill>
                  <a:schemeClr val="bg2"/>
                </a:solidFill>
              </a:rPr>
              <a:t>IPSC 2004: Gets and Puts </a:t>
            </a:r>
            <a:r>
              <a:rPr lang="zh-CN" altLang="en-US" sz="3600" b="1" dirty="0" smtClean="0">
                <a:solidFill>
                  <a:schemeClr val="bg2"/>
                </a:solidFill>
              </a:rPr>
              <a:t>输入输出</a:t>
            </a:r>
            <a:r>
              <a:rPr lang="zh-CN" altLang="en-US" dirty="0" smtClean="0"/>
              <a:t/>
            </a:r>
            <a:br>
              <a:rPr lang="zh-CN" altLang="en-US" dirty="0" smtClean="0"/>
            </a:br>
            <a:endParaRPr lang="zh-CN" altLang="en-US" dirty="0"/>
          </a:p>
        </p:txBody>
      </p:sp>
      <p:sp>
        <p:nvSpPr>
          <p:cNvPr id="3" name="内容占位符 2"/>
          <p:cNvSpPr>
            <a:spLocks noGrp="1"/>
          </p:cNvSpPr>
          <p:nvPr>
            <p:ph idx="1"/>
          </p:nvPr>
        </p:nvSpPr>
        <p:spPr>
          <a:xfrm>
            <a:off x="428596" y="1643050"/>
            <a:ext cx="8229600" cy="3886200"/>
          </a:xfrm>
        </p:spPr>
        <p:txBody>
          <a:bodyPr/>
          <a:lstStyle/>
          <a:p>
            <a:pPr>
              <a:lnSpc>
                <a:spcPts val="3900"/>
              </a:lnSpc>
              <a:spcAft>
                <a:spcPts val="1200"/>
              </a:spcAft>
            </a:pPr>
            <a:r>
              <a:rPr lang="zh-CN" altLang="en-US" sz="2800" b="1" dirty="0" smtClean="0"/>
              <a:t>问题描述（一个子任务）</a:t>
            </a:r>
          </a:p>
          <a:p>
            <a:pPr>
              <a:lnSpc>
                <a:spcPts val="3900"/>
              </a:lnSpc>
              <a:spcAft>
                <a:spcPts val="1200"/>
              </a:spcAft>
            </a:pPr>
            <a:r>
              <a:rPr lang="zh-CN" altLang="en-US" sz="2800" b="1" dirty="0" smtClean="0"/>
              <a:t>给一个简单的程序设计语言，其中有</a:t>
            </a:r>
            <a:r>
              <a:rPr lang="en-US" sz="2800" b="1" dirty="0" smtClean="0"/>
              <a:t>26</a:t>
            </a:r>
            <a:r>
              <a:rPr lang="zh-CN" altLang="en-US" sz="2800" b="1" dirty="0" smtClean="0"/>
              <a:t>个整数寄存器和潜在无限的队列。</a:t>
            </a:r>
            <a:endParaRPr lang="en-US" altLang="zh-CN" sz="2800" b="1" dirty="0" smtClean="0"/>
          </a:p>
          <a:p>
            <a:pPr>
              <a:lnSpc>
                <a:spcPts val="3900"/>
              </a:lnSpc>
              <a:spcAft>
                <a:spcPts val="1200"/>
              </a:spcAft>
            </a:pPr>
            <a:r>
              <a:rPr lang="zh-CN" altLang="en-US" sz="2800" b="1" dirty="0" smtClean="0"/>
              <a:t>试编写一个</a:t>
            </a:r>
            <a:r>
              <a:rPr lang="en-US" sz="2800" b="1" dirty="0" err="1" smtClean="0"/>
              <a:t>quine</a:t>
            </a:r>
            <a:r>
              <a:rPr lang="zh-CN" altLang="en-US" sz="2800" b="1" dirty="0" smtClean="0"/>
              <a:t>（奎因，以美国哲学家</a:t>
            </a:r>
            <a:r>
              <a:rPr lang="en-US" sz="2800" b="1" dirty="0" smtClean="0"/>
              <a:t> Willard van </a:t>
            </a:r>
            <a:r>
              <a:rPr lang="en-US" sz="2800" b="1" dirty="0" err="1" smtClean="0"/>
              <a:t>Orman</a:t>
            </a:r>
            <a:r>
              <a:rPr lang="en-US" sz="2800" b="1" dirty="0" smtClean="0"/>
              <a:t> </a:t>
            </a:r>
            <a:r>
              <a:rPr lang="en-US" sz="2800" b="1" dirty="0" err="1" smtClean="0"/>
              <a:t>Quine</a:t>
            </a:r>
            <a:r>
              <a:rPr lang="zh-CN" altLang="en-US" sz="2800" b="1" dirty="0" smtClean="0"/>
              <a:t>命名，表示一个可以生成它自己的完整的源代码的程序）程序（可以输出自己的源代码）。</a:t>
            </a:r>
            <a:endParaRPr lang="zh-CN" altLang="en-US" sz="2800" b="1"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57</a:t>
            </a:fld>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757222"/>
          </a:xfrm>
        </p:spPr>
        <p:txBody>
          <a:bodyPr/>
          <a:lstStyle/>
          <a:p>
            <a:pPr algn="ctr"/>
            <a:r>
              <a:rPr lang="zh-CN" altLang="en-US" sz="3600" b="1" dirty="0" smtClean="0">
                <a:solidFill>
                  <a:schemeClr val="bg2"/>
                </a:solidFill>
                <a:latin typeface="黑体" pitchFamily="2" charset="-122"/>
                <a:ea typeface="黑体" pitchFamily="2" charset="-122"/>
              </a:rPr>
              <a:t>解题思路</a:t>
            </a:r>
            <a:endParaRPr lang="zh-CN" altLang="en-US" sz="3600" b="1" dirty="0">
              <a:solidFill>
                <a:schemeClr val="bg2"/>
              </a:solidFill>
              <a:latin typeface="黑体" pitchFamily="2" charset="-122"/>
              <a:ea typeface="黑体" pitchFamily="2" charset="-122"/>
            </a:endParaRPr>
          </a:p>
        </p:txBody>
      </p:sp>
      <p:sp>
        <p:nvSpPr>
          <p:cNvPr id="3" name="内容占位符 2"/>
          <p:cNvSpPr>
            <a:spLocks noGrp="1"/>
          </p:cNvSpPr>
          <p:nvPr>
            <p:ph idx="1"/>
          </p:nvPr>
        </p:nvSpPr>
        <p:spPr>
          <a:xfrm>
            <a:off x="500034" y="1214422"/>
            <a:ext cx="8229600" cy="3886200"/>
          </a:xfrm>
        </p:spPr>
        <p:txBody>
          <a:bodyPr/>
          <a:lstStyle/>
          <a:p>
            <a:pPr>
              <a:lnSpc>
                <a:spcPts val="3200"/>
              </a:lnSpc>
            </a:pPr>
            <a:r>
              <a:rPr lang="zh-CN" altLang="en-US" sz="2400" b="1" dirty="0" smtClean="0"/>
              <a:t>可以使用基于递归定理的标准技术。设想一个可以运行一次已经包含整数序列的队列，这个程序包含以下步骤：</a:t>
            </a:r>
          </a:p>
          <a:p>
            <a:pPr>
              <a:lnSpc>
                <a:spcPts val="3200"/>
              </a:lnSpc>
              <a:buNone/>
            </a:pPr>
            <a:r>
              <a:rPr lang="en-US" sz="2400" b="1" dirty="0" smtClean="0"/>
              <a:t> 1. </a:t>
            </a:r>
            <a:r>
              <a:rPr lang="zh-CN" altLang="en-US" sz="2400" b="1" dirty="0" smtClean="0"/>
              <a:t>在队列中插入一个结束符。</a:t>
            </a:r>
          </a:p>
          <a:p>
            <a:pPr>
              <a:lnSpc>
                <a:spcPts val="3200"/>
              </a:lnSpc>
              <a:buNone/>
            </a:pPr>
            <a:r>
              <a:rPr lang="en-US" sz="2400" b="1" dirty="0" smtClean="0"/>
              <a:t> 2. </a:t>
            </a:r>
            <a:r>
              <a:rPr lang="zh-CN" altLang="en-US" sz="2400" b="1" dirty="0" smtClean="0"/>
              <a:t>当不是结束符时：从队列中取出这个数，打印插入这个数到队列的指令，将数插回到队列中。</a:t>
            </a:r>
          </a:p>
          <a:p>
            <a:pPr>
              <a:lnSpc>
                <a:spcPts val="3200"/>
              </a:lnSpc>
              <a:buNone/>
            </a:pPr>
            <a:r>
              <a:rPr lang="en-US" sz="2400" b="1" dirty="0" smtClean="0"/>
              <a:t> 3. </a:t>
            </a:r>
            <a:r>
              <a:rPr lang="zh-CN" altLang="en-US" sz="2400" b="1" dirty="0" smtClean="0"/>
              <a:t>丢掉结束符，程序现在就是原始状态。</a:t>
            </a:r>
          </a:p>
          <a:p>
            <a:pPr>
              <a:lnSpc>
                <a:spcPts val="3200"/>
              </a:lnSpc>
              <a:buNone/>
            </a:pPr>
            <a:r>
              <a:rPr lang="en-US" sz="2400" b="1" dirty="0" smtClean="0"/>
              <a:t> 4. </a:t>
            </a:r>
            <a:r>
              <a:rPr lang="zh-CN" altLang="en-US" sz="2400" b="1" dirty="0" smtClean="0"/>
              <a:t>当队列非空时，取出一个数，解释为</a:t>
            </a:r>
            <a:r>
              <a:rPr lang="en-US" sz="2400" b="1" dirty="0" smtClean="0"/>
              <a:t>ASCII</a:t>
            </a:r>
            <a:r>
              <a:rPr lang="zh-CN" altLang="en-US" sz="2400" b="1" dirty="0" smtClean="0"/>
              <a:t>码，输出对应字符。</a:t>
            </a:r>
          </a:p>
          <a:p>
            <a:pPr>
              <a:lnSpc>
                <a:spcPts val="3200"/>
              </a:lnSpc>
              <a:buNone/>
            </a:pPr>
            <a:r>
              <a:rPr lang="zh-CN" altLang="en-US" sz="2400" b="1" dirty="0" smtClean="0"/>
              <a:t>   设这个程序是</a:t>
            </a:r>
            <a:r>
              <a:rPr lang="en-US" sz="2400" b="1" dirty="0" smtClean="0"/>
              <a:t>P</a:t>
            </a:r>
            <a:r>
              <a:rPr lang="zh-CN" altLang="en-US" sz="2400" b="1" dirty="0" smtClean="0"/>
              <a:t>，</a:t>
            </a:r>
            <a:r>
              <a:rPr lang="en-US" sz="2400" b="1" dirty="0" smtClean="0"/>
              <a:t>Q</a:t>
            </a:r>
            <a:r>
              <a:rPr lang="zh-CN" altLang="en-US" sz="2400" b="1" dirty="0" smtClean="0"/>
              <a:t>是组成</a:t>
            </a:r>
            <a:r>
              <a:rPr lang="en-US" sz="2400" b="1" dirty="0" smtClean="0"/>
              <a:t>P</a:t>
            </a:r>
            <a:r>
              <a:rPr lang="zh-CN" altLang="en-US" sz="2400" b="1" dirty="0" smtClean="0"/>
              <a:t>的字符的</a:t>
            </a:r>
            <a:r>
              <a:rPr lang="en-US" sz="2400" b="1" dirty="0" smtClean="0"/>
              <a:t>ASCII</a:t>
            </a:r>
            <a:r>
              <a:rPr lang="zh-CN" altLang="en-US" sz="2400" b="1" dirty="0" smtClean="0"/>
              <a:t>码序列。解决方案是首先插入</a:t>
            </a:r>
            <a:r>
              <a:rPr lang="en-US" sz="2400" b="1" dirty="0" smtClean="0"/>
              <a:t>Q</a:t>
            </a:r>
            <a:r>
              <a:rPr lang="zh-CN" altLang="en-US" sz="2400" b="1" dirty="0" smtClean="0"/>
              <a:t>的所有元素到队列中，然后运行</a:t>
            </a:r>
            <a:r>
              <a:rPr lang="en-US" sz="2400" b="1" dirty="0" smtClean="0"/>
              <a:t>P</a:t>
            </a:r>
            <a:r>
              <a:rPr lang="zh-CN" altLang="en-US" sz="2400" b="1" dirty="0" smtClean="0"/>
              <a:t>。</a:t>
            </a:r>
            <a:endParaRPr lang="en-US" altLang="zh-CN" sz="2400" b="1" dirty="0" smtClean="0"/>
          </a:p>
          <a:p>
            <a:pPr>
              <a:lnSpc>
                <a:spcPts val="3200"/>
              </a:lnSpc>
              <a:buNone/>
            </a:pPr>
            <a:r>
              <a:rPr lang="en-US" altLang="zh-CN" sz="2400" b="1" dirty="0" smtClean="0">
                <a:hlinkClick r:id="rId2"/>
              </a:rPr>
              <a:t>http://ipsc.ksp.sk/2004/real/problems/g.html</a:t>
            </a:r>
            <a:endParaRPr lang="en-US" altLang="zh-CN" sz="2400" b="1" dirty="0" smtClean="0"/>
          </a:p>
          <a:p>
            <a:pPr>
              <a:lnSpc>
                <a:spcPts val="3200"/>
              </a:lnSpc>
              <a:buNone/>
            </a:pPr>
            <a:r>
              <a:rPr lang="en-US" altLang="zh-CN" sz="2400" b="1" dirty="0" smtClean="0"/>
              <a:t>http://ipsc.ksp.sk/2004/real/solutions/g.html</a:t>
            </a:r>
            <a:endParaRPr lang="zh-CN" altLang="en-US" sz="2400" b="1"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58</a:t>
            </a:fld>
            <a:endParaRPr lang="en-US" altLang="zh-C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sz="4000" dirty="0" smtClean="0">
                <a:solidFill>
                  <a:schemeClr val="bg2"/>
                </a:solidFill>
              </a:rPr>
              <a:t>C</a:t>
            </a:r>
            <a:r>
              <a:rPr lang="zh-CN" altLang="en-US" sz="4000" dirty="0" smtClean="0">
                <a:solidFill>
                  <a:schemeClr val="bg2"/>
                </a:solidFill>
                <a:latin typeface="黑体" pitchFamily="2" charset="-122"/>
                <a:ea typeface="黑体" pitchFamily="2" charset="-122"/>
              </a:rPr>
              <a:t>语言的例子</a:t>
            </a:r>
            <a:endParaRPr lang="zh-CN" altLang="en-US" sz="4000" dirty="0">
              <a:solidFill>
                <a:schemeClr val="bg2"/>
              </a:solidFill>
            </a:endParaRPr>
          </a:p>
        </p:txBody>
      </p:sp>
      <p:sp>
        <p:nvSpPr>
          <p:cNvPr id="3" name="内容占位符 2"/>
          <p:cNvSpPr>
            <a:spLocks noGrp="1"/>
          </p:cNvSpPr>
          <p:nvPr>
            <p:ph idx="1"/>
          </p:nvPr>
        </p:nvSpPr>
        <p:spPr>
          <a:xfrm>
            <a:off x="357158" y="1714488"/>
            <a:ext cx="8229600" cy="3886200"/>
          </a:xfrm>
        </p:spPr>
        <p:txBody>
          <a:bodyPr/>
          <a:lstStyle/>
          <a:p>
            <a:r>
              <a:rPr lang="en-US" sz="2800" b="1" dirty="0" smtClean="0">
                <a:latin typeface="Times New Roman" pitchFamily="18" charset="0"/>
                <a:cs typeface="Times New Roman" pitchFamily="18" charset="0"/>
              </a:rPr>
              <a:t>Ken Thompson</a:t>
            </a:r>
            <a:r>
              <a:rPr lang="zh-CN" altLang="en-US" sz="2800" b="1" dirty="0" smtClean="0"/>
              <a:t>写的一个程序：</a:t>
            </a:r>
            <a:endParaRPr lang="en-US" sz="2800" b="1" dirty="0" smtClean="0">
              <a:latin typeface="黑体" pitchFamily="2" charset="-122"/>
              <a:ea typeface="黑体" pitchFamily="2" charset="-122"/>
            </a:endParaRPr>
          </a:p>
          <a:p>
            <a:pPr>
              <a:lnSpc>
                <a:spcPts val="4300"/>
              </a:lnSpc>
              <a:spcAft>
                <a:spcPts val="1200"/>
              </a:spcAft>
            </a:pPr>
            <a:r>
              <a:rPr lang="en-US" dirty="0" smtClean="0"/>
              <a:t>char*s="char*s=%</a:t>
            </a:r>
            <a:r>
              <a:rPr lang="en-US" dirty="0" err="1" smtClean="0"/>
              <a:t>c%s%c;main</a:t>
            </a:r>
            <a:r>
              <a:rPr lang="en-US" dirty="0" smtClean="0"/>
              <a:t>(){</a:t>
            </a:r>
            <a:r>
              <a:rPr lang="en-US" dirty="0" err="1" smtClean="0"/>
              <a:t>printf</a:t>
            </a:r>
            <a:r>
              <a:rPr lang="en-US" dirty="0" smtClean="0"/>
              <a:t>(s,34,s,34);}"; main(){</a:t>
            </a:r>
            <a:r>
              <a:rPr lang="en-US" dirty="0" err="1" smtClean="0"/>
              <a:t>printf</a:t>
            </a:r>
            <a:r>
              <a:rPr lang="en-US" dirty="0" smtClean="0"/>
              <a:t>(s,34,s,34);}</a:t>
            </a:r>
          </a:p>
          <a:p>
            <a:r>
              <a:rPr lang="zh-CN" altLang="en-US" b="1" dirty="0" smtClean="0"/>
              <a:t>加上换行符以后的形式：</a:t>
            </a:r>
            <a:endParaRPr lang="en-US" b="1" dirty="0" smtClean="0"/>
          </a:p>
          <a:p>
            <a:pPr>
              <a:lnSpc>
                <a:spcPts val="4100"/>
              </a:lnSpc>
            </a:pPr>
            <a:r>
              <a:rPr lang="en-US" dirty="0" smtClean="0"/>
              <a:t>char*s="char*s=%</a:t>
            </a:r>
            <a:r>
              <a:rPr lang="en-US" dirty="0" err="1" smtClean="0"/>
              <a:t>c%s%c</a:t>
            </a:r>
            <a:r>
              <a:rPr lang="en-US" dirty="0" smtClean="0"/>
              <a:t>;%</a:t>
            </a:r>
            <a:r>
              <a:rPr lang="en-US" dirty="0" err="1" smtClean="0"/>
              <a:t>cmain</a:t>
            </a:r>
            <a:r>
              <a:rPr lang="en-US" dirty="0" smtClean="0"/>
              <a:t>(){</a:t>
            </a:r>
            <a:r>
              <a:rPr lang="en-US" dirty="0" err="1" smtClean="0"/>
              <a:t>printf</a:t>
            </a:r>
            <a:r>
              <a:rPr lang="en-US" dirty="0" smtClean="0"/>
              <a:t>(s,34,s,34,10,10);}%c"; </a:t>
            </a:r>
          </a:p>
          <a:p>
            <a:pPr>
              <a:lnSpc>
                <a:spcPts val="4100"/>
              </a:lnSpc>
              <a:buNone/>
            </a:pPr>
            <a:r>
              <a:rPr lang="en-US" dirty="0" smtClean="0"/>
              <a:t>   main(){</a:t>
            </a:r>
            <a:r>
              <a:rPr lang="en-US" dirty="0" err="1" smtClean="0"/>
              <a:t>printf</a:t>
            </a:r>
            <a:r>
              <a:rPr lang="en-US" dirty="0" smtClean="0"/>
              <a:t>(s,34,s,34,10,10);}</a:t>
            </a:r>
          </a:p>
          <a:p>
            <a:endParaRPr lang="en-US" dirty="0" smtClean="0"/>
          </a:p>
          <a:p>
            <a:endParaRPr lang="zh-CN" altLang="en-US"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59</a:t>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smtClean="0">
                <a:solidFill>
                  <a:schemeClr val="bg2"/>
                </a:solidFill>
                <a:latin typeface="黑体" pitchFamily="2" charset="-122"/>
                <a:ea typeface="黑体" pitchFamily="2" charset="-122"/>
              </a:rPr>
              <a:t>规则与现实</a:t>
            </a:r>
            <a:endParaRPr lang="zh-CN" altLang="en-US" sz="4000" b="1" dirty="0">
              <a:solidFill>
                <a:schemeClr val="bg2"/>
              </a:solidFill>
              <a:latin typeface="黑体" pitchFamily="2" charset="-122"/>
              <a:ea typeface="黑体" pitchFamily="2" charset="-122"/>
            </a:endParaRPr>
          </a:p>
        </p:txBody>
      </p:sp>
      <p:sp>
        <p:nvSpPr>
          <p:cNvPr id="3" name="内容占位符 2"/>
          <p:cNvSpPr>
            <a:spLocks noGrp="1"/>
          </p:cNvSpPr>
          <p:nvPr>
            <p:ph idx="1"/>
          </p:nvPr>
        </p:nvSpPr>
        <p:spPr/>
        <p:txBody>
          <a:bodyPr/>
          <a:lstStyle/>
          <a:p>
            <a:pPr>
              <a:lnSpc>
                <a:spcPts val="4200"/>
              </a:lnSpc>
            </a:pPr>
            <a:r>
              <a:rPr lang="zh-CN" altLang="en-US" b="1" dirty="0" smtClean="0"/>
              <a:t>每一届的</a:t>
            </a:r>
            <a:r>
              <a:rPr lang="en-US" b="1" dirty="0" smtClean="0"/>
              <a:t>IOI </a:t>
            </a:r>
            <a:r>
              <a:rPr lang="zh-CN" altLang="en-US" b="1" dirty="0" smtClean="0"/>
              <a:t>都要发布竞赛规则，在以往的年份中，规则中总要宣称：</a:t>
            </a:r>
            <a:endParaRPr lang="en-US" altLang="zh-CN" b="1" dirty="0" smtClean="0"/>
          </a:p>
          <a:p>
            <a:pPr>
              <a:lnSpc>
                <a:spcPts val="4200"/>
              </a:lnSpc>
              <a:spcAft>
                <a:spcPts val="600"/>
              </a:spcAft>
              <a:buNone/>
            </a:pPr>
            <a:r>
              <a:rPr lang="zh-CN" altLang="en-US" b="1" dirty="0" smtClean="0"/>
              <a:t> “</a:t>
            </a:r>
            <a:r>
              <a:rPr lang="en-US" b="1" dirty="0" smtClean="0"/>
              <a:t>All of the tasks in IOI [year] are designed to be algorithmic in nature. </a:t>
            </a:r>
            <a:r>
              <a:rPr lang="zh-CN" altLang="en-US" b="1" dirty="0" smtClean="0"/>
              <a:t>”</a:t>
            </a:r>
            <a:endParaRPr lang="en-US" altLang="zh-CN" b="1" dirty="0" smtClean="0"/>
          </a:p>
          <a:p>
            <a:pPr>
              <a:lnSpc>
                <a:spcPts val="4200"/>
              </a:lnSpc>
            </a:pPr>
            <a:r>
              <a:rPr lang="en-US" b="1" dirty="0" smtClean="0"/>
              <a:t> IOI</a:t>
            </a:r>
            <a:r>
              <a:rPr lang="zh-CN" altLang="en-US" b="1" dirty="0" smtClean="0"/>
              <a:t>的竞赛试题大都集中在算法求解，几乎没有例外。</a:t>
            </a:r>
            <a:endParaRPr lang="zh-CN" altLang="en-US"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6</a:t>
            </a:fld>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185850"/>
          </a:xfrm>
        </p:spPr>
        <p:txBody>
          <a:bodyPr/>
          <a:lstStyle/>
          <a:p>
            <a:r>
              <a:rPr lang="zh-CN" altLang="en-US" sz="4000" dirty="0" smtClean="0">
                <a:solidFill>
                  <a:schemeClr val="bg2"/>
                </a:solidFill>
                <a:latin typeface="黑体" pitchFamily="2" charset="-122"/>
                <a:ea typeface="黑体" pitchFamily="2" charset="-122"/>
              </a:rPr>
              <a:t>解决</a:t>
            </a:r>
            <a:r>
              <a:rPr lang="zh-CN" altLang="en-US" sz="4000" b="1" dirty="0" smtClean="0">
                <a:solidFill>
                  <a:schemeClr val="bg2"/>
                </a:solidFill>
              </a:rPr>
              <a:t> </a:t>
            </a:r>
            <a:r>
              <a:rPr lang="en-US" altLang="zh-CN" sz="4000" dirty="0" smtClean="0">
                <a:solidFill>
                  <a:schemeClr val="bg2"/>
                </a:solidFill>
              </a:rPr>
              <a:t>#</a:t>
            </a:r>
            <a:r>
              <a:rPr lang="en-US" sz="4000" dirty="0" smtClean="0">
                <a:solidFill>
                  <a:schemeClr val="bg2"/>
                </a:solidFill>
              </a:rPr>
              <a:t>include </a:t>
            </a:r>
            <a:r>
              <a:rPr lang="zh-CN" altLang="en-US" sz="4000" dirty="0" smtClean="0">
                <a:solidFill>
                  <a:schemeClr val="bg2"/>
                </a:solidFill>
                <a:latin typeface="黑体" pitchFamily="2" charset="-122"/>
                <a:ea typeface="黑体" pitchFamily="2" charset="-122"/>
              </a:rPr>
              <a:t>依赖的问题</a:t>
            </a:r>
            <a:r>
              <a:rPr lang="zh-CN" altLang="en-US" sz="4000" b="1" dirty="0" smtClean="0">
                <a:solidFill>
                  <a:schemeClr val="bg2"/>
                </a:solidFill>
              </a:rPr>
              <a:t>：</a:t>
            </a:r>
            <a:endParaRPr lang="zh-CN" altLang="en-US" sz="4000" dirty="0">
              <a:solidFill>
                <a:schemeClr val="bg2"/>
              </a:solidFill>
            </a:endParaRPr>
          </a:p>
        </p:txBody>
      </p:sp>
      <p:sp>
        <p:nvSpPr>
          <p:cNvPr id="3" name="内容占位符 2"/>
          <p:cNvSpPr>
            <a:spLocks noGrp="1"/>
          </p:cNvSpPr>
          <p:nvPr>
            <p:ph idx="1"/>
          </p:nvPr>
        </p:nvSpPr>
        <p:spPr>
          <a:xfrm>
            <a:off x="500034" y="1643050"/>
            <a:ext cx="8229600" cy="3886200"/>
          </a:xfrm>
        </p:spPr>
        <p:txBody>
          <a:bodyPr/>
          <a:lstStyle/>
          <a:p>
            <a:pPr>
              <a:buNone/>
            </a:pPr>
            <a:endParaRPr lang="en-US" altLang="zh-CN" b="1" dirty="0" smtClean="0"/>
          </a:p>
          <a:p>
            <a:pPr>
              <a:lnSpc>
                <a:spcPts val="4200"/>
              </a:lnSpc>
            </a:pPr>
            <a:r>
              <a:rPr lang="en-US" dirty="0" smtClean="0"/>
              <a:t>#include &lt;</a:t>
            </a:r>
            <a:r>
              <a:rPr lang="en-US" dirty="0" err="1" smtClean="0"/>
              <a:t>stdio.h</a:t>
            </a:r>
            <a:r>
              <a:rPr lang="en-US" dirty="0" smtClean="0"/>
              <a:t>&gt; </a:t>
            </a:r>
          </a:p>
          <a:p>
            <a:pPr>
              <a:lnSpc>
                <a:spcPts val="4200"/>
              </a:lnSpc>
              <a:buNone/>
            </a:pPr>
            <a:r>
              <a:rPr lang="en-US" dirty="0" smtClean="0"/>
              <a:t>   char*s="#include &lt;</a:t>
            </a:r>
            <a:r>
              <a:rPr lang="en-US" dirty="0" err="1" smtClean="0"/>
              <a:t>stdio.h</a:t>
            </a:r>
            <a:r>
              <a:rPr lang="en-US" dirty="0" smtClean="0"/>
              <a:t>&gt;%</a:t>
            </a:r>
            <a:r>
              <a:rPr lang="en-US" dirty="0" err="1" smtClean="0"/>
              <a:t>cchar</a:t>
            </a:r>
            <a:r>
              <a:rPr lang="en-US" dirty="0" smtClean="0"/>
              <a:t>*s=%</a:t>
            </a:r>
            <a:r>
              <a:rPr lang="en-US" dirty="0" err="1" smtClean="0"/>
              <a:t>c%s%c</a:t>
            </a:r>
            <a:r>
              <a:rPr lang="en-US" dirty="0" smtClean="0"/>
              <a:t>;%</a:t>
            </a:r>
            <a:r>
              <a:rPr lang="en-US" dirty="0" err="1" smtClean="0"/>
              <a:t>cmain</a:t>
            </a:r>
            <a:r>
              <a:rPr lang="en-US" dirty="0" smtClean="0"/>
              <a:t>(){</a:t>
            </a:r>
            <a:r>
              <a:rPr lang="en-US" dirty="0" err="1" smtClean="0"/>
              <a:t>printf</a:t>
            </a:r>
            <a:r>
              <a:rPr lang="en-US" dirty="0" smtClean="0"/>
              <a:t>(s,10,34,s,34,10,10);}%c"; </a:t>
            </a:r>
          </a:p>
          <a:p>
            <a:pPr>
              <a:lnSpc>
                <a:spcPts val="4200"/>
              </a:lnSpc>
              <a:buNone/>
            </a:pPr>
            <a:r>
              <a:rPr lang="en-US" dirty="0" smtClean="0"/>
              <a:t>   main(){</a:t>
            </a:r>
            <a:r>
              <a:rPr lang="en-US" dirty="0" err="1" smtClean="0"/>
              <a:t>printf</a:t>
            </a:r>
            <a:r>
              <a:rPr lang="en-US" dirty="0" smtClean="0"/>
              <a:t>(s,10,34,s,34,10,10);}</a:t>
            </a:r>
          </a:p>
          <a:p>
            <a:endParaRPr lang="zh-CN" altLang="en-US" b="1"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60</a:t>
            </a:fld>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smtClean="0">
                <a:solidFill>
                  <a:schemeClr val="bg2"/>
                </a:solidFill>
              </a:rPr>
              <a:t>由</a:t>
            </a:r>
            <a:r>
              <a:rPr lang="zh-CN" altLang="en-US" sz="4000" dirty="0" smtClean="0">
                <a:solidFill>
                  <a:schemeClr val="bg2"/>
                </a:solidFill>
              </a:rPr>
              <a:t> </a:t>
            </a:r>
            <a:r>
              <a:rPr lang="en-US" sz="4000" dirty="0" smtClean="0">
                <a:solidFill>
                  <a:schemeClr val="bg2"/>
                </a:solidFill>
              </a:rPr>
              <a:t>James </a:t>
            </a:r>
            <a:r>
              <a:rPr lang="en-US" sz="4000" dirty="0" err="1" smtClean="0">
                <a:solidFill>
                  <a:schemeClr val="bg2"/>
                </a:solidFill>
              </a:rPr>
              <a:t>Hu</a:t>
            </a:r>
            <a:r>
              <a:rPr lang="en-US" sz="4000" dirty="0" smtClean="0">
                <a:solidFill>
                  <a:schemeClr val="bg2"/>
                </a:solidFill>
              </a:rPr>
              <a:t> </a:t>
            </a:r>
            <a:r>
              <a:rPr lang="zh-CN" altLang="en-US" sz="4000" b="1" dirty="0" smtClean="0">
                <a:solidFill>
                  <a:schemeClr val="bg2"/>
                </a:solidFill>
              </a:rPr>
              <a:t>发布的改进版</a:t>
            </a:r>
            <a:endParaRPr lang="zh-CN" altLang="en-US" sz="4000" dirty="0">
              <a:solidFill>
                <a:schemeClr val="bg2"/>
              </a:solidFill>
            </a:endParaRPr>
          </a:p>
        </p:txBody>
      </p:sp>
      <p:sp>
        <p:nvSpPr>
          <p:cNvPr id="3" name="内容占位符 2"/>
          <p:cNvSpPr>
            <a:spLocks noGrp="1"/>
          </p:cNvSpPr>
          <p:nvPr>
            <p:ph idx="1"/>
          </p:nvPr>
        </p:nvSpPr>
        <p:spPr>
          <a:xfrm>
            <a:off x="457200" y="1643050"/>
            <a:ext cx="8686800" cy="3886200"/>
          </a:xfrm>
        </p:spPr>
        <p:txBody>
          <a:bodyPr/>
          <a:lstStyle/>
          <a:p>
            <a:pPr>
              <a:buNone/>
            </a:pPr>
            <a:endParaRPr lang="en-US" altLang="zh-CN" sz="1100" dirty="0" smtClean="0"/>
          </a:p>
          <a:p>
            <a:r>
              <a:rPr lang="en-US" sz="2800" b="1" dirty="0" smtClean="0">
                <a:latin typeface="Times New Roman" pitchFamily="18" charset="0"/>
                <a:cs typeface="Times New Roman" pitchFamily="18" charset="0"/>
              </a:rPr>
              <a:t>#define q(k)main(){</a:t>
            </a:r>
            <a:r>
              <a:rPr lang="en-US" sz="2800" b="1" dirty="0" err="1" smtClean="0">
                <a:latin typeface="Times New Roman" pitchFamily="18" charset="0"/>
                <a:cs typeface="Times New Roman" pitchFamily="18" charset="0"/>
              </a:rPr>
              <a:t>return!puts</a:t>
            </a:r>
            <a:r>
              <a:rPr lang="en-US" sz="2800" b="1" dirty="0" smtClean="0">
                <a:latin typeface="Times New Roman" pitchFamily="18" charset="0"/>
                <a:cs typeface="Times New Roman" pitchFamily="18" charset="0"/>
              </a:rPr>
              <a:t>(#k"\</a:t>
            </a:r>
            <a:r>
              <a:rPr lang="en-US" sz="2800" b="1" dirty="0" err="1" smtClean="0">
                <a:latin typeface="Times New Roman" pitchFamily="18" charset="0"/>
                <a:cs typeface="Times New Roman" pitchFamily="18" charset="0"/>
              </a:rPr>
              <a:t>nq</a:t>
            </a:r>
            <a:r>
              <a:rPr lang="en-US" sz="2800" b="1" dirty="0" smtClean="0">
                <a:latin typeface="Times New Roman" pitchFamily="18" charset="0"/>
                <a:cs typeface="Times New Roman" pitchFamily="18" charset="0"/>
              </a:rPr>
              <a:t>("#k")");} </a:t>
            </a:r>
          </a:p>
          <a:p>
            <a:pPr>
              <a:spcAft>
                <a:spcPts val="1200"/>
              </a:spcAft>
              <a:buNone/>
            </a:pPr>
            <a:r>
              <a:rPr lang="en-US" sz="2800" b="1" dirty="0" smtClean="0">
                <a:latin typeface="Times New Roman" pitchFamily="18" charset="0"/>
                <a:cs typeface="Times New Roman" pitchFamily="18" charset="0"/>
              </a:rPr>
              <a:t>   q(#define q(k)main(){</a:t>
            </a:r>
            <a:r>
              <a:rPr lang="en-US" sz="2800" b="1" dirty="0" err="1" smtClean="0">
                <a:latin typeface="Times New Roman" pitchFamily="18" charset="0"/>
                <a:cs typeface="Times New Roman" pitchFamily="18" charset="0"/>
              </a:rPr>
              <a:t>return!puts</a:t>
            </a:r>
            <a:r>
              <a:rPr lang="en-US" sz="2800" b="1" dirty="0" smtClean="0">
                <a:latin typeface="Times New Roman" pitchFamily="18" charset="0"/>
                <a:cs typeface="Times New Roman" pitchFamily="18" charset="0"/>
              </a:rPr>
              <a:t>(#k"\</a:t>
            </a:r>
            <a:r>
              <a:rPr lang="en-US" sz="2800" b="1" dirty="0" err="1" smtClean="0">
                <a:latin typeface="Times New Roman" pitchFamily="18" charset="0"/>
                <a:cs typeface="Times New Roman" pitchFamily="18" charset="0"/>
              </a:rPr>
              <a:t>nq</a:t>
            </a:r>
            <a:r>
              <a:rPr lang="en-US" sz="2800" b="1" dirty="0" smtClean="0">
                <a:latin typeface="Times New Roman" pitchFamily="18" charset="0"/>
                <a:cs typeface="Times New Roman" pitchFamily="18" charset="0"/>
              </a:rPr>
              <a:t>("#k")");})</a:t>
            </a:r>
          </a:p>
          <a:p>
            <a:pPr>
              <a:spcAft>
                <a:spcPts val="1200"/>
              </a:spcAft>
            </a:pPr>
            <a:r>
              <a:rPr lang="zh-CN" altLang="en-US" sz="2800" b="1" dirty="0" smtClean="0"/>
              <a:t>属于两种不同的思路。该方式采用了预处理器的技巧。在预处理器中有 </a:t>
            </a:r>
            <a:r>
              <a:rPr lang="en-US" altLang="zh-CN" sz="2800" b="1" dirty="0" smtClean="0"/>
              <a:t>#</a:t>
            </a:r>
            <a:r>
              <a:rPr lang="zh-CN" altLang="en-US" sz="2800" b="1" dirty="0" smtClean="0"/>
              <a:t> 运算符，其作用是字符串化。故可将宏定义进行字符串化，从而得到源代码</a:t>
            </a:r>
            <a:r>
              <a:rPr lang="zh-CN" altLang="en-US" sz="2800" dirty="0" smtClean="0"/>
              <a:t>。</a:t>
            </a:r>
            <a:endParaRPr lang="en-US" sz="2800" b="1" dirty="0" smtClean="0">
              <a:latin typeface="Times New Roman" pitchFamily="18" charset="0"/>
              <a:cs typeface="Times New Roman" pitchFamily="18" charset="0"/>
            </a:endParaRPr>
          </a:p>
          <a:p>
            <a:r>
              <a:rPr lang="zh-CN" altLang="en-US" sz="2800" b="1" dirty="0" smtClean="0"/>
              <a:t>给出的两种方式，一种是使用</a:t>
            </a:r>
            <a:r>
              <a:rPr lang="en-US" altLang="zh-CN" sz="2800" b="1" dirty="0" smtClean="0"/>
              <a:t>%s</a:t>
            </a:r>
            <a:r>
              <a:rPr lang="zh-CN" altLang="en-US" sz="2800" b="1" dirty="0" smtClean="0"/>
              <a:t>来输出字符串，</a:t>
            </a:r>
            <a:endParaRPr lang="en-US" altLang="zh-CN" sz="2800" b="1" dirty="0" smtClean="0"/>
          </a:p>
          <a:p>
            <a:pPr>
              <a:buNone/>
            </a:pPr>
            <a:r>
              <a:rPr lang="en-US" altLang="zh-CN" sz="2800" b="1" dirty="0" smtClean="0"/>
              <a:t>    </a:t>
            </a:r>
            <a:r>
              <a:rPr lang="zh-CN" altLang="en-US" sz="2800" b="1" dirty="0" smtClean="0"/>
              <a:t>一种是使用</a:t>
            </a:r>
            <a:r>
              <a:rPr lang="en-US" altLang="zh-CN" sz="2800" b="1" dirty="0" smtClean="0"/>
              <a:t>#</a:t>
            </a:r>
            <a:r>
              <a:rPr lang="zh-CN" altLang="en-US" sz="2800" b="1" dirty="0" smtClean="0"/>
              <a:t>进行字符串化。</a:t>
            </a:r>
            <a:endParaRPr lang="zh-CN" altLang="en-US" sz="2800" b="1"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61</a:t>
            </a:fld>
            <a:endParaRPr lang="en-US" altLang="zh-C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857232"/>
            <a:ext cx="8229600" cy="857256"/>
          </a:xfrm>
        </p:spPr>
        <p:txBody>
          <a:bodyPr/>
          <a:lstStyle/>
          <a:p>
            <a:r>
              <a:rPr lang="zh-CN" altLang="en-US" sz="4000" b="1" dirty="0" smtClean="0">
                <a:solidFill>
                  <a:schemeClr val="bg2"/>
                </a:solidFill>
              </a:rPr>
              <a:t>看一个</a:t>
            </a:r>
            <a:r>
              <a:rPr lang="en-US" sz="4000" b="1" dirty="0" smtClean="0">
                <a:solidFill>
                  <a:schemeClr val="bg2"/>
                </a:solidFill>
              </a:rPr>
              <a:t>C++</a:t>
            </a:r>
            <a:r>
              <a:rPr lang="zh-CN" altLang="en-US" sz="4000" b="1" dirty="0" smtClean="0">
                <a:solidFill>
                  <a:schemeClr val="bg2"/>
                </a:solidFill>
              </a:rPr>
              <a:t>的例子 </a:t>
            </a:r>
            <a:r>
              <a:rPr lang="zh-CN" altLang="en-US" dirty="0" smtClean="0"/>
              <a:t/>
            </a:r>
            <a:br>
              <a:rPr lang="zh-CN" altLang="en-US" dirty="0" smtClean="0"/>
            </a:br>
            <a:endParaRPr lang="zh-CN" altLang="en-US" dirty="0"/>
          </a:p>
        </p:txBody>
      </p:sp>
      <p:sp>
        <p:nvSpPr>
          <p:cNvPr id="3" name="内容占位符 2"/>
          <p:cNvSpPr>
            <a:spLocks noGrp="1"/>
          </p:cNvSpPr>
          <p:nvPr>
            <p:ph idx="1"/>
          </p:nvPr>
        </p:nvSpPr>
        <p:spPr>
          <a:xfrm>
            <a:off x="428596" y="1785926"/>
            <a:ext cx="8229600" cy="3886200"/>
          </a:xfrm>
        </p:spPr>
        <p:txBody>
          <a:bodyPr/>
          <a:lstStyle/>
          <a:p>
            <a:pPr>
              <a:lnSpc>
                <a:spcPts val="3600"/>
              </a:lnSpc>
            </a:pPr>
            <a:r>
              <a:rPr lang="en-US" sz="2800" b="1" dirty="0" smtClean="0"/>
              <a:t>#include &lt;</a:t>
            </a:r>
            <a:r>
              <a:rPr lang="en-US" sz="2800" b="1" dirty="0" err="1" smtClean="0"/>
              <a:t>iostream.h</a:t>
            </a:r>
            <a:r>
              <a:rPr lang="en-US" sz="2800" b="1" dirty="0" smtClean="0"/>
              <a:t>&gt; </a:t>
            </a:r>
          </a:p>
          <a:p>
            <a:pPr>
              <a:lnSpc>
                <a:spcPts val="3600"/>
              </a:lnSpc>
              <a:buNone/>
            </a:pPr>
            <a:r>
              <a:rPr lang="en-US" sz="2800" b="1" dirty="0" smtClean="0"/>
              <a:t>   #define ENIUQ(TEMPLATE) </a:t>
            </a:r>
            <a:r>
              <a:rPr lang="en-US" sz="2800" b="1" dirty="0" err="1" smtClean="0"/>
              <a:t>cout</a:t>
            </a:r>
            <a:r>
              <a:rPr lang="en-US" sz="2800" b="1" dirty="0" smtClean="0"/>
              <a:t> &lt;&lt; TEMPLATE &lt;&lt; "(" &lt;&lt; #TEMPLATE &lt;&lt; ");}"; </a:t>
            </a:r>
          </a:p>
          <a:p>
            <a:pPr>
              <a:lnSpc>
                <a:spcPts val="3600"/>
              </a:lnSpc>
              <a:buNone/>
            </a:pPr>
            <a:r>
              <a:rPr lang="en-US" sz="2800" b="1" dirty="0" smtClean="0"/>
              <a:t>   void main() </a:t>
            </a:r>
          </a:p>
          <a:p>
            <a:pPr>
              <a:lnSpc>
                <a:spcPts val="3600"/>
              </a:lnSpc>
              <a:buNone/>
            </a:pPr>
            <a:r>
              <a:rPr lang="en-US" sz="2800" b="1" dirty="0" smtClean="0"/>
              <a:t>   {ENIUQ("#include &lt;</a:t>
            </a:r>
            <a:r>
              <a:rPr lang="en-US" sz="2800" b="1" dirty="0" err="1" smtClean="0"/>
              <a:t>iostream.h</a:t>
            </a:r>
            <a:r>
              <a:rPr lang="en-US" sz="2800" b="1" dirty="0" smtClean="0"/>
              <a:t>&gt;\</a:t>
            </a:r>
            <a:r>
              <a:rPr lang="en-US" sz="2800" b="1" dirty="0" err="1" smtClean="0"/>
              <a:t>n#define</a:t>
            </a:r>
            <a:r>
              <a:rPr lang="en-US" sz="2800" b="1" dirty="0" smtClean="0"/>
              <a:t> ENIUQ(TEMPLATE) </a:t>
            </a:r>
            <a:r>
              <a:rPr lang="en-US" sz="2800" b="1" dirty="0" err="1" smtClean="0"/>
              <a:t>cout</a:t>
            </a:r>
            <a:r>
              <a:rPr lang="en-US" sz="2800" b="1" dirty="0" smtClean="0"/>
              <a:t> &lt;&lt; TEMPLATE </a:t>
            </a:r>
          </a:p>
          <a:p>
            <a:pPr>
              <a:lnSpc>
                <a:spcPts val="3600"/>
              </a:lnSpc>
              <a:buNone/>
            </a:pPr>
            <a:r>
              <a:rPr lang="en-US" sz="2800" b="1" dirty="0" smtClean="0"/>
              <a:t>    &lt;&lt; \"(\" &lt;&lt; #TEMPLATE &lt;&lt; \");}\";\n\</a:t>
            </a:r>
            <a:r>
              <a:rPr lang="en-US" sz="2800" b="1" dirty="0" err="1" smtClean="0"/>
              <a:t>nvoid</a:t>
            </a:r>
            <a:r>
              <a:rPr lang="en-US" sz="2800" b="1" dirty="0" smtClean="0"/>
              <a:t> main()\n{ENIUQ");}</a:t>
            </a:r>
          </a:p>
          <a:p>
            <a:endParaRPr lang="en-US" altLang="zh-CN" dirty="0" smtClean="0"/>
          </a:p>
          <a:p>
            <a:endParaRPr lang="zh-CN" altLang="en-US"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62</a:t>
            </a:fld>
            <a:endParaRPr lang="en-US" altLang="zh-C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smtClean="0">
                <a:solidFill>
                  <a:schemeClr val="bg2"/>
                </a:solidFill>
                <a:latin typeface="黑体" pitchFamily="2" charset="-122"/>
                <a:ea typeface="黑体" pitchFamily="2" charset="-122"/>
              </a:rPr>
              <a:t>结语</a:t>
            </a:r>
            <a:endParaRPr lang="zh-CN" altLang="en-US" sz="4000" b="1" dirty="0">
              <a:solidFill>
                <a:schemeClr val="bg2"/>
              </a:solidFill>
              <a:latin typeface="黑体" pitchFamily="2" charset="-122"/>
              <a:ea typeface="黑体" pitchFamily="2" charset="-122"/>
            </a:endParaRPr>
          </a:p>
        </p:txBody>
      </p:sp>
      <p:sp>
        <p:nvSpPr>
          <p:cNvPr id="3" name="内容占位符 2"/>
          <p:cNvSpPr>
            <a:spLocks noGrp="1"/>
          </p:cNvSpPr>
          <p:nvPr>
            <p:ph idx="1"/>
          </p:nvPr>
        </p:nvSpPr>
        <p:spPr/>
        <p:txBody>
          <a:bodyPr/>
          <a:lstStyle/>
          <a:p>
            <a:pPr>
              <a:lnSpc>
                <a:spcPts val="4200"/>
              </a:lnSpc>
            </a:pPr>
            <a:r>
              <a:rPr lang="zh-CN" altLang="en-US" b="1" dirty="0" smtClean="0"/>
              <a:t>在最近四年的</a:t>
            </a:r>
            <a:r>
              <a:rPr lang="en-US" b="1" dirty="0" smtClean="0"/>
              <a:t>IOI</a:t>
            </a:r>
            <a:r>
              <a:rPr lang="zh-CN" altLang="en-US" b="1" dirty="0" smtClean="0"/>
              <a:t>中连续出现非传统题目的情形，这对备战</a:t>
            </a:r>
            <a:r>
              <a:rPr lang="en-US" b="1" dirty="0" smtClean="0"/>
              <a:t>IOI</a:t>
            </a:r>
            <a:r>
              <a:rPr lang="zh-CN" altLang="en-US" b="1" dirty="0" smtClean="0"/>
              <a:t>的训练提出了更高的要求。</a:t>
            </a:r>
            <a:endParaRPr lang="en-US" altLang="zh-CN" b="1" dirty="0" smtClean="0"/>
          </a:p>
          <a:p>
            <a:pPr>
              <a:lnSpc>
                <a:spcPts val="4200"/>
              </a:lnSpc>
            </a:pPr>
            <a:r>
              <a:rPr lang="zh-CN" altLang="en-US" b="1" dirty="0" smtClean="0"/>
              <a:t>尽管如此，我们的选手将不得不坦然面对这一挑战，因为</a:t>
            </a:r>
            <a:r>
              <a:rPr lang="en-US" b="1" dirty="0" smtClean="0"/>
              <a:t>IOI</a:t>
            </a:r>
            <a:r>
              <a:rPr lang="zh-CN" altLang="en-US" b="1" dirty="0" smtClean="0"/>
              <a:t>毕竟代表了全球中学生信息学竞赛的最高水平。</a:t>
            </a:r>
            <a:endParaRPr lang="zh-CN" altLang="en-US"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63</a:t>
            </a:fld>
            <a:endParaRPr lang="en-US" altLang="zh-C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smtClean="0">
                <a:solidFill>
                  <a:schemeClr val="bg2"/>
                </a:solidFill>
                <a:latin typeface="黑体" pitchFamily="2" charset="-122"/>
                <a:ea typeface="黑体" pitchFamily="2" charset="-122"/>
              </a:rPr>
              <a:t>结语</a:t>
            </a:r>
            <a:endParaRPr lang="zh-CN" altLang="en-US" sz="4000" dirty="0"/>
          </a:p>
        </p:txBody>
      </p:sp>
      <p:sp>
        <p:nvSpPr>
          <p:cNvPr id="3" name="内容占位符 2"/>
          <p:cNvSpPr>
            <a:spLocks noGrp="1"/>
          </p:cNvSpPr>
          <p:nvPr>
            <p:ph idx="1"/>
          </p:nvPr>
        </p:nvSpPr>
        <p:spPr>
          <a:xfrm>
            <a:off x="457200" y="1981200"/>
            <a:ext cx="8186766" cy="4019568"/>
          </a:xfrm>
        </p:spPr>
        <p:txBody>
          <a:bodyPr/>
          <a:lstStyle/>
          <a:p>
            <a:pPr>
              <a:lnSpc>
                <a:spcPts val="3600"/>
              </a:lnSpc>
              <a:spcAft>
                <a:spcPts val="600"/>
              </a:spcAft>
            </a:pPr>
            <a:r>
              <a:rPr lang="en-US" sz="2800" b="1" dirty="0" smtClean="0"/>
              <a:t>IOI</a:t>
            </a:r>
            <a:r>
              <a:rPr lang="zh-CN" altLang="en-US" sz="2800" b="1" dirty="0" smtClean="0"/>
              <a:t>科学委员会在命题上的选择将至少间接地决定了各个国家和选手备战训练的内容，也将直接影响今后的选拔过程。</a:t>
            </a:r>
            <a:endParaRPr lang="en-US" altLang="zh-CN" sz="2800" b="1" dirty="0" smtClean="0"/>
          </a:p>
          <a:p>
            <a:pPr>
              <a:lnSpc>
                <a:spcPts val="3600"/>
              </a:lnSpc>
            </a:pPr>
            <a:r>
              <a:rPr lang="zh-CN" altLang="en-US" sz="2800" b="1" dirty="0" smtClean="0"/>
              <a:t>尽管在未来的</a:t>
            </a:r>
            <a:r>
              <a:rPr lang="en-US" sz="2800" b="1" dirty="0" smtClean="0"/>
              <a:t>IOI</a:t>
            </a:r>
            <a:r>
              <a:rPr lang="zh-CN" altLang="en-US" sz="2800" b="1" dirty="0" smtClean="0"/>
              <a:t>竞赛中将出现哪一类题目是难以预测的，但是一些国家的领队宁愿相信（或者可以说有些已达成这样的共识），未来的题目将更多地向非传统类型一边靠拢，而不是传统的经典算法类。正如</a:t>
            </a:r>
            <a:r>
              <a:rPr lang="en-US" sz="2800" b="1" dirty="0" smtClean="0"/>
              <a:t>IOI Call for Tasks</a:t>
            </a:r>
            <a:r>
              <a:rPr lang="zh-CN" altLang="en-US" sz="2800" b="1" dirty="0" smtClean="0"/>
              <a:t>中表述的那样。</a:t>
            </a:r>
            <a:endParaRPr lang="zh-CN" altLang="en-US" sz="2800"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64</a:t>
            </a:fld>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00034" y="1857364"/>
            <a:ext cx="8229600" cy="3886200"/>
          </a:xfrm>
        </p:spPr>
        <p:txBody>
          <a:bodyPr/>
          <a:lstStyle/>
          <a:p>
            <a:pPr>
              <a:lnSpc>
                <a:spcPts val="3800"/>
              </a:lnSpc>
              <a:spcAft>
                <a:spcPts val="600"/>
              </a:spcAft>
            </a:pPr>
            <a:r>
              <a:rPr lang="zh-CN" altLang="en-US" b="1" dirty="0" smtClean="0"/>
              <a:t>为此我们的选手必须</a:t>
            </a:r>
            <a:endParaRPr lang="en-US" altLang="zh-CN" b="1" dirty="0" smtClean="0"/>
          </a:p>
          <a:p>
            <a:pPr>
              <a:lnSpc>
                <a:spcPts val="3800"/>
              </a:lnSpc>
              <a:spcAft>
                <a:spcPts val="600"/>
              </a:spcAft>
            </a:pPr>
            <a:r>
              <a:rPr lang="zh-CN" altLang="en-US" b="1" dirty="0" smtClean="0"/>
              <a:t>继续巩固自己在传统题目方面的优势</a:t>
            </a:r>
            <a:endParaRPr lang="en-US" altLang="zh-CN" b="1" dirty="0" smtClean="0"/>
          </a:p>
          <a:p>
            <a:pPr>
              <a:lnSpc>
                <a:spcPts val="3800"/>
              </a:lnSpc>
              <a:spcAft>
                <a:spcPts val="600"/>
              </a:spcAft>
            </a:pPr>
            <a:r>
              <a:rPr lang="zh-CN" altLang="en-US" b="1" dirty="0" smtClean="0">
                <a:solidFill>
                  <a:schemeClr val="bg2"/>
                </a:solidFill>
              </a:rPr>
              <a:t>同时突破传统的思维定式</a:t>
            </a:r>
            <a:endParaRPr lang="en-US" altLang="zh-CN" b="1" dirty="0" smtClean="0"/>
          </a:p>
          <a:p>
            <a:pPr>
              <a:lnSpc>
                <a:spcPts val="3800"/>
              </a:lnSpc>
              <a:spcAft>
                <a:spcPts val="600"/>
              </a:spcAft>
            </a:pPr>
            <a:r>
              <a:rPr lang="zh-CN" altLang="en-US" b="1" dirty="0" smtClean="0"/>
              <a:t>通过目标明确且</a:t>
            </a:r>
            <a:r>
              <a:rPr lang="zh-CN" altLang="en-US" b="1" dirty="0" smtClean="0">
                <a:solidFill>
                  <a:schemeClr val="bg2"/>
                </a:solidFill>
              </a:rPr>
              <a:t>更有针对性的训练</a:t>
            </a:r>
            <a:endParaRPr lang="en-US" altLang="zh-CN" b="1" dirty="0" smtClean="0"/>
          </a:p>
          <a:p>
            <a:pPr>
              <a:lnSpc>
                <a:spcPts val="4100"/>
              </a:lnSpc>
              <a:spcAft>
                <a:spcPts val="600"/>
              </a:spcAft>
            </a:pPr>
            <a:r>
              <a:rPr lang="zh-CN" altLang="en-US" b="1" dirty="0" smtClean="0"/>
              <a:t>逐渐使自己</a:t>
            </a:r>
            <a:r>
              <a:rPr lang="zh-CN" altLang="en-US" b="1" dirty="0" smtClean="0">
                <a:solidFill>
                  <a:schemeClr val="bg2"/>
                </a:solidFill>
              </a:rPr>
              <a:t>成为求解计算机科学各个领域非传统题目的高手</a:t>
            </a:r>
            <a:endParaRPr lang="en-US" altLang="zh-CN" b="1" dirty="0" smtClean="0">
              <a:solidFill>
                <a:schemeClr val="bg2"/>
              </a:solidFill>
            </a:endParaRPr>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65</a:t>
            </a:fld>
            <a:endParaRPr lang="en-US" altLang="zh-CN"/>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43050"/>
            <a:ext cx="8229600" cy="4224350"/>
          </a:xfrm>
        </p:spPr>
        <p:txBody>
          <a:bodyPr/>
          <a:lstStyle/>
          <a:p>
            <a:pPr>
              <a:lnSpc>
                <a:spcPts val="4100"/>
              </a:lnSpc>
              <a:spcAft>
                <a:spcPts val="600"/>
              </a:spcAft>
            </a:pPr>
            <a:r>
              <a:rPr lang="zh-CN" altLang="en-US" b="1" dirty="0" smtClean="0"/>
              <a:t>富有创新活力、具有灵活的适应性和解题能力的选手应该比掌握了许多算法但并不善于求解非传统题目的选手更胜一筹。</a:t>
            </a:r>
            <a:endParaRPr lang="en-US" altLang="zh-CN" b="1" dirty="0" smtClean="0"/>
          </a:p>
          <a:p>
            <a:pPr>
              <a:lnSpc>
                <a:spcPts val="4100"/>
              </a:lnSpc>
              <a:spcAft>
                <a:spcPts val="600"/>
              </a:spcAft>
            </a:pPr>
            <a:r>
              <a:rPr lang="zh-CN" altLang="en-US" b="1" dirty="0" smtClean="0"/>
              <a:t>我们也期待中国队的选手</a:t>
            </a:r>
            <a:r>
              <a:rPr lang="zh-CN" altLang="en-US" b="1" dirty="0" smtClean="0">
                <a:solidFill>
                  <a:schemeClr val="bg2"/>
                </a:solidFill>
              </a:rPr>
              <a:t>快马加鞭</a:t>
            </a:r>
            <a:r>
              <a:rPr lang="zh-CN" altLang="en-US" b="1" dirty="0" smtClean="0"/>
              <a:t>，</a:t>
            </a:r>
            <a:r>
              <a:rPr lang="zh-CN" altLang="en-US" b="1" dirty="0" smtClean="0">
                <a:solidFill>
                  <a:schemeClr val="bg2"/>
                </a:solidFill>
              </a:rPr>
              <a:t>在传统题目和非传统题目两方面比翼齐飞</a:t>
            </a:r>
            <a:endParaRPr lang="en-US" altLang="zh-CN" b="1" dirty="0" smtClean="0"/>
          </a:p>
          <a:p>
            <a:pPr>
              <a:lnSpc>
                <a:spcPts val="4100"/>
              </a:lnSpc>
            </a:pPr>
            <a:r>
              <a:rPr lang="zh-CN" altLang="en-US" b="1" dirty="0" smtClean="0"/>
              <a:t>在未来的</a:t>
            </a:r>
            <a:r>
              <a:rPr lang="en-US" b="1" dirty="0" smtClean="0"/>
              <a:t>IOI</a:t>
            </a:r>
            <a:r>
              <a:rPr lang="zh-CN" altLang="en-US" b="1" dirty="0" smtClean="0"/>
              <a:t>竞赛中有更为优异的表现。</a:t>
            </a:r>
            <a:endParaRPr lang="zh-CN" altLang="en-US" dirty="0" smtClean="0"/>
          </a:p>
          <a:p>
            <a:endParaRPr lang="zh-CN" altLang="en-US"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66</a:t>
            </a:fld>
            <a:endParaRPr lang="en-US" altLang="zh-C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sz="4400" dirty="0" smtClean="0">
                <a:latin typeface="华文新魏" pitchFamily="2" charset="-122"/>
                <a:ea typeface="华文新魏" pitchFamily="2" charset="-122"/>
              </a:rPr>
              <a:t>            </a:t>
            </a:r>
            <a:r>
              <a:rPr lang="zh-CN" altLang="en-US" sz="4400" dirty="0" smtClean="0">
                <a:solidFill>
                  <a:srgbClr val="C00000"/>
                </a:solidFill>
                <a:latin typeface="华文新魏" pitchFamily="2" charset="-122"/>
                <a:ea typeface="华文新魏" pitchFamily="2" charset="-122"/>
              </a:rPr>
              <a:t>预祝大家马年</a:t>
            </a:r>
            <a:endParaRPr lang="en-US" altLang="zh-CN" sz="4400" dirty="0" smtClean="0">
              <a:solidFill>
                <a:srgbClr val="C00000"/>
              </a:solidFill>
              <a:latin typeface="华文新魏" pitchFamily="2" charset="-122"/>
              <a:ea typeface="华文新魏" pitchFamily="2" charset="-122"/>
            </a:endParaRPr>
          </a:p>
          <a:p>
            <a:pPr>
              <a:buNone/>
            </a:pPr>
            <a:r>
              <a:rPr lang="zh-CN" altLang="en-US" sz="4400" dirty="0" smtClean="0">
                <a:solidFill>
                  <a:srgbClr val="C00000"/>
                </a:solidFill>
                <a:latin typeface="华文新魏" pitchFamily="2" charset="-122"/>
                <a:ea typeface="华文新魏" pitchFamily="2" charset="-122"/>
              </a:rPr>
              <a:t>                马不停蹄</a:t>
            </a:r>
            <a:endParaRPr lang="en-US" altLang="zh-CN" sz="4400" dirty="0" smtClean="0">
              <a:solidFill>
                <a:srgbClr val="C00000"/>
              </a:solidFill>
              <a:latin typeface="华文新魏" pitchFamily="2" charset="-122"/>
              <a:ea typeface="华文新魏" pitchFamily="2" charset="-122"/>
            </a:endParaRPr>
          </a:p>
          <a:p>
            <a:pPr>
              <a:buNone/>
            </a:pPr>
            <a:r>
              <a:rPr lang="en-US" altLang="zh-CN" sz="4400" dirty="0" smtClean="0">
                <a:solidFill>
                  <a:srgbClr val="C00000"/>
                </a:solidFill>
                <a:latin typeface="华文新魏" pitchFamily="2" charset="-122"/>
                <a:ea typeface="华文新魏" pitchFamily="2" charset="-122"/>
              </a:rPr>
              <a:t>                </a:t>
            </a:r>
            <a:r>
              <a:rPr lang="zh-CN" altLang="en-US" sz="4400" dirty="0" smtClean="0">
                <a:solidFill>
                  <a:srgbClr val="C00000"/>
                </a:solidFill>
                <a:latin typeface="华文新魏" pitchFamily="2" charset="-122"/>
                <a:ea typeface="华文新魏" pitchFamily="2" charset="-122"/>
              </a:rPr>
              <a:t>码不停手</a:t>
            </a:r>
            <a:endParaRPr lang="en-US" altLang="zh-CN" sz="4400" dirty="0" smtClean="0">
              <a:solidFill>
                <a:srgbClr val="C00000"/>
              </a:solidFill>
              <a:latin typeface="华文新魏" pitchFamily="2" charset="-122"/>
              <a:ea typeface="华文新魏" pitchFamily="2" charset="-122"/>
            </a:endParaRPr>
          </a:p>
          <a:p>
            <a:pPr>
              <a:buNone/>
            </a:pPr>
            <a:r>
              <a:rPr lang="en-US" altLang="zh-CN" sz="4400" dirty="0" smtClean="0">
                <a:solidFill>
                  <a:srgbClr val="C00000"/>
                </a:solidFill>
                <a:latin typeface="华文新魏" pitchFamily="2" charset="-122"/>
                <a:ea typeface="华文新魏" pitchFamily="2" charset="-122"/>
              </a:rPr>
              <a:t>                </a:t>
            </a:r>
            <a:r>
              <a:rPr lang="zh-CN" altLang="en-US" sz="4400" dirty="0" smtClean="0">
                <a:solidFill>
                  <a:srgbClr val="C00000"/>
                </a:solidFill>
                <a:latin typeface="华文新魏" pitchFamily="2" charset="-122"/>
                <a:ea typeface="华文新魏" pitchFamily="2" charset="-122"/>
              </a:rPr>
              <a:t>码到成功！</a:t>
            </a:r>
            <a:endParaRPr lang="zh-CN" altLang="en-US" sz="4400" dirty="0">
              <a:solidFill>
                <a:srgbClr val="C00000"/>
              </a:solidFill>
              <a:latin typeface="华文新魏" pitchFamily="2" charset="-122"/>
              <a:ea typeface="华文新魏" pitchFamily="2" charset="-122"/>
            </a:endParaRPr>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67</a:t>
            </a:fld>
            <a:endParaRPr lang="en-US" altLang="zh-C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solidFill>
                  <a:schemeClr val="bg2"/>
                </a:solidFill>
                <a:latin typeface="黑体" pitchFamily="2" charset="-122"/>
                <a:ea typeface="黑体" pitchFamily="2" charset="-122"/>
              </a:rPr>
              <a:t>参考文献</a:t>
            </a:r>
            <a:endParaRPr lang="zh-CN" altLang="en-US" sz="4000" dirty="0">
              <a:solidFill>
                <a:schemeClr val="bg2"/>
              </a:solidFill>
              <a:latin typeface="黑体" pitchFamily="2" charset="-122"/>
              <a:ea typeface="黑体" pitchFamily="2" charset="-122"/>
            </a:endParaRPr>
          </a:p>
        </p:txBody>
      </p:sp>
      <p:sp>
        <p:nvSpPr>
          <p:cNvPr id="3" name="内容占位符 2"/>
          <p:cNvSpPr>
            <a:spLocks noGrp="1"/>
          </p:cNvSpPr>
          <p:nvPr>
            <p:ph idx="1"/>
          </p:nvPr>
        </p:nvSpPr>
        <p:spPr>
          <a:xfrm>
            <a:off x="428596" y="1714488"/>
            <a:ext cx="8229600" cy="4376758"/>
          </a:xfrm>
        </p:spPr>
        <p:txBody>
          <a:bodyPr/>
          <a:lstStyle/>
          <a:p>
            <a:pPr marL="457200" lvl="0" indent="-457200">
              <a:buFont typeface="+mj-lt"/>
              <a:buAutoNum type="arabicPeriod"/>
            </a:pPr>
            <a:r>
              <a:rPr lang="en-US" sz="2000" b="1" dirty="0" err="1" smtClean="0">
                <a:latin typeface="Times New Roman" pitchFamily="18" charset="0"/>
                <a:cs typeface="Times New Roman" pitchFamily="18" charset="0"/>
              </a:rPr>
              <a:t>Halim</a:t>
            </a:r>
            <a:r>
              <a:rPr lang="en-US" sz="2000" b="1" dirty="0" smtClean="0">
                <a:latin typeface="Times New Roman" pitchFamily="18" charset="0"/>
                <a:cs typeface="Times New Roman" pitchFamily="18" charset="0"/>
              </a:rPr>
              <a:t> Steven.(2013) Expecting the Unexpected, Olympiads in Informatics, 2013, Vol.7, 36-41.</a:t>
            </a:r>
            <a:endParaRPr lang="zh-CN" altLang="en-US" sz="2000" dirty="0" smtClean="0">
              <a:latin typeface="Times New Roman" pitchFamily="18" charset="0"/>
              <a:cs typeface="Times New Roman" pitchFamily="18" charset="0"/>
            </a:endParaRPr>
          </a:p>
          <a:p>
            <a:pPr marL="457200" lvl="0" indent="-457200">
              <a:buFont typeface="+mj-lt"/>
              <a:buAutoNum type="arabicPeriod"/>
            </a:pPr>
            <a:r>
              <a:rPr lang="en-US" sz="2000" b="1" dirty="0" err="1" smtClean="0">
                <a:latin typeface="Times New Roman" pitchFamily="18" charset="0"/>
                <a:cs typeface="Times New Roman" pitchFamily="18" charset="0"/>
              </a:rPr>
              <a:t>Forisek</a:t>
            </a:r>
            <a:r>
              <a:rPr lang="en-US" sz="2000" b="1" dirty="0" smtClean="0">
                <a:latin typeface="Times New Roman" pitchFamily="18" charset="0"/>
                <a:cs typeface="Times New Roman" pitchFamily="18" charset="0"/>
              </a:rPr>
              <a:t> Michal.(2013). Pushing the Boundary of Programming Contests, Olympiads in Informatics, 2013, Vol.7, 23-40.</a:t>
            </a:r>
            <a:endParaRPr lang="zh-CN" altLang="en-US" sz="2000" dirty="0" smtClean="0">
              <a:latin typeface="Times New Roman" pitchFamily="18" charset="0"/>
              <a:cs typeface="Times New Roman" pitchFamily="18" charset="0"/>
            </a:endParaRPr>
          </a:p>
          <a:p>
            <a:pPr marL="457200" lvl="0" indent="-457200">
              <a:buFont typeface="+mj-lt"/>
              <a:buAutoNum type="arabicPeriod"/>
            </a:pPr>
            <a:r>
              <a:rPr lang="en-US" sz="2000" b="1" dirty="0" smtClean="0">
                <a:latin typeface="Times New Roman" pitchFamily="18" charset="0"/>
                <a:cs typeface="Times New Roman" pitchFamily="18" charset="0"/>
              </a:rPr>
              <a:t>Almeida F. et al.(2012) An experience on the organization of the first Spanish parallel programming contest. Olympiads in Informatics, 2012, Vol.6, 133-147.</a:t>
            </a:r>
            <a:endParaRPr lang="zh-CN" altLang="en-US" sz="2000" dirty="0" smtClean="0">
              <a:latin typeface="Times New Roman" pitchFamily="18" charset="0"/>
              <a:cs typeface="Times New Roman" pitchFamily="18" charset="0"/>
            </a:endParaRPr>
          </a:p>
          <a:p>
            <a:pPr marL="457200" lvl="0" indent="-457200">
              <a:buFont typeface="+mj-lt"/>
              <a:buAutoNum type="arabicPeriod"/>
            </a:pPr>
            <a:r>
              <a:rPr lang="en-US" sz="2000" b="1" dirty="0" err="1" smtClean="0">
                <a:latin typeface="Times New Roman" pitchFamily="18" charset="0"/>
                <a:cs typeface="Times New Roman" pitchFamily="18" charset="0"/>
              </a:rPr>
              <a:t>Kemkes</a:t>
            </a:r>
            <a:r>
              <a:rPr lang="en-US" sz="2000" b="1" dirty="0" smtClean="0">
                <a:latin typeface="Times New Roman" pitchFamily="18" charset="0"/>
                <a:cs typeface="Times New Roman" pitchFamily="18" charset="0"/>
              </a:rPr>
              <a:t> et al. (2007). New task types at the Canadian computing competition. Olympiads in Informatics, 2007, Vol.1, 79-89.</a:t>
            </a:r>
          </a:p>
          <a:p>
            <a:pPr marL="457200" lvl="0" indent="-457200">
              <a:buFont typeface="+mj-lt"/>
              <a:buAutoNum type="arabicPeriod"/>
            </a:pPr>
            <a:r>
              <a:rPr lang="en-US" sz="2000" b="1" dirty="0" err="1" smtClean="0">
                <a:latin typeface="Times New Roman" pitchFamily="18" charset="0"/>
                <a:cs typeface="Times New Roman" pitchFamily="18" charset="0"/>
              </a:rPr>
              <a:t>Ragonis.N</a:t>
            </a:r>
            <a:r>
              <a:rPr lang="en-US" sz="2000" b="1" dirty="0" smtClean="0">
                <a:latin typeface="Times New Roman" pitchFamily="18" charset="0"/>
                <a:cs typeface="Times New Roman" pitchFamily="18" charset="0"/>
              </a:rPr>
              <a:t>.(2012). Types of Questions --- the case of computer science. Olympiads in Informatics, 2012, Vol.6, 115-132.</a:t>
            </a:r>
          </a:p>
          <a:p>
            <a:pPr marL="457200" lvl="0" indent="-457200">
              <a:buFont typeface="+mj-lt"/>
              <a:buAutoNum type="arabicPeriod"/>
            </a:pPr>
            <a:r>
              <a:rPr lang="en-US" sz="2000" b="1" dirty="0" err="1" smtClean="0">
                <a:latin typeface="Times New Roman" pitchFamily="18" charset="0"/>
                <a:cs typeface="Times New Roman" pitchFamily="18" charset="0"/>
              </a:rPr>
              <a:t>Cormack,G.V</a:t>
            </a:r>
            <a:r>
              <a:rPr lang="en-US" sz="2000" b="1" dirty="0" smtClean="0">
                <a:latin typeface="Times New Roman" pitchFamily="18" charset="0"/>
                <a:cs typeface="Times New Roman" pitchFamily="18" charset="0"/>
              </a:rPr>
              <a:t>.(2010).  </a:t>
            </a:r>
            <a:r>
              <a:rPr lang="en-US" sz="2000" b="1" u="sng" dirty="0" smtClean="0">
                <a:latin typeface="Times New Roman" pitchFamily="18" charset="0"/>
                <a:cs typeface="Times New Roman" pitchFamily="18" charset="0"/>
                <a:hlinkClick r:id="rId2"/>
              </a:rPr>
              <a:t>http://web.archive.org/web/20100826074432/</a:t>
            </a:r>
            <a:endParaRPr lang="zh-CN" alt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http://plg1.uwaterloo.ca/∼</a:t>
            </a:r>
            <a:r>
              <a:rPr lang="en-US" sz="2000" b="1" dirty="0" err="1" smtClean="0">
                <a:latin typeface="Times New Roman" pitchFamily="18" charset="0"/>
                <a:cs typeface="Times New Roman" pitchFamily="18" charset="0"/>
              </a:rPr>
              <a:t>gvcormac</a:t>
            </a:r>
            <a:r>
              <a:rPr lang="en-US" sz="2000" b="1"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ioi</a:t>
            </a:r>
            <a:r>
              <a:rPr lang="en-US" sz="2000" b="1" dirty="0" smtClean="0">
                <a:latin typeface="Times New Roman" pitchFamily="18" charset="0"/>
                <a:cs typeface="Times New Roman" pitchFamily="18" charset="0"/>
              </a:rPr>
              <a:t>/ioi.html</a:t>
            </a:r>
            <a:endParaRPr lang="zh-CN" altLang="en-US" sz="2000" dirty="0" smtClean="0">
              <a:latin typeface="Times New Roman" pitchFamily="18" charset="0"/>
              <a:cs typeface="Times New Roman" pitchFamily="18" charset="0"/>
            </a:endParaRPr>
          </a:p>
          <a:p>
            <a:pPr marL="457200" lvl="0" indent="-457200">
              <a:buNone/>
            </a:pPr>
            <a:endParaRPr lang="en-US" sz="2000" b="1" dirty="0" smtClean="0">
              <a:latin typeface="Times New Roman" pitchFamily="18" charset="0"/>
              <a:cs typeface="Times New Roman" pitchFamily="18" charset="0"/>
            </a:endParaRPr>
          </a:p>
          <a:p>
            <a:pPr marL="457200" lvl="0" indent="-457200">
              <a:buFont typeface="+mj-lt"/>
              <a:buAutoNum type="arabicPeriod"/>
            </a:pPr>
            <a:endParaRPr lang="zh-CN" altLang="en-US" sz="2000" dirty="0" smtClean="0">
              <a:latin typeface="Times New Roman" pitchFamily="18" charset="0"/>
              <a:cs typeface="Times New Roman" pitchFamily="18" charset="0"/>
            </a:endParaRPr>
          </a:p>
          <a:p>
            <a:endParaRPr lang="zh-CN" altLang="en-US"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68</a:t>
            </a:fld>
            <a:endParaRPr lang="en-US"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solidFill>
                  <a:schemeClr val="bg2"/>
                </a:solidFill>
                <a:latin typeface="黑体" pitchFamily="2" charset="-122"/>
                <a:ea typeface="黑体" pitchFamily="2" charset="-122"/>
              </a:rPr>
              <a:t>参考文献</a:t>
            </a:r>
            <a:endParaRPr lang="zh-CN" altLang="en-US" sz="4000" dirty="0"/>
          </a:p>
        </p:txBody>
      </p:sp>
      <p:sp>
        <p:nvSpPr>
          <p:cNvPr id="3" name="内容占位符 2"/>
          <p:cNvSpPr>
            <a:spLocks noGrp="1"/>
          </p:cNvSpPr>
          <p:nvPr>
            <p:ph idx="1"/>
          </p:nvPr>
        </p:nvSpPr>
        <p:spPr>
          <a:xfrm>
            <a:off x="428596" y="1785926"/>
            <a:ext cx="8401080" cy="3886200"/>
          </a:xfrm>
        </p:spPr>
        <p:txBody>
          <a:bodyPr/>
          <a:lstStyle/>
          <a:p>
            <a:pPr marL="457200" lvl="0" indent="-457200">
              <a:buNone/>
            </a:pPr>
            <a:r>
              <a:rPr lang="en-US" sz="2400" b="1" dirty="0" smtClean="0">
                <a:latin typeface="Times New Roman" pitchFamily="18" charset="0"/>
                <a:cs typeface="Times New Roman" pitchFamily="18" charset="0"/>
              </a:rPr>
              <a:t>7.  </a:t>
            </a:r>
            <a:r>
              <a:rPr lang="en-US" sz="2000" b="1" dirty="0" err="1" smtClean="0">
                <a:latin typeface="Times New Roman" pitchFamily="18" charset="0"/>
                <a:cs typeface="Times New Roman" pitchFamily="18" charset="0"/>
              </a:rPr>
              <a:t>Forišek</a:t>
            </a:r>
            <a:r>
              <a:rPr lang="en-US" sz="2000" b="1" dirty="0" smtClean="0">
                <a:latin typeface="Times New Roman" pitchFamily="18" charset="0"/>
                <a:cs typeface="Times New Roman" pitchFamily="18" charset="0"/>
              </a:rPr>
              <a:t>, M. (2009). http://people.ksp.sk/∼</a:t>
            </a:r>
            <a:r>
              <a:rPr lang="en-US" sz="2000" b="1" dirty="0" err="1" smtClean="0">
                <a:latin typeface="Times New Roman" pitchFamily="18" charset="0"/>
                <a:cs typeface="Times New Roman" pitchFamily="18" charset="0"/>
              </a:rPr>
              <a:t>misof</a:t>
            </a:r>
            <a:r>
              <a:rPr lang="en-US" sz="2000" b="1"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ioi</a:t>
            </a:r>
            <a:r>
              <a:rPr lang="en-US" sz="2000" b="1" dirty="0" smtClean="0">
                <a:latin typeface="Times New Roman" pitchFamily="18" charset="0"/>
                <a:cs typeface="Times New Roman" pitchFamily="18" charset="0"/>
              </a:rPr>
              <a:t>-syllabus/</a:t>
            </a:r>
            <a:endParaRPr lang="zh-CN" altLang="en-US" sz="2000" dirty="0" smtClean="0">
              <a:latin typeface="Times New Roman" pitchFamily="18" charset="0"/>
              <a:cs typeface="Times New Roman" pitchFamily="18" charset="0"/>
            </a:endParaRPr>
          </a:p>
          <a:p>
            <a:pPr marL="457200" indent="-457200">
              <a:buNone/>
            </a:pPr>
            <a:r>
              <a:rPr lang="en-US" sz="2000" b="1" dirty="0" smtClean="0">
                <a:latin typeface="Times New Roman" pitchFamily="18" charset="0"/>
                <a:cs typeface="Times New Roman" pitchFamily="18" charset="0"/>
              </a:rPr>
              <a:t>8.  </a:t>
            </a:r>
            <a:r>
              <a:rPr lang="en-US" sz="2000" b="1" dirty="0" err="1" smtClean="0">
                <a:latin typeface="Times New Roman" pitchFamily="18" charset="0"/>
                <a:cs typeface="Times New Roman" pitchFamily="18" charset="0"/>
              </a:rPr>
              <a:t>Garey</a:t>
            </a:r>
            <a:r>
              <a:rPr lang="en-US" sz="2000" b="1" dirty="0" smtClean="0">
                <a:latin typeface="Times New Roman" pitchFamily="18" charset="0"/>
                <a:cs typeface="Times New Roman" pitchFamily="18" charset="0"/>
              </a:rPr>
              <a:t>, M.R., and Johnson, D.S. (1979). Computers and Intractability: A Guide to the Theory of NP-Completeness.</a:t>
            </a:r>
          </a:p>
          <a:p>
            <a:pPr lvl="0">
              <a:buNone/>
            </a:pPr>
            <a:r>
              <a:rPr lang="en-US" sz="2000" b="1" dirty="0" smtClean="0">
                <a:latin typeface="Times New Roman" pitchFamily="18" charset="0"/>
                <a:cs typeface="Times New Roman" pitchFamily="18" charset="0"/>
              </a:rPr>
              <a:t>9.  </a:t>
            </a:r>
            <a:r>
              <a:rPr lang="en-US" sz="2000" b="1" dirty="0" err="1" smtClean="0">
                <a:latin typeface="Times New Roman" pitchFamily="18" charset="0"/>
                <a:cs typeface="Times New Roman" pitchFamily="18" charset="0"/>
              </a:rPr>
              <a:t>Halim</a:t>
            </a:r>
            <a:r>
              <a:rPr lang="en-US" sz="2000" b="1" dirty="0" smtClean="0">
                <a:latin typeface="Times New Roman" pitchFamily="18" charset="0"/>
                <a:cs typeface="Times New Roman" pitchFamily="18" charset="0"/>
              </a:rPr>
              <a:t>, S., Yap Hock Chuan, R., </a:t>
            </a:r>
            <a:r>
              <a:rPr lang="en-US" sz="2000" b="1" dirty="0" err="1" smtClean="0">
                <a:latin typeface="Times New Roman" pitchFamily="18" charset="0"/>
                <a:cs typeface="Times New Roman" pitchFamily="18" charset="0"/>
              </a:rPr>
              <a:t>Chuin</a:t>
            </a:r>
            <a:r>
              <a:rPr lang="en-US" sz="2000" b="1" dirty="0" smtClean="0">
                <a:latin typeface="Times New Roman" pitchFamily="18" charset="0"/>
                <a:cs typeface="Times New Roman" pitchFamily="18" charset="0"/>
              </a:rPr>
              <a:t>, L.H. (2007). An Integrated </a:t>
            </a:r>
            <a:r>
              <a:rPr lang="en-US" sz="2000" b="1" dirty="0" err="1" smtClean="0">
                <a:latin typeface="Times New Roman" pitchFamily="18" charset="0"/>
                <a:cs typeface="Times New Roman" pitchFamily="18" charset="0"/>
              </a:rPr>
              <a:t>White+Black</a:t>
            </a:r>
            <a:r>
              <a:rPr lang="en-US" sz="2000" b="1" dirty="0" smtClean="0">
                <a:latin typeface="Times New Roman" pitchFamily="18" charset="0"/>
                <a:cs typeface="Times New Roman" pitchFamily="18" charset="0"/>
              </a:rPr>
              <a:t> Box Approach for Designing and Tuning Stochastic Local Search. Constraint Programming. Springer.</a:t>
            </a:r>
            <a:endParaRPr lang="zh-CN" altLang="en-US" sz="2000" dirty="0" smtClean="0">
              <a:latin typeface="Times New Roman" pitchFamily="18" charset="0"/>
              <a:cs typeface="Times New Roman" pitchFamily="18" charset="0"/>
            </a:endParaRPr>
          </a:p>
          <a:p>
            <a:pPr lvl="0">
              <a:buNone/>
            </a:pPr>
            <a:r>
              <a:rPr lang="en-US" sz="2000" b="1" dirty="0" smtClean="0">
                <a:latin typeface="Times New Roman" pitchFamily="18" charset="0"/>
                <a:cs typeface="Times New Roman" pitchFamily="18" charset="0"/>
              </a:rPr>
              <a:t>10. </a:t>
            </a:r>
            <a:r>
              <a:rPr lang="en-US" sz="2000" b="1" dirty="0" err="1" smtClean="0">
                <a:latin typeface="Times New Roman" pitchFamily="18" charset="0"/>
                <a:cs typeface="Times New Roman" pitchFamily="18" charset="0"/>
              </a:rPr>
              <a:t>Halim</a:t>
            </a:r>
            <a:r>
              <a:rPr lang="en-US" sz="2000" b="1" dirty="0" smtClean="0">
                <a:latin typeface="Times New Roman" pitchFamily="18" charset="0"/>
                <a:cs typeface="Times New Roman" pitchFamily="18" charset="0"/>
              </a:rPr>
              <a:t>, S., Roland, Chuan, R.Y.H., </a:t>
            </a:r>
            <a:r>
              <a:rPr lang="en-US" sz="2000" b="1" dirty="0" err="1" smtClean="0">
                <a:latin typeface="Times New Roman" pitchFamily="18" charset="0"/>
                <a:cs typeface="Times New Roman" pitchFamily="18" charset="0"/>
              </a:rPr>
              <a:t>Halim</a:t>
            </a:r>
            <a:r>
              <a:rPr lang="en-US" sz="2000" b="1" dirty="0" smtClean="0">
                <a:latin typeface="Times New Roman" pitchFamily="18" charset="0"/>
                <a:cs typeface="Times New Roman" pitchFamily="18" charset="0"/>
              </a:rPr>
              <a:t>, F. (2008).Engineering Stochastic Local Search for the Low Auto correlation Binary Sequence Problem. Constraint Programming. Springer.</a:t>
            </a:r>
            <a:endParaRPr lang="zh-CN" altLang="en-US" sz="2000" dirty="0" smtClean="0">
              <a:latin typeface="Times New Roman" pitchFamily="18" charset="0"/>
              <a:cs typeface="Times New Roman" pitchFamily="18" charset="0"/>
            </a:endParaRPr>
          </a:p>
          <a:p>
            <a:pPr lvl="0">
              <a:buNone/>
            </a:pPr>
            <a:r>
              <a:rPr lang="en-US" sz="2000" b="1" dirty="0" smtClean="0">
                <a:latin typeface="Times New Roman" pitchFamily="18" charset="0"/>
                <a:cs typeface="Times New Roman" pitchFamily="18" charset="0"/>
              </a:rPr>
              <a:t>11. </a:t>
            </a:r>
            <a:r>
              <a:rPr lang="en-US" sz="2000" b="1" dirty="0" err="1" smtClean="0">
                <a:latin typeface="Times New Roman" pitchFamily="18" charset="0"/>
                <a:cs typeface="Times New Roman" pitchFamily="18" charset="0"/>
              </a:rPr>
              <a:t>Maggiolo</a:t>
            </a:r>
            <a:r>
              <a:rPr lang="en-US" sz="2000" b="1" dirty="0" smtClean="0">
                <a:latin typeface="Times New Roman" pitchFamily="18" charset="0"/>
                <a:cs typeface="Times New Roman" pitchFamily="18" charset="0"/>
              </a:rPr>
              <a:t> and </a:t>
            </a:r>
            <a:r>
              <a:rPr lang="en-US" sz="2000" b="1" dirty="0" err="1" smtClean="0">
                <a:latin typeface="Times New Roman" pitchFamily="18" charset="0"/>
                <a:cs typeface="Times New Roman" pitchFamily="18" charset="0"/>
              </a:rPr>
              <a:t>Mascellani</a:t>
            </a:r>
            <a:r>
              <a:rPr lang="en-US" sz="2000" b="1" dirty="0" smtClean="0">
                <a:latin typeface="Times New Roman" pitchFamily="18" charset="0"/>
                <a:cs typeface="Times New Roman" pitchFamily="18" charset="0"/>
              </a:rPr>
              <a:t>. (2012) Introducing CMS: a contest management system. Olympiads in Informatics, 2012, Vol.6, 86-99.</a:t>
            </a:r>
            <a:endParaRPr lang="zh-CN" altLang="en-US" sz="2000" dirty="0" smtClean="0">
              <a:latin typeface="Times New Roman" pitchFamily="18" charset="0"/>
              <a:cs typeface="Times New Roman" pitchFamily="18" charset="0"/>
            </a:endParaRPr>
          </a:p>
          <a:p>
            <a:pPr marL="457200" indent="-457200">
              <a:buNone/>
            </a:pPr>
            <a:endParaRPr lang="zh-CN" altLang="en-US" sz="2400" dirty="0">
              <a:latin typeface="Times New Roman" pitchFamily="18" charset="0"/>
              <a:cs typeface="Times New Roman" pitchFamily="18" charset="0"/>
            </a:endParaRPr>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69</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smtClean="0">
                <a:solidFill>
                  <a:schemeClr val="bg2"/>
                </a:solidFill>
                <a:latin typeface="黑体" pitchFamily="2" charset="-122"/>
                <a:ea typeface="黑体" pitchFamily="2" charset="-122"/>
              </a:rPr>
              <a:t>规则与现实</a:t>
            </a:r>
            <a:endParaRPr lang="zh-CN" altLang="en-US" sz="4000" b="1" dirty="0">
              <a:solidFill>
                <a:schemeClr val="bg2"/>
              </a:solidFill>
            </a:endParaRPr>
          </a:p>
        </p:txBody>
      </p:sp>
      <p:sp>
        <p:nvSpPr>
          <p:cNvPr id="3" name="内容占位符 2"/>
          <p:cNvSpPr>
            <a:spLocks noGrp="1"/>
          </p:cNvSpPr>
          <p:nvPr>
            <p:ph idx="1"/>
          </p:nvPr>
        </p:nvSpPr>
        <p:spPr>
          <a:xfrm>
            <a:off x="500034" y="1785926"/>
            <a:ext cx="8329642" cy="3886200"/>
          </a:xfrm>
        </p:spPr>
        <p:txBody>
          <a:bodyPr/>
          <a:lstStyle/>
          <a:p>
            <a:pPr>
              <a:lnSpc>
                <a:spcPts val="4200"/>
              </a:lnSpc>
              <a:spcAft>
                <a:spcPts val="600"/>
              </a:spcAft>
            </a:pPr>
            <a:r>
              <a:rPr lang="zh-CN" altLang="en-US" b="1" dirty="0" smtClean="0"/>
              <a:t>相对而言，</a:t>
            </a:r>
            <a:r>
              <a:rPr lang="en-US" b="1" dirty="0" smtClean="0"/>
              <a:t>IOI</a:t>
            </a:r>
            <a:r>
              <a:rPr lang="zh-CN" altLang="en-US" b="1" dirty="0" smtClean="0"/>
              <a:t>竞赛对题目的选择和筛选是十分慎重和严格的。</a:t>
            </a:r>
            <a:endParaRPr lang="en-US" altLang="zh-CN" b="1" dirty="0" smtClean="0"/>
          </a:p>
          <a:p>
            <a:pPr>
              <a:lnSpc>
                <a:spcPts val="4200"/>
              </a:lnSpc>
              <a:spcAft>
                <a:spcPts val="600"/>
              </a:spcAft>
            </a:pPr>
            <a:r>
              <a:rPr lang="zh-CN" altLang="en-US" b="1" dirty="0" smtClean="0"/>
              <a:t>但近几年有些原有的壁垒正在逐渐被打破，有些界限变得不再清晰。</a:t>
            </a:r>
            <a:endParaRPr lang="en-US" altLang="zh-CN" b="1" dirty="0" smtClean="0"/>
          </a:p>
          <a:p>
            <a:pPr>
              <a:lnSpc>
                <a:spcPts val="4200"/>
              </a:lnSpc>
              <a:spcAft>
                <a:spcPts val="600"/>
              </a:spcAft>
            </a:pPr>
            <a:r>
              <a:rPr lang="zh-CN" altLang="en-US" b="1" dirty="0" smtClean="0"/>
              <a:t>细读</a:t>
            </a:r>
            <a:r>
              <a:rPr lang="en-US" b="1" dirty="0" smtClean="0"/>
              <a:t>IOI2013</a:t>
            </a:r>
            <a:r>
              <a:rPr lang="zh-CN" altLang="en-US" b="1" dirty="0" smtClean="0"/>
              <a:t>的</a:t>
            </a:r>
            <a:r>
              <a:rPr lang="en-US" b="1" dirty="0" smtClean="0"/>
              <a:t>Call for Tasks</a:t>
            </a:r>
            <a:r>
              <a:rPr lang="zh-CN" altLang="en-US" b="1" dirty="0" smtClean="0"/>
              <a:t>的需求中也可以发现，其中明确指出</a:t>
            </a:r>
            <a:r>
              <a:rPr lang="en-US" b="1" dirty="0" smtClean="0"/>
              <a:t>IOI</a:t>
            </a:r>
            <a:r>
              <a:rPr lang="zh-CN" altLang="en-US" b="1" dirty="0" smtClean="0"/>
              <a:t>今后的命题仍将着眼于类似非传统类型的题目。</a:t>
            </a:r>
            <a:endParaRPr lang="zh-CN" altLang="en-US"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7</a:t>
            </a:fld>
            <a:endParaRPr lang="en-US" altLang="zh-C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solidFill>
                  <a:schemeClr val="bg2"/>
                </a:solidFill>
                <a:latin typeface="黑体" pitchFamily="2" charset="-122"/>
                <a:ea typeface="黑体" pitchFamily="2" charset="-122"/>
              </a:rPr>
              <a:t>参考文献</a:t>
            </a:r>
            <a:endParaRPr lang="zh-CN" altLang="en-US" sz="4000" dirty="0"/>
          </a:p>
        </p:txBody>
      </p:sp>
      <p:sp>
        <p:nvSpPr>
          <p:cNvPr id="3" name="内容占位符 2"/>
          <p:cNvSpPr>
            <a:spLocks noGrp="1"/>
          </p:cNvSpPr>
          <p:nvPr>
            <p:ph idx="1"/>
          </p:nvPr>
        </p:nvSpPr>
        <p:spPr>
          <a:xfrm>
            <a:off x="428596" y="1857364"/>
            <a:ext cx="8543956" cy="3886200"/>
          </a:xfrm>
        </p:spPr>
        <p:txBody>
          <a:bodyPr/>
          <a:lstStyle/>
          <a:p>
            <a:pPr marL="457200" lvl="0" indent="-457200">
              <a:buNone/>
            </a:pPr>
            <a:r>
              <a:rPr lang="en-US" sz="2000" b="1" dirty="0" smtClean="0">
                <a:latin typeface="Times New Roman" pitchFamily="18" charset="0"/>
                <a:cs typeface="Times New Roman" pitchFamily="18" charset="0"/>
              </a:rPr>
              <a:t>12</a:t>
            </a:r>
            <a:r>
              <a:rPr lang="en-US" sz="24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IPSC Internet Problem Solving Contest, (1999–2013). http://ipsc.ksp.sk</a:t>
            </a:r>
            <a:endParaRPr lang="zh-CN" altLang="en-US" sz="2000" dirty="0" smtClean="0">
              <a:latin typeface="Times New Roman" pitchFamily="18" charset="0"/>
              <a:cs typeface="Times New Roman" pitchFamily="18" charset="0"/>
            </a:endParaRPr>
          </a:p>
          <a:p>
            <a:pPr lvl="0">
              <a:buNone/>
            </a:pPr>
            <a:r>
              <a:rPr lang="en-US" sz="2000" b="1" dirty="0" smtClean="0">
                <a:latin typeface="Times New Roman" pitchFamily="18" charset="0"/>
                <a:cs typeface="Times New Roman" pitchFamily="18" charset="0"/>
              </a:rPr>
              <a:t>13. IOI Call for Tasks (2013) .  </a:t>
            </a:r>
            <a:r>
              <a:rPr lang="en-US" sz="2000" b="1" dirty="0" smtClean="0">
                <a:latin typeface="Times New Roman" pitchFamily="18" charset="0"/>
                <a:cs typeface="Times New Roman" pitchFamily="18" charset="0"/>
                <a:hlinkClick r:id="rId2"/>
              </a:rPr>
              <a:t>http://www.ioi2013.org/competition/call-for-tasks</a:t>
            </a:r>
            <a:endParaRPr lang="en-US" sz="2000" b="1" dirty="0" smtClean="0">
              <a:latin typeface="Times New Roman" pitchFamily="18" charset="0"/>
              <a:cs typeface="Times New Roman" pitchFamily="18" charset="0"/>
            </a:endParaRPr>
          </a:p>
          <a:p>
            <a:pPr lvl="0">
              <a:buNone/>
            </a:pPr>
            <a:r>
              <a:rPr lang="en-US" sz="2000" b="1" dirty="0" smtClean="0">
                <a:latin typeface="Times New Roman" pitchFamily="18" charset="0"/>
                <a:cs typeface="Times New Roman" pitchFamily="18" charset="0"/>
              </a:rPr>
              <a:t>14. IOI Tasks (1991). http://olympiads.win.tue.nl/ioi/ioi91/tasks91.txt</a:t>
            </a:r>
            <a:endParaRPr lang="zh-CN" altLang="en-US" sz="2000" dirty="0" smtClean="0">
              <a:latin typeface="Times New Roman" pitchFamily="18" charset="0"/>
              <a:cs typeface="Times New Roman" pitchFamily="18" charset="0"/>
            </a:endParaRPr>
          </a:p>
          <a:p>
            <a:pPr lvl="0">
              <a:buNone/>
            </a:pPr>
            <a:r>
              <a:rPr lang="en-US" sz="2000" b="1" dirty="0" smtClean="0">
                <a:latin typeface="Times New Roman" pitchFamily="18" charset="0"/>
                <a:cs typeface="Times New Roman" pitchFamily="18" charset="0"/>
              </a:rPr>
              <a:t>15. IOI Tasks(2010). http://ioi2010.org/CompetitionTask.shtml</a:t>
            </a:r>
            <a:endParaRPr lang="zh-CN" altLang="en-US" sz="2000" dirty="0" smtClean="0">
              <a:latin typeface="Times New Roman" pitchFamily="18" charset="0"/>
              <a:cs typeface="Times New Roman" pitchFamily="18" charset="0"/>
            </a:endParaRPr>
          </a:p>
          <a:p>
            <a:pPr lvl="0">
              <a:buNone/>
            </a:pPr>
            <a:r>
              <a:rPr lang="en-US" sz="2000" b="1" dirty="0" smtClean="0">
                <a:latin typeface="Times New Roman" pitchFamily="18" charset="0"/>
                <a:cs typeface="Times New Roman" pitchFamily="18" charset="0"/>
              </a:rPr>
              <a:t>16. IOI Tasks(2011). </a:t>
            </a:r>
            <a:r>
              <a:rPr lang="en-US" sz="2000" b="1" dirty="0" smtClean="0">
                <a:latin typeface="Times New Roman" pitchFamily="18" charset="0"/>
                <a:cs typeface="Times New Roman" pitchFamily="18" charset="0"/>
                <a:hlinkClick r:id="rId3"/>
              </a:rPr>
              <a:t>http://</a:t>
            </a:r>
            <a:r>
              <a:rPr lang="en-US" sz="2000" b="1" dirty="0" smtClean="0">
                <a:latin typeface="Times New Roman" pitchFamily="18" charset="0"/>
                <a:cs typeface="Times New Roman" pitchFamily="18" charset="0"/>
                <a:hlinkClick r:id="rId3"/>
              </a:rPr>
              <a:t>www.ioi2011.or.th/tasks</a:t>
            </a:r>
            <a:r>
              <a:rPr lang="en-US" sz="2000" b="1" dirty="0" smtClean="0">
                <a:latin typeface="Times New Roman" pitchFamily="18" charset="0"/>
                <a:cs typeface="Times New Roman" pitchFamily="18" charset="0"/>
              </a:rPr>
              <a:t> </a:t>
            </a:r>
            <a:endParaRPr lang="zh-CN" alt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17. IOI Tasks(2012). </a:t>
            </a:r>
            <a:r>
              <a:rPr lang="en-US" sz="2000" b="1" dirty="0" smtClean="0">
                <a:latin typeface="Times New Roman" pitchFamily="18" charset="0"/>
                <a:cs typeface="Times New Roman" pitchFamily="18" charset="0"/>
                <a:hlinkClick r:id="rId4"/>
              </a:rPr>
              <a:t>http://www.ioi2012.org/competition/tasks</a:t>
            </a:r>
            <a:endParaRPr lang="en-US" sz="2000" b="1" dirty="0" smtClean="0">
              <a:latin typeface="Times New Roman" pitchFamily="18" charset="0"/>
              <a:cs typeface="Times New Roman" pitchFamily="18" charset="0"/>
            </a:endParaRPr>
          </a:p>
          <a:p>
            <a:pPr>
              <a:buNone/>
            </a:pPr>
            <a:r>
              <a:rPr lang="en-US" altLang="zh-CN" sz="2000" b="1" dirty="0" smtClean="0">
                <a:latin typeface="Times New Roman" pitchFamily="18" charset="0"/>
                <a:cs typeface="Times New Roman" pitchFamily="18" charset="0"/>
              </a:rPr>
              <a:t>18</a:t>
            </a:r>
            <a:r>
              <a:rPr lang="en-US" altLang="zh-CN" sz="2000" b="1" dirty="0" smtClean="0"/>
              <a:t>. </a:t>
            </a:r>
            <a:r>
              <a:rPr lang="en-US" sz="2000" b="1" dirty="0" err="1" smtClean="0">
                <a:latin typeface="Times New Roman" pitchFamily="18" charset="0"/>
                <a:cs typeface="Times New Roman" pitchFamily="18" charset="0"/>
              </a:rPr>
              <a:t>Halim</a:t>
            </a:r>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S. et al.(2012) . Leaning Algorithm with Unified and  Interactive Web-Based Visualization. Olympiads </a:t>
            </a:r>
            <a:r>
              <a:rPr lang="en-US" sz="2000" b="1" dirty="0" smtClean="0">
                <a:latin typeface="Times New Roman" pitchFamily="18" charset="0"/>
                <a:cs typeface="Times New Roman" pitchFamily="18" charset="0"/>
              </a:rPr>
              <a:t>in Informatics, 2012, Vol.6, </a:t>
            </a:r>
            <a:r>
              <a:rPr lang="en-US" sz="2000" b="1" dirty="0" smtClean="0">
                <a:latin typeface="Times New Roman" pitchFamily="18" charset="0"/>
                <a:cs typeface="Times New Roman" pitchFamily="18" charset="0"/>
              </a:rPr>
              <a:t>53-68.</a:t>
            </a:r>
            <a:endParaRPr lang="en-US" altLang="zh-CN" sz="2000" b="1" dirty="0" smtClean="0">
              <a:latin typeface="Times New Roman" pitchFamily="18" charset="0"/>
              <a:cs typeface="Times New Roman" pitchFamily="18" charset="0"/>
            </a:endParaRPr>
          </a:p>
          <a:p>
            <a:pPr>
              <a:buNone/>
            </a:pPr>
            <a:endParaRPr lang="zh-CN" altLang="en-US" sz="2400" dirty="0">
              <a:latin typeface="Times New Roman" pitchFamily="18" charset="0"/>
              <a:cs typeface="Times New Roman" pitchFamily="18" charset="0"/>
            </a:endParaRPr>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70</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00034" y="1785926"/>
            <a:ext cx="8229600" cy="3886200"/>
          </a:xfrm>
        </p:spPr>
        <p:txBody>
          <a:bodyPr/>
          <a:lstStyle/>
          <a:p>
            <a:pPr>
              <a:lnSpc>
                <a:spcPts val="4200"/>
              </a:lnSpc>
            </a:pPr>
            <a:r>
              <a:rPr lang="zh-CN" altLang="en-US" b="1" dirty="0" smtClean="0"/>
              <a:t>在经历</a:t>
            </a:r>
            <a:r>
              <a:rPr lang="en-US" b="1" dirty="0" smtClean="0"/>
              <a:t>IOI2010</a:t>
            </a:r>
            <a:r>
              <a:rPr lang="zh-CN" altLang="en-US" b="1" dirty="0" smtClean="0"/>
              <a:t>、</a:t>
            </a:r>
            <a:r>
              <a:rPr lang="en-US" b="1" dirty="0" smtClean="0"/>
              <a:t>IOI2011</a:t>
            </a:r>
            <a:r>
              <a:rPr lang="zh-CN" altLang="en-US" b="1" dirty="0" smtClean="0"/>
              <a:t>和</a:t>
            </a:r>
            <a:r>
              <a:rPr lang="en-US" b="1" dirty="0" smtClean="0"/>
              <a:t>IOI2012</a:t>
            </a:r>
            <a:r>
              <a:rPr lang="zh-CN" altLang="en-US" b="1" dirty="0" smtClean="0"/>
              <a:t>之后，</a:t>
            </a:r>
            <a:endParaRPr lang="en-US" altLang="zh-CN" b="1" dirty="0" smtClean="0"/>
          </a:p>
          <a:p>
            <a:pPr>
              <a:lnSpc>
                <a:spcPts val="4200"/>
              </a:lnSpc>
              <a:spcAft>
                <a:spcPts val="600"/>
              </a:spcAft>
              <a:buNone/>
            </a:pPr>
            <a:r>
              <a:rPr lang="zh-CN" altLang="en-US" b="1" dirty="0" smtClean="0"/>
              <a:t>   </a:t>
            </a:r>
            <a:r>
              <a:rPr lang="en-US" altLang="zh-CN" b="1" dirty="0" smtClean="0"/>
              <a:t>NOI </a:t>
            </a:r>
            <a:r>
              <a:rPr lang="zh-CN" altLang="en-US" b="1" dirty="0" smtClean="0"/>
              <a:t>科学委员会、教练组以及许多选手也注意到</a:t>
            </a:r>
            <a:r>
              <a:rPr lang="en-US" b="1" dirty="0" smtClean="0"/>
              <a:t>IOI</a:t>
            </a:r>
            <a:r>
              <a:rPr lang="zh-CN" altLang="en-US" b="1" dirty="0" smtClean="0"/>
              <a:t>出现的这类富有创意、与传统题目截然不同的试题对</a:t>
            </a:r>
            <a:r>
              <a:rPr lang="en-US" b="1" dirty="0" smtClean="0"/>
              <a:t>IOI</a:t>
            </a:r>
            <a:r>
              <a:rPr lang="zh-CN" altLang="en-US" b="1" dirty="0" smtClean="0"/>
              <a:t>中国代表队优秀选手的严峻挑战。 </a:t>
            </a:r>
            <a:endParaRPr lang="en-US" altLang="zh-CN" b="1" dirty="0" smtClean="0"/>
          </a:p>
          <a:p>
            <a:pPr>
              <a:lnSpc>
                <a:spcPts val="4200"/>
              </a:lnSpc>
              <a:spcAft>
                <a:spcPts val="600"/>
              </a:spcAft>
            </a:pPr>
            <a:r>
              <a:rPr lang="zh-CN" altLang="en-US" b="1" dirty="0" smtClean="0"/>
              <a:t>这里将重点关注这些令</a:t>
            </a:r>
            <a:r>
              <a:rPr lang="en-US" b="1" dirty="0" smtClean="0"/>
              <a:t>IOI</a:t>
            </a:r>
            <a:r>
              <a:rPr lang="zh-CN" altLang="en-US" b="1" dirty="0" smtClean="0"/>
              <a:t>的选手和领队们感到意料之外的非传统或新类型的题目。</a:t>
            </a:r>
            <a:endParaRPr lang="zh-CN" altLang="en-US"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8</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28660"/>
          </a:xfrm>
        </p:spPr>
        <p:txBody>
          <a:bodyPr/>
          <a:lstStyle/>
          <a:p>
            <a:pPr algn="ctr"/>
            <a:r>
              <a:rPr lang="zh-CN" altLang="en-US" sz="4000" b="1" dirty="0" smtClean="0">
                <a:solidFill>
                  <a:schemeClr val="bg2"/>
                </a:solidFill>
                <a:latin typeface="黑体" pitchFamily="2" charset="-122"/>
                <a:ea typeface="黑体" pitchFamily="2" charset="-122"/>
              </a:rPr>
              <a:t>传统题目</a:t>
            </a:r>
            <a:endParaRPr lang="zh-CN" altLang="en-US" sz="4000" b="1" dirty="0">
              <a:solidFill>
                <a:schemeClr val="bg2"/>
              </a:solidFill>
              <a:latin typeface="黑体" pitchFamily="2" charset="-122"/>
              <a:ea typeface="黑体" pitchFamily="2" charset="-122"/>
            </a:endParaRPr>
          </a:p>
        </p:txBody>
      </p:sp>
      <p:sp>
        <p:nvSpPr>
          <p:cNvPr id="3" name="内容占位符 2"/>
          <p:cNvSpPr>
            <a:spLocks noGrp="1"/>
          </p:cNvSpPr>
          <p:nvPr>
            <p:ph idx="1"/>
          </p:nvPr>
        </p:nvSpPr>
        <p:spPr>
          <a:xfrm>
            <a:off x="357158" y="1285860"/>
            <a:ext cx="8358246" cy="3886200"/>
          </a:xfrm>
        </p:spPr>
        <p:txBody>
          <a:bodyPr/>
          <a:lstStyle/>
          <a:p>
            <a:pPr>
              <a:lnSpc>
                <a:spcPts val="4000"/>
              </a:lnSpc>
            </a:pPr>
            <a:r>
              <a:rPr lang="zh-CN" altLang="en-US" sz="2800" b="1" dirty="0" smtClean="0"/>
              <a:t>要求选手编写一个程序，读入输入数据，</a:t>
            </a:r>
            <a:r>
              <a:rPr lang="zh-CN" altLang="en-US" sz="2800" b="1" u="sng" dirty="0" smtClean="0"/>
              <a:t>在题目规定的时间和内存限制下</a:t>
            </a:r>
            <a:r>
              <a:rPr lang="zh-CN" altLang="en-US" sz="2800" b="1" dirty="0" smtClean="0"/>
              <a:t>完成某些计算，得出输出结果。</a:t>
            </a:r>
            <a:endParaRPr lang="en-US" altLang="zh-CN" sz="2800" b="1" dirty="0" smtClean="0"/>
          </a:p>
          <a:p>
            <a:pPr>
              <a:lnSpc>
                <a:spcPts val="4000"/>
              </a:lnSpc>
            </a:pPr>
            <a:r>
              <a:rPr lang="zh-CN" altLang="en-US" sz="2800" b="1" dirty="0" smtClean="0"/>
              <a:t>这类题目主要是考察选手</a:t>
            </a:r>
            <a:r>
              <a:rPr lang="zh-CN" altLang="en-US" sz="2800" b="1" u="sng" dirty="0" smtClean="0"/>
              <a:t>算法选择、算法设计与程序实现</a:t>
            </a:r>
            <a:r>
              <a:rPr lang="zh-CN" altLang="en-US" sz="2800" b="1" dirty="0" smtClean="0"/>
              <a:t>的能力。</a:t>
            </a:r>
            <a:endParaRPr lang="en-US" altLang="zh-CN" sz="2800" b="1" dirty="0" smtClean="0"/>
          </a:p>
          <a:p>
            <a:pPr>
              <a:lnSpc>
                <a:spcPts val="4000"/>
              </a:lnSpc>
            </a:pPr>
            <a:r>
              <a:rPr lang="zh-CN" altLang="en-US" sz="2800" b="1" dirty="0" smtClean="0"/>
              <a:t>通常情况下，传统题目都</a:t>
            </a:r>
            <a:r>
              <a:rPr lang="zh-CN" altLang="en-US" sz="2800" b="1" u="sng" dirty="0" smtClean="0"/>
              <a:t>有一个最优解</a:t>
            </a:r>
            <a:r>
              <a:rPr lang="zh-CN" altLang="en-US" sz="2800" b="1" dirty="0" smtClean="0"/>
              <a:t>（</a:t>
            </a:r>
            <a:r>
              <a:rPr lang="zh-CN" altLang="en-US" sz="2800" b="1" u="sng" dirty="0" smtClean="0"/>
              <a:t>或</a:t>
            </a:r>
            <a:r>
              <a:rPr lang="zh-CN" altLang="en-US" sz="2800" b="1" dirty="0" smtClean="0"/>
              <a:t>测试数据都有</a:t>
            </a:r>
            <a:r>
              <a:rPr lang="zh-CN" altLang="en-US" sz="2800" b="1" u="sng" dirty="0" smtClean="0"/>
              <a:t>唯一正确的答案</a:t>
            </a:r>
            <a:r>
              <a:rPr lang="zh-CN" altLang="en-US" sz="2800" b="1" dirty="0" smtClean="0"/>
              <a:t>）。</a:t>
            </a:r>
            <a:endParaRPr lang="en-US" altLang="zh-CN" sz="2800" b="1" dirty="0" smtClean="0"/>
          </a:p>
          <a:p>
            <a:pPr>
              <a:lnSpc>
                <a:spcPts val="4000"/>
              </a:lnSpc>
            </a:pPr>
            <a:r>
              <a:rPr lang="zh-CN" altLang="en-US" sz="2800" b="1" dirty="0" smtClean="0"/>
              <a:t>选手的得分主要是基于程序的输出结果与官方评测结果的正确性（算法的有效性）。</a:t>
            </a:r>
            <a:endParaRPr lang="zh-CN" altLang="en-US" sz="2800" dirty="0"/>
          </a:p>
        </p:txBody>
      </p:sp>
      <p:sp>
        <p:nvSpPr>
          <p:cNvPr id="4" name="灯片编号占位符 3"/>
          <p:cNvSpPr>
            <a:spLocks noGrp="1"/>
          </p:cNvSpPr>
          <p:nvPr>
            <p:ph type="sldNum" sz="quarter" idx="11"/>
          </p:nvPr>
        </p:nvSpPr>
        <p:spPr/>
        <p:txBody>
          <a:bodyPr/>
          <a:lstStyle/>
          <a:p>
            <a:pPr>
              <a:defRPr/>
            </a:pPr>
            <a:fld id="{53051263-5B52-4EC2-AAC6-19F899061AA8}" type="slidenum">
              <a:rPr lang="zh-CN" altLang="en-US" smtClean="0"/>
              <a:pPr>
                <a:defRPr/>
              </a:pPr>
              <a:t>9</a:t>
            </a:fld>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5012</TotalTime>
  <Words>5653</Words>
  <Application>Microsoft PowerPoint</Application>
  <PresentationFormat>全屏显示(4:3)</PresentationFormat>
  <Paragraphs>396</Paragraphs>
  <Slides>70</Slides>
  <Notes>1</Notes>
  <HiddenSlides>0</HiddenSlides>
  <MMClips>0</MMClips>
  <ScaleCrop>false</ScaleCrop>
  <HeadingPairs>
    <vt:vector size="4" baseType="variant">
      <vt:variant>
        <vt:lpstr>主题</vt:lpstr>
      </vt:variant>
      <vt:variant>
        <vt:i4>1</vt:i4>
      </vt:variant>
      <vt:variant>
        <vt:lpstr>幻灯片标题</vt:lpstr>
      </vt:variant>
      <vt:variant>
        <vt:i4>70</vt:i4>
      </vt:variant>
    </vt:vector>
  </HeadingPairs>
  <TitlesOfParts>
    <vt:vector size="71" baseType="lpstr">
      <vt:lpstr>Pixel</vt:lpstr>
      <vt:lpstr>  非传统与新类型题目         的挑战与思考        -- NOI 2014 冬令营课件  </vt:lpstr>
      <vt:lpstr>主要内容</vt:lpstr>
      <vt:lpstr>背景和动机</vt:lpstr>
      <vt:lpstr>题目类型简单分析</vt:lpstr>
      <vt:lpstr>幻灯片 5</vt:lpstr>
      <vt:lpstr>规则与现实</vt:lpstr>
      <vt:lpstr>规则与现实</vt:lpstr>
      <vt:lpstr>幻灯片 8</vt:lpstr>
      <vt:lpstr>传统题目</vt:lpstr>
      <vt:lpstr>非传统题目</vt:lpstr>
      <vt:lpstr>幻灯片 11</vt:lpstr>
      <vt:lpstr>   Forišek 推荐的新类型题目来源</vt:lpstr>
      <vt:lpstr>幻灯片 13</vt:lpstr>
      <vt:lpstr>基本观点</vt:lpstr>
      <vt:lpstr>    IOI 2010 Day 1   Language</vt:lpstr>
      <vt:lpstr>幻灯片 16</vt:lpstr>
      <vt:lpstr>幻灯片 17</vt:lpstr>
      <vt:lpstr>     IOI 2010 Day 2   Maze</vt:lpstr>
      <vt:lpstr>IOI 2010 Day 2   Maze</vt:lpstr>
      <vt:lpstr>IOI 2010 Day 2   Maze</vt:lpstr>
      <vt:lpstr>IOI 2010 Day 2   Saveit</vt:lpstr>
      <vt:lpstr>IOI 2010 Day 2   Saveit</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IOI 2011 Day 2  Parrots</vt:lpstr>
      <vt:lpstr>IOI 2011 Day 2  Parrots</vt:lpstr>
      <vt:lpstr>幻灯片 36</vt:lpstr>
      <vt:lpstr>幻灯片 37</vt:lpstr>
      <vt:lpstr>幻灯片 38</vt:lpstr>
      <vt:lpstr>幻灯片 39</vt:lpstr>
      <vt:lpstr>幻灯片 40</vt:lpstr>
      <vt:lpstr>幻灯片 41</vt:lpstr>
      <vt:lpstr>幻灯片 42</vt:lpstr>
      <vt:lpstr>幻灯片 43</vt:lpstr>
      <vt:lpstr>其他新类型的题目</vt:lpstr>
      <vt:lpstr>   与高效算法无关的简单题例 </vt:lpstr>
      <vt:lpstr>MD5</vt:lpstr>
      <vt:lpstr>解题思路</vt:lpstr>
      <vt:lpstr>IPSC 2008：Hidden Text</vt:lpstr>
      <vt:lpstr>解题思路</vt:lpstr>
      <vt:lpstr>IPSC 2008：Comparison Mysteries </vt:lpstr>
      <vt:lpstr>解题思路</vt:lpstr>
      <vt:lpstr>幻灯片 52</vt:lpstr>
      <vt:lpstr>非传统计算模型</vt:lpstr>
      <vt:lpstr>非传统计算模型的题例</vt:lpstr>
      <vt:lpstr>幻灯片 55</vt:lpstr>
      <vt:lpstr>解题思路</vt:lpstr>
      <vt:lpstr>IPSC 2004: Gets and Puts 输入输出 </vt:lpstr>
      <vt:lpstr>解题思路</vt:lpstr>
      <vt:lpstr>C语言的例子</vt:lpstr>
      <vt:lpstr>解决 #include 依赖的问题：</vt:lpstr>
      <vt:lpstr>由 James Hu 发布的改进版</vt:lpstr>
      <vt:lpstr>看一个C++的例子  </vt:lpstr>
      <vt:lpstr>结语</vt:lpstr>
      <vt:lpstr>结语</vt:lpstr>
      <vt:lpstr>幻灯片 65</vt:lpstr>
      <vt:lpstr>幻灯片 66</vt:lpstr>
      <vt:lpstr>幻灯片 67</vt:lpstr>
      <vt:lpstr>参考文献</vt:lpstr>
      <vt:lpstr>参考文献</vt:lpstr>
      <vt:lpstr>参考文献</vt:lpstr>
    </vt:vector>
  </TitlesOfParts>
  <Company>Tsinghua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Wang Hong</dc:creator>
  <cp:lastModifiedBy>法拉123</cp:lastModifiedBy>
  <cp:revision>248</cp:revision>
  <cp:lastPrinted>1601-01-01T00:00:00Z</cp:lastPrinted>
  <dcterms:created xsi:type="dcterms:W3CDTF">2007-07-24T12:08:35Z</dcterms:created>
  <dcterms:modified xsi:type="dcterms:W3CDTF">2014-02-08T08:28:30Z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ies>
</file>