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</p:sldMasterIdLst>
  <p:notesMasterIdLst>
    <p:notesMasterId r:id="rId11"/>
  </p:notesMasterIdLst>
  <p:sldIdLst>
    <p:sldId id="333" r:id="rId4"/>
    <p:sldId id="1221" r:id="rId5"/>
    <p:sldId id="1224" r:id="rId6"/>
    <p:sldId id="1225" r:id="rId7"/>
    <p:sldId id="924" r:id="rId8"/>
    <p:sldId id="1226" r:id="rId9"/>
    <p:sldId id="12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71C5"/>
    <a:srgbClr val="0085E2"/>
    <a:srgbClr val="0182DD"/>
    <a:srgbClr val="70AD47"/>
    <a:srgbClr val="43BB8D"/>
    <a:srgbClr val="1B8BF1"/>
    <a:srgbClr val="F3F5F8"/>
    <a:srgbClr val="74C5FF"/>
    <a:srgbClr val="66C0FF"/>
    <a:srgbClr val="005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 autoAdjust="0"/>
    <p:restoredTop sz="93694" autoAdjust="0"/>
  </p:normalViewPr>
  <p:slideViewPr>
    <p:cSldViewPr snapToGrid="0">
      <p:cViewPr varScale="1">
        <p:scale>
          <a:sx n="153" d="100"/>
          <a:sy n="153" d="100"/>
        </p:scale>
        <p:origin x="91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3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3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8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0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4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BiasSVD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FunkSVD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，在其基础上加入了用户的偏差与物品的偏差，例如有的用户，打分都偏高；或者有的好的物品，他的评分都偏高。所以优化目标函数变为了：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SVD++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BiasSVD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的基础上，又添加了基于隐性特征的属性，通过用户的隐性数据衡量对物品的偏好程度。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5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0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80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5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82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57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13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1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5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3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19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95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990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08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5900" y="457200"/>
            <a:ext cx="10986347" cy="41656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3200" kern="1200" dirty="0" smtClean="0">
                <a:solidFill>
                  <a:srgbClr val="0182DD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00381"/>
            <a:ext cx="115147" cy="375285"/>
          </a:xfrm>
          <a:prstGeom prst="rect">
            <a:avLst/>
          </a:prstGeom>
          <a:solidFill>
            <a:srgbClr val="018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15870" y="2182941"/>
            <a:ext cx="7375336" cy="2865282"/>
          </a:xfrm>
          <a:prstGeom prst="rect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870" y="1818925"/>
            <a:ext cx="7375336" cy="354872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D:\360data\重要数据\桌面\rolled newspaper (5)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1818923"/>
            <a:ext cx="4835066" cy="3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252310" y="610587"/>
            <a:ext cx="6335154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信息处理与应用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97208" y="5472186"/>
            <a:ext cx="5832648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：上边那位也是助教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本课程没有助教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82" b="91667" l="2616" r="48491">
                        <a14:foregroundMark x1="26559" y1="44318" x2="16499" y2="53030"/>
                      </a14:backgroundRemoval>
                    </a14:imgEffect>
                  </a14:imgLayer>
                </a14:imgProps>
              </a:ext>
            </a:extLst>
          </a:blip>
          <a:srcRect l="2347" t="6413" r="52707" b="8975"/>
          <a:stretch/>
        </p:blipFill>
        <p:spPr>
          <a:xfrm>
            <a:off x="112145" y="1"/>
            <a:ext cx="1820172" cy="182017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652842" y="2327762"/>
            <a:ext cx="5721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推荐系统与社会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集分析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08079"/>
              </p:ext>
            </p:extLst>
          </p:nvPr>
        </p:nvGraphicFramePr>
        <p:xfrm>
          <a:off x="1222912" y="1565822"/>
          <a:ext cx="6854288" cy="248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272">
                  <a:extLst>
                    <a:ext uri="{9D8B030D-6E8A-4147-A177-3AD203B41FA5}">
                      <a16:colId xmlns:a16="http://schemas.microsoft.com/office/drawing/2014/main" val="2164027408"/>
                    </a:ext>
                  </a:extLst>
                </a:gridCol>
                <a:gridCol w="2039816">
                  <a:extLst>
                    <a:ext uri="{9D8B030D-6E8A-4147-A177-3AD203B41FA5}">
                      <a16:colId xmlns:a16="http://schemas.microsoft.com/office/drawing/2014/main" val="1217363252"/>
                    </a:ext>
                  </a:extLst>
                </a:gridCol>
                <a:gridCol w="1029628">
                  <a:extLst>
                    <a:ext uri="{9D8B030D-6E8A-4147-A177-3AD203B41FA5}">
                      <a16:colId xmlns:a16="http://schemas.microsoft.com/office/drawing/2014/main" val="3613746274"/>
                    </a:ext>
                  </a:extLst>
                </a:gridCol>
                <a:gridCol w="1713572">
                  <a:extLst>
                    <a:ext uri="{9D8B030D-6E8A-4147-A177-3AD203B41FA5}">
                      <a16:colId xmlns:a16="http://schemas.microsoft.com/office/drawing/2014/main" val="2930305476"/>
                    </a:ext>
                  </a:extLst>
                </a:gridCol>
              </a:tblGrid>
              <a:tr h="496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音乐（不含测试集）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电影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书籍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889065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23599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23570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16583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516427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物品数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21602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68408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162346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174619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交互数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1425957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5911479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1101122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410983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平均每个用户交互数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60.42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250.81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66.40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451483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平均每个物品交互数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66.10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86.42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6.78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9055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拥有打分的交互数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990652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4588066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779278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268503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打分比例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69.4728%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77.6128%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70.7713%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065503"/>
                  </a:ext>
                </a:extLst>
              </a:tr>
              <a:tr h="248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稀疏度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0.2797%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0.3666%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0.0409%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6698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64297" y="4482304"/>
            <a:ext cx="7973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数据集进一步说明：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可以不特别考虑冷启动问题，对于音乐数据集，保证了每个用户至少购买过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个物品，每个物品至少被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个用户买过。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给定的电影、书籍数据只包含了音乐数据中存在的用户。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交互序列是具有日粒度的时序性的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8" y="1667242"/>
            <a:ext cx="513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199" y="1825625"/>
            <a:ext cx="10730409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UserCF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找出与我最“臭味相投”的几个邻居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如何量化“臭味相投”：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皮尔逊相似度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汉明距离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欧氏距离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657350" lvl="3" indent="-285750" algn="l">
              <a:buFont typeface="Wingdings" panose="05000000000000000000" pitchFamily="2" charset="2"/>
              <a:buChar char="Ø"/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342900" lvl="1" indent="-34290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ItemCF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找出最相似的一些物品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1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矩阵分解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 rotWithShape="1">
          <a:blip r:embed="rId3"/>
          <a:srcRect t="25981"/>
          <a:stretch/>
        </p:blipFill>
        <p:spPr>
          <a:xfrm>
            <a:off x="727078" y="1412777"/>
            <a:ext cx="8419085" cy="32208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32" y="4949556"/>
            <a:ext cx="5566045" cy="13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矩阵分解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857857" y="1484784"/>
            <a:ext cx="11236094" cy="380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cs typeface="Times New Roman" panose="02020603050405020304" pitchFamily="18" charset="0"/>
              </a:rPr>
              <a:t>FunkSVD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BiasSVD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SVD++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cs typeface="Times New Roman" panose="02020603050405020304" pitchFamily="18" charset="0"/>
              </a:rPr>
              <a:t>：以上为</a:t>
            </a:r>
            <a:r>
              <a:rPr lang="en-US" altLang="zh-CN" dirty="0">
                <a:cs typeface="Times New Roman" panose="02020603050405020304" pitchFamily="18" charset="0"/>
              </a:rPr>
              <a:t>Python Surprise</a:t>
            </a:r>
            <a:r>
              <a:rPr lang="zh-CN" altLang="en-US" dirty="0">
                <a:cs typeface="Times New Roman" panose="02020603050405020304" pitchFamily="18" charset="0"/>
              </a:rPr>
              <a:t>包中的方法命名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endParaRPr lang="en-US" altLang="zh-CN" sz="24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63666"/>
              </p:ext>
            </p:extLst>
          </p:nvPr>
        </p:nvGraphicFramePr>
        <p:xfrm>
          <a:off x="2890610" y="1412777"/>
          <a:ext cx="3885231" cy="56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2781000" imgH="406080" progId="Equation.DSMT4">
                  <p:embed/>
                </p:oleObj>
              </mc:Choice>
              <mc:Fallback>
                <p:oleObj name="Equation" r:id="rId4" imgW="2781000" imgH="406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610" y="1412777"/>
                        <a:ext cx="3885231" cy="56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514776"/>
              </p:ext>
            </p:extLst>
          </p:nvPr>
        </p:nvGraphicFramePr>
        <p:xfrm>
          <a:off x="2890610" y="2234037"/>
          <a:ext cx="5514183" cy="51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4330440" imgH="406080" progId="Equation.DSMT4">
                  <p:embed/>
                </p:oleObj>
              </mc:Choice>
              <mc:Fallback>
                <p:oleObj name="Equation" r:id="rId6" imgW="4330440" imgH="4060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0610" y="2234037"/>
                        <a:ext cx="5514183" cy="51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58641"/>
              </p:ext>
            </p:extLst>
          </p:nvPr>
        </p:nvGraphicFramePr>
        <p:xfrm>
          <a:off x="2890610" y="3029948"/>
          <a:ext cx="7069741" cy="94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8" imgW="5816520" imgH="774360" progId="Equation.DSMT4">
                  <p:embed/>
                </p:oleObj>
              </mc:Choice>
              <mc:Fallback>
                <p:oleObj name="Equation" r:id="rId8" imgW="5816520" imgH="77436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0610" y="3029948"/>
                        <a:ext cx="7069741" cy="941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1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96" y="404665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4433" y="332658"/>
            <a:ext cx="1584176" cy="1080119"/>
          </a:xfrm>
          <a:prstGeom prst="flowChartOffpageConnector">
            <a:avLst/>
          </a:prstGeom>
          <a:solidFill>
            <a:srgbClr val="1B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348361" y="57192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15" y="760972"/>
            <a:ext cx="11526974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深度学习方法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NeuralCF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Picture 2" descr="https://img-blog.csdnimg.cn/20201221100956802.png?x-oss-process=image/watermark,type_ZmFuZ3poZW5naGVpdGk,shadow_10,text_aHR0cHM6Ly9ibG9nLmNzZG4ubmV0L20wXzM3NTMxMTI5,size_16,color_FFFFFF,t_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0" y="2073057"/>
            <a:ext cx="5628990" cy="33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img-blog.csdnimg.cn/20201221101343213.png?x-oss-process=image/watermark,type_ZmFuZ3poZW5naGVpdGk,shadow_10,text_aHR0cHM6Ly9ibG9nLmNzZG4ubmV0L20wXzM3NTMxMTI5,size_16,color_FFFFFF,t_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98" y="2073056"/>
            <a:ext cx="5541133" cy="33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029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18094</TotalTime>
  <Words>318</Words>
  <Application>Microsoft Office PowerPoint</Application>
  <PresentationFormat>宽屏</PresentationFormat>
  <Paragraphs>88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主题1</vt:lpstr>
      <vt:lpstr>Office 主题</vt:lpstr>
      <vt:lpstr>1_主题1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GAOZip</cp:lastModifiedBy>
  <cp:revision>2844</cp:revision>
  <dcterms:created xsi:type="dcterms:W3CDTF">2015-11-20T05:54:00Z</dcterms:created>
  <dcterms:modified xsi:type="dcterms:W3CDTF">2021-12-27T06:26:16Z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